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 id="2147483660" r:id="rId3"/>
  </p:sldMasterIdLst>
  <p:notesMasterIdLst>
    <p:notesMasterId r:id="rId48"/>
  </p:notesMasterIdLst>
  <p:handoutMasterIdLst>
    <p:handoutMasterId r:id="rId49"/>
  </p:handoutMasterIdLst>
  <p:sldIdLst>
    <p:sldId id="457" r:id="rId4"/>
    <p:sldId id="737" r:id="rId5"/>
    <p:sldId id="691" r:id="rId6"/>
    <p:sldId id="720" r:id="rId7"/>
    <p:sldId id="719" r:id="rId8"/>
    <p:sldId id="721" r:id="rId9"/>
    <p:sldId id="722" r:id="rId10"/>
    <p:sldId id="694" r:id="rId11"/>
    <p:sldId id="723" r:id="rId12"/>
    <p:sldId id="724" r:id="rId13"/>
    <p:sldId id="725" r:id="rId14"/>
    <p:sldId id="726" r:id="rId15"/>
    <p:sldId id="728" r:id="rId16"/>
    <p:sldId id="729" r:id="rId17"/>
    <p:sldId id="710" r:id="rId18"/>
    <p:sldId id="718" r:id="rId19"/>
    <p:sldId id="731" r:id="rId20"/>
    <p:sldId id="707" r:id="rId21"/>
    <p:sldId id="732" r:id="rId22"/>
    <p:sldId id="733" r:id="rId23"/>
    <p:sldId id="711" r:id="rId24"/>
    <p:sldId id="708" r:id="rId25"/>
    <p:sldId id="734" r:id="rId26"/>
    <p:sldId id="735" r:id="rId27"/>
    <p:sldId id="712" r:id="rId28"/>
    <p:sldId id="717" r:id="rId29"/>
    <p:sldId id="736" r:id="rId30"/>
    <p:sldId id="696" r:id="rId31"/>
    <p:sldId id="697" r:id="rId32"/>
    <p:sldId id="700" r:id="rId33"/>
    <p:sldId id="730" r:id="rId34"/>
    <p:sldId id="698" r:id="rId35"/>
    <p:sldId id="699" r:id="rId36"/>
    <p:sldId id="701" r:id="rId37"/>
    <p:sldId id="702" r:id="rId38"/>
    <p:sldId id="703" r:id="rId39"/>
    <p:sldId id="704" r:id="rId40"/>
    <p:sldId id="713" r:id="rId41"/>
    <p:sldId id="705" r:id="rId42"/>
    <p:sldId id="706" r:id="rId43"/>
    <p:sldId id="727" r:id="rId44"/>
    <p:sldId id="714" r:id="rId45"/>
    <p:sldId id="715" r:id="rId46"/>
    <p:sldId id="690" r:id="rId47"/>
  </p:sldIdLst>
  <p:sldSz cx="9144000" cy="6858000" type="screen4x3"/>
  <p:notesSz cx="6858000" cy="9144000"/>
  <p:defaultTextStyle>
    <a:defPPr>
      <a:defRPr lang="en-US"/>
    </a:defPPr>
    <a:lvl1pPr marL="0" algn="l" defTabSz="914393" rtl="0" eaLnBrk="1" latinLnBrk="0" hangingPunct="1">
      <a:defRPr sz="1800" kern="1200">
        <a:solidFill>
          <a:schemeClr val="tx1"/>
        </a:solidFill>
        <a:latin typeface="+mn-lt"/>
        <a:ea typeface="+mn-ea"/>
        <a:cs typeface="+mn-cs"/>
      </a:defRPr>
    </a:lvl1pPr>
    <a:lvl2pPr marL="457200" algn="l" defTabSz="914393" rtl="0" eaLnBrk="1" latinLnBrk="0" hangingPunct="1">
      <a:defRPr sz="1800" kern="1200">
        <a:solidFill>
          <a:schemeClr val="tx1"/>
        </a:solidFill>
        <a:latin typeface="+mn-lt"/>
        <a:ea typeface="+mn-ea"/>
        <a:cs typeface="+mn-cs"/>
      </a:defRPr>
    </a:lvl2pPr>
    <a:lvl3pPr marL="914393" algn="l" defTabSz="914393" rtl="0" eaLnBrk="1" latinLnBrk="0" hangingPunct="1">
      <a:defRPr sz="1800" kern="1200">
        <a:solidFill>
          <a:schemeClr val="tx1"/>
        </a:solidFill>
        <a:latin typeface="+mn-lt"/>
        <a:ea typeface="+mn-ea"/>
        <a:cs typeface="+mn-cs"/>
      </a:defRPr>
    </a:lvl3pPr>
    <a:lvl4pPr marL="1371592" algn="l" defTabSz="914393" rtl="0" eaLnBrk="1" latinLnBrk="0" hangingPunct="1">
      <a:defRPr sz="1800" kern="1200">
        <a:solidFill>
          <a:schemeClr val="tx1"/>
        </a:solidFill>
        <a:latin typeface="+mn-lt"/>
        <a:ea typeface="+mn-ea"/>
        <a:cs typeface="+mn-cs"/>
      </a:defRPr>
    </a:lvl4pPr>
    <a:lvl5pPr marL="1828786" algn="l" defTabSz="914393" rtl="0" eaLnBrk="1" latinLnBrk="0" hangingPunct="1">
      <a:defRPr sz="1800" kern="1200">
        <a:solidFill>
          <a:schemeClr val="tx1"/>
        </a:solidFill>
        <a:latin typeface="+mn-lt"/>
        <a:ea typeface="+mn-ea"/>
        <a:cs typeface="+mn-cs"/>
      </a:defRPr>
    </a:lvl5pPr>
    <a:lvl6pPr marL="2285985" algn="l" defTabSz="914393" rtl="0" eaLnBrk="1" latinLnBrk="0" hangingPunct="1">
      <a:defRPr sz="1800" kern="1200">
        <a:solidFill>
          <a:schemeClr val="tx1"/>
        </a:solidFill>
        <a:latin typeface="+mn-lt"/>
        <a:ea typeface="+mn-ea"/>
        <a:cs typeface="+mn-cs"/>
      </a:defRPr>
    </a:lvl6pPr>
    <a:lvl7pPr marL="2743180" algn="l" defTabSz="914393" rtl="0" eaLnBrk="1" latinLnBrk="0" hangingPunct="1">
      <a:defRPr sz="1800" kern="1200">
        <a:solidFill>
          <a:schemeClr val="tx1"/>
        </a:solidFill>
        <a:latin typeface="+mn-lt"/>
        <a:ea typeface="+mn-ea"/>
        <a:cs typeface="+mn-cs"/>
      </a:defRPr>
    </a:lvl7pPr>
    <a:lvl8pPr marL="3200379" algn="l" defTabSz="914393" rtl="0" eaLnBrk="1" latinLnBrk="0" hangingPunct="1">
      <a:defRPr sz="1800" kern="1200">
        <a:solidFill>
          <a:schemeClr val="tx1"/>
        </a:solidFill>
        <a:latin typeface="+mn-lt"/>
        <a:ea typeface="+mn-ea"/>
        <a:cs typeface="+mn-cs"/>
      </a:defRPr>
    </a:lvl8pPr>
    <a:lvl9pPr marL="3657573" algn="l" defTabSz="91439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79" autoAdjust="0"/>
    <p:restoredTop sz="92349" autoAdjust="0"/>
  </p:normalViewPr>
  <p:slideViewPr>
    <p:cSldViewPr>
      <p:cViewPr>
        <p:scale>
          <a:sx n="81" d="100"/>
          <a:sy n="81" d="100"/>
        </p:scale>
        <p:origin x="-984" y="108"/>
      </p:cViewPr>
      <p:guideLst>
        <p:guide orient="horz" pos="2160"/>
        <p:guide pos="2880"/>
      </p:guideLst>
    </p:cSldViewPr>
  </p:slideViewPr>
  <p:outlineViewPr>
    <p:cViewPr>
      <p:scale>
        <a:sx n="33" d="100"/>
        <a:sy n="33" d="100"/>
      </p:scale>
      <p:origin x="48" y="6840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2.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3B6AAB0-CCE9-4CFA-9459-F9AF6CC32642}" type="datetimeFigureOut">
              <a:rPr lang="en-US" smtClean="0"/>
              <a:t>6/2/2019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3E000BC-3EE1-4B0F-A6C6-9EBCFCA98B7D}" type="slidenum">
              <a:rPr lang="en-US" smtClean="0"/>
              <a:t>‹#›</a:t>
            </a:fld>
            <a:endParaRPr lang="en-US"/>
          </a:p>
        </p:txBody>
      </p:sp>
    </p:spTree>
    <p:extLst>
      <p:ext uri="{BB962C8B-B14F-4D97-AF65-F5344CB8AC3E}">
        <p14:creationId xmlns:p14="http://schemas.microsoft.com/office/powerpoint/2010/main" val="9384479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05D913-0802-457F-9120-C572331688B5}" type="datetimeFigureOut">
              <a:rPr lang="en-US" smtClean="0"/>
              <a:t>6/2/2019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3C1AC1-6208-4CE5-8B94-E96C6429D646}" type="slidenum">
              <a:rPr lang="en-US" smtClean="0"/>
              <a:t>‹#›</a:t>
            </a:fld>
            <a:endParaRPr lang="en-US"/>
          </a:p>
        </p:txBody>
      </p:sp>
    </p:spTree>
    <p:extLst>
      <p:ext uri="{BB962C8B-B14F-4D97-AF65-F5344CB8AC3E}">
        <p14:creationId xmlns:p14="http://schemas.microsoft.com/office/powerpoint/2010/main" val="2645324263"/>
      </p:ext>
    </p:extLst>
  </p:cSld>
  <p:clrMap bg1="lt1" tx1="dk1" bg2="lt2" tx2="dk2" accent1="accent1" accent2="accent2" accent3="accent3" accent4="accent4" accent5="accent5" accent6="accent6" hlink="hlink" folHlink="folHlink"/>
  <p:hf dt="0"/>
  <p:notesStyle>
    <a:lvl1pPr marL="0" algn="l" defTabSz="914393" rtl="0" eaLnBrk="1" latinLnBrk="0" hangingPunct="1">
      <a:defRPr sz="1200" kern="1200">
        <a:solidFill>
          <a:schemeClr val="tx1"/>
        </a:solidFill>
        <a:latin typeface="+mn-lt"/>
        <a:ea typeface="+mn-ea"/>
        <a:cs typeface="+mn-cs"/>
      </a:defRPr>
    </a:lvl1pPr>
    <a:lvl2pPr marL="457200" algn="l" defTabSz="914393" rtl="0" eaLnBrk="1" latinLnBrk="0" hangingPunct="1">
      <a:defRPr sz="1200" kern="1200">
        <a:solidFill>
          <a:schemeClr val="tx1"/>
        </a:solidFill>
        <a:latin typeface="+mn-lt"/>
        <a:ea typeface="+mn-ea"/>
        <a:cs typeface="+mn-cs"/>
      </a:defRPr>
    </a:lvl2pPr>
    <a:lvl3pPr marL="914393" algn="l" defTabSz="914393" rtl="0" eaLnBrk="1" latinLnBrk="0" hangingPunct="1">
      <a:defRPr sz="1200" kern="1200">
        <a:solidFill>
          <a:schemeClr val="tx1"/>
        </a:solidFill>
        <a:latin typeface="+mn-lt"/>
        <a:ea typeface="+mn-ea"/>
        <a:cs typeface="+mn-cs"/>
      </a:defRPr>
    </a:lvl3pPr>
    <a:lvl4pPr marL="1371592" algn="l" defTabSz="914393" rtl="0" eaLnBrk="1" latinLnBrk="0" hangingPunct="1">
      <a:defRPr sz="1200" kern="1200">
        <a:solidFill>
          <a:schemeClr val="tx1"/>
        </a:solidFill>
        <a:latin typeface="+mn-lt"/>
        <a:ea typeface="+mn-ea"/>
        <a:cs typeface="+mn-cs"/>
      </a:defRPr>
    </a:lvl4pPr>
    <a:lvl5pPr marL="1828786" algn="l" defTabSz="914393" rtl="0" eaLnBrk="1" latinLnBrk="0" hangingPunct="1">
      <a:defRPr sz="1200" kern="1200">
        <a:solidFill>
          <a:schemeClr val="tx1"/>
        </a:solidFill>
        <a:latin typeface="+mn-lt"/>
        <a:ea typeface="+mn-ea"/>
        <a:cs typeface="+mn-cs"/>
      </a:defRPr>
    </a:lvl5pPr>
    <a:lvl6pPr marL="2285985" algn="l" defTabSz="914393" rtl="0" eaLnBrk="1" latinLnBrk="0" hangingPunct="1">
      <a:defRPr sz="1200" kern="1200">
        <a:solidFill>
          <a:schemeClr val="tx1"/>
        </a:solidFill>
        <a:latin typeface="+mn-lt"/>
        <a:ea typeface="+mn-ea"/>
        <a:cs typeface="+mn-cs"/>
      </a:defRPr>
    </a:lvl6pPr>
    <a:lvl7pPr marL="2743180" algn="l" defTabSz="914393" rtl="0" eaLnBrk="1" latinLnBrk="0" hangingPunct="1">
      <a:defRPr sz="1200" kern="1200">
        <a:solidFill>
          <a:schemeClr val="tx1"/>
        </a:solidFill>
        <a:latin typeface="+mn-lt"/>
        <a:ea typeface="+mn-ea"/>
        <a:cs typeface="+mn-cs"/>
      </a:defRPr>
    </a:lvl7pPr>
    <a:lvl8pPr marL="3200379" algn="l" defTabSz="914393" rtl="0" eaLnBrk="1" latinLnBrk="0" hangingPunct="1">
      <a:defRPr sz="1200" kern="1200">
        <a:solidFill>
          <a:schemeClr val="tx1"/>
        </a:solidFill>
        <a:latin typeface="+mn-lt"/>
        <a:ea typeface="+mn-ea"/>
        <a:cs typeface="+mn-cs"/>
      </a:defRPr>
    </a:lvl8pPr>
    <a:lvl9pPr marL="3657573" algn="l" defTabSz="91439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2"/>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393" indent="0" algn="ctr">
              <a:buNone/>
              <a:defRPr>
                <a:solidFill>
                  <a:schemeClr val="tx1">
                    <a:tint val="75000"/>
                  </a:schemeClr>
                </a:solidFill>
              </a:defRPr>
            </a:lvl3pPr>
            <a:lvl4pPr marL="1371592" indent="0" algn="ctr">
              <a:buNone/>
              <a:defRPr>
                <a:solidFill>
                  <a:schemeClr val="tx1">
                    <a:tint val="75000"/>
                  </a:schemeClr>
                </a:solidFill>
              </a:defRPr>
            </a:lvl4pPr>
            <a:lvl5pPr marL="1828786" indent="0" algn="ctr">
              <a:buNone/>
              <a:defRPr>
                <a:solidFill>
                  <a:schemeClr val="tx1">
                    <a:tint val="75000"/>
                  </a:schemeClr>
                </a:solidFill>
              </a:defRPr>
            </a:lvl5pPr>
            <a:lvl6pPr marL="2285985" indent="0" algn="ctr">
              <a:buNone/>
              <a:defRPr>
                <a:solidFill>
                  <a:schemeClr val="tx1">
                    <a:tint val="75000"/>
                  </a:schemeClr>
                </a:solidFill>
              </a:defRPr>
            </a:lvl6pPr>
            <a:lvl7pPr marL="2743180" indent="0" algn="ctr">
              <a:buNone/>
              <a:defRPr>
                <a:solidFill>
                  <a:schemeClr val="tx1">
                    <a:tint val="75000"/>
                  </a:schemeClr>
                </a:solidFill>
              </a:defRPr>
            </a:lvl7pPr>
            <a:lvl8pPr marL="3200379" indent="0" algn="ctr">
              <a:buNone/>
              <a:defRPr>
                <a:solidFill>
                  <a:schemeClr val="tx1">
                    <a:tint val="75000"/>
                  </a:schemeClr>
                </a:solidFill>
              </a:defRPr>
            </a:lvl8pPr>
            <a:lvl9pPr marL="365757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C596C7E-F256-4849-B7B8-10B520DC0049}" type="datetime1">
              <a:rPr lang="en-US" smtClean="0"/>
              <a:t>6/2/2019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0DB8DF-D106-4EC9-99D8-8EE094B0F009}" type="datetime1">
              <a:rPr lang="en-US" smtClean="0"/>
              <a:t>6/2/2019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5"/>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5"/>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B74905-2541-46AA-B26E-0F6FAEA80D98}" type="datetime1">
              <a:rPr lang="en-US" smtClean="0"/>
              <a:t>6/2/2019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6/2/2019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0188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marL="742950" indent="-285750">
              <a:buFont typeface="Wingdings" pitchFamily="2" charset="2"/>
              <a:buChar char="Ø"/>
              <a:defRPr/>
            </a:lvl2pPr>
            <a:lvl3pPr marL="1143000" indent="-228600">
              <a:buFont typeface="Wingdings" pitchFamily="2" charset="2"/>
              <a:buChar char="ü"/>
              <a:defRPr/>
            </a:lvl3pPr>
            <a:lvl4pPr marL="1600200" indent="-228600">
              <a:buFont typeface="Wingdings"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6/2/2019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98080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6/2/2019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01888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6/2/2019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9585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6/2/2019</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57898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6/2/2019</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451671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6/2/2019</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100134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6/2/2019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245253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marL="742950" indent="-285750">
              <a:buFont typeface="Wingdings" pitchFamily="2" charset="2"/>
              <a:buChar char="Ø"/>
              <a:defRPr/>
            </a:lvl2pPr>
            <a:lvl3pPr marL="1142993" indent="-228600">
              <a:buFont typeface="Wingdings" pitchFamily="2" charset="2"/>
              <a:buChar char="ü"/>
              <a:defRPr/>
            </a:lvl3pPr>
            <a:lvl4pPr marL="1600187" indent="-228600">
              <a:buFont typeface="Wingdings"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3E177CE-73BD-4BA2-A09E-C28B4C5D1ECA}" type="datetime1">
              <a:rPr lang="en-US" smtClean="0"/>
              <a:t>6/2/2019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6/2/2019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581248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6/2/2019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432923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6/2/2019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311714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hank You Slide">
    <p:spTree>
      <p:nvGrpSpPr>
        <p:cNvPr id="1" name=""/>
        <p:cNvGrpSpPr/>
        <p:nvPr/>
      </p:nvGrpSpPr>
      <p:grpSpPr>
        <a:xfrm>
          <a:off x="0" y="0"/>
          <a:ext cx="0" cy="0"/>
          <a:chOff x="0" y="0"/>
          <a:chExt cx="0" cy="0"/>
        </a:xfrm>
      </p:grpSpPr>
      <p:sp>
        <p:nvSpPr>
          <p:cNvPr id="21" name="Rectangle 20"/>
          <p:cNvSpPr/>
          <p:nvPr userDrawn="1"/>
        </p:nvSpPr>
        <p:spPr bwMode="gray">
          <a:xfrm>
            <a:off x="351693" y="6447534"/>
            <a:ext cx="3545058" cy="397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sp>
        <p:nvSpPr>
          <p:cNvPr id="11" name="TextBox 4"/>
          <p:cNvSpPr txBox="1">
            <a:spLocks/>
          </p:cNvSpPr>
          <p:nvPr userDrawn="1"/>
        </p:nvSpPr>
        <p:spPr bwMode="gray">
          <a:xfrm>
            <a:off x="3884611" y="6396336"/>
            <a:ext cx="2895600" cy="276999"/>
          </a:xfrm>
          <a:prstGeom prst="rect">
            <a:avLst/>
          </a:prstGeom>
          <a:noFill/>
        </p:spPr>
        <p:txBody>
          <a:bodyPr vert="horz" wrap="square" lIns="91440" tIns="45720" rIns="91440" bIns="457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b="1" dirty="0">
                <a:solidFill>
                  <a:prstClr val="black">
                    <a:lumMod val="65000"/>
                    <a:lumOff val="35000"/>
                  </a:prstClr>
                </a:solidFill>
              </a:rPr>
              <a:t>© EduPristine </a:t>
            </a:r>
            <a:r>
              <a:rPr lang="en-US" sz="1200" dirty="0">
                <a:solidFill>
                  <a:prstClr val="black">
                    <a:lumMod val="65000"/>
                    <a:lumOff val="35000"/>
                  </a:prstClr>
                </a:solidFill>
              </a:rPr>
              <a:t>– www.edupristine.com</a:t>
            </a:r>
          </a:p>
        </p:txBody>
      </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487269" y="1069754"/>
            <a:ext cx="3089775" cy="2094242"/>
          </a:xfrm>
          <a:prstGeom prst="rect">
            <a:avLst/>
          </a:prstGeom>
          <a:noFill/>
        </p:spPr>
      </p:pic>
      <p:grpSp>
        <p:nvGrpSpPr>
          <p:cNvPr id="14" name="Group 4"/>
          <p:cNvGrpSpPr/>
          <p:nvPr userDrawn="1"/>
        </p:nvGrpSpPr>
        <p:grpSpPr bwMode="gray">
          <a:xfrm rot="10800000" flipH="1" flipV="1">
            <a:off x="3986573" y="3048000"/>
            <a:ext cx="4726745" cy="108268"/>
            <a:chOff x="-76200" y="3048000"/>
            <a:chExt cx="4267200" cy="108268"/>
          </a:xfrm>
        </p:grpSpPr>
        <p:cxnSp>
          <p:nvCxnSpPr>
            <p:cNvPr id="18" name="Straight Connector 17"/>
            <p:cNvCxnSpPr/>
            <p:nvPr/>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2" name="Title 1"/>
          <p:cNvSpPr txBox="1">
            <a:spLocks/>
          </p:cNvSpPr>
          <p:nvPr userDrawn="1"/>
        </p:nvSpPr>
        <p:spPr bwMode="gray">
          <a:xfrm>
            <a:off x="3985843" y="5029201"/>
            <a:ext cx="4724403" cy="1104900"/>
          </a:xfrm>
          <a:prstGeom prst="rect">
            <a:avLst/>
          </a:prstGeom>
        </p:spPr>
        <p:txBody>
          <a:bodyPr vert="horz" lIns="0" tIns="45720" rIns="45720" bIns="45720" rtlCol="0" anchor="t" anchorCtr="0">
            <a:normAutofit/>
          </a:bodyPr>
          <a:lstStyle>
            <a:lvl1pPr algn="l">
              <a:defRPr sz="1600" b="0">
                <a:solidFill>
                  <a:schemeClr val="tx1">
                    <a:lumMod val="50000"/>
                    <a:lumOff val="50000"/>
                  </a:schemeClr>
                </a:solidFill>
              </a:defRPr>
            </a:lvl1pPr>
          </a:lstStyle>
          <a:p>
            <a:pPr defTabSz="914400">
              <a:lnSpc>
                <a:spcPts val="2200"/>
              </a:lnSpc>
              <a:spcBef>
                <a:spcPct val="0"/>
              </a:spcBef>
              <a:defRPr/>
            </a:pPr>
            <a:r>
              <a:rPr lang="en-US" sz="1300" b="1" dirty="0">
                <a:solidFill>
                  <a:srgbClr val="376092"/>
                </a:solidFill>
              </a:rPr>
              <a:t>care@edupristine.com</a:t>
            </a:r>
          </a:p>
          <a:p>
            <a:pPr defTabSz="914400">
              <a:lnSpc>
                <a:spcPts val="2200"/>
              </a:lnSpc>
              <a:spcBef>
                <a:spcPct val="0"/>
              </a:spcBef>
              <a:defRPr/>
            </a:pPr>
            <a:r>
              <a:rPr lang="en-US" sz="1300" b="1" dirty="0">
                <a:solidFill>
                  <a:srgbClr val="376092"/>
                </a:solidFill>
              </a:rPr>
              <a:t>www.edupristine.com</a:t>
            </a:r>
          </a:p>
        </p:txBody>
      </p:sp>
      <p:sp>
        <p:nvSpPr>
          <p:cNvPr id="27" name="TextBox 9"/>
          <p:cNvSpPr txBox="1"/>
          <p:nvPr userDrawn="1"/>
        </p:nvSpPr>
        <p:spPr>
          <a:xfrm>
            <a:off x="5171781" y="2362201"/>
            <a:ext cx="2356330" cy="654177"/>
          </a:xfrm>
          <a:prstGeom prst="rect">
            <a:avLst/>
          </a:prstGeom>
          <a:noFill/>
        </p:spPr>
        <p:txBody>
          <a:bodyPr wrap="none" lIns="83969" tIns="41985" rIns="83969" bIns="41985">
            <a:spAutoFit/>
          </a:bodyPr>
          <a:lstStyle/>
          <a:p>
            <a:pPr algn="ctr" defTabSz="914400" eaLnBrk="0" fontAlgn="base" hangingPunct="0">
              <a:spcBef>
                <a:spcPct val="0"/>
              </a:spcBef>
              <a:spcAft>
                <a:spcPct val="0"/>
              </a:spcAft>
              <a:defRPr/>
            </a:pPr>
            <a:r>
              <a:rPr lang="en-US" sz="3700" b="1" dirty="0">
                <a:solidFill>
                  <a:srgbClr val="4F81BD">
                    <a:lumMod val="75000"/>
                  </a:srgbClr>
                </a:solidFill>
              </a:rPr>
              <a:t>Thank You!</a:t>
            </a:r>
            <a:endParaRPr lang="en-IN" sz="3700" b="1" dirty="0">
              <a:solidFill>
                <a:srgbClr val="4F81BD">
                  <a:lumMod val="75000"/>
                </a:srgbClr>
              </a:solidFill>
            </a:endParaRPr>
          </a:p>
        </p:txBody>
      </p:sp>
    </p:spTree>
    <p:extLst>
      <p:ext uri="{BB962C8B-B14F-4D97-AF65-F5344CB8AC3E}">
        <p14:creationId xmlns:p14="http://schemas.microsoft.com/office/powerpoint/2010/main" val="4293387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20"/>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393" indent="0">
              <a:buNone/>
              <a:defRPr sz="1600">
                <a:solidFill>
                  <a:schemeClr val="tx1">
                    <a:tint val="75000"/>
                  </a:schemeClr>
                </a:solidFill>
              </a:defRPr>
            </a:lvl3pPr>
            <a:lvl4pPr marL="1371592" indent="0">
              <a:buNone/>
              <a:defRPr sz="1400">
                <a:solidFill>
                  <a:schemeClr val="tx1">
                    <a:tint val="75000"/>
                  </a:schemeClr>
                </a:solidFill>
              </a:defRPr>
            </a:lvl4pPr>
            <a:lvl5pPr marL="1828786" indent="0">
              <a:buNone/>
              <a:defRPr sz="1400">
                <a:solidFill>
                  <a:schemeClr val="tx1">
                    <a:tint val="75000"/>
                  </a:schemeClr>
                </a:solidFill>
              </a:defRPr>
            </a:lvl5pPr>
            <a:lvl6pPr marL="2285985" indent="0">
              <a:buNone/>
              <a:defRPr sz="1400">
                <a:solidFill>
                  <a:schemeClr val="tx1">
                    <a:tint val="75000"/>
                  </a:schemeClr>
                </a:solidFill>
              </a:defRPr>
            </a:lvl6pPr>
            <a:lvl7pPr marL="2743180" indent="0">
              <a:buNone/>
              <a:defRPr sz="1400">
                <a:solidFill>
                  <a:schemeClr val="tx1">
                    <a:tint val="75000"/>
                  </a:schemeClr>
                </a:solidFill>
              </a:defRPr>
            </a:lvl7pPr>
            <a:lvl8pPr marL="3200379" indent="0">
              <a:buNone/>
              <a:defRPr sz="1400">
                <a:solidFill>
                  <a:schemeClr val="tx1">
                    <a:tint val="75000"/>
                  </a:schemeClr>
                </a:solidFill>
              </a:defRPr>
            </a:lvl8pPr>
            <a:lvl9pPr marL="365757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A795B9-431D-43D6-9C87-F6A5F139C2EF}" type="datetime1">
              <a:rPr lang="en-US" smtClean="0"/>
              <a:t>6/2/2019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7"/>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7"/>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F9ABA24-D8A7-49D9-A7CF-7ED306EE74D4}" type="datetime1">
              <a:rPr lang="en-US" smtClean="0"/>
              <a:t>6/2/2019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393" indent="0">
              <a:buNone/>
              <a:defRPr sz="1800" b="1"/>
            </a:lvl3pPr>
            <a:lvl4pPr marL="1371592" indent="0">
              <a:buNone/>
              <a:defRPr sz="1600" b="1"/>
            </a:lvl4pPr>
            <a:lvl5pPr marL="1828786" indent="0">
              <a:buNone/>
              <a:defRPr sz="1600" b="1"/>
            </a:lvl5pPr>
            <a:lvl6pPr marL="2285985" indent="0">
              <a:buNone/>
              <a:defRPr sz="1600" b="1"/>
            </a:lvl6pPr>
            <a:lvl7pPr marL="2743180" indent="0">
              <a:buNone/>
              <a:defRPr sz="1600" b="1"/>
            </a:lvl7pPr>
            <a:lvl8pPr marL="3200379" indent="0">
              <a:buNone/>
              <a:defRPr sz="1600" b="1"/>
            </a:lvl8pPr>
            <a:lvl9pPr marL="3657573"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393" indent="0">
              <a:buNone/>
              <a:defRPr sz="1800" b="1"/>
            </a:lvl3pPr>
            <a:lvl4pPr marL="1371592" indent="0">
              <a:buNone/>
              <a:defRPr sz="1600" b="1"/>
            </a:lvl4pPr>
            <a:lvl5pPr marL="1828786" indent="0">
              <a:buNone/>
              <a:defRPr sz="1600" b="1"/>
            </a:lvl5pPr>
            <a:lvl6pPr marL="2285985" indent="0">
              <a:buNone/>
              <a:defRPr sz="1600" b="1"/>
            </a:lvl6pPr>
            <a:lvl7pPr marL="2743180" indent="0">
              <a:buNone/>
              <a:defRPr sz="1600" b="1"/>
            </a:lvl7pPr>
            <a:lvl8pPr marL="3200379" indent="0">
              <a:buNone/>
              <a:defRPr sz="1600" b="1"/>
            </a:lvl8pPr>
            <a:lvl9pPr marL="365757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A206305-D5A2-4F02-8CEC-08941AA78B58}" type="datetime1">
              <a:rPr lang="en-US" smtClean="0"/>
              <a:t>6/2/2019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DBE856-4EB6-453C-BC69-7EC66187A457}" type="datetime1">
              <a:rPr lang="en-US" smtClean="0"/>
              <a:t>6/2/2019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E1CA1F-6ED0-47B2-8E7D-CD307F5F4192}" type="datetime1">
              <a:rPr lang="en-US" smtClean="0"/>
              <a:t>6/2/2019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7"/>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7"/>
            <a:ext cx="3008313" cy="4691063"/>
          </a:xfrm>
        </p:spPr>
        <p:txBody>
          <a:bodyPr/>
          <a:lstStyle>
            <a:lvl1pPr marL="0" indent="0">
              <a:buNone/>
              <a:defRPr sz="1400"/>
            </a:lvl1pPr>
            <a:lvl2pPr marL="457200" indent="0">
              <a:buNone/>
              <a:defRPr sz="1200"/>
            </a:lvl2pPr>
            <a:lvl3pPr marL="914393" indent="0">
              <a:buNone/>
              <a:defRPr sz="1000"/>
            </a:lvl3pPr>
            <a:lvl4pPr marL="1371592" indent="0">
              <a:buNone/>
              <a:defRPr sz="900"/>
            </a:lvl4pPr>
            <a:lvl5pPr marL="1828786" indent="0">
              <a:buNone/>
              <a:defRPr sz="900"/>
            </a:lvl5pPr>
            <a:lvl6pPr marL="2285985" indent="0">
              <a:buNone/>
              <a:defRPr sz="900"/>
            </a:lvl6pPr>
            <a:lvl7pPr marL="2743180" indent="0">
              <a:buNone/>
              <a:defRPr sz="900"/>
            </a:lvl7pPr>
            <a:lvl8pPr marL="3200379" indent="0">
              <a:buNone/>
              <a:defRPr sz="900"/>
            </a:lvl8pPr>
            <a:lvl9pPr marL="365757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35D67C-74EF-42B9-A64E-644EF120E749}" type="datetime1">
              <a:rPr lang="en-US" smtClean="0"/>
              <a:t>6/2/2019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393" indent="0">
              <a:buNone/>
              <a:defRPr sz="2400"/>
            </a:lvl3pPr>
            <a:lvl4pPr marL="1371592" indent="0">
              <a:buNone/>
              <a:defRPr sz="2000"/>
            </a:lvl4pPr>
            <a:lvl5pPr marL="1828786" indent="0">
              <a:buNone/>
              <a:defRPr sz="2000"/>
            </a:lvl5pPr>
            <a:lvl6pPr marL="2285985" indent="0">
              <a:buNone/>
              <a:defRPr sz="2000"/>
            </a:lvl6pPr>
            <a:lvl7pPr marL="2743180" indent="0">
              <a:buNone/>
              <a:defRPr sz="2000"/>
            </a:lvl7pPr>
            <a:lvl8pPr marL="3200379" indent="0">
              <a:buNone/>
              <a:defRPr sz="2000"/>
            </a:lvl8pPr>
            <a:lvl9pPr marL="3657573" indent="0">
              <a:buNone/>
              <a:defRPr sz="2000"/>
            </a:lvl9pPr>
          </a:lstStyle>
          <a:p>
            <a:endParaRPr lang="en-US" dirty="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393" indent="0">
              <a:buNone/>
              <a:defRPr sz="1000"/>
            </a:lvl3pPr>
            <a:lvl4pPr marL="1371592" indent="0">
              <a:buNone/>
              <a:defRPr sz="900"/>
            </a:lvl4pPr>
            <a:lvl5pPr marL="1828786" indent="0">
              <a:buNone/>
              <a:defRPr sz="900"/>
            </a:lvl5pPr>
            <a:lvl6pPr marL="2285985" indent="0">
              <a:buNone/>
              <a:defRPr sz="900"/>
            </a:lvl6pPr>
            <a:lvl7pPr marL="2743180" indent="0">
              <a:buNone/>
              <a:defRPr sz="900"/>
            </a:lvl7pPr>
            <a:lvl8pPr marL="3200379" indent="0">
              <a:buNone/>
              <a:defRPr sz="900"/>
            </a:lvl8pPr>
            <a:lvl9pPr marL="365757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A5914C-A941-4F48-82EE-86C15DEE67A1}" type="datetime1">
              <a:rPr lang="en-US" smtClean="0"/>
              <a:t>6/2/2019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solidFill>
            <a:schemeClr val="tx2">
              <a:lumMod val="60000"/>
              <a:lumOff val="40000"/>
            </a:schemeClr>
          </a:solidFill>
          <a:ln>
            <a:noFill/>
          </a:ln>
        </p:spPr>
        <p:txBody>
          <a:bodyPr vert="horz" lIns="91440" tIns="45720" rIns="91440" bIns="45720" rtlCol="0" anchor="ctr" anchorCtr="0">
            <a:normAutofit/>
          </a:bodyPr>
          <a:lstStyle/>
          <a:p>
            <a:r>
              <a:rPr lang="en-US" dirty="0"/>
              <a:t>Click to edit Master title style</a:t>
            </a:r>
          </a:p>
        </p:txBody>
      </p:sp>
      <p:sp>
        <p:nvSpPr>
          <p:cNvPr id="3" name="Text Placeholder 2"/>
          <p:cNvSpPr>
            <a:spLocks noGrp="1"/>
          </p:cNvSpPr>
          <p:nvPr>
            <p:ph type="body" idx="1"/>
          </p:nvPr>
        </p:nvSpPr>
        <p:spPr>
          <a:xfrm>
            <a:off x="457200" y="1600207"/>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7"/>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011EC-75E7-44F9-8D2E-955476348012}" type="datetime1">
              <a:rPr lang="en-US" smtClean="0"/>
              <a:t>6/2/2019</a:t>
            </a:fld>
            <a:endParaRPr lang="en-US" dirty="0"/>
          </a:p>
        </p:txBody>
      </p:sp>
      <p:sp>
        <p:nvSpPr>
          <p:cNvPr id="5" name="Footer Placeholder 4"/>
          <p:cNvSpPr>
            <a:spLocks noGrp="1"/>
          </p:cNvSpPr>
          <p:nvPr>
            <p:ph type="ftr" sz="quarter" idx="3"/>
          </p:nvPr>
        </p:nvSpPr>
        <p:spPr>
          <a:xfrm>
            <a:off x="3124201" y="6356357"/>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7"/>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393"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393"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393"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93" indent="-228600" algn="l" defTabSz="914393"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87" indent="-228600" algn="l" defTabSz="914393"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86" indent="-228600" algn="l" defTabSz="914393"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83" indent="-228600" algn="l" defTabSz="91439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79" indent="-228600" algn="l" defTabSz="9143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77" indent="-228600" algn="l" defTabSz="9143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72" indent="-228600" algn="l" defTabSz="91439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93" rtl="0" eaLnBrk="1" latinLnBrk="0" hangingPunct="1">
        <a:defRPr sz="1800" kern="1200">
          <a:solidFill>
            <a:schemeClr val="tx1"/>
          </a:solidFill>
          <a:latin typeface="+mn-lt"/>
          <a:ea typeface="+mn-ea"/>
          <a:cs typeface="+mn-cs"/>
        </a:defRPr>
      </a:lvl1pPr>
      <a:lvl2pPr marL="457200" algn="l" defTabSz="914393" rtl="0" eaLnBrk="1" latinLnBrk="0" hangingPunct="1">
        <a:defRPr sz="1800" kern="1200">
          <a:solidFill>
            <a:schemeClr val="tx1"/>
          </a:solidFill>
          <a:latin typeface="+mn-lt"/>
          <a:ea typeface="+mn-ea"/>
          <a:cs typeface="+mn-cs"/>
        </a:defRPr>
      </a:lvl2pPr>
      <a:lvl3pPr marL="914393" algn="l" defTabSz="914393" rtl="0" eaLnBrk="1" latinLnBrk="0" hangingPunct="1">
        <a:defRPr sz="1800" kern="1200">
          <a:solidFill>
            <a:schemeClr val="tx1"/>
          </a:solidFill>
          <a:latin typeface="+mn-lt"/>
          <a:ea typeface="+mn-ea"/>
          <a:cs typeface="+mn-cs"/>
        </a:defRPr>
      </a:lvl3pPr>
      <a:lvl4pPr marL="1371592" algn="l" defTabSz="914393" rtl="0" eaLnBrk="1" latinLnBrk="0" hangingPunct="1">
        <a:defRPr sz="1800" kern="1200">
          <a:solidFill>
            <a:schemeClr val="tx1"/>
          </a:solidFill>
          <a:latin typeface="+mn-lt"/>
          <a:ea typeface="+mn-ea"/>
          <a:cs typeface="+mn-cs"/>
        </a:defRPr>
      </a:lvl4pPr>
      <a:lvl5pPr marL="1828786" algn="l" defTabSz="914393" rtl="0" eaLnBrk="1" latinLnBrk="0" hangingPunct="1">
        <a:defRPr sz="1800" kern="1200">
          <a:solidFill>
            <a:schemeClr val="tx1"/>
          </a:solidFill>
          <a:latin typeface="+mn-lt"/>
          <a:ea typeface="+mn-ea"/>
          <a:cs typeface="+mn-cs"/>
        </a:defRPr>
      </a:lvl5pPr>
      <a:lvl6pPr marL="2285985" algn="l" defTabSz="914393" rtl="0" eaLnBrk="1" latinLnBrk="0" hangingPunct="1">
        <a:defRPr sz="1800" kern="1200">
          <a:solidFill>
            <a:schemeClr val="tx1"/>
          </a:solidFill>
          <a:latin typeface="+mn-lt"/>
          <a:ea typeface="+mn-ea"/>
          <a:cs typeface="+mn-cs"/>
        </a:defRPr>
      </a:lvl6pPr>
      <a:lvl7pPr marL="2743180" algn="l" defTabSz="914393" rtl="0" eaLnBrk="1" latinLnBrk="0" hangingPunct="1">
        <a:defRPr sz="1800" kern="1200">
          <a:solidFill>
            <a:schemeClr val="tx1"/>
          </a:solidFill>
          <a:latin typeface="+mn-lt"/>
          <a:ea typeface="+mn-ea"/>
          <a:cs typeface="+mn-cs"/>
        </a:defRPr>
      </a:lvl7pPr>
      <a:lvl8pPr marL="3200379" algn="l" defTabSz="914393" rtl="0" eaLnBrk="1" latinLnBrk="0" hangingPunct="1">
        <a:defRPr sz="1800" kern="1200">
          <a:solidFill>
            <a:schemeClr val="tx1"/>
          </a:solidFill>
          <a:latin typeface="+mn-lt"/>
          <a:ea typeface="+mn-ea"/>
          <a:cs typeface="+mn-cs"/>
        </a:defRPr>
      </a:lvl8pPr>
      <a:lvl9pPr marL="3657573" algn="l" defTabSz="91439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solidFill>
            <a:schemeClr val="tx2">
              <a:lumMod val="60000"/>
              <a:lumOff val="40000"/>
            </a:schemeClr>
          </a:solidFill>
          <a:ln>
            <a:noFill/>
          </a:ln>
        </p:spPr>
        <p:txBody>
          <a:bodyPr vert="horz" lIns="91440" tIns="45720" rIns="91440" bIns="45720" rtlCol="0" anchor="ctr" anchorCtr="0">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1D8BD707-D9CF-40AE-B4C6-C98DA3205C09}" type="datetimeFigureOut">
              <a:rPr lang="en-US" smtClean="0">
                <a:solidFill>
                  <a:prstClr val="black">
                    <a:tint val="75000"/>
                  </a:prstClr>
                </a:solidFill>
              </a:rPr>
              <a:pPr defTabSz="914400"/>
              <a:t>6/2/2019</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B6F15528-21DE-4FAA-801E-634DDDAF4B2B}" type="slidenum">
              <a:rPr lang="en-US" smtClean="0">
                <a:solidFill>
                  <a:prstClr val="black">
                    <a:tint val="75000"/>
                  </a:prstClr>
                </a:solidFill>
              </a:rPr>
              <a:pPr defTabSz="914400"/>
              <a:t>‹#›</a:t>
            </a:fld>
            <a:endParaRPr lang="en-US" dirty="0">
              <a:solidFill>
                <a:prstClr val="black">
                  <a:tint val="75000"/>
                </a:prstClr>
              </a:solidFill>
            </a:endParaRPr>
          </a:p>
        </p:txBody>
      </p:sp>
    </p:spTree>
    <p:extLst>
      <p:ext uri="{BB962C8B-B14F-4D97-AF65-F5344CB8AC3E}">
        <p14:creationId xmlns:p14="http://schemas.microsoft.com/office/powerpoint/2010/main" val="11674756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ocs.scala-lang.org/getting-started-intellij-track/building-a-scala-project-with-intellij-and-sbt.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a:t>
            </a:r>
          </a:p>
        </p:txBody>
      </p:sp>
      <p:sp>
        <p:nvSpPr>
          <p:cNvPr id="3" name="Content Placeholder 2"/>
          <p:cNvSpPr>
            <a:spLocks noGrp="1"/>
          </p:cNvSpPr>
          <p:nvPr>
            <p:ph idx="1"/>
          </p:nvPr>
        </p:nvSpPr>
        <p:spPr>
          <a:xfrm>
            <a:off x="457200" y="1447800"/>
            <a:ext cx="8229600" cy="4876800"/>
          </a:xfrm>
        </p:spPr>
        <p:txBody>
          <a:bodyPr>
            <a:noAutofit/>
          </a:bodyPr>
          <a:lstStyle/>
          <a:p>
            <a:pPr marL="342900" lvl="1" indent="-342900">
              <a:buFont typeface="Arial" pitchFamily="34" charset="0"/>
              <a:buChar char="•"/>
            </a:pPr>
            <a:r>
              <a:rPr lang="en-US" sz="1800" dirty="0"/>
              <a:t>Scala, short for Scalable Language, is a hybrid functional programming language, Which means Scala is supports both functional programming as well as object oriented programming.	</a:t>
            </a:r>
          </a:p>
          <a:p>
            <a:pPr marL="742943" lvl="2" indent="-342900">
              <a:buFont typeface="Arial" pitchFamily="34" charset="0"/>
              <a:buChar char="•"/>
            </a:pPr>
            <a:r>
              <a:rPr lang="en-US" sz="1800" dirty="0"/>
              <a:t>Functional programming is a programming paradigm in which we try to bind everything in pure mathematical functions style. It is a declarative type of programming style. Its main focus is on “what to solve” in contrast to an imperative style where the main focus is “how to solve”. It uses expressions instead of statements. An expression is evaluated to produce a value whereas a statement is executed to assign variables. Those functions have some special features discussed below.</a:t>
            </a:r>
          </a:p>
          <a:p>
            <a:r>
              <a:rPr lang="en-US" sz="1800" dirty="0"/>
              <a:t>Features of Scala</a:t>
            </a:r>
          </a:p>
          <a:p>
            <a:pPr lvl="1"/>
            <a:r>
              <a:rPr lang="en-US" sz="1800" dirty="0"/>
              <a:t>Scala smoothly integrates the features of object-oriented and functional languages which means scala is both object oriented and functional language.</a:t>
            </a:r>
          </a:p>
          <a:p>
            <a:pPr lvl="1"/>
            <a:endParaRPr lang="en-US" sz="1800" dirty="0"/>
          </a:p>
          <a:p>
            <a:pPr lvl="1"/>
            <a:endParaRPr lang="en-US" sz="1800" dirty="0"/>
          </a:p>
        </p:txBody>
      </p:sp>
    </p:spTree>
    <p:extLst>
      <p:ext uri="{BB962C8B-B14F-4D97-AF65-F5344CB8AC3E}">
        <p14:creationId xmlns:p14="http://schemas.microsoft.com/office/powerpoint/2010/main" val="1370041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 as expression</a:t>
            </a:r>
          </a:p>
        </p:txBody>
      </p:sp>
      <p:sp>
        <p:nvSpPr>
          <p:cNvPr id="3" name="Content Placeholder 2"/>
          <p:cNvSpPr>
            <a:spLocks noGrp="1"/>
          </p:cNvSpPr>
          <p:nvPr>
            <p:ph idx="1"/>
          </p:nvPr>
        </p:nvSpPr>
        <p:spPr/>
        <p:txBody>
          <a:bodyPr>
            <a:normAutofit/>
          </a:bodyPr>
          <a:lstStyle/>
          <a:p>
            <a:r>
              <a:rPr lang="en-US" sz="1800" dirty="0"/>
              <a:t>By adding the keyword yield, this for loop now add the result value to a list and returns a list instead, This is like an expression as it returns a value.</a:t>
            </a:r>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371" y="2514600"/>
            <a:ext cx="7067550"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0347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 with pattern guard</a:t>
            </a:r>
          </a:p>
        </p:txBody>
      </p:sp>
      <p:sp>
        <p:nvSpPr>
          <p:cNvPr id="3" name="Content Placeholder 2"/>
          <p:cNvSpPr>
            <a:spLocks noGrp="1"/>
          </p:cNvSpPr>
          <p:nvPr>
            <p:ph idx="1"/>
          </p:nvPr>
        </p:nvSpPr>
        <p:spPr/>
        <p:txBody>
          <a:bodyPr>
            <a:normAutofit/>
          </a:bodyPr>
          <a:lstStyle/>
          <a:p>
            <a:r>
              <a:rPr lang="en-US" sz="1800" dirty="0"/>
              <a:t>It’s basically a condition with for loop.</a:t>
            </a:r>
          </a:p>
          <a:p>
            <a:r>
              <a:rPr lang="en-US" sz="1800" dirty="0"/>
              <a:t>Like below example, the for loop is executed only if the day is Monday.</a:t>
            </a:r>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732" y="2590800"/>
            <a:ext cx="785812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4368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While loops</a:t>
            </a:r>
          </a:p>
        </p:txBody>
      </p:sp>
      <p:sp>
        <p:nvSpPr>
          <p:cNvPr id="3" name="Content Placeholder 2"/>
          <p:cNvSpPr>
            <a:spLocks noGrp="1"/>
          </p:cNvSpPr>
          <p:nvPr>
            <p:ph idx="1"/>
          </p:nvPr>
        </p:nvSpPr>
        <p:spPr/>
        <p:txBody>
          <a:bodyPr>
            <a:normAutofit/>
          </a:bodyPr>
          <a:lstStyle/>
          <a:p>
            <a:r>
              <a:rPr lang="en-US" sz="1800" dirty="0"/>
              <a:t>While loops are pure statements and can never return a value.</a:t>
            </a:r>
          </a:p>
          <a:p>
            <a:r>
              <a:rPr lang="en-US" sz="1800" dirty="0"/>
              <a:t>Loop variables has to be mutable, means it can be a var rather than a val.</a:t>
            </a:r>
          </a:p>
          <a:p>
            <a:r>
              <a:rPr lang="en-US" sz="1800" dirty="0"/>
              <a:t>So while loop is rarely used and syntax is really awkward.</a:t>
            </a:r>
          </a:p>
          <a:p>
            <a:endParaRPr lang="en-US" sz="1800" dirty="0"/>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819400"/>
            <a:ext cx="4162425"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0388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Vs. Methods</a:t>
            </a:r>
          </a:p>
        </p:txBody>
      </p:sp>
      <p:sp>
        <p:nvSpPr>
          <p:cNvPr id="3" name="Content Placeholder 2"/>
          <p:cNvSpPr>
            <a:spLocks noGrp="1"/>
          </p:cNvSpPr>
          <p:nvPr>
            <p:ph idx="1"/>
          </p:nvPr>
        </p:nvSpPr>
        <p:spPr/>
        <p:txBody>
          <a:bodyPr>
            <a:noAutofit/>
          </a:bodyPr>
          <a:lstStyle/>
          <a:p>
            <a:r>
              <a:rPr lang="en-US" sz="1600" dirty="0"/>
              <a:t>In Scala Functions are objects but methods are not. However methods can be stored and converted to objects seamlessly.</a:t>
            </a:r>
          </a:p>
          <a:p>
            <a:r>
              <a:rPr lang="en-US" sz="1600" dirty="0"/>
              <a:t>Below is an example of Method</a:t>
            </a:r>
          </a:p>
          <a:p>
            <a:pPr lvl="1"/>
            <a:r>
              <a:rPr lang="en-US" sz="1600" dirty="0" err="1"/>
              <a:t>def</a:t>
            </a:r>
            <a:r>
              <a:rPr lang="en-US" sz="1600" dirty="0"/>
              <a:t> </a:t>
            </a:r>
            <a:r>
              <a:rPr lang="en-US" sz="1600" dirty="0" err="1"/>
              <a:t>getarea</a:t>
            </a:r>
            <a:r>
              <a:rPr lang="en-US" sz="1600" dirty="0"/>
              <a:t>(</a:t>
            </a:r>
            <a:r>
              <a:rPr lang="en-US" sz="1600" dirty="0" err="1"/>
              <a:t>radious:Double</a:t>
            </a:r>
            <a:r>
              <a:rPr lang="en-US" sz="1600" dirty="0"/>
              <a:t>) :Double = </a:t>
            </a:r>
          </a:p>
          <a:p>
            <a:pPr lvl="1"/>
            <a:r>
              <a:rPr lang="en-US" sz="1600" dirty="0"/>
              <a:t>{</a:t>
            </a:r>
          </a:p>
          <a:p>
            <a:pPr lvl="1"/>
            <a:r>
              <a:rPr lang="en-US" sz="1600" dirty="0"/>
              <a:t>val pi = 3.14;</a:t>
            </a:r>
          </a:p>
          <a:p>
            <a:pPr lvl="1"/>
            <a:r>
              <a:rPr lang="en-US" sz="1600" dirty="0"/>
              <a:t>pi*</a:t>
            </a:r>
            <a:r>
              <a:rPr lang="en-US" sz="1600" dirty="0" err="1"/>
              <a:t>radious</a:t>
            </a:r>
            <a:r>
              <a:rPr lang="en-US" sz="1600" dirty="0"/>
              <a:t>*</a:t>
            </a:r>
            <a:r>
              <a:rPr lang="en-US" sz="1600" dirty="0" err="1"/>
              <a:t>radious</a:t>
            </a:r>
            <a:endParaRPr lang="en-US" sz="1600" dirty="0"/>
          </a:p>
          <a:p>
            <a:pPr lvl="1"/>
            <a:r>
              <a:rPr lang="en-US" sz="1600" dirty="0"/>
              <a:t>}</a:t>
            </a:r>
          </a:p>
          <a:p>
            <a:pPr lvl="1"/>
            <a:r>
              <a:rPr lang="en-US" sz="1600" dirty="0"/>
              <a:t>Note: </a:t>
            </a:r>
            <a:r>
              <a:rPr lang="en-US" sz="1600" dirty="0" err="1"/>
              <a:t>Def</a:t>
            </a:r>
            <a:r>
              <a:rPr lang="en-US" sz="1600" dirty="0"/>
              <a:t> keyword is used to create a method which may be stored in a class</a:t>
            </a:r>
          </a:p>
          <a:p>
            <a:r>
              <a:rPr lang="en-US" sz="1600" dirty="0"/>
              <a:t>Below is an example of Function</a:t>
            </a:r>
          </a:p>
          <a:p>
            <a:pPr lvl="1"/>
            <a:r>
              <a:rPr lang="en-US" sz="1600" dirty="0"/>
              <a:t>val </a:t>
            </a:r>
            <a:r>
              <a:rPr lang="en-US" sz="1600" dirty="0" err="1"/>
              <a:t>getarea</a:t>
            </a:r>
            <a:r>
              <a:rPr lang="en-US" sz="1600" dirty="0"/>
              <a:t> = (</a:t>
            </a:r>
            <a:r>
              <a:rPr lang="en-US" sz="1600" dirty="0" err="1"/>
              <a:t>radious:Double</a:t>
            </a:r>
            <a:r>
              <a:rPr lang="en-US" sz="1600" dirty="0"/>
              <a:t>) =&gt; </a:t>
            </a:r>
          </a:p>
          <a:p>
            <a:pPr lvl="1"/>
            <a:r>
              <a:rPr lang="en-US" sz="1600" dirty="0"/>
              <a:t>{</a:t>
            </a:r>
          </a:p>
          <a:p>
            <a:pPr lvl="1"/>
            <a:r>
              <a:rPr lang="en-US" sz="1600" dirty="0"/>
              <a:t>val pi = 3.14;</a:t>
            </a:r>
          </a:p>
          <a:p>
            <a:pPr lvl="1"/>
            <a:r>
              <a:rPr lang="en-US" sz="1600" dirty="0"/>
              <a:t>pi*</a:t>
            </a:r>
            <a:r>
              <a:rPr lang="en-US" sz="1600" dirty="0" err="1"/>
              <a:t>radious</a:t>
            </a:r>
            <a:r>
              <a:rPr lang="en-US" sz="1600" dirty="0"/>
              <a:t>*</a:t>
            </a:r>
            <a:r>
              <a:rPr lang="en-US" sz="1600" dirty="0" err="1"/>
              <a:t>radious</a:t>
            </a:r>
            <a:endParaRPr lang="en-US" sz="1600" dirty="0"/>
          </a:p>
          <a:p>
            <a:pPr lvl="1"/>
            <a:r>
              <a:rPr lang="en-US" sz="1600" dirty="0"/>
              <a:t>}:Double</a:t>
            </a:r>
          </a:p>
          <a:p>
            <a:pPr lvl="1"/>
            <a:r>
              <a:rPr lang="en-US" sz="1600" dirty="0"/>
              <a:t>Note: Its effectively and expression block assigned to a val </a:t>
            </a:r>
            <a:r>
              <a:rPr lang="en-US" sz="1600" dirty="0" err="1"/>
              <a:t>getarea</a:t>
            </a:r>
            <a:r>
              <a:rPr lang="en-US" sz="1600" dirty="0"/>
              <a:t>.</a:t>
            </a:r>
          </a:p>
          <a:p>
            <a:pPr lvl="1"/>
            <a:endParaRPr lang="en-US" sz="1600" dirty="0"/>
          </a:p>
          <a:p>
            <a:pPr lvl="1"/>
            <a:endParaRPr lang="en-US" sz="1600" dirty="0"/>
          </a:p>
        </p:txBody>
      </p:sp>
    </p:spTree>
    <p:extLst>
      <p:ext uri="{BB962C8B-B14F-4D97-AF65-F5344CB8AC3E}">
        <p14:creationId xmlns:p14="http://schemas.microsoft.com/office/powerpoint/2010/main" val="969254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Methods</a:t>
            </a:r>
          </a:p>
        </p:txBody>
      </p:sp>
      <p:sp>
        <p:nvSpPr>
          <p:cNvPr id="3" name="Content Placeholder 2"/>
          <p:cNvSpPr>
            <a:spLocks noGrp="1"/>
          </p:cNvSpPr>
          <p:nvPr>
            <p:ph idx="1"/>
          </p:nvPr>
        </p:nvSpPr>
        <p:spPr/>
        <p:txBody>
          <a:bodyPr>
            <a:noAutofit/>
          </a:bodyPr>
          <a:lstStyle/>
          <a:p>
            <a:r>
              <a:rPr lang="en-US" sz="1600" dirty="0"/>
              <a:t>Create a Method</a:t>
            </a:r>
          </a:p>
          <a:p>
            <a:pPr lvl="1"/>
            <a:r>
              <a:rPr lang="en-US" sz="1600" dirty="0" err="1"/>
              <a:t>def</a:t>
            </a:r>
            <a:r>
              <a:rPr lang="en-US" sz="1600" dirty="0"/>
              <a:t> </a:t>
            </a:r>
            <a:r>
              <a:rPr lang="en-US" sz="1600" dirty="0" err="1"/>
              <a:t>getarea</a:t>
            </a:r>
            <a:r>
              <a:rPr lang="en-US" sz="1600" dirty="0"/>
              <a:t>(</a:t>
            </a:r>
            <a:r>
              <a:rPr lang="en-US" sz="1600" dirty="0" err="1"/>
              <a:t>radious:Double</a:t>
            </a:r>
            <a:r>
              <a:rPr lang="en-US" sz="1600" dirty="0"/>
              <a:t>) :Double = </a:t>
            </a:r>
          </a:p>
          <a:p>
            <a:pPr lvl="1"/>
            <a:r>
              <a:rPr lang="en-US" sz="1600" dirty="0"/>
              <a:t>{</a:t>
            </a:r>
          </a:p>
          <a:p>
            <a:pPr lvl="1"/>
            <a:r>
              <a:rPr lang="en-US" sz="1600" dirty="0"/>
              <a:t>val pi = 3.14;</a:t>
            </a:r>
          </a:p>
          <a:p>
            <a:pPr lvl="1"/>
            <a:r>
              <a:rPr lang="en-US" sz="1600" dirty="0"/>
              <a:t>pi*</a:t>
            </a:r>
            <a:r>
              <a:rPr lang="en-US" sz="1600" dirty="0" err="1"/>
              <a:t>radious</a:t>
            </a:r>
            <a:r>
              <a:rPr lang="en-US" sz="1600" dirty="0"/>
              <a:t>*</a:t>
            </a:r>
            <a:r>
              <a:rPr lang="en-US" sz="1600" dirty="0" err="1"/>
              <a:t>radious</a:t>
            </a:r>
            <a:endParaRPr lang="en-US" sz="1600" dirty="0"/>
          </a:p>
          <a:p>
            <a:pPr lvl="1"/>
            <a:r>
              <a:rPr lang="en-US" sz="1600" dirty="0"/>
              <a:t>}</a:t>
            </a:r>
          </a:p>
          <a:p>
            <a:r>
              <a:rPr lang="en-US" sz="1600" dirty="0"/>
              <a:t>Convert methods to Functions</a:t>
            </a:r>
          </a:p>
          <a:p>
            <a:pPr lvl="1"/>
            <a:r>
              <a:rPr lang="en-US" sz="1600" dirty="0"/>
              <a:t>val </a:t>
            </a:r>
            <a:r>
              <a:rPr lang="en-US" sz="1600" dirty="0" err="1"/>
              <a:t>newfunc</a:t>
            </a:r>
            <a:r>
              <a:rPr lang="en-US" sz="1600" dirty="0"/>
              <a:t>: (Double) =&gt; Double = </a:t>
            </a:r>
            <a:r>
              <a:rPr lang="en-US" sz="1600" dirty="0" err="1"/>
              <a:t>getarea</a:t>
            </a:r>
            <a:endParaRPr lang="en-US" sz="1600" dirty="0"/>
          </a:p>
          <a:p>
            <a:pPr lvl="1"/>
            <a:r>
              <a:rPr lang="en-US" sz="1600" dirty="0"/>
              <a:t>Another way like below</a:t>
            </a:r>
          </a:p>
          <a:p>
            <a:pPr lvl="1"/>
            <a:r>
              <a:rPr lang="en-US" sz="1600" dirty="0"/>
              <a:t>val newfunc1 = </a:t>
            </a:r>
            <a:r>
              <a:rPr lang="en-US" sz="1600" dirty="0" err="1"/>
              <a:t>getarea</a:t>
            </a:r>
            <a:r>
              <a:rPr lang="en-US" sz="1600" dirty="0"/>
              <a:t> _</a:t>
            </a:r>
          </a:p>
          <a:p>
            <a:pPr lvl="1"/>
            <a:r>
              <a:rPr lang="en-US" sz="1600" dirty="0"/>
              <a:t>The _ is a shortcut and is not recommended way.</a:t>
            </a:r>
          </a:p>
          <a:p>
            <a:pPr lvl="2"/>
            <a:r>
              <a:rPr lang="en-US" sz="1600" dirty="0"/>
              <a:t>It take the type of whatever is on the right and assign it to left</a:t>
            </a:r>
          </a:p>
          <a:p>
            <a:r>
              <a:rPr lang="en-US" sz="1600" dirty="0"/>
              <a:t>Call the function</a:t>
            </a:r>
          </a:p>
          <a:p>
            <a:pPr lvl="1"/>
            <a:r>
              <a:rPr lang="en-US" sz="1600" dirty="0"/>
              <a:t>scala&gt; </a:t>
            </a:r>
            <a:r>
              <a:rPr lang="en-US" sz="1600" dirty="0" err="1" smtClean="0"/>
              <a:t>newfunc</a:t>
            </a:r>
            <a:r>
              <a:rPr lang="en-US" sz="1600" smtClean="0"/>
              <a:t>(10)</a:t>
            </a:r>
            <a:endParaRPr lang="en-US" sz="1600" dirty="0"/>
          </a:p>
          <a:p>
            <a:pPr lvl="2"/>
            <a:r>
              <a:rPr lang="en-US" sz="1600" dirty="0"/>
              <a:t>res2: Double = 314.0</a:t>
            </a:r>
          </a:p>
          <a:p>
            <a:pPr lvl="1"/>
            <a:endParaRPr lang="en-US" sz="1600" dirty="0"/>
          </a:p>
        </p:txBody>
      </p:sp>
    </p:spTree>
    <p:extLst>
      <p:ext uri="{BB962C8B-B14F-4D97-AF65-F5344CB8AC3E}">
        <p14:creationId xmlns:p14="http://schemas.microsoft.com/office/powerpoint/2010/main" val="670845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en-US" dirty="0"/>
              <a:t>Functions</a:t>
            </a:r>
          </a:p>
        </p:txBody>
      </p:sp>
      <p:sp>
        <p:nvSpPr>
          <p:cNvPr id="3" name="Content Placeholder 2"/>
          <p:cNvSpPr>
            <a:spLocks noGrp="1"/>
          </p:cNvSpPr>
          <p:nvPr>
            <p:ph idx="1"/>
          </p:nvPr>
        </p:nvSpPr>
        <p:spPr>
          <a:xfrm>
            <a:off x="457200" y="1235805"/>
            <a:ext cx="8229600" cy="4525963"/>
          </a:xfrm>
        </p:spPr>
        <p:txBody>
          <a:bodyPr>
            <a:normAutofit/>
          </a:bodyPr>
          <a:lstStyle/>
          <a:p>
            <a:r>
              <a:rPr lang="en-US" sz="1800" dirty="0"/>
              <a:t>A functions is a named reusable expression block of codes.</a:t>
            </a:r>
          </a:p>
          <a:p>
            <a:pPr lvl="1"/>
            <a:r>
              <a:rPr lang="en-US" sz="1400" dirty="0" err="1"/>
              <a:t>def</a:t>
            </a:r>
            <a:r>
              <a:rPr lang="en-US" sz="1400" dirty="0"/>
              <a:t> </a:t>
            </a:r>
            <a:r>
              <a:rPr lang="en-US" sz="1400" dirty="0" err="1"/>
              <a:t>functionName</a:t>
            </a:r>
            <a:r>
              <a:rPr lang="en-US" sz="1400" dirty="0"/>
              <a:t> (argument: Type): </a:t>
            </a:r>
            <a:r>
              <a:rPr lang="en-US" sz="1400" dirty="0" err="1"/>
              <a:t>ReturnType</a:t>
            </a:r>
            <a:r>
              <a:rPr lang="en-US" sz="1400" dirty="0"/>
              <a:t> = {body}</a:t>
            </a:r>
          </a:p>
          <a:p>
            <a:r>
              <a:rPr lang="en-US" sz="1800" dirty="0"/>
              <a:t>A function can be stored in a variable or value.</a:t>
            </a:r>
            <a:endParaRPr lang="en-US" sz="1400" dirty="0"/>
          </a:p>
          <a:p>
            <a:r>
              <a:rPr lang="en-US" sz="1800" dirty="0"/>
              <a:t>The return value of a function can be a function.</a:t>
            </a:r>
          </a:p>
          <a:p>
            <a:r>
              <a:rPr lang="en-US" sz="1800" dirty="0"/>
              <a:t>The parameter value (Input) of a function can be a function.</a:t>
            </a:r>
          </a:p>
          <a:p>
            <a:r>
              <a:rPr lang="en-US" sz="1800" dirty="0"/>
              <a:t>Anonymous Function</a:t>
            </a:r>
          </a:p>
          <a:p>
            <a:pPr lvl="1"/>
            <a:r>
              <a:rPr lang="en-US" sz="1400" dirty="0"/>
              <a:t>Implementing a function without given a name</a:t>
            </a:r>
          </a:p>
          <a:p>
            <a:endParaRPr lang="en-US" sz="1800"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550276"/>
            <a:ext cx="7143997" cy="1677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4794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new project in IntelliJ</a:t>
            </a:r>
          </a:p>
        </p:txBody>
      </p:sp>
      <p:sp>
        <p:nvSpPr>
          <p:cNvPr id="3" name="Content Placeholder 2"/>
          <p:cNvSpPr>
            <a:spLocks noGrp="1"/>
          </p:cNvSpPr>
          <p:nvPr>
            <p:ph idx="1"/>
          </p:nvPr>
        </p:nvSpPr>
        <p:spPr/>
        <p:txBody>
          <a:bodyPr>
            <a:noAutofit/>
          </a:bodyPr>
          <a:lstStyle/>
          <a:p>
            <a:r>
              <a:rPr lang="en-US" sz="1800" dirty="0"/>
              <a:t>Open up IntelliJ and select “Create New Project”</a:t>
            </a:r>
          </a:p>
          <a:p>
            <a:pPr lvl="1"/>
            <a:r>
              <a:rPr lang="en-US" sz="1600" dirty="0"/>
              <a:t>On the left panel, select Scala and on the right panel, select SBT, Click Next</a:t>
            </a:r>
          </a:p>
          <a:p>
            <a:pPr lvl="1"/>
            <a:r>
              <a:rPr lang="en-US" sz="1600" dirty="0"/>
              <a:t>Name the project “</a:t>
            </a:r>
            <a:r>
              <a:rPr lang="en-US" sz="1600" dirty="0" err="1"/>
              <a:t>SBTExampleProject</a:t>
            </a:r>
            <a:r>
              <a:rPr lang="en-US" sz="1600" dirty="0"/>
              <a:t>”</a:t>
            </a:r>
          </a:p>
          <a:p>
            <a:pPr lvl="1"/>
            <a:r>
              <a:rPr lang="en-US" sz="1600" dirty="0"/>
              <a:t>Make sure the JDK Version is 1.8 and the SBT Version is at least 0.13.13</a:t>
            </a:r>
          </a:p>
          <a:p>
            <a:pPr lvl="1"/>
            <a:r>
              <a:rPr lang="en-US" sz="1600" dirty="0"/>
              <a:t>Select Use auto-import so dependencies are automatically downloaded when available</a:t>
            </a:r>
          </a:p>
          <a:p>
            <a:pPr lvl="1"/>
            <a:r>
              <a:rPr lang="en-US" sz="1600" dirty="0"/>
              <a:t>Select Finish</a:t>
            </a:r>
          </a:p>
          <a:p>
            <a:r>
              <a:rPr lang="en-US" sz="1800" dirty="0"/>
              <a:t>Understanding the directory structure</a:t>
            </a:r>
          </a:p>
          <a:p>
            <a:pPr lvl="1"/>
            <a:r>
              <a:rPr lang="en-US" sz="1600" dirty="0"/>
              <a:t>- .idea (IntelliJ files)</a:t>
            </a:r>
          </a:p>
          <a:p>
            <a:pPr lvl="1"/>
            <a:r>
              <a:rPr lang="en-US" sz="1600" dirty="0"/>
              <a:t>- project (plugins and additional settings for </a:t>
            </a:r>
            <a:r>
              <a:rPr lang="en-US" sz="1600" dirty="0" err="1"/>
              <a:t>sbt</a:t>
            </a:r>
            <a:r>
              <a:rPr lang="en-US" sz="1600" dirty="0"/>
              <a:t>)</a:t>
            </a:r>
          </a:p>
          <a:p>
            <a:pPr lvl="1"/>
            <a:r>
              <a:rPr lang="en-US" sz="1600" dirty="0"/>
              <a:t>- </a:t>
            </a:r>
            <a:r>
              <a:rPr lang="en-US" sz="1600" dirty="0" err="1"/>
              <a:t>src</a:t>
            </a:r>
            <a:r>
              <a:rPr lang="en-US" sz="1600" dirty="0"/>
              <a:t> (source files)</a:t>
            </a:r>
          </a:p>
          <a:p>
            <a:pPr lvl="1"/>
            <a:r>
              <a:rPr lang="en-US" sz="1600" dirty="0"/>
              <a:t>    - main (application code)</a:t>
            </a:r>
          </a:p>
          <a:p>
            <a:pPr marL="914393" lvl="2" indent="0">
              <a:buNone/>
            </a:pPr>
            <a:r>
              <a:rPr lang="en-US" sz="1600" dirty="0"/>
              <a:t>- scala (Scala source files) &lt;-- This is all we need for now   </a:t>
            </a:r>
          </a:p>
          <a:p>
            <a:pPr lvl="1"/>
            <a:r>
              <a:rPr lang="en-US" sz="1600" dirty="0"/>
              <a:t>    - test (unit tests)</a:t>
            </a:r>
          </a:p>
          <a:p>
            <a:pPr lvl="1"/>
            <a:r>
              <a:rPr lang="en-US" sz="1600" dirty="0"/>
              <a:t>- target (generated files)</a:t>
            </a:r>
          </a:p>
          <a:p>
            <a:pPr lvl="1"/>
            <a:r>
              <a:rPr lang="en-US" sz="1600" dirty="0"/>
              <a:t>- </a:t>
            </a:r>
            <a:r>
              <a:rPr lang="en-US" sz="1600" dirty="0" err="1"/>
              <a:t>build.sbt</a:t>
            </a:r>
            <a:r>
              <a:rPr lang="en-US" sz="1600" dirty="0"/>
              <a:t> (build definition file for </a:t>
            </a:r>
            <a:r>
              <a:rPr lang="en-US" sz="1600" dirty="0" err="1"/>
              <a:t>sbt</a:t>
            </a:r>
            <a:r>
              <a:rPr lang="en-US" sz="1600" dirty="0"/>
              <a:t>)</a:t>
            </a:r>
          </a:p>
          <a:p>
            <a:pPr lvl="1"/>
            <a:r>
              <a:rPr lang="en-US" sz="1600" dirty="0">
                <a:hlinkClick r:id="rId2"/>
              </a:rPr>
              <a:t>https://docs.scala-lang.org/getting-started-intellij-track/building-a-scala-project-with-intellij-and-sbt.html</a:t>
            </a:r>
            <a:endParaRPr lang="en-US" sz="1600" dirty="0"/>
          </a:p>
          <a:p>
            <a:pPr lvl="1"/>
            <a:endParaRPr lang="en-US" sz="1600" dirty="0"/>
          </a:p>
        </p:txBody>
      </p:sp>
    </p:spTree>
    <p:extLst>
      <p:ext uri="{BB962C8B-B14F-4D97-AF65-F5344CB8AC3E}">
        <p14:creationId xmlns:p14="http://schemas.microsoft.com/office/powerpoint/2010/main" val="804772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a:t>
            </a:r>
          </a:p>
        </p:txBody>
      </p:sp>
      <p:sp>
        <p:nvSpPr>
          <p:cNvPr id="3" name="Content Placeholder 2"/>
          <p:cNvSpPr>
            <a:spLocks noGrp="1"/>
          </p:cNvSpPr>
          <p:nvPr>
            <p:ph idx="1"/>
          </p:nvPr>
        </p:nvSpPr>
        <p:spPr/>
        <p:txBody>
          <a:bodyPr>
            <a:normAutofit/>
          </a:bodyPr>
          <a:lstStyle/>
          <a:p>
            <a:r>
              <a:rPr lang="en-US" sz="1800" dirty="0"/>
              <a:t>A class is a blue print for the objects.</a:t>
            </a:r>
          </a:p>
          <a:p>
            <a:r>
              <a:rPr lang="en-US" sz="1800" dirty="0"/>
              <a:t>Class members</a:t>
            </a:r>
          </a:p>
          <a:p>
            <a:pPr lvl="1"/>
            <a:r>
              <a:rPr lang="en-US" sz="1800" dirty="0"/>
              <a:t>Fields – Nothing but variables declared in class</a:t>
            </a:r>
          </a:p>
          <a:p>
            <a:pPr lvl="1"/>
            <a:r>
              <a:rPr lang="en-US" sz="1800" dirty="0"/>
              <a:t>Methods – Nothing but the behavior of the fields.</a:t>
            </a:r>
          </a:p>
          <a:p>
            <a:endParaRPr lang="en-US" sz="1800" dirty="0"/>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3200400"/>
            <a:ext cx="4831724" cy="315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200400"/>
            <a:ext cx="2915548"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8251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00200"/>
            <a:ext cx="4983561"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9540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parameters</a:t>
            </a:r>
          </a:p>
        </p:txBody>
      </p:sp>
      <p:sp>
        <p:nvSpPr>
          <p:cNvPr id="3" name="Content Placeholder 2"/>
          <p:cNvSpPr>
            <a:spLocks noGrp="1"/>
          </p:cNvSpPr>
          <p:nvPr>
            <p:ph idx="1"/>
          </p:nvPr>
        </p:nvSpPr>
        <p:spPr/>
        <p:txBody>
          <a:bodyPr>
            <a:normAutofit/>
          </a:bodyPr>
          <a:lstStyle/>
          <a:p>
            <a:r>
              <a:rPr lang="en-US" sz="1800" b="1" dirty="0"/>
              <a:t>class </a:t>
            </a:r>
            <a:r>
              <a:rPr lang="en-US" sz="1800" dirty="0"/>
              <a:t>Employee(val first: String, val last: String)</a:t>
            </a:r>
            <a:br>
              <a:rPr lang="en-US" sz="1800" dirty="0"/>
            </a:br>
            <a:r>
              <a:rPr lang="en-US" sz="1800" dirty="0"/>
              <a:t>{</a:t>
            </a:r>
            <a:br>
              <a:rPr lang="en-US" sz="1800" dirty="0"/>
            </a:br>
            <a:r>
              <a:rPr lang="en-US" sz="1800" dirty="0"/>
              <a:t>  </a:t>
            </a:r>
            <a:r>
              <a:rPr lang="en-US" sz="1800" b="1" dirty="0"/>
              <a:t>override </a:t>
            </a:r>
            <a:r>
              <a:rPr lang="en-US" sz="1800" b="1" dirty="0" err="1"/>
              <a:t>def</a:t>
            </a:r>
            <a:r>
              <a:rPr lang="en-US" sz="1800" b="1" dirty="0"/>
              <a:t> </a:t>
            </a:r>
            <a:r>
              <a:rPr lang="en-US" sz="1800" dirty="0" err="1"/>
              <a:t>toString</a:t>
            </a:r>
            <a:r>
              <a:rPr lang="en-US" sz="1800" dirty="0"/>
              <a:t>: String = first + </a:t>
            </a:r>
            <a:r>
              <a:rPr lang="en-US" sz="1800" b="1" dirty="0"/>
              <a:t>" " </a:t>
            </a:r>
            <a:r>
              <a:rPr lang="en-US" sz="1800" dirty="0"/>
              <a:t>+ last</a:t>
            </a:r>
            <a:br>
              <a:rPr lang="en-US" sz="1800" dirty="0"/>
            </a:br>
            <a:r>
              <a:rPr lang="en-US" sz="1800" dirty="0"/>
              <a:t>}</a:t>
            </a:r>
            <a:br>
              <a:rPr lang="en-US" sz="1800" dirty="0"/>
            </a:br>
            <a:r>
              <a:rPr lang="en-US" sz="1800" b="1" dirty="0"/>
              <a:t>val </a:t>
            </a:r>
            <a:r>
              <a:rPr lang="en-US" sz="1800" dirty="0"/>
              <a:t>obj1 = </a:t>
            </a:r>
            <a:r>
              <a:rPr lang="en-US" sz="1800" b="1" dirty="0"/>
              <a:t>new </a:t>
            </a:r>
            <a:r>
              <a:rPr lang="en-US" sz="1800" dirty="0"/>
              <a:t>Employee(</a:t>
            </a:r>
            <a:r>
              <a:rPr lang="en-US" sz="1800" b="1" dirty="0"/>
              <a:t>"</a:t>
            </a:r>
            <a:r>
              <a:rPr lang="en-US" sz="1800" b="1" dirty="0" err="1"/>
              <a:t>Sandeep"</a:t>
            </a:r>
            <a:r>
              <a:rPr lang="en-US" sz="1800" dirty="0" err="1"/>
              <a:t>,</a:t>
            </a:r>
            <a:r>
              <a:rPr lang="en-US" sz="1800" b="1" dirty="0" err="1"/>
              <a:t>"Mohanty</a:t>
            </a:r>
            <a:r>
              <a:rPr lang="en-US" sz="1800" b="1" dirty="0"/>
              <a:t>"</a:t>
            </a:r>
            <a:r>
              <a:rPr lang="en-US" sz="1800" dirty="0"/>
              <a:t>)</a:t>
            </a:r>
            <a:br>
              <a:rPr lang="en-US" sz="1800" dirty="0"/>
            </a:br>
            <a:r>
              <a:rPr lang="en-US" sz="1800" dirty="0"/>
              <a:t/>
            </a:r>
            <a:br>
              <a:rPr lang="en-US" sz="1800" dirty="0"/>
            </a:br>
            <a:r>
              <a:rPr lang="en-US" sz="1800" i="1" dirty="0"/>
              <a:t>//First and last are the parameters here not the class members like field or methods</a:t>
            </a:r>
            <a:br>
              <a:rPr lang="en-US" sz="1800" i="1" dirty="0"/>
            </a:br>
            <a:r>
              <a:rPr lang="en-US" sz="1800" i="1" dirty="0"/>
              <a:t>//Note: We don't have to call </a:t>
            </a:r>
            <a:r>
              <a:rPr lang="en-US" sz="1800" i="1" dirty="0" err="1"/>
              <a:t>toString</a:t>
            </a:r>
            <a:r>
              <a:rPr lang="en-US" sz="1800" i="1" dirty="0"/>
              <a:t> method as compiler by default calls it </a:t>
            </a:r>
            <a:br>
              <a:rPr lang="en-US" sz="1800" i="1" dirty="0"/>
            </a:br>
            <a:r>
              <a:rPr lang="en-US" sz="1800" i="1" dirty="0"/>
              <a:t>// when we create the instance of the class</a:t>
            </a:r>
            <a:br>
              <a:rPr lang="en-US" sz="1800" i="1" dirty="0"/>
            </a:br>
            <a:r>
              <a:rPr lang="en-US" sz="1800" i="1" dirty="0"/>
              <a:t>//</a:t>
            </a:r>
            <a:endParaRPr lang="en-US" sz="1800" dirty="0"/>
          </a:p>
        </p:txBody>
      </p:sp>
    </p:spTree>
    <p:extLst>
      <p:ext uri="{BB962C8B-B14F-4D97-AF65-F5344CB8AC3E}">
        <p14:creationId xmlns:p14="http://schemas.microsoft.com/office/powerpoint/2010/main" val="363024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Scala vs. Java: Key Differences</a:t>
            </a:r>
          </a:p>
        </p:txBody>
      </p:sp>
      <p:sp>
        <p:nvSpPr>
          <p:cNvPr id="3" name="Content Placeholder 2"/>
          <p:cNvSpPr>
            <a:spLocks noGrp="1"/>
          </p:cNvSpPr>
          <p:nvPr>
            <p:ph idx="1"/>
          </p:nvPr>
        </p:nvSpPr>
        <p:spPr>
          <a:xfrm>
            <a:off x="457200" y="1447800"/>
            <a:ext cx="8229600" cy="4876800"/>
          </a:xfrm>
        </p:spPr>
        <p:txBody>
          <a:bodyPr>
            <a:noAutofit/>
          </a:bodyPr>
          <a:lstStyle/>
          <a:p>
            <a:r>
              <a:rPr lang="en-US" sz="2800" b="1" dirty="0"/>
              <a:t>Complexity/leanness:</a:t>
            </a:r>
            <a:r>
              <a:rPr lang="en-US" sz="2800" dirty="0"/>
              <a:t> Scala is designed to iron out complexities seen in Java, e.g. by replacing Java's </a:t>
            </a:r>
            <a:r>
              <a:rPr lang="en-US" sz="2800" dirty="0" smtClean="0"/>
              <a:t>several </a:t>
            </a:r>
            <a:r>
              <a:rPr lang="en-US" sz="2800" dirty="0"/>
              <a:t>lines of code with one line.</a:t>
            </a:r>
          </a:p>
          <a:p>
            <a:r>
              <a:rPr lang="en-US" sz="2800" b="1" dirty="0"/>
              <a:t>Type form:</a:t>
            </a:r>
            <a:r>
              <a:rPr lang="en-US" sz="2800" dirty="0"/>
              <a:t> Scala is statically typed. Java is dynamically typed. </a:t>
            </a:r>
          </a:p>
          <a:p>
            <a:r>
              <a:rPr lang="en-US" sz="2800" b="1" dirty="0"/>
              <a:t>Features:</a:t>
            </a:r>
            <a:r>
              <a:rPr lang="en-US" sz="2800" dirty="0"/>
              <a:t> Scala has several options not available in Java, such as type inference, a powerful type system, pattern matching, traits, and proper higher order functions.</a:t>
            </a:r>
          </a:p>
        </p:txBody>
      </p:sp>
    </p:spTree>
    <p:extLst>
      <p:ext uri="{BB962C8B-B14F-4D97-AF65-F5344CB8AC3E}">
        <p14:creationId xmlns:p14="http://schemas.microsoft.com/office/powerpoint/2010/main" val="32339089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Singleton objects</a:t>
            </a:r>
          </a:p>
        </p:txBody>
      </p:sp>
      <p:sp>
        <p:nvSpPr>
          <p:cNvPr id="3" name="Content Placeholder 2"/>
          <p:cNvSpPr>
            <a:spLocks noGrp="1"/>
          </p:cNvSpPr>
          <p:nvPr>
            <p:ph idx="1"/>
          </p:nvPr>
        </p:nvSpPr>
        <p:spPr/>
        <p:txBody>
          <a:bodyPr>
            <a:normAutofit/>
          </a:bodyPr>
          <a:lstStyle/>
          <a:p>
            <a:r>
              <a:rPr lang="en-US" sz="1800" dirty="0"/>
              <a:t>Singleton object is an object that does not need a new keyword to create an object.</a:t>
            </a:r>
          </a:p>
          <a:p>
            <a:r>
              <a:rPr lang="en-US" sz="1800" dirty="0"/>
              <a:t>There is just one instance or object created with the class name and stays in memory (JVM) and is initialized when someone first time access it.</a:t>
            </a:r>
          </a:p>
          <a:p>
            <a:r>
              <a:rPr lang="en-US" sz="1800" dirty="0"/>
              <a:t>There are two ways to create singleton instance</a:t>
            </a:r>
          </a:p>
          <a:p>
            <a:pPr lvl="1"/>
            <a:r>
              <a:rPr lang="en-US" sz="1800" dirty="0"/>
              <a:t>Declare as object type</a:t>
            </a:r>
          </a:p>
          <a:p>
            <a:pPr lvl="1"/>
            <a:r>
              <a:rPr lang="en-US" sz="1800" dirty="0"/>
              <a:t>Create companion </a:t>
            </a:r>
            <a:r>
              <a:rPr lang="en-US" sz="1800" dirty="0" err="1"/>
              <a:t>obects</a:t>
            </a:r>
            <a:endParaRPr lang="en-US" sz="1800" dirty="0"/>
          </a:p>
          <a:p>
            <a:pPr lvl="1"/>
            <a:endParaRPr lang="en-US" sz="1800" dirty="0"/>
          </a:p>
          <a:p>
            <a:endParaRPr lang="en-US" sz="18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848100"/>
            <a:ext cx="4740088"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1479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Companion object(Apply)</a:t>
            </a:r>
          </a:p>
        </p:txBody>
      </p:sp>
      <p:sp>
        <p:nvSpPr>
          <p:cNvPr id="3" name="Content Placeholder 2"/>
          <p:cNvSpPr>
            <a:spLocks noGrp="1"/>
          </p:cNvSpPr>
          <p:nvPr>
            <p:ph idx="1"/>
          </p:nvPr>
        </p:nvSpPr>
        <p:spPr>
          <a:xfrm>
            <a:off x="457200" y="1524000"/>
            <a:ext cx="8229600" cy="5029193"/>
          </a:xfrm>
        </p:spPr>
        <p:txBody>
          <a:bodyPr>
            <a:normAutofit/>
          </a:bodyPr>
          <a:lstStyle/>
          <a:p>
            <a:r>
              <a:rPr lang="en-US" sz="1600" dirty="0"/>
              <a:t>Notice they both live in same source file as class , notice in REPL used :paste </a:t>
            </a:r>
          </a:p>
          <a:p>
            <a:r>
              <a:rPr lang="en-US" sz="1600" dirty="0"/>
              <a:t>The companion object and class must have same name</a:t>
            </a:r>
          </a:p>
          <a:p>
            <a:r>
              <a:rPr lang="en-US" sz="1600" dirty="0"/>
              <a:t>They both can access each others private members.</a:t>
            </a:r>
          </a:p>
          <a:p>
            <a:r>
              <a:rPr lang="en-US" sz="1600" dirty="0"/>
              <a:t>New keyword is used to create object of any class.</a:t>
            </a:r>
          </a:p>
          <a:p>
            <a:r>
              <a:rPr lang="en-US" sz="1600" dirty="0"/>
              <a:t>However, In Scala, There is another way to create object of a class without using new keyword, i.e. apply method. Apply method is available as companion object.</a:t>
            </a:r>
          </a:p>
          <a:p>
            <a:endParaRPr lang="en-US" sz="1600" dirty="0"/>
          </a:p>
          <a:p>
            <a:endParaRPr lang="en-US" sz="1600" dirty="0"/>
          </a:p>
        </p:txBody>
      </p:sp>
      <p:pic>
        <p:nvPicPr>
          <p:cNvPr id="204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5299" y="3429000"/>
            <a:ext cx="48641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9673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642" y="178158"/>
            <a:ext cx="8229600" cy="1143000"/>
          </a:xfrm>
        </p:spPr>
        <p:txBody>
          <a:bodyPr/>
          <a:lstStyle/>
          <a:p>
            <a:r>
              <a:rPr lang="en-US" dirty="0"/>
              <a:t>Class Vs. Companion Object</a:t>
            </a:r>
          </a:p>
        </p:txBody>
      </p:sp>
      <p:sp>
        <p:nvSpPr>
          <p:cNvPr id="4" name="Content Placeholder 3"/>
          <p:cNvSpPr>
            <a:spLocks noGrp="1"/>
          </p:cNvSpPr>
          <p:nvPr>
            <p:ph idx="1"/>
          </p:nvPr>
        </p:nvSpPr>
        <p:spPr>
          <a:xfrm>
            <a:off x="457200" y="1447800"/>
            <a:ext cx="8229600" cy="4800593"/>
          </a:xfrm>
          <a:solidFill>
            <a:schemeClr val="bg1">
              <a:lumMod val="85000"/>
            </a:schemeClr>
          </a:solidFill>
        </p:spPr>
        <p:txBody>
          <a:bodyPr>
            <a:noAutofit/>
          </a:bodyPr>
          <a:lstStyle/>
          <a:p>
            <a:r>
              <a:rPr lang="en-US" sz="1200" b="1" dirty="0"/>
              <a:t>class </a:t>
            </a:r>
            <a:r>
              <a:rPr lang="en-US" sz="1200" dirty="0"/>
              <a:t>Employee (</a:t>
            </a:r>
            <a:r>
              <a:rPr lang="en-US" sz="1200" dirty="0" err="1"/>
              <a:t>f:String,l:String,s:Int</a:t>
            </a:r>
            <a:r>
              <a:rPr lang="en-US" sz="1200" dirty="0"/>
              <a:t>)</a:t>
            </a:r>
            <a:br>
              <a:rPr lang="en-US" sz="1200" dirty="0"/>
            </a:br>
            <a:r>
              <a:rPr lang="en-US" sz="1200" dirty="0"/>
              <a:t>{</a:t>
            </a:r>
            <a:br>
              <a:rPr lang="en-US" sz="1200" dirty="0"/>
            </a:br>
            <a:r>
              <a:rPr lang="en-US" sz="1200" dirty="0"/>
              <a:t>  </a:t>
            </a:r>
            <a:r>
              <a:rPr lang="en-US" sz="1200" b="1" dirty="0"/>
              <a:t>private val </a:t>
            </a:r>
            <a:r>
              <a:rPr lang="en-US" sz="1200" i="1" dirty="0" err="1"/>
              <a:t>deptCode</a:t>
            </a:r>
            <a:r>
              <a:rPr lang="en-US" sz="1200" dirty="0"/>
              <a:t>: Map [String, String] = </a:t>
            </a:r>
            <a:r>
              <a:rPr lang="en-US" sz="1200" i="1" dirty="0"/>
              <a:t>Map</a:t>
            </a:r>
            <a:r>
              <a:rPr lang="en-US" sz="1200" dirty="0"/>
              <a:t>(</a:t>
            </a:r>
            <a:br>
              <a:rPr lang="en-US" sz="1200" dirty="0"/>
            </a:br>
            <a:r>
              <a:rPr lang="en-US" sz="1200" dirty="0"/>
              <a:t>    </a:t>
            </a:r>
            <a:r>
              <a:rPr lang="en-US" sz="1200" b="1" dirty="0"/>
              <a:t>"HR"</a:t>
            </a:r>
            <a:r>
              <a:rPr lang="en-US" sz="1200" dirty="0"/>
              <a:t>-&gt;</a:t>
            </a:r>
            <a:r>
              <a:rPr lang="en-US" sz="1200" b="1" dirty="0"/>
              <a:t>"Human Resource"</a:t>
            </a:r>
            <a:r>
              <a:rPr lang="en-US" sz="1200" dirty="0"/>
              <a:t>,</a:t>
            </a:r>
            <a:br>
              <a:rPr lang="en-US" sz="1200" dirty="0"/>
            </a:br>
            <a:r>
              <a:rPr lang="en-US" sz="1200" dirty="0"/>
              <a:t>    </a:t>
            </a:r>
            <a:r>
              <a:rPr lang="en-US" sz="1200" b="1" dirty="0"/>
              <a:t>"Fin" </a:t>
            </a:r>
            <a:r>
              <a:rPr lang="en-US" sz="1200" dirty="0"/>
              <a:t>-&gt; </a:t>
            </a:r>
            <a:r>
              <a:rPr lang="en-US" sz="1200" b="1" dirty="0"/>
              <a:t>"Finance"</a:t>
            </a:r>
            <a:br>
              <a:rPr lang="en-US" sz="1200" b="1" dirty="0"/>
            </a:br>
            <a:r>
              <a:rPr lang="en-US" sz="1200" b="1" dirty="0"/>
              <a:t>  </a:t>
            </a:r>
            <a:r>
              <a:rPr lang="en-US" sz="1200" dirty="0"/>
              <a:t>)</a:t>
            </a:r>
            <a:br>
              <a:rPr lang="en-US" sz="1200" dirty="0"/>
            </a:br>
            <a:r>
              <a:rPr lang="en-US" sz="1200" dirty="0"/>
              <a:t>  </a:t>
            </a:r>
            <a:r>
              <a:rPr lang="en-US" sz="1200" b="1" dirty="0"/>
              <a:t>private val </a:t>
            </a:r>
            <a:r>
              <a:rPr lang="en-US" sz="1200" i="1" dirty="0"/>
              <a:t>first </a:t>
            </a:r>
            <a:r>
              <a:rPr lang="en-US" sz="1200" dirty="0"/>
              <a:t>: String = f</a:t>
            </a:r>
            <a:br>
              <a:rPr lang="en-US" sz="1200" dirty="0"/>
            </a:br>
            <a:r>
              <a:rPr lang="en-US" sz="1200" dirty="0"/>
              <a:t>  </a:t>
            </a:r>
            <a:r>
              <a:rPr lang="en-US" sz="1200" b="1" dirty="0"/>
              <a:t>private val </a:t>
            </a:r>
            <a:r>
              <a:rPr lang="en-US" sz="1200" i="1" dirty="0"/>
              <a:t>last </a:t>
            </a:r>
            <a:r>
              <a:rPr lang="en-US" sz="1200" dirty="0"/>
              <a:t>: String = l</a:t>
            </a:r>
            <a:br>
              <a:rPr lang="en-US" sz="1200" dirty="0"/>
            </a:br>
            <a:r>
              <a:rPr lang="en-US" sz="1200" dirty="0"/>
              <a:t>  </a:t>
            </a:r>
            <a:r>
              <a:rPr lang="en-US" sz="1200" b="1" dirty="0"/>
              <a:t>private var </a:t>
            </a:r>
            <a:r>
              <a:rPr lang="en-US" sz="1200" i="1" dirty="0"/>
              <a:t>stock </a:t>
            </a:r>
            <a:r>
              <a:rPr lang="en-US" sz="1200" dirty="0"/>
              <a:t>: Int = s </a:t>
            </a:r>
            <a:r>
              <a:rPr lang="en-US" sz="1200" i="1" dirty="0"/>
              <a:t>//Notice stock is var as It can be </a:t>
            </a:r>
            <a:r>
              <a:rPr lang="en-US" sz="1200" i="1" dirty="0" err="1"/>
              <a:t>latered</a:t>
            </a:r>
            <a:r>
              <a:rPr lang="en-US" sz="1200" i="1" dirty="0"/>
              <a:t> later.</a:t>
            </a:r>
            <a:br>
              <a:rPr lang="en-US" sz="1200" i="1" dirty="0"/>
            </a:br>
            <a:r>
              <a:rPr lang="en-US" sz="1200" i="1" dirty="0"/>
              <a:t/>
            </a:r>
            <a:br>
              <a:rPr lang="en-US" sz="1200" i="1" dirty="0"/>
            </a:br>
            <a:r>
              <a:rPr lang="en-US" sz="1200" i="1" dirty="0"/>
              <a:t>  </a:t>
            </a:r>
            <a:r>
              <a:rPr lang="en-US" sz="1200" b="1" dirty="0" err="1"/>
              <a:t>def</a:t>
            </a:r>
            <a:r>
              <a:rPr lang="en-US" sz="1200" b="1" dirty="0"/>
              <a:t> </a:t>
            </a:r>
            <a:r>
              <a:rPr lang="en-US" sz="1200" dirty="0" err="1"/>
              <a:t>getfirst</a:t>
            </a:r>
            <a:r>
              <a:rPr lang="en-US" sz="1200" dirty="0"/>
              <a:t> : String = </a:t>
            </a:r>
            <a:r>
              <a:rPr lang="en-US" sz="1200" i="1" dirty="0"/>
              <a:t>first</a:t>
            </a:r>
            <a:br>
              <a:rPr lang="en-US" sz="1200" i="1" dirty="0"/>
            </a:br>
            <a:r>
              <a:rPr lang="en-US" sz="1200" i="1" dirty="0"/>
              <a:t>  </a:t>
            </a:r>
            <a:r>
              <a:rPr lang="en-US" sz="1200" b="1" dirty="0" err="1"/>
              <a:t>def</a:t>
            </a:r>
            <a:r>
              <a:rPr lang="en-US" sz="1200" b="1" dirty="0"/>
              <a:t> </a:t>
            </a:r>
            <a:r>
              <a:rPr lang="en-US" sz="1200" dirty="0" err="1"/>
              <a:t>getlast</a:t>
            </a:r>
            <a:r>
              <a:rPr lang="en-US" sz="1200" dirty="0"/>
              <a:t> : String = </a:t>
            </a:r>
            <a:r>
              <a:rPr lang="en-US" sz="1200" i="1" dirty="0"/>
              <a:t>last</a:t>
            </a:r>
            <a:br>
              <a:rPr lang="en-US" sz="1200" i="1" dirty="0"/>
            </a:br>
            <a:r>
              <a:rPr lang="en-US" sz="1200" i="1" dirty="0"/>
              <a:t>  </a:t>
            </a:r>
            <a:r>
              <a:rPr lang="en-US" sz="1200" b="1" dirty="0" err="1"/>
              <a:t>def</a:t>
            </a:r>
            <a:r>
              <a:rPr lang="en-US" sz="1200" b="1" dirty="0"/>
              <a:t> </a:t>
            </a:r>
            <a:r>
              <a:rPr lang="en-US" sz="1200" dirty="0" err="1"/>
              <a:t>getStock</a:t>
            </a:r>
            <a:r>
              <a:rPr lang="en-US" sz="1200" dirty="0"/>
              <a:t> :Int = s</a:t>
            </a:r>
            <a:br>
              <a:rPr lang="en-US" sz="1200" dirty="0"/>
            </a:br>
            <a:r>
              <a:rPr lang="en-US" sz="1200" dirty="0"/>
              <a:t/>
            </a:r>
            <a:br>
              <a:rPr lang="en-US" sz="1200" dirty="0"/>
            </a:br>
            <a:r>
              <a:rPr lang="en-US" sz="1200" dirty="0"/>
              <a:t>  </a:t>
            </a:r>
            <a:r>
              <a:rPr lang="en-US" sz="1200" b="1" dirty="0" err="1"/>
              <a:t>def</a:t>
            </a:r>
            <a:r>
              <a:rPr lang="en-US" sz="1200" b="1" dirty="0"/>
              <a:t> </a:t>
            </a:r>
            <a:r>
              <a:rPr lang="en-US" sz="1200" dirty="0" err="1"/>
              <a:t>awardStock</a:t>
            </a:r>
            <a:r>
              <a:rPr lang="en-US" sz="1200" dirty="0"/>
              <a:t>(</a:t>
            </a:r>
            <a:r>
              <a:rPr lang="en-US" sz="1200" dirty="0" err="1"/>
              <a:t>moreStocks</a:t>
            </a:r>
            <a:r>
              <a:rPr lang="en-US" sz="1200" dirty="0"/>
              <a:t> : Int) : Unit = </a:t>
            </a:r>
            <a:r>
              <a:rPr lang="en-US" sz="1200" i="1" dirty="0"/>
              <a:t>stock </a:t>
            </a:r>
            <a:r>
              <a:rPr lang="en-US" sz="1200" dirty="0"/>
              <a:t>+= </a:t>
            </a:r>
            <a:r>
              <a:rPr lang="en-US" sz="1200" dirty="0" err="1"/>
              <a:t>moreStocks</a:t>
            </a:r>
            <a:r>
              <a:rPr lang="en-US" sz="1200" dirty="0"/>
              <a:t> </a:t>
            </a:r>
            <a:r>
              <a:rPr lang="en-US" sz="1200" i="1" dirty="0"/>
              <a:t>//Unit is similar to Java VOID</a:t>
            </a:r>
            <a:br>
              <a:rPr lang="en-US" sz="1200" i="1" dirty="0"/>
            </a:br>
            <a:r>
              <a:rPr lang="en-US" sz="1200" i="1" dirty="0"/>
              <a:t>  </a:t>
            </a:r>
            <a:r>
              <a:rPr lang="en-US" sz="1200" b="1" dirty="0" err="1"/>
              <a:t>def</a:t>
            </a:r>
            <a:r>
              <a:rPr lang="en-US" sz="1200" b="1" dirty="0"/>
              <a:t> </a:t>
            </a:r>
            <a:r>
              <a:rPr lang="en-US" sz="1200" dirty="0" err="1"/>
              <a:t>getDept</a:t>
            </a:r>
            <a:r>
              <a:rPr lang="en-US" sz="1200" dirty="0"/>
              <a:t>(code : String) : String = </a:t>
            </a:r>
            <a:r>
              <a:rPr lang="en-US" sz="1200" i="1" dirty="0" err="1"/>
              <a:t>deptCode</a:t>
            </a:r>
            <a:r>
              <a:rPr lang="en-US" sz="1200" dirty="0" err="1"/>
              <a:t>.getOrElse</a:t>
            </a:r>
            <a:r>
              <a:rPr lang="en-US" sz="1200" dirty="0"/>
              <a:t>(code, </a:t>
            </a:r>
            <a:r>
              <a:rPr lang="en-US" sz="1200" b="1" dirty="0"/>
              <a:t>"Department does not exist"</a:t>
            </a:r>
            <a:r>
              <a:rPr lang="en-US" sz="1200" dirty="0"/>
              <a:t>)</a:t>
            </a:r>
            <a:br>
              <a:rPr lang="en-US" sz="1200" dirty="0"/>
            </a:br>
            <a:r>
              <a:rPr lang="en-US" sz="1200" dirty="0"/>
              <a:t/>
            </a:r>
            <a:br>
              <a:rPr lang="en-US" sz="1200" dirty="0"/>
            </a:br>
            <a:r>
              <a:rPr lang="en-US" sz="1200" dirty="0"/>
              <a:t>  </a:t>
            </a:r>
            <a:r>
              <a:rPr lang="en-US" sz="1200" b="1" dirty="0"/>
              <a:t>override </a:t>
            </a:r>
            <a:r>
              <a:rPr lang="en-US" sz="1200" b="1" dirty="0" err="1"/>
              <a:t>def</a:t>
            </a:r>
            <a:r>
              <a:rPr lang="en-US" sz="1200" b="1" dirty="0"/>
              <a:t> </a:t>
            </a:r>
            <a:r>
              <a:rPr lang="en-US" sz="1200" dirty="0" err="1"/>
              <a:t>toString</a:t>
            </a:r>
            <a:r>
              <a:rPr lang="en-US" sz="1200" dirty="0"/>
              <a:t>: String = </a:t>
            </a:r>
            <a:r>
              <a:rPr lang="en-US" sz="1200" i="1" dirty="0"/>
              <a:t>first </a:t>
            </a:r>
            <a:r>
              <a:rPr lang="en-US" sz="1200" dirty="0"/>
              <a:t>+ </a:t>
            </a:r>
            <a:r>
              <a:rPr lang="en-US" sz="1200" b="1" dirty="0"/>
              <a:t>" " </a:t>
            </a:r>
            <a:r>
              <a:rPr lang="en-US" sz="1200" dirty="0"/>
              <a:t>+ </a:t>
            </a:r>
            <a:r>
              <a:rPr lang="en-US" sz="1200" i="1" dirty="0"/>
              <a:t>last</a:t>
            </a:r>
            <a:br>
              <a:rPr lang="en-US" sz="1200" i="1" dirty="0"/>
            </a:br>
            <a:r>
              <a:rPr lang="en-US" sz="1200" dirty="0"/>
              <a:t>}</a:t>
            </a:r>
            <a:br>
              <a:rPr lang="en-US" sz="1200" dirty="0"/>
            </a:br>
            <a:r>
              <a:rPr lang="en-US" sz="1200" dirty="0"/>
              <a:t/>
            </a:r>
            <a:br>
              <a:rPr lang="en-US" sz="1200" dirty="0"/>
            </a:br>
            <a:r>
              <a:rPr lang="en-US" sz="1200" b="1" dirty="0"/>
              <a:t>val </a:t>
            </a:r>
            <a:r>
              <a:rPr lang="en-US" sz="1200" dirty="0"/>
              <a:t>emp = </a:t>
            </a:r>
            <a:r>
              <a:rPr lang="en-US" sz="1200" b="1" dirty="0"/>
              <a:t>new </a:t>
            </a:r>
            <a:r>
              <a:rPr lang="en-US" sz="1200" dirty="0"/>
              <a:t>Employee(</a:t>
            </a:r>
            <a:r>
              <a:rPr lang="en-US" sz="1200" b="1" dirty="0"/>
              <a:t>"Sandeep"</a:t>
            </a:r>
            <a:r>
              <a:rPr lang="en-US" sz="1200" dirty="0"/>
              <a:t>, </a:t>
            </a:r>
            <a:r>
              <a:rPr lang="en-US" sz="1200" b="1" dirty="0"/>
              <a:t>"Kumar"</a:t>
            </a:r>
            <a:r>
              <a:rPr lang="en-US" sz="1200" dirty="0"/>
              <a:t>, 20)</a:t>
            </a:r>
            <a:br>
              <a:rPr lang="en-US" sz="1200" dirty="0"/>
            </a:br>
            <a:r>
              <a:rPr lang="en-US" sz="1200" i="1" dirty="0"/>
              <a:t>//Ideally why should I create an instance even before I know the employee name</a:t>
            </a:r>
            <a:br>
              <a:rPr lang="en-US" sz="1200" i="1" dirty="0"/>
            </a:br>
            <a:r>
              <a:rPr lang="en-US" sz="1200" dirty="0" err="1"/>
              <a:t>emp.getDept</a:t>
            </a:r>
            <a:r>
              <a:rPr lang="en-US" sz="1200" dirty="0"/>
              <a:t>(</a:t>
            </a:r>
            <a:r>
              <a:rPr lang="en-US" sz="1200" b="1" dirty="0"/>
              <a:t>"HR"</a:t>
            </a:r>
            <a:r>
              <a:rPr lang="en-US" sz="1200" dirty="0"/>
              <a:t>)</a:t>
            </a:r>
            <a:br>
              <a:rPr lang="en-US" sz="1200" dirty="0"/>
            </a:br>
            <a:r>
              <a:rPr lang="en-US" sz="1200" i="1" dirty="0"/>
              <a:t>//Lets make this code better by using singleton object</a:t>
            </a:r>
            <a:br>
              <a:rPr lang="en-US" sz="1200" i="1" dirty="0"/>
            </a:br>
            <a:r>
              <a:rPr lang="en-US" sz="1200" i="1" dirty="0"/>
              <a:t>// we can use keyword object instead of class, see the object.sc worksheet</a:t>
            </a:r>
            <a:br>
              <a:rPr lang="en-US" sz="1200" i="1" dirty="0"/>
            </a:br>
            <a:r>
              <a:rPr lang="en-US" sz="1200" i="1" dirty="0"/>
              <a:t/>
            </a:r>
            <a:br>
              <a:rPr lang="en-US" sz="1200" i="1" dirty="0"/>
            </a:br>
            <a:endParaRPr lang="en-US" sz="1200" dirty="0"/>
          </a:p>
        </p:txBody>
      </p:sp>
    </p:spTree>
    <p:extLst>
      <p:ext uri="{BB962C8B-B14F-4D97-AF65-F5344CB8AC3E}">
        <p14:creationId xmlns:p14="http://schemas.microsoft.com/office/powerpoint/2010/main" val="656742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642" y="178158"/>
            <a:ext cx="8229600" cy="1143000"/>
          </a:xfrm>
        </p:spPr>
        <p:txBody>
          <a:bodyPr/>
          <a:lstStyle/>
          <a:p>
            <a:r>
              <a:rPr lang="en-US" dirty="0"/>
              <a:t>Class Vs. Companion Object</a:t>
            </a:r>
          </a:p>
        </p:txBody>
      </p:sp>
      <p:sp>
        <p:nvSpPr>
          <p:cNvPr id="4" name="Content Placeholder 3"/>
          <p:cNvSpPr>
            <a:spLocks noGrp="1"/>
          </p:cNvSpPr>
          <p:nvPr>
            <p:ph idx="1"/>
          </p:nvPr>
        </p:nvSpPr>
        <p:spPr>
          <a:xfrm>
            <a:off x="457200" y="1447800"/>
            <a:ext cx="8229600" cy="5105400"/>
          </a:xfrm>
          <a:solidFill>
            <a:schemeClr val="bg1">
              <a:lumMod val="85000"/>
            </a:schemeClr>
          </a:solidFill>
        </p:spPr>
        <p:txBody>
          <a:bodyPr>
            <a:noAutofit/>
          </a:bodyPr>
          <a:lstStyle/>
          <a:p>
            <a:r>
              <a:rPr lang="en-US" sz="1200" b="1" dirty="0"/>
              <a:t>class </a:t>
            </a:r>
            <a:r>
              <a:rPr lang="en-US" sz="1200" dirty="0"/>
              <a:t>Employee (</a:t>
            </a:r>
            <a:r>
              <a:rPr lang="en-US" sz="1200" dirty="0" err="1"/>
              <a:t>f:String,l:String,s:Int</a:t>
            </a:r>
            <a:r>
              <a:rPr lang="en-US" sz="1200" dirty="0"/>
              <a:t>)</a:t>
            </a:r>
            <a:br>
              <a:rPr lang="en-US" sz="1200" dirty="0"/>
            </a:br>
            <a:r>
              <a:rPr lang="en-US" sz="1200" dirty="0"/>
              <a:t>{</a:t>
            </a:r>
            <a:br>
              <a:rPr lang="en-US" sz="1200" dirty="0"/>
            </a:br>
            <a:r>
              <a:rPr lang="en-US" sz="1200" dirty="0"/>
              <a:t>  </a:t>
            </a:r>
            <a:r>
              <a:rPr lang="en-US" sz="1200" b="1" dirty="0"/>
              <a:t>private val </a:t>
            </a:r>
            <a:r>
              <a:rPr lang="en-US" sz="1200" i="1" dirty="0"/>
              <a:t>first </a:t>
            </a:r>
            <a:r>
              <a:rPr lang="en-US" sz="1200" dirty="0"/>
              <a:t>: String = f</a:t>
            </a:r>
            <a:br>
              <a:rPr lang="en-US" sz="1200" dirty="0"/>
            </a:br>
            <a:r>
              <a:rPr lang="en-US" sz="1200" dirty="0"/>
              <a:t>  </a:t>
            </a:r>
            <a:r>
              <a:rPr lang="en-US" sz="1200" b="1" dirty="0"/>
              <a:t>private val </a:t>
            </a:r>
            <a:r>
              <a:rPr lang="en-US" sz="1200" i="1" dirty="0"/>
              <a:t>last </a:t>
            </a:r>
            <a:r>
              <a:rPr lang="en-US" sz="1200" dirty="0"/>
              <a:t>: String = l</a:t>
            </a:r>
            <a:br>
              <a:rPr lang="en-US" sz="1200" dirty="0"/>
            </a:br>
            <a:r>
              <a:rPr lang="en-US" sz="1200" dirty="0"/>
              <a:t>  </a:t>
            </a:r>
            <a:r>
              <a:rPr lang="en-US" sz="1200" b="1" dirty="0"/>
              <a:t>private var </a:t>
            </a:r>
            <a:r>
              <a:rPr lang="en-US" sz="1200" i="1" dirty="0"/>
              <a:t>stock </a:t>
            </a:r>
            <a:r>
              <a:rPr lang="en-US" sz="1200" dirty="0"/>
              <a:t>: Int = s </a:t>
            </a:r>
            <a:r>
              <a:rPr lang="en-US" sz="1200" i="1" dirty="0"/>
              <a:t>//Notice stock is var as It can be </a:t>
            </a:r>
            <a:r>
              <a:rPr lang="en-US" sz="1200" i="1" dirty="0" err="1"/>
              <a:t>latered</a:t>
            </a:r>
            <a:r>
              <a:rPr lang="en-US" sz="1200" i="1" dirty="0"/>
              <a:t> later.</a:t>
            </a:r>
            <a:br>
              <a:rPr lang="en-US" sz="1200" i="1" dirty="0"/>
            </a:br>
            <a:r>
              <a:rPr lang="en-US" sz="1200" i="1" dirty="0"/>
              <a:t/>
            </a:r>
            <a:br>
              <a:rPr lang="en-US" sz="1200" i="1" dirty="0"/>
            </a:br>
            <a:r>
              <a:rPr lang="en-US" sz="1200" i="1" dirty="0"/>
              <a:t>  </a:t>
            </a:r>
            <a:r>
              <a:rPr lang="en-US" sz="1200" b="1" dirty="0" err="1"/>
              <a:t>def</a:t>
            </a:r>
            <a:r>
              <a:rPr lang="en-US" sz="1200" b="1" dirty="0"/>
              <a:t> </a:t>
            </a:r>
            <a:r>
              <a:rPr lang="en-US" sz="1200" dirty="0" err="1"/>
              <a:t>getfirst</a:t>
            </a:r>
            <a:r>
              <a:rPr lang="en-US" sz="1200" dirty="0"/>
              <a:t> : String = </a:t>
            </a:r>
            <a:r>
              <a:rPr lang="en-US" sz="1200" i="1" dirty="0"/>
              <a:t>first</a:t>
            </a:r>
            <a:br>
              <a:rPr lang="en-US" sz="1200" i="1" dirty="0"/>
            </a:br>
            <a:r>
              <a:rPr lang="en-US" sz="1200" i="1" dirty="0"/>
              <a:t>  </a:t>
            </a:r>
            <a:r>
              <a:rPr lang="en-US" sz="1200" b="1" dirty="0" err="1"/>
              <a:t>def</a:t>
            </a:r>
            <a:r>
              <a:rPr lang="en-US" sz="1200" b="1" dirty="0"/>
              <a:t> </a:t>
            </a:r>
            <a:r>
              <a:rPr lang="en-US" sz="1200" dirty="0" err="1"/>
              <a:t>getlast</a:t>
            </a:r>
            <a:r>
              <a:rPr lang="en-US" sz="1200" dirty="0"/>
              <a:t> : String = </a:t>
            </a:r>
            <a:r>
              <a:rPr lang="en-US" sz="1200" i="1" dirty="0"/>
              <a:t>last</a:t>
            </a:r>
            <a:br>
              <a:rPr lang="en-US" sz="1200" i="1" dirty="0"/>
            </a:br>
            <a:r>
              <a:rPr lang="en-US" sz="1200" i="1" dirty="0"/>
              <a:t>  </a:t>
            </a:r>
            <a:r>
              <a:rPr lang="en-US" sz="1200" b="1" dirty="0" err="1"/>
              <a:t>def</a:t>
            </a:r>
            <a:r>
              <a:rPr lang="en-US" sz="1200" b="1" dirty="0"/>
              <a:t> </a:t>
            </a:r>
            <a:r>
              <a:rPr lang="en-US" sz="1200" dirty="0" err="1"/>
              <a:t>getStock</a:t>
            </a:r>
            <a:r>
              <a:rPr lang="en-US" sz="1200" dirty="0"/>
              <a:t> :Int = s</a:t>
            </a:r>
            <a:br>
              <a:rPr lang="en-US" sz="1200" dirty="0"/>
            </a:br>
            <a:r>
              <a:rPr lang="en-US" sz="1200" dirty="0"/>
              <a:t/>
            </a:r>
            <a:br>
              <a:rPr lang="en-US" sz="1200" dirty="0"/>
            </a:br>
            <a:r>
              <a:rPr lang="en-US" sz="1200" dirty="0"/>
              <a:t>  </a:t>
            </a:r>
            <a:r>
              <a:rPr lang="en-US" sz="1200" b="1" dirty="0" err="1"/>
              <a:t>def</a:t>
            </a:r>
            <a:r>
              <a:rPr lang="en-US" sz="1200" b="1" dirty="0"/>
              <a:t> </a:t>
            </a:r>
            <a:r>
              <a:rPr lang="en-US" sz="1200" dirty="0" err="1"/>
              <a:t>awardStock</a:t>
            </a:r>
            <a:r>
              <a:rPr lang="en-US" sz="1200" dirty="0"/>
              <a:t>(</a:t>
            </a:r>
            <a:r>
              <a:rPr lang="en-US" sz="1200" dirty="0" err="1"/>
              <a:t>moreStocks</a:t>
            </a:r>
            <a:r>
              <a:rPr lang="en-US" sz="1200" dirty="0"/>
              <a:t> : Int) : Unit = </a:t>
            </a:r>
            <a:r>
              <a:rPr lang="en-US" sz="1200" i="1" dirty="0"/>
              <a:t>stock </a:t>
            </a:r>
            <a:r>
              <a:rPr lang="en-US" sz="1200" dirty="0"/>
              <a:t>+= </a:t>
            </a:r>
            <a:r>
              <a:rPr lang="en-US" sz="1200" dirty="0" err="1"/>
              <a:t>moreStocks</a:t>
            </a:r>
            <a:r>
              <a:rPr lang="en-US" sz="1200" dirty="0"/>
              <a:t> </a:t>
            </a:r>
            <a:r>
              <a:rPr lang="en-US" sz="1200" i="1" dirty="0"/>
              <a:t>//Unit is similar to Java VOID</a:t>
            </a:r>
            <a:br>
              <a:rPr lang="en-US" sz="1200" i="1" dirty="0"/>
            </a:br>
            <a:r>
              <a:rPr lang="en-US" sz="1200" i="1" dirty="0"/>
              <a:t>  </a:t>
            </a:r>
            <a:r>
              <a:rPr lang="en-US" sz="1200" b="1" dirty="0"/>
              <a:t>override </a:t>
            </a:r>
            <a:r>
              <a:rPr lang="en-US" sz="1200" b="1" dirty="0" err="1"/>
              <a:t>def</a:t>
            </a:r>
            <a:r>
              <a:rPr lang="en-US" sz="1200" b="1" dirty="0"/>
              <a:t> </a:t>
            </a:r>
            <a:r>
              <a:rPr lang="en-US" sz="1200" dirty="0" err="1"/>
              <a:t>toString</a:t>
            </a:r>
            <a:r>
              <a:rPr lang="en-US" sz="1200" dirty="0"/>
              <a:t>: String = </a:t>
            </a:r>
            <a:r>
              <a:rPr lang="en-US" sz="1200" i="1" dirty="0"/>
              <a:t>first </a:t>
            </a:r>
            <a:r>
              <a:rPr lang="en-US" sz="1200" dirty="0"/>
              <a:t>+ </a:t>
            </a:r>
            <a:r>
              <a:rPr lang="en-US" sz="1200" b="1" dirty="0"/>
              <a:t>" " </a:t>
            </a:r>
            <a:r>
              <a:rPr lang="en-US" sz="1200" dirty="0"/>
              <a:t>+ </a:t>
            </a:r>
            <a:r>
              <a:rPr lang="en-US" sz="1200" i="1" dirty="0"/>
              <a:t>last</a:t>
            </a:r>
            <a:br>
              <a:rPr lang="en-US" sz="1200" i="1" dirty="0"/>
            </a:br>
            <a:r>
              <a:rPr lang="en-US" sz="1200" dirty="0"/>
              <a:t>}</a:t>
            </a:r>
            <a:br>
              <a:rPr lang="en-US" sz="1200" dirty="0"/>
            </a:br>
            <a:r>
              <a:rPr lang="en-US" sz="1200" dirty="0"/>
              <a:t/>
            </a:r>
            <a:br>
              <a:rPr lang="en-US" sz="1200" dirty="0"/>
            </a:br>
            <a:r>
              <a:rPr lang="en-US" sz="1200" b="1" dirty="0"/>
              <a:t>object </a:t>
            </a:r>
            <a:r>
              <a:rPr lang="en-US" sz="1200" dirty="0"/>
              <a:t>Employee {</a:t>
            </a:r>
            <a:br>
              <a:rPr lang="en-US" sz="1200" dirty="0"/>
            </a:br>
            <a:r>
              <a:rPr lang="en-US" sz="1200" dirty="0"/>
              <a:t>  </a:t>
            </a:r>
            <a:r>
              <a:rPr lang="en-US" sz="1200" b="1" dirty="0"/>
              <a:t>private val </a:t>
            </a:r>
            <a:r>
              <a:rPr lang="en-US" sz="1200" i="1" dirty="0" err="1"/>
              <a:t>deptCode</a:t>
            </a:r>
            <a:r>
              <a:rPr lang="en-US" sz="1200" dirty="0"/>
              <a:t>: Map [String, String] = </a:t>
            </a:r>
            <a:r>
              <a:rPr lang="en-US" sz="1200" i="1" dirty="0"/>
              <a:t>Map</a:t>
            </a:r>
            <a:r>
              <a:rPr lang="en-US" sz="1200" dirty="0"/>
              <a:t>(</a:t>
            </a:r>
            <a:br>
              <a:rPr lang="en-US" sz="1200" dirty="0"/>
            </a:br>
            <a:r>
              <a:rPr lang="en-US" sz="1200" dirty="0"/>
              <a:t>    </a:t>
            </a:r>
            <a:r>
              <a:rPr lang="en-US" sz="1200" b="1" dirty="0"/>
              <a:t>"HR"</a:t>
            </a:r>
            <a:r>
              <a:rPr lang="en-US" sz="1200" dirty="0"/>
              <a:t>-&gt;</a:t>
            </a:r>
            <a:r>
              <a:rPr lang="en-US" sz="1200" b="1" dirty="0"/>
              <a:t>"Human Resource"</a:t>
            </a:r>
            <a:r>
              <a:rPr lang="en-US" sz="1200" dirty="0"/>
              <a:t>,</a:t>
            </a:r>
            <a:br>
              <a:rPr lang="en-US" sz="1200" dirty="0"/>
            </a:br>
            <a:r>
              <a:rPr lang="en-US" sz="1200" dirty="0"/>
              <a:t>    </a:t>
            </a:r>
            <a:r>
              <a:rPr lang="en-US" sz="1200" b="1" dirty="0"/>
              <a:t>"Fin" </a:t>
            </a:r>
            <a:r>
              <a:rPr lang="en-US" sz="1200" dirty="0"/>
              <a:t>-&gt; </a:t>
            </a:r>
            <a:r>
              <a:rPr lang="en-US" sz="1200" b="1" dirty="0"/>
              <a:t>"Finance"</a:t>
            </a:r>
            <a:br>
              <a:rPr lang="en-US" sz="1200" b="1" dirty="0"/>
            </a:br>
            <a:r>
              <a:rPr lang="en-US" sz="1200" b="1" dirty="0"/>
              <a:t>  </a:t>
            </a:r>
            <a:r>
              <a:rPr lang="en-US" sz="1200" dirty="0"/>
              <a:t>)</a:t>
            </a:r>
            <a:br>
              <a:rPr lang="en-US" sz="1200" dirty="0"/>
            </a:br>
            <a:r>
              <a:rPr lang="en-US" sz="1200" dirty="0"/>
              <a:t>  </a:t>
            </a:r>
            <a:r>
              <a:rPr lang="en-US" sz="1200" b="1" dirty="0" err="1"/>
              <a:t>def</a:t>
            </a:r>
            <a:r>
              <a:rPr lang="en-US" sz="1200" b="1" dirty="0"/>
              <a:t> </a:t>
            </a:r>
            <a:r>
              <a:rPr lang="en-US" sz="1200" dirty="0" err="1"/>
              <a:t>getDept</a:t>
            </a:r>
            <a:r>
              <a:rPr lang="en-US" sz="1200" dirty="0"/>
              <a:t>(code : String) : String = </a:t>
            </a:r>
            <a:r>
              <a:rPr lang="en-US" sz="1200" i="1" dirty="0" err="1"/>
              <a:t>deptCode</a:t>
            </a:r>
            <a:r>
              <a:rPr lang="en-US" sz="1200" dirty="0" err="1"/>
              <a:t>.getOrElse</a:t>
            </a:r>
            <a:r>
              <a:rPr lang="en-US" sz="1200" dirty="0"/>
              <a:t>(code, </a:t>
            </a:r>
            <a:r>
              <a:rPr lang="en-US" sz="1200" b="1" dirty="0"/>
              <a:t>"Department does not exist"</a:t>
            </a:r>
            <a:r>
              <a:rPr lang="en-US" sz="1200" dirty="0"/>
              <a:t>)</a:t>
            </a:r>
            <a:br>
              <a:rPr lang="en-US" sz="1200" dirty="0"/>
            </a:br>
            <a:r>
              <a:rPr lang="en-US" sz="1200" dirty="0"/>
              <a:t>  </a:t>
            </a:r>
            <a:r>
              <a:rPr lang="en-US" sz="1200" b="1" dirty="0" err="1"/>
              <a:t>def</a:t>
            </a:r>
            <a:r>
              <a:rPr lang="en-US" sz="1200" b="1" dirty="0"/>
              <a:t> </a:t>
            </a:r>
            <a:r>
              <a:rPr lang="en-US" sz="1200" dirty="0"/>
              <a:t>apply(f: String, l: String, s: Int): Employee = </a:t>
            </a:r>
            <a:r>
              <a:rPr lang="en-US" sz="1200" b="1" dirty="0"/>
              <a:t>new </a:t>
            </a:r>
            <a:r>
              <a:rPr lang="en-US" sz="1200" dirty="0"/>
              <a:t>Employee(f, l, s)</a:t>
            </a:r>
            <a:br>
              <a:rPr lang="en-US" sz="1200" dirty="0"/>
            </a:br>
            <a:r>
              <a:rPr lang="en-US" sz="1200" dirty="0"/>
              <a:t>  </a:t>
            </a:r>
            <a:r>
              <a:rPr lang="en-US" sz="1200" i="1" dirty="0"/>
              <a:t>//Introduced the apply method so the new keyword is not needed.</a:t>
            </a:r>
            <a:br>
              <a:rPr lang="en-US" sz="1200" i="1" dirty="0"/>
            </a:br>
            <a:r>
              <a:rPr lang="en-US" sz="1200" dirty="0"/>
              <a:t>}</a:t>
            </a:r>
            <a:br>
              <a:rPr lang="en-US" sz="1200" dirty="0"/>
            </a:br>
            <a:r>
              <a:rPr lang="en-US" sz="1200" b="1" dirty="0"/>
              <a:t>val </a:t>
            </a:r>
            <a:r>
              <a:rPr lang="en-US" sz="1200" dirty="0"/>
              <a:t>emp = </a:t>
            </a:r>
            <a:r>
              <a:rPr lang="en-US" sz="1200" i="1" dirty="0"/>
              <a:t>Employee</a:t>
            </a:r>
            <a:r>
              <a:rPr lang="en-US" sz="1200" dirty="0"/>
              <a:t>(</a:t>
            </a:r>
            <a:r>
              <a:rPr lang="en-US" sz="1200" b="1" dirty="0"/>
              <a:t>"Sandeep"</a:t>
            </a:r>
            <a:r>
              <a:rPr lang="en-US" sz="1200" dirty="0"/>
              <a:t>, </a:t>
            </a:r>
            <a:r>
              <a:rPr lang="en-US" sz="1200" b="1" dirty="0"/>
              <a:t>"Kumar"</a:t>
            </a:r>
            <a:r>
              <a:rPr lang="en-US" sz="1200" dirty="0"/>
              <a:t>, 20)</a:t>
            </a:r>
            <a:br>
              <a:rPr lang="en-US" sz="1200" dirty="0"/>
            </a:br>
            <a:r>
              <a:rPr lang="en-US" sz="1200" dirty="0" err="1"/>
              <a:t>emp.getlast</a:t>
            </a:r>
            <a:r>
              <a:rPr lang="en-US" sz="1200" dirty="0"/>
              <a:t/>
            </a:r>
            <a:br>
              <a:rPr lang="en-US" sz="1200" dirty="0"/>
            </a:br>
            <a:r>
              <a:rPr lang="en-US" sz="1200" dirty="0"/>
              <a:t/>
            </a:r>
            <a:br>
              <a:rPr lang="en-US" sz="1200" dirty="0"/>
            </a:br>
            <a:r>
              <a:rPr lang="en-US" sz="1200" dirty="0" err="1"/>
              <a:t>Employee.</a:t>
            </a:r>
            <a:r>
              <a:rPr lang="en-US" sz="1200" i="1" dirty="0" err="1"/>
              <a:t>getDept</a:t>
            </a:r>
            <a:r>
              <a:rPr lang="en-US" sz="1200" dirty="0"/>
              <a:t>(</a:t>
            </a:r>
            <a:r>
              <a:rPr lang="en-US" sz="1200" b="1" dirty="0"/>
              <a:t>"HR"</a:t>
            </a:r>
            <a:r>
              <a:rPr lang="en-US" sz="1200" dirty="0"/>
              <a:t>)</a:t>
            </a:r>
          </a:p>
        </p:txBody>
      </p:sp>
    </p:spTree>
    <p:extLst>
      <p:ext uri="{BB962C8B-B14F-4D97-AF65-F5344CB8AC3E}">
        <p14:creationId xmlns:p14="http://schemas.microsoft.com/office/powerpoint/2010/main" val="4047193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Understanding functional objects</a:t>
            </a:r>
          </a:p>
        </p:txBody>
      </p:sp>
      <p:sp>
        <p:nvSpPr>
          <p:cNvPr id="3" name="Content Placeholder 2"/>
          <p:cNvSpPr>
            <a:spLocks noGrp="1"/>
          </p:cNvSpPr>
          <p:nvPr>
            <p:ph idx="1"/>
          </p:nvPr>
        </p:nvSpPr>
        <p:spPr>
          <a:xfrm>
            <a:off x="457200" y="1371600"/>
            <a:ext cx="8229600" cy="5105393"/>
          </a:xfrm>
        </p:spPr>
        <p:txBody>
          <a:bodyPr>
            <a:noAutofit/>
          </a:bodyPr>
          <a:lstStyle/>
          <a:p>
            <a:r>
              <a:rPr lang="en-US" sz="1400" b="1" dirty="0"/>
              <a:t>class </a:t>
            </a:r>
            <a:r>
              <a:rPr lang="en-US" sz="1400" dirty="0"/>
              <a:t>Employee (</a:t>
            </a:r>
            <a:r>
              <a:rPr lang="en-US" sz="1400" dirty="0" err="1"/>
              <a:t>f:String,l:String,s:Int</a:t>
            </a:r>
            <a:r>
              <a:rPr lang="en-US" sz="1400" dirty="0"/>
              <a:t>)</a:t>
            </a:r>
            <a:br>
              <a:rPr lang="en-US" sz="1400" dirty="0"/>
            </a:br>
            <a:r>
              <a:rPr lang="en-US" sz="1400" dirty="0"/>
              <a:t>{</a:t>
            </a:r>
            <a:br>
              <a:rPr lang="en-US" sz="1400" dirty="0"/>
            </a:br>
            <a:r>
              <a:rPr lang="en-US" sz="1400" dirty="0"/>
              <a:t>  </a:t>
            </a:r>
            <a:r>
              <a:rPr lang="en-US" sz="1400" b="1" dirty="0"/>
              <a:t>private val </a:t>
            </a:r>
            <a:r>
              <a:rPr lang="en-US" sz="1400" i="1" dirty="0"/>
              <a:t>first </a:t>
            </a:r>
            <a:r>
              <a:rPr lang="en-US" sz="1400" dirty="0"/>
              <a:t>: String = f</a:t>
            </a:r>
            <a:br>
              <a:rPr lang="en-US" sz="1400" dirty="0"/>
            </a:br>
            <a:r>
              <a:rPr lang="en-US" sz="1400" dirty="0"/>
              <a:t>  </a:t>
            </a:r>
            <a:r>
              <a:rPr lang="en-US" sz="1400" b="1" dirty="0"/>
              <a:t>private val </a:t>
            </a:r>
            <a:r>
              <a:rPr lang="en-US" sz="1400" i="1" dirty="0"/>
              <a:t>last </a:t>
            </a:r>
            <a:r>
              <a:rPr lang="en-US" sz="1400" dirty="0"/>
              <a:t>: String = l</a:t>
            </a:r>
            <a:br>
              <a:rPr lang="en-US" sz="1400" dirty="0"/>
            </a:br>
            <a:r>
              <a:rPr lang="en-US" sz="1400" dirty="0"/>
              <a:t>  </a:t>
            </a:r>
            <a:r>
              <a:rPr lang="en-US" sz="1400" b="1" dirty="0"/>
              <a:t>private var </a:t>
            </a:r>
            <a:r>
              <a:rPr lang="en-US" sz="1400" i="1" dirty="0"/>
              <a:t>stock </a:t>
            </a:r>
            <a:r>
              <a:rPr lang="en-US" sz="1400" dirty="0"/>
              <a:t>: Int = s </a:t>
            </a:r>
            <a:r>
              <a:rPr lang="en-US" sz="1400" i="1" dirty="0"/>
              <a:t>//Notice stock are now val unlike previous example var and we made it immutable.</a:t>
            </a:r>
            <a:br>
              <a:rPr lang="en-US" sz="1400" i="1" dirty="0"/>
            </a:br>
            <a:r>
              <a:rPr lang="en-US" sz="1400" i="1" dirty="0"/>
              <a:t>  </a:t>
            </a:r>
            <a:r>
              <a:rPr lang="en-US" sz="1400" b="1" dirty="0" err="1"/>
              <a:t>def</a:t>
            </a:r>
            <a:r>
              <a:rPr lang="en-US" sz="1400" b="1" dirty="0"/>
              <a:t> </a:t>
            </a:r>
            <a:r>
              <a:rPr lang="en-US" sz="1400" dirty="0" err="1"/>
              <a:t>getfirst</a:t>
            </a:r>
            <a:r>
              <a:rPr lang="en-US" sz="1400" dirty="0"/>
              <a:t> : String = </a:t>
            </a:r>
            <a:r>
              <a:rPr lang="en-US" sz="1400" i="1" dirty="0"/>
              <a:t>first</a:t>
            </a:r>
            <a:br>
              <a:rPr lang="en-US" sz="1400" i="1" dirty="0"/>
            </a:br>
            <a:r>
              <a:rPr lang="en-US" sz="1400" i="1" dirty="0"/>
              <a:t>  </a:t>
            </a:r>
            <a:r>
              <a:rPr lang="en-US" sz="1400" b="1" dirty="0" err="1"/>
              <a:t>def</a:t>
            </a:r>
            <a:r>
              <a:rPr lang="en-US" sz="1400" b="1" dirty="0"/>
              <a:t> </a:t>
            </a:r>
            <a:r>
              <a:rPr lang="en-US" sz="1400" dirty="0" err="1"/>
              <a:t>getlast</a:t>
            </a:r>
            <a:r>
              <a:rPr lang="en-US" sz="1400" dirty="0"/>
              <a:t> : String = </a:t>
            </a:r>
            <a:r>
              <a:rPr lang="en-US" sz="1400" i="1" dirty="0"/>
              <a:t>last</a:t>
            </a:r>
            <a:br>
              <a:rPr lang="en-US" sz="1400" i="1" dirty="0"/>
            </a:br>
            <a:r>
              <a:rPr lang="en-US" sz="1400" i="1" dirty="0"/>
              <a:t>  </a:t>
            </a:r>
            <a:r>
              <a:rPr lang="en-US" sz="1400" b="1" dirty="0" err="1"/>
              <a:t>def</a:t>
            </a:r>
            <a:r>
              <a:rPr lang="en-US" sz="1400" b="1" dirty="0"/>
              <a:t> </a:t>
            </a:r>
            <a:r>
              <a:rPr lang="en-US" sz="1400" dirty="0" err="1"/>
              <a:t>getStock</a:t>
            </a:r>
            <a:r>
              <a:rPr lang="en-US" sz="1400" dirty="0"/>
              <a:t> :Int = s</a:t>
            </a:r>
            <a:br>
              <a:rPr lang="en-US" sz="1400" dirty="0"/>
            </a:br>
            <a:r>
              <a:rPr lang="en-US" sz="1400" dirty="0"/>
              <a:t>  </a:t>
            </a:r>
            <a:r>
              <a:rPr lang="en-US" sz="1400" b="1" dirty="0" err="1"/>
              <a:t>def</a:t>
            </a:r>
            <a:r>
              <a:rPr lang="en-US" sz="1400" b="1" dirty="0"/>
              <a:t> </a:t>
            </a:r>
            <a:r>
              <a:rPr lang="en-US" sz="1400" dirty="0" err="1"/>
              <a:t>awardStock</a:t>
            </a:r>
            <a:r>
              <a:rPr lang="en-US" sz="1400" dirty="0"/>
              <a:t>(</a:t>
            </a:r>
            <a:r>
              <a:rPr lang="en-US" sz="1400" dirty="0" err="1"/>
              <a:t>moreStocks</a:t>
            </a:r>
            <a:r>
              <a:rPr lang="en-US" sz="1400" dirty="0"/>
              <a:t> : Int) : Employee = </a:t>
            </a:r>
            <a:r>
              <a:rPr lang="en-US" sz="1400" i="1" dirty="0"/>
              <a:t>Employee</a:t>
            </a:r>
            <a:r>
              <a:rPr lang="en-US" sz="1400" dirty="0"/>
              <a:t>(</a:t>
            </a:r>
            <a:r>
              <a:rPr lang="en-US" sz="1400" i="1" dirty="0"/>
              <a:t>first</a:t>
            </a:r>
            <a:r>
              <a:rPr lang="en-US" sz="1400" dirty="0"/>
              <a:t>, </a:t>
            </a:r>
            <a:r>
              <a:rPr lang="en-US" sz="1400" i="1" dirty="0"/>
              <a:t>last</a:t>
            </a:r>
            <a:r>
              <a:rPr lang="en-US" sz="1400" dirty="0"/>
              <a:t>, </a:t>
            </a:r>
            <a:r>
              <a:rPr lang="en-US" sz="1400" i="1" dirty="0"/>
              <a:t>stock </a:t>
            </a:r>
            <a:r>
              <a:rPr lang="en-US" sz="1400" dirty="0"/>
              <a:t>+ </a:t>
            </a:r>
            <a:r>
              <a:rPr lang="en-US" sz="1400" dirty="0" err="1"/>
              <a:t>moreStocks</a:t>
            </a:r>
            <a:r>
              <a:rPr lang="en-US" sz="1400" dirty="0"/>
              <a:t>)</a:t>
            </a:r>
            <a:br>
              <a:rPr lang="en-US" sz="1400" dirty="0"/>
            </a:br>
            <a:r>
              <a:rPr lang="en-US" sz="1400" dirty="0"/>
              <a:t>  </a:t>
            </a:r>
            <a:r>
              <a:rPr lang="en-US" sz="1400" i="1" dirty="0"/>
              <a:t>//Notice here the method type is Employee now and we initialize the instance here by accessing it</a:t>
            </a:r>
            <a:br>
              <a:rPr lang="en-US" sz="1400" i="1" dirty="0"/>
            </a:br>
            <a:r>
              <a:rPr lang="en-US" sz="1400" i="1" dirty="0"/>
              <a:t>  // Also every time the more stocks are awarded it will create a new instance as stock variable is val type</a:t>
            </a:r>
            <a:br>
              <a:rPr lang="en-US" sz="1400" i="1" dirty="0"/>
            </a:br>
            <a:r>
              <a:rPr lang="en-US" sz="1800" b="1" i="1" dirty="0"/>
              <a:t>  //This is called functional objects, where you have objects containing the state but have functions return the new object </a:t>
            </a:r>
            <a:r>
              <a:rPr lang="en-US" sz="1400" i="1" dirty="0"/>
              <a:t/>
            </a:r>
            <a:br>
              <a:rPr lang="en-US" sz="1400" i="1" dirty="0"/>
            </a:br>
            <a:r>
              <a:rPr lang="en-US" sz="1400" i="1" dirty="0"/>
              <a:t>  </a:t>
            </a:r>
            <a:r>
              <a:rPr lang="en-US" sz="1400" b="1" dirty="0"/>
              <a:t>override </a:t>
            </a:r>
            <a:r>
              <a:rPr lang="en-US" sz="1400" b="1" dirty="0" err="1"/>
              <a:t>def</a:t>
            </a:r>
            <a:r>
              <a:rPr lang="en-US" sz="1400" b="1" dirty="0"/>
              <a:t> </a:t>
            </a:r>
            <a:r>
              <a:rPr lang="en-US" sz="1400" dirty="0" err="1"/>
              <a:t>toString</a:t>
            </a:r>
            <a:r>
              <a:rPr lang="en-US" sz="1400" dirty="0"/>
              <a:t>: String = </a:t>
            </a:r>
            <a:r>
              <a:rPr lang="en-US" sz="1400" i="1" dirty="0"/>
              <a:t>first </a:t>
            </a:r>
            <a:r>
              <a:rPr lang="en-US" sz="1400" dirty="0"/>
              <a:t>+ </a:t>
            </a:r>
            <a:r>
              <a:rPr lang="en-US" sz="1400" b="1" dirty="0"/>
              <a:t>" " </a:t>
            </a:r>
            <a:r>
              <a:rPr lang="en-US" sz="1400" dirty="0"/>
              <a:t>+ </a:t>
            </a:r>
            <a:r>
              <a:rPr lang="en-US" sz="1400" i="1" dirty="0"/>
              <a:t>last </a:t>
            </a:r>
            <a:r>
              <a:rPr lang="en-US" sz="1400" dirty="0"/>
              <a:t>+ </a:t>
            </a:r>
            <a:r>
              <a:rPr lang="en-US" sz="1400" b="1" dirty="0"/>
              <a:t>" " </a:t>
            </a:r>
            <a:r>
              <a:rPr lang="en-US" sz="1400" dirty="0"/>
              <a:t>+ </a:t>
            </a:r>
            <a:r>
              <a:rPr lang="en-US" sz="1400" i="1" dirty="0"/>
              <a:t>stock</a:t>
            </a:r>
            <a:br>
              <a:rPr lang="en-US" sz="1400" i="1" dirty="0"/>
            </a:br>
            <a:r>
              <a:rPr lang="en-US" sz="1400" dirty="0"/>
              <a:t>}</a:t>
            </a:r>
            <a:br>
              <a:rPr lang="en-US" sz="1400" dirty="0"/>
            </a:br>
            <a:r>
              <a:rPr lang="en-US" sz="1400" b="1" dirty="0"/>
              <a:t>object </a:t>
            </a:r>
            <a:r>
              <a:rPr lang="en-US" sz="1400" dirty="0"/>
              <a:t>Employee {</a:t>
            </a:r>
            <a:br>
              <a:rPr lang="en-US" sz="1400" dirty="0"/>
            </a:br>
            <a:r>
              <a:rPr lang="en-US" sz="1400" dirty="0"/>
              <a:t>  </a:t>
            </a:r>
            <a:r>
              <a:rPr lang="en-US" sz="1400" b="1" dirty="0" err="1"/>
              <a:t>def</a:t>
            </a:r>
            <a:r>
              <a:rPr lang="en-US" sz="1400" b="1" dirty="0"/>
              <a:t> </a:t>
            </a:r>
            <a:r>
              <a:rPr lang="en-US" sz="1400" dirty="0"/>
              <a:t>apply(f: String, l: String, s: Int): Employee = </a:t>
            </a:r>
            <a:r>
              <a:rPr lang="en-US" sz="1400" b="1" dirty="0"/>
              <a:t>new </a:t>
            </a:r>
            <a:r>
              <a:rPr lang="en-US" sz="1400" dirty="0"/>
              <a:t>Employee(f, l, s)</a:t>
            </a:r>
            <a:br>
              <a:rPr lang="en-US" sz="1400" dirty="0"/>
            </a:br>
            <a:r>
              <a:rPr lang="en-US" sz="1400" dirty="0"/>
              <a:t>}</a:t>
            </a:r>
            <a:br>
              <a:rPr lang="en-US" sz="1400" dirty="0"/>
            </a:br>
            <a:r>
              <a:rPr lang="en-US" sz="1400" b="1" dirty="0"/>
              <a:t>val </a:t>
            </a:r>
            <a:r>
              <a:rPr lang="en-US" sz="1400" dirty="0"/>
              <a:t>emp = </a:t>
            </a:r>
            <a:r>
              <a:rPr lang="en-US" sz="1400" i="1" dirty="0"/>
              <a:t>Employee</a:t>
            </a:r>
            <a:r>
              <a:rPr lang="en-US" sz="1400" dirty="0"/>
              <a:t>(</a:t>
            </a:r>
            <a:r>
              <a:rPr lang="en-US" sz="1400" b="1" dirty="0"/>
              <a:t>"Sandeep"</a:t>
            </a:r>
            <a:r>
              <a:rPr lang="en-US" sz="1400" dirty="0"/>
              <a:t>, </a:t>
            </a:r>
            <a:r>
              <a:rPr lang="en-US" sz="1400" b="1" dirty="0"/>
              <a:t>"Kumar"</a:t>
            </a:r>
            <a:r>
              <a:rPr lang="en-US" sz="1400" dirty="0"/>
              <a:t>, 20)</a:t>
            </a:r>
            <a:br>
              <a:rPr lang="en-US" sz="1400" dirty="0"/>
            </a:br>
            <a:r>
              <a:rPr lang="en-US" sz="1400" dirty="0" err="1"/>
              <a:t>emp.awardStock</a:t>
            </a:r>
            <a:r>
              <a:rPr lang="en-US" sz="1400" dirty="0"/>
              <a:t>(10)</a:t>
            </a:r>
          </a:p>
        </p:txBody>
      </p:sp>
    </p:spTree>
    <p:extLst>
      <p:ext uri="{BB962C8B-B14F-4D97-AF65-F5344CB8AC3E}">
        <p14:creationId xmlns:p14="http://schemas.microsoft.com/office/powerpoint/2010/main" val="3000352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Class</a:t>
            </a:r>
          </a:p>
        </p:txBody>
      </p:sp>
      <p:sp>
        <p:nvSpPr>
          <p:cNvPr id="3" name="Content Placeholder 2"/>
          <p:cNvSpPr>
            <a:spLocks noGrp="1"/>
          </p:cNvSpPr>
          <p:nvPr>
            <p:ph idx="1"/>
          </p:nvPr>
        </p:nvSpPr>
        <p:spPr>
          <a:xfrm>
            <a:off x="457200" y="1524000"/>
            <a:ext cx="8229600" cy="4525963"/>
          </a:xfrm>
        </p:spPr>
        <p:txBody>
          <a:bodyPr>
            <a:normAutofit/>
          </a:bodyPr>
          <a:lstStyle/>
          <a:p>
            <a:r>
              <a:rPr lang="en-US" sz="1800" dirty="0"/>
              <a:t>The case classes are the classes that starts with case modifier.</a:t>
            </a:r>
          </a:p>
          <a:p>
            <a:r>
              <a:rPr lang="en-US" sz="1800" dirty="0"/>
              <a:t>The scala automatically creates a companion object for the class and calls apply method to it, so that we don’t need to create a object with new keyword.</a:t>
            </a:r>
          </a:p>
          <a:p>
            <a:r>
              <a:rPr lang="en-US" sz="1800" dirty="0"/>
              <a:t>All the arguments in case class are immutable.</a:t>
            </a:r>
          </a:p>
          <a:p>
            <a:pPr lvl="1"/>
            <a:endParaRPr lang="en-US" sz="1400" dirty="0"/>
          </a:p>
          <a:p>
            <a:endParaRPr lang="en-US" sz="1800"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911699"/>
            <a:ext cx="6635102"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09214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Traits</a:t>
            </a:r>
          </a:p>
        </p:txBody>
      </p:sp>
      <p:sp>
        <p:nvSpPr>
          <p:cNvPr id="3" name="Content Placeholder 2"/>
          <p:cNvSpPr>
            <a:spLocks noGrp="1"/>
          </p:cNvSpPr>
          <p:nvPr>
            <p:ph idx="1"/>
          </p:nvPr>
        </p:nvSpPr>
        <p:spPr>
          <a:xfrm>
            <a:off x="457200" y="1524000"/>
            <a:ext cx="3429000" cy="5186779"/>
          </a:xfrm>
        </p:spPr>
        <p:txBody>
          <a:bodyPr>
            <a:normAutofit fontScale="92500"/>
          </a:bodyPr>
          <a:lstStyle/>
          <a:p>
            <a:r>
              <a:rPr lang="en-US" sz="1800" dirty="0"/>
              <a:t>A trait is like an interface with a partial implementation. In scala, trait is a collection of abstract and non-abstract methods. </a:t>
            </a:r>
          </a:p>
          <a:p>
            <a:r>
              <a:rPr lang="en-US" sz="1800" dirty="0"/>
              <a:t>You can create trait that can have all abstract methods or some abstract and some non-abstract methods.</a:t>
            </a:r>
          </a:p>
          <a:p>
            <a:r>
              <a:rPr lang="en-US" sz="1800" dirty="0"/>
              <a:t>Traits are used to share Methods and fields between classes. </a:t>
            </a:r>
          </a:p>
          <a:p>
            <a:r>
              <a:rPr lang="en-US" sz="1800" dirty="0"/>
              <a:t>Scala does not have interfaces but traits are similar to Java 8’s interfaces. </a:t>
            </a:r>
          </a:p>
          <a:p>
            <a:r>
              <a:rPr lang="en-US" sz="1800" dirty="0"/>
              <a:t>Classes and objects can extend traits.</a:t>
            </a:r>
          </a:p>
          <a:p>
            <a:r>
              <a:rPr lang="en-US" sz="1800" dirty="0"/>
              <a:t>Traits cannot be instantiated and therefore have no parameters.</a:t>
            </a:r>
          </a:p>
          <a:p>
            <a:endParaRPr lang="en-US" sz="1800" dirty="0"/>
          </a:p>
          <a:p>
            <a:pPr lvl="1"/>
            <a:endParaRPr lang="en-US" sz="1400" dirty="0"/>
          </a:p>
        </p:txBody>
      </p:sp>
      <p:sp>
        <p:nvSpPr>
          <p:cNvPr id="4" name="Rectangle 1"/>
          <p:cNvSpPr>
            <a:spLocks noChangeArrowheads="1"/>
          </p:cNvSpPr>
          <p:nvPr/>
        </p:nvSpPr>
        <p:spPr bwMode="auto">
          <a:xfrm>
            <a:off x="4105141" y="1447800"/>
            <a:ext cx="4648200" cy="5262979"/>
          </a:xfrm>
          <a:prstGeom prst="rect">
            <a:avLst/>
          </a:prstGeom>
          <a:solidFill>
            <a:schemeClr val="bg1">
              <a:lumMod val="8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80"/>
                </a:solidFill>
                <a:effectLst/>
                <a:latin typeface="Courier New" pitchFamily="49" charset="0"/>
                <a:cs typeface="Courier New" pitchFamily="49" charset="0"/>
              </a:rPr>
              <a:t>import </a:t>
            </a:r>
            <a:r>
              <a:rPr kumimoji="0" lang="en-US" sz="1200" b="0" i="0" u="none" strike="noStrike" cap="none" normalizeH="0" baseline="0" dirty="0" err="1">
                <a:ln>
                  <a:noFill/>
                </a:ln>
                <a:solidFill>
                  <a:srgbClr val="000000"/>
                </a:solidFill>
                <a:effectLst/>
                <a:latin typeface="Courier New" pitchFamily="49" charset="0"/>
                <a:cs typeface="Courier New" pitchFamily="49" charset="0"/>
              </a:rPr>
              <a:t>java.util.UUID</a:t>
            </a:r>
            <a:r>
              <a:rPr kumimoji="0" lang="en-US" sz="1200" b="0" i="0" u="none" strike="noStrike" cap="none" normalizeH="0" baseline="0" dirty="0">
                <a:ln>
                  <a:noFill/>
                </a:ln>
                <a:solidFill>
                  <a:srgbClr val="000000"/>
                </a:solidFill>
                <a:effectLst/>
                <a:latin typeface="Courier New" pitchFamily="49" charset="0"/>
                <a:cs typeface="Courier New" pitchFamily="49" charset="0"/>
              </a:rPr>
              <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0" i="0" u="none" strike="noStrike" cap="none" normalizeH="0" baseline="0" dirty="0">
                <a:ln>
                  <a:noFill/>
                </a:ln>
                <a:solidFill>
                  <a:srgbClr val="000000"/>
                </a:solidFill>
                <a:effectLst/>
                <a:latin typeface="Courier New" pitchFamily="49" charset="0"/>
                <a:cs typeface="Courier New" pitchFamily="49" charset="0"/>
              </a:rPr>
              <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1" i="0" u="none" strike="noStrike" cap="none" normalizeH="0" baseline="0" dirty="0">
                <a:ln>
                  <a:noFill/>
                </a:ln>
                <a:solidFill>
                  <a:srgbClr val="000080"/>
                </a:solidFill>
                <a:effectLst/>
                <a:latin typeface="Courier New" pitchFamily="49" charset="0"/>
                <a:cs typeface="Courier New" pitchFamily="49" charset="0"/>
              </a:rPr>
              <a:t>trait </a:t>
            </a:r>
            <a:r>
              <a:rPr kumimoji="0" lang="en-US" sz="1200" b="0" i="0" u="none" strike="noStrike" cap="none" normalizeH="0" baseline="0" dirty="0">
                <a:ln>
                  <a:noFill/>
                </a:ln>
                <a:solidFill>
                  <a:srgbClr val="000000"/>
                </a:solidFill>
                <a:effectLst/>
                <a:latin typeface="Courier New" pitchFamily="49" charset="0"/>
                <a:cs typeface="Courier New" pitchFamily="49" charset="0"/>
              </a:rPr>
              <a:t>Db {</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1" i="0" u="none" strike="noStrike" cap="none" normalizeH="0" baseline="0" dirty="0">
                <a:ln>
                  <a:noFill/>
                </a:ln>
                <a:solidFill>
                  <a:srgbClr val="000080"/>
                </a:solidFill>
                <a:effectLst/>
                <a:latin typeface="Courier New" pitchFamily="49" charset="0"/>
                <a:cs typeface="Courier New" pitchFamily="49" charset="0"/>
              </a:rPr>
              <a:t>private var </a:t>
            </a:r>
            <a:r>
              <a:rPr kumimoji="0" lang="en-US" sz="1200" b="0" i="1" u="none" strike="noStrike" cap="none" normalizeH="0" baseline="0" dirty="0">
                <a:ln>
                  <a:noFill/>
                </a:ln>
                <a:solidFill>
                  <a:srgbClr val="660E7A"/>
                </a:solidFill>
                <a:effectLst/>
                <a:latin typeface="Courier New" pitchFamily="49" charset="0"/>
                <a:cs typeface="Courier New" pitchFamily="49" charset="0"/>
              </a:rPr>
              <a:t>contents</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20999D"/>
                </a:solidFill>
                <a:effectLst/>
                <a:latin typeface="Courier New" pitchFamily="49" charset="0"/>
                <a:cs typeface="Courier New" pitchFamily="49" charset="0"/>
              </a:rPr>
              <a:t>Map</a:t>
            </a:r>
            <a:r>
              <a:rPr kumimoji="0" lang="en-US" sz="1200" b="0" i="0" u="none" strike="noStrike" cap="none" normalizeH="0" baseline="0" dirty="0">
                <a:ln>
                  <a:noFill/>
                </a:ln>
                <a:solidFill>
                  <a:srgbClr val="000000"/>
                </a:solidFill>
                <a:effectLst/>
                <a:latin typeface="Courier New" pitchFamily="49" charset="0"/>
                <a:cs typeface="Courier New" pitchFamily="49" charset="0"/>
              </a:rPr>
              <a:t>[</a:t>
            </a:r>
            <a:r>
              <a:rPr kumimoji="0" lang="en-US" sz="1200" b="0" i="0" u="none" strike="noStrike" cap="none" normalizeH="0" baseline="0" dirty="0">
                <a:ln>
                  <a:noFill/>
                </a:ln>
                <a:solidFill>
                  <a:srgbClr val="20999D"/>
                </a:solidFill>
                <a:effectLst/>
                <a:latin typeface="Courier New" pitchFamily="49" charset="0"/>
                <a:cs typeface="Courier New" pitchFamily="49" charset="0"/>
              </a:rPr>
              <a:t>String</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20999D"/>
                </a:solidFill>
                <a:effectLst/>
                <a:latin typeface="Courier New" pitchFamily="49" charset="0"/>
                <a:cs typeface="Courier New" pitchFamily="49" charset="0"/>
              </a:rPr>
              <a:t>String</a:t>
            </a:r>
            <a:r>
              <a:rPr kumimoji="0" lang="en-US" sz="1200" b="0" i="0" u="none" strike="noStrike" cap="none" normalizeH="0" baseline="0" dirty="0">
                <a:ln>
                  <a:noFill/>
                </a:ln>
                <a:solidFill>
                  <a:srgbClr val="000000"/>
                </a:solidFill>
                <a:effectLst/>
                <a:latin typeface="Courier New" pitchFamily="49" charset="0"/>
                <a:cs typeface="Courier New" pitchFamily="49" charset="0"/>
              </a:rPr>
              <a:t>] = </a:t>
            </a:r>
            <a:r>
              <a:rPr kumimoji="0" lang="en-US" sz="1200" b="0" i="1" u="none" strike="noStrike" cap="none" normalizeH="0" baseline="0" dirty="0" err="1">
                <a:ln>
                  <a:noFill/>
                </a:ln>
                <a:solidFill>
                  <a:srgbClr val="660E7A"/>
                </a:solidFill>
                <a:effectLst/>
                <a:latin typeface="Courier New" pitchFamily="49" charset="0"/>
                <a:cs typeface="Courier New" pitchFamily="49" charset="0"/>
              </a:rPr>
              <a:t>Map</a:t>
            </a:r>
            <a:r>
              <a:rPr kumimoji="0" lang="en-US" sz="1200" b="0" i="0" u="none" strike="noStrike" cap="none" normalizeH="0" baseline="0" dirty="0" err="1">
                <a:ln>
                  <a:noFill/>
                </a:ln>
                <a:solidFill>
                  <a:srgbClr val="000000"/>
                </a:solidFill>
                <a:effectLst/>
                <a:latin typeface="Courier New" pitchFamily="49" charset="0"/>
                <a:cs typeface="Courier New" pitchFamily="49" charset="0"/>
              </a:rPr>
              <a:t>.</a:t>
            </a:r>
            <a:r>
              <a:rPr kumimoji="0" lang="en-US" sz="1200" b="0" i="1" u="none" strike="noStrike" cap="none" normalizeH="0" baseline="0" dirty="0" err="1">
                <a:ln>
                  <a:noFill/>
                </a:ln>
                <a:solidFill>
                  <a:srgbClr val="000000"/>
                </a:solidFill>
                <a:effectLst/>
                <a:latin typeface="Courier New" pitchFamily="49" charset="0"/>
                <a:cs typeface="Courier New" pitchFamily="49" charset="0"/>
              </a:rPr>
              <a:t>empty</a:t>
            </a:r>
            <a:r>
              <a:rPr kumimoji="0" lang="en-US" sz="1200" b="0" i="1" u="none" strike="noStrike" cap="none" normalizeH="0" baseline="0" dirty="0">
                <a:ln>
                  <a:noFill/>
                </a:ln>
                <a:solidFill>
                  <a:srgbClr val="000000"/>
                </a:solidFill>
                <a:effectLst/>
                <a:latin typeface="Courier New" pitchFamily="49" charset="0"/>
                <a:cs typeface="Courier New" pitchFamily="49" charset="0"/>
              </a:rPr>
              <a:t/>
            </a:r>
            <a:br>
              <a:rPr kumimoji="0" lang="en-US" sz="1200" b="0" i="1" u="none" strike="noStrike" cap="none" normalizeH="0" baseline="0" dirty="0">
                <a:ln>
                  <a:noFill/>
                </a:ln>
                <a:solidFill>
                  <a:srgbClr val="000000"/>
                </a:solidFill>
                <a:effectLst/>
                <a:latin typeface="Courier New" pitchFamily="49" charset="0"/>
                <a:cs typeface="Courier New" pitchFamily="49" charset="0"/>
              </a:rPr>
            </a:br>
            <a:r>
              <a:rPr kumimoji="0" lang="en-US" sz="1200" b="0" i="1" u="none" strike="noStrike" cap="none" normalizeH="0" baseline="0" dirty="0">
                <a:ln>
                  <a:noFill/>
                </a:ln>
                <a:solidFill>
                  <a:srgbClr val="000000"/>
                </a:solidFill>
                <a:effectLst/>
                <a:latin typeface="Courier New" pitchFamily="49" charset="0"/>
                <a:cs typeface="Courier New" pitchFamily="49" charset="0"/>
              </a:rPr>
              <a:t/>
            </a:r>
            <a:br>
              <a:rPr kumimoji="0" lang="en-US" sz="1200" b="0" i="1" u="none" strike="noStrike" cap="none" normalizeH="0" baseline="0" dirty="0">
                <a:ln>
                  <a:noFill/>
                </a:ln>
                <a:solidFill>
                  <a:srgbClr val="000000"/>
                </a:solidFill>
                <a:effectLst/>
                <a:latin typeface="Courier New" pitchFamily="49" charset="0"/>
                <a:cs typeface="Courier New" pitchFamily="49" charset="0"/>
              </a:rPr>
            </a:br>
            <a:r>
              <a:rPr kumimoji="0" lang="en-US" sz="1200" b="0" i="1" u="none" strike="noStrike" cap="none" normalizeH="0" baseline="0" dirty="0">
                <a:ln>
                  <a:noFill/>
                </a:ln>
                <a:solidFill>
                  <a:srgbClr val="000000"/>
                </a:solidFill>
                <a:effectLst/>
                <a:latin typeface="Courier New" pitchFamily="49" charset="0"/>
                <a:cs typeface="Courier New" pitchFamily="49" charset="0"/>
              </a:rPr>
              <a:t>  </a:t>
            </a:r>
            <a:r>
              <a:rPr kumimoji="0" lang="en-US" sz="1200" b="1" i="0" u="none" strike="noStrike" cap="none" normalizeH="0" baseline="0" dirty="0">
                <a:ln>
                  <a:noFill/>
                </a:ln>
                <a:solidFill>
                  <a:srgbClr val="000080"/>
                </a:solidFill>
                <a:effectLst/>
                <a:latin typeface="Courier New" pitchFamily="49" charset="0"/>
                <a:cs typeface="Courier New" pitchFamily="49" charset="0"/>
              </a:rPr>
              <a:t>protected </a:t>
            </a:r>
            <a:r>
              <a:rPr kumimoji="0" lang="en-US" sz="1200" b="1" i="0" u="none" strike="noStrike" cap="none" normalizeH="0" baseline="0" dirty="0" err="1">
                <a:ln>
                  <a:noFill/>
                </a:ln>
                <a:solidFill>
                  <a:srgbClr val="000080"/>
                </a:solidFill>
                <a:effectLst/>
                <a:latin typeface="Courier New" pitchFamily="49" charset="0"/>
                <a:cs typeface="Courier New" pitchFamily="49" charset="0"/>
              </a:rPr>
              <a:t>def</a:t>
            </a:r>
            <a:r>
              <a:rPr kumimoji="0" lang="en-US" sz="1200" b="1" i="0" u="none" strike="noStrike" cap="none" normalizeH="0" baseline="0" dirty="0">
                <a:ln>
                  <a:noFill/>
                </a:ln>
                <a:solidFill>
                  <a:srgbClr val="000080"/>
                </a:solidFill>
                <a:effectLst/>
                <a:latin typeface="Courier New" pitchFamily="49" charset="0"/>
                <a:cs typeface="Courier New" pitchFamily="49" charset="0"/>
              </a:rPr>
              <a:t> </a:t>
            </a:r>
            <a:r>
              <a:rPr kumimoji="0" lang="en-US" sz="1200" b="0" i="0" u="none" strike="noStrike" cap="none" normalizeH="0" baseline="0" dirty="0">
                <a:ln>
                  <a:noFill/>
                </a:ln>
                <a:solidFill>
                  <a:srgbClr val="000000"/>
                </a:solidFill>
                <a:effectLst/>
                <a:latin typeface="Courier New" pitchFamily="49" charset="0"/>
                <a:cs typeface="Courier New" pitchFamily="49" charset="0"/>
              </a:rPr>
              <a:t>save(key: </a:t>
            </a:r>
            <a:r>
              <a:rPr kumimoji="0" lang="en-US" sz="1200" b="0" i="0" u="none" strike="noStrike" cap="none" normalizeH="0" baseline="0" dirty="0">
                <a:ln>
                  <a:noFill/>
                </a:ln>
                <a:solidFill>
                  <a:srgbClr val="20999D"/>
                </a:solidFill>
                <a:effectLst/>
                <a:latin typeface="Courier New" pitchFamily="49" charset="0"/>
                <a:cs typeface="Courier New" pitchFamily="49" charset="0"/>
              </a:rPr>
              <a:t>String</a:t>
            </a:r>
            <a:r>
              <a:rPr kumimoji="0" lang="en-US" sz="1200" b="0" i="0" u="none" strike="noStrike" cap="none" normalizeH="0" baseline="0" dirty="0">
                <a:ln>
                  <a:noFill/>
                </a:ln>
                <a:solidFill>
                  <a:srgbClr val="000000"/>
                </a:solidFill>
                <a:effectLst/>
                <a:latin typeface="Courier New" pitchFamily="49" charset="0"/>
                <a:cs typeface="Courier New" pitchFamily="49" charset="0"/>
              </a:rPr>
              <a:t>, value: </a:t>
            </a:r>
            <a:r>
              <a:rPr kumimoji="0" lang="en-US" sz="1200" b="0" i="0" u="none" strike="noStrike" cap="none" normalizeH="0" baseline="0" dirty="0">
                <a:ln>
                  <a:noFill/>
                </a:ln>
                <a:solidFill>
                  <a:srgbClr val="20999D"/>
                </a:solidFill>
                <a:effectLst/>
                <a:latin typeface="Courier New" pitchFamily="49" charset="0"/>
                <a:cs typeface="Courier New" pitchFamily="49" charset="0"/>
              </a:rPr>
              <a:t>String</a:t>
            </a:r>
            <a:r>
              <a:rPr kumimoji="0" lang="en-US" sz="1200" b="0" i="0" u="none" strike="noStrike" cap="none" normalizeH="0" baseline="0" dirty="0">
                <a:ln>
                  <a:noFill/>
                </a:ln>
                <a:solidFill>
                  <a:srgbClr val="000000"/>
                </a:solidFill>
                <a:effectLst/>
                <a:latin typeface="Courier New" pitchFamily="49" charset="0"/>
                <a:cs typeface="Courier New" pitchFamily="49" charset="0"/>
              </a:rPr>
              <a:t>): Unit = </a:t>
            </a:r>
            <a:r>
              <a:rPr kumimoji="0" lang="en-US" sz="1200" b="0" i="1" u="none" strike="noStrike" cap="none" normalizeH="0" baseline="0" dirty="0">
                <a:ln>
                  <a:noFill/>
                </a:ln>
                <a:solidFill>
                  <a:srgbClr val="660E7A"/>
                </a:solidFill>
                <a:effectLst/>
                <a:latin typeface="Courier New" pitchFamily="49" charset="0"/>
                <a:cs typeface="Courier New" pitchFamily="49" charset="0"/>
              </a:rPr>
              <a:t>contents </a:t>
            </a:r>
            <a:r>
              <a:rPr kumimoji="0" lang="en-US" sz="1200" b="0" i="0" u="none" strike="noStrike" cap="none" normalizeH="0" baseline="0" dirty="0">
                <a:ln>
                  <a:noFill/>
                </a:ln>
                <a:solidFill>
                  <a:srgbClr val="000000"/>
                </a:solidFill>
                <a:effectLst/>
                <a:latin typeface="Courier New" pitchFamily="49" charset="0"/>
                <a:cs typeface="Courier New" pitchFamily="49" charset="0"/>
              </a:rPr>
              <a:t>+= (key -&gt; value)</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0" i="0" u="none" strike="noStrike" cap="none" normalizeH="0" baseline="0" dirty="0">
                <a:ln>
                  <a:noFill/>
                </a:ln>
                <a:solidFill>
                  <a:srgbClr val="000000"/>
                </a:solidFill>
                <a:effectLst/>
                <a:latin typeface="Courier New" pitchFamily="49" charset="0"/>
                <a:cs typeface="Courier New" pitchFamily="49" charset="0"/>
              </a:rPr>
              <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1" i="0" u="none" strike="noStrike" cap="none" normalizeH="0" baseline="0" dirty="0" err="1">
                <a:ln>
                  <a:noFill/>
                </a:ln>
                <a:solidFill>
                  <a:srgbClr val="000080"/>
                </a:solidFill>
                <a:effectLst/>
                <a:latin typeface="Courier New" pitchFamily="49" charset="0"/>
                <a:cs typeface="Courier New" pitchFamily="49" charset="0"/>
              </a:rPr>
              <a:t>def</a:t>
            </a:r>
            <a:r>
              <a:rPr kumimoji="0" lang="en-US" sz="1200" b="1" i="0" u="none" strike="noStrike" cap="none" normalizeH="0" baseline="0" dirty="0">
                <a:ln>
                  <a:noFill/>
                </a:ln>
                <a:solidFill>
                  <a:srgbClr val="000080"/>
                </a:solidFill>
                <a:effectLst/>
                <a:latin typeface="Courier New" pitchFamily="49" charset="0"/>
                <a:cs typeface="Courier New" pitchFamily="49" charset="0"/>
              </a:rPr>
              <a:t> </a:t>
            </a:r>
            <a:r>
              <a:rPr kumimoji="0" lang="en-US" sz="1200" b="0" i="0" u="none" strike="noStrike" cap="none" normalizeH="0" baseline="0" dirty="0">
                <a:ln>
                  <a:noFill/>
                </a:ln>
                <a:solidFill>
                  <a:srgbClr val="000000"/>
                </a:solidFill>
                <a:effectLst/>
                <a:latin typeface="Courier New" pitchFamily="49" charset="0"/>
                <a:cs typeface="Courier New" pitchFamily="49" charset="0"/>
              </a:rPr>
              <a:t>get(key: </a:t>
            </a:r>
            <a:r>
              <a:rPr kumimoji="0" lang="en-US" sz="1200" b="0" i="0" u="none" strike="noStrike" cap="none" normalizeH="0" baseline="0" dirty="0">
                <a:ln>
                  <a:noFill/>
                </a:ln>
                <a:solidFill>
                  <a:srgbClr val="20999D"/>
                </a:solidFill>
                <a:effectLst/>
                <a:latin typeface="Courier New" pitchFamily="49" charset="0"/>
                <a:cs typeface="Courier New" pitchFamily="49" charset="0"/>
              </a:rPr>
              <a:t>String</a:t>
            </a:r>
            <a:r>
              <a:rPr kumimoji="0" lang="en-US" sz="1200" b="0" i="0" u="none" strike="noStrike" cap="none" normalizeH="0" baseline="0" dirty="0">
                <a:ln>
                  <a:noFill/>
                </a:ln>
                <a:solidFill>
                  <a:srgbClr val="000000"/>
                </a:solidFill>
                <a:effectLst/>
                <a:latin typeface="Courier New" pitchFamily="49" charset="0"/>
                <a:cs typeface="Courier New" pitchFamily="49" charset="0"/>
              </a:rPr>
              <a:t>): Option[</a:t>
            </a:r>
            <a:r>
              <a:rPr kumimoji="0" lang="en-US" sz="1200" b="0" i="0" u="none" strike="noStrike" cap="none" normalizeH="0" baseline="0" dirty="0">
                <a:ln>
                  <a:noFill/>
                </a:ln>
                <a:solidFill>
                  <a:srgbClr val="20999D"/>
                </a:solidFill>
                <a:effectLst/>
                <a:latin typeface="Courier New" pitchFamily="49" charset="0"/>
                <a:cs typeface="Courier New" pitchFamily="49" charset="0"/>
              </a:rPr>
              <a:t>String</a:t>
            </a:r>
            <a:r>
              <a:rPr kumimoji="0" lang="en-US" sz="1200" b="0" i="0" u="none" strike="noStrike" cap="none" normalizeH="0" baseline="0" dirty="0">
                <a:ln>
                  <a:noFill/>
                </a:ln>
                <a:solidFill>
                  <a:srgbClr val="000000"/>
                </a:solidFill>
                <a:effectLst/>
                <a:latin typeface="Courier New" pitchFamily="49" charset="0"/>
                <a:cs typeface="Courier New" pitchFamily="49" charset="0"/>
              </a:rPr>
              <a:t>] = </a:t>
            </a:r>
            <a:r>
              <a:rPr kumimoji="0" lang="en-US" sz="1200" b="0" i="1" u="none" strike="noStrike" cap="none" normalizeH="0" baseline="0" dirty="0" err="1">
                <a:ln>
                  <a:noFill/>
                </a:ln>
                <a:solidFill>
                  <a:srgbClr val="660E7A"/>
                </a:solidFill>
                <a:effectLst/>
                <a:latin typeface="Courier New" pitchFamily="49" charset="0"/>
                <a:cs typeface="Courier New" pitchFamily="49" charset="0"/>
              </a:rPr>
              <a:t>contents</a:t>
            </a:r>
            <a:r>
              <a:rPr kumimoji="0" lang="en-US" sz="1200" b="0" i="0" u="none" strike="noStrike" cap="none" normalizeH="0" baseline="0" dirty="0" err="1">
                <a:ln>
                  <a:noFill/>
                </a:ln>
                <a:solidFill>
                  <a:srgbClr val="000000"/>
                </a:solidFill>
                <a:effectLst/>
                <a:latin typeface="Courier New" pitchFamily="49" charset="0"/>
                <a:cs typeface="Courier New" pitchFamily="49" charset="0"/>
              </a:rPr>
              <a:t>.get</a:t>
            </a:r>
            <a:r>
              <a:rPr kumimoji="0" lang="en-US" sz="1200" b="0" i="0" u="none" strike="noStrike" cap="none" normalizeH="0" baseline="0" dirty="0">
                <a:ln>
                  <a:noFill/>
                </a:ln>
                <a:solidFill>
                  <a:srgbClr val="000000"/>
                </a:solidFill>
                <a:effectLst/>
                <a:latin typeface="Courier New" pitchFamily="49" charset="0"/>
                <a:cs typeface="Courier New" pitchFamily="49" charset="0"/>
              </a:rPr>
              <a:t>(key)</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0" i="0" u="none" strike="noStrike" cap="none" normalizeH="0" baseline="0" dirty="0">
                <a:ln>
                  <a:noFill/>
                </a:ln>
                <a:solidFill>
                  <a:srgbClr val="000000"/>
                </a:solidFill>
                <a:effectLst/>
                <a:latin typeface="Courier New" pitchFamily="49" charset="0"/>
                <a:cs typeface="Courier New" pitchFamily="49" charset="0"/>
              </a:rPr>
              <a:t>}</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1" i="0" u="none" strike="noStrike" cap="none" normalizeH="0" baseline="0" dirty="0">
                <a:ln>
                  <a:noFill/>
                </a:ln>
                <a:solidFill>
                  <a:srgbClr val="000080"/>
                </a:solidFill>
                <a:effectLst/>
                <a:latin typeface="Courier New" pitchFamily="49" charset="0"/>
                <a:cs typeface="Courier New" pitchFamily="49" charset="0"/>
              </a:rPr>
              <a:t>class </a:t>
            </a:r>
            <a:r>
              <a:rPr kumimoji="0" lang="en-US" sz="1200" b="0" i="0" u="none" strike="noStrike" cap="none" normalizeH="0" baseline="0" dirty="0">
                <a:ln>
                  <a:noFill/>
                </a:ln>
                <a:solidFill>
                  <a:srgbClr val="000000"/>
                </a:solidFill>
                <a:effectLst/>
                <a:latin typeface="Courier New" pitchFamily="49" charset="0"/>
                <a:cs typeface="Courier New" pitchFamily="49" charset="0"/>
              </a:rPr>
              <a:t>Bank </a:t>
            </a:r>
            <a:r>
              <a:rPr kumimoji="0" lang="en-US" sz="1200" b="1" i="0" u="none" strike="noStrike" cap="none" normalizeH="0" baseline="0" dirty="0">
                <a:ln>
                  <a:noFill/>
                </a:ln>
                <a:solidFill>
                  <a:srgbClr val="000080"/>
                </a:solidFill>
                <a:effectLst/>
                <a:latin typeface="Courier New" pitchFamily="49" charset="0"/>
                <a:cs typeface="Courier New" pitchFamily="49" charset="0"/>
              </a:rPr>
              <a:t>extends </a:t>
            </a:r>
            <a:r>
              <a:rPr kumimoji="0" lang="en-US" sz="1200" b="0" i="0" u="none" strike="noStrike" cap="none" normalizeH="0" baseline="0" dirty="0">
                <a:ln>
                  <a:noFill/>
                </a:ln>
                <a:solidFill>
                  <a:srgbClr val="000000"/>
                </a:solidFill>
                <a:effectLst/>
                <a:latin typeface="Courier New" pitchFamily="49" charset="0"/>
                <a:cs typeface="Courier New" pitchFamily="49" charset="0"/>
              </a:rPr>
              <a:t>Db</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0" i="0" u="none" strike="noStrike" cap="none" normalizeH="0" baseline="0" dirty="0">
                <a:ln>
                  <a:noFill/>
                </a:ln>
                <a:solidFill>
                  <a:srgbClr val="000000"/>
                </a:solidFill>
                <a:effectLst/>
                <a:latin typeface="Courier New" pitchFamily="49" charset="0"/>
                <a:cs typeface="Courier New" pitchFamily="49" charset="0"/>
              </a:rPr>
              <a:t>{</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1" i="0" u="none" strike="noStrike" cap="none" normalizeH="0" baseline="0" dirty="0" err="1">
                <a:ln>
                  <a:noFill/>
                </a:ln>
                <a:solidFill>
                  <a:srgbClr val="000080"/>
                </a:solidFill>
                <a:effectLst/>
                <a:latin typeface="Courier New" pitchFamily="49" charset="0"/>
                <a:cs typeface="Courier New" pitchFamily="49" charset="0"/>
              </a:rPr>
              <a:t>def</a:t>
            </a:r>
            <a:r>
              <a:rPr kumimoji="0" lang="en-US" sz="1200" b="1" i="0" u="none" strike="noStrike" cap="none" normalizeH="0" baseline="0" dirty="0">
                <a:ln>
                  <a:noFill/>
                </a:ln>
                <a:solidFill>
                  <a:srgbClr val="000080"/>
                </a:solidFill>
                <a:effectLst/>
                <a:latin typeface="Courier New" pitchFamily="49" charset="0"/>
                <a:cs typeface="Courier New" pitchFamily="49" charset="0"/>
              </a:rPr>
              <a:t> </a:t>
            </a:r>
            <a:r>
              <a:rPr kumimoji="0" lang="en-US" sz="1200" b="0" i="0" u="none" strike="noStrike" cap="none" normalizeH="0" baseline="0" dirty="0" err="1">
                <a:ln>
                  <a:noFill/>
                </a:ln>
                <a:solidFill>
                  <a:srgbClr val="000000"/>
                </a:solidFill>
                <a:effectLst/>
                <a:latin typeface="Courier New" pitchFamily="49" charset="0"/>
                <a:cs typeface="Courier New" pitchFamily="49" charset="0"/>
              </a:rPr>
              <a:t>openAccount</a:t>
            </a:r>
            <a:r>
              <a:rPr kumimoji="0" lang="en-US" sz="1200" b="0" i="0" u="none" strike="noStrike" cap="none" normalizeH="0" baseline="0" dirty="0">
                <a:ln>
                  <a:noFill/>
                </a:ln>
                <a:solidFill>
                  <a:srgbClr val="000000"/>
                </a:solidFill>
                <a:effectLst/>
                <a:latin typeface="Courier New" pitchFamily="49" charset="0"/>
                <a:cs typeface="Courier New" pitchFamily="49" charset="0"/>
              </a:rPr>
              <a:t>(</a:t>
            </a:r>
            <a:r>
              <a:rPr kumimoji="0" lang="en-US" sz="1200" b="0" i="0" u="none" strike="noStrike" cap="none" normalizeH="0" baseline="0" dirty="0" err="1">
                <a:ln>
                  <a:noFill/>
                </a:ln>
                <a:solidFill>
                  <a:srgbClr val="000000"/>
                </a:solidFill>
                <a:effectLst/>
                <a:latin typeface="Courier New" pitchFamily="49" charset="0"/>
                <a:cs typeface="Courier New" pitchFamily="49" charset="0"/>
              </a:rPr>
              <a:t>userID:</a:t>
            </a:r>
            <a:r>
              <a:rPr kumimoji="0" lang="en-US" sz="1200" b="0" i="0" u="none" strike="noStrike" cap="none" normalizeH="0" baseline="0" dirty="0" err="1">
                <a:ln>
                  <a:noFill/>
                </a:ln>
                <a:solidFill>
                  <a:srgbClr val="20999D"/>
                </a:solidFill>
                <a:effectLst/>
                <a:latin typeface="Courier New" pitchFamily="49" charset="0"/>
                <a:cs typeface="Courier New" pitchFamily="49" charset="0"/>
              </a:rPr>
              <a:t>String</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a:ln>
                  <a:noFill/>
                </a:ln>
                <a:solidFill>
                  <a:srgbClr val="20999D"/>
                </a:solidFill>
                <a:effectLst/>
                <a:latin typeface="Courier New" pitchFamily="49" charset="0"/>
                <a:cs typeface="Courier New" pitchFamily="49" charset="0"/>
              </a:rPr>
              <a:t>String </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1" i="0" u="none" strike="noStrike" cap="none" normalizeH="0" baseline="0" dirty="0">
                <a:ln>
                  <a:noFill/>
                </a:ln>
                <a:solidFill>
                  <a:srgbClr val="000080"/>
                </a:solidFill>
                <a:effectLst/>
                <a:latin typeface="Courier New" pitchFamily="49" charset="0"/>
                <a:cs typeface="Courier New" pitchFamily="49" charset="0"/>
              </a:rPr>
              <a:t>val </a:t>
            </a:r>
            <a:r>
              <a:rPr kumimoji="0" lang="en-US" sz="1200" b="0" i="0" u="none" strike="noStrike" cap="none" normalizeH="0" baseline="0" dirty="0" err="1">
                <a:ln>
                  <a:noFill/>
                </a:ln>
                <a:solidFill>
                  <a:srgbClr val="000000"/>
                </a:solidFill>
                <a:effectLst/>
                <a:latin typeface="Courier New" pitchFamily="49" charset="0"/>
                <a:cs typeface="Courier New" pitchFamily="49" charset="0"/>
              </a:rPr>
              <a:t>accountID</a:t>
            </a:r>
            <a:r>
              <a:rPr kumimoji="0" lang="en-US" sz="1200" b="0" i="0" u="none" strike="noStrike" cap="none" normalizeH="0" baseline="0" dirty="0">
                <a:ln>
                  <a:noFill/>
                </a:ln>
                <a:solidFill>
                  <a:srgbClr val="000000"/>
                </a:solidFill>
                <a:effectLst/>
                <a:latin typeface="Courier New" pitchFamily="49" charset="0"/>
                <a:cs typeface="Courier New" pitchFamily="49" charset="0"/>
              </a:rPr>
              <a:t> = </a:t>
            </a:r>
            <a:r>
              <a:rPr kumimoji="0" lang="en-US" sz="1200" b="1" i="0" u="none" strike="noStrike" cap="none" normalizeH="0" baseline="0" dirty="0">
                <a:ln>
                  <a:noFill/>
                </a:ln>
                <a:solidFill>
                  <a:srgbClr val="008000"/>
                </a:solidFill>
                <a:effectLst/>
                <a:latin typeface="Courier New" pitchFamily="49" charset="0"/>
                <a:cs typeface="Courier New" pitchFamily="49" charset="0"/>
              </a:rPr>
              <a:t>"A-" </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a:ln>
                  <a:noFill/>
                </a:ln>
                <a:solidFill>
                  <a:srgbClr val="000000"/>
                </a:solidFill>
                <a:effectLst/>
                <a:latin typeface="Courier New" pitchFamily="49" charset="0"/>
                <a:cs typeface="Courier New" pitchFamily="49" charset="0"/>
              </a:rPr>
              <a:t>UUID.</a:t>
            </a:r>
            <a:r>
              <a:rPr kumimoji="0" lang="en-US" sz="1200" b="0" i="1" u="none" strike="noStrike" cap="none" normalizeH="0" baseline="0" dirty="0" err="1">
                <a:ln>
                  <a:noFill/>
                </a:ln>
                <a:solidFill>
                  <a:srgbClr val="000000"/>
                </a:solidFill>
                <a:effectLst/>
                <a:latin typeface="Courier New" pitchFamily="49" charset="0"/>
                <a:cs typeface="Courier New" pitchFamily="49" charset="0"/>
              </a:rPr>
              <a:t>randomUUID</a:t>
            </a:r>
            <a:r>
              <a:rPr kumimoji="0" lang="en-US" sz="1200" b="0" i="0" u="none" strike="noStrike" cap="none" normalizeH="0" baseline="0" dirty="0">
                <a:ln>
                  <a:noFill/>
                </a:ln>
                <a:solidFill>
                  <a:srgbClr val="000000"/>
                </a:solidFill>
                <a:effectLst/>
                <a:latin typeface="Courier New" pitchFamily="49" charset="0"/>
                <a:cs typeface="Courier New" pitchFamily="49" charset="0"/>
              </a:rPr>
              <a:t>()</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0" i="0" u="none" strike="noStrike" cap="none" normalizeH="0" baseline="0" dirty="0">
                <a:ln>
                  <a:noFill/>
                </a:ln>
                <a:solidFill>
                  <a:srgbClr val="000000"/>
                </a:solidFill>
                <a:effectLst/>
                <a:latin typeface="Courier New" pitchFamily="49" charset="0"/>
                <a:cs typeface="Courier New" pitchFamily="49" charset="0"/>
              </a:rPr>
              <a:t>    save(</a:t>
            </a:r>
            <a:r>
              <a:rPr kumimoji="0" lang="en-US" sz="1200" b="0" i="0" u="none" strike="noStrike" cap="none" normalizeH="0" baseline="0" dirty="0" err="1">
                <a:ln>
                  <a:noFill/>
                </a:ln>
                <a:solidFill>
                  <a:srgbClr val="000000"/>
                </a:solidFill>
                <a:effectLst/>
                <a:latin typeface="Courier New" pitchFamily="49" charset="0"/>
                <a:cs typeface="Courier New" pitchFamily="49" charset="0"/>
              </a:rPr>
              <a:t>userID,accountID</a:t>
            </a:r>
            <a:r>
              <a:rPr kumimoji="0" lang="en-US" sz="1200" b="0" i="0" u="none" strike="noStrike" cap="none" normalizeH="0" baseline="0" dirty="0">
                <a:ln>
                  <a:noFill/>
                </a:ln>
                <a:solidFill>
                  <a:srgbClr val="000000"/>
                </a:solidFill>
                <a:effectLst/>
                <a:latin typeface="Courier New" pitchFamily="49" charset="0"/>
                <a:cs typeface="Courier New" pitchFamily="49" charset="0"/>
              </a:rPr>
              <a:t>)</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a:ln>
                  <a:noFill/>
                </a:ln>
                <a:solidFill>
                  <a:srgbClr val="000000"/>
                </a:solidFill>
                <a:effectLst/>
                <a:latin typeface="Courier New" pitchFamily="49" charset="0"/>
                <a:cs typeface="Courier New" pitchFamily="49" charset="0"/>
              </a:rPr>
              <a:t>accountID</a:t>
            </a:r>
            <a:r>
              <a:rPr kumimoji="0" lang="en-US" sz="1200" b="0" i="0" u="none" strike="noStrike" cap="none" normalizeH="0" baseline="0" dirty="0">
                <a:ln>
                  <a:noFill/>
                </a:ln>
                <a:solidFill>
                  <a:srgbClr val="000000"/>
                </a:solidFill>
                <a:effectLst/>
                <a:latin typeface="Courier New" pitchFamily="49" charset="0"/>
                <a:cs typeface="Courier New" pitchFamily="49" charset="0"/>
              </a:rPr>
              <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1" i="0" u="none" strike="noStrike" cap="none" normalizeH="0" baseline="0" dirty="0" err="1">
                <a:ln>
                  <a:noFill/>
                </a:ln>
                <a:solidFill>
                  <a:srgbClr val="000080"/>
                </a:solidFill>
                <a:effectLst/>
                <a:latin typeface="Courier New" pitchFamily="49" charset="0"/>
                <a:cs typeface="Courier New" pitchFamily="49" charset="0"/>
              </a:rPr>
              <a:t>def</a:t>
            </a:r>
            <a:r>
              <a:rPr kumimoji="0" lang="en-US" sz="1200" b="1" i="0" u="none" strike="noStrike" cap="none" normalizeH="0" baseline="0" dirty="0">
                <a:ln>
                  <a:noFill/>
                </a:ln>
                <a:solidFill>
                  <a:srgbClr val="000080"/>
                </a:solidFill>
                <a:effectLst/>
                <a:latin typeface="Courier New" pitchFamily="49" charset="0"/>
                <a:cs typeface="Courier New" pitchFamily="49" charset="0"/>
              </a:rPr>
              <a:t> </a:t>
            </a:r>
            <a:r>
              <a:rPr kumimoji="0" lang="en-US" sz="1200" b="0" i="0" u="none" strike="noStrike" cap="none" normalizeH="0" baseline="0" dirty="0" err="1">
                <a:ln>
                  <a:noFill/>
                </a:ln>
                <a:solidFill>
                  <a:srgbClr val="000000"/>
                </a:solidFill>
                <a:effectLst/>
                <a:latin typeface="Courier New" pitchFamily="49" charset="0"/>
                <a:cs typeface="Courier New" pitchFamily="49" charset="0"/>
              </a:rPr>
              <a:t>getAccount</a:t>
            </a:r>
            <a:r>
              <a:rPr kumimoji="0" lang="en-US" sz="1200" b="0" i="0" u="none" strike="noStrike" cap="none" normalizeH="0" baseline="0" dirty="0">
                <a:ln>
                  <a:noFill/>
                </a:ln>
                <a:solidFill>
                  <a:srgbClr val="000000"/>
                </a:solidFill>
                <a:effectLst/>
                <a:latin typeface="Courier New" pitchFamily="49" charset="0"/>
                <a:cs typeface="Courier New" pitchFamily="49" charset="0"/>
              </a:rPr>
              <a:t>(</a:t>
            </a:r>
            <a:r>
              <a:rPr kumimoji="0" lang="en-US" sz="1200" b="0" i="0" u="none" strike="noStrike" cap="none" normalizeH="0" baseline="0" dirty="0" err="1">
                <a:ln>
                  <a:noFill/>
                </a:ln>
                <a:solidFill>
                  <a:srgbClr val="000000"/>
                </a:solidFill>
                <a:effectLst/>
                <a:latin typeface="Courier New" pitchFamily="49" charset="0"/>
                <a:cs typeface="Courier New" pitchFamily="49" charset="0"/>
              </a:rPr>
              <a:t>userID:</a:t>
            </a:r>
            <a:r>
              <a:rPr kumimoji="0" lang="en-US" sz="1200" b="0" i="0" u="none" strike="noStrike" cap="none" normalizeH="0" baseline="0" dirty="0" err="1">
                <a:ln>
                  <a:noFill/>
                </a:ln>
                <a:solidFill>
                  <a:srgbClr val="20999D"/>
                </a:solidFill>
                <a:effectLst/>
                <a:latin typeface="Courier New" pitchFamily="49" charset="0"/>
                <a:cs typeface="Courier New" pitchFamily="49" charset="0"/>
              </a:rPr>
              <a:t>String</a:t>
            </a:r>
            <a:r>
              <a:rPr kumimoji="0" lang="en-US" sz="1200" b="0" i="0" u="none" strike="noStrike" cap="none" normalizeH="0" baseline="0" dirty="0">
                <a:ln>
                  <a:noFill/>
                </a:ln>
                <a:solidFill>
                  <a:srgbClr val="000000"/>
                </a:solidFill>
                <a:effectLst/>
                <a:latin typeface="Courier New" pitchFamily="49" charset="0"/>
                <a:cs typeface="Courier New" pitchFamily="49" charset="0"/>
              </a:rPr>
              <a:t>) : Option[</a:t>
            </a:r>
            <a:r>
              <a:rPr kumimoji="0" lang="en-US" sz="1200" b="0" i="0" u="none" strike="noStrike" cap="none" normalizeH="0" baseline="0" dirty="0">
                <a:ln>
                  <a:noFill/>
                </a:ln>
                <a:solidFill>
                  <a:srgbClr val="20999D"/>
                </a:solidFill>
                <a:effectLst/>
                <a:latin typeface="Courier New" pitchFamily="49" charset="0"/>
                <a:cs typeface="Courier New" pitchFamily="49" charset="0"/>
              </a:rPr>
              <a:t>String</a:t>
            </a:r>
            <a:r>
              <a:rPr kumimoji="0" lang="en-US" sz="1200" b="0" i="0" u="none" strike="noStrike" cap="none" normalizeH="0" baseline="0" dirty="0">
                <a:ln>
                  <a:noFill/>
                </a:ln>
                <a:solidFill>
                  <a:srgbClr val="000000"/>
                </a:solidFill>
                <a:effectLst/>
                <a:latin typeface="Courier New" pitchFamily="49" charset="0"/>
                <a:cs typeface="Courier New" pitchFamily="49" charset="0"/>
              </a:rPr>
              <a:t>] = get(</a:t>
            </a:r>
            <a:r>
              <a:rPr kumimoji="0" lang="en-US" sz="1200" b="0" i="0" u="none" strike="noStrike" cap="none" normalizeH="0" baseline="0" dirty="0" err="1">
                <a:ln>
                  <a:noFill/>
                </a:ln>
                <a:solidFill>
                  <a:srgbClr val="000000"/>
                </a:solidFill>
                <a:effectLst/>
                <a:latin typeface="Courier New" pitchFamily="49" charset="0"/>
                <a:cs typeface="Courier New" pitchFamily="49" charset="0"/>
              </a:rPr>
              <a:t>userID</a:t>
            </a:r>
            <a:r>
              <a:rPr kumimoji="0" lang="en-US" sz="1200" b="0" i="0" u="none" strike="noStrike" cap="none" normalizeH="0" baseline="0" dirty="0">
                <a:ln>
                  <a:noFill/>
                </a:ln>
                <a:solidFill>
                  <a:srgbClr val="000000"/>
                </a:solidFill>
                <a:effectLst/>
                <a:latin typeface="Courier New" pitchFamily="49" charset="0"/>
                <a:cs typeface="Courier New" pitchFamily="49" charset="0"/>
              </a:rPr>
              <a:t>)</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0" i="0" u="none" strike="noStrike" cap="none" normalizeH="0" baseline="0" dirty="0">
                <a:ln>
                  <a:noFill/>
                </a:ln>
                <a:solidFill>
                  <a:srgbClr val="000000"/>
                </a:solidFill>
                <a:effectLst/>
                <a:latin typeface="Courier New" pitchFamily="49" charset="0"/>
                <a:cs typeface="Courier New" pitchFamily="49" charset="0"/>
              </a:rPr>
              <a:t>}</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0" i="0" u="none" strike="noStrike" cap="none" normalizeH="0" baseline="0" dirty="0">
                <a:ln>
                  <a:noFill/>
                </a:ln>
                <a:solidFill>
                  <a:srgbClr val="000000"/>
                </a:solidFill>
                <a:effectLst/>
                <a:latin typeface="Courier New" pitchFamily="49" charset="0"/>
                <a:cs typeface="Courier New" pitchFamily="49" charset="0"/>
              </a:rPr>
              <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1" i="0" u="none" strike="noStrike" cap="none" normalizeH="0" baseline="0" dirty="0">
                <a:ln>
                  <a:noFill/>
                </a:ln>
                <a:solidFill>
                  <a:srgbClr val="000080"/>
                </a:solidFill>
                <a:effectLst/>
                <a:latin typeface="Courier New" pitchFamily="49" charset="0"/>
                <a:cs typeface="Courier New" pitchFamily="49" charset="0"/>
              </a:rPr>
              <a:t>val </a:t>
            </a:r>
            <a:r>
              <a:rPr kumimoji="0" lang="en-US" sz="1200" b="0" i="0" u="none" strike="noStrike" cap="none" normalizeH="0" baseline="0" dirty="0">
                <a:ln>
                  <a:noFill/>
                </a:ln>
                <a:solidFill>
                  <a:srgbClr val="000000"/>
                </a:solidFill>
                <a:effectLst/>
                <a:latin typeface="Courier New" pitchFamily="49" charset="0"/>
                <a:cs typeface="Courier New" pitchFamily="49" charset="0"/>
              </a:rPr>
              <a:t>bank = </a:t>
            </a:r>
            <a:r>
              <a:rPr kumimoji="0" lang="en-US" sz="1200" b="1" i="0" u="none" strike="noStrike" cap="none" normalizeH="0" baseline="0" dirty="0">
                <a:ln>
                  <a:noFill/>
                </a:ln>
                <a:solidFill>
                  <a:srgbClr val="000080"/>
                </a:solidFill>
                <a:effectLst/>
                <a:latin typeface="Courier New" pitchFamily="49" charset="0"/>
                <a:cs typeface="Courier New" pitchFamily="49" charset="0"/>
              </a:rPr>
              <a:t>new </a:t>
            </a:r>
            <a:r>
              <a:rPr kumimoji="0" lang="en-US" sz="1200" b="0" i="0" u="none" strike="noStrike" cap="none" normalizeH="0" baseline="0" dirty="0">
                <a:ln>
                  <a:noFill/>
                </a:ln>
                <a:solidFill>
                  <a:srgbClr val="000000"/>
                </a:solidFill>
                <a:effectLst/>
                <a:latin typeface="Courier New" pitchFamily="49" charset="0"/>
                <a:cs typeface="Courier New" pitchFamily="49" charset="0"/>
              </a:rPr>
              <a:t>Bank</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1" i="0" u="none" strike="noStrike" cap="none" normalizeH="0" baseline="0" dirty="0">
                <a:ln>
                  <a:noFill/>
                </a:ln>
                <a:solidFill>
                  <a:srgbClr val="000080"/>
                </a:solidFill>
                <a:effectLst/>
                <a:latin typeface="Courier New" pitchFamily="49" charset="0"/>
                <a:cs typeface="Courier New" pitchFamily="49" charset="0"/>
              </a:rPr>
              <a:t>val </a:t>
            </a:r>
            <a:r>
              <a:rPr kumimoji="0" lang="en-US" sz="1200" b="0" i="0" u="none" strike="noStrike" cap="none" normalizeH="0" baseline="0" dirty="0">
                <a:ln>
                  <a:noFill/>
                </a:ln>
                <a:solidFill>
                  <a:srgbClr val="000000"/>
                </a:solidFill>
                <a:effectLst/>
                <a:latin typeface="Courier New" pitchFamily="49" charset="0"/>
                <a:cs typeface="Courier New" pitchFamily="49" charset="0"/>
              </a:rPr>
              <a:t>uid_1 = </a:t>
            </a:r>
            <a:r>
              <a:rPr kumimoji="0" lang="en-US" sz="1200" b="1" i="0" u="none" strike="noStrike" cap="none" normalizeH="0" baseline="0" dirty="0">
                <a:ln>
                  <a:noFill/>
                </a:ln>
                <a:solidFill>
                  <a:srgbClr val="008000"/>
                </a:solidFill>
                <a:effectLst/>
                <a:latin typeface="Courier New" pitchFamily="49" charset="0"/>
                <a:cs typeface="Courier New" pitchFamily="49" charset="0"/>
              </a:rPr>
              <a:t>"U-" </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a:ln>
                  <a:noFill/>
                </a:ln>
                <a:solidFill>
                  <a:srgbClr val="000000"/>
                </a:solidFill>
                <a:effectLst/>
                <a:latin typeface="Courier New" pitchFamily="49" charset="0"/>
                <a:cs typeface="Courier New" pitchFamily="49" charset="0"/>
              </a:rPr>
              <a:t>UUID.</a:t>
            </a:r>
            <a:r>
              <a:rPr kumimoji="0" lang="en-US" sz="1200" b="0" i="1" u="none" strike="noStrike" cap="none" normalizeH="0" baseline="0" dirty="0" err="1">
                <a:ln>
                  <a:noFill/>
                </a:ln>
                <a:solidFill>
                  <a:srgbClr val="000000"/>
                </a:solidFill>
                <a:effectLst/>
                <a:latin typeface="Courier New" pitchFamily="49" charset="0"/>
                <a:cs typeface="Courier New" pitchFamily="49" charset="0"/>
              </a:rPr>
              <a:t>randomUUID</a:t>
            </a:r>
            <a:r>
              <a:rPr kumimoji="0" lang="en-US" sz="1200" b="0" i="0" u="none" strike="noStrike" cap="none" normalizeH="0" baseline="0" dirty="0">
                <a:ln>
                  <a:noFill/>
                </a:ln>
                <a:solidFill>
                  <a:srgbClr val="000000"/>
                </a:solidFill>
                <a:effectLst/>
                <a:latin typeface="Courier New" pitchFamily="49" charset="0"/>
                <a:cs typeface="Courier New" pitchFamily="49" charset="0"/>
              </a:rPr>
              <a:t>()</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1" i="0" u="none" strike="noStrike" cap="none" normalizeH="0" baseline="0" dirty="0">
                <a:ln>
                  <a:noFill/>
                </a:ln>
                <a:solidFill>
                  <a:srgbClr val="000080"/>
                </a:solidFill>
                <a:effectLst/>
                <a:latin typeface="Courier New" pitchFamily="49" charset="0"/>
                <a:cs typeface="Courier New" pitchFamily="49" charset="0"/>
              </a:rPr>
              <a:t>val </a:t>
            </a:r>
            <a:r>
              <a:rPr kumimoji="0" lang="en-US" sz="1200" b="0" i="0" u="none" strike="noStrike" cap="none" normalizeH="0" baseline="0" dirty="0">
                <a:ln>
                  <a:noFill/>
                </a:ln>
                <a:solidFill>
                  <a:srgbClr val="000000"/>
                </a:solidFill>
                <a:effectLst/>
                <a:latin typeface="Courier New" pitchFamily="49" charset="0"/>
                <a:cs typeface="Courier New" pitchFamily="49" charset="0"/>
              </a:rPr>
              <a:t>uid_2 = </a:t>
            </a:r>
            <a:r>
              <a:rPr kumimoji="0" lang="en-US" sz="1200" b="1" i="0" u="none" strike="noStrike" cap="none" normalizeH="0" baseline="0" dirty="0">
                <a:ln>
                  <a:noFill/>
                </a:ln>
                <a:solidFill>
                  <a:srgbClr val="008000"/>
                </a:solidFill>
                <a:effectLst/>
                <a:latin typeface="Courier New" pitchFamily="49" charset="0"/>
                <a:cs typeface="Courier New" pitchFamily="49" charset="0"/>
              </a:rPr>
              <a:t>"U-" </a:t>
            </a:r>
            <a:r>
              <a:rPr kumimoji="0" lang="en-US" sz="1200" b="0" i="0" u="none" strike="noStrike" cap="none" normalizeH="0" baseline="0" dirty="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a:ln>
                  <a:noFill/>
                </a:ln>
                <a:solidFill>
                  <a:srgbClr val="000000"/>
                </a:solidFill>
                <a:effectLst/>
                <a:latin typeface="Courier New" pitchFamily="49" charset="0"/>
                <a:cs typeface="Courier New" pitchFamily="49" charset="0"/>
              </a:rPr>
              <a:t>UUID.</a:t>
            </a:r>
            <a:r>
              <a:rPr kumimoji="0" lang="en-US" sz="1200" b="0" i="1" u="none" strike="noStrike" cap="none" normalizeH="0" baseline="0" dirty="0" err="1">
                <a:ln>
                  <a:noFill/>
                </a:ln>
                <a:solidFill>
                  <a:srgbClr val="000000"/>
                </a:solidFill>
                <a:effectLst/>
                <a:latin typeface="Courier New" pitchFamily="49" charset="0"/>
                <a:cs typeface="Courier New" pitchFamily="49" charset="0"/>
              </a:rPr>
              <a:t>randomUUID</a:t>
            </a:r>
            <a:r>
              <a:rPr kumimoji="0" lang="en-US" sz="1200" b="0" i="0" u="none" strike="noStrike" cap="none" normalizeH="0" baseline="0" dirty="0">
                <a:ln>
                  <a:noFill/>
                </a:ln>
                <a:solidFill>
                  <a:srgbClr val="000000"/>
                </a:solidFill>
                <a:effectLst/>
                <a:latin typeface="Courier New" pitchFamily="49" charset="0"/>
                <a:cs typeface="Courier New" pitchFamily="49" charset="0"/>
              </a:rPr>
              <a:t>()</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1" i="0" u="none" strike="noStrike" cap="none" normalizeH="0" baseline="0" dirty="0">
                <a:ln>
                  <a:noFill/>
                </a:ln>
                <a:solidFill>
                  <a:srgbClr val="000080"/>
                </a:solidFill>
                <a:effectLst/>
                <a:latin typeface="Courier New" pitchFamily="49" charset="0"/>
                <a:cs typeface="Courier New" pitchFamily="49" charset="0"/>
              </a:rPr>
              <a:t>val </a:t>
            </a:r>
            <a:r>
              <a:rPr kumimoji="0" lang="en-US" sz="1200" b="0" i="0" u="none" strike="noStrike" cap="none" normalizeH="0" baseline="0" dirty="0">
                <a:ln>
                  <a:noFill/>
                </a:ln>
                <a:solidFill>
                  <a:srgbClr val="000000"/>
                </a:solidFill>
                <a:effectLst/>
                <a:latin typeface="Courier New" pitchFamily="49" charset="0"/>
                <a:cs typeface="Courier New" pitchFamily="49" charset="0"/>
              </a:rPr>
              <a:t>acc_num_1 = </a:t>
            </a:r>
            <a:r>
              <a:rPr kumimoji="0" lang="en-US" sz="1200" b="0" i="0" u="none" strike="noStrike" cap="none" normalizeH="0" baseline="0" dirty="0" err="1">
                <a:ln>
                  <a:noFill/>
                </a:ln>
                <a:solidFill>
                  <a:srgbClr val="000000"/>
                </a:solidFill>
                <a:effectLst/>
                <a:latin typeface="Courier New" pitchFamily="49" charset="0"/>
                <a:cs typeface="Courier New" pitchFamily="49" charset="0"/>
              </a:rPr>
              <a:t>bank.openAccount</a:t>
            </a:r>
            <a:r>
              <a:rPr kumimoji="0" lang="en-US" sz="1200" b="0" i="0" u="none" strike="noStrike" cap="none" normalizeH="0" baseline="0" dirty="0">
                <a:ln>
                  <a:noFill/>
                </a:ln>
                <a:solidFill>
                  <a:srgbClr val="000000"/>
                </a:solidFill>
                <a:effectLst/>
                <a:latin typeface="Courier New" pitchFamily="49" charset="0"/>
                <a:cs typeface="Courier New" pitchFamily="49" charset="0"/>
              </a:rPr>
              <a:t>(uid_1)</a:t>
            </a:r>
            <a:br>
              <a:rPr kumimoji="0" lang="en-US" sz="1200" b="0" i="0" u="none" strike="noStrike" cap="none" normalizeH="0" baseline="0" dirty="0">
                <a:ln>
                  <a:noFill/>
                </a:ln>
                <a:solidFill>
                  <a:srgbClr val="000000"/>
                </a:solidFill>
                <a:effectLst/>
                <a:latin typeface="Courier New" pitchFamily="49" charset="0"/>
                <a:cs typeface="Courier New" pitchFamily="49" charset="0"/>
              </a:rPr>
            </a:br>
            <a:r>
              <a:rPr kumimoji="0" lang="en-US" sz="1200" b="1" i="0" u="none" strike="noStrike" cap="none" normalizeH="0" baseline="0" dirty="0">
                <a:ln>
                  <a:noFill/>
                </a:ln>
                <a:solidFill>
                  <a:srgbClr val="000080"/>
                </a:solidFill>
                <a:effectLst/>
                <a:latin typeface="Courier New" pitchFamily="49" charset="0"/>
                <a:cs typeface="Courier New" pitchFamily="49" charset="0"/>
              </a:rPr>
              <a:t>val </a:t>
            </a:r>
            <a:r>
              <a:rPr kumimoji="0" lang="en-US" sz="1200" b="0" i="0" u="none" strike="noStrike" cap="none" normalizeH="0" baseline="0" dirty="0">
                <a:ln>
                  <a:noFill/>
                </a:ln>
                <a:solidFill>
                  <a:srgbClr val="000000"/>
                </a:solidFill>
                <a:effectLst/>
                <a:latin typeface="Courier New" pitchFamily="49" charset="0"/>
                <a:cs typeface="Courier New" pitchFamily="49" charset="0"/>
              </a:rPr>
              <a:t>acc_num_2 = </a:t>
            </a:r>
            <a:r>
              <a:rPr kumimoji="0" lang="en-US" sz="1200" b="0" i="0" u="none" strike="noStrike" cap="none" normalizeH="0" baseline="0" dirty="0" err="1">
                <a:ln>
                  <a:noFill/>
                </a:ln>
                <a:solidFill>
                  <a:srgbClr val="000000"/>
                </a:solidFill>
                <a:effectLst/>
                <a:latin typeface="Courier New" pitchFamily="49" charset="0"/>
                <a:cs typeface="Courier New" pitchFamily="49" charset="0"/>
              </a:rPr>
              <a:t>bank.openAccount</a:t>
            </a:r>
            <a:r>
              <a:rPr kumimoji="0" lang="en-US" sz="1200" b="0" i="0" u="none" strike="noStrike" cap="none" normalizeH="0" baseline="0" dirty="0">
                <a:ln>
                  <a:noFill/>
                </a:ln>
                <a:solidFill>
                  <a:srgbClr val="000000"/>
                </a:solidFill>
                <a:effectLst/>
                <a:latin typeface="Courier New" pitchFamily="49" charset="0"/>
                <a:cs typeface="Courier New" pitchFamily="49" charset="0"/>
              </a:rPr>
              <a:t>(uid_2)</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7771651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Class</a:t>
            </a:r>
          </a:p>
        </p:txBody>
      </p:sp>
      <p:sp>
        <p:nvSpPr>
          <p:cNvPr id="3" name="Content Placeholder 2"/>
          <p:cNvSpPr>
            <a:spLocks noGrp="1"/>
          </p:cNvSpPr>
          <p:nvPr>
            <p:ph idx="1"/>
          </p:nvPr>
        </p:nvSpPr>
        <p:spPr>
          <a:xfrm>
            <a:off x="457200" y="1600207"/>
            <a:ext cx="8229600" cy="5029193"/>
          </a:xfrm>
        </p:spPr>
        <p:txBody>
          <a:bodyPr>
            <a:noAutofit/>
          </a:bodyPr>
          <a:lstStyle/>
          <a:p>
            <a:r>
              <a:rPr lang="en-US" sz="1600" dirty="0"/>
              <a:t>What is the advantage of using abstract classes instead of traits?</a:t>
            </a:r>
          </a:p>
          <a:p>
            <a:pPr lvl="1" fontAlgn="base"/>
            <a:r>
              <a:rPr lang="en-US" sz="1600" dirty="0"/>
              <a:t>Abstract classes can have constructor parameters as well as type parameters. Traits can have only type parameters. </a:t>
            </a:r>
          </a:p>
          <a:p>
            <a:pPr lvl="1" fontAlgn="base"/>
            <a:r>
              <a:rPr lang="en-US" sz="1600" dirty="0"/>
              <a:t>Abstract classes are fully interoperable with Java. You can call them from Java code without any wrappers. Traits are fully interoperable only if they do not contain any implementation code</a:t>
            </a:r>
          </a:p>
          <a:p>
            <a:r>
              <a:rPr lang="en-US" sz="1600" dirty="0"/>
              <a:t>Whenever you implement a reusable collection of behavior, you will have to decide whether you want to use a trait or an abstract class. There is no firm rule, but this consider below.</a:t>
            </a:r>
          </a:p>
          <a:p>
            <a:pPr lvl="1"/>
            <a:r>
              <a:rPr lang="en-US" sz="1600" dirty="0"/>
              <a:t>If the behavior will not be reused, then make it a concrete class. </a:t>
            </a:r>
          </a:p>
          <a:p>
            <a:pPr lvl="1"/>
            <a:r>
              <a:rPr lang="en-US" sz="1600" dirty="0"/>
              <a:t>If it might be reused in multiple, unrelated classes, make it a trait. Only traits can be mixed into different parts of the class hierarchy.</a:t>
            </a:r>
          </a:p>
          <a:p>
            <a:pPr lvl="1"/>
            <a:r>
              <a:rPr lang="en-US" sz="1600" dirty="0"/>
              <a:t>If you plan to distribute it in compiled form, and you expect outside groups to write classes inheriting from it, you might lean towards using an abstract class. The issue is that when a trait gains or loses a member, any classes that inherit from it must be recompiled, even if they have not changed.</a:t>
            </a:r>
          </a:p>
          <a:p>
            <a:pPr lvl="1"/>
            <a:r>
              <a:rPr lang="en-US" sz="1600" dirty="0"/>
              <a:t>If efficiency is very important, lean towards using a class. </a:t>
            </a:r>
          </a:p>
          <a:p>
            <a:pPr lvl="1"/>
            <a:r>
              <a:rPr lang="en-US" sz="1600" dirty="0"/>
              <a:t>If you still do not know, after considering the above, then start by making it as a trait. You can always change it later, and in general using a trait keeps more options open.</a:t>
            </a:r>
          </a:p>
        </p:txBody>
      </p:sp>
    </p:spTree>
    <p:extLst>
      <p:ext uri="{BB962C8B-B14F-4D97-AF65-F5344CB8AC3E}">
        <p14:creationId xmlns:p14="http://schemas.microsoft.com/office/powerpoint/2010/main" val="457698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 collections</a:t>
            </a:r>
          </a:p>
        </p:txBody>
      </p:sp>
      <p:sp>
        <p:nvSpPr>
          <p:cNvPr id="5" name="Content Placeholder 4"/>
          <p:cNvSpPr>
            <a:spLocks noGrp="1"/>
          </p:cNvSpPr>
          <p:nvPr>
            <p:ph idx="1"/>
          </p:nvPr>
        </p:nvSpPr>
        <p:spPr/>
        <p:txBody>
          <a:bodyPr>
            <a:normAutofit/>
          </a:bodyPr>
          <a:lstStyle/>
          <a:p>
            <a:r>
              <a:rPr lang="en-US" sz="1800" dirty="0"/>
              <a:t>Scala has a rich set of collection library. Collections are containers of things. Those containers can be items like List, Set and Map.</a:t>
            </a:r>
          </a:p>
          <a:p>
            <a:r>
              <a:rPr lang="en-US" sz="1800" dirty="0"/>
              <a:t>Immutable and Mutable Collections</a:t>
            </a:r>
          </a:p>
          <a:p>
            <a:pPr lvl="1"/>
            <a:r>
              <a:rPr lang="en-US" sz="1800" dirty="0"/>
              <a:t>Scala collections are classified under mutable or immutable collections</a:t>
            </a:r>
          </a:p>
          <a:p>
            <a:pPr lvl="1"/>
            <a:r>
              <a:rPr lang="en-US" sz="1800" dirty="0" err="1"/>
              <a:t>scala.collection.immutable</a:t>
            </a:r>
            <a:endParaRPr lang="en-US" sz="1800" dirty="0"/>
          </a:p>
          <a:p>
            <a:pPr lvl="2"/>
            <a:r>
              <a:rPr lang="en-US" sz="1800" dirty="0"/>
              <a:t>This guarantees that once a collection is created, it will not change.</a:t>
            </a:r>
          </a:p>
          <a:p>
            <a:pPr lvl="2"/>
            <a:r>
              <a:rPr lang="en-US" sz="1800" dirty="0"/>
              <a:t>They still supports add, remove and update functions but they generate new collections instead of changing the existing collections.</a:t>
            </a:r>
          </a:p>
          <a:p>
            <a:pPr lvl="2"/>
            <a:r>
              <a:rPr lang="en-US" sz="1800" dirty="0"/>
              <a:t>This is default feature of collections and Scala encourages to use them.</a:t>
            </a:r>
          </a:p>
          <a:p>
            <a:pPr lvl="1"/>
            <a:r>
              <a:rPr lang="en-US" sz="1800" dirty="0" err="1"/>
              <a:t>scala.collection.mutable</a:t>
            </a:r>
            <a:endParaRPr lang="en-US" sz="1800" dirty="0"/>
          </a:p>
          <a:p>
            <a:pPr lvl="2"/>
            <a:r>
              <a:rPr lang="en-US" sz="1800" dirty="0"/>
              <a:t>This will update and extend the collections in place.</a:t>
            </a:r>
          </a:p>
          <a:p>
            <a:pPr lvl="2"/>
            <a:r>
              <a:rPr lang="en-US" sz="1800" dirty="0"/>
              <a:t>This can be used by developer if required by explicitly calling </a:t>
            </a:r>
            <a:r>
              <a:rPr lang="en-US" sz="1800" dirty="0" err="1"/>
              <a:t>scala.collection.mutable</a:t>
            </a:r>
            <a:r>
              <a:rPr lang="en-US" sz="1800" dirty="0"/>
              <a:t> in code base.</a:t>
            </a:r>
          </a:p>
        </p:txBody>
      </p:sp>
    </p:spTree>
    <p:extLst>
      <p:ext uri="{BB962C8B-B14F-4D97-AF65-F5344CB8AC3E}">
        <p14:creationId xmlns:p14="http://schemas.microsoft.com/office/powerpoint/2010/main" val="42611991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Sequences</a:t>
            </a:r>
          </a:p>
        </p:txBody>
      </p:sp>
      <p:sp>
        <p:nvSpPr>
          <p:cNvPr id="3" name="Content Placeholder 2"/>
          <p:cNvSpPr>
            <a:spLocks noGrp="1"/>
          </p:cNvSpPr>
          <p:nvPr>
            <p:ph idx="1"/>
          </p:nvPr>
        </p:nvSpPr>
        <p:spPr>
          <a:xfrm>
            <a:off x="457200" y="1600207"/>
            <a:ext cx="8229600" cy="4952993"/>
          </a:xfrm>
        </p:spPr>
        <p:txBody>
          <a:bodyPr>
            <a:normAutofit/>
          </a:bodyPr>
          <a:lstStyle/>
          <a:p>
            <a:r>
              <a:rPr lang="en-US" sz="1800" dirty="0"/>
              <a:t>Sequences are a type of collection or data structures where order of the element matters.</a:t>
            </a:r>
          </a:p>
          <a:p>
            <a:r>
              <a:rPr lang="en-US" sz="1800" dirty="0" err="1"/>
              <a:t>Seq</a:t>
            </a:r>
            <a:r>
              <a:rPr lang="en-US" sz="1800" dirty="0"/>
              <a:t> is a trait, which is equivalent to Java's interface.</a:t>
            </a:r>
          </a:p>
          <a:p>
            <a:r>
              <a:rPr lang="en-US" sz="1800" dirty="0"/>
              <a:t>Example, Observe, It uses a list.</a:t>
            </a:r>
          </a:p>
          <a:p>
            <a:endParaRPr lang="en-US" sz="18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950" y="3048000"/>
            <a:ext cx="4133850" cy="332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9995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Interaction with Scala</a:t>
            </a:r>
          </a:p>
        </p:txBody>
      </p:sp>
      <p:sp>
        <p:nvSpPr>
          <p:cNvPr id="3" name="Content Placeholder 2"/>
          <p:cNvSpPr>
            <a:spLocks noGrp="1"/>
          </p:cNvSpPr>
          <p:nvPr>
            <p:ph idx="1"/>
          </p:nvPr>
        </p:nvSpPr>
        <p:spPr>
          <a:xfrm>
            <a:off x="457200" y="1600207"/>
            <a:ext cx="5867400" cy="4525963"/>
          </a:xfrm>
        </p:spPr>
        <p:txBody>
          <a:bodyPr>
            <a:noAutofit/>
          </a:bodyPr>
          <a:lstStyle/>
          <a:p>
            <a:r>
              <a:rPr lang="en-US" sz="1600" dirty="0"/>
              <a:t>REPL</a:t>
            </a:r>
          </a:p>
          <a:p>
            <a:pPr lvl="1"/>
            <a:r>
              <a:rPr lang="en-US" sz="1600" dirty="0"/>
              <a:t>Open a terminal and type Scala &lt;Enter&gt;</a:t>
            </a:r>
          </a:p>
          <a:p>
            <a:pPr lvl="1"/>
            <a:r>
              <a:rPr lang="en-US" sz="1600" dirty="0"/>
              <a:t>Just type as example.</a:t>
            </a:r>
          </a:p>
          <a:p>
            <a:pPr lvl="1"/>
            <a:r>
              <a:rPr lang="en-US" sz="1600" dirty="0"/>
              <a:t>Observe It returned a result along with a variable res0</a:t>
            </a:r>
          </a:p>
          <a:p>
            <a:pPr lvl="1"/>
            <a:r>
              <a:rPr lang="en-US" sz="1600" dirty="0"/>
              <a:t>Notice that 5 + 10 returned result where as </a:t>
            </a:r>
            <a:r>
              <a:rPr lang="en-US" sz="1600" dirty="0" err="1"/>
              <a:t>println</a:t>
            </a:r>
            <a:r>
              <a:rPr lang="en-US" sz="1600" dirty="0"/>
              <a:t> does not return any result variable, because first one is an expression which yield a result but </a:t>
            </a:r>
            <a:r>
              <a:rPr lang="en-US" sz="1600" dirty="0" err="1"/>
              <a:t>println</a:t>
            </a:r>
            <a:r>
              <a:rPr lang="en-US" sz="1600" dirty="0"/>
              <a:t> is a statement that does some action.</a:t>
            </a:r>
          </a:p>
          <a:p>
            <a:r>
              <a:rPr lang="en-US" sz="1600" dirty="0"/>
              <a:t>Scala Variables (Immutable and mutable)</a:t>
            </a:r>
          </a:p>
          <a:p>
            <a:pPr lvl="1"/>
            <a:r>
              <a:rPr lang="en-US" sz="1600" dirty="0"/>
              <a:t>Scala has two types of variables</a:t>
            </a:r>
          </a:p>
          <a:p>
            <a:pPr lvl="2"/>
            <a:r>
              <a:rPr lang="en-US" sz="1600" dirty="0"/>
              <a:t>Val – It is similar to constant variable. (Immutable)</a:t>
            </a:r>
          </a:p>
          <a:p>
            <a:pPr lvl="2"/>
            <a:r>
              <a:rPr lang="en-US" sz="1600" dirty="0"/>
              <a:t>Var – Assignment can change (Mutable)</a:t>
            </a:r>
          </a:p>
          <a:p>
            <a:pPr lvl="1"/>
            <a:r>
              <a:rPr lang="en-US" sz="1600" dirty="0"/>
              <a:t>Scala encourages immutable data.</a:t>
            </a:r>
          </a:p>
          <a:p>
            <a:r>
              <a:rPr lang="en-US" sz="1600" dirty="0"/>
              <a:t>Note Paste mode</a:t>
            </a:r>
          </a:p>
          <a:p>
            <a:pPr lvl="1"/>
            <a:r>
              <a:rPr lang="en-US" sz="1600" dirty="0"/>
              <a:t>:paste &lt;enter&gt;</a:t>
            </a:r>
          </a:p>
          <a:p>
            <a:pPr lvl="1"/>
            <a:r>
              <a:rPr lang="en-US" sz="1600" dirty="0"/>
              <a:t>Paste mode in Scala REPL is where you type long programs and then execute them once</a:t>
            </a:r>
          </a:p>
          <a:p>
            <a:endParaRPr lang="en-US" sz="16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1752600"/>
            <a:ext cx="2133600"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70968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in Scala</a:t>
            </a:r>
          </a:p>
        </p:txBody>
      </p:sp>
      <p:sp>
        <p:nvSpPr>
          <p:cNvPr id="3" name="Content Placeholder 2"/>
          <p:cNvSpPr>
            <a:spLocks noGrp="1"/>
          </p:cNvSpPr>
          <p:nvPr>
            <p:ph idx="1"/>
          </p:nvPr>
        </p:nvSpPr>
        <p:spPr/>
        <p:txBody>
          <a:bodyPr>
            <a:normAutofit/>
          </a:bodyPr>
          <a:lstStyle/>
          <a:p>
            <a:r>
              <a:rPr lang="en-US" sz="1800" dirty="0"/>
              <a:t>A list in scala is represented in scala as linked list and be more used like sequence.</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57400"/>
            <a:ext cx="4724400" cy="325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5327650"/>
            <a:ext cx="4724400"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54911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operations</a:t>
            </a:r>
          </a:p>
        </p:txBody>
      </p:sp>
      <p:sp>
        <p:nvSpPr>
          <p:cNvPr id="3" name="Content Placeholder 2"/>
          <p:cNvSpPr>
            <a:spLocks noGrp="1"/>
          </p:cNvSpPr>
          <p:nvPr>
            <p:ph idx="1"/>
          </p:nvPr>
        </p:nvSpPr>
        <p:spPr/>
        <p:txBody>
          <a:bodyPr>
            <a:normAutofit/>
          </a:bodyPr>
          <a:lstStyle/>
          <a:p>
            <a:r>
              <a:rPr lang="en-US" sz="1800" dirty="0"/>
              <a:t>scala&gt; val a = List(1,2,3,4,5,6,7)</a:t>
            </a:r>
          </a:p>
          <a:p>
            <a:r>
              <a:rPr lang="en-US" sz="1800" dirty="0"/>
              <a:t>scala&gt; val b = List("</a:t>
            </a:r>
            <a:r>
              <a:rPr lang="en-US" sz="1800" dirty="0" err="1"/>
              <a:t>Mon","Tue","Wed","Thu","Fri","Sat","Sun</a:t>
            </a:r>
            <a:r>
              <a:rPr lang="en-US" sz="1800" dirty="0"/>
              <a:t>")</a:t>
            </a:r>
          </a:p>
          <a:p>
            <a:r>
              <a:rPr lang="en-US" sz="1800" dirty="0"/>
              <a:t>scala&gt; a.zip(b)</a:t>
            </a:r>
          </a:p>
          <a:p>
            <a:r>
              <a:rPr lang="en-US" sz="1800" dirty="0"/>
              <a:t>scala&gt; </a:t>
            </a:r>
            <a:r>
              <a:rPr lang="en-US" sz="1800" dirty="0" err="1"/>
              <a:t>a.head</a:t>
            </a:r>
            <a:endParaRPr lang="en-US" sz="1800" dirty="0"/>
          </a:p>
          <a:p>
            <a:r>
              <a:rPr lang="en-US" sz="1800" dirty="0"/>
              <a:t>scala&gt; </a:t>
            </a:r>
            <a:r>
              <a:rPr lang="en-US" sz="1800" dirty="0" err="1"/>
              <a:t>a.tail</a:t>
            </a:r>
            <a:endParaRPr lang="en-US" sz="1800" dirty="0"/>
          </a:p>
          <a:p>
            <a:r>
              <a:rPr lang="en-US" sz="1800" dirty="0"/>
              <a:t>scala&gt; </a:t>
            </a:r>
            <a:r>
              <a:rPr lang="en-US" sz="1800" dirty="0" err="1"/>
              <a:t>a.size</a:t>
            </a:r>
            <a:endParaRPr lang="en-US" sz="1800" dirty="0"/>
          </a:p>
          <a:p>
            <a:r>
              <a:rPr lang="en-US" sz="1800" dirty="0"/>
              <a:t>scala&gt; </a:t>
            </a:r>
            <a:r>
              <a:rPr lang="en-US" sz="1800" dirty="0" err="1"/>
              <a:t>b.reverse</a:t>
            </a:r>
            <a:endParaRPr lang="en-US" sz="1800" dirty="0"/>
          </a:p>
          <a:p>
            <a:r>
              <a:rPr lang="en-US" sz="1800" dirty="0"/>
              <a:t>scala&gt; b(2)</a:t>
            </a:r>
          </a:p>
          <a:p>
            <a:r>
              <a:rPr lang="en-US" sz="1800" dirty="0"/>
              <a:t>scala&gt; </a:t>
            </a:r>
            <a:r>
              <a:rPr lang="en-US" sz="1800" dirty="0" err="1"/>
              <a:t>b.contains</a:t>
            </a:r>
            <a:r>
              <a:rPr lang="en-US" sz="1800" dirty="0"/>
              <a:t>("Mon")</a:t>
            </a:r>
          </a:p>
          <a:p>
            <a:r>
              <a:rPr lang="en-US" sz="1800" dirty="0"/>
              <a:t>scala&gt; for(item &lt;- b) </a:t>
            </a:r>
            <a:r>
              <a:rPr lang="en-US" sz="1800" dirty="0" err="1"/>
              <a:t>println</a:t>
            </a:r>
            <a:r>
              <a:rPr lang="en-US" sz="1800" dirty="0"/>
              <a:t>(item)</a:t>
            </a:r>
          </a:p>
        </p:txBody>
      </p:sp>
    </p:spTree>
    <p:extLst>
      <p:ext uri="{BB962C8B-B14F-4D97-AF65-F5344CB8AC3E}">
        <p14:creationId xmlns:p14="http://schemas.microsoft.com/office/powerpoint/2010/main" val="30032650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Sets</a:t>
            </a:r>
          </a:p>
        </p:txBody>
      </p:sp>
      <p:sp>
        <p:nvSpPr>
          <p:cNvPr id="3" name="Content Placeholder 2"/>
          <p:cNvSpPr>
            <a:spLocks noGrp="1"/>
          </p:cNvSpPr>
          <p:nvPr>
            <p:ph idx="1"/>
          </p:nvPr>
        </p:nvSpPr>
        <p:spPr/>
        <p:txBody>
          <a:bodyPr>
            <a:normAutofit/>
          </a:bodyPr>
          <a:lstStyle/>
          <a:p>
            <a:r>
              <a:rPr lang="en-US" sz="1800" dirty="0"/>
              <a:t>Sets are the type of the collection where the elements of the collection has to be unique.</a:t>
            </a:r>
          </a:p>
          <a:p>
            <a:pPr lvl="1"/>
            <a:endParaRPr lang="en-US" sz="1800" dirty="0"/>
          </a:p>
          <a:p>
            <a:pPr lvl="2"/>
            <a:endParaRPr lang="en-US" sz="18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438400"/>
            <a:ext cx="6286500"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90040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a:t>
            </a:r>
          </a:p>
        </p:txBody>
      </p:sp>
      <p:sp>
        <p:nvSpPr>
          <p:cNvPr id="3" name="Content Placeholder 2"/>
          <p:cNvSpPr>
            <a:spLocks noGrp="1"/>
          </p:cNvSpPr>
          <p:nvPr>
            <p:ph idx="1"/>
          </p:nvPr>
        </p:nvSpPr>
        <p:spPr>
          <a:xfrm>
            <a:off x="457200" y="1600207"/>
            <a:ext cx="8229600" cy="4876793"/>
          </a:xfrm>
        </p:spPr>
        <p:txBody>
          <a:bodyPr>
            <a:normAutofit fontScale="92500" lnSpcReduction="20000"/>
          </a:bodyPr>
          <a:lstStyle/>
          <a:p>
            <a:r>
              <a:rPr lang="en-US" sz="1800" dirty="0"/>
              <a:t>Map is a special kind of collection where elements are stored as key and value, where keys are unique.</a:t>
            </a:r>
          </a:p>
          <a:p>
            <a:r>
              <a:rPr lang="en-US" sz="1800" dirty="0"/>
              <a:t>It is further classified into </a:t>
            </a:r>
          </a:p>
          <a:p>
            <a:pPr lvl="1"/>
            <a:r>
              <a:rPr lang="en-US" sz="1800" dirty="0" err="1"/>
              <a:t>SortedMap</a:t>
            </a:r>
            <a:r>
              <a:rPr lang="en-US" sz="1800" dirty="0"/>
              <a:t> – Where keys are unique and sorted.</a:t>
            </a:r>
          </a:p>
          <a:p>
            <a:pPr lvl="1"/>
            <a:r>
              <a:rPr lang="en-US" sz="1800" dirty="0"/>
              <a:t>scala&gt; val weekends = Map(1-&gt;"Sunday",2 -&gt;"Saturday")</a:t>
            </a:r>
          </a:p>
          <a:p>
            <a:pPr lvl="1"/>
            <a:r>
              <a:rPr lang="en-US" sz="1800" dirty="0"/>
              <a:t>weekends: </a:t>
            </a:r>
            <a:r>
              <a:rPr lang="en-US" sz="1800" dirty="0" err="1"/>
              <a:t>scala.collection.immutable.Map</a:t>
            </a:r>
            <a:r>
              <a:rPr lang="en-US" sz="1800" dirty="0"/>
              <a:t>[</a:t>
            </a:r>
            <a:r>
              <a:rPr lang="en-US" sz="1800" dirty="0" err="1"/>
              <a:t>Int,String</a:t>
            </a:r>
            <a:r>
              <a:rPr lang="en-US" sz="1800" dirty="0"/>
              <a:t>] = Map(1 -&gt; Sunday, 2 -&gt; Saturday)</a:t>
            </a:r>
          </a:p>
          <a:p>
            <a:pPr lvl="1"/>
            <a:endParaRPr lang="en-US" sz="1800" dirty="0"/>
          </a:p>
          <a:p>
            <a:pPr lvl="1"/>
            <a:r>
              <a:rPr lang="en-US" sz="1800" dirty="0"/>
              <a:t>scala&gt; </a:t>
            </a:r>
            <a:r>
              <a:rPr lang="en-US" sz="1800" dirty="0" err="1"/>
              <a:t>weekends.foreach</a:t>
            </a:r>
            <a:r>
              <a:rPr lang="en-US" sz="1800" dirty="0"/>
              <a:t>((item:(</a:t>
            </a:r>
            <a:r>
              <a:rPr lang="en-US" sz="1800" dirty="0" err="1"/>
              <a:t>Int,String</a:t>
            </a:r>
            <a:r>
              <a:rPr lang="en-US" sz="1800" dirty="0"/>
              <a:t>)) =&gt; </a:t>
            </a:r>
            <a:r>
              <a:rPr lang="en-US" sz="1800" dirty="0" err="1"/>
              <a:t>println</a:t>
            </a:r>
            <a:r>
              <a:rPr lang="en-US" sz="1800" dirty="0"/>
              <a:t>(item._1 + " " + item._2))</a:t>
            </a:r>
          </a:p>
          <a:p>
            <a:pPr lvl="1"/>
            <a:r>
              <a:rPr lang="en-US" sz="1800" dirty="0"/>
              <a:t>1 Sunday</a:t>
            </a:r>
          </a:p>
          <a:p>
            <a:pPr lvl="1"/>
            <a:r>
              <a:rPr lang="en-US" sz="1800" dirty="0"/>
              <a:t>2 Saturday</a:t>
            </a:r>
          </a:p>
          <a:p>
            <a:pPr lvl="1"/>
            <a:endParaRPr lang="en-US" sz="1800" dirty="0"/>
          </a:p>
          <a:p>
            <a:pPr lvl="1"/>
            <a:r>
              <a:rPr lang="en-US" sz="1800" dirty="0"/>
              <a:t>scala&gt; weekends(2)</a:t>
            </a:r>
          </a:p>
          <a:p>
            <a:pPr lvl="1"/>
            <a:r>
              <a:rPr lang="en-US" sz="1800" dirty="0"/>
              <a:t>res1: String = Saturday</a:t>
            </a:r>
          </a:p>
          <a:p>
            <a:pPr lvl="1"/>
            <a:endParaRPr lang="en-US" sz="1800" dirty="0"/>
          </a:p>
          <a:p>
            <a:pPr lvl="1"/>
            <a:r>
              <a:rPr lang="en-US" sz="1800" dirty="0"/>
              <a:t>scala&gt; weekends + (3 -&gt; "Friday")</a:t>
            </a:r>
          </a:p>
          <a:p>
            <a:pPr lvl="1"/>
            <a:r>
              <a:rPr lang="en-US" sz="1800" dirty="0"/>
              <a:t>res2: </a:t>
            </a:r>
            <a:r>
              <a:rPr lang="en-US" sz="1800" dirty="0" err="1"/>
              <a:t>scala.collection.immutable.Map</a:t>
            </a:r>
            <a:r>
              <a:rPr lang="en-US" sz="1800" dirty="0"/>
              <a:t>[</a:t>
            </a:r>
            <a:r>
              <a:rPr lang="en-US" sz="1800" dirty="0" err="1"/>
              <a:t>Int,String</a:t>
            </a:r>
            <a:r>
              <a:rPr lang="en-US" sz="1800" dirty="0"/>
              <a:t>] = Map(1 -&gt; Sunday, 2 -&gt; Saturday, 3 -&gt; Friday)</a:t>
            </a:r>
          </a:p>
          <a:p>
            <a:pPr lvl="1"/>
            <a:endParaRPr lang="en-US" sz="1800" dirty="0"/>
          </a:p>
          <a:p>
            <a:pPr lvl="1"/>
            <a:endParaRPr lang="en-US" sz="1800" dirty="0"/>
          </a:p>
          <a:p>
            <a:pPr lvl="1"/>
            <a:endParaRPr lang="en-US" sz="1800" dirty="0"/>
          </a:p>
        </p:txBody>
      </p:sp>
    </p:spTree>
    <p:extLst>
      <p:ext uri="{BB962C8B-B14F-4D97-AF65-F5344CB8AC3E}">
        <p14:creationId xmlns:p14="http://schemas.microsoft.com/office/powerpoint/2010/main" val="26748963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Tuples</a:t>
            </a:r>
          </a:p>
        </p:txBody>
      </p:sp>
      <p:sp>
        <p:nvSpPr>
          <p:cNvPr id="3" name="Content Placeholder 2"/>
          <p:cNvSpPr>
            <a:spLocks noGrp="1"/>
          </p:cNvSpPr>
          <p:nvPr>
            <p:ph idx="1"/>
          </p:nvPr>
        </p:nvSpPr>
        <p:spPr/>
        <p:txBody>
          <a:bodyPr>
            <a:normAutofit/>
          </a:bodyPr>
          <a:lstStyle/>
          <a:p>
            <a:r>
              <a:rPr lang="en-US" sz="1800" dirty="0"/>
              <a:t>Tuples in Scala are accessed by their positions like below.</a:t>
            </a:r>
          </a:p>
          <a:p>
            <a:endParaRPr lang="en-US" sz="18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133598"/>
            <a:ext cx="4114800" cy="285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3340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on numeric collection</a:t>
            </a:r>
          </a:p>
        </p:txBody>
      </p:sp>
      <p:sp>
        <p:nvSpPr>
          <p:cNvPr id="3" name="Content Placeholder 2"/>
          <p:cNvSpPr>
            <a:spLocks noGrp="1"/>
          </p:cNvSpPr>
          <p:nvPr>
            <p:ph idx="1"/>
          </p:nvPr>
        </p:nvSpPr>
        <p:spPr/>
        <p:txBody>
          <a:bodyPr/>
          <a:lstStyle/>
          <a:p>
            <a:endParaRPr lang="en-US"/>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752600"/>
            <a:ext cx="5943600" cy="3802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76667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Operations on collection</a:t>
            </a:r>
          </a:p>
        </p:txBody>
      </p:sp>
      <p:sp>
        <p:nvSpPr>
          <p:cNvPr id="3" name="Content Placeholder 2"/>
          <p:cNvSpPr>
            <a:spLocks noGrp="1"/>
          </p:cNvSpPr>
          <p:nvPr>
            <p:ph idx="1"/>
          </p:nvPr>
        </p:nvSpPr>
        <p:spPr/>
        <p:txBody>
          <a:bodyPr/>
          <a:lstStyle/>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1612900"/>
            <a:ext cx="8087023"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499" y="5029200"/>
            <a:ext cx="3124200"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1666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963" y="152400"/>
            <a:ext cx="8229600" cy="838200"/>
          </a:xfrm>
        </p:spPr>
        <p:txBody>
          <a:bodyPr/>
          <a:lstStyle/>
          <a:p>
            <a:r>
              <a:rPr lang="en-US" dirty="0"/>
              <a:t>Option</a:t>
            </a:r>
          </a:p>
        </p:txBody>
      </p:sp>
      <p:sp>
        <p:nvSpPr>
          <p:cNvPr id="3" name="Content Placeholder 2"/>
          <p:cNvSpPr>
            <a:spLocks noGrp="1"/>
          </p:cNvSpPr>
          <p:nvPr>
            <p:ph idx="1"/>
          </p:nvPr>
        </p:nvSpPr>
        <p:spPr>
          <a:xfrm>
            <a:off x="503663" y="1066800"/>
            <a:ext cx="8229600" cy="4525963"/>
          </a:xfrm>
        </p:spPr>
        <p:txBody>
          <a:bodyPr>
            <a:normAutofit/>
          </a:bodyPr>
          <a:lstStyle/>
          <a:p>
            <a:r>
              <a:rPr lang="en-US" sz="1600" dirty="0"/>
              <a:t>A powerful Scala idiom is to use the Option class when returning a value from a function that can be null. Simply stated, instead of returning one object when a function succeeds and null when it fails, your function should instead return an instance of an Option, where the instance is either:</a:t>
            </a:r>
          </a:p>
          <a:p>
            <a:pPr lvl="1"/>
            <a:r>
              <a:rPr lang="en-US" sz="1600" dirty="0"/>
              <a:t>An instance of the Scala Some class</a:t>
            </a:r>
          </a:p>
          <a:p>
            <a:pPr lvl="1"/>
            <a:r>
              <a:rPr lang="en-US" sz="1600" dirty="0"/>
              <a:t>An instance of the Scala None class</a:t>
            </a:r>
          </a:p>
          <a:p>
            <a:pPr lvl="1"/>
            <a:r>
              <a:rPr lang="en-US" sz="1600" dirty="0"/>
              <a:t>Because Some and None are both children of Option, your function signature just declares that you're returning an Option that contains some type (such as the Int type shown below). At the very least, this has the tremendous benefit of letting the user of your function know what’s going on.</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886200"/>
            <a:ext cx="7285463"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37785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Option</a:t>
            </a:r>
          </a:p>
        </p:txBody>
      </p:sp>
      <p:sp>
        <p:nvSpPr>
          <p:cNvPr id="3" name="Content Placeholder 2"/>
          <p:cNvSpPr>
            <a:spLocks noGrp="1"/>
          </p:cNvSpPr>
          <p:nvPr>
            <p:ph idx="1"/>
          </p:nvPr>
        </p:nvSpPr>
        <p:spPr/>
        <p:txBody>
          <a:bodyPr>
            <a:normAutofit/>
          </a:bodyPr>
          <a:lstStyle/>
          <a:p>
            <a:r>
              <a:rPr lang="en-US" sz="1800" dirty="0"/>
              <a:t>It is a great alternative to do null check beforehand when you suspect you may get null for any input but not sure.</a:t>
            </a:r>
          </a:p>
          <a:p>
            <a:endParaRPr lang="en-US" sz="1800"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86000"/>
            <a:ext cx="7924800" cy="401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90199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 Matching</a:t>
            </a:r>
          </a:p>
        </p:txBody>
      </p:sp>
      <p:sp>
        <p:nvSpPr>
          <p:cNvPr id="3" name="Content Placeholder 2"/>
          <p:cNvSpPr>
            <a:spLocks noGrp="1"/>
          </p:cNvSpPr>
          <p:nvPr>
            <p:ph idx="1"/>
          </p:nvPr>
        </p:nvSpPr>
        <p:spPr/>
        <p:txBody>
          <a:bodyPr>
            <a:normAutofit/>
          </a:bodyPr>
          <a:lstStyle/>
          <a:p>
            <a:r>
              <a:rPr lang="en-US" sz="2000" dirty="0"/>
              <a:t>Pattern match is a mechanism for checking a value against a pattern. </a:t>
            </a:r>
          </a:p>
          <a:p>
            <a:r>
              <a:rPr lang="en-US" sz="2000" dirty="0"/>
              <a:t>It is a more powerful version of switch statement in java.</a:t>
            </a:r>
          </a:p>
          <a:p>
            <a:r>
              <a:rPr lang="en-US" sz="2000" b="1" dirty="0"/>
              <a:t>Match on Constants</a:t>
            </a:r>
          </a:p>
          <a:p>
            <a:pPr lvl="1"/>
            <a:endParaRPr lang="en-US" sz="160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667000"/>
            <a:ext cx="2895600" cy="3023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2628317"/>
            <a:ext cx="3678237" cy="3024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878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Expression and Statement</a:t>
            </a:r>
          </a:p>
        </p:txBody>
      </p:sp>
      <p:sp>
        <p:nvSpPr>
          <p:cNvPr id="3" name="Content Placeholder 2"/>
          <p:cNvSpPr>
            <a:spLocks noGrp="1"/>
          </p:cNvSpPr>
          <p:nvPr>
            <p:ph idx="1"/>
          </p:nvPr>
        </p:nvSpPr>
        <p:spPr/>
        <p:txBody>
          <a:bodyPr>
            <a:normAutofit/>
          </a:bodyPr>
          <a:lstStyle/>
          <a:p>
            <a:r>
              <a:rPr lang="en-US" sz="1800" dirty="0"/>
              <a:t>Expressions are unit of code that return a value, which also means anything that evaluates a value is an expression</a:t>
            </a:r>
          </a:p>
          <a:p>
            <a:r>
              <a:rPr lang="en-US" sz="1800" dirty="0"/>
              <a:t>Statements are unit of code that does not return any value.</a:t>
            </a:r>
          </a:p>
          <a:p>
            <a:r>
              <a:rPr lang="en-US" sz="1800" dirty="0"/>
              <a:t>Scala favors expressions over statements.</a:t>
            </a:r>
          </a:p>
          <a:p>
            <a:pPr lvl="1"/>
            <a:r>
              <a:rPr lang="en-US" sz="1800" dirty="0"/>
              <a:t>If/Else is expressions in scala</a:t>
            </a:r>
          </a:p>
          <a:p>
            <a:pPr lvl="1"/>
            <a:r>
              <a:rPr lang="en-US" sz="1800" dirty="0"/>
              <a:t>While – Not widely used in scala</a:t>
            </a:r>
          </a:p>
          <a:p>
            <a:pPr lvl="1"/>
            <a:r>
              <a:rPr lang="en-US" sz="1800" dirty="0"/>
              <a:t>For – For loop can be written in two ways as either expressions or statement</a:t>
            </a:r>
          </a:p>
          <a:p>
            <a:pPr lvl="2"/>
            <a:r>
              <a:rPr lang="en-US" sz="1800" dirty="0"/>
              <a:t>Imperative – Do some action using expression</a:t>
            </a:r>
          </a:p>
          <a:p>
            <a:pPr lvl="2"/>
            <a:r>
              <a:rPr lang="en-US" sz="1800" dirty="0"/>
              <a:t>Functional – Return a value</a:t>
            </a:r>
          </a:p>
          <a:p>
            <a:pPr lvl="2"/>
            <a:r>
              <a:rPr lang="en-US" sz="1800" dirty="0"/>
              <a:t>For loop is mostly not used instead developers prefer foreach or map function instead.</a:t>
            </a:r>
          </a:p>
          <a:p>
            <a:endParaRPr lang="en-US" sz="1800" dirty="0"/>
          </a:p>
          <a:p>
            <a:endParaRPr lang="en-US" sz="1800" dirty="0"/>
          </a:p>
        </p:txBody>
      </p:sp>
    </p:spTree>
    <p:extLst>
      <p:ext uri="{BB962C8B-B14F-4D97-AF65-F5344CB8AC3E}">
        <p14:creationId xmlns:p14="http://schemas.microsoft.com/office/powerpoint/2010/main" val="33915761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 Matching on Sequence</a:t>
            </a:r>
          </a:p>
        </p:txBody>
      </p:sp>
      <p:sp>
        <p:nvSpPr>
          <p:cNvPr id="3" name="Content Placeholder 2"/>
          <p:cNvSpPr>
            <a:spLocks noGrp="1"/>
          </p:cNvSpPr>
          <p:nvPr>
            <p:ph idx="1"/>
          </p:nvPr>
        </p:nvSpPr>
        <p:spPr/>
        <p:txBody>
          <a:bodyPr>
            <a:normAutofit/>
          </a:bodyPr>
          <a:lstStyle/>
          <a:p>
            <a:r>
              <a:rPr lang="en-US" sz="2000" dirty="0"/>
              <a:t>Notice the wildcard pattern in second example, which returns the sequence of any length.</a:t>
            </a:r>
          </a:p>
          <a:p>
            <a:pPr lvl="1"/>
            <a:endParaRPr lang="en-US" sz="1600"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362200"/>
            <a:ext cx="5181600" cy="3701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64802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Pattern matching on Types</a:t>
            </a:r>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875" y="1295400"/>
            <a:ext cx="4221925" cy="219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876" y="3490801"/>
            <a:ext cx="6848475" cy="3214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973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Handling with TRY</a:t>
            </a:r>
          </a:p>
        </p:txBody>
      </p:sp>
      <p:sp>
        <p:nvSpPr>
          <p:cNvPr id="3" name="Content Placeholder 2"/>
          <p:cNvSpPr>
            <a:spLocks noGrp="1"/>
          </p:cNvSpPr>
          <p:nvPr>
            <p:ph idx="1"/>
          </p:nvPr>
        </p:nvSpPr>
        <p:spPr/>
        <p:txBody>
          <a:bodyPr>
            <a:normAutofit/>
          </a:bodyPr>
          <a:lstStyle/>
          <a:p>
            <a:r>
              <a:rPr lang="en-US" sz="1800" dirty="0"/>
              <a:t>In Scala, Try works a bit differently than java</a:t>
            </a:r>
          </a:p>
          <a:p>
            <a:r>
              <a:rPr lang="en-US" sz="1800" dirty="0"/>
              <a:t>It returns the result either as a value if success or returns exception if failure.</a:t>
            </a:r>
          </a:p>
          <a:p>
            <a:endParaRPr lang="en-US" sz="1800"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438400"/>
            <a:ext cx="6572250" cy="323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08476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Handling with Either</a:t>
            </a:r>
          </a:p>
        </p:txBody>
      </p:sp>
      <p:sp>
        <p:nvSpPr>
          <p:cNvPr id="3" name="Content Placeholder 2"/>
          <p:cNvSpPr>
            <a:spLocks noGrp="1"/>
          </p:cNvSpPr>
          <p:nvPr>
            <p:ph idx="1"/>
          </p:nvPr>
        </p:nvSpPr>
        <p:spPr/>
        <p:txBody>
          <a:bodyPr>
            <a:normAutofit/>
          </a:bodyPr>
          <a:lstStyle/>
          <a:p>
            <a:r>
              <a:rPr lang="en-US" sz="1800" dirty="0"/>
              <a:t>Either is similar like option but instead of returning none or some it returns left or right.</a:t>
            </a:r>
          </a:p>
          <a:p>
            <a:r>
              <a:rPr lang="en-US" sz="1800" dirty="0"/>
              <a:t>Right returns the success value as expected and in case of unknown it returns mentioned left action.</a:t>
            </a:r>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971800"/>
            <a:ext cx="7162800" cy="3035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23645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7110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Inference</a:t>
            </a:r>
          </a:p>
        </p:txBody>
      </p:sp>
      <p:sp>
        <p:nvSpPr>
          <p:cNvPr id="3" name="Content Placeholder 2"/>
          <p:cNvSpPr>
            <a:spLocks noGrp="1"/>
          </p:cNvSpPr>
          <p:nvPr>
            <p:ph idx="1"/>
          </p:nvPr>
        </p:nvSpPr>
        <p:spPr/>
        <p:txBody>
          <a:bodyPr>
            <a:normAutofit/>
          </a:bodyPr>
          <a:lstStyle/>
          <a:p>
            <a:r>
              <a:rPr lang="en-US" sz="1600" dirty="0"/>
              <a:t>Type inference is something that scala tries to understand the type of the data automatically</a:t>
            </a:r>
          </a:p>
          <a:p>
            <a:pPr lvl="1"/>
            <a:r>
              <a:rPr lang="en-US" sz="1600" dirty="0"/>
              <a:t>Every type is scala is an object, that means an instance of class.</a:t>
            </a:r>
          </a:p>
          <a:p>
            <a:r>
              <a:rPr lang="en-US" sz="1600" dirty="0"/>
              <a:t>Any is the universal base class in scala</a:t>
            </a:r>
          </a:p>
          <a:p>
            <a:r>
              <a:rPr lang="en-US" sz="1600" dirty="0" err="1"/>
              <a:t>AnyVal</a:t>
            </a:r>
            <a:r>
              <a:rPr lang="en-US" sz="1600" dirty="0"/>
              <a:t> descends from Any and is the base class for all java value types. E.g. int, boolean, double, char etc.</a:t>
            </a:r>
          </a:p>
          <a:p>
            <a:r>
              <a:rPr lang="en-US" sz="1600" dirty="0" err="1"/>
              <a:t>AnyRef</a:t>
            </a:r>
            <a:r>
              <a:rPr lang="en-US" sz="1600" dirty="0"/>
              <a:t> also descends from Any and is the base class for all java reference types. E.g. Classes, String, Collections etc.</a:t>
            </a:r>
          </a:p>
          <a:p>
            <a:pPr lvl="1"/>
            <a:endParaRPr lang="en-US" sz="1600"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810000"/>
            <a:ext cx="37338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8097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519" y="152400"/>
            <a:ext cx="8229600" cy="838200"/>
          </a:xfrm>
        </p:spPr>
        <p:txBody>
          <a:bodyPr>
            <a:normAutofit/>
          </a:bodyPr>
          <a:lstStyle/>
          <a:p>
            <a:r>
              <a:rPr lang="en-US" dirty="0"/>
              <a:t>Any Type - Demo</a:t>
            </a:r>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204" y="1066800"/>
            <a:ext cx="4963196" cy="2303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204" y="3505200"/>
            <a:ext cx="8305800" cy="273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460642" y="1084997"/>
            <a:ext cx="3581400" cy="307777"/>
          </a:xfrm>
          <a:prstGeom prst="rect">
            <a:avLst/>
          </a:prstGeom>
        </p:spPr>
        <p:txBody>
          <a:bodyPr wrap="square">
            <a:spAutoFit/>
          </a:bodyPr>
          <a:lstStyle/>
          <a:p>
            <a:r>
              <a:rPr lang="en-US" sz="1400" b="1" dirty="0"/>
              <a:t>**Return type </a:t>
            </a:r>
            <a:r>
              <a:rPr lang="en-US" sz="1400" b="1" i="1" dirty="0"/>
              <a:t>Unit</a:t>
            </a:r>
            <a:r>
              <a:rPr lang="en-US" sz="1400" b="1" dirty="0"/>
              <a:t> is similar to Java’s void.</a:t>
            </a:r>
          </a:p>
        </p:txBody>
      </p:sp>
    </p:spTree>
    <p:extLst>
      <p:ext uri="{BB962C8B-B14F-4D97-AF65-F5344CB8AC3E}">
        <p14:creationId xmlns:p14="http://schemas.microsoft.com/office/powerpoint/2010/main" val="3283719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dirty="0"/>
              <a:t>String Interpolation</a:t>
            </a:r>
          </a:p>
        </p:txBody>
      </p:sp>
      <p:sp>
        <p:nvSpPr>
          <p:cNvPr id="3" name="Content Placeholder 2"/>
          <p:cNvSpPr>
            <a:spLocks noGrp="1"/>
          </p:cNvSpPr>
          <p:nvPr>
            <p:ph idx="1"/>
          </p:nvPr>
        </p:nvSpPr>
        <p:spPr>
          <a:xfrm>
            <a:off x="457200" y="1143000"/>
            <a:ext cx="8229600" cy="5410200"/>
          </a:xfrm>
        </p:spPr>
        <p:txBody>
          <a:bodyPr>
            <a:normAutofit/>
          </a:bodyPr>
          <a:lstStyle/>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b="1" dirty="0"/>
              <a:t>S" is used for string interpolation here and without any space between s and "</a:t>
            </a:r>
          </a:p>
          <a:p>
            <a:endParaRPr lang="en-US" sz="1800" dirty="0"/>
          </a:p>
          <a:p>
            <a:endParaRPr lang="en-US" sz="1800" dirty="0"/>
          </a:p>
          <a:p>
            <a:pPr lvl="1"/>
            <a:endParaRPr lang="en-US" sz="1800" dirty="0"/>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386" y="1427408"/>
            <a:ext cx="8076092"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6582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If/Else Expression</a:t>
            </a:r>
          </a:p>
        </p:txBody>
      </p:sp>
      <p:sp>
        <p:nvSpPr>
          <p:cNvPr id="3" name="Content Placeholder 2"/>
          <p:cNvSpPr>
            <a:spLocks noGrp="1"/>
          </p:cNvSpPr>
          <p:nvPr>
            <p:ph idx="1"/>
          </p:nvPr>
        </p:nvSpPr>
        <p:spPr>
          <a:xfrm>
            <a:off x="457200" y="1600207"/>
            <a:ext cx="8229600" cy="4525963"/>
          </a:xfrm>
        </p:spPr>
        <p:txBody>
          <a:bodyPr>
            <a:normAutofit/>
          </a:bodyPr>
          <a:lstStyle/>
          <a:p>
            <a:pPr lvl="1"/>
            <a:r>
              <a:rPr lang="en-US" sz="1800" dirty="0"/>
              <a:t>Notice below, if statement returned a value based on conditions and notice we don’t have to write any return keyword. The last expression or statement is automatically returned.</a:t>
            </a:r>
          </a:p>
          <a:p>
            <a:pPr lvl="1"/>
            <a:endParaRPr lang="en-US" sz="1800" dirty="0"/>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6473" y="2667000"/>
            <a:ext cx="6200775" cy="384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532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Loops as Statement</a:t>
            </a:r>
          </a:p>
        </p:txBody>
      </p:sp>
      <p:sp>
        <p:nvSpPr>
          <p:cNvPr id="3" name="Content Placeholder 2"/>
          <p:cNvSpPr>
            <a:spLocks noGrp="1"/>
          </p:cNvSpPr>
          <p:nvPr>
            <p:ph idx="1"/>
          </p:nvPr>
        </p:nvSpPr>
        <p:spPr>
          <a:xfrm>
            <a:off x="412124" y="1636712"/>
            <a:ext cx="8229600" cy="4525963"/>
          </a:xfrm>
        </p:spPr>
        <p:txBody>
          <a:bodyPr>
            <a:normAutofit/>
          </a:bodyPr>
          <a:lstStyle/>
          <a:p>
            <a:r>
              <a:rPr lang="en-US" sz="1800" dirty="0"/>
              <a:t>Below example of for loop is just a statement and it prints some value by looping through the list.</a:t>
            </a:r>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251" y="2438400"/>
            <a:ext cx="7943850"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35809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i="http://www.w3.org/2001/XMLSchema-instance" xmlns:xsd="http://www.w3.org/2001/XMLSchema" xmlns="http://www.boldonjames.com/2008/01/sie/internal/label" sislVersion="0" policy="d4161281-19ac-4487-8e19-1947623352c0" origin="userSelected">
  <element uid="id_classification_nonbusiness" value=""/>
</sisl>
</file>

<file path=customXml/itemProps1.xml><?xml version="1.0" encoding="utf-8"?>
<ds:datastoreItem xmlns:ds="http://schemas.openxmlformats.org/officeDocument/2006/customXml" ds:itemID="{1D460022-DFAE-4653-889A-4B96A25F8F39}">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
  <TotalTime>124277</TotalTime>
  <Words>2215</Words>
  <Application>Microsoft Office PowerPoint</Application>
  <PresentationFormat>On-screen Show (4:3)</PresentationFormat>
  <Paragraphs>244</Paragraphs>
  <Slides>44</Slides>
  <Notes>0</Notes>
  <HiddenSlides>0</HiddenSlides>
  <MMClips>0</MMClips>
  <ScaleCrop>false</ScaleCrop>
  <HeadingPairs>
    <vt:vector size="4" baseType="variant">
      <vt:variant>
        <vt:lpstr>Theme</vt:lpstr>
      </vt:variant>
      <vt:variant>
        <vt:i4>2</vt:i4>
      </vt:variant>
      <vt:variant>
        <vt:lpstr>Slide Titles</vt:lpstr>
      </vt:variant>
      <vt:variant>
        <vt:i4>44</vt:i4>
      </vt:variant>
    </vt:vector>
  </HeadingPairs>
  <TitlesOfParts>
    <vt:vector size="46" baseType="lpstr">
      <vt:lpstr>Office Theme</vt:lpstr>
      <vt:lpstr>1_Office Theme</vt:lpstr>
      <vt:lpstr>Scala</vt:lpstr>
      <vt:lpstr>Scala vs. Java: Key Differences</vt:lpstr>
      <vt:lpstr>First Interaction with Scala</vt:lpstr>
      <vt:lpstr>Expression and Statement</vt:lpstr>
      <vt:lpstr>Type Inference</vt:lpstr>
      <vt:lpstr>Any Type - Demo</vt:lpstr>
      <vt:lpstr>String Interpolation</vt:lpstr>
      <vt:lpstr>If/Else Expression</vt:lpstr>
      <vt:lpstr>For Loops as Statement</vt:lpstr>
      <vt:lpstr>For Loop as expression</vt:lpstr>
      <vt:lpstr>For loop with pattern guard</vt:lpstr>
      <vt:lpstr>While loops</vt:lpstr>
      <vt:lpstr>Functions Vs. Methods</vt:lpstr>
      <vt:lpstr>Methods</vt:lpstr>
      <vt:lpstr>Functions</vt:lpstr>
      <vt:lpstr>Creating a new project in IntelliJ</vt:lpstr>
      <vt:lpstr>Class</vt:lpstr>
      <vt:lpstr>Class</vt:lpstr>
      <vt:lpstr>Class parameters</vt:lpstr>
      <vt:lpstr>Understanding Singleton objects</vt:lpstr>
      <vt:lpstr>Companion object(Apply)</vt:lpstr>
      <vt:lpstr>Class Vs. Companion Object</vt:lpstr>
      <vt:lpstr>Class Vs. Companion Object</vt:lpstr>
      <vt:lpstr>Understanding functional objects</vt:lpstr>
      <vt:lpstr>Case Class</vt:lpstr>
      <vt:lpstr>Traits</vt:lpstr>
      <vt:lpstr>Abstract Class</vt:lpstr>
      <vt:lpstr>Scala collections</vt:lpstr>
      <vt:lpstr>Sequences</vt:lpstr>
      <vt:lpstr>List in Scala</vt:lpstr>
      <vt:lpstr>List operations</vt:lpstr>
      <vt:lpstr>Sets</vt:lpstr>
      <vt:lpstr>Map</vt:lpstr>
      <vt:lpstr>Tuples</vt:lpstr>
      <vt:lpstr>Methods on numeric collection</vt:lpstr>
      <vt:lpstr>Operations on collection</vt:lpstr>
      <vt:lpstr>Option</vt:lpstr>
      <vt:lpstr>Handling Option</vt:lpstr>
      <vt:lpstr>Pattern Matching</vt:lpstr>
      <vt:lpstr>Pattern Matching on Sequence</vt:lpstr>
      <vt:lpstr>Pattern matching on Types</vt:lpstr>
      <vt:lpstr>Error Handling with TRY</vt:lpstr>
      <vt:lpstr>Error Handling with Either</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PIG Latin</dc:title>
  <dc:creator>soham</dc:creator>
  <cp:lastModifiedBy>soham</cp:lastModifiedBy>
  <cp:revision>2420</cp:revision>
  <dcterms:created xsi:type="dcterms:W3CDTF">2006-08-16T00:00:00Z</dcterms:created>
  <dcterms:modified xsi:type="dcterms:W3CDTF">2019-06-02T05:48:10Z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c9207458-5fdb-4402-8029-dc5b52b8a648</vt:lpwstr>
  </property>
  <property fmtid="{D5CDD505-2E9C-101B-9397-08002B2CF9AE}" pid="3" name="bjSaver">
    <vt:lpwstr>mN9WyE0ADLGZoBjebBZmryqnNQNq1yeq</vt:lpwstr>
  </property>
  <property fmtid="{D5CDD505-2E9C-101B-9397-08002B2CF9AE}" pid="4" name="bjDocumentLabelXML">
    <vt:lpwstr>&lt;?xml version="1.0" encoding="us-ascii"?&gt;&lt;sisl xmlns:xsi="http://www.w3.org/2001/XMLSchema-instance" xmlns:xsd="http://www.w3.org/2001/XMLSchema" sislVersion="0" policy="d4161281-19ac-4487-8e19-1947623352c0" origin="userSelected" xmlns="http://www.boldonj</vt:lpwstr>
  </property>
  <property fmtid="{D5CDD505-2E9C-101B-9397-08002B2CF9AE}" pid="5" name="bjDocumentLabelXML-0">
    <vt:lpwstr>ames.com/2008/01/sie/internal/label"&gt;&lt;element uid="id_classification_nonbusiness" value="" /&gt;&lt;/sisl&gt;</vt:lpwstr>
  </property>
  <property fmtid="{D5CDD505-2E9C-101B-9397-08002B2CF9AE}" pid="6" name="bjDocumentSecurityLabel">
    <vt:lpwstr>Unrestricted</vt:lpwstr>
  </property>
  <property fmtid="{D5CDD505-2E9C-101B-9397-08002B2CF9AE}" pid="7" name="BarclaysDC">
    <vt:lpwstr>Unrestricted</vt:lpwstr>
  </property>
  <property fmtid="{D5CDD505-2E9C-101B-9397-08002B2CF9AE}" pid="8" name="_AdHocReviewCycleID">
    <vt:i4>795475794</vt:i4>
  </property>
  <property fmtid="{D5CDD505-2E9C-101B-9397-08002B2CF9AE}" pid="9" name="_NewReviewCycle">
    <vt:lpwstr/>
  </property>
  <property fmtid="{D5CDD505-2E9C-101B-9397-08002B2CF9AE}" pid="10" name="_EmailSubject">
    <vt:lpwstr>ppt</vt:lpwstr>
  </property>
  <property fmtid="{D5CDD505-2E9C-101B-9397-08002B2CF9AE}" pid="11" name="_AuthorEmail">
    <vt:lpwstr>SANDEEPTA.MOHANTY@barclayscorp.com</vt:lpwstr>
  </property>
  <property fmtid="{D5CDD505-2E9C-101B-9397-08002B2CF9AE}" pid="12" name="_AuthorEmailDisplayName">
    <vt:lpwstr>MOHANTY, SANDEEPTA : Group Centre</vt:lpwstr>
  </property>
  <property fmtid="{D5CDD505-2E9C-101B-9397-08002B2CF9AE}" pid="13" name="_PreviousAdHocReviewCycleID">
    <vt:i4>1934618954</vt:i4>
  </property>
</Properties>
</file>