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5"/>
  </p:notesMasterIdLst>
  <p:sldIdLst>
    <p:sldId id="287" r:id="rId2"/>
    <p:sldId id="288" r:id="rId3"/>
    <p:sldId id="289" r:id="rId4"/>
    <p:sldId id="290" r:id="rId5"/>
    <p:sldId id="291" r:id="rId6"/>
    <p:sldId id="293" r:id="rId7"/>
    <p:sldId id="294" r:id="rId8"/>
    <p:sldId id="295" r:id="rId9"/>
    <p:sldId id="296" r:id="rId10"/>
    <p:sldId id="297" r:id="rId11"/>
    <p:sldId id="298" r:id="rId12"/>
    <p:sldId id="299" r:id="rId13"/>
    <p:sldId id="300" r:id="rId14"/>
    <p:sldId id="301" r:id="rId15"/>
    <p:sldId id="309" r:id="rId16"/>
    <p:sldId id="302" r:id="rId17"/>
    <p:sldId id="308" r:id="rId18"/>
    <p:sldId id="303" r:id="rId19"/>
    <p:sldId id="310" r:id="rId20"/>
    <p:sldId id="304" r:id="rId21"/>
    <p:sldId id="307" r:id="rId22"/>
    <p:sldId id="305" r:id="rId23"/>
    <p:sldId id="306" r:id="rId24"/>
    <p:sldId id="311" r:id="rId25"/>
    <p:sldId id="312" r:id="rId26"/>
    <p:sldId id="313" r:id="rId27"/>
    <p:sldId id="314" r:id="rId28"/>
    <p:sldId id="315" r:id="rId29"/>
    <p:sldId id="316" r:id="rId30"/>
    <p:sldId id="317" r:id="rId31"/>
    <p:sldId id="318" r:id="rId32"/>
    <p:sldId id="319" r:id="rId33"/>
    <p:sldId id="320" r:id="rId3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F497D"/>
    <a:srgbClr val="595959"/>
    <a:srgbClr val="376092"/>
    <a:srgbClr val="4F81BD"/>
    <a:srgbClr val="BFBFBF"/>
    <a:srgbClr val="7F7F7F"/>
    <a:srgbClr val="E9EDF4"/>
    <a:srgbClr val="A6A6A6"/>
    <a:srgbClr val="C25830"/>
    <a:srgbClr val="E46C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353" autoAdjust="0"/>
    <p:restoredTop sz="99332" autoAdjust="0"/>
  </p:normalViewPr>
  <p:slideViewPr>
    <p:cSldViewPr showGuides="1">
      <p:cViewPr>
        <p:scale>
          <a:sx n="70" d="100"/>
          <a:sy n="70" d="100"/>
        </p:scale>
        <p:origin x="-1338" y="-168"/>
      </p:cViewPr>
      <p:guideLst>
        <p:guide orient="horz" pos="4057"/>
        <p:guide orient="horz" pos="3864"/>
        <p:guide orient="horz" pos="672"/>
        <p:guide orient="horz" pos="508"/>
        <p:guide pos="336"/>
        <p:guide pos="595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7/21/2014</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 xmlns:p14="http://schemas.microsoft.com/office/powerpoint/2010/main" val="214729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smtClean="0"/>
              <a:t>Click to edit Master title style</a:t>
            </a:r>
            <a:endParaRPr lang="en-US" dirty="0"/>
          </a:p>
        </p:txBody>
      </p:sp>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4317996" y="5029201"/>
            <a:ext cx="51181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help@edupristine.com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www.edupristine.com</a:t>
            </a:r>
          </a:p>
        </p:txBody>
      </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a:t>
            </a:r>
            <a:r>
              <a:rPr lang="en-US" sz="3700" b="1" dirty="0" smtClean="0">
                <a:solidFill>
                  <a:srgbClr val="4F81BD">
                    <a:lumMod val="75000"/>
                  </a:srgbClr>
                </a:solidFill>
              </a:rPr>
              <a:t>You!</a:t>
            </a:r>
            <a:endParaRPr lang="en-IN" sz="3700" b="1" dirty="0">
              <a:solidFill>
                <a:srgbClr val="4F81BD">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
        <p:nvSpPr>
          <p:cNvPr id="15" name="Text Placeholder 14"/>
          <p:cNvSpPr>
            <a:spLocks noGrp="1"/>
          </p:cNvSpPr>
          <p:nvPr>
            <p:ph type="body" sz="quarter" idx="13"/>
          </p:nvPr>
        </p:nvSpPr>
        <p:spPr>
          <a:xfrm>
            <a:off x="1524" y="2994660"/>
            <a:ext cx="9902952"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533400" y="1092200"/>
            <a:ext cx="8895588"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533400" y="1092200"/>
            <a:ext cx="8890063"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533400" y="1092200"/>
            <a:ext cx="89154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533400" y="1092200"/>
            <a:ext cx="89154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533400" y="1092200"/>
            <a:ext cx="4337050"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88834" y="1092200"/>
            <a:ext cx="4334256"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533400" y="1092200"/>
            <a:ext cx="57150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1092200"/>
            <a:ext cx="30099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3400" y="62630"/>
            <a:ext cx="8100060"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533400" y="1092200"/>
            <a:ext cx="8915400" cy="504190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EduPristine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4295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5113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Big Data &amp; Hadoop - UNIX</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4" r:id="rId9"/>
    <p:sldLayoutId id="2147483657" r:id="rId10"/>
    <p:sldLayoutId id="214748366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 Id="rId4" Type="http://schemas.openxmlformats.org/officeDocument/2006/relationships/image" Target="../media/image33.jpe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5.xml"/><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8" y="3505200"/>
            <a:ext cx="5396612" cy="1524000"/>
          </a:xfrm>
        </p:spPr>
        <p:txBody>
          <a:bodyPr/>
          <a:lstStyle/>
          <a:p>
            <a:r>
              <a:rPr lang="en-US" dirty="0" smtClean="0"/>
              <a:t>LINUX Fundamentals</a:t>
            </a:r>
            <a:endParaRPr lang="en-US"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781800" y="3200400"/>
            <a:ext cx="1000124" cy="83029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lum contrast="18000"/>
            <a:extLst>
              <a:ext uri="{28A0092B-C50C-407E-A947-70E740481C1C}">
                <a14:useLocalDpi xmlns="" xmlns:a14="http://schemas.microsoft.com/office/drawing/2010/main" val="0"/>
              </a:ext>
            </a:extLst>
          </a:blip>
          <a:srcRect l="2457" t="5134" r="3613" b="5031"/>
          <a:stretch>
            <a:fillRect/>
          </a:stretch>
        </p:blipFill>
        <p:spPr bwMode="auto">
          <a:xfrm>
            <a:off x="5334000" y="1219200"/>
            <a:ext cx="3962400" cy="2667000"/>
          </a:xfrm>
          <a:prstGeom prst="rect">
            <a:avLst/>
          </a:prstGeom>
          <a:ln w="3175">
            <a:solidFill>
              <a:srgbClr val="1F497D"/>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pic>
      <p:sp>
        <p:nvSpPr>
          <p:cNvPr id="2" name="Title 1"/>
          <p:cNvSpPr>
            <a:spLocks noGrp="1"/>
          </p:cNvSpPr>
          <p:nvPr>
            <p:ph type="title"/>
          </p:nvPr>
        </p:nvSpPr>
        <p:spPr/>
        <p:txBody>
          <a:bodyPr/>
          <a:lstStyle/>
          <a:p>
            <a:r>
              <a:rPr smtClean="0"/>
              <a:t>LINUX </a:t>
            </a:r>
            <a:r>
              <a:rPr lang="en-US" dirty="0" smtClean="0"/>
              <a:t>Structure &amp; some basic commands</a:t>
            </a:r>
            <a:endParaRPr lang="en-US" dirty="0"/>
          </a:p>
        </p:txBody>
      </p:sp>
      <p:sp>
        <p:nvSpPr>
          <p:cNvPr id="3" name="Content Placeholder 2"/>
          <p:cNvSpPr>
            <a:spLocks noGrp="1"/>
          </p:cNvSpPr>
          <p:nvPr>
            <p:ph sz="half" idx="1"/>
          </p:nvPr>
        </p:nvSpPr>
        <p:spPr>
          <a:xfrm>
            <a:off x="533400" y="1092200"/>
            <a:ext cx="4648200" cy="5041900"/>
          </a:xfrm>
        </p:spPr>
        <p:txBody>
          <a:bodyPr>
            <a:normAutofit/>
          </a:bodyPr>
          <a:lstStyle/>
          <a:p>
            <a:pPr lvl="1" algn="just"/>
            <a:r>
              <a:rPr lang="en-US" sz="1600" dirty="0" smtClean="0"/>
              <a:t> /symbolizes ROOT </a:t>
            </a:r>
          </a:p>
          <a:p>
            <a:pPr lvl="1" algn="just"/>
            <a:r>
              <a:rPr lang="en-US" sz="1600" dirty="0" smtClean="0"/>
              <a:t>Under root a folder named  home is there </a:t>
            </a:r>
          </a:p>
          <a:p>
            <a:pPr lvl="1" algn="just"/>
            <a:r>
              <a:rPr lang="en-US" sz="1600" dirty="0" smtClean="0"/>
              <a:t>which contains  Info. About every logged user</a:t>
            </a:r>
          </a:p>
          <a:p>
            <a:pPr lvl="1" algn="just"/>
            <a:r>
              <a:rPr lang="en-US" sz="1600" b="1" dirty="0" smtClean="0"/>
              <a:t>List of commands &amp;  there uses with   screen  shots </a:t>
            </a:r>
          </a:p>
          <a:p>
            <a:pPr marL="400050" lvl="1" indent="-400050" algn="just">
              <a:buNone/>
            </a:pPr>
            <a:r>
              <a:rPr lang="en-US" sz="1600" b="1" dirty="0" smtClean="0">
                <a:solidFill>
                  <a:schemeClr val="accent1"/>
                </a:solidFill>
              </a:rPr>
              <a:t>I. </a:t>
            </a:r>
            <a:r>
              <a:rPr lang="en-US" sz="1600" b="1" dirty="0" err="1" smtClean="0"/>
              <a:t>pwd</a:t>
            </a:r>
            <a:r>
              <a:rPr lang="en-US" sz="1600" b="1" dirty="0" smtClean="0"/>
              <a:t>: </a:t>
            </a:r>
            <a:r>
              <a:rPr lang="en-US" sz="1600" dirty="0" smtClean="0"/>
              <a:t>Tells the present working. </a:t>
            </a:r>
          </a:p>
          <a:p>
            <a:pPr marL="400050" lvl="1" indent="-400050" algn="just">
              <a:buFont typeface="+mj-lt"/>
              <a:buAutoNum type="romanUcPeriod"/>
            </a:pPr>
            <a:endParaRPr lang="en-US" sz="1600" dirty="0" smtClean="0"/>
          </a:p>
          <a:p>
            <a:pPr marL="400050" lvl="1" indent="-400050" algn="just">
              <a:buFont typeface="+mj-lt"/>
              <a:buAutoNum type="romanUcPeriod"/>
            </a:pPr>
            <a:endParaRPr lang="en-US" sz="1600" dirty="0" smtClean="0"/>
          </a:p>
          <a:p>
            <a:pPr marL="400050" lvl="1" indent="-400050" algn="just">
              <a:buNone/>
            </a:pPr>
            <a:endParaRPr lang="en-US" sz="1400" b="1" dirty="0" smtClean="0"/>
          </a:p>
          <a:p>
            <a:pPr marL="400050" lvl="1" indent="-400050" algn="just">
              <a:buNone/>
            </a:pPr>
            <a:r>
              <a:rPr lang="en-US" sz="1600" b="1" dirty="0" smtClean="0">
                <a:solidFill>
                  <a:schemeClr val="accent1"/>
                </a:solidFill>
              </a:rPr>
              <a:t>II.</a:t>
            </a:r>
            <a:r>
              <a:rPr lang="en-US" sz="1400" b="1" dirty="0" smtClean="0"/>
              <a:t> </a:t>
            </a:r>
            <a:r>
              <a:rPr lang="en-US" sz="1600" b="1" dirty="0" err="1" smtClean="0"/>
              <a:t>ls</a:t>
            </a:r>
            <a:r>
              <a:rPr lang="en-US" sz="1600" b="1" dirty="0" smtClean="0"/>
              <a:t> : </a:t>
            </a:r>
            <a:r>
              <a:rPr lang="en-US" sz="1600" dirty="0" smtClean="0"/>
              <a:t>lists all the file under current directory.</a:t>
            </a:r>
          </a:p>
          <a:p>
            <a:pPr lvl="3" indent="0" algn="just"/>
            <a:r>
              <a:rPr lang="en-US" sz="1400" dirty="0" err="1" smtClean="0"/>
              <a:t>ls</a:t>
            </a:r>
            <a:r>
              <a:rPr lang="en-US" sz="1400" dirty="0" smtClean="0"/>
              <a:t> -a: lists all the hidden files too.</a:t>
            </a:r>
          </a:p>
          <a:p>
            <a:pPr algn="just"/>
            <a:endParaRPr lang="en-US" sz="1600" dirty="0" smtClean="0"/>
          </a:p>
          <a:p>
            <a:endParaRPr lang="en-US" sz="1600" dirty="0" smtClean="0"/>
          </a:p>
        </p:txBody>
      </p:sp>
      <p:sp>
        <p:nvSpPr>
          <p:cNvPr id="4" name="Slide Number Placeholder 3"/>
          <p:cNvSpPr>
            <a:spLocks noGrp="1"/>
          </p:cNvSpPr>
          <p:nvPr>
            <p:ph type="sldNum" sz="quarter" idx="12"/>
          </p:nvPr>
        </p:nvSpPr>
        <p:spPr/>
        <p:txBody>
          <a:bodyPr/>
          <a:lstStyle/>
          <a:p>
            <a:fld id="{5A0614AE-7DA6-4443-9A06-FA7BD7CD666D}" type="slidenum">
              <a:rPr lang="en-US" smtClean="0"/>
              <a:pPr/>
              <a:t>9</a:t>
            </a:fld>
            <a:endParaRPr lang="en-US" dirty="0"/>
          </a:p>
        </p:txBody>
      </p:sp>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90600" y="2895600"/>
            <a:ext cx="3733800" cy="838200"/>
          </a:xfrm>
          <a:prstGeom prst="rect">
            <a:avLst/>
          </a:prstGeom>
          <a:ln>
            <a:solidFill>
              <a:srgbClr val="1F497D"/>
            </a:solidFill>
          </a:ln>
        </p:spPr>
      </p:pic>
      <p:pic>
        <p:nvPicPr>
          <p:cNvPr id="9" name="Picture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90600" y="4495800"/>
            <a:ext cx="2963125" cy="1418685"/>
          </a:xfrm>
          <a:prstGeom prst="rect">
            <a:avLst/>
          </a:prstGeom>
          <a:ln>
            <a:solidFill>
              <a:srgbClr val="1F497D"/>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smtClean="0"/>
              <a:t>LINUX Structure &amp; some basic commands (Cont..)</a:t>
            </a:r>
            <a:endParaRPr lang="en-US" dirty="0"/>
          </a:p>
        </p:txBody>
      </p:sp>
      <p:sp>
        <p:nvSpPr>
          <p:cNvPr id="3" name="Content Placeholder 2"/>
          <p:cNvSpPr>
            <a:spLocks noGrp="1"/>
          </p:cNvSpPr>
          <p:nvPr>
            <p:ph idx="1"/>
          </p:nvPr>
        </p:nvSpPr>
        <p:spPr>
          <a:ln>
            <a:noFill/>
          </a:ln>
        </p:spPr>
        <p:txBody>
          <a:bodyPr/>
          <a:lstStyle/>
          <a:p>
            <a:pPr marL="400050" lvl="1" indent="-400050" algn="just">
              <a:buNone/>
            </a:pPr>
            <a:r>
              <a:rPr lang="en-US" sz="1600" b="1" dirty="0" smtClean="0">
                <a:solidFill>
                  <a:schemeClr val="accent1"/>
                </a:solidFill>
              </a:rPr>
              <a:t>III. </a:t>
            </a:r>
            <a:r>
              <a:rPr lang="en-US" sz="1600" b="1" dirty="0" err="1" smtClean="0"/>
              <a:t>mkdir</a:t>
            </a:r>
            <a:r>
              <a:rPr lang="en-US" sz="1600" b="1" dirty="0" smtClean="0"/>
              <a:t> dir name :</a:t>
            </a:r>
            <a:r>
              <a:rPr lang="en-US" sz="1600" dirty="0" smtClean="0"/>
              <a:t> creating a file/folder .</a:t>
            </a:r>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800" dirty="0" smtClean="0"/>
          </a:p>
          <a:p>
            <a:pPr marL="400050" lvl="1" indent="-400050" algn="just">
              <a:buNone/>
            </a:pPr>
            <a:endParaRPr lang="en-US" sz="100" b="1" dirty="0" smtClean="0">
              <a:solidFill>
                <a:schemeClr val="accent1"/>
              </a:solidFill>
            </a:endParaRPr>
          </a:p>
          <a:p>
            <a:pPr marL="400050" lvl="1" indent="-400050" algn="just">
              <a:buNone/>
            </a:pPr>
            <a:r>
              <a:rPr lang="en-US" sz="1600" b="1" dirty="0" smtClean="0">
                <a:solidFill>
                  <a:schemeClr val="accent1"/>
                </a:solidFill>
              </a:rPr>
              <a:t>IV. </a:t>
            </a:r>
            <a:r>
              <a:rPr lang="en-US" sz="1600" b="1" dirty="0" smtClean="0"/>
              <a:t>clear:-</a:t>
            </a:r>
            <a:r>
              <a:rPr lang="en-US" sz="1600" dirty="0" smtClean="0"/>
              <a:t> clears the terminal.    </a:t>
            </a:r>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sz="1600" dirty="0" smtClean="0"/>
          </a:p>
          <a:p>
            <a:pPr marL="400050" lvl="1" indent="-400050" algn="just">
              <a:buNone/>
            </a:pPr>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10</a:t>
            </a:fld>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8345" y="1569669"/>
            <a:ext cx="4343400" cy="1097331"/>
          </a:xfrm>
          <a:prstGeom prst="rect">
            <a:avLst/>
          </a:prstGeom>
          <a:ln>
            <a:solidFill>
              <a:schemeClr val="accent1"/>
            </a:solidFill>
          </a:ln>
        </p:spPr>
      </p:pic>
      <p:pic>
        <p:nvPicPr>
          <p:cNvPr id="8" name="Picture 7"/>
          <p:cNvPicPr>
            <a:picLocks noChangeAspect="1"/>
          </p:cNvPicPr>
          <p:nvPr/>
        </p:nvPicPr>
        <p:blipFill>
          <a:blip r:embed="rId3">
            <a:extLst>
              <a:ext uri="{28A0092B-C50C-407E-A947-70E740481C1C}">
                <a14:useLocalDpi xmlns="" xmlns:a14="http://schemas.microsoft.com/office/drawing/2010/main" val="0"/>
              </a:ext>
            </a:extLst>
          </a:blip>
          <a:srcRect r="1775"/>
          <a:stretch>
            <a:fillRect/>
          </a:stretch>
        </p:blipFill>
        <p:spPr>
          <a:xfrm>
            <a:off x="893868" y="3810000"/>
            <a:ext cx="4865077" cy="2003351"/>
          </a:xfrm>
          <a:prstGeom prst="rect">
            <a:avLst/>
          </a:prstGeom>
          <a:ln>
            <a:solidFill>
              <a:schemeClr val="accent1"/>
            </a:solidFill>
          </a:ln>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rcRect r="48936"/>
          <a:stretch>
            <a:fillRect/>
          </a:stretch>
        </p:blipFill>
        <p:spPr>
          <a:xfrm>
            <a:off x="7206745" y="3845521"/>
            <a:ext cx="1861055" cy="2002536"/>
          </a:xfrm>
          <a:prstGeom prst="rect">
            <a:avLst/>
          </a:prstGeom>
          <a:ln>
            <a:solidFill>
              <a:schemeClr val="accent1"/>
            </a:solidFill>
          </a:ln>
        </p:spPr>
      </p:pic>
      <p:cxnSp>
        <p:nvCxnSpPr>
          <p:cNvPr id="11" name="Straight Arrow Connector 10"/>
          <p:cNvCxnSpPr>
            <a:stCxn id="8" idx="3"/>
            <a:endCxn id="9" idx="1"/>
          </p:cNvCxnSpPr>
          <p:nvPr/>
        </p:nvCxnSpPr>
        <p:spPr>
          <a:xfrm>
            <a:off x="5758945" y="4811676"/>
            <a:ext cx="1447800" cy="3511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LINUX Structure &amp; some basic commands (Cont..)</a:t>
            </a:r>
            <a:endParaRPr lang="en-US" dirty="0"/>
          </a:p>
        </p:txBody>
      </p:sp>
      <p:sp>
        <p:nvSpPr>
          <p:cNvPr id="3" name="Content Placeholder 2"/>
          <p:cNvSpPr>
            <a:spLocks noGrp="1"/>
          </p:cNvSpPr>
          <p:nvPr>
            <p:ph idx="1"/>
          </p:nvPr>
        </p:nvSpPr>
        <p:spPr/>
        <p:txBody>
          <a:bodyPr/>
          <a:lstStyle/>
          <a:p>
            <a:r>
              <a:rPr lang="en-US" sz="1600" b="1" dirty="0" smtClean="0">
                <a:solidFill>
                  <a:schemeClr val="accent1"/>
                </a:solidFill>
              </a:rPr>
              <a:t>V.  </a:t>
            </a:r>
            <a:r>
              <a:rPr lang="en-US" b="1" dirty="0" err="1" smtClean="0"/>
              <a:t>cd</a:t>
            </a:r>
            <a:r>
              <a:rPr lang="en-US" b="1" dirty="0" smtClean="0"/>
              <a:t>  dest.name </a:t>
            </a:r>
            <a:r>
              <a:rPr lang="en-US" dirty="0" smtClean="0"/>
              <a:t>:- changing the directory</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2500" y="1676400"/>
            <a:ext cx="8001000" cy="20574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Creating, Copying &amp; Deleting a file</a:t>
            </a:r>
            <a:endParaRPr lang="en-US" dirty="0"/>
          </a:p>
        </p:txBody>
      </p:sp>
      <p:sp>
        <p:nvSpPr>
          <p:cNvPr id="3" name="Content Placeholder 2"/>
          <p:cNvSpPr>
            <a:spLocks noGrp="1"/>
          </p:cNvSpPr>
          <p:nvPr>
            <p:ph idx="1"/>
          </p:nvPr>
        </p:nvSpPr>
        <p:spPr/>
        <p:txBody>
          <a:bodyPr/>
          <a:lstStyle/>
          <a:p>
            <a:pPr lvl="1"/>
            <a:r>
              <a:rPr lang="en-US" sz="1600" dirty="0" smtClean="0"/>
              <a:t>Creating a File :-- for creating a file there are various editors available such as  VI ,gedit.</a:t>
            </a:r>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b="1" dirty="0" smtClean="0"/>
              <a:t>Command</a:t>
            </a:r>
            <a:r>
              <a:rPr lang="en-US" sz="1600" dirty="0" smtClean="0"/>
              <a:t>:    vi filename. extension</a:t>
            </a:r>
          </a:p>
          <a:p>
            <a:pPr lvl="1"/>
            <a:r>
              <a:rPr lang="en-US" sz="1600" dirty="0" smtClean="0"/>
              <a:t>extension -- .</a:t>
            </a:r>
            <a:r>
              <a:rPr lang="en-US" sz="1600" dirty="0" err="1" smtClean="0"/>
              <a:t>txt,.sh</a:t>
            </a:r>
            <a:endParaRPr lang="en-US" sz="1600" dirty="0" smtClean="0"/>
          </a:p>
          <a:p>
            <a:pPr lvl="1"/>
            <a:r>
              <a:rPr lang="en-US" sz="1600" dirty="0" smtClean="0"/>
              <a:t>Copying a file:--    cp source </a:t>
            </a:r>
            <a:r>
              <a:rPr lang="en-US" sz="1600" dirty="0" err="1" smtClean="0"/>
              <a:t>dest</a:t>
            </a:r>
            <a:r>
              <a:rPr lang="en-US" sz="1600" dirty="0" smtClean="0"/>
              <a:t>. name</a:t>
            </a:r>
          </a:p>
          <a:p>
            <a:pPr lvl="1"/>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rcRect r="2192"/>
          <a:stretch>
            <a:fillRect/>
          </a:stretch>
        </p:blipFill>
        <p:spPr>
          <a:xfrm>
            <a:off x="866775" y="1453222"/>
            <a:ext cx="3400425" cy="952500"/>
          </a:xfrm>
          <a:prstGeom prst="rect">
            <a:avLst/>
          </a:prstGeom>
          <a:ln>
            <a:solidFill>
              <a:schemeClr val="accent1"/>
            </a:solidFill>
          </a:ln>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rcRect b="12195"/>
          <a:stretch>
            <a:fillRect/>
          </a:stretch>
        </p:blipFill>
        <p:spPr>
          <a:xfrm>
            <a:off x="6334125" y="2971800"/>
            <a:ext cx="2886075" cy="1371600"/>
          </a:xfrm>
          <a:prstGeom prst="rect">
            <a:avLst/>
          </a:prstGeom>
          <a:ln>
            <a:solidFill>
              <a:schemeClr val="accent1"/>
            </a:solidFill>
          </a:ln>
        </p:spPr>
      </p:pic>
      <p:pic>
        <p:nvPicPr>
          <p:cNvPr id="9" name="Picture 2" descr="H:\1.jpg"/>
          <p:cNvPicPr>
            <a:picLocks noChangeAspect="1" noChangeArrowheads="1"/>
          </p:cNvPicPr>
          <p:nvPr/>
        </p:nvPicPr>
        <p:blipFill>
          <a:blip r:embed="rId4"/>
          <a:srcRect b="27999"/>
          <a:stretch>
            <a:fillRect/>
          </a:stretch>
        </p:blipFill>
        <p:spPr bwMode="auto">
          <a:xfrm>
            <a:off x="6705600" y="1447800"/>
            <a:ext cx="1933576" cy="1175678"/>
          </a:xfrm>
          <a:prstGeom prst="rect">
            <a:avLst/>
          </a:prstGeom>
          <a:noFill/>
          <a:ln>
            <a:solidFill>
              <a:schemeClr val="accent1"/>
            </a:solidFill>
          </a:ln>
        </p:spPr>
      </p:pic>
      <p:cxnSp>
        <p:nvCxnSpPr>
          <p:cNvPr id="11" name="Straight Arrow Connector 10"/>
          <p:cNvCxnSpPr>
            <a:stCxn id="9" idx="2"/>
            <a:endCxn id="7" idx="0"/>
          </p:cNvCxnSpPr>
          <p:nvPr/>
        </p:nvCxnSpPr>
        <p:spPr>
          <a:xfrm rot="16200000" flipH="1">
            <a:off x="7550614" y="2745251"/>
            <a:ext cx="348322" cy="10477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3"/>
            <a:endCxn id="9" idx="1"/>
          </p:cNvCxnSpPr>
          <p:nvPr/>
        </p:nvCxnSpPr>
        <p:spPr>
          <a:xfrm>
            <a:off x="4267200" y="1929472"/>
            <a:ext cx="2438400" cy="10616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815563" y="4495800"/>
            <a:ext cx="4747037" cy="1600200"/>
          </a:xfrm>
          <a:prstGeom prst="rect">
            <a:avLst/>
          </a:prstGeom>
          <a:ln>
            <a:solidFill>
              <a:schemeClr val="accent1"/>
            </a:solidFill>
          </a:ln>
        </p:spPr>
      </p:pic>
      <p:pic>
        <p:nvPicPr>
          <p:cNvPr id="22" name="Picture 21"/>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019800" y="4648200"/>
            <a:ext cx="3429000" cy="1295400"/>
          </a:xfrm>
          <a:prstGeom prst="rect">
            <a:avLst/>
          </a:prstGeom>
          <a:ln>
            <a:solidFill>
              <a:schemeClr val="accent1"/>
            </a:solidFill>
          </a:ln>
        </p:spPr>
      </p:pic>
      <p:cxnSp>
        <p:nvCxnSpPr>
          <p:cNvPr id="28" name="Straight Arrow Connector 27"/>
          <p:cNvCxnSpPr>
            <a:stCxn id="21" idx="3"/>
            <a:endCxn id="22" idx="1"/>
          </p:cNvCxnSpPr>
          <p:nvPr/>
        </p:nvCxnSpPr>
        <p:spPr>
          <a:xfrm>
            <a:off x="5562600" y="52959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Creating, Copying &amp; Deleting a file (Cont..)</a:t>
            </a:r>
            <a:endParaRPr lang="en-US" dirty="0"/>
          </a:p>
        </p:txBody>
      </p:sp>
      <p:sp>
        <p:nvSpPr>
          <p:cNvPr id="3" name="Content Placeholder 2"/>
          <p:cNvSpPr>
            <a:spLocks noGrp="1"/>
          </p:cNvSpPr>
          <p:nvPr>
            <p:ph idx="1"/>
          </p:nvPr>
        </p:nvSpPr>
        <p:spPr/>
        <p:txBody>
          <a:bodyPr/>
          <a:lstStyle/>
          <a:p>
            <a:pPr lvl="1"/>
            <a:r>
              <a:rPr lang="en-US" sz="1600" b="1" dirty="0" smtClean="0"/>
              <a:t>To Delete a File :  </a:t>
            </a:r>
            <a:r>
              <a:rPr lang="en-US" sz="1600" dirty="0" err="1" smtClean="0"/>
              <a:t>rm</a:t>
            </a:r>
            <a:r>
              <a:rPr lang="en-US" sz="1600" dirty="0" smtClean="0"/>
              <a:t> filename</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sz="400" b="1" dirty="0" smtClean="0"/>
          </a:p>
          <a:p>
            <a:pPr lvl="1"/>
            <a:endParaRPr lang="en-US" b="1" dirty="0" smtClean="0"/>
          </a:p>
          <a:p>
            <a:endParaRPr lang="en-US" b="1"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rcRect r="1961" b="2178"/>
          <a:stretch>
            <a:fillRect/>
          </a:stretch>
        </p:blipFill>
        <p:spPr>
          <a:xfrm>
            <a:off x="1143000" y="1600200"/>
            <a:ext cx="7620000" cy="19812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Creating, Copying &amp; Deleting a file (Cont..)</a:t>
            </a:r>
            <a:endParaRPr lang="en-US" dirty="0"/>
          </a:p>
        </p:txBody>
      </p:sp>
      <p:sp>
        <p:nvSpPr>
          <p:cNvPr id="3" name="Content Placeholder 2"/>
          <p:cNvSpPr>
            <a:spLocks noGrp="1"/>
          </p:cNvSpPr>
          <p:nvPr>
            <p:ph idx="1"/>
          </p:nvPr>
        </p:nvSpPr>
        <p:spPr/>
        <p:txBody>
          <a:bodyPr/>
          <a:lstStyle/>
          <a:p>
            <a:pPr lvl="1"/>
            <a:r>
              <a:rPr lang="en-US" b="1" dirty="0" smtClean="0"/>
              <a:t>rmdir filename :  </a:t>
            </a:r>
            <a:r>
              <a:rPr lang="en-US" dirty="0" smtClean="0"/>
              <a:t>removing  a directory</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rcRect r="12295"/>
          <a:stretch>
            <a:fillRect/>
          </a:stretch>
        </p:blipFill>
        <p:spPr>
          <a:xfrm>
            <a:off x="876300" y="2057400"/>
            <a:ext cx="8153400" cy="17526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Creating, Copying &amp; Deleting a file (Cont..)</a:t>
            </a:r>
            <a:endParaRPr lang="en-US" dirty="0"/>
          </a:p>
        </p:txBody>
      </p:sp>
      <p:sp>
        <p:nvSpPr>
          <p:cNvPr id="3" name="Content Placeholder 2"/>
          <p:cNvSpPr>
            <a:spLocks noGrp="1"/>
          </p:cNvSpPr>
          <p:nvPr>
            <p:ph idx="1"/>
          </p:nvPr>
        </p:nvSpPr>
        <p:spPr/>
        <p:txBody>
          <a:bodyPr/>
          <a:lstStyle/>
          <a:p>
            <a:pPr lvl="1"/>
            <a:r>
              <a:rPr lang="en-US" sz="1600" b="1" dirty="0" smtClean="0"/>
              <a:t>cat command :</a:t>
            </a:r>
            <a:r>
              <a:rPr lang="en-US" sz="1600" dirty="0" smtClean="0"/>
              <a:t> It can be used for the following purposes under  Linux:</a:t>
            </a:r>
          </a:p>
          <a:p>
            <a:pPr lvl="1">
              <a:buNone/>
            </a:pPr>
            <a:endParaRPr lang="en-US" sz="1600" dirty="0" smtClean="0"/>
          </a:p>
          <a:p>
            <a:pPr lvl="2"/>
            <a:r>
              <a:rPr lang="en-US" sz="1400" dirty="0" smtClean="0"/>
              <a:t> Display text files on screen.</a:t>
            </a:r>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15</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68094" y="2628900"/>
            <a:ext cx="7587395" cy="16002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Creating, Copying &amp; Deleting a file (Cont..)</a:t>
            </a:r>
            <a:endParaRPr lang="en-US" dirty="0"/>
          </a:p>
        </p:txBody>
      </p:sp>
      <p:sp>
        <p:nvSpPr>
          <p:cNvPr id="3" name="Content Placeholder 2"/>
          <p:cNvSpPr>
            <a:spLocks noGrp="1"/>
          </p:cNvSpPr>
          <p:nvPr>
            <p:ph idx="1"/>
          </p:nvPr>
        </p:nvSpPr>
        <p:spPr/>
        <p:txBody>
          <a:bodyPr/>
          <a:lstStyle/>
          <a:p>
            <a:pPr lvl="1"/>
            <a:r>
              <a:rPr lang="en-US" dirty="0" smtClean="0"/>
              <a:t>Adding and removing new user:--  </a:t>
            </a:r>
            <a:r>
              <a:rPr lang="en-US" dirty="0" err="1" smtClean="0"/>
              <a:t>sudo</a:t>
            </a:r>
            <a:r>
              <a:rPr lang="en-US" dirty="0" smtClean="0"/>
              <a:t> </a:t>
            </a:r>
            <a:r>
              <a:rPr lang="en-US" dirty="0" err="1" smtClean="0"/>
              <a:t>adduser</a:t>
            </a:r>
            <a:r>
              <a:rPr lang="en-US" dirty="0" smtClean="0"/>
              <a:t>  </a:t>
            </a:r>
            <a:r>
              <a:rPr lang="en-US" dirty="0" err="1" smtClean="0"/>
              <a:t>Newusename</a:t>
            </a:r>
            <a:endParaRPr lang="en-US" dirty="0" smtClean="0"/>
          </a:p>
        </p:txBody>
      </p:sp>
      <p:sp>
        <p:nvSpPr>
          <p:cNvPr id="4" name="Slide Number Placeholder 3"/>
          <p:cNvSpPr>
            <a:spLocks noGrp="1"/>
          </p:cNvSpPr>
          <p:nvPr>
            <p:ph type="sldNum" sz="quarter" idx="12"/>
          </p:nvPr>
        </p:nvSpPr>
        <p:spPr/>
        <p:txBody>
          <a:bodyPr/>
          <a:lstStyle/>
          <a:p>
            <a:fld id="{5A0614AE-7DA6-4443-9A06-FA7BD7CD666D}"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9600" y="2210324"/>
            <a:ext cx="1905000" cy="2133600"/>
          </a:xfrm>
          <a:prstGeom prst="rect">
            <a:avLst/>
          </a:prstGeom>
          <a:ln>
            <a:solidFill>
              <a:schemeClr val="accent1"/>
            </a:solidFill>
          </a:ln>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52776" y="2145506"/>
            <a:ext cx="2971799" cy="2263236"/>
          </a:xfrm>
          <a:prstGeom prst="rect">
            <a:avLst/>
          </a:prstGeom>
          <a:ln>
            <a:solidFill>
              <a:schemeClr val="accent1"/>
            </a:solidFill>
          </a:ln>
        </p:spPr>
      </p:pic>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748463" y="2058448"/>
            <a:ext cx="2533650" cy="2437352"/>
          </a:xfrm>
          <a:prstGeom prst="rect">
            <a:avLst/>
          </a:prstGeom>
          <a:ln>
            <a:solidFill>
              <a:schemeClr val="accent1"/>
            </a:solidFill>
          </a:ln>
        </p:spPr>
      </p:pic>
      <p:cxnSp>
        <p:nvCxnSpPr>
          <p:cNvPr id="9" name="Straight Arrow Connector 8"/>
          <p:cNvCxnSpPr>
            <a:stCxn id="5" idx="3"/>
            <a:endCxn id="6" idx="1"/>
          </p:cNvCxnSpPr>
          <p:nvPr/>
        </p:nvCxnSpPr>
        <p:spPr>
          <a:xfrm>
            <a:off x="2514600" y="3277124"/>
            <a:ext cx="6381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6124575" y="3277124"/>
            <a:ext cx="6238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Creating, Copying &amp; Deleting a file (Cont..)</a:t>
            </a:r>
            <a:endParaRPr lang="en-US" dirty="0"/>
          </a:p>
        </p:txBody>
      </p:sp>
      <p:sp>
        <p:nvSpPr>
          <p:cNvPr id="3" name="Content Placeholder 2"/>
          <p:cNvSpPr>
            <a:spLocks noGrp="1"/>
          </p:cNvSpPr>
          <p:nvPr>
            <p:ph idx="1"/>
          </p:nvPr>
        </p:nvSpPr>
        <p:spPr/>
        <p:txBody>
          <a:bodyPr>
            <a:normAutofit lnSpcReduction="10000"/>
          </a:bodyPr>
          <a:lstStyle/>
          <a:p>
            <a:pPr lvl="1"/>
            <a:r>
              <a:rPr lang="en-US" sz="1600" b="1" dirty="0" smtClean="0"/>
              <a:t>Removing a User </a:t>
            </a:r>
            <a:r>
              <a:rPr lang="en-US" sz="1600" dirty="0" smtClean="0"/>
              <a:t>:-- </a:t>
            </a:r>
            <a:r>
              <a:rPr lang="en-US" sz="1600" dirty="0" err="1" smtClean="0"/>
              <a:t>sudo</a:t>
            </a:r>
            <a:r>
              <a:rPr lang="en-US" sz="1600" dirty="0" smtClean="0"/>
              <a:t> </a:t>
            </a:r>
            <a:r>
              <a:rPr lang="en-US" sz="1600" dirty="0" err="1" smtClean="0"/>
              <a:t>userdel</a:t>
            </a:r>
            <a:r>
              <a:rPr lang="en-US" sz="1600" dirty="0" smtClean="0"/>
              <a:t>  </a:t>
            </a:r>
            <a:r>
              <a:rPr lang="en-US" sz="1600" dirty="0" err="1" smtClean="0"/>
              <a:t>Newusername</a:t>
            </a:r>
            <a:r>
              <a:rPr lang="en-US" sz="1600" dirty="0" smtClean="0"/>
              <a:t>..and the user will be deleted.</a:t>
            </a:r>
          </a:p>
          <a:p>
            <a:pPr lvl="1"/>
            <a:endParaRPr lang="en-US" sz="1600" dirty="0" smtClean="0"/>
          </a:p>
          <a:p>
            <a:pPr lvl="1"/>
            <a:endParaRPr lang="en-US" sz="1600" dirty="0" smtClean="0"/>
          </a:p>
          <a:p>
            <a:pPr lvl="1"/>
            <a:r>
              <a:rPr lang="en-US" sz="1600" b="1" dirty="0" smtClean="0"/>
              <a:t>Switching to different user </a:t>
            </a:r>
            <a:r>
              <a:rPr lang="en-US" sz="1600" dirty="0" smtClean="0"/>
              <a:t>:--  </a:t>
            </a:r>
            <a:r>
              <a:rPr lang="en-US" sz="1600" dirty="0" err="1" smtClean="0"/>
              <a:t>su</a:t>
            </a:r>
            <a:r>
              <a:rPr lang="en-US" sz="1600" dirty="0" smtClean="0"/>
              <a:t> username.</a:t>
            </a:r>
          </a:p>
          <a:p>
            <a:pPr lvl="2"/>
            <a:r>
              <a:rPr lang="en-US" sz="1400" dirty="0" smtClean="0"/>
              <a:t>then the required password of that user needs to be given.</a:t>
            </a:r>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1"/>
            <a:endParaRPr lang="en-US" sz="1600" b="1" dirty="0" smtClean="0"/>
          </a:p>
          <a:p>
            <a:pPr lvl="1"/>
            <a:r>
              <a:rPr lang="en-US" sz="1600" b="1" dirty="0" smtClean="0"/>
              <a:t>Extracting a TAR file</a:t>
            </a:r>
            <a:r>
              <a:rPr lang="en-US" sz="1600" dirty="0" smtClean="0"/>
              <a:t>:   </a:t>
            </a:r>
          </a:p>
          <a:p>
            <a:pPr marL="400050" lvl="1" indent="-400050">
              <a:buFont typeface="+mj-lt"/>
              <a:buAutoNum type="romanUcPeriod"/>
            </a:pPr>
            <a:r>
              <a:rPr lang="en-US" sz="1600" dirty="0" smtClean="0"/>
              <a:t>tar -</a:t>
            </a:r>
            <a:r>
              <a:rPr lang="en-US" sz="1600" dirty="0" err="1" smtClean="0"/>
              <a:t>zxvf</a:t>
            </a:r>
            <a:r>
              <a:rPr lang="en-US" sz="1600" dirty="0" smtClean="0"/>
              <a:t> yourfile.tar.</a:t>
            </a:r>
          </a:p>
          <a:p>
            <a:pPr marL="400050" lvl="1" indent="-400050">
              <a:buFont typeface="+mj-lt"/>
              <a:buAutoNum type="romanUcPeriod"/>
            </a:pPr>
            <a:r>
              <a:rPr lang="en-US" sz="1600" dirty="0" smtClean="0"/>
              <a:t>tar -</a:t>
            </a:r>
            <a:r>
              <a:rPr lang="en-US" sz="1600" dirty="0" err="1" smtClean="0"/>
              <a:t>xvf</a:t>
            </a:r>
            <a:r>
              <a:rPr lang="en-US" sz="1600" dirty="0" smtClean="0"/>
              <a:t> yourfile.tar</a:t>
            </a:r>
          </a:p>
          <a:p>
            <a:endParaRPr lang="en-US" sz="1600"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rcRect b="6463"/>
          <a:stretch>
            <a:fillRect/>
          </a:stretch>
        </p:blipFill>
        <p:spPr>
          <a:xfrm>
            <a:off x="7772400" y="1066800"/>
            <a:ext cx="1600200" cy="1676400"/>
          </a:xfrm>
          <a:prstGeom prst="rect">
            <a:avLst/>
          </a:prstGeom>
          <a:ln>
            <a:solidFill>
              <a:schemeClr val="accent1"/>
            </a:solidFill>
          </a:ln>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33600" y="2819400"/>
            <a:ext cx="3200400" cy="20574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18</a:t>
            </a:fld>
            <a:endParaRPr lang="en-US" dirty="0"/>
          </a:p>
        </p:txBody>
      </p:sp>
      <p:sp>
        <p:nvSpPr>
          <p:cNvPr id="3" name="Text Placeholder 2"/>
          <p:cNvSpPr>
            <a:spLocks noGrp="1"/>
          </p:cNvSpPr>
          <p:nvPr>
            <p:ph type="body" sz="quarter" idx="13"/>
          </p:nvPr>
        </p:nvSpPr>
        <p:spPr/>
        <p:txBody>
          <a:bodyPr/>
          <a:lstStyle/>
          <a:p>
            <a:r>
              <a:rPr lang="en-US" dirty="0" smtClean="0"/>
              <a:t>Assignments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a:t>
            </a:fld>
            <a:endParaRPr lang="en-US" dirty="0"/>
          </a:p>
        </p:txBody>
      </p:sp>
      <p:sp>
        <p:nvSpPr>
          <p:cNvPr id="3" name="Text Placeholder 2"/>
          <p:cNvSpPr>
            <a:spLocks noGrp="1"/>
          </p:cNvSpPr>
          <p:nvPr>
            <p:ph type="body" sz="quarter" idx="13"/>
          </p:nvPr>
        </p:nvSpPr>
        <p:spPr/>
        <p:txBody>
          <a:bodyPr/>
          <a:lstStyle/>
          <a:p>
            <a:r>
              <a:rPr lang="en-US" dirty="0" smtClean="0"/>
              <a:t>All About  “UNIX”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533400" y="2057400"/>
            <a:ext cx="8915400"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smtClean="0"/>
              <a:t>Assignment 1</a:t>
            </a:r>
            <a:endParaRPr lang="en-US" dirty="0"/>
          </a:p>
        </p:txBody>
      </p:sp>
      <p:sp>
        <p:nvSpPr>
          <p:cNvPr id="3" name="Content Placeholder 2"/>
          <p:cNvSpPr>
            <a:spLocks noGrp="1"/>
          </p:cNvSpPr>
          <p:nvPr>
            <p:ph idx="1"/>
          </p:nvPr>
        </p:nvSpPr>
        <p:spPr/>
        <p:txBody>
          <a:bodyPr>
            <a:normAutofit lnSpcReduction="10000"/>
          </a:bodyPr>
          <a:lstStyle/>
          <a:p>
            <a:pPr lvl="1">
              <a:buNone/>
            </a:pPr>
            <a:r>
              <a:rPr lang="en-US" sz="1600" b="1" dirty="0" err="1" smtClean="0"/>
              <a:t>Ques</a:t>
            </a:r>
            <a:r>
              <a:rPr lang="en-US" sz="1600" b="1" dirty="0" smtClean="0"/>
              <a:t> 1:    </a:t>
            </a:r>
            <a:r>
              <a:rPr lang="en-US" sz="1600" dirty="0" smtClean="0"/>
              <a:t>Display your current directory?</a:t>
            </a:r>
          </a:p>
          <a:p>
            <a:pPr lvl="1">
              <a:buNone/>
            </a:pPr>
            <a:r>
              <a:rPr lang="en-US" sz="1600" b="1" dirty="0" smtClean="0"/>
              <a:t>Sol:          </a:t>
            </a:r>
            <a:r>
              <a:rPr lang="en-US" sz="1600" dirty="0" smtClean="0"/>
              <a:t>Type </a:t>
            </a:r>
            <a:r>
              <a:rPr lang="en-US" sz="1600" dirty="0" err="1" smtClean="0"/>
              <a:t>pwd</a:t>
            </a:r>
            <a:endParaRPr lang="en-US" sz="1600" dirty="0" smtClean="0"/>
          </a:p>
          <a:p>
            <a:pPr lvl="1">
              <a:buNone/>
            </a:pPr>
            <a:endParaRPr lang="en-US" sz="1600" dirty="0" smtClean="0"/>
          </a:p>
          <a:p>
            <a:pPr lvl="1">
              <a:buNone/>
            </a:pPr>
            <a:endParaRPr lang="en-US" sz="100" dirty="0" smtClean="0"/>
          </a:p>
          <a:p>
            <a:pPr lvl="1">
              <a:buNone/>
            </a:pPr>
            <a:endParaRPr lang="en-US" sz="100" dirty="0" smtClean="0"/>
          </a:p>
          <a:p>
            <a:r>
              <a:rPr lang="en-US" sz="1600" b="1" dirty="0" err="1" smtClean="0"/>
              <a:t>Ques</a:t>
            </a:r>
            <a:r>
              <a:rPr lang="en-US" sz="1600" b="1" dirty="0" smtClean="0"/>
              <a:t> 2:    </a:t>
            </a:r>
            <a:r>
              <a:rPr lang="en-US" sz="1600" dirty="0" smtClean="0"/>
              <a:t>Change to the /etc directory?</a:t>
            </a:r>
          </a:p>
          <a:p>
            <a:endParaRPr lang="en-US" sz="100" b="1" dirty="0" smtClean="0"/>
          </a:p>
          <a:p>
            <a:endParaRPr lang="en-US" sz="600" b="1" dirty="0" smtClean="0"/>
          </a:p>
          <a:p>
            <a:r>
              <a:rPr lang="en-US" sz="1600" b="1" dirty="0" smtClean="0"/>
              <a:t>Sol:</a:t>
            </a:r>
            <a:endParaRPr lang="en-US" sz="1600" b="1" dirty="0" smtClean="0"/>
          </a:p>
          <a:p>
            <a:pPr lvl="0"/>
            <a:endParaRPr lang="en-US" sz="1100" b="1" dirty="0" smtClean="0"/>
          </a:p>
          <a:p>
            <a:pPr lvl="0"/>
            <a:endParaRPr lang="en-US" sz="100" b="1" dirty="0" smtClean="0"/>
          </a:p>
          <a:p>
            <a:pPr lvl="0"/>
            <a:endParaRPr lang="en-US" sz="1100" b="1" dirty="0" smtClean="0"/>
          </a:p>
          <a:p>
            <a:pPr lvl="0"/>
            <a:r>
              <a:rPr lang="en-US" sz="1600" b="1" dirty="0" err="1" smtClean="0"/>
              <a:t>Ques</a:t>
            </a:r>
            <a:r>
              <a:rPr lang="en-US" sz="1600" b="1" dirty="0" smtClean="0"/>
              <a:t> 3:    </a:t>
            </a:r>
            <a:r>
              <a:rPr lang="en-US" sz="1600" dirty="0" smtClean="0"/>
              <a:t>Now change to your home directory using only three key presses?</a:t>
            </a:r>
          </a:p>
          <a:p>
            <a:r>
              <a:rPr lang="en-US" sz="1600" b="1" dirty="0" smtClean="0"/>
              <a:t> </a:t>
            </a:r>
          </a:p>
          <a:p>
            <a:r>
              <a:rPr lang="en-US" sz="1600" b="1" dirty="0" smtClean="0"/>
              <a:t>Sol:</a:t>
            </a:r>
            <a:endParaRPr lang="en-US" sz="1600" b="1" dirty="0" smtClean="0"/>
          </a:p>
          <a:p>
            <a:endParaRPr lang="en-US" sz="800" b="1" dirty="0" smtClean="0"/>
          </a:p>
          <a:p>
            <a:endParaRPr lang="en-US" sz="1600" b="1"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71600" y="3048000"/>
            <a:ext cx="4981575" cy="790575"/>
          </a:xfrm>
          <a:prstGeom prst="rect">
            <a:avLst/>
          </a:prstGeom>
          <a:ln>
            <a:solidFill>
              <a:schemeClr val="accent1"/>
            </a:solidFill>
          </a:ln>
        </p:spPr>
      </p:pic>
      <p:cxnSp>
        <p:nvCxnSpPr>
          <p:cNvPr id="13" name="Straight Connector 12"/>
          <p:cNvCxnSpPr/>
          <p:nvPr/>
        </p:nvCxnSpPr>
        <p:spPr>
          <a:xfrm>
            <a:off x="533400" y="4267200"/>
            <a:ext cx="8915400"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71600" y="5496293"/>
            <a:ext cx="3429000" cy="447307"/>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Assignment 1 (Cont..)</a:t>
            </a:r>
            <a:endParaRPr lang="en-US" dirty="0"/>
          </a:p>
        </p:txBody>
      </p:sp>
      <p:sp>
        <p:nvSpPr>
          <p:cNvPr id="3" name="Content Placeholder 2"/>
          <p:cNvSpPr>
            <a:spLocks noGrp="1"/>
          </p:cNvSpPr>
          <p:nvPr>
            <p:ph idx="1"/>
          </p:nvPr>
        </p:nvSpPr>
        <p:spPr/>
        <p:txBody>
          <a:bodyPr/>
          <a:lstStyle/>
          <a:p>
            <a:r>
              <a:rPr lang="en-US" sz="1600" b="1" dirty="0" err="1" smtClean="0"/>
              <a:t>Ques</a:t>
            </a:r>
            <a:r>
              <a:rPr lang="en-US" sz="1600" b="1" dirty="0" smtClean="0"/>
              <a:t> 4:     </a:t>
            </a:r>
            <a:r>
              <a:rPr lang="en-US" sz="1600" dirty="0" smtClean="0"/>
              <a:t>Go to the root directory &amp; list the contents of the root directory?</a:t>
            </a:r>
          </a:p>
          <a:p>
            <a:endParaRPr lang="en-US" sz="1600" b="1" dirty="0" smtClean="0"/>
          </a:p>
          <a:p>
            <a:r>
              <a:rPr lang="en-US" sz="1600" b="1" dirty="0" smtClean="0"/>
              <a:t>Sol:</a:t>
            </a:r>
            <a:endParaRPr lang="en-US" sz="1600" b="1" dirty="0" smtClean="0"/>
          </a:p>
          <a:p>
            <a:endParaRPr lang="en-US" sz="1600" b="1" dirty="0" smtClean="0"/>
          </a:p>
          <a:p>
            <a:endParaRPr lang="en-US" sz="1600" b="1" dirty="0" smtClean="0"/>
          </a:p>
          <a:p>
            <a:r>
              <a:rPr lang="en-US" sz="1600" b="1" dirty="0" err="1" smtClean="0"/>
              <a:t>Ques</a:t>
            </a:r>
            <a:r>
              <a:rPr lang="en-US" sz="1600" b="1" dirty="0" smtClean="0"/>
              <a:t> 5:    </a:t>
            </a:r>
            <a:r>
              <a:rPr lang="en-US" sz="1600" dirty="0" smtClean="0"/>
              <a:t>Stay where you are, and list the contents of /bin and /</a:t>
            </a:r>
            <a:r>
              <a:rPr lang="en-US" sz="1600" dirty="0" err="1" smtClean="0"/>
              <a:t>sbin</a:t>
            </a:r>
            <a:r>
              <a:rPr lang="en-US" sz="1600" dirty="0" smtClean="0"/>
              <a:t> ?</a:t>
            </a:r>
          </a:p>
          <a:p>
            <a:endParaRPr lang="en-US" sz="1600" dirty="0" smtClean="0"/>
          </a:p>
          <a:p>
            <a:endParaRPr lang="en-US" sz="100" b="1" dirty="0" smtClean="0"/>
          </a:p>
          <a:p>
            <a:r>
              <a:rPr lang="en-US" sz="1600" b="1" dirty="0" smtClean="0"/>
              <a:t>Sol: </a:t>
            </a:r>
            <a:endParaRPr lang="en-US" sz="1600" b="1" dirty="0" smtClean="0"/>
          </a:p>
          <a:p>
            <a:endParaRPr lang="en-US" sz="1600" b="1" dirty="0" smtClean="0"/>
          </a:p>
          <a:p>
            <a:endParaRPr lang="en-US" sz="1600" b="1"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20</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00" y="1819275"/>
            <a:ext cx="5128846" cy="695325"/>
          </a:xfrm>
          <a:prstGeom prst="rect">
            <a:avLst/>
          </a:prstGeom>
          <a:ln>
            <a:solidFill>
              <a:schemeClr val="accent1"/>
            </a:solidFill>
          </a:ln>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38275" y="4305300"/>
            <a:ext cx="4200525" cy="723900"/>
          </a:xfrm>
          <a:prstGeom prst="rect">
            <a:avLst/>
          </a:prstGeom>
          <a:ln>
            <a:solidFill>
              <a:schemeClr val="accent1"/>
            </a:solidFill>
          </a:ln>
        </p:spPr>
      </p:pic>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819775" y="4313772"/>
            <a:ext cx="2790825" cy="63817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Assignment 1 (Cont..)</a:t>
            </a:r>
            <a:endParaRPr lang="en-US" dirty="0"/>
          </a:p>
        </p:txBody>
      </p:sp>
      <p:sp>
        <p:nvSpPr>
          <p:cNvPr id="3" name="Content Placeholder 2"/>
          <p:cNvSpPr>
            <a:spLocks noGrp="1"/>
          </p:cNvSpPr>
          <p:nvPr>
            <p:ph idx="1"/>
          </p:nvPr>
        </p:nvSpPr>
        <p:spPr/>
        <p:txBody>
          <a:bodyPr>
            <a:normAutofit/>
          </a:bodyPr>
          <a:lstStyle/>
          <a:p>
            <a:r>
              <a:rPr lang="en-US" sz="1600" b="1" dirty="0" err="1" smtClean="0"/>
              <a:t>Ques</a:t>
            </a:r>
            <a:r>
              <a:rPr lang="en-US" sz="1600" b="1" dirty="0" smtClean="0"/>
              <a:t> 6:    </a:t>
            </a:r>
            <a:r>
              <a:rPr lang="en-US" sz="1600" dirty="0" smtClean="0"/>
              <a:t>List all the files (including hidden files) in your home directory?</a:t>
            </a:r>
          </a:p>
          <a:p>
            <a:pPr marL="0" lvl="1" indent="0">
              <a:spcBef>
                <a:spcPts val="800"/>
              </a:spcBef>
              <a:spcAft>
                <a:spcPts val="900"/>
              </a:spcAft>
              <a:buClrTx/>
              <a:buNone/>
            </a:pPr>
            <a:endParaRPr lang="en-US" sz="3200" b="1" dirty="0" smtClean="0"/>
          </a:p>
          <a:p>
            <a:pPr marL="0" lvl="1" indent="0">
              <a:spcBef>
                <a:spcPts val="800"/>
              </a:spcBef>
              <a:spcAft>
                <a:spcPts val="900"/>
              </a:spcAft>
              <a:buClrTx/>
              <a:buNone/>
            </a:pPr>
            <a:r>
              <a:rPr lang="en-US" sz="1600" b="1" dirty="0" smtClean="0"/>
              <a:t>Sol: </a:t>
            </a:r>
            <a:endParaRPr lang="en-US" sz="1600" b="1" dirty="0" smtClean="0"/>
          </a:p>
          <a:p>
            <a:pPr marL="0" lvl="1" indent="0">
              <a:spcBef>
                <a:spcPts val="800"/>
              </a:spcBef>
              <a:spcAft>
                <a:spcPts val="900"/>
              </a:spcAft>
              <a:buClrTx/>
              <a:buNone/>
            </a:pPr>
            <a:endParaRPr lang="en-US" sz="1600" b="1" dirty="0" smtClean="0"/>
          </a:p>
          <a:p>
            <a:pPr marL="0" lvl="1" indent="0">
              <a:spcBef>
                <a:spcPts val="800"/>
              </a:spcBef>
              <a:spcAft>
                <a:spcPts val="900"/>
              </a:spcAft>
              <a:buClrTx/>
              <a:buNone/>
            </a:pPr>
            <a:endParaRPr lang="en-US" sz="1600" b="1" dirty="0" smtClean="0"/>
          </a:p>
          <a:p>
            <a:pPr marL="0" lvl="1" indent="0">
              <a:spcBef>
                <a:spcPts val="800"/>
              </a:spcBef>
              <a:spcAft>
                <a:spcPts val="900"/>
              </a:spcAft>
              <a:buClrTx/>
              <a:buNone/>
            </a:pPr>
            <a:r>
              <a:rPr lang="en-US" sz="1600" b="1" dirty="0" err="1" smtClean="0"/>
              <a:t>Ques</a:t>
            </a:r>
            <a:r>
              <a:rPr lang="en-US" sz="1600" b="1" dirty="0" smtClean="0"/>
              <a:t> 7:    </a:t>
            </a:r>
            <a:r>
              <a:rPr lang="en-US" sz="1600" dirty="0" smtClean="0"/>
              <a:t>Create a directory </a:t>
            </a:r>
            <a:r>
              <a:rPr lang="en-US" sz="1600" dirty="0" err="1" smtClean="0"/>
              <a:t>testdir</a:t>
            </a:r>
            <a:r>
              <a:rPr lang="en-US" sz="1600" dirty="0" smtClean="0"/>
              <a:t> in your home directory?</a:t>
            </a:r>
          </a:p>
          <a:p>
            <a:pPr marL="0" lvl="1" indent="0">
              <a:spcBef>
                <a:spcPts val="800"/>
              </a:spcBef>
              <a:spcAft>
                <a:spcPts val="900"/>
              </a:spcAft>
              <a:buClrTx/>
              <a:buNone/>
            </a:pPr>
            <a:endParaRPr lang="en-US" sz="1600" dirty="0" smtClean="0"/>
          </a:p>
          <a:p>
            <a:pPr marL="0" lvl="1" indent="0">
              <a:spcBef>
                <a:spcPts val="800"/>
              </a:spcBef>
              <a:spcAft>
                <a:spcPts val="900"/>
              </a:spcAft>
              <a:buClrTx/>
              <a:buNone/>
            </a:pPr>
            <a:endParaRPr lang="en-US" sz="600" b="1" dirty="0" smtClean="0"/>
          </a:p>
          <a:p>
            <a:pPr marL="0" lvl="1" indent="0">
              <a:spcBef>
                <a:spcPts val="800"/>
              </a:spcBef>
              <a:spcAft>
                <a:spcPts val="900"/>
              </a:spcAft>
              <a:buClrTx/>
              <a:buNone/>
            </a:pPr>
            <a:r>
              <a:rPr lang="en-US" sz="1600" b="1" dirty="0" smtClean="0"/>
              <a:t>Sol: </a:t>
            </a:r>
          </a:p>
          <a:p>
            <a:pPr marL="0" lvl="1" indent="0">
              <a:spcBef>
                <a:spcPts val="800"/>
              </a:spcBef>
              <a:spcAft>
                <a:spcPts val="900"/>
              </a:spcAft>
              <a:buClrTx/>
              <a:buNone/>
            </a:pPr>
            <a:endParaRPr lang="en-US" sz="1600" b="1" dirty="0" smtClean="0"/>
          </a:p>
        </p:txBody>
      </p:sp>
      <p:sp>
        <p:nvSpPr>
          <p:cNvPr id="4" name="Slide Number Placeholder 3"/>
          <p:cNvSpPr>
            <a:spLocks noGrp="1"/>
          </p:cNvSpPr>
          <p:nvPr>
            <p:ph type="sldNum" sz="quarter" idx="12"/>
          </p:nvPr>
        </p:nvSpPr>
        <p:spPr/>
        <p:txBody>
          <a:bodyPr/>
          <a:lstStyle/>
          <a:p>
            <a:fld id="{5A0614AE-7DA6-4443-9A06-FA7BD7CD666D}" type="slidenum">
              <a:rPr lang="en-US" smtClean="0"/>
              <a:pPr/>
              <a:t>21</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47800" y="1981200"/>
            <a:ext cx="5029200" cy="826718"/>
          </a:xfrm>
          <a:prstGeom prst="rect">
            <a:avLst/>
          </a:prstGeom>
          <a:ln>
            <a:solidFill>
              <a:schemeClr val="accent1"/>
            </a:solidFill>
          </a:ln>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38275" y="4495800"/>
            <a:ext cx="4533900" cy="96202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Assignment 1 (Cont..)</a:t>
            </a:r>
            <a:endParaRPr lang="en-US" dirty="0"/>
          </a:p>
        </p:txBody>
      </p:sp>
      <p:sp>
        <p:nvSpPr>
          <p:cNvPr id="3" name="Content Placeholder 2"/>
          <p:cNvSpPr>
            <a:spLocks noGrp="1"/>
          </p:cNvSpPr>
          <p:nvPr>
            <p:ph idx="1"/>
          </p:nvPr>
        </p:nvSpPr>
        <p:spPr/>
        <p:txBody>
          <a:bodyPr/>
          <a:lstStyle/>
          <a:p>
            <a:pPr>
              <a:spcBef>
                <a:spcPts val="0"/>
              </a:spcBef>
              <a:spcAft>
                <a:spcPts val="0"/>
              </a:spcAft>
            </a:pPr>
            <a:r>
              <a:rPr lang="en-US" sz="1600" b="1" dirty="0" err="1" smtClean="0"/>
              <a:t>Ques</a:t>
            </a:r>
            <a:r>
              <a:rPr lang="en-US" sz="1600" b="1" dirty="0" smtClean="0"/>
              <a:t> 8:  </a:t>
            </a:r>
            <a:r>
              <a:rPr lang="en-US" sz="1600" dirty="0" smtClean="0"/>
              <a:t>Create in one command the directories ~/dir1/dir2/dir3 (dir3 is a subdirectory from dir2, </a:t>
            </a:r>
          </a:p>
          <a:p>
            <a:pPr>
              <a:spcBef>
                <a:spcPts val="0"/>
              </a:spcBef>
              <a:spcAft>
                <a:spcPts val="0"/>
              </a:spcAft>
            </a:pPr>
            <a:r>
              <a:rPr lang="en-US" sz="1600" dirty="0" smtClean="0"/>
              <a:t>                and dir2 is a subdirectory from dir1)</a:t>
            </a:r>
          </a:p>
          <a:p>
            <a:pPr>
              <a:spcBef>
                <a:spcPts val="0"/>
              </a:spcBef>
              <a:spcAft>
                <a:spcPts val="0"/>
              </a:spcAft>
            </a:pPr>
            <a:endParaRPr lang="en-US" sz="1600" dirty="0" smtClean="0"/>
          </a:p>
          <a:p>
            <a:pPr>
              <a:spcBef>
                <a:spcPts val="0"/>
              </a:spcBef>
              <a:spcAft>
                <a:spcPts val="0"/>
              </a:spcAft>
            </a:pPr>
            <a:endParaRPr lang="en-US" sz="1600" dirty="0" smtClean="0"/>
          </a:p>
          <a:p>
            <a:pPr>
              <a:spcBef>
                <a:spcPts val="0"/>
              </a:spcBef>
              <a:spcAft>
                <a:spcPts val="0"/>
              </a:spcAft>
            </a:pPr>
            <a:endParaRPr lang="en-US" sz="1600" b="1" dirty="0" smtClean="0"/>
          </a:p>
          <a:p>
            <a:pPr>
              <a:spcBef>
                <a:spcPts val="0"/>
              </a:spcBef>
              <a:spcAft>
                <a:spcPts val="0"/>
              </a:spcAft>
            </a:pPr>
            <a:r>
              <a:rPr lang="en-US" sz="1600" b="1" dirty="0" smtClean="0"/>
              <a:t>Sol: </a:t>
            </a:r>
            <a:endParaRPr lang="en-US" sz="1600" b="1" dirty="0" smtClean="0"/>
          </a:p>
          <a:p>
            <a:pPr>
              <a:spcBef>
                <a:spcPts val="0"/>
              </a:spcBef>
              <a:spcAft>
                <a:spcPts val="0"/>
              </a:spcAft>
            </a:pPr>
            <a:endParaRPr lang="en-US" sz="1600" b="1" dirty="0" smtClean="0"/>
          </a:p>
          <a:p>
            <a:pPr>
              <a:spcBef>
                <a:spcPts val="0"/>
              </a:spcBef>
              <a:spcAft>
                <a:spcPts val="0"/>
              </a:spcAft>
            </a:pPr>
            <a:endParaRPr lang="en-US" sz="1600" b="1" dirty="0" smtClean="0"/>
          </a:p>
          <a:p>
            <a:pPr>
              <a:spcBef>
                <a:spcPts val="0"/>
              </a:spcBef>
              <a:spcAft>
                <a:spcPts val="0"/>
              </a:spcAft>
            </a:pPr>
            <a:endParaRPr lang="en-US" sz="1600" b="1" dirty="0" smtClean="0"/>
          </a:p>
          <a:p>
            <a:pPr>
              <a:spcBef>
                <a:spcPts val="0"/>
              </a:spcBef>
              <a:spcAft>
                <a:spcPts val="0"/>
              </a:spcAft>
            </a:pPr>
            <a:endParaRPr lang="en-US" sz="1600" b="1" dirty="0" smtClean="0"/>
          </a:p>
          <a:p>
            <a:pPr>
              <a:spcBef>
                <a:spcPts val="0"/>
              </a:spcBef>
              <a:spcAft>
                <a:spcPts val="0"/>
              </a:spcAft>
            </a:pPr>
            <a:endParaRPr lang="en-US" sz="1600" b="1" dirty="0" smtClean="0"/>
          </a:p>
          <a:p>
            <a:pPr>
              <a:spcBef>
                <a:spcPts val="0"/>
              </a:spcBef>
              <a:spcAft>
                <a:spcPts val="0"/>
              </a:spcAft>
            </a:pPr>
            <a:r>
              <a:rPr lang="en-US" sz="1600" b="1" dirty="0" err="1" smtClean="0"/>
              <a:t>Ques</a:t>
            </a:r>
            <a:r>
              <a:rPr lang="en-US" sz="1600" b="1" dirty="0" smtClean="0"/>
              <a:t> 9:   </a:t>
            </a:r>
            <a:r>
              <a:rPr lang="en-US" sz="1600" dirty="0" smtClean="0"/>
              <a:t>Remove the directory </a:t>
            </a:r>
            <a:r>
              <a:rPr lang="en-US" sz="1600" dirty="0" err="1" smtClean="0"/>
              <a:t>testdir</a:t>
            </a:r>
            <a:endParaRPr lang="en-US" sz="1600" dirty="0" smtClean="0"/>
          </a:p>
          <a:p>
            <a:pPr>
              <a:spcBef>
                <a:spcPts val="0"/>
              </a:spcBef>
              <a:spcAft>
                <a:spcPts val="0"/>
              </a:spcAft>
            </a:pPr>
            <a:endParaRPr lang="en-US" sz="1600" dirty="0" smtClean="0"/>
          </a:p>
          <a:p>
            <a:pPr>
              <a:spcBef>
                <a:spcPts val="0"/>
              </a:spcBef>
              <a:spcAft>
                <a:spcPts val="0"/>
              </a:spcAft>
            </a:pPr>
            <a:endParaRPr lang="en-US" sz="1600" dirty="0" smtClean="0"/>
          </a:p>
          <a:p>
            <a:pPr>
              <a:spcBef>
                <a:spcPts val="0"/>
              </a:spcBef>
              <a:spcAft>
                <a:spcPts val="0"/>
              </a:spcAft>
            </a:pPr>
            <a:endParaRPr lang="en-US" sz="1600" b="1" dirty="0" smtClean="0"/>
          </a:p>
          <a:p>
            <a:pPr>
              <a:spcBef>
                <a:spcPts val="0"/>
              </a:spcBef>
              <a:spcAft>
                <a:spcPts val="0"/>
              </a:spcAft>
            </a:pPr>
            <a:r>
              <a:rPr lang="en-US" sz="1600" b="1" dirty="0" smtClean="0"/>
              <a:t>Sol: </a:t>
            </a:r>
            <a:endParaRPr lang="en-US" sz="1600" b="1" dirty="0" smtClean="0"/>
          </a:p>
          <a:p>
            <a:endParaRPr lang="en-US" sz="1600"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95400" y="2133600"/>
            <a:ext cx="3945467" cy="609600"/>
          </a:xfrm>
          <a:prstGeom prst="rect">
            <a:avLst/>
          </a:prstGeom>
          <a:ln>
            <a:solidFill>
              <a:schemeClr val="accent1"/>
            </a:solidFill>
          </a:ln>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295400" y="4572000"/>
            <a:ext cx="7362825" cy="7239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Assignment 2</a:t>
            </a:r>
            <a:endParaRPr lang="en-US" dirty="0"/>
          </a:p>
        </p:txBody>
      </p:sp>
      <p:sp>
        <p:nvSpPr>
          <p:cNvPr id="3" name="Content Placeholder 2"/>
          <p:cNvSpPr>
            <a:spLocks noGrp="1"/>
          </p:cNvSpPr>
          <p:nvPr>
            <p:ph idx="1"/>
          </p:nvPr>
        </p:nvSpPr>
        <p:spPr/>
        <p:txBody>
          <a:bodyPr/>
          <a:lstStyle/>
          <a:p>
            <a:r>
              <a:rPr lang="en-US" b="1" dirty="0" err="1" smtClean="0"/>
              <a:t>Ques</a:t>
            </a:r>
            <a:r>
              <a:rPr lang="en-US" b="1" dirty="0" smtClean="0"/>
              <a:t> 1:  H</a:t>
            </a:r>
            <a:r>
              <a:rPr lang="en-US" dirty="0" smtClean="0"/>
              <a:t>ow to create a directory and entering files into it?</a:t>
            </a:r>
          </a:p>
          <a:p>
            <a:endParaRPr lang="en-US" dirty="0" smtClean="0"/>
          </a:p>
          <a:p>
            <a:r>
              <a:rPr lang="en-US" b="1" dirty="0" smtClean="0"/>
              <a:t>Sol: </a:t>
            </a:r>
          </a:p>
          <a:p>
            <a:endParaRPr lang="en-US" b="1" dirty="0" smtClean="0"/>
          </a:p>
          <a:p>
            <a:endParaRPr lang="en-US" b="1" dirty="0" smtClean="0"/>
          </a:p>
          <a:p>
            <a:endParaRPr lang="en-US" b="1" dirty="0" smtClean="0"/>
          </a:p>
          <a:p>
            <a:endParaRPr lang="en-US" b="1" dirty="0" smtClean="0"/>
          </a:p>
          <a:p>
            <a:r>
              <a:rPr lang="en-US" b="1" dirty="0" err="1" smtClean="0"/>
              <a:t>Ques</a:t>
            </a:r>
            <a:r>
              <a:rPr lang="en-US" b="1" dirty="0" smtClean="0"/>
              <a:t> 2:  </a:t>
            </a:r>
            <a:r>
              <a:rPr lang="en-IN" dirty="0" smtClean="0"/>
              <a:t>Rename today.txt to hi ?</a:t>
            </a:r>
            <a:endParaRPr lang="en-US" dirty="0" smtClean="0"/>
          </a:p>
          <a:p>
            <a:endParaRPr lang="en-US" sz="100" b="1" dirty="0" smtClean="0"/>
          </a:p>
          <a:p>
            <a:r>
              <a:rPr lang="en-US" b="1" dirty="0" smtClean="0"/>
              <a:t>Sol: </a:t>
            </a:r>
          </a:p>
          <a:p>
            <a:endParaRPr lang="en-US"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23</a:t>
            </a:fld>
            <a:endParaRPr lang="en-US" dirty="0"/>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71600" y="1676400"/>
            <a:ext cx="4495800" cy="771525"/>
          </a:xfrm>
          <a:prstGeom prst="rect">
            <a:avLst/>
          </a:prstGeom>
          <a:ln>
            <a:solidFill>
              <a:schemeClr val="accent1"/>
            </a:solidFill>
          </a:ln>
        </p:spPr>
      </p:pic>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71600" y="2590800"/>
            <a:ext cx="4495800" cy="914400"/>
          </a:xfrm>
          <a:prstGeom prst="rect">
            <a:avLst/>
          </a:prstGeom>
          <a:ln>
            <a:solidFill>
              <a:schemeClr val="accent1"/>
            </a:solidFill>
          </a:ln>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371600" y="4924425"/>
            <a:ext cx="3505200" cy="63817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Assignment 2 (Cont..)</a:t>
            </a:r>
            <a:endParaRPr lang="en-US" dirty="0"/>
          </a:p>
        </p:txBody>
      </p:sp>
      <p:sp>
        <p:nvSpPr>
          <p:cNvPr id="3" name="Content Placeholder 2"/>
          <p:cNvSpPr>
            <a:spLocks noGrp="1"/>
          </p:cNvSpPr>
          <p:nvPr>
            <p:ph idx="1"/>
          </p:nvPr>
        </p:nvSpPr>
        <p:spPr/>
        <p:txBody>
          <a:bodyPr/>
          <a:lstStyle/>
          <a:p>
            <a:r>
              <a:rPr lang="en-US" b="1" dirty="0" err="1" smtClean="0"/>
              <a:t>Ques</a:t>
            </a:r>
            <a:r>
              <a:rPr lang="en-US" b="1" dirty="0" smtClean="0"/>
              <a:t> 3:  </a:t>
            </a:r>
            <a:r>
              <a:rPr lang="en-IN" dirty="0" smtClean="0"/>
              <a:t>Create a directory called </a:t>
            </a:r>
            <a:r>
              <a:rPr lang="en-IN" dirty="0" err="1" smtClean="0"/>
              <a:t>testbackup</a:t>
            </a:r>
            <a:r>
              <a:rPr lang="en-IN" dirty="0" smtClean="0"/>
              <a:t> and copy all files from  HELLO into it?</a:t>
            </a:r>
            <a:endParaRPr lang="en-US" dirty="0" smtClean="0"/>
          </a:p>
          <a:p>
            <a:endParaRPr lang="en-US" b="1" dirty="0" smtClean="0"/>
          </a:p>
          <a:p>
            <a:r>
              <a:rPr lang="en-US" b="1" dirty="0" smtClean="0"/>
              <a:t>Sol: </a:t>
            </a:r>
          </a:p>
          <a:p>
            <a:endParaRPr lang="en-US" b="1" dirty="0" smtClean="0"/>
          </a:p>
          <a:p>
            <a:endParaRPr lang="en-US" b="1" dirty="0" smtClean="0"/>
          </a:p>
          <a:p>
            <a:r>
              <a:rPr lang="en-US" b="1" dirty="0" err="1" smtClean="0"/>
              <a:t>Ques</a:t>
            </a:r>
            <a:r>
              <a:rPr lang="en-US" b="1" dirty="0" smtClean="0"/>
              <a:t> 4:  </a:t>
            </a:r>
            <a:r>
              <a:rPr lang="en-IN" dirty="0" smtClean="0"/>
              <a:t>Use one command to remove the directory  </a:t>
            </a:r>
            <a:r>
              <a:rPr lang="en-IN" dirty="0" err="1" smtClean="0"/>
              <a:t>testbackup</a:t>
            </a:r>
            <a:r>
              <a:rPr lang="en-IN" dirty="0" smtClean="0"/>
              <a:t> and all files into it?</a:t>
            </a:r>
            <a:endParaRPr lang="en-US" dirty="0" smtClean="0"/>
          </a:p>
          <a:p>
            <a:endParaRPr lang="en-US" b="1" dirty="0" smtClean="0"/>
          </a:p>
          <a:p>
            <a:endParaRPr lang="en-US" sz="100" b="1" dirty="0" smtClean="0"/>
          </a:p>
          <a:p>
            <a:r>
              <a:rPr lang="en-US" b="1" dirty="0" smtClean="0"/>
              <a:t>Sol: </a:t>
            </a:r>
          </a:p>
          <a:p>
            <a:endParaRPr lang="en-US" b="1"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24</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19225" y="1876425"/>
            <a:ext cx="5362575" cy="790575"/>
          </a:xfrm>
          <a:prstGeom prst="rect">
            <a:avLst/>
          </a:prstGeom>
          <a:ln>
            <a:solidFill>
              <a:schemeClr val="accent1"/>
            </a:solidFill>
          </a:ln>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71600" y="4343400"/>
            <a:ext cx="5362575" cy="9144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Assignment 2 (Cont..)</a:t>
            </a:r>
            <a:endParaRPr lang="en-US" dirty="0"/>
          </a:p>
        </p:txBody>
      </p:sp>
      <p:sp>
        <p:nvSpPr>
          <p:cNvPr id="3" name="Content Placeholder 2"/>
          <p:cNvSpPr>
            <a:spLocks noGrp="1"/>
          </p:cNvSpPr>
          <p:nvPr>
            <p:ph idx="1"/>
          </p:nvPr>
        </p:nvSpPr>
        <p:spPr/>
        <p:txBody>
          <a:bodyPr>
            <a:normAutofit/>
          </a:bodyPr>
          <a:lstStyle/>
          <a:p>
            <a:r>
              <a:rPr lang="en-US" sz="1600" b="1" dirty="0" err="1" smtClean="0"/>
              <a:t>Ques</a:t>
            </a:r>
            <a:r>
              <a:rPr lang="en-US" sz="1600" b="1" dirty="0" smtClean="0"/>
              <a:t> 5:   </a:t>
            </a:r>
            <a:r>
              <a:rPr lang="en-US" sz="1600" dirty="0" smtClean="0"/>
              <a:t>Switch to Root from normal user and  vice-versa  and create a directory on desktop?</a:t>
            </a:r>
          </a:p>
          <a:p>
            <a:endParaRPr lang="en-US" sz="1600" dirty="0" smtClean="0"/>
          </a:p>
          <a:p>
            <a:r>
              <a:rPr lang="en-US" sz="1600" b="1" dirty="0" smtClean="0"/>
              <a:t>Sol: </a:t>
            </a:r>
          </a:p>
          <a:p>
            <a:endParaRPr lang="en-US" sz="1600" b="1" dirty="0" smtClean="0"/>
          </a:p>
          <a:p>
            <a:pPr lvl="1">
              <a:buNone/>
            </a:pPr>
            <a:r>
              <a:rPr lang="en-US" sz="1600" b="1" dirty="0" err="1" smtClean="0"/>
              <a:t>Ques</a:t>
            </a:r>
            <a:r>
              <a:rPr lang="en-US" sz="1600" b="1" dirty="0" smtClean="0"/>
              <a:t> 6:    </a:t>
            </a:r>
            <a:r>
              <a:rPr lang="en-US" sz="1600" dirty="0" smtClean="0"/>
              <a:t>Check out your :-</a:t>
            </a:r>
          </a:p>
          <a:p>
            <a:pPr marL="568325" lvl="1" indent="-342900">
              <a:buFont typeface="+mj-lt"/>
              <a:buAutoNum type="alphaLcParenR"/>
            </a:pPr>
            <a:r>
              <a:rPr lang="en-US" sz="1600" dirty="0" smtClean="0"/>
              <a:t>     Directory you created on Desktop by moving into it. </a:t>
            </a:r>
          </a:p>
          <a:p>
            <a:pPr marL="568325" lvl="1" indent="-342900">
              <a:buFont typeface="+mj-lt"/>
              <a:buAutoNum type="alphaLcParenR"/>
            </a:pPr>
            <a:r>
              <a:rPr lang="en-US" sz="1600" dirty="0" smtClean="0"/>
              <a:t>     Create a sub directory as the fig given below under normal </a:t>
            </a:r>
            <a:r>
              <a:rPr lang="en-US" sz="1600" dirty="0" smtClean="0"/>
              <a:t>user.</a:t>
            </a:r>
            <a:endParaRPr lang="en-US" sz="1600" dirty="0" smtClean="0"/>
          </a:p>
          <a:p>
            <a:pPr marL="568325" lvl="1" indent="-342900">
              <a:buFont typeface="+mj-lt"/>
              <a:buAutoNum type="alphaLcParenR"/>
            </a:pPr>
            <a:endParaRPr lang="en-US" sz="1600" dirty="0" smtClean="0"/>
          </a:p>
          <a:p>
            <a:pPr marL="568325" lvl="1" indent="-342900">
              <a:buFont typeface="+mj-lt"/>
              <a:buAutoNum type="alphaLcParenR"/>
            </a:pPr>
            <a:endParaRPr lang="en-US" sz="1600" dirty="0" smtClean="0"/>
          </a:p>
          <a:p>
            <a:pPr marL="568325" lvl="1" indent="-342900">
              <a:buFont typeface="+mj-lt"/>
              <a:buAutoNum type="alphaLcParenR"/>
            </a:pPr>
            <a:endParaRPr lang="en-US" sz="1600" dirty="0" smtClean="0"/>
          </a:p>
          <a:p>
            <a:pPr marL="568325" lvl="1" indent="-342900">
              <a:buFont typeface="+mj-lt"/>
              <a:buAutoNum type="alphaLcParenR"/>
            </a:pPr>
            <a:endParaRPr lang="en-US" sz="1600" dirty="0" smtClean="0"/>
          </a:p>
          <a:p>
            <a:pPr marL="568325" lvl="1" indent="-342900">
              <a:buFont typeface="+mj-lt"/>
              <a:buAutoNum type="alphaLcParenR"/>
            </a:pPr>
            <a:endParaRPr lang="en-US" sz="1600" dirty="0" smtClean="0"/>
          </a:p>
          <a:p>
            <a:pPr marL="568325" lvl="1" indent="-342900">
              <a:buFont typeface="+mj-lt"/>
              <a:buAutoNum type="alphaLcParenR"/>
            </a:pPr>
            <a:r>
              <a:rPr lang="en-US" sz="1600" dirty="0" smtClean="0"/>
              <a:t>   Copy the </a:t>
            </a:r>
            <a:r>
              <a:rPr lang="en-US" sz="1600" b="1" u="sng" dirty="0" err="1" smtClean="0"/>
              <a:t>No.of</a:t>
            </a:r>
            <a:r>
              <a:rPr lang="en-US" sz="1600" b="1" u="sng" dirty="0" smtClean="0"/>
              <a:t> employee </a:t>
            </a:r>
            <a:r>
              <a:rPr lang="en-US" sz="1600" dirty="0" smtClean="0"/>
              <a:t>folder in to </a:t>
            </a:r>
            <a:r>
              <a:rPr lang="en-US" sz="1600" b="1" u="sng" dirty="0" smtClean="0"/>
              <a:t>No of beds </a:t>
            </a:r>
            <a:r>
              <a:rPr lang="en-US" sz="1600" dirty="0" smtClean="0"/>
              <a:t>folder</a:t>
            </a:r>
          </a:p>
          <a:p>
            <a:endParaRPr lang="en-US" b="1"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25</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81125" y="1524000"/>
            <a:ext cx="6696075" cy="1330569"/>
          </a:xfrm>
          <a:prstGeom prst="rect">
            <a:avLst/>
          </a:prstGeom>
          <a:ln>
            <a:solidFill>
              <a:schemeClr val="accent1"/>
            </a:solidFill>
          </a:ln>
        </p:spPr>
      </p:pic>
      <p:grpSp>
        <p:nvGrpSpPr>
          <p:cNvPr id="21" name="Group 20"/>
          <p:cNvGrpSpPr/>
          <p:nvPr/>
        </p:nvGrpSpPr>
        <p:grpSpPr>
          <a:xfrm>
            <a:off x="2209800" y="4038600"/>
            <a:ext cx="5486400" cy="1600200"/>
            <a:chOff x="2895600" y="3886200"/>
            <a:chExt cx="5715000" cy="1905000"/>
          </a:xfrm>
        </p:grpSpPr>
        <p:sp>
          <p:nvSpPr>
            <p:cNvPr id="8" name="Rectangle 7"/>
            <p:cNvSpPr/>
            <p:nvPr/>
          </p:nvSpPr>
          <p:spPr>
            <a:xfrm>
              <a:off x="4343400" y="3886200"/>
              <a:ext cx="12954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Hospital</a:t>
              </a:r>
              <a:endParaRPr lang="en-US" sz="1600" dirty="0"/>
            </a:p>
          </p:txBody>
        </p:sp>
        <p:sp>
          <p:nvSpPr>
            <p:cNvPr id="9" name="Rectangle 8"/>
            <p:cNvSpPr/>
            <p:nvPr/>
          </p:nvSpPr>
          <p:spPr>
            <a:xfrm>
              <a:off x="2895600" y="4495800"/>
              <a:ext cx="1219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Branch</a:t>
              </a:r>
              <a:endParaRPr lang="en-US" sz="1600" dirty="0"/>
            </a:p>
          </p:txBody>
        </p:sp>
        <p:sp>
          <p:nvSpPr>
            <p:cNvPr id="10" name="Rectangle 9"/>
            <p:cNvSpPr/>
            <p:nvPr/>
          </p:nvSpPr>
          <p:spPr>
            <a:xfrm>
              <a:off x="5867400" y="4495800"/>
              <a:ext cx="1219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Wards</a:t>
              </a:r>
              <a:endParaRPr lang="en-US" sz="1600" dirty="0"/>
            </a:p>
          </p:txBody>
        </p:sp>
        <p:sp>
          <p:nvSpPr>
            <p:cNvPr id="11" name="Rectangle 10"/>
            <p:cNvSpPr/>
            <p:nvPr/>
          </p:nvSpPr>
          <p:spPr>
            <a:xfrm>
              <a:off x="7391400" y="5257800"/>
              <a:ext cx="1219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No of Employee</a:t>
              </a:r>
              <a:endParaRPr lang="en-US" sz="1600" dirty="0"/>
            </a:p>
          </p:txBody>
        </p:sp>
        <p:sp>
          <p:nvSpPr>
            <p:cNvPr id="12" name="Rectangle 11"/>
            <p:cNvSpPr/>
            <p:nvPr/>
          </p:nvSpPr>
          <p:spPr>
            <a:xfrm>
              <a:off x="5029200" y="5257800"/>
              <a:ext cx="1219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No of beds</a:t>
              </a:r>
              <a:endParaRPr lang="en-US" sz="1600" dirty="0"/>
            </a:p>
          </p:txBody>
        </p:sp>
        <p:cxnSp>
          <p:nvCxnSpPr>
            <p:cNvPr id="14" name="Straight Arrow Connector 13"/>
            <p:cNvCxnSpPr>
              <a:stCxn id="8" idx="2"/>
              <a:endCxn id="9" idx="0"/>
            </p:cNvCxnSpPr>
            <p:nvPr/>
          </p:nvCxnSpPr>
          <p:spPr>
            <a:xfrm rot="5400000">
              <a:off x="4133850" y="3638550"/>
              <a:ext cx="228600" cy="148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rot="16200000" flipH="1">
              <a:off x="5619750" y="3638550"/>
              <a:ext cx="228600" cy="148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2" idx="0"/>
            </p:cNvCxnSpPr>
            <p:nvPr/>
          </p:nvCxnSpPr>
          <p:spPr>
            <a:xfrm rot="5400000">
              <a:off x="5867400" y="4648200"/>
              <a:ext cx="381000"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1" idx="0"/>
            </p:cNvCxnSpPr>
            <p:nvPr/>
          </p:nvCxnSpPr>
          <p:spPr>
            <a:xfrm rot="16200000" flipH="1">
              <a:off x="7048500" y="4305300"/>
              <a:ext cx="381000" cy="1524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endParaRPr lang="en-US" dirty="0" smtClean="0"/>
          </a:p>
          <a:p>
            <a:r>
              <a:rPr lang="en-US" b="1" dirty="0" smtClean="0"/>
              <a:t>Sol: </a:t>
            </a:r>
            <a:endParaRPr lang="en-US" b="1" dirty="0"/>
          </a:p>
        </p:txBody>
      </p:sp>
      <p:sp>
        <p:nvSpPr>
          <p:cNvPr id="8" name="Title 7"/>
          <p:cNvSpPr>
            <a:spLocks noGrp="1"/>
          </p:cNvSpPr>
          <p:nvPr>
            <p:ph type="title"/>
          </p:nvPr>
        </p:nvSpPr>
        <p:spPr/>
        <p:txBody>
          <a:bodyPr/>
          <a:lstStyle/>
          <a:p>
            <a:r>
              <a:rPr smtClean="0"/>
              <a:t>Assignment 2 (Cont..)</a:t>
            </a:r>
            <a:endParaRPr lang="en-US" dirty="0"/>
          </a:p>
        </p:txBody>
      </p:sp>
      <p:sp>
        <p:nvSpPr>
          <p:cNvPr id="4" name="Slide Number Placeholder 3"/>
          <p:cNvSpPr>
            <a:spLocks noGrp="1"/>
          </p:cNvSpPr>
          <p:nvPr>
            <p:ph type="sldNum" sz="quarter" idx="4294967295"/>
          </p:nvPr>
        </p:nvSpPr>
        <p:spPr>
          <a:xfrm>
            <a:off x="9410700" y="6492875"/>
            <a:ext cx="495300" cy="365125"/>
          </a:xfrm>
        </p:spPr>
        <p:txBody>
          <a:bodyPr/>
          <a:lstStyle/>
          <a:p>
            <a:fld id="{5A0614AE-7DA6-4443-9A06-FA7BD7CD666D}" type="slidenum">
              <a:rPr lang="en-US" smtClean="0"/>
              <a:pPr/>
              <a:t>26</a:t>
            </a:fld>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00200" y="1219200"/>
            <a:ext cx="6629400" cy="1295400"/>
          </a:xfrm>
          <a:prstGeom prst="rect">
            <a:avLst/>
          </a:prstGeom>
          <a:ln>
            <a:solidFill>
              <a:schemeClr val="accent1"/>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435469" y="3153508"/>
            <a:ext cx="4958862" cy="2947768"/>
          </a:xfrm>
          <a:prstGeom prst="rect">
            <a:avLst/>
          </a:prstGeom>
          <a:ln>
            <a:solidFill>
              <a:schemeClr val="accent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pPr lvl="1"/>
            <a:r>
              <a:rPr lang="en-US" sz="1600" b="1" dirty="0" err="1" smtClean="0">
                <a:solidFill>
                  <a:schemeClr val="tx1"/>
                </a:solidFill>
              </a:rPr>
              <a:t>Ques</a:t>
            </a:r>
            <a:r>
              <a:rPr lang="en-US" sz="1600" b="1" dirty="0" smtClean="0">
                <a:solidFill>
                  <a:schemeClr val="tx1"/>
                </a:solidFill>
              </a:rPr>
              <a:t> 1:  </a:t>
            </a:r>
            <a:r>
              <a:rPr lang="en-US" sz="1600" b="1" dirty="0" smtClean="0">
                <a:solidFill>
                  <a:schemeClr val="tx1"/>
                </a:solidFill>
              </a:rPr>
              <a:t>Make a file named Hadoop under a directory Project on </a:t>
            </a:r>
            <a:r>
              <a:rPr lang="en-US" sz="1600" b="1" dirty="0" smtClean="0">
                <a:solidFill>
                  <a:schemeClr val="tx1"/>
                </a:solidFill>
              </a:rPr>
              <a:t>Desktop?</a:t>
            </a:r>
            <a:endParaRPr lang="en-US" sz="1600" b="1" dirty="0" smtClean="0">
              <a:solidFill>
                <a:schemeClr val="tx1"/>
              </a:solidFill>
            </a:endParaRPr>
          </a:p>
          <a:p>
            <a:pPr lvl="1"/>
            <a:endParaRPr lang="en-US" sz="1600" b="1" dirty="0" smtClean="0">
              <a:solidFill>
                <a:schemeClr val="tx1"/>
              </a:solidFill>
            </a:endParaRPr>
          </a:p>
          <a:p>
            <a:pPr lvl="1"/>
            <a:r>
              <a:rPr lang="en-US" sz="1600" b="1" dirty="0" err="1" smtClean="0">
                <a:solidFill>
                  <a:schemeClr val="tx1"/>
                </a:solidFill>
              </a:rPr>
              <a:t>Ques</a:t>
            </a:r>
            <a:r>
              <a:rPr lang="en-US" sz="1600" b="1" dirty="0" smtClean="0">
                <a:solidFill>
                  <a:schemeClr val="tx1"/>
                </a:solidFill>
              </a:rPr>
              <a:t> 2:  </a:t>
            </a:r>
            <a:r>
              <a:rPr lang="en-US" sz="1600" b="1" dirty="0" smtClean="0">
                <a:solidFill>
                  <a:schemeClr val="tx1"/>
                </a:solidFill>
              </a:rPr>
              <a:t>Delete this file after copying it to another  directory names yarn?</a:t>
            </a:r>
            <a:endParaRPr lang="en-US" sz="1600" b="1" dirty="0" smtClean="0">
              <a:solidFill>
                <a:schemeClr val="tx1"/>
              </a:solidFill>
            </a:endParaRPr>
          </a:p>
          <a:p>
            <a:pPr lvl="1"/>
            <a:endParaRPr lang="en-US" sz="1600" b="1" dirty="0" smtClean="0">
              <a:solidFill>
                <a:schemeClr val="tx1"/>
              </a:solidFill>
            </a:endParaRPr>
          </a:p>
          <a:p>
            <a:pPr lvl="1"/>
            <a:r>
              <a:rPr lang="en-US" sz="1600" b="1" dirty="0" err="1" smtClean="0">
                <a:solidFill>
                  <a:schemeClr val="tx1"/>
                </a:solidFill>
              </a:rPr>
              <a:t>Que</a:t>
            </a:r>
            <a:r>
              <a:rPr lang="en-US" sz="1600" b="1" dirty="0" smtClean="0">
                <a:solidFill>
                  <a:schemeClr val="tx1"/>
                </a:solidFill>
              </a:rPr>
              <a:t> 3:  </a:t>
            </a:r>
            <a:r>
              <a:rPr lang="en-US" sz="1600" b="1" dirty="0" smtClean="0">
                <a:solidFill>
                  <a:schemeClr val="tx1"/>
                </a:solidFill>
              </a:rPr>
              <a:t>Opening vi editor and typing something in it and saving </a:t>
            </a:r>
            <a:r>
              <a:rPr lang="en-US" sz="1600" b="1" dirty="0" smtClean="0">
                <a:solidFill>
                  <a:schemeClr val="tx1"/>
                </a:solidFill>
              </a:rPr>
              <a:t>it?</a:t>
            </a:r>
            <a:endParaRPr lang="en-US" sz="1600" b="1" dirty="0" smtClean="0">
              <a:solidFill>
                <a:schemeClr val="tx1"/>
              </a:solidFill>
            </a:endParaRPr>
          </a:p>
          <a:p>
            <a:pPr lvl="1"/>
            <a:endParaRPr lang="en-US" sz="1600" b="1" dirty="0" smtClean="0">
              <a:solidFill>
                <a:schemeClr val="tx1"/>
              </a:solidFill>
            </a:endParaRPr>
          </a:p>
          <a:p>
            <a:pPr lvl="1"/>
            <a:r>
              <a:rPr lang="en-US" sz="1600" b="1" dirty="0" err="1" smtClean="0">
                <a:solidFill>
                  <a:schemeClr val="tx1"/>
                </a:solidFill>
              </a:rPr>
              <a:t>Ques</a:t>
            </a:r>
            <a:r>
              <a:rPr lang="en-US" sz="1600" b="1" dirty="0" smtClean="0">
                <a:solidFill>
                  <a:schemeClr val="tx1"/>
                </a:solidFill>
              </a:rPr>
              <a:t> 4:  </a:t>
            </a:r>
            <a:r>
              <a:rPr lang="en-US" sz="1600" b="1" dirty="0" smtClean="0">
                <a:solidFill>
                  <a:schemeClr val="tx1"/>
                </a:solidFill>
              </a:rPr>
              <a:t>Opening a previously saved text file and edit using </a:t>
            </a:r>
            <a:r>
              <a:rPr lang="en-US" sz="1600" b="1" dirty="0" smtClean="0">
                <a:solidFill>
                  <a:schemeClr val="tx1"/>
                </a:solidFill>
              </a:rPr>
              <a:t>gedit?</a:t>
            </a:r>
            <a:endParaRPr lang="en-US" sz="1600" b="1" dirty="0" smtClean="0">
              <a:solidFill>
                <a:schemeClr val="tx1"/>
              </a:solidFill>
            </a:endParaRPr>
          </a:p>
          <a:p>
            <a:pPr lvl="1"/>
            <a:endParaRPr lang="en-US" sz="1600" b="1" dirty="0" smtClean="0">
              <a:solidFill>
                <a:schemeClr val="tx1"/>
              </a:solidFill>
            </a:endParaRPr>
          </a:p>
          <a:p>
            <a:pPr lvl="1"/>
            <a:r>
              <a:rPr lang="en-US" sz="1600" b="1" dirty="0" err="1" smtClean="0">
                <a:solidFill>
                  <a:schemeClr val="tx1"/>
                </a:solidFill>
              </a:rPr>
              <a:t>Ques</a:t>
            </a:r>
            <a:r>
              <a:rPr lang="en-US" sz="1600" b="1" dirty="0" smtClean="0">
                <a:solidFill>
                  <a:schemeClr val="tx1"/>
                </a:solidFill>
              </a:rPr>
              <a:t> 5:  </a:t>
            </a:r>
            <a:r>
              <a:rPr lang="en-US" sz="1600" b="1" dirty="0" smtClean="0">
                <a:solidFill>
                  <a:schemeClr val="tx1"/>
                </a:solidFill>
              </a:rPr>
              <a:t>Adding new user to </a:t>
            </a:r>
            <a:r>
              <a:rPr lang="en-US" sz="1600" b="1" dirty="0" smtClean="0">
                <a:solidFill>
                  <a:schemeClr val="tx1"/>
                </a:solidFill>
              </a:rPr>
              <a:t>Ubuntu?</a:t>
            </a:r>
            <a:endParaRPr lang="en-US" sz="1600" b="1" dirty="0" smtClean="0">
              <a:solidFill>
                <a:schemeClr val="tx1"/>
              </a:solidFill>
            </a:endParaRPr>
          </a:p>
          <a:p>
            <a:pPr lvl="1"/>
            <a:endParaRPr lang="en-US" sz="1600" b="1" dirty="0" smtClean="0">
              <a:solidFill>
                <a:schemeClr val="tx1"/>
              </a:solidFill>
            </a:endParaRPr>
          </a:p>
          <a:p>
            <a:pPr lvl="1"/>
            <a:r>
              <a:rPr lang="en-US" sz="1600" b="1" dirty="0" err="1" smtClean="0">
                <a:solidFill>
                  <a:schemeClr val="tx1"/>
                </a:solidFill>
              </a:rPr>
              <a:t>Ques</a:t>
            </a:r>
            <a:r>
              <a:rPr lang="en-US" sz="1600" b="1" dirty="0" smtClean="0">
                <a:solidFill>
                  <a:schemeClr val="tx1"/>
                </a:solidFill>
              </a:rPr>
              <a:t> 6:  </a:t>
            </a:r>
            <a:r>
              <a:rPr lang="en-US" sz="1600" b="1" dirty="0" smtClean="0">
                <a:solidFill>
                  <a:schemeClr val="tx1"/>
                </a:solidFill>
              </a:rPr>
              <a:t>Getting used to all the Commands told in the </a:t>
            </a:r>
            <a:r>
              <a:rPr lang="en-US" sz="1600" b="1" dirty="0" smtClean="0">
                <a:solidFill>
                  <a:schemeClr val="tx1"/>
                </a:solidFill>
              </a:rPr>
              <a:t>Session?</a:t>
            </a:r>
            <a:endParaRPr lang="en-US" sz="1600" b="1" dirty="0" smtClean="0">
              <a:solidFill>
                <a:schemeClr val="tx1"/>
              </a:solidFill>
            </a:endParaRPr>
          </a:p>
        </p:txBody>
      </p:sp>
      <p:sp>
        <p:nvSpPr>
          <p:cNvPr id="3" name="Title 2"/>
          <p:cNvSpPr>
            <a:spLocks noGrp="1"/>
          </p:cNvSpPr>
          <p:nvPr>
            <p:ph type="title"/>
          </p:nvPr>
        </p:nvSpPr>
        <p:spPr/>
        <p:txBody>
          <a:bodyPr/>
          <a:lstStyle/>
          <a:p>
            <a:r>
              <a:rPr smtClean="0"/>
              <a:t>Assignments as home Works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Commands Contd</a:t>
            </a:r>
            <a:r>
              <a:rPr lang="en-US" dirty="0" smtClean="0"/>
              <a:t>….</a:t>
            </a:r>
            <a:endParaRPr lang="en-US" dirty="0"/>
          </a:p>
        </p:txBody>
      </p:sp>
      <p:sp>
        <p:nvSpPr>
          <p:cNvPr id="3" name="Content Placeholder 2"/>
          <p:cNvSpPr>
            <a:spLocks noGrp="1"/>
          </p:cNvSpPr>
          <p:nvPr>
            <p:ph idx="1"/>
          </p:nvPr>
        </p:nvSpPr>
        <p:spPr/>
        <p:txBody>
          <a:bodyPr/>
          <a:lstStyle/>
          <a:p>
            <a:r>
              <a:rPr lang="en-US" sz="1600" b="1" dirty="0" err="1" smtClean="0"/>
              <a:t>Ques</a:t>
            </a:r>
            <a:r>
              <a:rPr lang="en-US" sz="1600" b="1" dirty="0" smtClean="0"/>
              <a:t> 7:   </a:t>
            </a:r>
            <a:r>
              <a:rPr lang="en-IN" sz="1600" dirty="0" smtClean="0"/>
              <a:t>Display the first 12 lines of </a:t>
            </a:r>
            <a:r>
              <a:rPr lang="en-IN" sz="1600" b="1" dirty="0" smtClean="0"/>
              <a:t>/etc/services</a:t>
            </a:r>
            <a:r>
              <a:rPr lang="en-IN" sz="1600" dirty="0" smtClean="0"/>
              <a:t>. </a:t>
            </a:r>
          </a:p>
          <a:p>
            <a:endParaRPr lang="en-IN" sz="1600" b="1" dirty="0" smtClean="0"/>
          </a:p>
          <a:p>
            <a:r>
              <a:rPr lang="en-IN" sz="1600" b="1" dirty="0" smtClean="0"/>
              <a:t>Sol: </a:t>
            </a:r>
          </a:p>
          <a:p>
            <a:endParaRPr lang="en-IN" sz="1600" b="1" dirty="0" smtClean="0"/>
          </a:p>
          <a:p>
            <a:endParaRPr lang="en-IN" sz="1600" b="1" dirty="0" smtClean="0"/>
          </a:p>
          <a:p>
            <a:endParaRPr lang="en-IN" sz="1600" b="1" dirty="0" smtClean="0"/>
          </a:p>
          <a:p>
            <a:r>
              <a:rPr lang="en-US" sz="1600" b="1" dirty="0" err="1" smtClean="0"/>
              <a:t>Ques</a:t>
            </a:r>
            <a:r>
              <a:rPr lang="en-US" sz="1600" b="1" dirty="0" smtClean="0"/>
              <a:t> 8:   </a:t>
            </a:r>
            <a:r>
              <a:rPr lang="en-US" sz="1600" dirty="0" smtClean="0"/>
              <a:t>Display the last line of /etc/</a:t>
            </a:r>
            <a:r>
              <a:rPr lang="en-US" sz="1600" dirty="0" err="1" smtClean="0"/>
              <a:t>passwd</a:t>
            </a:r>
            <a:r>
              <a:rPr lang="en-US" sz="1600" dirty="0" smtClean="0"/>
              <a:t> ?</a:t>
            </a:r>
          </a:p>
          <a:p>
            <a:endParaRPr lang="en-US" sz="1600" dirty="0" smtClean="0"/>
          </a:p>
          <a:p>
            <a:r>
              <a:rPr lang="en-US" sz="1600" b="1" dirty="0" smtClean="0"/>
              <a:t>Sol:</a:t>
            </a:r>
          </a:p>
          <a:p>
            <a:endParaRPr lang="en-IN" sz="1600" dirty="0" smtClean="0"/>
          </a:p>
          <a:p>
            <a:endParaRPr lang="en-US" sz="1600" b="1"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28</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62075" y="1686658"/>
            <a:ext cx="7248525" cy="1361342"/>
          </a:xfrm>
          <a:prstGeom prst="rect">
            <a:avLst/>
          </a:prstGeom>
          <a:ln>
            <a:solidFill>
              <a:schemeClr val="accent1"/>
            </a:solidFill>
          </a:ln>
        </p:spPr>
      </p:pic>
      <p:sp>
        <p:nvSpPr>
          <p:cNvPr id="6" name="Rectangle 5"/>
          <p:cNvSpPr/>
          <p:nvPr/>
        </p:nvSpPr>
        <p:spPr>
          <a:xfrm>
            <a:off x="3181874" y="3244334"/>
            <a:ext cx="184731" cy="369332"/>
          </a:xfrm>
          <a:prstGeom prst="rect">
            <a:avLst/>
          </a:prstGeom>
        </p:spPr>
        <p:txBody>
          <a:bodyPr wrap="none">
            <a:spAutoFit/>
          </a:bodyPr>
          <a:lstStyle/>
          <a:p>
            <a:endParaRPr lang="en-US" dirty="0"/>
          </a:p>
        </p:txBody>
      </p:sp>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16744" y="4706813"/>
            <a:ext cx="6508056" cy="474787"/>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Basics &amp; History of UNIX</a:t>
            </a:r>
            <a:endParaRPr lang="en-US" dirty="0"/>
          </a:p>
        </p:txBody>
      </p:sp>
      <p:sp>
        <p:nvSpPr>
          <p:cNvPr id="3" name="Content Placeholder 2"/>
          <p:cNvSpPr>
            <a:spLocks noGrp="1"/>
          </p:cNvSpPr>
          <p:nvPr>
            <p:ph idx="1"/>
          </p:nvPr>
        </p:nvSpPr>
        <p:spPr/>
        <p:txBody>
          <a:bodyPr/>
          <a:lstStyle/>
          <a:p>
            <a:pPr lvl="1" algn="just"/>
            <a:r>
              <a:rPr lang="en-US" sz="1600" dirty="0" smtClean="0"/>
              <a:t>History of UNIX® dates back to 1969.It has developed and evolved through a number of different versions and environments. Most modern UNIX variants known today are licensed versions of one of the original UNIX editions. Sun's Solaris, Hewlett-Packard's HP-UX, and IBM's AIX® are all flavors of UNIX that have their own unique elements and foundations.</a:t>
            </a:r>
          </a:p>
          <a:p>
            <a:pPr lvl="1" algn="just"/>
            <a:r>
              <a:rPr lang="en-US" sz="1600" b="1" dirty="0" smtClean="0"/>
              <a:t>Basic structure of Unix operating system</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a:t>
            </a:fld>
            <a:endParaRPr lang="en-US" dirty="0"/>
          </a:p>
        </p:txBody>
      </p:sp>
      <p:pic>
        <p:nvPicPr>
          <p:cNvPr id="5" name="Picture 2" descr="C:\Users\Ajay\Desktop\Unix\Unix-Architecture-Layers.jpg"/>
          <p:cNvPicPr>
            <a:picLocks noChangeAspect="1" noChangeArrowheads="1"/>
          </p:cNvPicPr>
          <p:nvPr/>
        </p:nvPicPr>
        <p:blipFill>
          <a:blip r:embed="rId2" cstate="print"/>
          <a:srcRect/>
          <a:stretch>
            <a:fillRect/>
          </a:stretch>
        </p:blipFill>
        <p:spPr bwMode="auto">
          <a:xfrm>
            <a:off x="1846123" y="2808466"/>
            <a:ext cx="6213754" cy="3592334"/>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Commands Contd</a:t>
            </a:r>
            <a:r>
              <a:rPr lang="en-US" dirty="0" smtClean="0"/>
              <a:t>….</a:t>
            </a:r>
            <a:endParaRPr lang="en-US" dirty="0"/>
          </a:p>
        </p:txBody>
      </p:sp>
      <p:sp>
        <p:nvSpPr>
          <p:cNvPr id="3" name="Content Placeholder 2"/>
          <p:cNvSpPr>
            <a:spLocks noGrp="1"/>
          </p:cNvSpPr>
          <p:nvPr>
            <p:ph idx="1"/>
          </p:nvPr>
        </p:nvSpPr>
        <p:spPr/>
        <p:txBody>
          <a:bodyPr/>
          <a:lstStyle/>
          <a:p>
            <a:r>
              <a:rPr lang="en-US" sz="1600" b="1" dirty="0" err="1" smtClean="0"/>
              <a:t>Ques</a:t>
            </a:r>
            <a:r>
              <a:rPr lang="en-US" sz="1600" b="1" dirty="0" smtClean="0"/>
              <a:t> </a:t>
            </a:r>
            <a:r>
              <a:rPr lang="en-US" sz="1600" b="1" dirty="0" smtClean="0"/>
              <a:t>9</a:t>
            </a:r>
            <a:r>
              <a:rPr lang="en-US" sz="1600" b="1" dirty="0" smtClean="0"/>
              <a:t>:  </a:t>
            </a:r>
            <a:r>
              <a:rPr lang="en-US" sz="1600" dirty="0" smtClean="0"/>
              <a:t>Use cat to create a file named number.txt that looks like this</a:t>
            </a:r>
            <a:r>
              <a:rPr lang="en-IN" sz="1600" dirty="0" smtClean="0"/>
              <a:t> </a:t>
            </a:r>
          </a:p>
          <a:p>
            <a:endParaRPr lang="en-IN" sz="1600" b="1" dirty="0" smtClean="0"/>
          </a:p>
          <a:p>
            <a:r>
              <a:rPr lang="en-IN" sz="1600" b="1" dirty="0" smtClean="0"/>
              <a:t>Sol: </a:t>
            </a:r>
          </a:p>
          <a:p>
            <a:endParaRPr lang="en-IN" sz="1600" b="1" dirty="0" smtClean="0"/>
          </a:p>
          <a:p>
            <a:endParaRPr lang="en-IN" sz="1600" b="1" dirty="0" smtClean="0"/>
          </a:p>
          <a:p>
            <a:endParaRPr lang="en-IN" sz="1600" b="1" dirty="0" smtClean="0"/>
          </a:p>
          <a:p>
            <a:pPr>
              <a:spcBef>
                <a:spcPts val="0"/>
              </a:spcBef>
              <a:spcAft>
                <a:spcPts val="0"/>
              </a:spcAft>
            </a:pPr>
            <a:r>
              <a:rPr lang="en-US" sz="1600" b="1" dirty="0" err="1" smtClean="0"/>
              <a:t>Ques</a:t>
            </a:r>
            <a:r>
              <a:rPr lang="en-US" sz="1600" b="1" dirty="0" smtClean="0"/>
              <a:t> </a:t>
            </a:r>
            <a:r>
              <a:rPr lang="en-US" sz="1600" b="1" dirty="0" smtClean="0"/>
              <a:t>10: </a:t>
            </a:r>
            <a:r>
              <a:rPr lang="en-US" sz="1600" dirty="0" smtClean="0"/>
              <a:t>Use cp to make a backup of this file to count.txt. and Display count.txt, but with all lines in</a:t>
            </a:r>
          </a:p>
          <a:p>
            <a:pPr>
              <a:spcBef>
                <a:spcPts val="0"/>
              </a:spcBef>
              <a:spcAft>
                <a:spcPts val="0"/>
              </a:spcAft>
            </a:pPr>
            <a:r>
              <a:rPr lang="en-US" sz="1600" dirty="0" smtClean="0"/>
              <a:t>                  reverse order (the last line first)?    </a:t>
            </a:r>
          </a:p>
          <a:p>
            <a:endParaRPr lang="en-US" sz="1600" dirty="0" smtClean="0"/>
          </a:p>
          <a:p>
            <a:r>
              <a:rPr lang="en-US" sz="1600" b="1" dirty="0" smtClean="0"/>
              <a:t>Sol:</a:t>
            </a:r>
          </a:p>
          <a:p>
            <a:endParaRPr lang="en-IN" sz="1600" dirty="0" smtClean="0"/>
          </a:p>
          <a:p>
            <a:endParaRPr lang="en-US" sz="1600" b="1"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29</a:t>
            </a:fld>
            <a:endParaRPr lang="en-US" dirty="0"/>
          </a:p>
        </p:txBody>
      </p:sp>
      <p:sp>
        <p:nvSpPr>
          <p:cNvPr id="6" name="Rectangle 5"/>
          <p:cNvSpPr/>
          <p:nvPr/>
        </p:nvSpPr>
        <p:spPr>
          <a:xfrm>
            <a:off x="3181874" y="3244334"/>
            <a:ext cx="184731" cy="369332"/>
          </a:xfrm>
          <a:prstGeom prst="rect">
            <a:avLst/>
          </a:prstGeom>
        </p:spPr>
        <p:txBody>
          <a:bodyPr wrap="none">
            <a:spAutoFit/>
          </a:bodyPr>
          <a:lstStyle/>
          <a:p>
            <a:endParaRPr lang="en-US"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71600" y="1600200"/>
            <a:ext cx="5867400" cy="1285875"/>
          </a:xfrm>
          <a:prstGeom prst="rect">
            <a:avLst/>
          </a:prstGeom>
          <a:ln>
            <a:solidFill>
              <a:schemeClr val="accent1"/>
            </a:solidFill>
          </a:ln>
        </p:spPr>
      </p:pic>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71600" y="4552950"/>
            <a:ext cx="6553200" cy="139065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Commands Contd</a:t>
            </a:r>
            <a:r>
              <a:rPr lang="en-US" dirty="0" smtClean="0"/>
              <a:t>….</a:t>
            </a:r>
            <a:endParaRPr lang="en-US" dirty="0"/>
          </a:p>
        </p:txBody>
      </p:sp>
      <p:sp>
        <p:nvSpPr>
          <p:cNvPr id="3" name="Content Placeholder 2"/>
          <p:cNvSpPr>
            <a:spLocks noGrp="1"/>
          </p:cNvSpPr>
          <p:nvPr>
            <p:ph idx="1"/>
          </p:nvPr>
        </p:nvSpPr>
        <p:spPr/>
        <p:txBody>
          <a:bodyPr/>
          <a:lstStyle/>
          <a:p>
            <a:r>
              <a:rPr lang="en-US" sz="1600" b="1" dirty="0" err="1" smtClean="0"/>
              <a:t>Ques</a:t>
            </a:r>
            <a:r>
              <a:rPr lang="en-US" sz="1600" b="1" dirty="0" smtClean="0"/>
              <a:t> </a:t>
            </a:r>
            <a:r>
              <a:rPr lang="en-US" sz="1600" b="1" dirty="0" smtClean="0"/>
              <a:t>11:      </a:t>
            </a:r>
            <a:r>
              <a:rPr lang="en-US" sz="1600" dirty="0" smtClean="0"/>
              <a:t>Use </a:t>
            </a:r>
            <a:r>
              <a:rPr lang="en-US" sz="1600" dirty="0" err="1" smtClean="0"/>
              <a:t>ls</a:t>
            </a:r>
            <a:r>
              <a:rPr lang="en-US" sz="1600" dirty="0" smtClean="0"/>
              <a:t> to find the biggest file in /etc ?	</a:t>
            </a:r>
            <a:endParaRPr lang="en-IN" sz="1600" dirty="0" smtClean="0"/>
          </a:p>
          <a:p>
            <a:endParaRPr lang="en-IN" sz="1600" b="1" dirty="0" smtClean="0"/>
          </a:p>
          <a:p>
            <a:r>
              <a:rPr lang="en-IN" sz="1600" b="1" dirty="0" smtClean="0"/>
              <a:t>Sol: </a:t>
            </a:r>
          </a:p>
          <a:p>
            <a:endParaRPr lang="en-IN" sz="1600" b="1" dirty="0" smtClean="0"/>
          </a:p>
          <a:p>
            <a:endParaRPr lang="en-IN" sz="1600" b="1" dirty="0" smtClean="0"/>
          </a:p>
          <a:p>
            <a:pPr marL="400050" indent="-400050" algn="just">
              <a:spcBef>
                <a:spcPts val="0"/>
              </a:spcBef>
              <a:spcAft>
                <a:spcPts val="0"/>
              </a:spcAft>
            </a:pPr>
            <a:r>
              <a:rPr lang="en-US" sz="1600" b="1" dirty="0" err="1" smtClean="0"/>
              <a:t>Ques</a:t>
            </a:r>
            <a:r>
              <a:rPr lang="en-US" sz="1600" b="1" dirty="0" smtClean="0"/>
              <a:t> </a:t>
            </a:r>
            <a:r>
              <a:rPr lang="en-US" sz="1600" b="1" dirty="0" smtClean="0"/>
              <a:t>12:  </a:t>
            </a:r>
            <a:r>
              <a:rPr lang="en-US" sz="1600" dirty="0" smtClean="0"/>
              <a:t>	Open two terminal windows (or tabs) and make sure you are in the same directory in both Type  	echo this is the first line &gt; tailing.txt in the first terminal, then issue tail –f tailing.txt in the 	second terminal. Now go back to the first terminal and type echo This is another line &gt;&gt; 	tailing.txt (note the double &gt;&gt;), verify that the tail -f in the second terminal shows both lines. 	Stop the tail -f with Ctrl-C.</a:t>
            </a:r>
          </a:p>
          <a:p>
            <a:endParaRPr lang="en-US" sz="1600" dirty="0" smtClean="0"/>
          </a:p>
          <a:p>
            <a:endParaRPr lang="en-US" sz="500" dirty="0" smtClean="0"/>
          </a:p>
          <a:p>
            <a:r>
              <a:rPr lang="en-US" sz="1600" b="1" dirty="0" smtClean="0"/>
              <a:t>Sol:</a:t>
            </a:r>
          </a:p>
          <a:p>
            <a:endParaRPr lang="en-IN" sz="1600" dirty="0" smtClean="0"/>
          </a:p>
          <a:p>
            <a:endParaRPr lang="en-US" sz="1600" b="1"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30</a:t>
            </a:fld>
            <a:endParaRPr lang="en-US" dirty="0"/>
          </a:p>
        </p:txBody>
      </p:sp>
      <p:sp>
        <p:nvSpPr>
          <p:cNvPr id="6" name="Rectangle 5"/>
          <p:cNvSpPr/>
          <p:nvPr/>
        </p:nvSpPr>
        <p:spPr>
          <a:xfrm>
            <a:off x="3181874" y="3244334"/>
            <a:ext cx="184731" cy="369332"/>
          </a:xfrm>
          <a:prstGeom prst="rect">
            <a:avLst/>
          </a:prstGeom>
        </p:spPr>
        <p:txBody>
          <a:bodyPr wrap="none">
            <a:spAutoFit/>
          </a:bodyPr>
          <a:lstStyle/>
          <a:p>
            <a:endParaRPr lang="en-US" dirty="0"/>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00" y="1600200"/>
            <a:ext cx="5943600" cy="1337035"/>
          </a:xfrm>
          <a:prstGeom prst="rect">
            <a:avLst/>
          </a:prstGeom>
          <a:ln>
            <a:solidFill>
              <a:schemeClr val="accent1"/>
            </a:solidFill>
          </a:ln>
        </p:spPr>
      </p:pic>
      <p:pic>
        <p:nvPicPr>
          <p:cNvPr id="11" name="Picture 10"/>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81658" y="4669506"/>
            <a:ext cx="6900342" cy="1578894"/>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Extra </a:t>
            </a:r>
            <a:r>
              <a:rPr smtClean="0"/>
              <a:t>Quiz</a:t>
            </a:r>
            <a:endParaRPr lang="en-US" dirty="0"/>
          </a:p>
        </p:txBody>
      </p:sp>
      <p:sp>
        <p:nvSpPr>
          <p:cNvPr id="3" name="Content Placeholder 2"/>
          <p:cNvSpPr>
            <a:spLocks noGrp="1"/>
          </p:cNvSpPr>
          <p:nvPr>
            <p:ph idx="1"/>
          </p:nvPr>
        </p:nvSpPr>
        <p:spPr/>
        <p:txBody>
          <a:bodyPr/>
          <a:lstStyle/>
          <a:p>
            <a:pPr lvl="1"/>
            <a:r>
              <a:rPr lang="en-US" b="1" dirty="0" err="1" smtClean="0"/>
              <a:t>Ques</a:t>
            </a:r>
            <a:r>
              <a:rPr lang="en-US" b="1" dirty="0" smtClean="0"/>
              <a:t> : </a:t>
            </a:r>
            <a:r>
              <a:rPr lang="en-US" dirty="0" smtClean="0"/>
              <a:t>	Use cat to create a file named tailing.txt that contains the contents of tailing.txt followed   	by the contents of /etc/</a:t>
            </a:r>
            <a:r>
              <a:rPr lang="en-US" dirty="0" err="1" smtClean="0"/>
              <a:t>passwd</a:t>
            </a:r>
            <a:r>
              <a:rPr lang="en-US" dirty="0" smtClean="0"/>
              <a:t>.</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31</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Key Features and General Characteristics</a:t>
            </a:r>
            <a:endParaRPr lang="en-US" dirty="0"/>
          </a:p>
        </p:txBody>
      </p:sp>
      <p:sp>
        <p:nvSpPr>
          <p:cNvPr id="3" name="Content Placeholder 2"/>
          <p:cNvSpPr>
            <a:spLocks noGrp="1"/>
          </p:cNvSpPr>
          <p:nvPr>
            <p:ph idx="1"/>
          </p:nvPr>
        </p:nvSpPr>
        <p:spPr/>
        <p:txBody>
          <a:bodyPr/>
          <a:lstStyle/>
          <a:p>
            <a:pPr lvl="1" algn="just"/>
            <a:r>
              <a:rPr lang="en-US" sz="1600" b="1" u="sng" dirty="0" smtClean="0"/>
              <a:t>Multitasking &amp;&amp; Multiuser</a:t>
            </a:r>
            <a:r>
              <a:rPr lang="en-US" sz="1600" b="1" dirty="0" smtClean="0"/>
              <a:t> :</a:t>
            </a:r>
            <a:r>
              <a:rPr lang="en-US" sz="1600" dirty="0" smtClean="0"/>
              <a:t> Most versions of UNIX  allows  multiple users to log onto the system &amp; each run multiple tasks. This is standard for most modern OS.</a:t>
            </a:r>
          </a:p>
          <a:p>
            <a:pPr lvl="1" algn="just"/>
            <a:endParaRPr lang="en-US" sz="1600" dirty="0" smtClean="0"/>
          </a:p>
          <a:p>
            <a:pPr lvl="1" algn="just"/>
            <a:r>
              <a:rPr lang="en-US" sz="1600" dirty="0" smtClean="0"/>
              <a:t> </a:t>
            </a:r>
            <a:r>
              <a:rPr lang="en-US" sz="1600" b="1" u="sng" dirty="0" smtClean="0"/>
              <a:t>Free Applications and Even a Free Operating System </a:t>
            </a:r>
            <a:r>
              <a:rPr lang="en-US" sz="1600" b="1" dirty="0" smtClean="0"/>
              <a:t>: </a:t>
            </a:r>
            <a:r>
              <a:rPr lang="en-US" sz="1600" dirty="0" smtClean="0"/>
              <a:t>OFF  all of the applications available under UNIX, many of them are free. The compilers and interpreters that we use in most of the programming courses here at UMBC can be downloaded free of charge. Most of the development that we do in programming courses is done under the Linux OS. </a:t>
            </a:r>
          </a:p>
          <a:p>
            <a:pPr lvl="1" algn="just">
              <a:buNone/>
            </a:pPr>
            <a:endParaRPr lang="en-US" sz="1600" dirty="0" smtClean="0"/>
          </a:p>
          <a:p>
            <a:pPr lvl="1" algn="just"/>
            <a:r>
              <a:rPr lang="en-US" sz="1600" b="1" u="sng" dirty="0" smtClean="0"/>
              <a:t>Less Resource Intensive</a:t>
            </a:r>
            <a:r>
              <a:rPr lang="en-US" sz="1600" b="1" dirty="0" smtClean="0"/>
              <a:t> : </a:t>
            </a:r>
            <a:r>
              <a:rPr lang="en-US" sz="1600" dirty="0" smtClean="0"/>
              <a:t>UNIX installations tend to be much less demanding on system resources. In many cases, the old family computer that can barely run Windows is more than sufficient to run the latest version of Linux.</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Talking about linux</a:t>
            </a:r>
            <a:endParaRPr lang="en-US" dirty="0"/>
          </a:p>
        </p:txBody>
      </p:sp>
      <p:sp>
        <p:nvSpPr>
          <p:cNvPr id="3" name="Content Placeholder 2"/>
          <p:cNvSpPr>
            <a:spLocks noGrp="1"/>
          </p:cNvSpPr>
          <p:nvPr>
            <p:ph idx="1"/>
          </p:nvPr>
        </p:nvSpPr>
        <p:spPr/>
        <p:txBody>
          <a:bodyPr/>
          <a:lstStyle/>
          <a:p>
            <a:pPr lvl="1"/>
            <a:r>
              <a:rPr lang="en-US" sz="1600" b="1" dirty="0" smtClean="0"/>
              <a:t>Linux</a:t>
            </a:r>
            <a:r>
              <a:rPr lang="en-US" sz="1600" dirty="0" smtClean="0"/>
              <a:t> is a generic term referring to Unix-like graphical user interface (GUI) based computer operating systems.</a:t>
            </a:r>
          </a:p>
          <a:p>
            <a:pPr lvl="1">
              <a:buNone/>
            </a:pPr>
            <a:endParaRPr lang="en-US" sz="1600" dirty="0" smtClean="0"/>
          </a:p>
          <a:p>
            <a:pPr lvl="1"/>
            <a:r>
              <a:rPr lang="en-US" sz="1600" b="1" dirty="0" smtClean="0"/>
              <a:t>Powerful </a:t>
            </a:r>
            <a:r>
              <a:rPr lang="en-US" sz="1600" dirty="0" smtClean="0"/>
              <a:t>-</a:t>
            </a:r>
          </a:p>
          <a:p>
            <a:pPr lvl="2"/>
            <a:r>
              <a:rPr lang="en-US" sz="1400" dirty="0" smtClean="0"/>
              <a:t>Runs on multiple hardware platforms</a:t>
            </a:r>
          </a:p>
          <a:p>
            <a:pPr lvl="2"/>
            <a:r>
              <a:rPr lang="en-US" sz="1400" dirty="0" smtClean="0"/>
              <a:t>Users like its speed and stability</a:t>
            </a:r>
          </a:p>
          <a:p>
            <a:pPr lvl="2"/>
            <a:r>
              <a:rPr lang="en-US" sz="1400" dirty="0" smtClean="0"/>
              <a:t>No requirement for latest hardware.</a:t>
            </a:r>
          </a:p>
          <a:p>
            <a:pPr lvl="2">
              <a:buNone/>
            </a:pPr>
            <a:endParaRPr lang="en-US" sz="1400" dirty="0" smtClean="0"/>
          </a:p>
          <a:p>
            <a:pPr lvl="1"/>
            <a:r>
              <a:rPr lang="en-US" sz="1600" dirty="0" smtClean="0"/>
              <a:t> </a:t>
            </a:r>
            <a:r>
              <a:rPr lang="en-US" sz="1600" b="1" dirty="0" smtClean="0"/>
              <a:t>Linux</a:t>
            </a:r>
            <a:r>
              <a:rPr lang="en-US" sz="1600" dirty="0" smtClean="0"/>
              <a:t> is an operating system kernel, and UNIX is a certification for operating systems..</a:t>
            </a:r>
          </a:p>
          <a:p>
            <a:endParaRPr lang="en-US" sz="1600"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Some glimpse about Linux </a:t>
            </a:r>
            <a:endParaRPr lang="en-US" dirty="0"/>
          </a:p>
        </p:txBody>
      </p:sp>
      <p:sp>
        <p:nvSpPr>
          <p:cNvPr id="3" name="Content Placeholder 2"/>
          <p:cNvSpPr>
            <a:spLocks noGrp="1"/>
          </p:cNvSpPr>
          <p:nvPr>
            <p:ph idx="1"/>
          </p:nvPr>
        </p:nvSpPr>
        <p:spPr/>
        <p:txBody>
          <a:bodyPr/>
          <a:lstStyle/>
          <a:p>
            <a:pPr lvl="1"/>
            <a:r>
              <a:rPr lang="en-US" sz="1600" dirty="0" smtClean="0"/>
              <a:t>A fully-networked 32/64-Bit Unix-like Operating System.</a:t>
            </a:r>
          </a:p>
          <a:p>
            <a:pPr lvl="1"/>
            <a:r>
              <a:rPr lang="en-US" sz="1600" dirty="0" smtClean="0"/>
              <a:t>Multi-user, Multitasking, Multiprocessor</a:t>
            </a:r>
          </a:p>
          <a:p>
            <a:pPr lvl="1"/>
            <a:r>
              <a:rPr lang="en-US" sz="1600" dirty="0" smtClean="0"/>
              <a:t>Has the X Windows GUI </a:t>
            </a:r>
          </a:p>
          <a:p>
            <a:pPr lvl="1"/>
            <a:r>
              <a:rPr lang="en-US" sz="1600" dirty="0" smtClean="0"/>
              <a:t>Coexists with other Operating Systems </a:t>
            </a:r>
          </a:p>
          <a:p>
            <a:pPr lvl="1"/>
            <a:r>
              <a:rPr lang="en-US" sz="1600" dirty="0" smtClean="0"/>
              <a:t>Runs on multiple platforms </a:t>
            </a:r>
          </a:p>
          <a:p>
            <a:pPr lvl="1"/>
            <a:r>
              <a:rPr lang="en-US" sz="1600" dirty="0" smtClean="0"/>
              <a:t>Includes the Source Code </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6</a:t>
            </a:fld>
            <a:endParaRPr lang="en-US" dirty="0"/>
          </a:p>
        </p:txBody>
      </p:sp>
      <p:sp>
        <p:nvSpPr>
          <p:cNvPr id="3" name="Text Placeholder 2"/>
          <p:cNvSpPr>
            <a:spLocks noGrp="1"/>
          </p:cNvSpPr>
          <p:nvPr>
            <p:ph type="body" sz="quarter" idx="13"/>
          </p:nvPr>
        </p:nvSpPr>
        <p:spPr/>
        <p:txBody>
          <a:bodyPr/>
          <a:lstStyle/>
          <a:p>
            <a:r>
              <a:rPr lang="en-US" dirty="0" smtClean="0"/>
              <a:t>Installing UBUNTU &lt;LINUX VERSION&gt;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lvl="1"/>
            <a:r>
              <a:rPr lang="en-US" dirty="0" smtClean="0"/>
              <a:t>We need the following things before keeping hands on The UNIX like environment , i.e. through Ubuntu</a:t>
            </a:r>
          </a:p>
          <a:p>
            <a:pPr lvl="1"/>
            <a:r>
              <a:rPr lang="en-US" b="1" dirty="0" smtClean="0"/>
              <a:t>Ubuntu image </a:t>
            </a:r>
            <a:r>
              <a:rPr lang="en-US" dirty="0" smtClean="0"/>
              <a:t>for VMware</a:t>
            </a:r>
          </a:p>
          <a:p>
            <a:pPr lvl="1"/>
            <a:r>
              <a:rPr lang="en-US" b="1" dirty="0" smtClean="0"/>
              <a:t>VMware player f</a:t>
            </a:r>
            <a:r>
              <a:rPr lang="en-US" dirty="0" smtClean="0"/>
              <a:t>or running Ubuntu.</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smtClean="0"/>
              <a:t>Before Installing</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52700" y="2901522"/>
            <a:ext cx="4800600" cy="2280078"/>
          </a:xfrm>
          <a:prstGeom prst="rect">
            <a:avLst/>
          </a:prstGeom>
          <a:ln/>
        </p:spPr>
        <p:style>
          <a:lnRef idx="1">
            <a:schemeClr val="accent3"/>
          </a:lnRef>
          <a:fillRef idx="2">
            <a:schemeClr val="accent3"/>
          </a:fillRef>
          <a:effectRef idx="1">
            <a:schemeClr val="accent3"/>
          </a:effectRef>
          <a:fontRef idx="minor">
            <a:schemeClr val="dk1"/>
          </a:fontRef>
        </p:style>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r>
              <a:rPr smtClean="0"/>
              <a:t> UBUNTU….</a:t>
            </a:r>
            <a:endParaRPr lang="en-US" dirty="0"/>
          </a:p>
        </p:txBody>
      </p:sp>
      <p:sp>
        <p:nvSpPr>
          <p:cNvPr id="3" name="Content Placeholder 2"/>
          <p:cNvSpPr>
            <a:spLocks noGrp="1"/>
          </p:cNvSpPr>
          <p:nvPr>
            <p:ph idx="1"/>
          </p:nvPr>
        </p:nvSpPr>
        <p:spPr/>
        <p:txBody>
          <a:bodyPr>
            <a:normAutofit/>
          </a:bodyPr>
          <a:lstStyle/>
          <a:p>
            <a:pPr lvl="1"/>
            <a:r>
              <a:rPr lang="en-US" sz="1600" dirty="0" smtClean="0"/>
              <a:t> 1ST Install VMware and then install UBUNTU on it .</a:t>
            </a:r>
          </a:p>
          <a:p>
            <a:pPr lvl="1"/>
            <a:r>
              <a:rPr lang="en-US" sz="1600" dirty="0" smtClean="0"/>
              <a:t> </a:t>
            </a:r>
            <a:r>
              <a:rPr lang="en-US" sz="1600" b="1" dirty="0" smtClean="0"/>
              <a:t>Terminal :  </a:t>
            </a:r>
            <a:r>
              <a:rPr lang="en-US" sz="1600" dirty="0" smtClean="0"/>
              <a:t>Place where commands are written…</a:t>
            </a:r>
            <a:endParaRPr lang="en-US" sz="14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lvl="1"/>
            <a:endParaRPr lang="en-US" sz="1600" dirty="0" smtClean="0"/>
          </a:p>
          <a:p>
            <a:pPr lvl="1"/>
            <a:r>
              <a:rPr lang="en-US" sz="1600" dirty="0" smtClean="0"/>
              <a:t>Terminal shows the </a:t>
            </a:r>
            <a:r>
              <a:rPr lang="en-US" sz="1600" b="1" dirty="0" smtClean="0"/>
              <a:t>name of current logged in user </a:t>
            </a:r>
            <a:r>
              <a:rPr lang="en-US" sz="1600" dirty="0" smtClean="0"/>
              <a:t>and that particular user can make changes in his Environment only as in windows..</a:t>
            </a:r>
          </a:p>
          <a:p>
            <a:r>
              <a:rPr lang="en-US" sz="1600" dirty="0" smtClean="0"/>
              <a:t> </a:t>
            </a:r>
            <a:endParaRPr lang="en-US" sz="1600"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04875" y="1929926"/>
            <a:ext cx="3133726" cy="2108674"/>
          </a:xfrm>
          <a:prstGeom prst="rect">
            <a:avLst/>
          </a:prstGeom>
          <a:ln/>
        </p:spPr>
        <p:style>
          <a:lnRef idx="2">
            <a:schemeClr val="accent1"/>
          </a:lnRef>
          <a:fillRef idx="1">
            <a:schemeClr val="lt1"/>
          </a:fillRef>
          <a:effectRef idx="0">
            <a:schemeClr val="accent1"/>
          </a:effectRef>
          <a:fontRef idx="minor">
            <a:schemeClr val="dk1"/>
          </a:fontRef>
        </p:style>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894865" y="1938729"/>
            <a:ext cx="2678497" cy="2097023"/>
          </a:xfrm>
          <a:prstGeom prst="rect">
            <a:avLst/>
          </a:prstGeom>
          <a:ln/>
        </p:spPr>
        <p:style>
          <a:lnRef idx="2">
            <a:schemeClr val="accent1"/>
          </a:lnRef>
          <a:fillRef idx="1">
            <a:schemeClr val="lt1"/>
          </a:fillRef>
          <a:effectRef idx="0">
            <a:schemeClr val="accent1"/>
          </a:effectRef>
          <a:fontRef idx="minor">
            <a:schemeClr val="dk1"/>
          </a:fontRef>
        </p:style>
      </p:pic>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429625" y="2585641"/>
            <a:ext cx="1019175" cy="771525"/>
          </a:xfrm>
          <a:prstGeom prst="rect">
            <a:avLst/>
          </a:prstGeom>
          <a:ln/>
        </p:spPr>
        <p:style>
          <a:lnRef idx="2">
            <a:schemeClr val="accent1"/>
          </a:lnRef>
          <a:fillRef idx="1">
            <a:schemeClr val="lt1"/>
          </a:fillRef>
          <a:effectRef idx="0">
            <a:schemeClr val="accent1"/>
          </a:effectRef>
          <a:fontRef idx="minor">
            <a:schemeClr val="dk1"/>
          </a:fontRef>
        </p:style>
      </p:pic>
      <p:pic>
        <p:nvPicPr>
          <p:cNvPr id="8" name="Picture 7"/>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3418835" y="5029885"/>
            <a:ext cx="3068331" cy="1066115"/>
          </a:xfrm>
          <a:prstGeom prst="rect">
            <a:avLst/>
          </a:prstGeom>
          <a:ln/>
        </p:spPr>
        <p:style>
          <a:lnRef idx="2">
            <a:schemeClr val="accent1"/>
          </a:lnRef>
          <a:fillRef idx="1">
            <a:schemeClr val="lt1"/>
          </a:fillRef>
          <a:effectRef idx="0">
            <a:schemeClr val="accent1"/>
          </a:effectRef>
          <a:fontRef idx="minor">
            <a:schemeClr val="dk1"/>
          </a:fontRef>
        </p:style>
      </p:pic>
      <p:cxnSp>
        <p:nvCxnSpPr>
          <p:cNvPr id="10" name="Straight Arrow Connector 9"/>
          <p:cNvCxnSpPr>
            <a:stCxn id="5" idx="3"/>
            <a:endCxn id="6" idx="1"/>
          </p:cNvCxnSpPr>
          <p:nvPr/>
        </p:nvCxnSpPr>
        <p:spPr>
          <a:xfrm>
            <a:off x="4038601" y="2984263"/>
            <a:ext cx="856264" cy="29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1"/>
          </p:cNvCxnSpPr>
          <p:nvPr/>
        </p:nvCxnSpPr>
        <p:spPr>
          <a:xfrm flipV="1">
            <a:off x="7573362" y="2971404"/>
            <a:ext cx="856263" cy="15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3351</TotalTime>
  <Words>1230</Words>
  <Application>Microsoft Office PowerPoint</Application>
  <PresentationFormat>A4 Paper (210x297 mm)</PresentationFormat>
  <Paragraphs>296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LINUX Fundamentals</vt:lpstr>
      <vt:lpstr>Slide 1</vt:lpstr>
      <vt:lpstr>Basics &amp; History of UNIX</vt:lpstr>
      <vt:lpstr>Key Features and General Characteristics</vt:lpstr>
      <vt:lpstr>Talking about linux</vt:lpstr>
      <vt:lpstr>Some glimpse about Linux </vt:lpstr>
      <vt:lpstr>Slide 6</vt:lpstr>
      <vt:lpstr>Before Installing</vt:lpstr>
      <vt:lpstr>Installing UBUNTU….</vt:lpstr>
      <vt:lpstr>LINUX Structure &amp; some basic commands</vt:lpstr>
      <vt:lpstr>LINUX Structure &amp; some basic commands (Cont..)</vt:lpstr>
      <vt:lpstr>LINUX Structure &amp; some basic commands (Cont..)</vt:lpstr>
      <vt:lpstr>Creating, Copying &amp; Deleting a file</vt:lpstr>
      <vt:lpstr>Creating, Copying &amp; Deleting a file (Cont..)</vt:lpstr>
      <vt:lpstr>Creating, Copying &amp; Deleting a file (Cont..)</vt:lpstr>
      <vt:lpstr>Creating, Copying &amp; Deleting a file (Cont..)</vt:lpstr>
      <vt:lpstr>Creating, Copying &amp; Deleting a file (Cont..)</vt:lpstr>
      <vt:lpstr>Creating, Copying &amp; Deleting a file (Cont..)</vt:lpstr>
      <vt:lpstr>Slide 18</vt:lpstr>
      <vt:lpstr>Assignment 1</vt:lpstr>
      <vt:lpstr>Assignment 1 (Cont..)</vt:lpstr>
      <vt:lpstr>Assignment 1 (Cont..)</vt:lpstr>
      <vt:lpstr>Assignment 1 (Cont..)</vt:lpstr>
      <vt:lpstr>Assignment 2</vt:lpstr>
      <vt:lpstr>Assignment 2 (Cont..)</vt:lpstr>
      <vt:lpstr>Assignment 2 (Cont..)</vt:lpstr>
      <vt:lpstr>Assignment 2 (Cont..)</vt:lpstr>
      <vt:lpstr>Assignments as home Works</vt:lpstr>
      <vt:lpstr>Commands Contd….</vt:lpstr>
      <vt:lpstr>Commands Contd….</vt:lpstr>
      <vt:lpstr>Commands Contd….</vt:lpstr>
      <vt:lpstr>Extra Quiz</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neev</cp:lastModifiedBy>
  <cp:revision>368</cp:revision>
  <dcterms:created xsi:type="dcterms:W3CDTF">2012-03-13T16:05:56Z</dcterms:created>
  <dcterms:modified xsi:type="dcterms:W3CDTF">2014-07-21T09:59:47Z</dcterms:modified>
</cp:coreProperties>
</file>