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Lst>
  <p:notesMasterIdLst>
    <p:notesMasterId r:id="rId48"/>
  </p:notesMasterIdLst>
  <p:handoutMasterIdLst>
    <p:handoutMasterId r:id="rId49"/>
  </p:handoutMasterIdLst>
  <p:sldIdLst>
    <p:sldId id="334" r:id="rId4"/>
    <p:sldId id="372" r:id="rId5"/>
    <p:sldId id="414" r:id="rId6"/>
    <p:sldId id="415" r:id="rId7"/>
    <p:sldId id="416" r:id="rId8"/>
    <p:sldId id="374" r:id="rId9"/>
    <p:sldId id="376" r:id="rId10"/>
    <p:sldId id="402" r:id="rId11"/>
    <p:sldId id="403" r:id="rId12"/>
    <p:sldId id="404" r:id="rId13"/>
    <p:sldId id="405" r:id="rId14"/>
    <p:sldId id="406" r:id="rId15"/>
    <p:sldId id="407" r:id="rId16"/>
    <p:sldId id="408" r:id="rId17"/>
    <p:sldId id="409" r:id="rId18"/>
    <p:sldId id="410" r:id="rId19"/>
    <p:sldId id="411" r:id="rId20"/>
    <p:sldId id="378" r:id="rId21"/>
    <p:sldId id="379" r:id="rId22"/>
    <p:sldId id="380" r:id="rId23"/>
    <p:sldId id="381" r:id="rId24"/>
    <p:sldId id="382" r:id="rId25"/>
    <p:sldId id="383" r:id="rId26"/>
    <p:sldId id="385" r:id="rId27"/>
    <p:sldId id="398" r:id="rId28"/>
    <p:sldId id="400" r:id="rId29"/>
    <p:sldId id="365" r:id="rId30"/>
    <p:sldId id="417" r:id="rId31"/>
    <p:sldId id="425" r:id="rId32"/>
    <p:sldId id="418" r:id="rId33"/>
    <p:sldId id="422" r:id="rId34"/>
    <p:sldId id="423" r:id="rId35"/>
    <p:sldId id="427" r:id="rId36"/>
    <p:sldId id="428" r:id="rId37"/>
    <p:sldId id="424" r:id="rId38"/>
    <p:sldId id="426" r:id="rId39"/>
    <p:sldId id="276" r:id="rId40"/>
    <p:sldId id="419" r:id="rId41"/>
    <p:sldId id="349" r:id="rId42"/>
    <p:sldId id="429" r:id="rId43"/>
    <p:sldId id="420" r:id="rId44"/>
    <p:sldId id="366" r:id="rId45"/>
    <p:sldId id="359" r:id="rId46"/>
    <p:sldId id="41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p:cViewPr varScale="1">
        <p:scale>
          <a:sx n="68" d="100"/>
          <a:sy n="68" d="100"/>
        </p:scale>
        <p:origin x="14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D424C8-E152-4577-B236-2A5715064DD1}" type="datetimeFigureOut">
              <a:rPr lang="en-US" smtClean="0"/>
              <a:t>11/20/2018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01362F-373F-49D2-AF59-53ADBA059243}" type="slidenum">
              <a:rPr lang="en-US" smtClean="0"/>
              <a:t>‹#›</a:t>
            </a:fld>
            <a:endParaRPr lang="en-US"/>
          </a:p>
        </p:txBody>
      </p:sp>
    </p:spTree>
    <p:extLst>
      <p:ext uri="{BB962C8B-B14F-4D97-AF65-F5344CB8AC3E}">
        <p14:creationId xmlns:p14="http://schemas.microsoft.com/office/powerpoint/2010/main" val="3956413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5D913-0802-457F-9120-C572331688B5}" type="datetimeFigureOut">
              <a:rPr lang="en-US" smtClean="0"/>
              <a:t>11/19/2018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C1AC1-6208-4CE5-8B94-E96C6429D646}" type="slidenum">
              <a:rPr lang="en-US" smtClean="0"/>
              <a:t>‹#›</a:t>
            </a:fld>
            <a:endParaRPr lang="en-US"/>
          </a:p>
        </p:txBody>
      </p:sp>
    </p:spTree>
    <p:extLst>
      <p:ext uri="{BB962C8B-B14F-4D97-AF65-F5344CB8AC3E}">
        <p14:creationId xmlns:p14="http://schemas.microsoft.com/office/powerpoint/2010/main" val="264532426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1</a:t>
            </a:fld>
            <a:endParaRPr lang="en-US"/>
          </a:p>
        </p:txBody>
      </p:sp>
    </p:spTree>
    <p:extLst>
      <p:ext uri="{BB962C8B-B14F-4D97-AF65-F5344CB8AC3E}">
        <p14:creationId xmlns:p14="http://schemas.microsoft.com/office/powerpoint/2010/main" val="267226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43</a:t>
            </a:fld>
            <a:endParaRPr lang="en-US"/>
          </a:p>
        </p:txBody>
      </p:sp>
    </p:spTree>
    <p:extLst>
      <p:ext uri="{BB962C8B-B14F-4D97-AF65-F5344CB8AC3E}">
        <p14:creationId xmlns:p14="http://schemas.microsoft.com/office/powerpoint/2010/main" val="165974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3</a:t>
            </a:fld>
            <a:endParaRPr lang="en-US"/>
          </a:p>
        </p:txBody>
      </p:sp>
    </p:spTree>
    <p:extLst>
      <p:ext uri="{BB962C8B-B14F-4D97-AF65-F5344CB8AC3E}">
        <p14:creationId xmlns:p14="http://schemas.microsoft.com/office/powerpoint/2010/main" val="43465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4</a:t>
            </a:fld>
            <a:endParaRPr lang="en-US"/>
          </a:p>
        </p:txBody>
      </p:sp>
    </p:spTree>
    <p:extLst>
      <p:ext uri="{BB962C8B-B14F-4D97-AF65-F5344CB8AC3E}">
        <p14:creationId xmlns:p14="http://schemas.microsoft.com/office/powerpoint/2010/main" val="3674495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27</a:t>
            </a:fld>
            <a:endParaRPr lang="en-US"/>
          </a:p>
        </p:txBody>
      </p:sp>
    </p:spTree>
    <p:extLst>
      <p:ext uri="{BB962C8B-B14F-4D97-AF65-F5344CB8AC3E}">
        <p14:creationId xmlns:p14="http://schemas.microsoft.com/office/powerpoint/2010/main" val="2749677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28</a:t>
            </a:fld>
            <a:endParaRPr lang="en-US"/>
          </a:p>
        </p:txBody>
      </p:sp>
    </p:spTree>
    <p:extLst>
      <p:ext uri="{BB962C8B-B14F-4D97-AF65-F5344CB8AC3E}">
        <p14:creationId xmlns:p14="http://schemas.microsoft.com/office/powerpoint/2010/main" val="3564594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34</a:t>
            </a:fld>
            <a:endParaRPr lang="en-US"/>
          </a:p>
        </p:txBody>
      </p:sp>
    </p:spTree>
    <p:extLst>
      <p:ext uri="{BB962C8B-B14F-4D97-AF65-F5344CB8AC3E}">
        <p14:creationId xmlns:p14="http://schemas.microsoft.com/office/powerpoint/2010/main" val="3503204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37</a:t>
            </a:fld>
            <a:endParaRPr lang="en-US"/>
          </a:p>
        </p:txBody>
      </p:sp>
    </p:spTree>
    <p:extLst>
      <p:ext uri="{BB962C8B-B14F-4D97-AF65-F5344CB8AC3E}">
        <p14:creationId xmlns:p14="http://schemas.microsoft.com/office/powerpoint/2010/main" val="117766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39</a:t>
            </a:fld>
            <a:endParaRPr lang="en-US"/>
          </a:p>
        </p:txBody>
      </p:sp>
    </p:spTree>
    <p:extLst>
      <p:ext uri="{BB962C8B-B14F-4D97-AF65-F5344CB8AC3E}">
        <p14:creationId xmlns:p14="http://schemas.microsoft.com/office/powerpoint/2010/main" val="3310712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42</a:t>
            </a:fld>
            <a:endParaRPr lang="en-US"/>
          </a:p>
        </p:txBody>
      </p:sp>
    </p:spTree>
    <p:extLst>
      <p:ext uri="{BB962C8B-B14F-4D97-AF65-F5344CB8AC3E}">
        <p14:creationId xmlns:p14="http://schemas.microsoft.com/office/powerpoint/2010/main" val="1614452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11/19/2018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188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11/19/2018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98080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11/19/2018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01888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11/19/2018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585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11/19/2018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578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11/19/2018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167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11/19/2018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10013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11/19/2018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4525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11/19/2018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8124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11/19/2018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43292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11/19/2018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31171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3"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01"/>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429338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11/19/2018</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67475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png"/><Relationship Id="rId26" Type="http://schemas.openxmlformats.org/officeDocument/2006/relationships/image" Target="../media/image56.png"/><Relationship Id="rId39" Type="http://schemas.openxmlformats.org/officeDocument/2006/relationships/image" Target="../media/image69.png"/><Relationship Id="rId3" Type="http://schemas.openxmlformats.org/officeDocument/2006/relationships/image" Target="../media/image33.png"/><Relationship Id="rId21" Type="http://schemas.openxmlformats.org/officeDocument/2006/relationships/image" Target="../media/image51.png"/><Relationship Id="rId34" Type="http://schemas.openxmlformats.org/officeDocument/2006/relationships/image" Target="../media/image64.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33" Type="http://schemas.openxmlformats.org/officeDocument/2006/relationships/image" Target="../media/image63.png"/><Relationship Id="rId38" Type="http://schemas.openxmlformats.org/officeDocument/2006/relationships/image" Target="../media/image68.png"/><Relationship Id="rId2" Type="http://schemas.openxmlformats.org/officeDocument/2006/relationships/notesSlide" Target="../notesSlides/notesSlide4.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24" Type="http://schemas.openxmlformats.org/officeDocument/2006/relationships/image" Target="../media/image54.png"/><Relationship Id="rId32" Type="http://schemas.openxmlformats.org/officeDocument/2006/relationships/image" Target="../media/image62.png"/><Relationship Id="rId37" Type="http://schemas.openxmlformats.org/officeDocument/2006/relationships/image" Target="../media/image67.png"/><Relationship Id="rId40" Type="http://schemas.openxmlformats.org/officeDocument/2006/relationships/image" Target="../media/image70.pn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28" Type="http://schemas.openxmlformats.org/officeDocument/2006/relationships/image" Target="../media/image58.png"/><Relationship Id="rId36" Type="http://schemas.openxmlformats.org/officeDocument/2006/relationships/image" Target="../media/image66.png"/><Relationship Id="rId10" Type="http://schemas.openxmlformats.org/officeDocument/2006/relationships/image" Target="../media/image40.png"/><Relationship Id="rId19" Type="http://schemas.openxmlformats.org/officeDocument/2006/relationships/image" Target="../media/image49.png"/><Relationship Id="rId31" Type="http://schemas.openxmlformats.org/officeDocument/2006/relationships/image" Target="../media/image61.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png"/><Relationship Id="rId30" Type="http://schemas.openxmlformats.org/officeDocument/2006/relationships/image" Target="../media/image60.png"/><Relationship Id="rId35" Type="http://schemas.openxmlformats.org/officeDocument/2006/relationships/image" Target="../media/image65.png"/></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a:t>
            </a:r>
            <a:r>
              <a:rPr lang="en-US" dirty="0">
                <a:latin typeface="Arial"/>
                <a:cs typeface="Arial"/>
              </a:rPr>
              <a:t> </a:t>
            </a:r>
            <a:r>
              <a:rPr lang="en-US" dirty="0"/>
              <a:t>Reduce</a:t>
            </a:r>
            <a:r>
              <a:rPr lang="en-US" dirty="0">
                <a:latin typeface="Arial"/>
                <a:cs typeface="Arial"/>
              </a:rPr>
              <a:t> </a:t>
            </a:r>
            <a:endParaRPr lang="en-US" dirty="0"/>
          </a:p>
        </p:txBody>
      </p:sp>
      <p:sp>
        <p:nvSpPr>
          <p:cNvPr id="3" name="Content Placeholder 2"/>
          <p:cNvSpPr>
            <a:spLocks noGrp="1"/>
          </p:cNvSpPr>
          <p:nvPr>
            <p:ph idx="1"/>
          </p:nvPr>
        </p:nvSpPr>
        <p:spPr>
          <a:xfrm>
            <a:off x="457200" y="1524000"/>
            <a:ext cx="8229600" cy="5181600"/>
          </a:xfrm>
        </p:spPr>
        <p:txBody>
          <a:bodyPr>
            <a:noAutofit/>
          </a:bodyPr>
          <a:lstStyle/>
          <a:p>
            <a:pPr>
              <a:lnSpc>
                <a:spcPct val="80000"/>
              </a:lnSpc>
            </a:pPr>
            <a:r>
              <a:rPr lang="en-US" sz="1400" dirty="0"/>
              <a:t>MapReduce is a programming model for parallel data processing. It handles parallelization, data distribution, fault tolerance.</a:t>
            </a:r>
          </a:p>
          <a:p>
            <a:pPr lvl="1">
              <a:lnSpc>
                <a:spcPct val="80000"/>
              </a:lnSpc>
            </a:pPr>
            <a:r>
              <a:rPr lang="en-US" sz="1400" dirty="0"/>
              <a:t>User runs a program on the client computer </a:t>
            </a:r>
          </a:p>
          <a:p>
            <a:pPr lvl="1">
              <a:lnSpc>
                <a:spcPct val="80000"/>
              </a:lnSpc>
            </a:pPr>
            <a:r>
              <a:rPr lang="en-US" sz="1400" dirty="0"/>
              <a:t>Job contains:	</a:t>
            </a:r>
          </a:p>
          <a:p>
            <a:pPr lvl="2">
              <a:lnSpc>
                <a:spcPct val="80000"/>
              </a:lnSpc>
            </a:pPr>
            <a:r>
              <a:rPr lang="en-US" sz="1400" dirty="0"/>
              <a:t>Input data</a:t>
            </a:r>
          </a:p>
          <a:p>
            <a:pPr lvl="2">
              <a:lnSpc>
                <a:spcPct val="80000"/>
              </a:lnSpc>
            </a:pPr>
            <a:r>
              <a:rPr lang="en-US" sz="1400" dirty="0"/>
              <a:t>Map / Reduce program</a:t>
            </a:r>
          </a:p>
          <a:p>
            <a:pPr lvl="2">
              <a:lnSpc>
                <a:spcPct val="80000"/>
              </a:lnSpc>
            </a:pPr>
            <a:r>
              <a:rPr lang="en-US" sz="1400" dirty="0"/>
              <a:t>Configuration information</a:t>
            </a:r>
          </a:p>
          <a:p>
            <a:pPr>
              <a:lnSpc>
                <a:spcPct val="80000"/>
              </a:lnSpc>
            </a:pPr>
            <a:r>
              <a:rPr lang="en-US" sz="1400" dirty="0"/>
              <a:t>JobTracker</a:t>
            </a:r>
          </a:p>
          <a:p>
            <a:pPr marL="806450" lvl="1">
              <a:lnSpc>
                <a:spcPct val="80000"/>
              </a:lnSpc>
            </a:pPr>
            <a:r>
              <a:rPr lang="en-US" sz="1400" dirty="0"/>
              <a:t>Manages cluster resources </a:t>
            </a:r>
          </a:p>
          <a:p>
            <a:pPr marL="806450" lvl="1">
              <a:lnSpc>
                <a:spcPct val="80000"/>
              </a:lnSpc>
            </a:pPr>
            <a:r>
              <a:rPr lang="en-US" sz="1400" dirty="0"/>
              <a:t>Manages job scheduling</a:t>
            </a:r>
          </a:p>
          <a:p>
            <a:pPr marL="406400">
              <a:lnSpc>
                <a:spcPct val="80000"/>
              </a:lnSpc>
            </a:pPr>
            <a:r>
              <a:rPr lang="en-US" sz="1400" dirty="0"/>
              <a:t>TaskTracker</a:t>
            </a:r>
          </a:p>
          <a:p>
            <a:pPr marL="806450" lvl="1">
              <a:lnSpc>
                <a:spcPct val="80000"/>
              </a:lnSpc>
            </a:pPr>
            <a:r>
              <a:rPr lang="en-US" sz="1400" dirty="0"/>
              <a:t>Per-node agent</a:t>
            </a:r>
          </a:p>
          <a:p>
            <a:pPr marL="806450" lvl="1">
              <a:lnSpc>
                <a:spcPct val="80000"/>
              </a:lnSpc>
            </a:pPr>
            <a:r>
              <a:rPr lang="en-US" sz="1400" dirty="0"/>
              <a:t>Manage tasks</a:t>
            </a:r>
          </a:p>
          <a:p>
            <a:pPr marL="406400">
              <a:lnSpc>
                <a:spcPct val="80000"/>
              </a:lnSpc>
            </a:pPr>
            <a:r>
              <a:rPr lang="en-US" sz="1400" dirty="0"/>
              <a:t>Limitations</a:t>
            </a:r>
          </a:p>
          <a:p>
            <a:pPr marL="806450" lvl="1">
              <a:lnSpc>
                <a:spcPct val="80000"/>
              </a:lnSpc>
            </a:pPr>
            <a:r>
              <a:rPr lang="en-US" sz="1400" dirty="0"/>
              <a:t>Scalability</a:t>
            </a:r>
          </a:p>
          <a:p>
            <a:pPr marL="1206500" lvl="2">
              <a:lnSpc>
                <a:spcPct val="80000"/>
              </a:lnSpc>
            </a:pPr>
            <a:r>
              <a:rPr lang="en-US" sz="1400" dirty="0"/>
              <a:t>Maximum Cluster size – 4,000 nodes</a:t>
            </a:r>
          </a:p>
          <a:p>
            <a:pPr marL="1206500" lvl="2">
              <a:lnSpc>
                <a:spcPct val="80000"/>
              </a:lnSpc>
            </a:pPr>
            <a:r>
              <a:rPr lang="en-US" sz="1400" dirty="0"/>
              <a:t>Maximum concurrent tasks – 40,000</a:t>
            </a:r>
          </a:p>
          <a:p>
            <a:pPr marL="1206500" lvl="2">
              <a:lnSpc>
                <a:spcPct val="80000"/>
              </a:lnSpc>
            </a:pPr>
            <a:r>
              <a:rPr lang="en-US" sz="1400" dirty="0"/>
              <a:t>Coarse synchronization in JobTracker</a:t>
            </a:r>
          </a:p>
          <a:p>
            <a:pPr marL="806450" lvl="1">
              <a:lnSpc>
                <a:spcPct val="80000"/>
              </a:lnSpc>
            </a:pPr>
            <a:r>
              <a:rPr lang="en-US" sz="1400" dirty="0"/>
              <a:t>Availability</a:t>
            </a:r>
          </a:p>
          <a:p>
            <a:pPr marL="1206500" lvl="2">
              <a:lnSpc>
                <a:spcPct val="80000"/>
              </a:lnSpc>
            </a:pPr>
            <a:r>
              <a:rPr lang="en-US" sz="1400" dirty="0"/>
              <a:t>Failure kills all queued and running jobs</a:t>
            </a:r>
          </a:p>
          <a:p>
            <a:pPr marL="806450" lvl="1">
              <a:lnSpc>
                <a:spcPct val="80000"/>
              </a:lnSpc>
            </a:pPr>
            <a:r>
              <a:rPr lang="en-US" sz="1400" dirty="0"/>
              <a:t>Hard partition of resources into map and reduce slots</a:t>
            </a:r>
          </a:p>
          <a:p>
            <a:pPr marL="1206500" lvl="2">
              <a:lnSpc>
                <a:spcPct val="80000"/>
              </a:lnSpc>
            </a:pPr>
            <a:r>
              <a:rPr lang="en-US" sz="1400" dirty="0"/>
              <a:t>Low resource utilization</a:t>
            </a:r>
          </a:p>
          <a:p>
            <a:pPr marL="806450" lvl="1">
              <a:lnSpc>
                <a:spcPct val="80000"/>
              </a:lnSpc>
            </a:pPr>
            <a:r>
              <a:rPr lang="en-US" sz="1400" dirty="0"/>
              <a:t>Lacks support for alternate paradigms and services</a:t>
            </a:r>
          </a:p>
          <a:p>
            <a:pPr marL="1371600" marR="349250" lvl="2" indent="-165100">
              <a:lnSpc>
                <a:spcPct val="80000"/>
              </a:lnSpc>
            </a:pPr>
            <a:r>
              <a:rPr lang="en-US" sz="1400" dirty="0"/>
              <a:t>iterative applications implemented using MapReduce are 10x slower</a:t>
            </a:r>
          </a:p>
          <a:p>
            <a:pPr marL="406400">
              <a:lnSpc>
                <a:spcPct val="80000"/>
              </a:lnSpc>
            </a:pPr>
            <a:endParaRPr lang="en-US" sz="1400" dirty="0"/>
          </a:p>
          <a:p>
            <a:pPr lvl="2">
              <a:lnSpc>
                <a:spcPct val="80000"/>
              </a:lnSpc>
            </a:pPr>
            <a:endParaRPr lang="en-US" sz="1400" dirty="0"/>
          </a:p>
        </p:txBody>
      </p:sp>
      <p:sp>
        <p:nvSpPr>
          <p:cNvPr id="4" name="object 6"/>
          <p:cNvSpPr/>
          <p:nvPr/>
        </p:nvSpPr>
        <p:spPr>
          <a:xfrm>
            <a:off x="4009648" y="1828801"/>
            <a:ext cx="4605337" cy="32004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4204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MR job on Yarn</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0685" y="1600200"/>
            <a:ext cx="610263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39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MR job on Yarn</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1552" y="1600200"/>
            <a:ext cx="608089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9888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MR job on Yarn</a:t>
            </a:r>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2297" y="1600200"/>
            <a:ext cx="609940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199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MR job on Yarn</a:t>
            </a:r>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6048" y="1600200"/>
            <a:ext cx="611190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143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MR job on Yarn</a:t>
            </a:r>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6048" y="1600200"/>
            <a:ext cx="611190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126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MR job on Yarn</a:t>
            </a:r>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6925" y="1600200"/>
            <a:ext cx="6090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491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MR job on Yarn</a:t>
            </a:r>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0685" y="1600200"/>
            <a:ext cx="610263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017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MR job on Yarn</a:t>
            </a:r>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0685" y="1600200"/>
            <a:ext cx="610263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1055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an application on YARN</a:t>
            </a:r>
          </a:p>
        </p:txBody>
      </p:sp>
      <p:pic>
        <p:nvPicPr>
          <p:cNvPr id="1030"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4914" y="1600200"/>
            <a:ext cx="563417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831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an application on YARN</a:t>
            </a:r>
          </a:p>
        </p:txBody>
      </p:sp>
      <p:pic>
        <p:nvPicPr>
          <p:cNvPr id="4100"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8437" y="1600200"/>
            <a:ext cx="56271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74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70" dirty="0"/>
              <a:t>Y</a:t>
            </a:r>
            <a:r>
              <a:rPr lang="en-US" dirty="0"/>
              <a:t>ARN</a:t>
            </a:r>
            <a:r>
              <a:rPr lang="en-US" spc="-5" dirty="0"/>
              <a:t>:</a:t>
            </a:r>
            <a:r>
              <a:rPr lang="en-US" spc="-70" dirty="0"/>
              <a:t> </a:t>
            </a:r>
            <a:r>
              <a:rPr lang="en-US" spc="-405" dirty="0"/>
              <a:t>T</a:t>
            </a:r>
            <a:r>
              <a:rPr lang="en-US" dirty="0"/>
              <a:t>aking</a:t>
            </a:r>
            <a:r>
              <a:rPr lang="en-US" spc="-5" dirty="0"/>
              <a:t> </a:t>
            </a:r>
            <a:r>
              <a:rPr lang="en-US" dirty="0"/>
              <a:t>Hadoop</a:t>
            </a:r>
            <a:r>
              <a:rPr lang="en-US" spc="-5" dirty="0"/>
              <a:t> </a:t>
            </a:r>
            <a:r>
              <a:rPr lang="en-US" dirty="0"/>
              <a:t>Beyond</a:t>
            </a:r>
            <a:r>
              <a:rPr lang="en-US" spc="-5" dirty="0"/>
              <a:t> </a:t>
            </a:r>
            <a:r>
              <a:rPr lang="en-US" dirty="0"/>
              <a:t>Ba</a:t>
            </a:r>
            <a:r>
              <a:rPr lang="en-US" spc="-10" dirty="0"/>
              <a:t>t</a:t>
            </a:r>
            <a:r>
              <a:rPr lang="en-US" dirty="0"/>
              <a:t>ch</a:t>
            </a:r>
          </a:p>
        </p:txBody>
      </p:sp>
      <p:sp>
        <p:nvSpPr>
          <p:cNvPr id="3" name="object 5"/>
          <p:cNvSpPr/>
          <p:nvPr/>
        </p:nvSpPr>
        <p:spPr>
          <a:xfrm>
            <a:off x="487530" y="1479601"/>
            <a:ext cx="8258169" cy="2824762"/>
          </a:xfrm>
          <a:prstGeom prst="rect">
            <a:avLst/>
          </a:prstGeom>
          <a:blipFill>
            <a:blip r:embed="rId2" cstate="print"/>
            <a:stretch>
              <a:fillRect/>
            </a:stretch>
          </a:blipFill>
        </p:spPr>
        <p:txBody>
          <a:bodyPr wrap="square" lIns="0" tIns="0" rIns="0" bIns="0" rtlCol="0"/>
          <a:lstStyle/>
          <a:p>
            <a:endParaRPr/>
          </a:p>
        </p:txBody>
      </p:sp>
      <p:sp>
        <p:nvSpPr>
          <p:cNvPr id="4" name="object 6"/>
          <p:cNvSpPr txBox="1"/>
          <p:nvPr/>
        </p:nvSpPr>
        <p:spPr>
          <a:xfrm>
            <a:off x="2696872" y="2967180"/>
            <a:ext cx="4277360" cy="1157605"/>
          </a:xfrm>
          <a:prstGeom prst="rect">
            <a:avLst/>
          </a:prstGeom>
        </p:spPr>
        <p:txBody>
          <a:bodyPr vert="horz" wrap="square" lIns="0" tIns="0" rIns="0" bIns="0" rtlCol="0">
            <a:spAutoFit/>
          </a:bodyPr>
          <a:lstStyle/>
          <a:p>
            <a:pPr algn="ctr">
              <a:lnSpc>
                <a:spcPct val="100000"/>
              </a:lnSpc>
            </a:pPr>
            <a:r>
              <a:rPr sz="2800" b="1" spc="-5" dirty="0">
                <a:solidFill>
                  <a:srgbClr val="1E1E1E"/>
                </a:solidFill>
                <a:latin typeface="Calibri"/>
                <a:cs typeface="Calibri"/>
              </a:rPr>
              <a:t>YARN </a:t>
            </a:r>
            <a:r>
              <a:rPr sz="2000" dirty="0">
                <a:solidFill>
                  <a:srgbClr val="282828"/>
                </a:solidFill>
                <a:latin typeface="Calibri"/>
                <a:cs typeface="Calibri"/>
              </a:rPr>
              <a:t>(Clus</a:t>
            </a:r>
            <a:r>
              <a:rPr sz="2000" spc="-5" dirty="0">
                <a:solidFill>
                  <a:srgbClr val="282828"/>
                </a:solidFill>
                <a:latin typeface="Calibri"/>
                <a:cs typeface="Calibri"/>
              </a:rPr>
              <a:t>ter Re</a:t>
            </a:r>
            <a:r>
              <a:rPr sz="2000" dirty="0">
                <a:solidFill>
                  <a:srgbClr val="282828"/>
                </a:solidFill>
                <a:latin typeface="Calibri"/>
                <a:cs typeface="Calibri"/>
              </a:rPr>
              <a:t>sou</a:t>
            </a:r>
            <a:r>
              <a:rPr sz="2000" spc="-5" dirty="0">
                <a:solidFill>
                  <a:srgbClr val="282828"/>
                </a:solidFill>
                <a:latin typeface="Calibri"/>
                <a:cs typeface="Calibri"/>
              </a:rPr>
              <a:t>rce </a:t>
            </a:r>
            <a:r>
              <a:rPr sz="2000" dirty="0">
                <a:solidFill>
                  <a:srgbClr val="282828"/>
                </a:solidFill>
                <a:latin typeface="Calibri"/>
                <a:cs typeface="Calibri"/>
              </a:rPr>
              <a:t>Man</a:t>
            </a:r>
            <a:r>
              <a:rPr sz="2000" spc="-5" dirty="0">
                <a:solidFill>
                  <a:srgbClr val="282828"/>
                </a:solidFill>
                <a:latin typeface="Calibri"/>
                <a:cs typeface="Calibri"/>
              </a:rPr>
              <a:t>ageme</a:t>
            </a:r>
            <a:r>
              <a:rPr sz="2000" dirty="0">
                <a:solidFill>
                  <a:srgbClr val="282828"/>
                </a:solidFill>
                <a:latin typeface="Calibri"/>
                <a:cs typeface="Calibri"/>
              </a:rPr>
              <a:t>nt)</a:t>
            </a:r>
            <a:endParaRPr sz="2000">
              <a:latin typeface="Calibri"/>
              <a:cs typeface="Calibri"/>
            </a:endParaRPr>
          </a:p>
          <a:p>
            <a:pPr>
              <a:lnSpc>
                <a:spcPct val="100000"/>
              </a:lnSpc>
              <a:spcBef>
                <a:spcPts val="52"/>
              </a:spcBef>
            </a:pPr>
            <a:endParaRPr sz="2750">
              <a:latin typeface="Times New Roman"/>
              <a:cs typeface="Times New Roman"/>
            </a:endParaRPr>
          </a:p>
          <a:p>
            <a:pPr marL="3175" algn="ctr">
              <a:lnSpc>
                <a:spcPct val="100000"/>
              </a:lnSpc>
            </a:pPr>
            <a:r>
              <a:rPr sz="2000" b="1" spc="-5" dirty="0">
                <a:solidFill>
                  <a:srgbClr val="565656"/>
                </a:solidFill>
                <a:latin typeface="Calibri"/>
                <a:cs typeface="Calibri"/>
              </a:rPr>
              <a:t>H</a:t>
            </a:r>
            <a:r>
              <a:rPr sz="2000" b="1" dirty="0">
                <a:solidFill>
                  <a:srgbClr val="565656"/>
                </a:solidFill>
                <a:latin typeface="Calibri"/>
                <a:cs typeface="Calibri"/>
              </a:rPr>
              <a:t>D</a:t>
            </a:r>
            <a:r>
              <a:rPr sz="2000" b="1" spc="-5" dirty="0">
                <a:solidFill>
                  <a:srgbClr val="565656"/>
                </a:solidFill>
                <a:latin typeface="Calibri"/>
                <a:cs typeface="Calibri"/>
              </a:rPr>
              <a:t>FS2 </a:t>
            </a:r>
            <a:r>
              <a:rPr sz="1600" dirty="0">
                <a:solidFill>
                  <a:srgbClr val="696969"/>
                </a:solidFill>
                <a:latin typeface="Calibri"/>
                <a:cs typeface="Calibri"/>
              </a:rPr>
              <a:t>(</a:t>
            </a:r>
            <a:r>
              <a:rPr sz="1600" spc="-5" dirty="0">
                <a:solidFill>
                  <a:srgbClr val="696969"/>
                </a:solidFill>
                <a:latin typeface="Calibri"/>
                <a:cs typeface="Calibri"/>
              </a:rPr>
              <a:t>Re</a:t>
            </a:r>
            <a:r>
              <a:rPr sz="1600" dirty="0">
                <a:solidFill>
                  <a:srgbClr val="696969"/>
                </a:solidFill>
                <a:latin typeface="Calibri"/>
                <a:cs typeface="Calibri"/>
              </a:rPr>
              <a:t>dundan</a:t>
            </a:r>
            <a:r>
              <a:rPr sz="1600" spc="-5" dirty="0">
                <a:solidFill>
                  <a:srgbClr val="696969"/>
                </a:solidFill>
                <a:latin typeface="Calibri"/>
                <a:cs typeface="Calibri"/>
              </a:rPr>
              <a:t>t,</a:t>
            </a:r>
            <a:r>
              <a:rPr sz="1600" dirty="0">
                <a:solidFill>
                  <a:srgbClr val="696969"/>
                </a:solidFill>
                <a:latin typeface="Calibri"/>
                <a:cs typeface="Calibri"/>
              </a:rPr>
              <a:t> </a:t>
            </a:r>
            <a:r>
              <a:rPr sz="1600" spc="-5" dirty="0">
                <a:solidFill>
                  <a:srgbClr val="696969"/>
                </a:solidFill>
                <a:latin typeface="Calibri"/>
                <a:cs typeface="Calibri"/>
              </a:rPr>
              <a:t>Re</a:t>
            </a:r>
            <a:r>
              <a:rPr sz="1600" dirty="0">
                <a:solidFill>
                  <a:srgbClr val="696969"/>
                </a:solidFill>
                <a:latin typeface="Calibri"/>
                <a:cs typeface="Calibri"/>
              </a:rPr>
              <a:t>liabl</a:t>
            </a:r>
            <a:r>
              <a:rPr sz="1600" spc="-5" dirty="0">
                <a:solidFill>
                  <a:srgbClr val="696969"/>
                </a:solidFill>
                <a:latin typeface="Calibri"/>
                <a:cs typeface="Calibri"/>
              </a:rPr>
              <a:t>e</a:t>
            </a:r>
            <a:r>
              <a:rPr sz="1600" dirty="0">
                <a:solidFill>
                  <a:srgbClr val="696969"/>
                </a:solidFill>
                <a:latin typeface="Calibri"/>
                <a:cs typeface="Calibri"/>
              </a:rPr>
              <a:t> Sto</a:t>
            </a:r>
            <a:r>
              <a:rPr sz="1600" spc="-5" dirty="0">
                <a:solidFill>
                  <a:srgbClr val="696969"/>
                </a:solidFill>
                <a:latin typeface="Calibri"/>
                <a:cs typeface="Calibri"/>
              </a:rPr>
              <a:t>rage</a:t>
            </a:r>
            <a:r>
              <a:rPr sz="1600" dirty="0">
                <a:solidFill>
                  <a:srgbClr val="696969"/>
                </a:solidFill>
                <a:latin typeface="Calibri"/>
                <a:cs typeface="Calibri"/>
              </a:rPr>
              <a:t>)</a:t>
            </a:r>
            <a:endParaRPr sz="1600">
              <a:latin typeface="Calibri"/>
              <a:cs typeface="Calibri"/>
            </a:endParaRPr>
          </a:p>
        </p:txBody>
      </p:sp>
      <p:sp>
        <p:nvSpPr>
          <p:cNvPr id="5" name="object 7"/>
          <p:cNvSpPr/>
          <p:nvPr/>
        </p:nvSpPr>
        <p:spPr>
          <a:xfrm>
            <a:off x="550012" y="2318108"/>
            <a:ext cx="417502" cy="1765336"/>
          </a:xfrm>
          <a:prstGeom prst="rect">
            <a:avLst/>
          </a:prstGeom>
          <a:blipFill>
            <a:blip r:embed="rId3" cstate="print"/>
            <a:stretch>
              <a:fillRect/>
            </a:stretch>
          </a:blipFill>
        </p:spPr>
        <p:txBody>
          <a:bodyPr wrap="square" lIns="0" tIns="0" rIns="0" bIns="0" rtlCol="0"/>
          <a:lstStyle/>
          <a:p>
            <a:endParaRPr/>
          </a:p>
        </p:txBody>
      </p:sp>
      <p:sp>
        <p:nvSpPr>
          <p:cNvPr id="6" name="object 8"/>
          <p:cNvSpPr/>
          <p:nvPr/>
        </p:nvSpPr>
        <p:spPr>
          <a:xfrm>
            <a:off x="1056783" y="2125411"/>
            <a:ext cx="890889" cy="763574"/>
          </a:xfrm>
          <a:prstGeom prst="rect">
            <a:avLst/>
          </a:prstGeom>
          <a:blipFill>
            <a:blip r:embed="rId4" cstate="print"/>
            <a:stretch>
              <a:fillRect/>
            </a:stretch>
          </a:blipFill>
        </p:spPr>
        <p:txBody>
          <a:bodyPr wrap="square" lIns="0" tIns="0" rIns="0" bIns="0" rtlCol="0"/>
          <a:lstStyle/>
          <a:p>
            <a:endParaRPr/>
          </a:p>
        </p:txBody>
      </p:sp>
      <p:sp>
        <p:nvSpPr>
          <p:cNvPr id="7" name="object 9"/>
          <p:cNvSpPr txBox="1"/>
          <p:nvPr/>
        </p:nvSpPr>
        <p:spPr>
          <a:xfrm>
            <a:off x="1060678" y="2252627"/>
            <a:ext cx="877569" cy="376555"/>
          </a:xfrm>
          <a:prstGeom prst="rect">
            <a:avLst/>
          </a:prstGeom>
        </p:spPr>
        <p:txBody>
          <a:bodyPr vert="horz" wrap="square" lIns="0" tIns="0" rIns="0" bIns="0" rtlCol="0">
            <a:spAutoFit/>
          </a:bodyPr>
          <a:lstStyle/>
          <a:p>
            <a:pPr marL="9525" algn="ctr">
              <a:lnSpc>
                <a:spcPts val="1420"/>
              </a:lnSpc>
            </a:pPr>
            <a:r>
              <a:rPr sz="1200" b="1" spc="-5" dirty="0">
                <a:solidFill>
                  <a:srgbClr val="565656"/>
                </a:solidFill>
                <a:latin typeface="Calibri"/>
                <a:cs typeface="Calibri"/>
              </a:rPr>
              <a:t>B</a:t>
            </a:r>
            <a:r>
              <a:rPr sz="1200" b="1" dirty="0">
                <a:solidFill>
                  <a:srgbClr val="565656"/>
                </a:solidFill>
                <a:latin typeface="Calibri"/>
                <a:cs typeface="Calibri"/>
              </a:rPr>
              <a:t>ATC</a:t>
            </a:r>
            <a:r>
              <a:rPr sz="1200" b="1" spc="-5" dirty="0">
                <a:solidFill>
                  <a:srgbClr val="565656"/>
                </a:solidFill>
                <a:latin typeface="Calibri"/>
                <a:cs typeface="Calibri"/>
              </a:rPr>
              <a:t>H</a:t>
            </a:r>
            <a:endParaRPr sz="1200">
              <a:latin typeface="Calibri"/>
              <a:cs typeface="Calibri"/>
            </a:endParaRPr>
          </a:p>
          <a:p>
            <a:pPr algn="ctr">
              <a:lnSpc>
                <a:spcPts val="1420"/>
              </a:lnSpc>
            </a:pPr>
            <a:r>
              <a:rPr sz="1200" b="1" spc="-5" dirty="0">
                <a:solidFill>
                  <a:srgbClr val="565656"/>
                </a:solidFill>
                <a:latin typeface="Calibri"/>
                <a:cs typeface="Calibri"/>
              </a:rPr>
              <a:t>(Map</a:t>
            </a:r>
            <a:r>
              <a:rPr sz="1200" b="1" dirty="0">
                <a:solidFill>
                  <a:srgbClr val="565656"/>
                </a:solidFill>
                <a:latin typeface="Calibri"/>
                <a:cs typeface="Calibri"/>
              </a:rPr>
              <a:t>Re</a:t>
            </a:r>
            <a:r>
              <a:rPr sz="1200" b="1" spc="-5" dirty="0">
                <a:solidFill>
                  <a:srgbClr val="565656"/>
                </a:solidFill>
                <a:latin typeface="Calibri"/>
                <a:cs typeface="Calibri"/>
              </a:rPr>
              <a:t>du</a:t>
            </a:r>
            <a:r>
              <a:rPr sz="1200" b="1" dirty="0">
                <a:solidFill>
                  <a:srgbClr val="565656"/>
                </a:solidFill>
                <a:latin typeface="Calibri"/>
                <a:cs typeface="Calibri"/>
              </a:rPr>
              <a:t>ce</a:t>
            </a:r>
            <a:r>
              <a:rPr sz="1200" b="1" spc="-5" dirty="0">
                <a:solidFill>
                  <a:srgbClr val="565656"/>
                </a:solidFill>
                <a:latin typeface="Calibri"/>
                <a:cs typeface="Calibri"/>
              </a:rPr>
              <a:t>)</a:t>
            </a:r>
            <a:endParaRPr sz="1200">
              <a:latin typeface="Calibri"/>
              <a:cs typeface="Calibri"/>
            </a:endParaRPr>
          </a:p>
        </p:txBody>
      </p:sp>
      <p:sp>
        <p:nvSpPr>
          <p:cNvPr id="8" name="object 10"/>
          <p:cNvSpPr/>
          <p:nvPr/>
        </p:nvSpPr>
        <p:spPr>
          <a:xfrm>
            <a:off x="2014355" y="2125411"/>
            <a:ext cx="894982" cy="776122"/>
          </a:xfrm>
          <a:prstGeom prst="rect">
            <a:avLst/>
          </a:prstGeom>
          <a:blipFill>
            <a:blip r:embed="rId5" cstate="print"/>
            <a:stretch>
              <a:fillRect/>
            </a:stretch>
          </a:blipFill>
        </p:spPr>
        <p:txBody>
          <a:bodyPr wrap="square" lIns="0" tIns="0" rIns="0" bIns="0" rtlCol="0"/>
          <a:lstStyle/>
          <a:p>
            <a:endParaRPr/>
          </a:p>
        </p:txBody>
      </p:sp>
      <p:sp>
        <p:nvSpPr>
          <p:cNvPr id="9" name="object 11"/>
          <p:cNvSpPr txBox="1"/>
          <p:nvPr/>
        </p:nvSpPr>
        <p:spPr>
          <a:xfrm>
            <a:off x="2030941" y="2252627"/>
            <a:ext cx="855980" cy="376555"/>
          </a:xfrm>
          <a:prstGeom prst="rect">
            <a:avLst/>
          </a:prstGeom>
        </p:spPr>
        <p:txBody>
          <a:bodyPr vert="horz" wrap="square" lIns="0" tIns="0" rIns="0" bIns="0" rtlCol="0">
            <a:spAutoFit/>
          </a:bodyPr>
          <a:lstStyle/>
          <a:p>
            <a:pPr algn="ctr">
              <a:lnSpc>
                <a:spcPts val="1420"/>
              </a:lnSpc>
            </a:pPr>
            <a:r>
              <a:rPr sz="1200" b="1" spc="-5" dirty="0">
                <a:solidFill>
                  <a:srgbClr val="565656"/>
                </a:solidFill>
                <a:latin typeface="Calibri"/>
                <a:cs typeface="Calibri"/>
              </a:rPr>
              <a:t>IN</a:t>
            </a:r>
            <a:r>
              <a:rPr sz="1200" b="1" dirty="0">
                <a:solidFill>
                  <a:srgbClr val="565656"/>
                </a:solidFill>
                <a:latin typeface="Calibri"/>
                <a:cs typeface="Calibri"/>
              </a:rPr>
              <a:t>T</a:t>
            </a:r>
            <a:r>
              <a:rPr sz="1200" b="1" spc="-5" dirty="0">
                <a:solidFill>
                  <a:srgbClr val="565656"/>
                </a:solidFill>
                <a:latin typeface="Calibri"/>
                <a:cs typeface="Calibri"/>
              </a:rPr>
              <a:t>E</a:t>
            </a:r>
            <a:r>
              <a:rPr sz="1200" b="1" dirty="0">
                <a:solidFill>
                  <a:srgbClr val="565656"/>
                </a:solidFill>
                <a:latin typeface="Calibri"/>
                <a:cs typeface="Calibri"/>
              </a:rPr>
              <a:t>RACT</a:t>
            </a:r>
            <a:r>
              <a:rPr sz="1200" b="1" spc="-5" dirty="0">
                <a:solidFill>
                  <a:srgbClr val="565656"/>
                </a:solidFill>
                <a:latin typeface="Calibri"/>
                <a:cs typeface="Calibri"/>
              </a:rPr>
              <a:t>I</a:t>
            </a:r>
            <a:r>
              <a:rPr sz="1200" b="1" dirty="0">
                <a:solidFill>
                  <a:srgbClr val="565656"/>
                </a:solidFill>
                <a:latin typeface="Calibri"/>
                <a:cs typeface="Calibri"/>
              </a:rPr>
              <a:t>V</a:t>
            </a:r>
            <a:r>
              <a:rPr sz="1200" b="1" spc="-5" dirty="0">
                <a:solidFill>
                  <a:srgbClr val="565656"/>
                </a:solidFill>
                <a:latin typeface="Calibri"/>
                <a:cs typeface="Calibri"/>
              </a:rPr>
              <a:t>E</a:t>
            </a:r>
            <a:endParaRPr sz="1200">
              <a:latin typeface="Calibri"/>
              <a:cs typeface="Calibri"/>
            </a:endParaRPr>
          </a:p>
          <a:p>
            <a:pPr marL="10795" algn="ctr">
              <a:lnSpc>
                <a:spcPts val="1420"/>
              </a:lnSpc>
            </a:pPr>
            <a:r>
              <a:rPr sz="1200" b="1" spc="-5" dirty="0">
                <a:solidFill>
                  <a:srgbClr val="565656"/>
                </a:solidFill>
                <a:latin typeface="Calibri"/>
                <a:cs typeface="Calibri"/>
              </a:rPr>
              <a:t>(T</a:t>
            </a:r>
            <a:r>
              <a:rPr sz="1200" b="1" dirty="0">
                <a:solidFill>
                  <a:srgbClr val="565656"/>
                </a:solidFill>
                <a:latin typeface="Calibri"/>
                <a:cs typeface="Calibri"/>
              </a:rPr>
              <a:t>ez</a:t>
            </a:r>
            <a:r>
              <a:rPr sz="1200" b="1" spc="-5" dirty="0">
                <a:solidFill>
                  <a:srgbClr val="565656"/>
                </a:solidFill>
                <a:latin typeface="Calibri"/>
                <a:cs typeface="Calibri"/>
              </a:rPr>
              <a:t>)</a:t>
            </a:r>
            <a:endParaRPr sz="1200">
              <a:latin typeface="Calibri"/>
              <a:cs typeface="Calibri"/>
            </a:endParaRPr>
          </a:p>
        </p:txBody>
      </p:sp>
      <p:sp>
        <p:nvSpPr>
          <p:cNvPr id="10" name="object 12"/>
          <p:cNvSpPr/>
          <p:nvPr/>
        </p:nvSpPr>
        <p:spPr>
          <a:xfrm>
            <a:off x="3926556" y="2125411"/>
            <a:ext cx="883863" cy="763574"/>
          </a:xfrm>
          <a:prstGeom prst="rect">
            <a:avLst/>
          </a:prstGeom>
          <a:blipFill>
            <a:blip r:embed="rId6" cstate="print"/>
            <a:stretch>
              <a:fillRect/>
            </a:stretch>
          </a:blipFill>
        </p:spPr>
        <p:txBody>
          <a:bodyPr wrap="square" lIns="0" tIns="0" rIns="0" bIns="0" rtlCol="0"/>
          <a:lstStyle/>
          <a:p>
            <a:endParaRPr/>
          </a:p>
        </p:txBody>
      </p:sp>
      <p:sp>
        <p:nvSpPr>
          <p:cNvPr id="11" name="object 13"/>
          <p:cNvSpPr txBox="1"/>
          <p:nvPr/>
        </p:nvSpPr>
        <p:spPr>
          <a:xfrm>
            <a:off x="3930455" y="2252627"/>
            <a:ext cx="876300" cy="376555"/>
          </a:xfrm>
          <a:prstGeom prst="rect">
            <a:avLst/>
          </a:prstGeom>
        </p:spPr>
        <p:txBody>
          <a:bodyPr vert="horz" wrap="square" lIns="0" tIns="0" rIns="0" bIns="0" rtlCol="0">
            <a:spAutoFit/>
          </a:bodyPr>
          <a:lstStyle/>
          <a:p>
            <a:pPr marL="50800">
              <a:lnSpc>
                <a:spcPts val="1420"/>
              </a:lnSpc>
            </a:pPr>
            <a:r>
              <a:rPr sz="1200" b="1" spc="-5" dirty="0">
                <a:solidFill>
                  <a:srgbClr val="565656"/>
                </a:solidFill>
                <a:latin typeface="Calibri"/>
                <a:cs typeface="Calibri"/>
              </a:rPr>
              <a:t>S</a:t>
            </a:r>
            <a:r>
              <a:rPr sz="1200" b="1" dirty="0">
                <a:solidFill>
                  <a:srgbClr val="565656"/>
                </a:solidFill>
                <a:latin typeface="Calibri"/>
                <a:cs typeface="Calibri"/>
              </a:rPr>
              <a:t>T</a:t>
            </a:r>
            <a:r>
              <a:rPr sz="1200" b="1" spc="-5" dirty="0">
                <a:solidFill>
                  <a:srgbClr val="565656"/>
                </a:solidFill>
                <a:latin typeface="Calibri"/>
                <a:cs typeface="Calibri"/>
              </a:rPr>
              <a:t>REAMIN</a:t>
            </a:r>
            <a:r>
              <a:rPr sz="1200" b="1" dirty="0">
                <a:solidFill>
                  <a:srgbClr val="565656"/>
                </a:solidFill>
                <a:latin typeface="Calibri"/>
                <a:cs typeface="Calibri"/>
              </a:rPr>
              <a:t>G</a:t>
            </a:r>
            <a:endParaRPr sz="1200">
              <a:latin typeface="Calibri"/>
              <a:cs typeface="Calibri"/>
            </a:endParaRPr>
          </a:p>
          <a:p>
            <a:pPr marL="12700">
              <a:lnSpc>
                <a:spcPts val="1420"/>
              </a:lnSpc>
            </a:pPr>
            <a:r>
              <a:rPr sz="1200" b="1" spc="-5" dirty="0">
                <a:solidFill>
                  <a:srgbClr val="565656"/>
                </a:solidFill>
                <a:latin typeface="Calibri"/>
                <a:cs typeface="Calibri"/>
              </a:rPr>
              <a:t>(Sto</a:t>
            </a:r>
            <a:r>
              <a:rPr sz="1200" b="1" spc="-10" dirty="0">
                <a:solidFill>
                  <a:srgbClr val="565656"/>
                </a:solidFill>
                <a:latin typeface="Calibri"/>
                <a:cs typeface="Calibri"/>
              </a:rPr>
              <a:t>r</a:t>
            </a:r>
            <a:r>
              <a:rPr sz="1200" b="1" dirty="0">
                <a:solidFill>
                  <a:srgbClr val="565656"/>
                </a:solidFill>
                <a:latin typeface="Calibri"/>
                <a:cs typeface="Calibri"/>
              </a:rPr>
              <a:t>m</a:t>
            </a:r>
            <a:r>
              <a:rPr sz="1200" b="1" spc="-5" dirty="0">
                <a:solidFill>
                  <a:srgbClr val="565656"/>
                </a:solidFill>
                <a:latin typeface="Calibri"/>
                <a:cs typeface="Calibri"/>
              </a:rPr>
              <a:t>,</a:t>
            </a:r>
            <a:r>
              <a:rPr sz="1200" b="1" dirty="0">
                <a:solidFill>
                  <a:srgbClr val="565656"/>
                </a:solidFill>
                <a:latin typeface="Calibri"/>
                <a:cs typeface="Calibri"/>
              </a:rPr>
              <a:t> </a:t>
            </a:r>
            <a:r>
              <a:rPr sz="1200" b="1" spc="-5" dirty="0">
                <a:solidFill>
                  <a:srgbClr val="565656"/>
                </a:solidFill>
                <a:latin typeface="Calibri"/>
                <a:cs typeface="Calibri"/>
              </a:rPr>
              <a:t>S4,…)</a:t>
            </a:r>
            <a:endParaRPr sz="1200">
              <a:latin typeface="Calibri"/>
              <a:cs typeface="Calibri"/>
            </a:endParaRPr>
          </a:p>
        </p:txBody>
      </p:sp>
      <p:sp>
        <p:nvSpPr>
          <p:cNvPr id="12" name="object 14"/>
          <p:cNvSpPr/>
          <p:nvPr/>
        </p:nvSpPr>
        <p:spPr>
          <a:xfrm>
            <a:off x="4877100" y="2125411"/>
            <a:ext cx="883863" cy="769924"/>
          </a:xfrm>
          <a:prstGeom prst="rect">
            <a:avLst/>
          </a:prstGeom>
          <a:blipFill>
            <a:blip r:embed="rId7" cstate="print"/>
            <a:stretch>
              <a:fillRect/>
            </a:stretch>
          </a:blipFill>
        </p:spPr>
        <p:txBody>
          <a:bodyPr wrap="square" lIns="0" tIns="0" rIns="0" bIns="0" rtlCol="0"/>
          <a:lstStyle/>
          <a:p>
            <a:endParaRPr/>
          </a:p>
        </p:txBody>
      </p:sp>
      <p:sp>
        <p:nvSpPr>
          <p:cNvPr id="13" name="object 15"/>
          <p:cNvSpPr txBox="1"/>
          <p:nvPr/>
        </p:nvSpPr>
        <p:spPr>
          <a:xfrm>
            <a:off x="5046099" y="2252627"/>
            <a:ext cx="548005" cy="376555"/>
          </a:xfrm>
          <a:prstGeom prst="rect">
            <a:avLst/>
          </a:prstGeom>
        </p:spPr>
        <p:txBody>
          <a:bodyPr vert="horz" wrap="square" lIns="0" tIns="0" rIns="0" bIns="0" rtlCol="0">
            <a:spAutoFit/>
          </a:bodyPr>
          <a:lstStyle/>
          <a:p>
            <a:pPr marL="50800">
              <a:lnSpc>
                <a:spcPts val="1420"/>
              </a:lnSpc>
            </a:pPr>
            <a:r>
              <a:rPr sz="1200" b="1" dirty="0">
                <a:solidFill>
                  <a:srgbClr val="565656"/>
                </a:solidFill>
                <a:latin typeface="Calibri"/>
                <a:cs typeface="Calibri"/>
              </a:rPr>
              <a:t>GRAP</a:t>
            </a:r>
            <a:r>
              <a:rPr sz="1200" b="1" spc="-5" dirty="0">
                <a:solidFill>
                  <a:srgbClr val="565656"/>
                </a:solidFill>
                <a:latin typeface="Calibri"/>
                <a:cs typeface="Calibri"/>
              </a:rPr>
              <a:t>H</a:t>
            </a:r>
            <a:endParaRPr sz="1200">
              <a:latin typeface="Calibri"/>
              <a:cs typeface="Calibri"/>
            </a:endParaRPr>
          </a:p>
          <a:p>
            <a:pPr marL="12700">
              <a:lnSpc>
                <a:spcPts val="1420"/>
              </a:lnSpc>
            </a:pPr>
            <a:r>
              <a:rPr sz="1200" b="1" spc="-5" dirty="0">
                <a:solidFill>
                  <a:srgbClr val="565656"/>
                </a:solidFill>
                <a:latin typeface="Calibri"/>
                <a:cs typeface="Calibri"/>
              </a:rPr>
              <a:t>(Gi</a:t>
            </a:r>
            <a:r>
              <a:rPr sz="1200" b="1" dirty="0">
                <a:solidFill>
                  <a:srgbClr val="565656"/>
                </a:solidFill>
                <a:latin typeface="Calibri"/>
                <a:cs typeface="Calibri"/>
              </a:rPr>
              <a:t>r</a:t>
            </a:r>
            <a:r>
              <a:rPr sz="1200" b="1" spc="-5" dirty="0">
                <a:solidFill>
                  <a:srgbClr val="565656"/>
                </a:solidFill>
                <a:latin typeface="Calibri"/>
                <a:cs typeface="Calibri"/>
              </a:rPr>
              <a:t>aph)</a:t>
            </a:r>
            <a:endParaRPr sz="1200">
              <a:latin typeface="Calibri"/>
              <a:cs typeface="Calibri"/>
            </a:endParaRPr>
          </a:p>
        </p:txBody>
      </p:sp>
      <p:sp>
        <p:nvSpPr>
          <p:cNvPr id="14" name="object 16"/>
          <p:cNvSpPr/>
          <p:nvPr/>
        </p:nvSpPr>
        <p:spPr>
          <a:xfrm>
            <a:off x="5827644" y="2125411"/>
            <a:ext cx="883863" cy="764743"/>
          </a:xfrm>
          <a:prstGeom prst="rect">
            <a:avLst/>
          </a:prstGeom>
          <a:blipFill>
            <a:blip r:embed="rId8" cstate="print"/>
            <a:stretch>
              <a:fillRect/>
            </a:stretch>
          </a:blipFill>
        </p:spPr>
        <p:txBody>
          <a:bodyPr wrap="square" lIns="0" tIns="0" rIns="0" bIns="0" rtlCol="0"/>
          <a:lstStyle/>
          <a:p>
            <a:endParaRPr/>
          </a:p>
        </p:txBody>
      </p:sp>
      <p:sp>
        <p:nvSpPr>
          <p:cNvPr id="15" name="object 17"/>
          <p:cNvSpPr txBox="1"/>
          <p:nvPr/>
        </p:nvSpPr>
        <p:spPr>
          <a:xfrm>
            <a:off x="5856931" y="2252627"/>
            <a:ext cx="822325" cy="376555"/>
          </a:xfrm>
          <a:prstGeom prst="rect">
            <a:avLst/>
          </a:prstGeom>
        </p:spPr>
        <p:txBody>
          <a:bodyPr vert="horz" wrap="square" lIns="0" tIns="0" rIns="0" bIns="0" rtlCol="0">
            <a:spAutoFit/>
          </a:bodyPr>
          <a:lstStyle/>
          <a:p>
            <a:pPr algn="ctr">
              <a:lnSpc>
                <a:spcPts val="1420"/>
              </a:lnSpc>
            </a:pPr>
            <a:r>
              <a:rPr sz="1200" b="1" spc="-5" dirty="0">
                <a:solidFill>
                  <a:srgbClr val="565656"/>
                </a:solidFill>
                <a:latin typeface="Calibri"/>
                <a:cs typeface="Calibri"/>
              </a:rPr>
              <a:t>IN</a:t>
            </a:r>
            <a:r>
              <a:rPr sz="1200" b="1" spc="-245" dirty="0">
                <a:solidFill>
                  <a:srgbClr val="565656"/>
                </a:solidFill>
                <a:latin typeface="Calibri"/>
                <a:cs typeface="Calibri"/>
              </a:rPr>
              <a:t>-­‐</a:t>
            </a:r>
            <a:r>
              <a:rPr sz="1200" b="1" spc="-5" dirty="0">
                <a:solidFill>
                  <a:srgbClr val="565656"/>
                </a:solidFill>
                <a:latin typeface="Calibri"/>
                <a:cs typeface="Calibri"/>
              </a:rPr>
              <a:t>ME</a:t>
            </a:r>
            <a:r>
              <a:rPr sz="1200" b="1" dirty="0">
                <a:solidFill>
                  <a:srgbClr val="565656"/>
                </a:solidFill>
                <a:latin typeface="Calibri"/>
                <a:cs typeface="Calibri"/>
              </a:rPr>
              <a:t>MO</a:t>
            </a:r>
            <a:r>
              <a:rPr sz="1200" b="1" spc="-5" dirty="0">
                <a:solidFill>
                  <a:srgbClr val="565656"/>
                </a:solidFill>
                <a:latin typeface="Calibri"/>
                <a:cs typeface="Calibri"/>
              </a:rPr>
              <a:t>RY</a:t>
            </a:r>
            <a:endParaRPr sz="1200">
              <a:latin typeface="Calibri"/>
              <a:cs typeface="Calibri"/>
            </a:endParaRPr>
          </a:p>
          <a:p>
            <a:pPr marR="6985" algn="ctr">
              <a:lnSpc>
                <a:spcPts val="1420"/>
              </a:lnSpc>
            </a:pPr>
            <a:r>
              <a:rPr sz="1200" b="1" spc="-5" dirty="0">
                <a:solidFill>
                  <a:srgbClr val="565656"/>
                </a:solidFill>
                <a:latin typeface="Calibri"/>
                <a:cs typeface="Calibri"/>
              </a:rPr>
              <a:t>(Spa</a:t>
            </a:r>
            <a:r>
              <a:rPr sz="1200" b="1" dirty="0">
                <a:solidFill>
                  <a:srgbClr val="565656"/>
                </a:solidFill>
                <a:latin typeface="Calibri"/>
                <a:cs typeface="Calibri"/>
              </a:rPr>
              <a:t>r</a:t>
            </a:r>
            <a:r>
              <a:rPr sz="1200" b="1" spc="-5" dirty="0">
                <a:solidFill>
                  <a:srgbClr val="565656"/>
                </a:solidFill>
                <a:latin typeface="Calibri"/>
                <a:cs typeface="Calibri"/>
              </a:rPr>
              <a:t>k)</a:t>
            </a:r>
            <a:endParaRPr sz="1200">
              <a:latin typeface="Calibri"/>
              <a:cs typeface="Calibri"/>
            </a:endParaRPr>
          </a:p>
        </p:txBody>
      </p:sp>
      <p:sp>
        <p:nvSpPr>
          <p:cNvPr id="16" name="object 18"/>
          <p:cNvSpPr/>
          <p:nvPr/>
        </p:nvSpPr>
        <p:spPr>
          <a:xfrm>
            <a:off x="6778188" y="2125411"/>
            <a:ext cx="883863" cy="763282"/>
          </a:xfrm>
          <a:prstGeom prst="rect">
            <a:avLst/>
          </a:prstGeom>
          <a:blipFill>
            <a:blip r:embed="rId9" cstate="print"/>
            <a:stretch>
              <a:fillRect/>
            </a:stretch>
          </a:blipFill>
        </p:spPr>
        <p:txBody>
          <a:bodyPr wrap="square" lIns="0" tIns="0" rIns="0" bIns="0" rtlCol="0"/>
          <a:lstStyle/>
          <a:p>
            <a:endParaRPr/>
          </a:p>
        </p:txBody>
      </p:sp>
      <p:sp>
        <p:nvSpPr>
          <p:cNvPr id="17" name="object 19"/>
          <p:cNvSpPr txBox="1"/>
          <p:nvPr/>
        </p:nvSpPr>
        <p:spPr>
          <a:xfrm>
            <a:off x="6858275" y="2252627"/>
            <a:ext cx="718820" cy="376555"/>
          </a:xfrm>
          <a:prstGeom prst="rect">
            <a:avLst/>
          </a:prstGeom>
        </p:spPr>
        <p:txBody>
          <a:bodyPr vert="horz" wrap="square" lIns="0" tIns="0" rIns="0" bIns="0" rtlCol="0">
            <a:spAutoFit/>
          </a:bodyPr>
          <a:lstStyle/>
          <a:p>
            <a:pPr marL="6350" algn="ctr">
              <a:lnSpc>
                <a:spcPts val="1420"/>
              </a:lnSpc>
            </a:pPr>
            <a:r>
              <a:rPr sz="1200" b="1" spc="-5" dirty="0">
                <a:solidFill>
                  <a:srgbClr val="565656"/>
                </a:solidFill>
                <a:latin typeface="Calibri"/>
                <a:cs typeface="Calibri"/>
              </a:rPr>
              <a:t>H</a:t>
            </a:r>
            <a:r>
              <a:rPr sz="1200" b="1" dirty="0">
                <a:solidFill>
                  <a:srgbClr val="565656"/>
                </a:solidFill>
                <a:latin typeface="Calibri"/>
                <a:cs typeface="Calibri"/>
              </a:rPr>
              <a:t>PC MP</a:t>
            </a:r>
            <a:r>
              <a:rPr sz="1200" b="1" spc="-5" dirty="0">
                <a:solidFill>
                  <a:srgbClr val="565656"/>
                </a:solidFill>
                <a:latin typeface="Calibri"/>
                <a:cs typeface="Calibri"/>
              </a:rPr>
              <a:t>I</a:t>
            </a:r>
            <a:endParaRPr sz="1200">
              <a:latin typeface="Calibri"/>
              <a:cs typeface="Calibri"/>
            </a:endParaRPr>
          </a:p>
          <a:p>
            <a:pPr algn="ctr">
              <a:lnSpc>
                <a:spcPts val="1420"/>
              </a:lnSpc>
            </a:pPr>
            <a:r>
              <a:rPr sz="1200" b="1" spc="-5" dirty="0">
                <a:solidFill>
                  <a:srgbClr val="565656"/>
                </a:solidFill>
                <a:latin typeface="Calibri"/>
                <a:cs typeface="Calibri"/>
              </a:rPr>
              <a:t>(</a:t>
            </a:r>
            <a:r>
              <a:rPr sz="1200" b="1" dirty="0">
                <a:solidFill>
                  <a:srgbClr val="565656"/>
                </a:solidFill>
                <a:latin typeface="Calibri"/>
                <a:cs typeface="Calibri"/>
              </a:rPr>
              <a:t>O</a:t>
            </a:r>
            <a:r>
              <a:rPr sz="1200" b="1" spc="-5" dirty="0">
                <a:solidFill>
                  <a:srgbClr val="565656"/>
                </a:solidFill>
                <a:latin typeface="Calibri"/>
                <a:cs typeface="Calibri"/>
              </a:rPr>
              <a:t>p</a:t>
            </a:r>
            <a:r>
              <a:rPr sz="1200" b="1" dirty="0">
                <a:solidFill>
                  <a:srgbClr val="565656"/>
                </a:solidFill>
                <a:latin typeface="Calibri"/>
                <a:cs typeface="Calibri"/>
              </a:rPr>
              <a:t>e</a:t>
            </a:r>
            <a:r>
              <a:rPr sz="1200" b="1" spc="-5" dirty="0">
                <a:solidFill>
                  <a:srgbClr val="565656"/>
                </a:solidFill>
                <a:latin typeface="Calibri"/>
                <a:cs typeface="Calibri"/>
              </a:rPr>
              <a:t>n</a:t>
            </a:r>
            <a:r>
              <a:rPr sz="1200" b="1" dirty="0">
                <a:solidFill>
                  <a:srgbClr val="565656"/>
                </a:solidFill>
                <a:latin typeface="Calibri"/>
                <a:cs typeface="Calibri"/>
              </a:rPr>
              <a:t>MP</a:t>
            </a:r>
            <a:r>
              <a:rPr sz="1200" b="1" spc="-5" dirty="0">
                <a:solidFill>
                  <a:srgbClr val="565656"/>
                </a:solidFill>
                <a:latin typeface="Calibri"/>
                <a:cs typeface="Calibri"/>
              </a:rPr>
              <a:t>I)</a:t>
            </a:r>
            <a:endParaRPr sz="1200">
              <a:latin typeface="Calibri"/>
              <a:cs typeface="Calibri"/>
            </a:endParaRPr>
          </a:p>
        </p:txBody>
      </p:sp>
      <p:sp>
        <p:nvSpPr>
          <p:cNvPr id="18" name="object 20"/>
          <p:cNvSpPr/>
          <p:nvPr/>
        </p:nvSpPr>
        <p:spPr>
          <a:xfrm>
            <a:off x="2976012" y="2125411"/>
            <a:ext cx="883863" cy="769924"/>
          </a:xfrm>
          <a:prstGeom prst="rect">
            <a:avLst/>
          </a:prstGeom>
          <a:blipFill>
            <a:blip r:embed="rId10" cstate="print"/>
            <a:stretch>
              <a:fillRect/>
            </a:stretch>
          </a:blipFill>
        </p:spPr>
        <p:txBody>
          <a:bodyPr wrap="square" lIns="0" tIns="0" rIns="0" bIns="0" rtlCol="0"/>
          <a:lstStyle/>
          <a:p>
            <a:endParaRPr/>
          </a:p>
        </p:txBody>
      </p:sp>
      <p:sp>
        <p:nvSpPr>
          <p:cNvPr id="19" name="object 21"/>
          <p:cNvSpPr txBox="1"/>
          <p:nvPr/>
        </p:nvSpPr>
        <p:spPr>
          <a:xfrm>
            <a:off x="3157711" y="2252627"/>
            <a:ext cx="514984" cy="376555"/>
          </a:xfrm>
          <a:prstGeom prst="rect">
            <a:avLst/>
          </a:prstGeom>
        </p:spPr>
        <p:txBody>
          <a:bodyPr vert="horz" wrap="square" lIns="0" tIns="0" rIns="0" bIns="0" rtlCol="0">
            <a:spAutoFit/>
          </a:bodyPr>
          <a:lstStyle/>
          <a:p>
            <a:pPr marL="12700">
              <a:lnSpc>
                <a:spcPts val="1420"/>
              </a:lnSpc>
            </a:pPr>
            <a:r>
              <a:rPr sz="1200" b="1" dirty="0">
                <a:solidFill>
                  <a:srgbClr val="565656"/>
                </a:solidFill>
                <a:latin typeface="Calibri"/>
                <a:cs typeface="Calibri"/>
              </a:rPr>
              <a:t>O</a:t>
            </a:r>
            <a:r>
              <a:rPr sz="1200" b="1" spc="-5" dirty="0">
                <a:solidFill>
                  <a:srgbClr val="565656"/>
                </a:solidFill>
                <a:latin typeface="Calibri"/>
                <a:cs typeface="Calibri"/>
              </a:rPr>
              <a:t>NL</a:t>
            </a:r>
            <a:r>
              <a:rPr sz="1200" b="1" spc="-10" dirty="0">
                <a:solidFill>
                  <a:srgbClr val="565656"/>
                </a:solidFill>
                <a:latin typeface="Calibri"/>
                <a:cs typeface="Calibri"/>
              </a:rPr>
              <a:t>IN</a:t>
            </a:r>
            <a:r>
              <a:rPr sz="1200" b="1" spc="-5" dirty="0">
                <a:solidFill>
                  <a:srgbClr val="565656"/>
                </a:solidFill>
                <a:latin typeface="Calibri"/>
                <a:cs typeface="Calibri"/>
              </a:rPr>
              <a:t>E</a:t>
            </a:r>
            <a:endParaRPr sz="1200">
              <a:latin typeface="Calibri"/>
              <a:cs typeface="Calibri"/>
            </a:endParaRPr>
          </a:p>
          <a:p>
            <a:pPr marL="12700">
              <a:lnSpc>
                <a:spcPts val="1420"/>
              </a:lnSpc>
            </a:pPr>
            <a:r>
              <a:rPr sz="1200" b="1" spc="-5" dirty="0">
                <a:solidFill>
                  <a:srgbClr val="565656"/>
                </a:solidFill>
                <a:latin typeface="Calibri"/>
                <a:cs typeface="Calibri"/>
              </a:rPr>
              <a:t>(HBas</a:t>
            </a:r>
            <a:r>
              <a:rPr sz="1200" b="1" spc="-10" dirty="0">
                <a:solidFill>
                  <a:srgbClr val="565656"/>
                </a:solidFill>
                <a:latin typeface="Calibri"/>
                <a:cs typeface="Calibri"/>
              </a:rPr>
              <a:t>e</a:t>
            </a:r>
            <a:r>
              <a:rPr sz="1200" b="1" spc="-5" dirty="0">
                <a:solidFill>
                  <a:srgbClr val="565656"/>
                </a:solidFill>
                <a:latin typeface="Calibri"/>
                <a:cs typeface="Calibri"/>
              </a:rPr>
              <a:t>)</a:t>
            </a:r>
            <a:endParaRPr sz="1200">
              <a:latin typeface="Calibri"/>
              <a:cs typeface="Calibri"/>
            </a:endParaRPr>
          </a:p>
        </p:txBody>
      </p:sp>
      <p:sp>
        <p:nvSpPr>
          <p:cNvPr id="20" name="object 22"/>
          <p:cNvSpPr/>
          <p:nvPr/>
        </p:nvSpPr>
        <p:spPr>
          <a:xfrm>
            <a:off x="7728720" y="2125411"/>
            <a:ext cx="883863" cy="766571"/>
          </a:xfrm>
          <a:prstGeom prst="rect">
            <a:avLst/>
          </a:prstGeom>
          <a:blipFill>
            <a:blip r:embed="rId11" cstate="print"/>
            <a:stretch>
              <a:fillRect/>
            </a:stretch>
          </a:blipFill>
        </p:spPr>
        <p:txBody>
          <a:bodyPr wrap="square" lIns="0" tIns="0" rIns="0" bIns="0" rtlCol="0"/>
          <a:lstStyle/>
          <a:p>
            <a:endParaRPr/>
          </a:p>
        </p:txBody>
      </p:sp>
      <p:sp>
        <p:nvSpPr>
          <p:cNvPr id="21" name="object 23"/>
          <p:cNvSpPr txBox="1"/>
          <p:nvPr/>
        </p:nvSpPr>
        <p:spPr>
          <a:xfrm>
            <a:off x="7834219" y="2161187"/>
            <a:ext cx="668020" cy="554355"/>
          </a:xfrm>
          <a:prstGeom prst="rect">
            <a:avLst/>
          </a:prstGeom>
        </p:spPr>
        <p:txBody>
          <a:bodyPr vert="horz" wrap="square" lIns="0" tIns="0" rIns="0" bIns="0" rtlCol="0">
            <a:spAutoFit/>
          </a:bodyPr>
          <a:lstStyle/>
          <a:p>
            <a:pPr marL="114300">
              <a:lnSpc>
                <a:spcPts val="1420"/>
              </a:lnSpc>
            </a:pPr>
            <a:r>
              <a:rPr sz="1200" b="1" dirty="0">
                <a:solidFill>
                  <a:srgbClr val="565656"/>
                </a:solidFill>
                <a:latin typeface="Calibri"/>
                <a:cs typeface="Calibri"/>
              </a:rPr>
              <a:t>OT</a:t>
            </a:r>
            <a:r>
              <a:rPr sz="1200" b="1" spc="-5" dirty="0">
                <a:solidFill>
                  <a:srgbClr val="565656"/>
                </a:solidFill>
                <a:latin typeface="Calibri"/>
                <a:cs typeface="Calibri"/>
              </a:rPr>
              <a:t>HE</a:t>
            </a:r>
            <a:r>
              <a:rPr sz="1200" b="1" dirty="0">
                <a:solidFill>
                  <a:srgbClr val="565656"/>
                </a:solidFill>
                <a:latin typeface="Calibri"/>
                <a:cs typeface="Calibri"/>
              </a:rPr>
              <a:t>R</a:t>
            </a:r>
            <a:endParaRPr sz="1200">
              <a:latin typeface="Calibri"/>
              <a:cs typeface="Calibri"/>
            </a:endParaRPr>
          </a:p>
          <a:p>
            <a:pPr marL="12700" marR="5080" indent="63500">
              <a:lnSpc>
                <a:spcPts val="1400"/>
              </a:lnSpc>
              <a:spcBef>
                <a:spcPts val="60"/>
              </a:spcBef>
            </a:pPr>
            <a:r>
              <a:rPr sz="1200" b="1" spc="-5" dirty="0">
                <a:solidFill>
                  <a:srgbClr val="565656"/>
                </a:solidFill>
                <a:latin typeface="Calibri"/>
                <a:cs typeface="Calibri"/>
              </a:rPr>
              <a:t>(Sea</a:t>
            </a:r>
            <a:r>
              <a:rPr sz="1200" b="1" dirty="0">
                <a:solidFill>
                  <a:srgbClr val="565656"/>
                </a:solidFill>
                <a:latin typeface="Calibri"/>
                <a:cs typeface="Calibri"/>
              </a:rPr>
              <a:t>rc</a:t>
            </a:r>
            <a:r>
              <a:rPr sz="1200" b="1" spc="-5" dirty="0">
                <a:solidFill>
                  <a:srgbClr val="565656"/>
                </a:solidFill>
                <a:latin typeface="Calibri"/>
                <a:cs typeface="Calibri"/>
              </a:rPr>
              <a:t>h) (W</a:t>
            </a:r>
            <a:r>
              <a:rPr sz="1200" b="1" dirty="0">
                <a:solidFill>
                  <a:srgbClr val="565656"/>
                </a:solidFill>
                <a:latin typeface="Calibri"/>
                <a:cs typeface="Calibri"/>
              </a:rPr>
              <a:t>e</a:t>
            </a:r>
            <a:r>
              <a:rPr sz="1200" b="1" spc="-10" dirty="0">
                <a:solidFill>
                  <a:srgbClr val="565656"/>
                </a:solidFill>
                <a:latin typeface="Calibri"/>
                <a:cs typeface="Calibri"/>
              </a:rPr>
              <a:t>a</a:t>
            </a:r>
            <a:r>
              <a:rPr sz="1200" b="1" spc="-5" dirty="0">
                <a:solidFill>
                  <a:srgbClr val="565656"/>
                </a:solidFill>
                <a:latin typeface="Calibri"/>
                <a:cs typeface="Calibri"/>
              </a:rPr>
              <a:t>v</a:t>
            </a:r>
            <a:r>
              <a:rPr sz="1200" b="1" dirty="0">
                <a:solidFill>
                  <a:srgbClr val="565656"/>
                </a:solidFill>
                <a:latin typeface="Calibri"/>
                <a:cs typeface="Calibri"/>
              </a:rPr>
              <a:t>e…</a:t>
            </a:r>
            <a:r>
              <a:rPr sz="1200" b="1" spc="-5" dirty="0">
                <a:solidFill>
                  <a:srgbClr val="565656"/>
                </a:solidFill>
                <a:latin typeface="Calibri"/>
                <a:cs typeface="Calibri"/>
              </a:rPr>
              <a:t>)</a:t>
            </a:r>
            <a:endParaRPr sz="1200">
              <a:latin typeface="Calibri"/>
              <a:cs typeface="Calibri"/>
            </a:endParaRPr>
          </a:p>
        </p:txBody>
      </p:sp>
      <p:sp>
        <p:nvSpPr>
          <p:cNvPr id="23" name="object 5"/>
          <p:cNvSpPr txBox="1"/>
          <p:nvPr/>
        </p:nvSpPr>
        <p:spPr>
          <a:xfrm>
            <a:off x="494121" y="4495800"/>
            <a:ext cx="7957184" cy="1938992"/>
          </a:xfrm>
          <a:prstGeom prst="rect">
            <a:avLst/>
          </a:prstGeom>
        </p:spPr>
        <p:txBody>
          <a:bodyPr vert="horz" wrap="square" lIns="0" tIns="0" rIns="0" bIns="0" rtlCol="0">
            <a:spAutoFit/>
          </a:bodyPr>
          <a:lstStyle/>
          <a:p>
            <a:pPr marL="285750" indent="-285750">
              <a:buFont typeface="Arial" pitchFamily="34" charset="0"/>
              <a:buChar char="•"/>
            </a:pPr>
            <a:r>
              <a:rPr lang="en-US" dirty="0"/>
              <a:t>Apache YARN (Yet Another Resource Negotiator) is Hadoop’s cluster resource management system. </a:t>
            </a:r>
          </a:p>
          <a:p>
            <a:pPr marL="285750" indent="-285750">
              <a:buFont typeface="Arial" pitchFamily="34" charset="0"/>
              <a:buChar char="•"/>
            </a:pPr>
            <a:r>
              <a:rPr lang="en-US" dirty="0"/>
              <a:t>YARN was introduced in Hadoop 2 to improve the MapReduce implementation, but it is general enough to support other distributed computing paradigms as well.</a:t>
            </a:r>
            <a:endParaRPr lang="en-US" b="1" spc="-5" dirty="0">
              <a:solidFill>
                <a:srgbClr val="000000"/>
              </a:solidFill>
              <a:latin typeface="Arial"/>
              <a:cs typeface="Arial"/>
            </a:endParaRPr>
          </a:p>
          <a:p>
            <a:pPr marL="298450" indent="-285750">
              <a:buClr>
                <a:srgbClr val="69BE28"/>
              </a:buClr>
              <a:buFont typeface="Arial" pitchFamily="34" charset="0"/>
              <a:buChar char="•"/>
              <a:tabLst>
                <a:tab pos="180975" algn="l"/>
              </a:tabLst>
            </a:pPr>
            <a:r>
              <a:rPr lang="en-US" b="1" spc="-5" dirty="0">
                <a:solidFill>
                  <a:srgbClr val="000000"/>
                </a:solidFill>
                <a:latin typeface="Arial"/>
                <a:cs typeface="Arial"/>
              </a:rPr>
              <a:t>Spli</a:t>
            </a:r>
            <a:r>
              <a:rPr lang="en-US" b="1" dirty="0">
                <a:solidFill>
                  <a:srgbClr val="000000"/>
                </a:solidFill>
                <a:latin typeface="Arial"/>
                <a:cs typeface="Arial"/>
              </a:rPr>
              <a:t>t</a:t>
            </a:r>
            <a:r>
              <a:rPr lang="en-US" b="1" spc="-5" dirty="0">
                <a:solidFill>
                  <a:srgbClr val="000000"/>
                </a:solidFill>
                <a:latin typeface="Arial"/>
                <a:cs typeface="Arial"/>
              </a:rPr>
              <a:t> up th</a:t>
            </a:r>
            <a:r>
              <a:rPr lang="en-US" b="1" dirty="0">
                <a:solidFill>
                  <a:srgbClr val="000000"/>
                </a:solidFill>
                <a:latin typeface="Arial"/>
                <a:cs typeface="Arial"/>
              </a:rPr>
              <a:t>e</a:t>
            </a:r>
            <a:r>
              <a:rPr lang="en-US" b="1" spc="-5" dirty="0">
                <a:solidFill>
                  <a:srgbClr val="000000"/>
                </a:solidFill>
                <a:latin typeface="Arial"/>
                <a:cs typeface="Arial"/>
              </a:rPr>
              <a:t> two </a:t>
            </a:r>
            <a:r>
              <a:rPr lang="en-US" b="1" dirty="0">
                <a:solidFill>
                  <a:srgbClr val="000000"/>
                </a:solidFill>
                <a:latin typeface="Arial"/>
                <a:cs typeface="Arial"/>
              </a:rPr>
              <a:t>ma</a:t>
            </a:r>
            <a:r>
              <a:rPr lang="en-US" b="1" spc="-5" dirty="0">
                <a:solidFill>
                  <a:srgbClr val="000000"/>
                </a:solidFill>
                <a:latin typeface="Arial"/>
                <a:cs typeface="Arial"/>
              </a:rPr>
              <a:t>jo</a:t>
            </a:r>
            <a:r>
              <a:rPr lang="en-US" b="1" dirty="0">
                <a:solidFill>
                  <a:srgbClr val="000000"/>
                </a:solidFill>
                <a:latin typeface="Arial"/>
                <a:cs typeface="Arial"/>
              </a:rPr>
              <a:t>r</a:t>
            </a:r>
            <a:r>
              <a:rPr lang="en-US" b="1" spc="-5" dirty="0">
                <a:solidFill>
                  <a:srgbClr val="000000"/>
                </a:solidFill>
                <a:latin typeface="Arial"/>
                <a:cs typeface="Arial"/>
              </a:rPr>
              <a:t> fun</a:t>
            </a:r>
            <a:r>
              <a:rPr lang="en-US" b="1" dirty="0">
                <a:solidFill>
                  <a:srgbClr val="000000"/>
                </a:solidFill>
                <a:latin typeface="Arial"/>
                <a:cs typeface="Arial"/>
              </a:rPr>
              <a:t>c</a:t>
            </a:r>
            <a:r>
              <a:rPr lang="en-US" b="1" spc="-5" dirty="0">
                <a:solidFill>
                  <a:srgbClr val="000000"/>
                </a:solidFill>
                <a:latin typeface="Arial"/>
                <a:cs typeface="Arial"/>
              </a:rPr>
              <a:t>tion</a:t>
            </a:r>
            <a:r>
              <a:rPr lang="en-US" b="1" dirty="0">
                <a:solidFill>
                  <a:srgbClr val="000000"/>
                </a:solidFill>
                <a:latin typeface="Arial"/>
                <a:cs typeface="Arial"/>
              </a:rPr>
              <a:t>s</a:t>
            </a:r>
            <a:r>
              <a:rPr lang="en-US" b="1" spc="-5" dirty="0">
                <a:solidFill>
                  <a:srgbClr val="000000"/>
                </a:solidFill>
                <a:latin typeface="Arial"/>
                <a:cs typeface="Arial"/>
              </a:rPr>
              <a:t> o</a:t>
            </a:r>
            <a:r>
              <a:rPr lang="en-US" b="1" dirty="0">
                <a:solidFill>
                  <a:srgbClr val="000000"/>
                </a:solidFill>
                <a:latin typeface="Arial"/>
                <a:cs typeface="Arial"/>
              </a:rPr>
              <a:t>f</a:t>
            </a:r>
            <a:r>
              <a:rPr lang="en-US" b="1" spc="-5" dirty="0">
                <a:solidFill>
                  <a:srgbClr val="000000"/>
                </a:solidFill>
                <a:latin typeface="Arial"/>
                <a:cs typeface="Arial"/>
              </a:rPr>
              <a:t> </a:t>
            </a:r>
            <a:r>
              <a:rPr lang="en-US" b="1" dirty="0">
                <a:solidFill>
                  <a:srgbClr val="000000"/>
                </a:solidFill>
                <a:latin typeface="Arial"/>
                <a:cs typeface="Arial"/>
              </a:rPr>
              <a:t>J</a:t>
            </a:r>
            <a:r>
              <a:rPr lang="en-US" b="1" spc="-5" dirty="0">
                <a:solidFill>
                  <a:srgbClr val="000000"/>
                </a:solidFill>
                <a:latin typeface="Arial"/>
                <a:cs typeface="Arial"/>
              </a:rPr>
              <a:t>ob</a:t>
            </a:r>
            <a:r>
              <a:rPr lang="en-US" b="1" spc="-140" dirty="0">
                <a:solidFill>
                  <a:srgbClr val="000000"/>
                </a:solidFill>
                <a:latin typeface="Arial"/>
                <a:cs typeface="Arial"/>
              </a:rPr>
              <a:t>T</a:t>
            </a:r>
            <a:r>
              <a:rPr lang="en-US" b="1" dirty="0">
                <a:solidFill>
                  <a:srgbClr val="000000"/>
                </a:solidFill>
                <a:latin typeface="Arial"/>
                <a:cs typeface="Arial"/>
              </a:rPr>
              <a:t>racker</a:t>
            </a:r>
            <a:endParaRPr lang="en-US" dirty="0">
              <a:latin typeface="Arial"/>
              <a:cs typeface="Arial"/>
            </a:endParaRPr>
          </a:p>
          <a:p>
            <a:pPr marL="755650" lvl="1" indent="-285750">
              <a:buClr>
                <a:srgbClr val="69BE28"/>
              </a:buClr>
              <a:buFont typeface="Arial" pitchFamily="34" charset="0"/>
              <a:buChar char="•"/>
              <a:tabLst>
                <a:tab pos="180975" algn="l"/>
              </a:tabLst>
            </a:pPr>
            <a:r>
              <a:rPr lang="en-US" dirty="0">
                <a:solidFill>
                  <a:srgbClr val="000000"/>
                </a:solidFill>
              </a:rPr>
              <a:t>Clu</a:t>
            </a:r>
            <a:r>
              <a:rPr lang="en-US" spc="-5" dirty="0">
                <a:solidFill>
                  <a:srgbClr val="000000"/>
                </a:solidFill>
              </a:rPr>
              <a:t>st</a:t>
            </a:r>
            <a:r>
              <a:rPr lang="en-US" dirty="0">
                <a:solidFill>
                  <a:srgbClr val="000000"/>
                </a:solidFill>
              </a:rPr>
              <a:t>er</a:t>
            </a:r>
            <a:r>
              <a:rPr lang="en-US" spc="-5" dirty="0">
                <a:solidFill>
                  <a:srgbClr val="000000"/>
                </a:solidFill>
              </a:rPr>
              <a:t> </a:t>
            </a:r>
            <a:r>
              <a:rPr lang="en-US" dirty="0">
                <a:solidFill>
                  <a:srgbClr val="000000"/>
                </a:solidFill>
              </a:rPr>
              <a:t>resource</a:t>
            </a:r>
            <a:r>
              <a:rPr lang="en-US" spc="-5" dirty="0">
                <a:solidFill>
                  <a:srgbClr val="000000"/>
                </a:solidFill>
              </a:rPr>
              <a:t> </a:t>
            </a:r>
            <a:r>
              <a:rPr lang="en-US" dirty="0">
                <a:solidFill>
                  <a:srgbClr val="000000"/>
                </a:solidFill>
              </a:rPr>
              <a:t>managemen</a:t>
            </a:r>
            <a:r>
              <a:rPr lang="en-US" spc="-5" dirty="0">
                <a:solidFill>
                  <a:srgbClr val="000000"/>
                </a:solidFill>
              </a:rPr>
              <a:t>t</a:t>
            </a:r>
            <a:endParaRPr lang="en-US" dirty="0">
              <a:latin typeface="Trebuchet MS"/>
            </a:endParaRPr>
          </a:p>
          <a:p>
            <a:pPr marL="755650" lvl="1" indent="-285750">
              <a:buClr>
                <a:srgbClr val="69BE28"/>
              </a:buClr>
              <a:buFont typeface="Arial" pitchFamily="34" charset="0"/>
              <a:buChar char="•"/>
              <a:tabLst>
                <a:tab pos="180975" algn="l"/>
              </a:tabLst>
            </a:pPr>
            <a:r>
              <a:rPr lang="en-US" dirty="0">
                <a:solidFill>
                  <a:srgbClr val="000000"/>
                </a:solidFill>
              </a:rPr>
              <a:t>Applica</a:t>
            </a:r>
            <a:r>
              <a:rPr lang="en-US" spc="-5" dirty="0">
                <a:solidFill>
                  <a:srgbClr val="000000"/>
                </a:solidFill>
              </a:rPr>
              <a:t>t</a:t>
            </a:r>
            <a:r>
              <a:rPr lang="en-US" dirty="0">
                <a:solidFill>
                  <a:srgbClr val="000000"/>
                </a:solidFill>
              </a:rPr>
              <a:t>ion</a:t>
            </a:r>
            <a:r>
              <a:rPr lang="en-US" spc="-5" dirty="0">
                <a:solidFill>
                  <a:srgbClr val="000000"/>
                </a:solidFill>
              </a:rPr>
              <a:t> </a:t>
            </a:r>
            <a:r>
              <a:rPr lang="en-US" dirty="0">
                <a:solidFill>
                  <a:srgbClr val="000000"/>
                </a:solidFill>
              </a:rPr>
              <a:t>li</a:t>
            </a:r>
            <a:r>
              <a:rPr lang="en-US" spc="-5" dirty="0">
                <a:solidFill>
                  <a:srgbClr val="000000"/>
                </a:solidFill>
              </a:rPr>
              <a:t>f</a:t>
            </a:r>
            <a:r>
              <a:rPr lang="en-US" dirty="0">
                <a:solidFill>
                  <a:srgbClr val="000000"/>
                </a:solidFill>
              </a:rPr>
              <a:t>e-cycle</a:t>
            </a:r>
            <a:r>
              <a:rPr lang="en-US" spc="-5" dirty="0">
                <a:solidFill>
                  <a:srgbClr val="000000"/>
                </a:solidFill>
              </a:rPr>
              <a:t> </a:t>
            </a:r>
            <a:r>
              <a:rPr lang="en-US" dirty="0">
                <a:solidFill>
                  <a:srgbClr val="000000"/>
                </a:solidFill>
              </a:rPr>
              <a:t>managemen</a:t>
            </a:r>
            <a:r>
              <a:rPr lang="en-US" spc="-5" dirty="0">
                <a:solidFill>
                  <a:srgbClr val="000000"/>
                </a:solidFill>
              </a:rPr>
              <a:t>t</a:t>
            </a:r>
            <a:endParaRPr lang="en-US" dirty="0">
              <a:latin typeface="Trebuchet MS"/>
              <a:cs typeface="Trebuchet MS"/>
            </a:endParaRPr>
          </a:p>
        </p:txBody>
      </p:sp>
    </p:spTree>
    <p:extLst>
      <p:ext uri="{BB962C8B-B14F-4D97-AF65-F5344CB8AC3E}">
        <p14:creationId xmlns:p14="http://schemas.microsoft.com/office/powerpoint/2010/main" val="428368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an application on YARN</a:t>
            </a:r>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9106" y="1600200"/>
            <a:ext cx="564578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597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an application on YARN</a:t>
            </a:r>
          </a:p>
        </p:txBody>
      </p:sp>
      <p:pic>
        <p:nvPicPr>
          <p:cNvPr id="6149"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7185" y="1600200"/>
            <a:ext cx="562963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577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an application on YARN</a:t>
            </a:r>
          </a:p>
        </p:txBody>
      </p:sp>
      <p:pic>
        <p:nvPicPr>
          <p:cNvPr id="71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405" y="1600200"/>
            <a:ext cx="56411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985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an application on YARN</a:t>
            </a:r>
          </a:p>
        </p:txBody>
      </p:sp>
      <p:pic>
        <p:nvPicPr>
          <p:cNvPr id="819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7185" y="1600200"/>
            <a:ext cx="562963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49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request</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405" y="1600200"/>
            <a:ext cx="56411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6388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a:t>
            </a:r>
          </a:p>
        </p:txBody>
      </p:sp>
      <p:sp>
        <p:nvSpPr>
          <p:cNvPr id="3" name="Content Placeholder 2"/>
          <p:cNvSpPr>
            <a:spLocks noGrp="1"/>
          </p:cNvSpPr>
          <p:nvPr>
            <p:ph idx="1"/>
          </p:nvPr>
        </p:nvSpPr>
        <p:spPr>
          <a:xfrm>
            <a:off x="457200" y="1524000"/>
            <a:ext cx="8229600" cy="5059362"/>
          </a:xfrm>
        </p:spPr>
        <p:txBody>
          <a:bodyPr>
            <a:noAutofit/>
          </a:bodyPr>
          <a:lstStyle/>
          <a:p>
            <a:pPr marL="0" indent="0">
              <a:buNone/>
            </a:pPr>
            <a:r>
              <a:rPr lang="en-US" sz="1800" dirty="0"/>
              <a:t>Any of the YARN component can fail</a:t>
            </a:r>
          </a:p>
          <a:p>
            <a:r>
              <a:rPr lang="en-US" sz="1800" dirty="0"/>
              <a:t>Task(Container) – Handled just like MR1</a:t>
            </a:r>
          </a:p>
          <a:p>
            <a:pPr lvl="1"/>
            <a:r>
              <a:rPr lang="en-US" sz="1800" dirty="0"/>
              <a:t>MRAppMaster will re-attempt tasks that complete with exceptions or stop responding </a:t>
            </a:r>
          </a:p>
          <a:p>
            <a:pPr lvl="1"/>
            <a:r>
              <a:rPr lang="en-US" sz="1800" dirty="0"/>
              <a:t>If task is failed for more than 4 times the job is failed.</a:t>
            </a:r>
          </a:p>
          <a:p>
            <a:r>
              <a:rPr lang="en-US" sz="1800" dirty="0"/>
              <a:t>Application Master</a:t>
            </a:r>
          </a:p>
          <a:p>
            <a:pPr lvl="1"/>
            <a:r>
              <a:rPr lang="en-US" sz="1800" dirty="0"/>
              <a:t>If AM stops sending heartbeats, RM will start a new instance of the master running in a new container.(2 times by default)</a:t>
            </a:r>
          </a:p>
          <a:p>
            <a:r>
              <a:rPr lang="en-US" sz="1800" dirty="0"/>
              <a:t>Node Manager</a:t>
            </a:r>
          </a:p>
          <a:p>
            <a:pPr lvl="1"/>
            <a:r>
              <a:rPr lang="en-US" sz="1800" dirty="0"/>
              <a:t>If NM stops sending heartbeats to RM, it is removed from list of active nodes.</a:t>
            </a:r>
          </a:p>
          <a:p>
            <a:pPr lvl="1"/>
            <a:r>
              <a:rPr lang="en-US" sz="1800" dirty="0"/>
              <a:t>Tasks on the nodes will be treated as failed by AM and will start on different nodes.</a:t>
            </a:r>
          </a:p>
          <a:p>
            <a:pPr lvl="1"/>
            <a:r>
              <a:rPr lang="en-US" sz="1800" dirty="0"/>
              <a:t>If AM node fails, then it will be treated as failed application.</a:t>
            </a:r>
          </a:p>
          <a:p>
            <a:r>
              <a:rPr lang="en-US" sz="1800" dirty="0"/>
              <a:t>Resource Manager</a:t>
            </a:r>
          </a:p>
          <a:p>
            <a:pPr lvl="1"/>
            <a:r>
              <a:rPr lang="en-US" sz="1800" dirty="0"/>
              <a:t>No application can be launched</a:t>
            </a:r>
          </a:p>
          <a:p>
            <a:pPr lvl="1"/>
            <a:r>
              <a:rPr lang="en-US" sz="1800" dirty="0"/>
              <a:t>Can be configured with HA</a:t>
            </a:r>
          </a:p>
        </p:txBody>
      </p:sp>
    </p:spTree>
    <p:extLst>
      <p:ext uri="{BB962C8B-B14F-4D97-AF65-F5344CB8AC3E}">
        <p14:creationId xmlns:p14="http://schemas.microsoft.com/office/powerpoint/2010/main" val="95216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a:t>Scheduling in YARN</a:t>
            </a:r>
          </a:p>
        </p:txBody>
      </p:sp>
      <p:sp>
        <p:nvSpPr>
          <p:cNvPr id="3" name="Content Placeholder 2"/>
          <p:cNvSpPr>
            <a:spLocks noGrp="1"/>
          </p:cNvSpPr>
          <p:nvPr>
            <p:ph idx="1"/>
          </p:nvPr>
        </p:nvSpPr>
        <p:spPr>
          <a:xfrm>
            <a:off x="457200" y="1066800"/>
            <a:ext cx="6019800" cy="5638800"/>
          </a:xfrm>
        </p:spPr>
        <p:txBody>
          <a:bodyPr>
            <a:noAutofit/>
          </a:bodyPr>
          <a:lstStyle/>
          <a:p>
            <a:r>
              <a:rPr lang="en-US" sz="1600" dirty="0"/>
              <a:t>FIFO Schedulers</a:t>
            </a:r>
          </a:p>
          <a:p>
            <a:pPr lvl="1"/>
            <a:r>
              <a:rPr lang="en-US" sz="1600" dirty="0"/>
              <a:t>The FIFO Scheduler is simple but it’s not suitable for shared clusters as large applications will use all the resources in a cluster, so each application has to wait its turn.</a:t>
            </a:r>
          </a:p>
          <a:p>
            <a:r>
              <a:rPr lang="en-US" sz="1600" dirty="0"/>
              <a:t>Capacity Schedulers</a:t>
            </a:r>
          </a:p>
          <a:p>
            <a:pPr lvl="1"/>
            <a:r>
              <a:rPr lang="en-US" sz="1600" dirty="0"/>
              <a:t>With the Capacity Scheduler, a separate dedicated queue allows the small job to start as soon as it is submitted, although this is at the cost of overall cluster utilization since the queue capacity is reserved for jobs in that queue, the large job finishes later than using FIFO Scheduler.</a:t>
            </a:r>
          </a:p>
          <a:p>
            <a:r>
              <a:rPr lang="en-US" sz="1600" dirty="0"/>
              <a:t>Fair Schedulers</a:t>
            </a:r>
          </a:p>
          <a:p>
            <a:pPr lvl="1"/>
            <a:r>
              <a:rPr lang="en-US" sz="1600" dirty="0"/>
              <a:t>With the Fair Scheduler, there is no need to reserve a set amount of capacity, since it will dynamically balance resources between all running jobs. </a:t>
            </a:r>
          </a:p>
          <a:p>
            <a:r>
              <a:rPr lang="en-US" sz="1600" dirty="0"/>
              <a:t>Delay Scheduling</a:t>
            </a:r>
          </a:p>
          <a:p>
            <a:pPr lvl="1"/>
            <a:r>
              <a:rPr lang="en-US" sz="1600" dirty="0"/>
              <a:t>All YARN schedulers try to use locality advantage. However when any application requests for any particular node, there is a chance that other containers are running on it, Sometimes waiting a short time (no more than a few seconds) can increase the performance by getting allocated a container on the requested node than on a remote node. </a:t>
            </a:r>
          </a:p>
        </p:txBody>
      </p:sp>
      <p:pic>
        <p:nvPicPr>
          <p:cNvPr id="5" name="Picture 4">
            <a:extLst>
              <a:ext uri="{FF2B5EF4-FFF2-40B4-BE49-F238E27FC236}">
                <a16:creationId xmlns:a16="http://schemas.microsoft.com/office/drawing/2014/main" id="{CDCE2C06-CD73-4E23-9572-5558CDDA11A0}"/>
              </a:ext>
            </a:extLst>
          </p:cNvPr>
          <p:cNvPicPr>
            <a:picLocks noChangeAspect="1"/>
          </p:cNvPicPr>
          <p:nvPr/>
        </p:nvPicPr>
        <p:blipFill>
          <a:blip r:embed="rId2"/>
          <a:stretch>
            <a:fillRect/>
          </a:stretch>
        </p:blipFill>
        <p:spPr>
          <a:xfrm>
            <a:off x="6281957" y="1066800"/>
            <a:ext cx="2571750" cy="1676400"/>
          </a:xfrm>
          <a:prstGeom prst="rect">
            <a:avLst/>
          </a:prstGeom>
        </p:spPr>
      </p:pic>
      <p:pic>
        <p:nvPicPr>
          <p:cNvPr id="6" name="Picture 5">
            <a:extLst>
              <a:ext uri="{FF2B5EF4-FFF2-40B4-BE49-F238E27FC236}">
                <a16:creationId xmlns:a16="http://schemas.microsoft.com/office/drawing/2014/main" id="{BA7D9857-758A-4BA0-B822-7E89F4B6B775}"/>
              </a:ext>
            </a:extLst>
          </p:cNvPr>
          <p:cNvPicPr>
            <a:picLocks noChangeAspect="1"/>
          </p:cNvPicPr>
          <p:nvPr/>
        </p:nvPicPr>
        <p:blipFill>
          <a:blip r:embed="rId3"/>
          <a:stretch>
            <a:fillRect/>
          </a:stretch>
        </p:blipFill>
        <p:spPr>
          <a:xfrm>
            <a:off x="6299542" y="2971800"/>
            <a:ext cx="2600325" cy="1676400"/>
          </a:xfrm>
          <a:prstGeom prst="rect">
            <a:avLst/>
          </a:prstGeom>
        </p:spPr>
      </p:pic>
      <p:pic>
        <p:nvPicPr>
          <p:cNvPr id="7" name="Picture 6">
            <a:extLst>
              <a:ext uri="{FF2B5EF4-FFF2-40B4-BE49-F238E27FC236}">
                <a16:creationId xmlns:a16="http://schemas.microsoft.com/office/drawing/2014/main" id="{2C42F936-2CCE-4381-B390-7CEBB2EA60A9}"/>
              </a:ext>
            </a:extLst>
          </p:cNvPr>
          <p:cNvPicPr>
            <a:picLocks noChangeAspect="1"/>
          </p:cNvPicPr>
          <p:nvPr/>
        </p:nvPicPr>
        <p:blipFill>
          <a:blip r:embed="rId4"/>
          <a:stretch>
            <a:fillRect/>
          </a:stretch>
        </p:blipFill>
        <p:spPr>
          <a:xfrm>
            <a:off x="6296025" y="4800602"/>
            <a:ext cx="2571750" cy="1676400"/>
          </a:xfrm>
          <a:prstGeom prst="rect">
            <a:avLst/>
          </a:prstGeom>
        </p:spPr>
      </p:pic>
    </p:spTree>
    <p:extLst>
      <p:ext uri="{BB962C8B-B14F-4D97-AF65-F5344CB8AC3E}">
        <p14:creationId xmlns:p14="http://schemas.microsoft.com/office/powerpoint/2010/main" val="285360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MR Execution</a:t>
            </a:r>
          </a:p>
        </p:txBody>
      </p:sp>
      <p:sp>
        <p:nvSpPr>
          <p:cNvPr id="4" name="object 2"/>
          <p:cNvSpPr/>
          <p:nvPr/>
        </p:nvSpPr>
        <p:spPr>
          <a:xfrm>
            <a:off x="4217031" y="1560788"/>
            <a:ext cx="1578863" cy="569976"/>
          </a:xfrm>
          <a:prstGeom prst="rect">
            <a:avLst/>
          </a:prstGeom>
          <a:blipFill>
            <a:blip r:embed="rId3" cstate="print"/>
            <a:stretch>
              <a:fillRect/>
            </a:stretch>
          </a:blipFill>
        </p:spPr>
        <p:txBody>
          <a:bodyPr wrap="square" lIns="0" tIns="0" rIns="0" bIns="0" rtlCol="0"/>
          <a:lstStyle/>
          <a:p>
            <a:endParaRPr/>
          </a:p>
        </p:txBody>
      </p:sp>
      <p:sp>
        <p:nvSpPr>
          <p:cNvPr id="5" name="object 3"/>
          <p:cNvSpPr/>
          <p:nvPr/>
        </p:nvSpPr>
        <p:spPr>
          <a:xfrm>
            <a:off x="4673468" y="1623273"/>
            <a:ext cx="666750" cy="503681"/>
          </a:xfrm>
          <a:prstGeom prst="rect">
            <a:avLst/>
          </a:prstGeom>
          <a:blipFill>
            <a:blip r:embed="rId4" cstate="print"/>
            <a:stretch>
              <a:fillRect/>
            </a:stretch>
          </a:blipFill>
        </p:spPr>
        <p:txBody>
          <a:bodyPr wrap="square" lIns="0" tIns="0" rIns="0" bIns="0" rtlCol="0"/>
          <a:lstStyle/>
          <a:p>
            <a:endParaRPr/>
          </a:p>
        </p:txBody>
      </p:sp>
      <p:sp>
        <p:nvSpPr>
          <p:cNvPr id="6" name="object 4"/>
          <p:cNvSpPr/>
          <p:nvPr/>
        </p:nvSpPr>
        <p:spPr>
          <a:xfrm>
            <a:off x="4242178" y="1585933"/>
            <a:ext cx="1475231" cy="466344"/>
          </a:xfrm>
          <a:prstGeom prst="rect">
            <a:avLst/>
          </a:prstGeom>
          <a:blipFill>
            <a:blip r:embed="rId5" cstate="print"/>
            <a:stretch>
              <a:fillRect/>
            </a:stretch>
          </a:blipFill>
        </p:spPr>
        <p:txBody>
          <a:bodyPr wrap="square" lIns="0" tIns="0" rIns="0" bIns="0" rtlCol="0"/>
          <a:lstStyle/>
          <a:p>
            <a:endParaRPr/>
          </a:p>
        </p:txBody>
      </p:sp>
      <p:sp>
        <p:nvSpPr>
          <p:cNvPr id="7" name="object 5"/>
          <p:cNvSpPr txBox="1"/>
          <p:nvPr/>
        </p:nvSpPr>
        <p:spPr>
          <a:xfrm>
            <a:off x="4800216" y="1723941"/>
            <a:ext cx="360045" cy="230832"/>
          </a:xfrm>
          <a:prstGeom prst="rect">
            <a:avLst/>
          </a:prstGeom>
        </p:spPr>
        <p:txBody>
          <a:bodyPr vert="horz" wrap="square" lIns="0" tIns="0" rIns="0" bIns="0" rtlCol="0">
            <a:spAutoFit/>
          </a:bodyPr>
          <a:lstStyle/>
          <a:p>
            <a:pPr marL="12700"/>
            <a:r>
              <a:rPr sz="1500" spc="-5" dirty="0">
                <a:solidFill>
                  <a:srgbClr val="FFFFFF"/>
                </a:solidFill>
                <a:latin typeface="Tahoma"/>
                <a:cs typeface="Tahoma"/>
              </a:rPr>
              <a:t>DFS</a:t>
            </a:r>
            <a:endParaRPr sz="1500">
              <a:latin typeface="Tahoma"/>
              <a:cs typeface="Tahoma"/>
            </a:endParaRPr>
          </a:p>
        </p:txBody>
      </p:sp>
      <p:sp>
        <p:nvSpPr>
          <p:cNvPr id="10" name="object 8"/>
          <p:cNvSpPr txBox="1"/>
          <p:nvPr/>
        </p:nvSpPr>
        <p:spPr>
          <a:xfrm>
            <a:off x="4517005" y="4084871"/>
            <a:ext cx="982344" cy="230832"/>
          </a:xfrm>
          <a:prstGeom prst="rect">
            <a:avLst/>
          </a:prstGeom>
        </p:spPr>
        <p:txBody>
          <a:bodyPr vert="horz" wrap="square" lIns="0" tIns="0" rIns="0" bIns="0" rtlCol="0">
            <a:spAutoFit/>
          </a:bodyPr>
          <a:lstStyle/>
          <a:p>
            <a:pPr marL="12700"/>
            <a:r>
              <a:rPr sz="1500" spc="-10" dirty="0">
                <a:solidFill>
                  <a:srgbClr val="FFFFFF"/>
                </a:solidFill>
                <a:latin typeface="Tahoma"/>
                <a:cs typeface="Tahoma"/>
              </a:rPr>
              <a:t>Job</a:t>
            </a:r>
            <a:r>
              <a:rPr sz="1500" spc="-5" dirty="0">
                <a:solidFill>
                  <a:srgbClr val="FFFFFF"/>
                </a:solidFill>
                <a:latin typeface="Tahoma"/>
                <a:cs typeface="Tahoma"/>
              </a:rPr>
              <a:t> </a:t>
            </a:r>
            <a:r>
              <a:rPr sz="1500" spc="-155" dirty="0">
                <a:solidFill>
                  <a:srgbClr val="FFFFFF"/>
                </a:solidFill>
                <a:latin typeface="Tahoma"/>
                <a:cs typeface="Tahoma"/>
              </a:rPr>
              <a:t>T</a:t>
            </a:r>
            <a:r>
              <a:rPr sz="1500" spc="-25" dirty="0">
                <a:solidFill>
                  <a:srgbClr val="FFFFFF"/>
                </a:solidFill>
                <a:latin typeface="Tahoma"/>
                <a:cs typeface="Tahoma"/>
              </a:rPr>
              <a:t>r</a:t>
            </a:r>
            <a:r>
              <a:rPr sz="1500" dirty="0">
                <a:solidFill>
                  <a:srgbClr val="FFFFFF"/>
                </a:solidFill>
                <a:latin typeface="Tahoma"/>
                <a:cs typeface="Tahoma"/>
              </a:rPr>
              <a:t>ac</a:t>
            </a:r>
            <a:r>
              <a:rPr sz="1500" spc="-15" dirty="0">
                <a:solidFill>
                  <a:srgbClr val="FFFFFF"/>
                </a:solidFill>
                <a:latin typeface="Tahoma"/>
                <a:cs typeface="Tahoma"/>
              </a:rPr>
              <a:t>k</a:t>
            </a:r>
            <a:r>
              <a:rPr sz="1500" spc="-5" dirty="0">
                <a:solidFill>
                  <a:srgbClr val="FFFFFF"/>
                </a:solidFill>
                <a:latin typeface="Tahoma"/>
                <a:cs typeface="Tahoma"/>
              </a:rPr>
              <a:t>er</a:t>
            </a:r>
            <a:endParaRPr sz="1500" dirty="0">
              <a:latin typeface="Tahoma"/>
              <a:cs typeface="Tahoma"/>
            </a:endParaRPr>
          </a:p>
        </p:txBody>
      </p:sp>
      <p:sp>
        <p:nvSpPr>
          <p:cNvPr id="11" name="object 9"/>
          <p:cNvSpPr/>
          <p:nvPr/>
        </p:nvSpPr>
        <p:spPr>
          <a:xfrm>
            <a:off x="6232902" y="1662514"/>
            <a:ext cx="685800" cy="304800"/>
          </a:xfrm>
          <a:prstGeom prst="rect">
            <a:avLst/>
          </a:prstGeom>
          <a:blipFill>
            <a:blip r:embed="rId6" cstate="print"/>
            <a:stretch>
              <a:fillRect/>
            </a:stretch>
          </a:blipFill>
        </p:spPr>
        <p:txBody>
          <a:bodyPr wrap="square" lIns="0" tIns="0" rIns="0" bIns="0" rtlCol="0"/>
          <a:lstStyle/>
          <a:p>
            <a:endParaRPr/>
          </a:p>
        </p:txBody>
      </p:sp>
      <p:sp>
        <p:nvSpPr>
          <p:cNvPr id="12" name="object 10"/>
          <p:cNvSpPr/>
          <p:nvPr/>
        </p:nvSpPr>
        <p:spPr>
          <a:xfrm>
            <a:off x="6232902" y="1662514"/>
            <a:ext cx="685800" cy="304800"/>
          </a:xfrm>
          <a:custGeom>
            <a:avLst/>
            <a:gdLst/>
            <a:ahLst/>
            <a:cxnLst/>
            <a:rect l="l" t="t" r="r" b="b"/>
            <a:pathLst>
              <a:path w="685800" h="304800">
                <a:moveTo>
                  <a:pt x="0" y="304800"/>
                </a:moveTo>
                <a:lnTo>
                  <a:pt x="685800" y="304800"/>
                </a:lnTo>
                <a:lnTo>
                  <a:pt x="685800" y="0"/>
                </a:lnTo>
                <a:lnTo>
                  <a:pt x="0" y="0"/>
                </a:lnTo>
                <a:lnTo>
                  <a:pt x="0" y="304800"/>
                </a:lnTo>
                <a:close/>
              </a:path>
            </a:pathLst>
          </a:custGeom>
          <a:ln w="25146">
            <a:solidFill>
              <a:srgbClr val="002542"/>
            </a:solidFill>
          </a:ln>
        </p:spPr>
        <p:txBody>
          <a:bodyPr wrap="square" lIns="0" tIns="0" rIns="0" bIns="0" rtlCol="0"/>
          <a:lstStyle/>
          <a:p>
            <a:endParaRPr/>
          </a:p>
        </p:txBody>
      </p:sp>
      <p:sp>
        <p:nvSpPr>
          <p:cNvPr id="13" name="object 11"/>
          <p:cNvSpPr/>
          <p:nvPr/>
        </p:nvSpPr>
        <p:spPr>
          <a:xfrm>
            <a:off x="6309102" y="1738714"/>
            <a:ext cx="685800" cy="304800"/>
          </a:xfrm>
          <a:prstGeom prst="rect">
            <a:avLst/>
          </a:prstGeom>
          <a:blipFill>
            <a:blip r:embed="rId6" cstate="print"/>
            <a:stretch>
              <a:fillRect/>
            </a:stretch>
          </a:blipFill>
        </p:spPr>
        <p:txBody>
          <a:bodyPr wrap="square" lIns="0" tIns="0" rIns="0" bIns="0" rtlCol="0"/>
          <a:lstStyle/>
          <a:p>
            <a:endParaRPr/>
          </a:p>
        </p:txBody>
      </p:sp>
      <p:sp>
        <p:nvSpPr>
          <p:cNvPr id="14" name="object 12"/>
          <p:cNvSpPr/>
          <p:nvPr/>
        </p:nvSpPr>
        <p:spPr>
          <a:xfrm>
            <a:off x="6309102" y="1738714"/>
            <a:ext cx="685800" cy="304800"/>
          </a:xfrm>
          <a:custGeom>
            <a:avLst/>
            <a:gdLst/>
            <a:ahLst/>
            <a:cxnLst/>
            <a:rect l="l" t="t" r="r" b="b"/>
            <a:pathLst>
              <a:path w="685800" h="304800">
                <a:moveTo>
                  <a:pt x="0" y="304800"/>
                </a:moveTo>
                <a:lnTo>
                  <a:pt x="685800" y="304800"/>
                </a:lnTo>
                <a:lnTo>
                  <a:pt x="685800" y="0"/>
                </a:lnTo>
                <a:lnTo>
                  <a:pt x="0" y="0"/>
                </a:lnTo>
                <a:lnTo>
                  <a:pt x="0" y="304800"/>
                </a:lnTo>
                <a:close/>
              </a:path>
            </a:pathLst>
          </a:custGeom>
          <a:ln w="25146">
            <a:solidFill>
              <a:srgbClr val="002542"/>
            </a:solidFill>
          </a:ln>
        </p:spPr>
        <p:txBody>
          <a:bodyPr wrap="square" lIns="0" tIns="0" rIns="0" bIns="0" rtlCol="0"/>
          <a:lstStyle/>
          <a:p>
            <a:endParaRPr/>
          </a:p>
        </p:txBody>
      </p:sp>
      <p:sp>
        <p:nvSpPr>
          <p:cNvPr id="15" name="object 13"/>
          <p:cNvSpPr/>
          <p:nvPr/>
        </p:nvSpPr>
        <p:spPr>
          <a:xfrm>
            <a:off x="6428058" y="1824692"/>
            <a:ext cx="685800" cy="304800"/>
          </a:xfrm>
          <a:prstGeom prst="rect">
            <a:avLst/>
          </a:prstGeom>
          <a:blipFill>
            <a:blip r:embed="rId7" cstate="print"/>
            <a:stretch>
              <a:fillRect/>
            </a:stretch>
          </a:blipFill>
        </p:spPr>
        <p:txBody>
          <a:bodyPr wrap="square" lIns="0" tIns="0" rIns="0" bIns="0" rtlCol="0"/>
          <a:lstStyle/>
          <a:p>
            <a:endParaRPr/>
          </a:p>
        </p:txBody>
      </p:sp>
      <p:sp>
        <p:nvSpPr>
          <p:cNvPr id="16" name="object 14"/>
          <p:cNvSpPr/>
          <p:nvPr/>
        </p:nvSpPr>
        <p:spPr>
          <a:xfrm>
            <a:off x="6435677" y="1836669"/>
            <a:ext cx="685800" cy="304800"/>
          </a:xfrm>
          <a:custGeom>
            <a:avLst/>
            <a:gdLst/>
            <a:ahLst/>
            <a:cxnLst/>
            <a:rect l="l" t="t" r="r" b="b"/>
            <a:pathLst>
              <a:path w="685800" h="304800">
                <a:moveTo>
                  <a:pt x="0" y="304800"/>
                </a:moveTo>
                <a:lnTo>
                  <a:pt x="685800" y="304800"/>
                </a:lnTo>
                <a:lnTo>
                  <a:pt x="685800" y="0"/>
                </a:lnTo>
                <a:lnTo>
                  <a:pt x="0" y="0"/>
                </a:lnTo>
                <a:lnTo>
                  <a:pt x="0" y="304800"/>
                </a:lnTo>
                <a:close/>
              </a:path>
            </a:pathLst>
          </a:custGeom>
          <a:ln w="25146">
            <a:solidFill>
              <a:srgbClr val="002542"/>
            </a:solidFill>
          </a:ln>
        </p:spPr>
        <p:txBody>
          <a:bodyPr wrap="square" lIns="0" tIns="0" rIns="0" bIns="0" rtlCol="0"/>
          <a:lstStyle/>
          <a:p>
            <a:endParaRPr/>
          </a:p>
        </p:txBody>
      </p:sp>
      <p:sp>
        <p:nvSpPr>
          <p:cNvPr id="39" name="object 37"/>
          <p:cNvSpPr/>
          <p:nvPr/>
        </p:nvSpPr>
        <p:spPr>
          <a:xfrm>
            <a:off x="569338" y="1781005"/>
            <a:ext cx="107441" cy="850392"/>
          </a:xfrm>
          <a:prstGeom prst="rect">
            <a:avLst/>
          </a:prstGeom>
          <a:blipFill>
            <a:blip r:embed="rId8" cstate="print"/>
            <a:stretch>
              <a:fillRect/>
            </a:stretch>
          </a:blipFill>
        </p:spPr>
        <p:txBody>
          <a:bodyPr wrap="square" lIns="0" tIns="0" rIns="0" bIns="0" rtlCol="0"/>
          <a:lstStyle/>
          <a:p>
            <a:endParaRPr/>
          </a:p>
        </p:txBody>
      </p:sp>
      <p:sp>
        <p:nvSpPr>
          <p:cNvPr id="40" name="object 38"/>
          <p:cNvSpPr/>
          <p:nvPr/>
        </p:nvSpPr>
        <p:spPr>
          <a:xfrm>
            <a:off x="623057" y="1814914"/>
            <a:ext cx="0" cy="755650"/>
          </a:xfrm>
          <a:custGeom>
            <a:avLst/>
            <a:gdLst/>
            <a:ahLst/>
            <a:cxnLst/>
            <a:rect l="l" t="t" r="r" b="b"/>
            <a:pathLst>
              <a:path h="755650">
                <a:moveTo>
                  <a:pt x="0" y="755523"/>
                </a:moveTo>
                <a:lnTo>
                  <a:pt x="0" y="0"/>
                </a:lnTo>
              </a:path>
            </a:pathLst>
          </a:custGeom>
          <a:ln w="25146">
            <a:solidFill>
              <a:srgbClr val="252525"/>
            </a:solidFill>
          </a:ln>
        </p:spPr>
        <p:txBody>
          <a:bodyPr wrap="square" lIns="0" tIns="0" rIns="0" bIns="0" rtlCol="0"/>
          <a:lstStyle/>
          <a:p>
            <a:endParaRPr/>
          </a:p>
        </p:txBody>
      </p:sp>
      <p:sp>
        <p:nvSpPr>
          <p:cNvPr id="41" name="object 39"/>
          <p:cNvSpPr/>
          <p:nvPr/>
        </p:nvSpPr>
        <p:spPr>
          <a:xfrm>
            <a:off x="581529" y="1716997"/>
            <a:ext cx="3778758" cy="235458"/>
          </a:xfrm>
          <a:prstGeom prst="rect">
            <a:avLst/>
          </a:prstGeom>
          <a:blipFill>
            <a:blip r:embed="rId9" cstate="print"/>
            <a:stretch>
              <a:fillRect/>
            </a:stretch>
          </a:blipFill>
        </p:spPr>
        <p:txBody>
          <a:bodyPr wrap="square" lIns="0" tIns="0" rIns="0" bIns="0" rtlCol="0"/>
          <a:lstStyle/>
          <a:p>
            <a:endParaRPr/>
          </a:p>
        </p:txBody>
      </p:sp>
      <p:sp>
        <p:nvSpPr>
          <p:cNvPr id="42" name="object 40"/>
          <p:cNvSpPr/>
          <p:nvPr/>
        </p:nvSpPr>
        <p:spPr>
          <a:xfrm>
            <a:off x="623057" y="1776814"/>
            <a:ext cx="3619500" cy="76200"/>
          </a:xfrm>
          <a:custGeom>
            <a:avLst/>
            <a:gdLst/>
            <a:ahLst/>
            <a:cxnLst/>
            <a:rect l="l" t="t" r="r" b="b"/>
            <a:pathLst>
              <a:path w="3619500" h="76200">
                <a:moveTo>
                  <a:pt x="3543300" y="0"/>
                </a:moveTo>
                <a:lnTo>
                  <a:pt x="3543300" y="76200"/>
                </a:lnTo>
                <a:lnTo>
                  <a:pt x="3594354" y="50673"/>
                </a:lnTo>
                <a:lnTo>
                  <a:pt x="3556000" y="50673"/>
                </a:lnTo>
                <a:lnTo>
                  <a:pt x="3556000" y="25526"/>
                </a:lnTo>
                <a:lnTo>
                  <a:pt x="3594354" y="25526"/>
                </a:lnTo>
                <a:lnTo>
                  <a:pt x="3543300" y="0"/>
                </a:lnTo>
                <a:close/>
              </a:path>
              <a:path w="3619500" h="76200">
                <a:moveTo>
                  <a:pt x="3543300" y="25526"/>
                </a:moveTo>
                <a:lnTo>
                  <a:pt x="0" y="25526"/>
                </a:lnTo>
                <a:lnTo>
                  <a:pt x="0" y="50673"/>
                </a:lnTo>
                <a:lnTo>
                  <a:pt x="3543300" y="50673"/>
                </a:lnTo>
                <a:lnTo>
                  <a:pt x="3543300" y="25526"/>
                </a:lnTo>
                <a:close/>
              </a:path>
              <a:path w="3619500" h="76200">
                <a:moveTo>
                  <a:pt x="3594354" y="25526"/>
                </a:moveTo>
                <a:lnTo>
                  <a:pt x="3556000" y="25526"/>
                </a:lnTo>
                <a:lnTo>
                  <a:pt x="3556000" y="50673"/>
                </a:lnTo>
                <a:lnTo>
                  <a:pt x="3594354" y="50673"/>
                </a:lnTo>
                <a:lnTo>
                  <a:pt x="3619500" y="38100"/>
                </a:lnTo>
                <a:lnTo>
                  <a:pt x="3594354" y="25526"/>
                </a:lnTo>
                <a:close/>
              </a:path>
            </a:pathLst>
          </a:custGeom>
          <a:solidFill>
            <a:srgbClr val="252525"/>
          </a:solidFill>
        </p:spPr>
        <p:txBody>
          <a:bodyPr wrap="square" lIns="0" tIns="0" rIns="0" bIns="0" rtlCol="0"/>
          <a:lstStyle/>
          <a:p>
            <a:endParaRPr/>
          </a:p>
        </p:txBody>
      </p:sp>
      <p:sp>
        <p:nvSpPr>
          <p:cNvPr id="43" name="object 41"/>
          <p:cNvSpPr/>
          <p:nvPr/>
        </p:nvSpPr>
        <p:spPr>
          <a:xfrm>
            <a:off x="448179" y="2802086"/>
            <a:ext cx="2102358" cy="235457"/>
          </a:xfrm>
          <a:prstGeom prst="rect">
            <a:avLst/>
          </a:prstGeom>
          <a:blipFill>
            <a:blip r:embed="rId10" cstate="print"/>
            <a:stretch>
              <a:fillRect/>
            </a:stretch>
          </a:blipFill>
        </p:spPr>
        <p:txBody>
          <a:bodyPr wrap="square" lIns="0" tIns="0" rIns="0" bIns="0" rtlCol="0"/>
          <a:lstStyle/>
          <a:p>
            <a:endParaRPr/>
          </a:p>
        </p:txBody>
      </p:sp>
      <p:sp>
        <p:nvSpPr>
          <p:cNvPr id="44" name="object 42"/>
          <p:cNvSpPr/>
          <p:nvPr/>
        </p:nvSpPr>
        <p:spPr>
          <a:xfrm>
            <a:off x="489707" y="2861903"/>
            <a:ext cx="1943100" cy="76200"/>
          </a:xfrm>
          <a:custGeom>
            <a:avLst/>
            <a:gdLst/>
            <a:ahLst/>
            <a:cxnLst/>
            <a:rect l="l" t="t" r="r" b="b"/>
            <a:pathLst>
              <a:path w="1943100" h="76200">
                <a:moveTo>
                  <a:pt x="1866900" y="0"/>
                </a:moveTo>
                <a:lnTo>
                  <a:pt x="1866900" y="76200"/>
                </a:lnTo>
                <a:lnTo>
                  <a:pt x="1917953" y="50673"/>
                </a:lnTo>
                <a:lnTo>
                  <a:pt x="1879600" y="50673"/>
                </a:lnTo>
                <a:lnTo>
                  <a:pt x="1879600" y="25526"/>
                </a:lnTo>
                <a:lnTo>
                  <a:pt x="1917953" y="25526"/>
                </a:lnTo>
                <a:lnTo>
                  <a:pt x="1866900" y="0"/>
                </a:lnTo>
                <a:close/>
              </a:path>
              <a:path w="1943100" h="76200">
                <a:moveTo>
                  <a:pt x="1866900" y="25526"/>
                </a:moveTo>
                <a:lnTo>
                  <a:pt x="0" y="25526"/>
                </a:lnTo>
                <a:lnTo>
                  <a:pt x="0" y="50673"/>
                </a:lnTo>
                <a:lnTo>
                  <a:pt x="1866900" y="50673"/>
                </a:lnTo>
                <a:lnTo>
                  <a:pt x="1866900" y="25526"/>
                </a:lnTo>
                <a:close/>
              </a:path>
              <a:path w="1943100" h="76200">
                <a:moveTo>
                  <a:pt x="1917953" y="25526"/>
                </a:moveTo>
                <a:lnTo>
                  <a:pt x="1879600" y="25526"/>
                </a:lnTo>
                <a:lnTo>
                  <a:pt x="1879600" y="50673"/>
                </a:lnTo>
                <a:lnTo>
                  <a:pt x="1917953" y="50673"/>
                </a:lnTo>
                <a:lnTo>
                  <a:pt x="1943099" y="38100"/>
                </a:lnTo>
                <a:lnTo>
                  <a:pt x="1917953" y="25526"/>
                </a:lnTo>
                <a:close/>
              </a:path>
            </a:pathLst>
          </a:custGeom>
          <a:solidFill>
            <a:srgbClr val="252525"/>
          </a:solidFill>
        </p:spPr>
        <p:txBody>
          <a:bodyPr wrap="square" lIns="0" tIns="0" rIns="0" bIns="0" rtlCol="0"/>
          <a:lstStyle/>
          <a:p>
            <a:endParaRPr/>
          </a:p>
        </p:txBody>
      </p:sp>
      <p:sp>
        <p:nvSpPr>
          <p:cNvPr id="45" name="object 43"/>
          <p:cNvSpPr/>
          <p:nvPr/>
        </p:nvSpPr>
        <p:spPr>
          <a:xfrm>
            <a:off x="3082158" y="3151082"/>
            <a:ext cx="45719" cy="1093850"/>
          </a:xfrm>
          <a:prstGeom prst="rect">
            <a:avLst/>
          </a:prstGeom>
          <a:blipFill>
            <a:blip r:embed="rId11" cstate="print"/>
            <a:stretch>
              <a:fillRect/>
            </a:stretch>
          </a:blipFill>
        </p:spPr>
        <p:txBody>
          <a:bodyPr wrap="square" lIns="0" tIns="0" rIns="0" bIns="0" rtlCol="0"/>
          <a:lstStyle/>
          <a:p>
            <a:endParaRPr/>
          </a:p>
        </p:txBody>
      </p:sp>
      <p:sp>
        <p:nvSpPr>
          <p:cNvPr id="46" name="object 44"/>
          <p:cNvSpPr/>
          <p:nvPr/>
        </p:nvSpPr>
        <p:spPr>
          <a:xfrm>
            <a:off x="3082159" y="3151082"/>
            <a:ext cx="115508" cy="1093850"/>
          </a:xfrm>
          <a:custGeom>
            <a:avLst/>
            <a:gdLst/>
            <a:ahLst/>
            <a:cxnLst/>
            <a:rect l="l" t="t" r="r" b="b"/>
            <a:pathLst>
              <a:path h="1840864">
                <a:moveTo>
                  <a:pt x="0" y="1840344"/>
                </a:moveTo>
                <a:lnTo>
                  <a:pt x="0" y="0"/>
                </a:lnTo>
              </a:path>
            </a:pathLst>
          </a:custGeom>
          <a:ln w="25146">
            <a:solidFill>
              <a:srgbClr val="252525"/>
            </a:solidFill>
          </a:ln>
        </p:spPr>
        <p:txBody>
          <a:bodyPr wrap="square" lIns="0" tIns="0" rIns="0" bIns="0" rtlCol="0"/>
          <a:lstStyle/>
          <a:p>
            <a:endParaRPr/>
          </a:p>
        </p:txBody>
      </p:sp>
      <p:sp>
        <p:nvSpPr>
          <p:cNvPr id="47" name="object 45"/>
          <p:cNvSpPr/>
          <p:nvPr/>
        </p:nvSpPr>
        <p:spPr>
          <a:xfrm>
            <a:off x="3049497" y="4179715"/>
            <a:ext cx="1434846" cy="235457"/>
          </a:xfrm>
          <a:prstGeom prst="rect">
            <a:avLst/>
          </a:prstGeom>
          <a:blipFill>
            <a:blip r:embed="rId12" cstate="print"/>
            <a:stretch>
              <a:fillRect/>
            </a:stretch>
          </a:blipFill>
        </p:spPr>
        <p:txBody>
          <a:bodyPr wrap="square" lIns="0" tIns="0" rIns="0" bIns="0" rtlCol="0"/>
          <a:lstStyle/>
          <a:p>
            <a:endParaRPr/>
          </a:p>
        </p:txBody>
      </p:sp>
      <p:sp>
        <p:nvSpPr>
          <p:cNvPr id="48" name="object 46"/>
          <p:cNvSpPr/>
          <p:nvPr/>
        </p:nvSpPr>
        <p:spPr>
          <a:xfrm>
            <a:off x="3082159" y="4248641"/>
            <a:ext cx="1261829" cy="45719"/>
          </a:xfrm>
          <a:custGeom>
            <a:avLst/>
            <a:gdLst/>
            <a:ahLst/>
            <a:cxnLst/>
            <a:rect l="l" t="t" r="r" b="b"/>
            <a:pathLst>
              <a:path w="1276350" h="76200">
                <a:moveTo>
                  <a:pt x="1199641" y="0"/>
                </a:moveTo>
                <a:lnTo>
                  <a:pt x="1199641" y="76199"/>
                </a:lnTo>
                <a:lnTo>
                  <a:pt x="1250695" y="50672"/>
                </a:lnTo>
                <a:lnTo>
                  <a:pt x="1212341" y="50672"/>
                </a:lnTo>
                <a:lnTo>
                  <a:pt x="1212341" y="25526"/>
                </a:lnTo>
                <a:lnTo>
                  <a:pt x="1250695" y="25526"/>
                </a:lnTo>
                <a:lnTo>
                  <a:pt x="1199641" y="0"/>
                </a:lnTo>
                <a:close/>
              </a:path>
              <a:path w="1276350" h="76200">
                <a:moveTo>
                  <a:pt x="1199641" y="25526"/>
                </a:moveTo>
                <a:lnTo>
                  <a:pt x="0" y="25526"/>
                </a:lnTo>
                <a:lnTo>
                  <a:pt x="0" y="50672"/>
                </a:lnTo>
                <a:lnTo>
                  <a:pt x="1199641" y="50672"/>
                </a:lnTo>
                <a:lnTo>
                  <a:pt x="1199641" y="25526"/>
                </a:lnTo>
                <a:close/>
              </a:path>
              <a:path w="1276350" h="76200">
                <a:moveTo>
                  <a:pt x="1250695" y="25526"/>
                </a:moveTo>
                <a:lnTo>
                  <a:pt x="1212341" y="25526"/>
                </a:lnTo>
                <a:lnTo>
                  <a:pt x="1212341" y="50672"/>
                </a:lnTo>
                <a:lnTo>
                  <a:pt x="1250695" y="50672"/>
                </a:lnTo>
                <a:lnTo>
                  <a:pt x="1275841" y="38099"/>
                </a:lnTo>
                <a:lnTo>
                  <a:pt x="1250695" y="25526"/>
                </a:lnTo>
                <a:close/>
              </a:path>
            </a:pathLst>
          </a:custGeom>
          <a:solidFill>
            <a:srgbClr val="252525"/>
          </a:solidFill>
        </p:spPr>
        <p:txBody>
          <a:bodyPr wrap="square" lIns="0" tIns="0" rIns="0" bIns="0" rtlCol="0"/>
          <a:lstStyle/>
          <a:p>
            <a:endParaRPr/>
          </a:p>
        </p:txBody>
      </p:sp>
      <p:sp>
        <p:nvSpPr>
          <p:cNvPr id="49" name="object 47"/>
          <p:cNvSpPr/>
          <p:nvPr/>
        </p:nvSpPr>
        <p:spPr>
          <a:xfrm>
            <a:off x="3134229" y="2809705"/>
            <a:ext cx="1899666" cy="107442"/>
          </a:xfrm>
          <a:prstGeom prst="rect">
            <a:avLst/>
          </a:prstGeom>
          <a:blipFill>
            <a:blip r:embed="rId13" cstate="print"/>
            <a:stretch>
              <a:fillRect/>
            </a:stretch>
          </a:blipFill>
        </p:spPr>
        <p:txBody>
          <a:bodyPr wrap="square" lIns="0" tIns="0" rIns="0" bIns="0" rtlCol="0"/>
          <a:lstStyle/>
          <a:p>
            <a:endParaRPr/>
          </a:p>
        </p:txBody>
      </p:sp>
      <p:sp>
        <p:nvSpPr>
          <p:cNvPr id="50" name="object 48"/>
          <p:cNvSpPr/>
          <p:nvPr/>
        </p:nvSpPr>
        <p:spPr>
          <a:xfrm>
            <a:off x="3175757" y="2843614"/>
            <a:ext cx="1804670" cy="0"/>
          </a:xfrm>
          <a:custGeom>
            <a:avLst/>
            <a:gdLst/>
            <a:ahLst/>
            <a:cxnLst/>
            <a:rect l="l" t="t" r="r" b="b"/>
            <a:pathLst>
              <a:path w="1804670">
                <a:moveTo>
                  <a:pt x="0" y="0"/>
                </a:moveTo>
                <a:lnTo>
                  <a:pt x="1804416" y="0"/>
                </a:lnTo>
              </a:path>
            </a:pathLst>
          </a:custGeom>
          <a:ln w="25146">
            <a:solidFill>
              <a:srgbClr val="252525"/>
            </a:solidFill>
          </a:ln>
        </p:spPr>
        <p:txBody>
          <a:bodyPr wrap="square" lIns="0" tIns="0" rIns="0" bIns="0" rtlCol="0"/>
          <a:lstStyle/>
          <a:p>
            <a:endParaRPr/>
          </a:p>
        </p:txBody>
      </p:sp>
      <p:sp>
        <p:nvSpPr>
          <p:cNvPr id="51" name="object 49"/>
          <p:cNvSpPr/>
          <p:nvPr/>
        </p:nvSpPr>
        <p:spPr>
          <a:xfrm>
            <a:off x="4862444" y="1954743"/>
            <a:ext cx="235458" cy="950213"/>
          </a:xfrm>
          <a:prstGeom prst="rect">
            <a:avLst/>
          </a:prstGeom>
          <a:blipFill>
            <a:blip r:embed="rId14" cstate="print"/>
            <a:stretch>
              <a:fillRect/>
            </a:stretch>
          </a:blipFill>
        </p:spPr>
        <p:txBody>
          <a:bodyPr wrap="square" lIns="0" tIns="0" rIns="0" bIns="0" rtlCol="0"/>
          <a:lstStyle/>
          <a:p>
            <a:endParaRPr/>
          </a:p>
        </p:txBody>
      </p:sp>
      <p:sp>
        <p:nvSpPr>
          <p:cNvPr id="52" name="object 50"/>
          <p:cNvSpPr/>
          <p:nvPr/>
        </p:nvSpPr>
        <p:spPr>
          <a:xfrm>
            <a:off x="4942073" y="2052658"/>
            <a:ext cx="76200" cy="791210"/>
          </a:xfrm>
          <a:custGeom>
            <a:avLst/>
            <a:gdLst/>
            <a:ahLst/>
            <a:cxnLst/>
            <a:rect l="l" t="t" r="r" b="b"/>
            <a:pathLst>
              <a:path w="76200" h="791210">
                <a:moveTo>
                  <a:pt x="50673" y="63500"/>
                </a:moveTo>
                <a:lnTo>
                  <a:pt x="25526" y="63500"/>
                </a:lnTo>
                <a:lnTo>
                  <a:pt x="25526" y="790956"/>
                </a:lnTo>
                <a:lnTo>
                  <a:pt x="50673" y="790956"/>
                </a:lnTo>
                <a:lnTo>
                  <a:pt x="50673" y="63500"/>
                </a:lnTo>
                <a:close/>
              </a:path>
              <a:path w="76200" h="791210">
                <a:moveTo>
                  <a:pt x="38100" y="0"/>
                </a:moveTo>
                <a:lnTo>
                  <a:pt x="0" y="76200"/>
                </a:lnTo>
                <a:lnTo>
                  <a:pt x="25526" y="76200"/>
                </a:lnTo>
                <a:lnTo>
                  <a:pt x="25526" y="63500"/>
                </a:lnTo>
                <a:lnTo>
                  <a:pt x="69850" y="63500"/>
                </a:lnTo>
                <a:lnTo>
                  <a:pt x="38100" y="0"/>
                </a:lnTo>
                <a:close/>
              </a:path>
              <a:path w="76200" h="791210">
                <a:moveTo>
                  <a:pt x="69850" y="63500"/>
                </a:moveTo>
                <a:lnTo>
                  <a:pt x="50673" y="63500"/>
                </a:lnTo>
                <a:lnTo>
                  <a:pt x="50673" y="76200"/>
                </a:lnTo>
                <a:lnTo>
                  <a:pt x="76200" y="76200"/>
                </a:lnTo>
                <a:lnTo>
                  <a:pt x="69850" y="63500"/>
                </a:lnTo>
                <a:close/>
              </a:path>
            </a:pathLst>
          </a:custGeom>
          <a:solidFill>
            <a:srgbClr val="252525"/>
          </a:solidFill>
        </p:spPr>
        <p:txBody>
          <a:bodyPr wrap="square" lIns="0" tIns="0" rIns="0" bIns="0" rtlCol="0"/>
          <a:lstStyle/>
          <a:p>
            <a:endParaRPr/>
          </a:p>
        </p:txBody>
      </p:sp>
      <p:sp>
        <p:nvSpPr>
          <p:cNvPr id="53" name="object 51"/>
          <p:cNvSpPr txBox="1"/>
          <p:nvPr/>
        </p:nvSpPr>
        <p:spPr>
          <a:xfrm>
            <a:off x="1803016" y="1613352"/>
            <a:ext cx="1189355" cy="169277"/>
          </a:xfrm>
          <a:prstGeom prst="rect">
            <a:avLst/>
          </a:prstGeom>
        </p:spPr>
        <p:txBody>
          <a:bodyPr vert="horz" wrap="square" lIns="0" tIns="0" rIns="0" bIns="0" rtlCol="0">
            <a:spAutoFit/>
          </a:bodyPr>
          <a:lstStyle/>
          <a:p>
            <a:pPr marL="12700"/>
            <a:r>
              <a:rPr sz="1100" spc="-5" dirty="0">
                <a:solidFill>
                  <a:srgbClr val="252525"/>
                </a:solidFill>
                <a:latin typeface="Tahoma"/>
                <a:cs typeface="Tahoma"/>
              </a:rPr>
              <a:t>1.</a:t>
            </a:r>
            <a:r>
              <a:rPr sz="1100" spc="10" dirty="0">
                <a:solidFill>
                  <a:srgbClr val="252525"/>
                </a:solidFill>
                <a:latin typeface="Tahoma"/>
                <a:cs typeface="Tahoma"/>
              </a:rPr>
              <a:t> </a:t>
            </a:r>
            <a:r>
              <a:rPr sz="1100" spc="-10" dirty="0">
                <a:solidFill>
                  <a:srgbClr val="252525"/>
                </a:solidFill>
                <a:latin typeface="Tahoma"/>
                <a:cs typeface="Tahoma"/>
              </a:rPr>
              <a:t>Co</a:t>
            </a:r>
            <a:r>
              <a:rPr sz="1100" spc="-15" dirty="0">
                <a:solidFill>
                  <a:srgbClr val="252525"/>
                </a:solidFill>
                <a:latin typeface="Tahoma"/>
                <a:cs typeface="Tahoma"/>
              </a:rPr>
              <a:t>p</a:t>
            </a:r>
            <a:r>
              <a:rPr sz="1100" spc="-10" dirty="0">
                <a:solidFill>
                  <a:srgbClr val="252525"/>
                </a:solidFill>
                <a:latin typeface="Tahoma"/>
                <a:cs typeface="Tahoma"/>
              </a:rPr>
              <a:t>y</a:t>
            </a:r>
            <a:r>
              <a:rPr sz="1100" spc="20" dirty="0">
                <a:solidFill>
                  <a:srgbClr val="252525"/>
                </a:solidFill>
                <a:latin typeface="Tahoma"/>
                <a:cs typeface="Tahoma"/>
              </a:rPr>
              <a:t> </a:t>
            </a:r>
            <a:r>
              <a:rPr sz="1100" spc="-10" dirty="0">
                <a:solidFill>
                  <a:srgbClr val="252525"/>
                </a:solidFill>
                <a:latin typeface="Tahoma"/>
                <a:cs typeface="Tahoma"/>
              </a:rPr>
              <a:t>In</a:t>
            </a:r>
            <a:r>
              <a:rPr sz="1100" spc="-15" dirty="0">
                <a:solidFill>
                  <a:srgbClr val="252525"/>
                </a:solidFill>
                <a:latin typeface="Tahoma"/>
                <a:cs typeface="Tahoma"/>
              </a:rPr>
              <a:t>p</a:t>
            </a:r>
            <a:r>
              <a:rPr sz="1100" spc="-5" dirty="0">
                <a:solidFill>
                  <a:srgbClr val="252525"/>
                </a:solidFill>
                <a:latin typeface="Tahoma"/>
                <a:cs typeface="Tahoma"/>
              </a:rPr>
              <a:t>ut</a:t>
            </a:r>
            <a:r>
              <a:rPr sz="1100" spc="10" dirty="0">
                <a:solidFill>
                  <a:srgbClr val="252525"/>
                </a:solidFill>
                <a:latin typeface="Tahoma"/>
                <a:cs typeface="Tahoma"/>
              </a:rPr>
              <a:t> </a:t>
            </a:r>
            <a:r>
              <a:rPr sz="1100" spc="-10" dirty="0">
                <a:solidFill>
                  <a:srgbClr val="252525"/>
                </a:solidFill>
                <a:latin typeface="Tahoma"/>
                <a:cs typeface="Tahoma"/>
              </a:rPr>
              <a:t>Files</a:t>
            </a:r>
            <a:endParaRPr sz="1100">
              <a:latin typeface="Tahoma"/>
              <a:cs typeface="Tahoma"/>
            </a:endParaRPr>
          </a:p>
        </p:txBody>
      </p:sp>
      <p:sp>
        <p:nvSpPr>
          <p:cNvPr id="54" name="object 52"/>
          <p:cNvSpPr txBox="1"/>
          <p:nvPr/>
        </p:nvSpPr>
        <p:spPr>
          <a:xfrm>
            <a:off x="464944" y="3257748"/>
            <a:ext cx="302895" cy="169277"/>
          </a:xfrm>
          <a:prstGeom prst="rect">
            <a:avLst/>
          </a:prstGeom>
        </p:spPr>
        <p:txBody>
          <a:bodyPr vert="horz" wrap="square" lIns="0" tIns="0" rIns="0" bIns="0" rtlCol="0">
            <a:spAutoFit/>
          </a:bodyPr>
          <a:lstStyle/>
          <a:p>
            <a:pPr marL="12700"/>
            <a:r>
              <a:rPr sz="1100" spc="-10" dirty="0">
                <a:solidFill>
                  <a:srgbClr val="252525"/>
                </a:solidFill>
                <a:latin typeface="Tahoma"/>
                <a:cs typeface="Tahoma"/>
              </a:rPr>
              <a:t>User</a:t>
            </a:r>
            <a:endParaRPr sz="1100">
              <a:latin typeface="Tahoma"/>
              <a:cs typeface="Tahoma"/>
            </a:endParaRPr>
          </a:p>
        </p:txBody>
      </p:sp>
      <p:sp>
        <p:nvSpPr>
          <p:cNvPr id="55" name="object 53"/>
          <p:cNvSpPr txBox="1"/>
          <p:nvPr/>
        </p:nvSpPr>
        <p:spPr>
          <a:xfrm>
            <a:off x="997582" y="3007304"/>
            <a:ext cx="871855" cy="169277"/>
          </a:xfrm>
          <a:prstGeom prst="rect">
            <a:avLst/>
          </a:prstGeom>
        </p:spPr>
        <p:txBody>
          <a:bodyPr vert="horz" wrap="square" lIns="0" tIns="0" rIns="0" bIns="0" rtlCol="0">
            <a:spAutoFit/>
          </a:bodyPr>
          <a:lstStyle/>
          <a:p>
            <a:pPr marL="12700"/>
            <a:r>
              <a:rPr sz="1100" spc="-5" dirty="0">
                <a:solidFill>
                  <a:srgbClr val="252525"/>
                </a:solidFill>
                <a:latin typeface="Tahoma"/>
                <a:cs typeface="Tahoma"/>
              </a:rPr>
              <a:t>2.</a:t>
            </a:r>
            <a:r>
              <a:rPr sz="1100" spc="10" dirty="0">
                <a:solidFill>
                  <a:srgbClr val="252525"/>
                </a:solidFill>
                <a:latin typeface="Tahoma"/>
                <a:cs typeface="Tahoma"/>
              </a:rPr>
              <a:t> </a:t>
            </a:r>
            <a:r>
              <a:rPr sz="1100" spc="-15" dirty="0">
                <a:solidFill>
                  <a:srgbClr val="252525"/>
                </a:solidFill>
                <a:latin typeface="Tahoma"/>
                <a:cs typeface="Tahoma"/>
              </a:rPr>
              <a:t>Submi</a:t>
            </a:r>
            <a:r>
              <a:rPr sz="1100" spc="-5" dirty="0">
                <a:solidFill>
                  <a:srgbClr val="252525"/>
                </a:solidFill>
                <a:latin typeface="Tahoma"/>
                <a:cs typeface="Tahoma"/>
              </a:rPr>
              <a:t>t</a:t>
            </a:r>
            <a:r>
              <a:rPr sz="1100" dirty="0">
                <a:solidFill>
                  <a:srgbClr val="252525"/>
                </a:solidFill>
                <a:latin typeface="Tahoma"/>
                <a:cs typeface="Tahoma"/>
              </a:rPr>
              <a:t> </a:t>
            </a:r>
            <a:r>
              <a:rPr sz="1100" spc="-5" dirty="0">
                <a:solidFill>
                  <a:srgbClr val="252525"/>
                </a:solidFill>
                <a:latin typeface="Tahoma"/>
                <a:cs typeface="Tahoma"/>
              </a:rPr>
              <a:t>J</a:t>
            </a:r>
            <a:r>
              <a:rPr sz="1100" spc="-15" dirty="0">
                <a:solidFill>
                  <a:srgbClr val="252525"/>
                </a:solidFill>
                <a:latin typeface="Tahoma"/>
                <a:cs typeface="Tahoma"/>
              </a:rPr>
              <a:t>o</a:t>
            </a:r>
            <a:r>
              <a:rPr sz="1100" spc="-10" dirty="0">
                <a:solidFill>
                  <a:srgbClr val="252525"/>
                </a:solidFill>
                <a:latin typeface="Tahoma"/>
                <a:cs typeface="Tahoma"/>
              </a:rPr>
              <a:t>b</a:t>
            </a:r>
            <a:endParaRPr sz="1100">
              <a:latin typeface="Tahoma"/>
              <a:cs typeface="Tahoma"/>
            </a:endParaRPr>
          </a:p>
        </p:txBody>
      </p:sp>
      <p:sp>
        <p:nvSpPr>
          <p:cNvPr id="56" name="object 54"/>
          <p:cNvSpPr txBox="1"/>
          <p:nvPr/>
        </p:nvSpPr>
        <p:spPr>
          <a:xfrm>
            <a:off x="1285617" y="2397493"/>
            <a:ext cx="1417955" cy="169277"/>
          </a:xfrm>
          <a:prstGeom prst="rect">
            <a:avLst/>
          </a:prstGeom>
        </p:spPr>
        <p:txBody>
          <a:bodyPr vert="horz" wrap="square" lIns="0" tIns="0" rIns="0" bIns="0" rtlCol="0">
            <a:spAutoFit/>
          </a:bodyPr>
          <a:lstStyle/>
          <a:p>
            <a:pPr marL="12700"/>
            <a:r>
              <a:rPr sz="1100" dirty="0">
                <a:solidFill>
                  <a:srgbClr val="252525"/>
                </a:solidFill>
                <a:latin typeface="Tahoma"/>
                <a:cs typeface="Tahoma"/>
              </a:rPr>
              <a:t>3.</a:t>
            </a:r>
            <a:r>
              <a:rPr sz="1100" spc="10" dirty="0">
                <a:solidFill>
                  <a:srgbClr val="252525"/>
                </a:solidFill>
                <a:latin typeface="Tahoma"/>
                <a:cs typeface="Tahoma"/>
              </a:rPr>
              <a:t> </a:t>
            </a:r>
            <a:r>
              <a:rPr sz="1100" dirty="0">
                <a:solidFill>
                  <a:srgbClr val="252525"/>
                </a:solidFill>
                <a:latin typeface="Tahoma"/>
                <a:cs typeface="Tahoma"/>
              </a:rPr>
              <a:t>G</a:t>
            </a:r>
            <a:r>
              <a:rPr sz="1100" spc="-5" dirty="0">
                <a:solidFill>
                  <a:srgbClr val="252525"/>
                </a:solidFill>
                <a:latin typeface="Tahoma"/>
                <a:cs typeface="Tahoma"/>
              </a:rPr>
              <a:t>e</a:t>
            </a:r>
            <a:r>
              <a:rPr sz="1100" dirty="0">
                <a:solidFill>
                  <a:srgbClr val="252525"/>
                </a:solidFill>
                <a:latin typeface="Tahoma"/>
                <a:cs typeface="Tahoma"/>
              </a:rPr>
              <a:t>t In</a:t>
            </a:r>
            <a:r>
              <a:rPr sz="1100" spc="-5" dirty="0">
                <a:solidFill>
                  <a:srgbClr val="252525"/>
                </a:solidFill>
                <a:latin typeface="Tahoma"/>
                <a:cs typeface="Tahoma"/>
              </a:rPr>
              <a:t>p</a:t>
            </a:r>
            <a:r>
              <a:rPr sz="1100" dirty="0">
                <a:solidFill>
                  <a:srgbClr val="252525"/>
                </a:solidFill>
                <a:latin typeface="Tahoma"/>
                <a:cs typeface="Tahoma"/>
              </a:rPr>
              <a:t>ut</a:t>
            </a:r>
            <a:r>
              <a:rPr sz="1100" spc="10" dirty="0">
                <a:solidFill>
                  <a:srgbClr val="252525"/>
                </a:solidFill>
                <a:latin typeface="Tahoma"/>
                <a:cs typeface="Tahoma"/>
              </a:rPr>
              <a:t> </a:t>
            </a:r>
            <a:r>
              <a:rPr sz="1100" dirty="0">
                <a:solidFill>
                  <a:srgbClr val="252525"/>
                </a:solidFill>
                <a:latin typeface="Tahoma"/>
                <a:cs typeface="Tahoma"/>
              </a:rPr>
              <a:t>Fil</a:t>
            </a:r>
            <a:r>
              <a:rPr sz="1100" spc="-10" dirty="0">
                <a:solidFill>
                  <a:srgbClr val="252525"/>
                </a:solidFill>
                <a:latin typeface="Tahoma"/>
                <a:cs typeface="Tahoma"/>
              </a:rPr>
              <a:t>e</a:t>
            </a:r>
            <a:r>
              <a:rPr sz="1100" dirty="0">
                <a:solidFill>
                  <a:srgbClr val="252525"/>
                </a:solidFill>
                <a:latin typeface="Tahoma"/>
                <a:cs typeface="Tahoma"/>
              </a:rPr>
              <a:t>s’ I</a:t>
            </a:r>
            <a:r>
              <a:rPr sz="1100" spc="-5" dirty="0">
                <a:solidFill>
                  <a:srgbClr val="252525"/>
                </a:solidFill>
                <a:latin typeface="Tahoma"/>
                <a:cs typeface="Tahoma"/>
              </a:rPr>
              <a:t>n</a:t>
            </a:r>
            <a:r>
              <a:rPr sz="1100" dirty="0">
                <a:solidFill>
                  <a:srgbClr val="252525"/>
                </a:solidFill>
                <a:latin typeface="Tahoma"/>
                <a:cs typeface="Tahoma"/>
              </a:rPr>
              <a:t>fo</a:t>
            </a:r>
            <a:endParaRPr sz="1100">
              <a:latin typeface="Tahoma"/>
              <a:cs typeface="Tahoma"/>
            </a:endParaRPr>
          </a:p>
        </p:txBody>
      </p:sp>
      <p:sp>
        <p:nvSpPr>
          <p:cNvPr id="57" name="object 55"/>
          <p:cNvSpPr txBox="1"/>
          <p:nvPr/>
        </p:nvSpPr>
        <p:spPr>
          <a:xfrm>
            <a:off x="1983355" y="3933388"/>
            <a:ext cx="871855" cy="169277"/>
          </a:xfrm>
          <a:prstGeom prst="rect">
            <a:avLst/>
          </a:prstGeom>
        </p:spPr>
        <p:txBody>
          <a:bodyPr vert="horz" wrap="square" lIns="0" tIns="0" rIns="0" bIns="0" rtlCol="0">
            <a:spAutoFit/>
          </a:bodyPr>
          <a:lstStyle/>
          <a:p>
            <a:pPr marL="12700"/>
            <a:r>
              <a:rPr sz="1100" spc="-5" dirty="0">
                <a:solidFill>
                  <a:srgbClr val="252525"/>
                </a:solidFill>
                <a:latin typeface="Tahoma"/>
                <a:cs typeface="Tahoma"/>
              </a:rPr>
              <a:t>6.</a:t>
            </a:r>
            <a:r>
              <a:rPr sz="1100" spc="10" dirty="0">
                <a:solidFill>
                  <a:srgbClr val="252525"/>
                </a:solidFill>
                <a:latin typeface="Tahoma"/>
                <a:cs typeface="Tahoma"/>
              </a:rPr>
              <a:t> </a:t>
            </a:r>
            <a:r>
              <a:rPr sz="1100" spc="-15" dirty="0">
                <a:solidFill>
                  <a:srgbClr val="252525"/>
                </a:solidFill>
                <a:latin typeface="Tahoma"/>
                <a:cs typeface="Tahoma"/>
              </a:rPr>
              <a:t>Submi</a:t>
            </a:r>
            <a:r>
              <a:rPr sz="1100" spc="-5" dirty="0">
                <a:solidFill>
                  <a:srgbClr val="252525"/>
                </a:solidFill>
                <a:latin typeface="Tahoma"/>
                <a:cs typeface="Tahoma"/>
              </a:rPr>
              <a:t>t</a:t>
            </a:r>
            <a:r>
              <a:rPr sz="1100" dirty="0">
                <a:solidFill>
                  <a:srgbClr val="252525"/>
                </a:solidFill>
                <a:latin typeface="Tahoma"/>
                <a:cs typeface="Tahoma"/>
              </a:rPr>
              <a:t> </a:t>
            </a:r>
            <a:r>
              <a:rPr sz="1100" spc="-5" dirty="0">
                <a:solidFill>
                  <a:srgbClr val="252525"/>
                </a:solidFill>
                <a:latin typeface="Tahoma"/>
                <a:cs typeface="Tahoma"/>
              </a:rPr>
              <a:t>J</a:t>
            </a:r>
            <a:r>
              <a:rPr sz="1100" spc="-15" dirty="0">
                <a:solidFill>
                  <a:srgbClr val="252525"/>
                </a:solidFill>
                <a:latin typeface="Tahoma"/>
                <a:cs typeface="Tahoma"/>
              </a:rPr>
              <a:t>o</a:t>
            </a:r>
            <a:r>
              <a:rPr sz="1100" spc="-10" dirty="0">
                <a:solidFill>
                  <a:srgbClr val="252525"/>
                </a:solidFill>
                <a:latin typeface="Tahoma"/>
                <a:cs typeface="Tahoma"/>
              </a:rPr>
              <a:t>b</a:t>
            </a:r>
            <a:endParaRPr sz="1100" dirty="0">
              <a:latin typeface="Tahoma"/>
              <a:cs typeface="Tahoma"/>
            </a:endParaRPr>
          </a:p>
        </p:txBody>
      </p:sp>
      <p:sp>
        <p:nvSpPr>
          <p:cNvPr id="58" name="object 56"/>
          <p:cNvSpPr txBox="1"/>
          <p:nvPr/>
        </p:nvSpPr>
        <p:spPr>
          <a:xfrm>
            <a:off x="3556250" y="3342386"/>
            <a:ext cx="960755" cy="169277"/>
          </a:xfrm>
          <a:prstGeom prst="rect">
            <a:avLst/>
          </a:prstGeom>
        </p:spPr>
        <p:txBody>
          <a:bodyPr vert="horz" wrap="square" lIns="0" tIns="0" rIns="0" bIns="0" rtlCol="0">
            <a:spAutoFit/>
          </a:bodyPr>
          <a:lstStyle/>
          <a:p>
            <a:pPr marL="12700"/>
            <a:r>
              <a:rPr sz="1100" spc="-5" dirty="0">
                <a:solidFill>
                  <a:srgbClr val="252525"/>
                </a:solidFill>
                <a:latin typeface="Tahoma"/>
                <a:cs typeface="Tahoma"/>
              </a:rPr>
              <a:t>4.</a:t>
            </a:r>
            <a:r>
              <a:rPr sz="1100" spc="10" dirty="0">
                <a:solidFill>
                  <a:srgbClr val="252525"/>
                </a:solidFill>
                <a:latin typeface="Tahoma"/>
                <a:cs typeface="Tahoma"/>
              </a:rPr>
              <a:t> </a:t>
            </a:r>
            <a:r>
              <a:rPr sz="1100" spc="-10" dirty="0">
                <a:solidFill>
                  <a:srgbClr val="252525"/>
                </a:solidFill>
                <a:latin typeface="Tahoma"/>
                <a:cs typeface="Tahoma"/>
              </a:rPr>
              <a:t>Create</a:t>
            </a:r>
            <a:r>
              <a:rPr sz="1100" spc="-5" dirty="0">
                <a:solidFill>
                  <a:srgbClr val="252525"/>
                </a:solidFill>
                <a:latin typeface="Tahoma"/>
                <a:cs typeface="Tahoma"/>
              </a:rPr>
              <a:t> </a:t>
            </a:r>
            <a:r>
              <a:rPr sz="1100" spc="-10" dirty="0">
                <a:solidFill>
                  <a:srgbClr val="252525"/>
                </a:solidFill>
                <a:latin typeface="Tahoma"/>
                <a:cs typeface="Tahoma"/>
              </a:rPr>
              <a:t>Splits</a:t>
            </a:r>
            <a:endParaRPr sz="1100" dirty="0">
              <a:latin typeface="Tahoma"/>
              <a:cs typeface="Tahoma"/>
            </a:endParaRPr>
          </a:p>
        </p:txBody>
      </p:sp>
      <p:sp>
        <p:nvSpPr>
          <p:cNvPr id="59" name="object 57"/>
          <p:cNvSpPr txBox="1"/>
          <p:nvPr/>
        </p:nvSpPr>
        <p:spPr>
          <a:xfrm>
            <a:off x="3866400" y="2576406"/>
            <a:ext cx="871855" cy="338554"/>
          </a:xfrm>
          <a:prstGeom prst="rect">
            <a:avLst/>
          </a:prstGeom>
        </p:spPr>
        <p:txBody>
          <a:bodyPr vert="horz" wrap="square" lIns="0" tIns="0" rIns="0" bIns="0" rtlCol="0">
            <a:spAutoFit/>
          </a:bodyPr>
          <a:lstStyle/>
          <a:p>
            <a:pPr marL="12700" marR="5080"/>
            <a:r>
              <a:rPr sz="1100" spc="-5" dirty="0">
                <a:solidFill>
                  <a:srgbClr val="252525"/>
                </a:solidFill>
                <a:latin typeface="Tahoma"/>
                <a:cs typeface="Tahoma"/>
              </a:rPr>
              <a:t>5.</a:t>
            </a:r>
            <a:r>
              <a:rPr sz="1100" spc="10" dirty="0">
                <a:solidFill>
                  <a:srgbClr val="252525"/>
                </a:solidFill>
                <a:latin typeface="Tahoma"/>
                <a:cs typeface="Tahoma"/>
              </a:rPr>
              <a:t> </a:t>
            </a:r>
            <a:r>
              <a:rPr sz="1100" spc="-10" dirty="0">
                <a:solidFill>
                  <a:srgbClr val="252525"/>
                </a:solidFill>
                <a:latin typeface="Tahoma"/>
                <a:cs typeface="Tahoma"/>
              </a:rPr>
              <a:t>Uplo</a:t>
            </a:r>
            <a:r>
              <a:rPr sz="1100" spc="-15" dirty="0">
                <a:solidFill>
                  <a:srgbClr val="252525"/>
                </a:solidFill>
                <a:latin typeface="Tahoma"/>
                <a:cs typeface="Tahoma"/>
              </a:rPr>
              <a:t>a</a:t>
            </a:r>
            <a:r>
              <a:rPr sz="1100" spc="-10" dirty="0">
                <a:solidFill>
                  <a:srgbClr val="252525"/>
                </a:solidFill>
                <a:latin typeface="Tahoma"/>
                <a:cs typeface="Tahoma"/>
              </a:rPr>
              <a:t>d</a:t>
            </a:r>
            <a:r>
              <a:rPr sz="1100" spc="15" dirty="0">
                <a:solidFill>
                  <a:srgbClr val="252525"/>
                </a:solidFill>
                <a:latin typeface="Tahoma"/>
                <a:cs typeface="Tahoma"/>
              </a:rPr>
              <a:t> </a:t>
            </a:r>
            <a:r>
              <a:rPr sz="1100" spc="-5" dirty="0">
                <a:solidFill>
                  <a:srgbClr val="252525"/>
                </a:solidFill>
                <a:latin typeface="Tahoma"/>
                <a:cs typeface="Tahoma"/>
              </a:rPr>
              <a:t>J</a:t>
            </a:r>
            <a:r>
              <a:rPr sz="1100" spc="-15" dirty="0">
                <a:solidFill>
                  <a:srgbClr val="252525"/>
                </a:solidFill>
                <a:latin typeface="Tahoma"/>
                <a:cs typeface="Tahoma"/>
              </a:rPr>
              <a:t>o</a:t>
            </a:r>
            <a:r>
              <a:rPr sz="1100" spc="-10" dirty="0">
                <a:solidFill>
                  <a:srgbClr val="252525"/>
                </a:solidFill>
                <a:latin typeface="Tahoma"/>
                <a:cs typeface="Tahoma"/>
              </a:rPr>
              <a:t>b</a:t>
            </a:r>
            <a:r>
              <a:rPr sz="1100" spc="-5" dirty="0">
                <a:solidFill>
                  <a:srgbClr val="252525"/>
                </a:solidFill>
                <a:latin typeface="Tahoma"/>
                <a:cs typeface="Tahoma"/>
              </a:rPr>
              <a:t> In</a:t>
            </a:r>
            <a:r>
              <a:rPr sz="1100" spc="-10" dirty="0">
                <a:solidFill>
                  <a:srgbClr val="252525"/>
                </a:solidFill>
                <a:latin typeface="Tahoma"/>
                <a:cs typeface="Tahoma"/>
              </a:rPr>
              <a:t>formation</a:t>
            </a:r>
            <a:endParaRPr sz="1100" dirty="0">
              <a:latin typeface="Tahoma"/>
              <a:cs typeface="Tahoma"/>
            </a:endParaRPr>
          </a:p>
        </p:txBody>
      </p:sp>
      <p:sp>
        <p:nvSpPr>
          <p:cNvPr id="60" name="object 58"/>
          <p:cNvSpPr txBox="1"/>
          <p:nvPr/>
        </p:nvSpPr>
        <p:spPr>
          <a:xfrm>
            <a:off x="6382635" y="2207204"/>
            <a:ext cx="673735" cy="169277"/>
          </a:xfrm>
          <a:prstGeom prst="rect">
            <a:avLst/>
          </a:prstGeom>
        </p:spPr>
        <p:txBody>
          <a:bodyPr vert="horz" wrap="square" lIns="0" tIns="0" rIns="0" bIns="0" rtlCol="0">
            <a:spAutoFit/>
          </a:bodyPr>
          <a:lstStyle/>
          <a:p>
            <a:pPr marL="12700"/>
            <a:r>
              <a:rPr sz="1100" spc="-10" dirty="0">
                <a:solidFill>
                  <a:srgbClr val="252525"/>
                </a:solidFill>
                <a:latin typeface="Tahoma"/>
                <a:cs typeface="Tahoma"/>
              </a:rPr>
              <a:t>In</a:t>
            </a:r>
            <a:r>
              <a:rPr sz="1100" spc="-15" dirty="0">
                <a:solidFill>
                  <a:srgbClr val="252525"/>
                </a:solidFill>
                <a:latin typeface="Tahoma"/>
                <a:cs typeface="Tahoma"/>
              </a:rPr>
              <a:t>p</a:t>
            </a:r>
            <a:r>
              <a:rPr sz="1100" spc="-5" dirty="0">
                <a:solidFill>
                  <a:srgbClr val="252525"/>
                </a:solidFill>
                <a:latin typeface="Tahoma"/>
                <a:cs typeface="Tahoma"/>
              </a:rPr>
              <a:t>ut</a:t>
            </a:r>
            <a:r>
              <a:rPr sz="1100" spc="10" dirty="0">
                <a:solidFill>
                  <a:srgbClr val="252525"/>
                </a:solidFill>
                <a:latin typeface="Tahoma"/>
                <a:cs typeface="Tahoma"/>
              </a:rPr>
              <a:t> </a:t>
            </a:r>
            <a:r>
              <a:rPr sz="1100" spc="-10" dirty="0">
                <a:solidFill>
                  <a:srgbClr val="252525"/>
                </a:solidFill>
                <a:latin typeface="Tahoma"/>
                <a:cs typeface="Tahoma"/>
              </a:rPr>
              <a:t>Files</a:t>
            </a:r>
            <a:endParaRPr sz="1100">
              <a:latin typeface="Tahoma"/>
              <a:cs typeface="Tahoma"/>
            </a:endParaRPr>
          </a:p>
        </p:txBody>
      </p:sp>
      <p:sp>
        <p:nvSpPr>
          <p:cNvPr id="64" name="object 62"/>
          <p:cNvSpPr/>
          <p:nvPr/>
        </p:nvSpPr>
        <p:spPr>
          <a:xfrm>
            <a:off x="3371135" y="3020237"/>
            <a:ext cx="2870739" cy="852078"/>
          </a:xfrm>
          <a:custGeom>
            <a:avLst/>
            <a:gdLst/>
            <a:ahLst/>
            <a:cxnLst/>
            <a:rect l="l" t="t" r="r" b="b"/>
            <a:pathLst>
              <a:path w="1014095" h="669289">
                <a:moveTo>
                  <a:pt x="942855" y="638056"/>
                </a:moveTo>
                <a:lnTo>
                  <a:pt x="928878" y="659384"/>
                </a:lnTo>
                <a:lnTo>
                  <a:pt x="1013587" y="669163"/>
                </a:lnTo>
                <a:lnTo>
                  <a:pt x="999500" y="645033"/>
                </a:lnTo>
                <a:lnTo>
                  <a:pt x="953516" y="645033"/>
                </a:lnTo>
                <a:lnTo>
                  <a:pt x="942855" y="638056"/>
                </a:lnTo>
                <a:close/>
              </a:path>
              <a:path w="1014095" h="669289">
                <a:moveTo>
                  <a:pt x="956679" y="616963"/>
                </a:moveTo>
                <a:lnTo>
                  <a:pt x="942855" y="638056"/>
                </a:lnTo>
                <a:lnTo>
                  <a:pt x="953516" y="645033"/>
                </a:lnTo>
                <a:lnTo>
                  <a:pt x="967359" y="623951"/>
                </a:lnTo>
                <a:lnTo>
                  <a:pt x="956679" y="616963"/>
                </a:lnTo>
                <a:close/>
              </a:path>
              <a:path w="1014095" h="669289">
                <a:moveTo>
                  <a:pt x="970661" y="595630"/>
                </a:moveTo>
                <a:lnTo>
                  <a:pt x="956679" y="616963"/>
                </a:lnTo>
                <a:lnTo>
                  <a:pt x="967359" y="623951"/>
                </a:lnTo>
                <a:lnTo>
                  <a:pt x="953516" y="645033"/>
                </a:lnTo>
                <a:lnTo>
                  <a:pt x="999500" y="645033"/>
                </a:lnTo>
                <a:lnTo>
                  <a:pt x="970661" y="595630"/>
                </a:lnTo>
                <a:close/>
              </a:path>
              <a:path w="1014095" h="669289">
                <a:moveTo>
                  <a:pt x="13716" y="0"/>
                </a:moveTo>
                <a:lnTo>
                  <a:pt x="0" y="21082"/>
                </a:lnTo>
                <a:lnTo>
                  <a:pt x="942855" y="638056"/>
                </a:lnTo>
                <a:lnTo>
                  <a:pt x="956679" y="616963"/>
                </a:lnTo>
                <a:lnTo>
                  <a:pt x="13716" y="0"/>
                </a:lnTo>
                <a:close/>
              </a:path>
            </a:pathLst>
          </a:custGeom>
          <a:solidFill>
            <a:srgbClr val="252525"/>
          </a:solidFill>
        </p:spPr>
        <p:txBody>
          <a:bodyPr wrap="square" lIns="0" tIns="0" rIns="0" bIns="0" rtlCol="0"/>
          <a:lstStyle/>
          <a:p>
            <a:endParaRPr/>
          </a:p>
        </p:txBody>
      </p:sp>
      <p:sp>
        <p:nvSpPr>
          <p:cNvPr id="65" name="object 63"/>
          <p:cNvSpPr/>
          <p:nvPr/>
        </p:nvSpPr>
        <p:spPr>
          <a:xfrm>
            <a:off x="2464430" y="2475188"/>
            <a:ext cx="1037844" cy="789432"/>
          </a:xfrm>
          <a:prstGeom prst="rect">
            <a:avLst/>
          </a:prstGeom>
          <a:blipFill>
            <a:blip r:embed="rId15" cstate="print"/>
            <a:stretch>
              <a:fillRect/>
            </a:stretch>
          </a:blipFill>
        </p:spPr>
        <p:txBody>
          <a:bodyPr wrap="square" lIns="0" tIns="0" rIns="0" bIns="0" rtlCol="0"/>
          <a:lstStyle/>
          <a:p>
            <a:endParaRPr/>
          </a:p>
        </p:txBody>
      </p:sp>
      <p:sp>
        <p:nvSpPr>
          <p:cNvPr id="66" name="object 64"/>
          <p:cNvSpPr/>
          <p:nvPr/>
        </p:nvSpPr>
        <p:spPr>
          <a:xfrm>
            <a:off x="2581779" y="2647401"/>
            <a:ext cx="803910" cy="503681"/>
          </a:xfrm>
          <a:prstGeom prst="rect">
            <a:avLst/>
          </a:prstGeom>
          <a:blipFill>
            <a:blip r:embed="rId16" cstate="print"/>
            <a:stretch>
              <a:fillRect/>
            </a:stretch>
          </a:blipFill>
        </p:spPr>
        <p:txBody>
          <a:bodyPr wrap="square" lIns="0" tIns="0" rIns="0" bIns="0" rtlCol="0"/>
          <a:lstStyle/>
          <a:p>
            <a:endParaRPr/>
          </a:p>
        </p:txBody>
      </p:sp>
      <p:sp>
        <p:nvSpPr>
          <p:cNvPr id="67" name="object 65"/>
          <p:cNvSpPr/>
          <p:nvPr/>
        </p:nvSpPr>
        <p:spPr>
          <a:xfrm>
            <a:off x="2489577" y="2500333"/>
            <a:ext cx="934212" cy="685800"/>
          </a:xfrm>
          <a:prstGeom prst="rect">
            <a:avLst/>
          </a:prstGeom>
          <a:blipFill>
            <a:blip r:embed="rId17" cstate="print"/>
            <a:stretch>
              <a:fillRect/>
            </a:stretch>
          </a:blipFill>
        </p:spPr>
        <p:txBody>
          <a:bodyPr wrap="square" lIns="0" tIns="0" rIns="0" bIns="0" rtlCol="0"/>
          <a:lstStyle/>
          <a:p>
            <a:endParaRPr/>
          </a:p>
        </p:txBody>
      </p:sp>
      <p:sp>
        <p:nvSpPr>
          <p:cNvPr id="68" name="object 66"/>
          <p:cNvSpPr txBox="1"/>
          <p:nvPr/>
        </p:nvSpPr>
        <p:spPr>
          <a:xfrm>
            <a:off x="2708524" y="2748069"/>
            <a:ext cx="496570" cy="230832"/>
          </a:xfrm>
          <a:prstGeom prst="rect">
            <a:avLst/>
          </a:prstGeom>
        </p:spPr>
        <p:txBody>
          <a:bodyPr vert="horz" wrap="square" lIns="0" tIns="0" rIns="0" bIns="0" rtlCol="0">
            <a:spAutoFit/>
          </a:bodyPr>
          <a:lstStyle/>
          <a:p>
            <a:pPr marL="12700"/>
            <a:r>
              <a:rPr sz="1500" spc="-10" dirty="0">
                <a:solidFill>
                  <a:srgbClr val="FFFFFF"/>
                </a:solidFill>
                <a:latin typeface="Tahoma"/>
                <a:cs typeface="Tahoma"/>
              </a:rPr>
              <a:t>Cli</a:t>
            </a:r>
            <a:r>
              <a:rPr sz="1500" spc="-5" dirty="0">
                <a:solidFill>
                  <a:srgbClr val="FFFFFF"/>
                </a:solidFill>
                <a:latin typeface="Tahoma"/>
                <a:cs typeface="Tahoma"/>
              </a:rPr>
              <a:t>ent</a:t>
            </a:r>
            <a:endParaRPr sz="1500" dirty="0">
              <a:latin typeface="Tahoma"/>
              <a:cs typeface="Tahoma"/>
            </a:endParaRPr>
          </a:p>
        </p:txBody>
      </p:sp>
      <p:sp>
        <p:nvSpPr>
          <p:cNvPr id="69" name="object 67"/>
          <p:cNvSpPr/>
          <p:nvPr/>
        </p:nvSpPr>
        <p:spPr>
          <a:xfrm>
            <a:off x="355977" y="2613110"/>
            <a:ext cx="533400" cy="573024"/>
          </a:xfrm>
          <a:prstGeom prst="rect">
            <a:avLst/>
          </a:prstGeom>
          <a:blipFill>
            <a:blip r:embed="rId18" cstate="print"/>
            <a:stretch>
              <a:fillRect/>
            </a:stretch>
          </a:blipFill>
        </p:spPr>
        <p:txBody>
          <a:bodyPr wrap="square" lIns="0" tIns="0" rIns="0" bIns="0" rtlCol="0"/>
          <a:lstStyle/>
          <a:p>
            <a:endParaRPr/>
          </a:p>
        </p:txBody>
      </p:sp>
      <p:sp>
        <p:nvSpPr>
          <p:cNvPr id="70" name="object 68"/>
          <p:cNvSpPr/>
          <p:nvPr/>
        </p:nvSpPr>
        <p:spPr>
          <a:xfrm>
            <a:off x="432177" y="2569676"/>
            <a:ext cx="381000" cy="381000"/>
          </a:xfrm>
          <a:prstGeom prst="rect">
            <a:avLst/>
          </a:prstGeom>
          <a:blipFill>
            <a:blip r:embed="rId19" cstate="print"/>
            <a:stretch>
              <a:fillRect/>
            </a:stretch>
          </a:blipFill>
        </p:spPr>
        <p:txBody>
          <a:bodyPr wrap="square" lIns="0" tIns="0" rIns="0" bIns="0" rtlCol="0"/>
          <a:lstStyle/>
          <a:p>
            <a:endParaRPr/>
          </a:p>
        </p:txBody>
      </p:sp>
      <p:sp>
        <p:nvSpPr>
          <p:cNvPr id="71" name="object 69"/>
          <p:cNvSpPr txBox="1"/>
          <p:nvPr/>
        </p:nvSpPr>
        <p:spPr>
          <a:xfrm>
            <a:off x="3766920" y="2183312"/>
            <a:ext cx="1029969" cy="338554"/>
          </a:xfrm>
          <a:prstGeom prst="rect">
            <a:avLst/>
          </a:prstGeom>
          <a:solidFill>
            <a:srgbClr val="D9D9D9"/>
          </a:solidFill>
          <a:ln w="9906">
            <a:solidFill>
              <a:srgbClr val="464646"/>
            </a:solidFill>
          </a:ln>
        </p:spPr>
        <p:txBody>
          <a:bodyPr vert="horz" wrap="square" lIns="0" tIns="0" rIns="0" bIns="0" rtlCol="0">
            <a:spAutoFit/>
          </a:bodyPr>
          <a:lstStyle/>
          <a:p>
            <a:pPr marL="247650" marR="250190"/>
            <a:r>
              <a:rPr sz="1100" spc="-5" dirty="0">
                <a:solidFill>
                  <a:srgbClr val="252525"/>
                </a:solidFill>
                <a:latin typeface="Tahoma"/>
                <a:cs typeface="Tahoma"/>
              </a:rPr>
              <a:t>J</a:t>
            </a:r>
            <a:r>
              <a:rPr sz="1100" spc="-15" dirty="0">
                <a:solidFill>
                  <a:srgbClr val="252525"/>
                </a:solidFill>
                <a:latin typeface="Tahoma"/>
                <a:cs typeface="Tahoma"/>
              </a:rPr>
              <a:t>o</a:t>
            </a:r>
            <a:r>
              <a:rPr sz="1100" spc="-10" dirty="0">
                <a:solidFill>
                  <a:srgbClr val="252525"/>
                </a:solidFill>
                <a:latin typeface="Tahoma"/>
                <a:cs typeface="Tahoma"/>
              </a:rPr>
              <a:t>b.xm</a:t>
            </a:r>
            <a:r>
              <a:rPr sz="1100" dirty="0">
                <a:solidFill>
                  <a:srgbClr val="252525"/>
                </a:solidFill>
                <a:latin typeface="Tahoma"/>
                <a:cs typeface="Tahoma"/>
              </a:rPr>
              <a:t>l</a:t>
            </a:r>
            <a:r>
              <a:rPr sz="1100" spc="-5" dirty="0">
                <a:solidFill>
                  <a:srgbClr val="252525"/>
                </a:solidFill>
                <a:latin typeface="Tahoma"/>
                <a:cs typeface="Tahoma"/>
              </a:rPr>
              <a:t>. J</a:t>
            </a:r>
            <a:r>
              <a:rPr sz="1100" spc="-15" dirty="0">
                <a:solidFill>
                  <a:srgbClr val="252525"/>
                </a:solidFill>
                <a:latin typeface="Tahoma"/>
                <a:cs typeface="Tahoma"/>
              </a:rPr>
              <a:t>o</a:t>
            </a:r>
            <a:r>
              <a:rPr sz="1100" spc="-10" dirty="0">
                <a:solidFill>
                  <a:srgbClr val="252525"/>
                </a:solidFill>
                <a:latin typeface="Tahoma"/>
                <a:cs typeface="Tahoma"/>
              </a:rPr>
              <a:t>b.</a:t>
            </a:r>
            <a:r>
              <a:rPr sz="1100" spc="-5" dirty="0">
                <a:solidFill>
                  <a:srgbClr val="252525"/>
                </a:solidFill>
                <a:latin typeface="Tahoma"/>
                <a:cs typeface="Tahoma"/>
              </a:rPr>
              <a:t>ja</a:t>
            </a:r>
            <a:r>
              <a:rPr sz="1100" dirty="0">
                <a:solidFill>
                  <a:srgbClr val="252525"/>
                </a:solidFill>
                <a:latin typeface="Tahoma"/>
                <a:cs typeface="Tahoma"/>
              </a:rPr>
              <a:t>r</a:t>
            </a:r>
            <a:r>
              <a:rPr sz="1100" spc="-5" dirty="0">
                <a:solidFill>
                  <a:srgbClr val="252525"/>
                </a:solidFill>
                <a:latin typeface="Tahoma"/>
                <a:cs typeface="Tahoma"/>
              </a:rPr>
              <a:t>.</a:t>
            </a:r>
            <a:endParaRPr sz="1100" dirty="0">
              <a:latin typeface="Tahoma"/>
              <a:cs typeface="Tahoma"/>
            </a:endParaRPr>
          </a:p>
        </p:txBody>
      </p:sp>
      <p:sp>
        <p:nvSpPr>
          <p:cNvPr id="641" name="object 2"/>
          <p:cNvSpPr/>
          <p:nvPr/>
        </p:nvSpPr>
        <p:spPr>
          <a:xfrm>
            <a:off x="6854778" y="5138758"/>
            <a:ext cx="2139695" cy="912113"/>
          </a:xfrm>
          <a:prstGeom prst="rect">
            <a:avLst/>
          </a:prstGeom>
          <a:blipFill>
            <a:blip r:embed="rId20" cstate="print"/>
            <a:stretch>
              <a:fillRect/>
            </a:stretch>
          </a:blipFill>
        </p:spPr>
        <p:txBody>
          <a:bodyPr wrap="square" lIns="0" tIns="0" rIns="0" bIns="0" rtlCol="0"/>
          <a:lstStyle/>
          <a:p>
            <a:endParaRPr/>
          </a:p>
        </p:txBody>
      </p:sp>
      <p:sp>
        <p:nvSpPr>
          <p:cNvPr id="642" name="object 3"/>
          <p:cNvSpPr/>
          <p:nvPr/>
        </p:nvSpPr>
        <p:spPr>
          <a:xfrm>
            <a:off x="6854777" y="5138757"/>
            <a:ext cx="2139950" cy="912494"/>
          </a:xfrm>
          <a:custGeom>
            <a:avLst/>
            <a:gdLst/>
            <a:ahLst/>
            <a:cxnLst/>
            <a:rect l="l" t="t" r="r" b="b"/>
            <a:pathLst>
              <a:path w="2139950" h="912495">
                <a:moveTo>
                  <a:pt x="0" y="912113"/>
                </a:moveTo>
                <a:lnTo>
                  <a:pt x="2139695" y="912113"/>
                </a:lnTo>
                <a:lnTo>
                  <a:pt x="2139695" y="0"/>
                </a:lnTo>
                <a:lnTo>
                  <a:pt x="0" y="0"/>
                </a:lnTo>
                <a:lnTo>
                  <a:pt x="0" y="912113"/>
                </a:lnTo>
                <a:close/>
              </a:path>
            </a:pathLst>
          </a:custGeom>
          <a:ln w="12953">
            <a:solidFill>
              <a:srgbClr val="252525"/>
            </a:solidFill>
          </a:ln>
        </p:spPr>
        <p:txBody>
          <a:bodyPr wrap="square" lIns="0" tIns="0" rIns="0" bIns="0" rtlCol="0"/>
          <a:lstStyle/>
          <a:p>
            <a:endParaRPr/>
          </a:p>
        </p:txBody>
      </p:sp>
      <p:sp>
        <p:nvSpPr>
          <p:cNvPr id="646" name="object 7"/>
          <p:cNvSpPr txBox="1"/>
          <p:nvPr/>
        </p:nvSpPr>
        <p:spPr>
          <a:xfrm>
            <a:off x="4903678" y="4054898"/>
            <a:ext cx="360045" cy="230832"/>
          </a:xfrm>
          <a:prstGeom prst="rect">
            <a:avLst/>
          </a:prstGeom>
        </p:spPr>
        <p:txBody>
          <a:bodyPr vert="horz" wrap="square" lIns="0" tIns="0" rIns="0" bIns="0" rtlCol="0">
            <a:spAutoFit/>
          </a:bodyPr>
          <a:lstStyle/>
          <a:p>
            <a:pPr marL="12700"/>
            <a:r>
              <a:rPr sz="1500" spc="-5" dirty="0">
                <a:solidFill>
                  <a:srgbClr val="FFFFFF"/>
                </a:solidFill>
                <a:latin typeface="Tahoma"/>
                <a:cs typeface="Tahoma"/>
              </a:rPr>
              <a:t>DFS</a:t>
            </a:r>
            <a:endParaRPr sz="1500">
              <a:latin typeface="Tahoma"/>
              <a:cs typeface="Tahoma"/>
            </a:endParaRPr>
          </a:p>
        </p:txBody>
      </p:sp>
      <p:sp>
        <p:nvSpPr>
          <p:cNvPr id="648" name="object 13"/>
          <p:cNvSpPr/>
          <p:nvPr/>
        </p:nvSpPr>
        <p:spPr>
          <a:xfrm>
            <a:off x="6854777" y="416873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49" name="object 14"/>
          <p:cNvSpPr/>
          <p:nvPr/>
        </p:nvSpPr>
        <p:spPr>
          <a:xfrm>
            <a:off x="6854777" y="416873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50" name="object 15"/>
          <p:cNvSpPr/>
          <p:nvPr/>
        </p:nvSpPr>
        <p:spPr>
          <a:xfrm>
            <a:off x="6473777" y="416873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51" name="object 16"/>
          <p:cNvSpPr/>
          <p:nvPr/>
        </p:nvSpPr>
        <p:spPr>
          <a:xfrm>
            <a:off x="6473777" y="416873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52" name="object 17"/>
          <p:cNvSpPr/>
          <p:nvPr/>
        </p:nvSpPr>
        <p:spPr>
          <a:xfrm>
            <a:off x="6473777" y="397289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53" name="object 18"/>
          <p:cNvSpPr/>
          <p:nvPr/>
        </p:nvSpPr>
        <p:spPr>
          <a:xfrm>
            <a:off x="6473777" y="397289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54" name="object 19"/>
          <p:cNvSpPr/>
          <p:nvPr/>
        </p:nvSpPr>
        <p:spPr>
          <a:xfrm>
            <a:off x="6854777" y="397289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55" name="object 20"/>
          <p:cNvSpPr/>
          <p:nvPr/>
        </p:nvSpPr>
        <p:spPr>
          <a:xfrm>
            <a:off x="6854777" y="397289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56" name="object 21"/>
          <p:cNvSpPr/>
          <p:nvPr/>
        </p:nvSpPr>
        <p:spPr>
          <a:xfrm>
            <a:off x="6321377" y="3872314"/>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57" name="object 22"/>
          <p:cNvSpPr/>
          <p:nvPr/>
        </p:nvSpPr>
        <p:spPr>
          <a:xfrm>
            <a:off x="6321377" y="3872314"/>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58" name="object 23"/>
          <p:cNvSpPr/>
          <p:nvPr/>
        </p:nvSpPr>
        <p:spPr>
          <a:xfrm>
            <a:off x="6702377" y="3872314"/>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59" name="object 24"/>
          <p:cNvSpPr/>
          <p:nvPr/>
        </p:nvSpPr>
        <p:spPr>
          <a:xfrm>
            <a:off x="6702377" y="3872314"/>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60" name="object 25"/>
          <p:cNvSpPr/>
          <p:nvPr/>
        </p:nvSpPr>
        <p:spPr>
          <a:xfrm>
            <a:off x="6618558" y="404909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61" name="object 26"/>
          <p:cNvSpPr/>
          <p:nvPr/>
        </p:nvSpPr>
        <p:spPr>
          <a:xfrm>
            <a:off x="6618558" y="404909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62" name="object 27"/>
          <p:cNvSpPr/>
          <p:nvPr/>
        </p:nvSpPr>
        <p:spPr>
          <a:xfrm>
            <a:off x="6999558" y="404909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63" name="object 28"/>
          <p:cNvSpPr/>
          <p:nvPr/>
        </p:nvSpPr>
        <p:spPr>
          <a:xfrm>
            <a:off x="6999558" y="404909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64" name="object 29"/>
          <p:cNvSpPr/>
          <p:nvPr/>
        </p:nvSpPr>
        <p:spPr>
          <a:xfrm>
            <a:off x="6618558" y="4259410"/>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65" name="object 30"/>
          <p:cNvSpPr/>
          <p:nvPr/>
        </p:nvSpPr>
        <p:spPr>
          <a:xfrm>
            <a:off x="6618558" y="4259410"/>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66" name="object 31"/>
          <p:cNvSpPr/>
          <p:nvPr/>
        </p:nvSpPr>
        <p:spPr>
          <a:xfrm>
            <a:off x="6999558" y="4259410"/>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67" name="object 32"/>
          <p:cNvSpPr/>
          <p:nvPr/>
        </p:nvSpPr>
        <p:spPr>
          <a:xfrm>
            <a:off x="6999558" y="4259410"/>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68" name="object 33"/>
          <p:cNvSpPr/>
          <p:nvPr/>
        </p:nvSpPr>
        <p:spPr>
          <a:xfrm>
            <a:off x="6325950" y="406814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69" name="object 34"/>
          <p:cNvSpPr/>
          <p:nvPr/>
        </p:nvSpPr>
        <p:spPr>
          <a:xfrm>
            <a:off x="6325950" y="406814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70" name="object 35"/>
          <p:cNvSpPr/>
          <p:nvPr/>
        </p:nvSpPr>
        <p:spPr>
          <a:xfrm>
            <a:off x="7864427" y="6279471"/>
            <a:ext cx="311150" cy="311150"/>
          </a:xfrm>
          <a:custGeom>
            <a:avLst/>
            <a:gdLst/>
            <a:ahLst/>
            <a:cxnLst/>
            <a:rect l="l" t="t" r="r" b="b"/>
            <a:pathLst>
              <a:path w="311150" h="311150">
                <a:moveTo>
                  <a:pt x="0" y="310896"/>
                </a:moveTo>
                <a:lnTo>
                  <a:pt x="310896" y="310896"/>
                </a:lnTo>
                <a:lnTo>
                  <a:pt x="310896" y="0"/>
                </a:lnTo>
                <a:lnTo>
                  <a:pt x="0" y="0"/>
                </a:lnTo>
                <a:lnTo>
                  <a:pt x="0" y="310896"/>
                </a:lnTo>
                <a:close/>
              </a:path>
            </a:pathLst>
          </a:custGeom>
          <a:solidFill>
            <a:srgbClr val="D9D9D9"/>
          </a:solidFill>
        </p:spPr>
        <p:txBody>
          <a:bodyPr wrap="square" lIns="0" tIns="0" rIns="0" bIns="0" rtlCol="0"/>
          <a:lstStyle/>
          <a:p>
            <a:endParaRPr/>
          </a:p>
        </p:txBody>
      </p:sp>
      <p:sp>
        <p:nvSpPr>
          <p:cNvPr id="671" name="object 36"/>
          <p:cNvSpPr/>
          <p:nvPr/>
        </p:nvSpPr>
        <p:spPr>
          <a:xfrm>
            <a:off x="7864427" y="6279471"/>
            <a:ext cx="311150" cy="311150"/>
          </a:xfrm>
          <a:custGeom>
            <a:avLst/>
            <a:gdLst/>
            <a:ahLst/>
            <a:cxnLst/>
            <a:rect l="l" t="t" r="r" b="b"/>
            <a:pathLst>
              <a:path w="311150" h="311150">
                <a:moveTo>
                  <a:pt x="0" y="310896"/>
                </a:moveTo>
                <a:lnTo>
                  <a:pt x="310896" y="310896"/>
                </a:lnTo>
                <a:lnTo>
                  <a:pt x="310896" y="0"/>
                </a:lnTo>
                <a:lnTo>
                  <a:pt x="0" y="0"/>
                </a:lnTo>
                <a:lnTo>
                  <a:pt x="0" y="310896"/>
                </a:lnTo>
                <a:close/>
              </a:path>
            </a:pathLst>
          </a:custGeom>
          <a:ln w="25146">
            <a:solidFill>
              <a:srgbClr val="B36212"/>
            </a:solidFill>
          </a:ln>
        </p:spPr>
        <p:txBody>
          <a:bodyPr wrap="square" lIns="0" tIns="0" rIns="0" bIns="0" rtlCol="0"/>
          <a:lstStyle/>
          <a:p>
            <a:endParaRPr/>
          </a:p>
        </p:txBody>
      </p:sp>
      <p:sp>
        <p:nvSpPr>
          <p:cNvPr id="672" name="object 37"/>
          <p:cNvSpPr/>
          <p:nvPr/>
        </p:nvSpPr>
        <p:spPr>
          <a:xfrm>
            <a:off x="8175325" y="6279471"/>
            <a:ext cx="311785" cy="311150"/>
          </a:xfrm>
          <a:custGeom>
            <a:avLst/>
            <a:gdLst/>
            <a:ahLst/>
            <a:cxnLst/>
            <a:rect l="l" t="t" r="r" b="b"/>
            <a:pathLst>
              <a:path w="311784" h="311150">
                <a:moveTo>
                  <a:pt x="0" y="310896"/>
                </a:moveTo>
                <a:lnTo>
                  <a:pt x="311657" y="310896"/>
                </a:lnTo>
                <a:lnTo>
                  <a:pt x="311657" y="0"/>
                </a:lnTo>
                <a:lnTo>
                  <a:pt x="0" y="0"/>
                </a:lnTo>
                <a:lnTo>
                  <a:pt x="0" y="310896"/>
                </a:lnTo>
                <a:close/>
              </a:path>
            </a:pathLst>
          </a:custGeom>
          <a:solidFill>
            <a:srgbClr val="D9D9D9"/>
          </a:solidFill>
        </p:spPr>
        <p:txBody>
          <a:bodyPr wrap="square" lIns="0" tIns="0" rIns="0" bIns="0" rtlCol="0"/>
          <a:lstStyle/>
          <a:p>
            <a:endParaRPr/>
          </a:p>
        </p:txBody>
      </p:sp>
      <p:sp>
        <p:nvSpPr>
          <p:cNvPr id="673" name="object 38"/>
          <p:cNvSpPr/>
          <p:nvPr/>
        </p:nvSpPr>
        <p:spPr>
          <a:xfrm>
            <a:off x="8175325" y="6279471"/>
            <a:ext cx="311785" cy="311150"/>
          </a:xfrm>
          <a:custGeom>
            <a:avLst/>
            <a:gdLst/>
            <a:ahLst/>
            <a:cxnLst/>
            <a:rect l="l" t="t" r="r" b="b"/>
            <a:pathLst>
              <a:path w="311784" h="311150">
                <a:moveTo>
                  <a:pt x="0" y="310896"/>
                </a:moveTo>
                <a:lnTo>
                  <a:pt x="311657" y="310896"/>
                </a:lnTo>
                <a:lnTo>
                  <a:pt x="311657" y="0"/>
                </a:lnTo>
                <a:lnTo>
                  <a:pt x="0" y="0"/>
                </a:lnTo>
                <a:lnTo>
                  <a:pt x="0" y="310896"/>
                </a:lnTo>
                <a:close/>
              </a:path>
            </a:pathLst>
          </a:custGeom>
          <a:ln w="25145">
            <a:solidFill>
              <a:srgbClr val="B36212"/>
            </a:solidFill>
          </a:ln>
        </p:spPr>
        <p:txBody>
          <a:bodyPr wrap="square" lIns="0" tIns="0" rIns="0" bIns="0" rtlCol="0"/>
          <a:lstStyle/>
          <a:p>
            <a:endParaRPr/>
          </a:p>
        </p:txBody>
      </p:sp>
      <p:sp>
        <p:nvSpPr>
          <p:cNvPr id="674" name="object 39"/>
          <p:cNvSpPr/>
          <p:nvPr/>
        </p:nvSpPr>
        <p:spPr>
          <a:xfrm>
            <a:off x="8483934" y="6279471"/>
            <a:ext cx="311150" cy="311150"/>
          </a:xfrm>
          <a:custGeom>
            <a:avLst/>
            <a:gdLst/>
            <a:ahLst/>
            <a:cxnLst/>
            <a:rect l="l" t="t" r="r" b="b"/>
            <a:pathLst>
              <a:path w="311150" h="311150">
                <a:moveTo>
                  <a:pt x="0" y="310896"/>
                </a:moveTo>
                <a:lnTo>
                  <a:pt x="310896" y="310896"/>
                </a:lnTo>
                <a:lnTo>
                  <a:pt x="310896" y="0"/>
                </a:lnTo>
                <a:lnTo>
                  <a:pt x="0" y="0"/>
                </a:lnTo>
                <a:lnTo>
                  <a:pt x="0" y="310896"/>
                </a:lnTo>
                <a:close/>
              </a:path>
            </a:pathLst>
          </a:custGeom>
          <a:solidFill>
            <a:srgbClr val="D9D9D9"/>
          </a:solidFill>
        </p:spPr>
        <p:txBody>
          <a:bodyPr wrap="square" lIns="0" tIns="0" rIns="0" bIns="0" rtlCol="0"/>
          <a:lstStyle/>
          <a:p>
            <a:endParaRPr/>
          </a:p>
        </p:txBody>
      </p:sp>
      <p:sp>
        <p:nvSpPr>
          <p:cNvPr id="675" name="object 40"/>
          <p:cNvSpPr/>
          <p:nvPr/>
        </p:nvSpPr>
        <p:spPr>
          <a:xfrm>
            <a:off x="8483934" y="6279471"/>
            <a:ext cx="311150" cy="311150"/>
          </a:xfrm>
          <a:custGeom>
            <a:avLst/>
            <a:gdLst/>
            <a:ahLst/>
            <a:cxnLst/>
            <a:rect l="l" t="t" r="r" b="b"/>
            <a:pathLst>
              <a:path w="311150" h="311150">
                <a:moveTo>
                  <a:pt x="0" y="310896"/>
                </a:moveTo>
                <a:lnTo>
                  <a:pt x="310896" y="310896"/>
                </a:lnTo>
                <a:lnTo>
                  <a:pt x="310896" y="0"/>
                </a:lnTo>
                <a:lnTo>
                  <a:pt x="0" y="0"/>
                </a:lnTo>
                <a:lnTo>
                  <a:pt x="0" y="310896"/>
                </a:lnTo>
                <a:close/>
              </a:path>
            </a:pathLst>
          </a:custGeom>
          <a:ln w="25146">
            <a:solidFill>
              <a:srgbClr val="B36212"/>
            </a:solidFill>
          </a:ln>
        </p:spPr>
        <p:txBody>
          <a:bodyPr wrap="square" lIns="0" tIns="0" rIns="0" bIns="0" rtlCol="0"/>
          <a:lstStyle/>
          <a:p>
            <a:endParaRPr/>
          </a:p>
        </p:txBody>
      </p:sp>
      <p:sp>
        <p:nvSpPr>
          <p:cNvPr id="676" name="object 41"/>
          <p:cNvSpPr/>
          <p:nvPr/>
        </p:nvSpPr>
        <p:spPr>
          <a:xfrm>
            <a:off x="7528385" y="5742262"/>
            <a:ext cx="304800" cy="152400"/>
          </a:xfrm>
          <a:custGeom>
            <a:avLst/>
            <a:gdLst/>
            <a:ahLst/>
            <a:cxnLst/>
            <a:rect l="l" t="t" r="r" b="b"/>
            <a:pathLst>
              <a:path w="304800" h="152400">
                <a:moveTo>
                  <a:pt x="0" y="152400"/>
                </a:moveTo>
                <a:lnTo>
                  <a:pt x="304799" y="152400"/>
                </a:lnTo>
                <a:lnTo>
                  <a:pt x="304799" y="0"/>
                </a:lnTo>
                <a:lnTo>
                  <a:pt x="0" y="0"/>
                </a:lnTo>
                <a:lnTo>
                  <a:pt x="0" y="152400"/>
                </a:lnTo>
                <a:close/>
              </a:path>
            </a:pathLst>
          </a:custGeom>
          <a:solidFill>
            <a:srgbClr val="F9C090"/>
          </a:solidFill>
        </p:spPr>
        <p:txBody>
          <a:bodyPr wrap="square" lIns="0" tIns="0" rIns="0" bIns="0" rtlCol="0"/>
          <a:lstStyle/>
          <a:p>
            <a:endParaRPr/>
          </a:p>
        </p:txBody>
      </p:sp>
      <p:sp>
        <p:nvSpPr>
          <p:cNvPr id="677" name="object 42"/>
          <p:cNvSpPr/>
          <p:nvPr/>
        </p:nvSpPr>
        <p:spPr>
          <a:xfrm>
            <a:off x="7528385" y="5742262"/>
            <a:ext cx="304800" cy="152400"/>
          </a:xfrm>
          <a:custGeom>
            <a:avLst/>
            <a:gdLst/>
            <a:ahLst/>
            <a:cxnLst/>
            <a:rect l="l" t="t" r="r" b="b"/>
            <a:pathLst>
              <a:path w="304800" h="152400">
                <a:moveTo>
                  <a:pt x="0" y="152400"/>
                </a:moveTo>
                <a:lnTo>
                  <a:pt x="304799" y="152400"/>
                </a:lnTo>
                <a:lnTo>
                  <a:pt x="304799" y="0"/>
                </a:lnTo>
                <a:lnTo>
                  <a:pt x="0" y="0"/>
                </a:lnTo>
                <a:lnTo>
                  <a:pt x="0" y="152400"/>
                </a:lnTo>
                <a:close/>
              </a:path>
            </a:pathLst>
          </a:custGeom>
          <a:ln w="9906">
            <a:solidFill>
              <a:srgbClr val="A10000"/>
            </a:solidFill>
          </a:ln>
        </p:spPr>
        <p:txBody>
          <a:bodyPr wrap="square" lIns="0" tIns="0" rIns="0" bIns="0" rtlCol="0"/>
          <a:lstStyle/>
          <a:p>
            <a:endParaRPr/>
          </a:p>
        </p:txBody>
      </p:sp>
      <p:sp>
        <p:nvSpPr>
          <p:cNvPr id="678" name="object 43"/>
          <p:cNvSpPr/>
          <p:nvPr/>
        </p:nvSpPr>
        <p:spPr>
          <a:xfrm>
            <a:off x="7147385" y="574226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79" name="object 44"/>
          <p:cNvSpPr/>
          <p:nvPr/>
        </p:nvSpPr>
        <p:spPr>
          <a:xfrm>
            <a:off x="7147385" y="574226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80" name="object 45"/>
          <p:cNvSpPr/>
          <p:nvPr/>
        </p:nvSpPr>
        <p:spPr>
          <a:xfrm>
            <a:off x="7147385" y="554642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81" name="object 46"/>
          <p:cNvSpPr/>
          <p:nvPr/>
        </p:nvSpPr>
        <p:spPr>
          <a:xfrm>
            <a:off x="7147385" y="554642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82" name="object 47"/>
          <p:cNvSpPr/>
          <p:nvPr/>
        </p:nvSpPr>
        <p:spPr>
          <a:xfrm>
            <a:off x="7528385" y="5546428"/>
            <a:ext cx="304800" cy="152400"/>
          </a:xfrm>
          <a:custGeom>
            <a:avLst/>
            <a:gdLst/>
            <a:ahLst/>
            <a:cxnLst/>
            <a:rect l="l" t="t" r="r" b="b"/>
            <a:pathLst>
              <a:path w="304800" h="152400">
                <a:moveTo>
                  <a:pt x="0" y="152400"/>
                </a:moveTo>
                <a:lnTo>
                  <a:pt x="304799" y="152400"/>
                </a:lnTo>
                <a:lnTo>
                  <a:pt x="304799" y="0"/>
                </a:lnTo>
                <a:lnTo>
                  <a:pt x="0" y="0"/>
                </a:lnTo>
                <a:lnTo>
                  <a:pt x="0" y="152400"/>
                </a:lnTo>
                <a:close/>
              </a:path>
            </a:pathLst>
          </a:custGeom>
          <a:solidFill>
            <a:srgbClr val="F9C090"/>
          </a:solidFill>
        </p:spPr>
        <p:txBody>
          <a:bodyPr wrap="square" lIns="0" tIns="0" rIns="0" bIns="0" rtlCol="0"/>
          <a:lstStyle/>
          <a:p>
            <a:endParaRPr/>
          </a:p>
        </p:txBody>
      </p:sp>
      <p:sp>
        <p:nvSpPr>
          <p:cNvPr id="683" name="object 48"/>
          <p:cNvSpPr/>
          <p:nvPr/>
        </p:nvSpPr>
        <p:spPr>
          <a:xfrm>
            <a:off x="7528385" y="5546428"/>
            <a:ext cx="304800" cy="152400"/>
          </a:xfrm>
          <a:custGeom>
            <a:avLst/>
            <a:gdLst/>
            <a:ahLst/>
            <a:cxnLst/>
            <a:rect l="l" t="t" r="r" b="b"/>
            <a:pathLst>
              <a:path w="304800" h="152400">
                <a:moveTo>
                  <a:pt x="0" y="152400"/>
                </a:moveTo>
                <a:lnTo>
                  <a:pt x="304799" y="152400"/>
                </a:lnTo>
                <a:lnTo>
                  <a:pt x="304799" y="0"/>
                </a:lnTo>
                <a:lnTo>
                  <a:pt x="0" y="0"/>
                </a:lnTo>
                <a:lnTo>
                  <a:pt x="0" y="152400"/>
                </a:lnTo>
                <a:close/>
              </a:path>
            </a:pathLst>
          </a:custGeom>
          <a:ln w="9906">
            <a:solidFill>
              <a:srgbClr val="A10000"/>
            </a:solidFill>
          </a:ln>
        </p:spPr>
        <p:txBody>
          <a:bodyPr wrap="square" lIns="0" tIns="0" rIns="0" bIns="0" rtlCol="0"/>
          <a:lstStyle/>
          <a:p>
            <a:endParaRPr/>
          </a:p>
        </p:txBody>
      </p:sp>
      <p:sp>
        <p:nvSpPr>
          <p:cNvPr id="684" name="object 49"/>
          <p:cNvSpPr/>
          <p:nvPr/>
        </p:nvSpPr>
        <p:spPr>
          <a:xfrm>
            <a:off x="6994985" y="5445844"/>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85" name="object 50"/>
          <p:cNvSpPr/>
          <p:nvPr/>
        </p:nvSpPr>
        <p:spPr>
          <a:xfrm>
            <a:off x="6994985" y="5445844"/>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86" name="object 51"/>
          <p:cNvSpPr/>
          <p:nvPr/>
        </p:nvSpPr>
        <p:spPr>
          <a:xfrm>
            <a:off x="7375985" y="5445844"/>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87" name="object 52"/>
          <p:cNvSpPr/>
          <p:nvPr/>
        </p:nvSpPr>
        <p:spPr>
          <a:xfrm>
            <a:off x="7375985" y="5445844"/>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88" name="object 53"/>
          <p:cNvSpPr/>
          <p:nvPr/>
        </p:nvSpPr>
        <p:spPr>
          <a:xfrm>
            <a:off x="7292165" y="562262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89" name="object 54"/>
          <p:cNvSpPr/>
          <p:nvPr/>
        </p:nvSpPr>
        <p:spPr>
          <a:xfrm>
            <a:off x="7292165" y="562262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90" name="object 55"/>
          <p:cNvSpPr/>
          <p:nvPr/>
        </p:nvSpPr>
        <p:spPr>
          <a:xfrm>
            <a:off x="7673165" y="562262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91" name="object 56"/>
          <p:cNvSpPr/>
          <p:nvPr/>
        </p:nvSpPr>
        <p:spPr>
          <a:xfrm>
            <a:off x="7673165" y="562262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92" name="object 57"/>
          <p:cNvSpPr/>
          <p:nvPr/>
        </p:nvSpPr>
        <p:spPr>
          <a:xfrm>
            <a:off x="7292165" y="5832939"/>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93" name="object 58"/>
          <p:cNvSpPr/>
          <p:nvPr/>
        </p:nvSpPr>
        <p:spPr>
          <a:xfrm>
            <a:off x="7292165" y="5832939"/>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94" name="object 59"/>
          <p:cNvSpPr/>
          <p:nvPr/>
        </p:nvSpPr>
        <p:spPr>
          <a:xfrm>
            <a:off x="7673165" y="5832939"/>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95" name="object 60"/>
          <p:cNvSpPr/>
          <p:nvPr/>
        </p:nvSpPr>
        <p:spPr>
          <a:xfrm>
            <a:off x="7673165" y="5832939"/>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96" name="object 61"/>
          <p:cNvSpPr/>
          <p:nvPr/>
        </p:nvSpPr>
        <p:spPr>
          <a:xfrm>
            <a:off x="7000320" y="5642440"/>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697" name="object 62"/>
          <p:cNvSpPr/>
          <p:nvPr/>
        </p:nvSpPr>
        <p:spPr>
          <a:xfrm>
            <a:off x="7000320" y="5642440"/>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698" name="object 63"/>
          <p:cNvSpPr/>
          <p:nvPr/>
        </p:nvSpPr>
        <p:spPr>
          <a:xfrm>
            <a:off x="8156274" y="5469466"/>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FFFFF"/>
          </a:solidFill>
        </p:spPr>
        <p:txBody>
          <a:bodyPr wrap="square" lIns="0" tIns="0" rIns="0" bIns="0" rtlCol="0"/>
          <a:lstStyle/>
          <a:p>
            <a:endParaRPr/>
          </a:p>
        </p:txBody>
      </p:sp>
      <p:sp>
        <p:nvSpPr>
          <p:cNvPr id="699" name="object 64"/>
          <p:cNvSpPr/>
          <p:nvPr/>
        </p:nvSpPr>
        <p:spPr>
          <a:xfrm>
            <a:off x="8156274" y="5469466"/>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252525"/>
            </a:solidFill>
          </a:ln>
        </p:spPr>
        <p:txBody>
          <a:bodyPr wrap="square" lIns="0" tIns="0" rIns="0" bIns="0" rtlCol="0"/>
          <a:lstStyle/>
          <a:p>
            <a:endParaRPr/>
          </a:p>
        </p:txBody>
      </p:sp>
      <p:sp>
        <p:nvSpPr>
          <p:cNvPr id="700" name="object 65"/>
          <p:cNvSpPr/>
          <p:nvPr/>
        </p:nvSpPr>
        <p:spPr>
          <a:xfrm>
            <a:off x="8544894" y="5469466"/>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FFFFF"/>
          </a:solidFill>
        </p:spPr>
        <p:txBody>
          <a:bodyPr wrap="square" lIns="0" tIns="0" rIns="0" bIns="0" rtlCol="0"/>
          <a:lstStyle/>
          <a:p>
            <a:endParaRPr/>
          </a:p>
        </p:txBody>
      </p:sp>
      <p:sp>
        <p:nvSpPr>
          <p:cNvPr id="701" name="object 66"/>
          <p:cNvSpPr/>
          <p:nvPr/>
        </p:nvSpPr>
        <p:spPr>
          <a:xfrm>
            <a:off x="8544894" y="5469466"/>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252525"/>
            </a:solidFill>
          </a:ln>
        </p:spPr>
        <p:txBody>
          <a:bodyPr wrap="square" lIns="0" tIns="0" rIns="0" bIns="0" rtlCol="0"/>
          <a:lstStyle/>
          <a:p>
            <a:endParaRPr/>
          </a:p>
        </p:txBody>
      </p:sp>
      <p:sp>
        <p:nvSpPr>
          <p:cNvPr id="702" name="object 67"/>
          <p:cNvSpPr/>
          <p:nvPr/>
        </p:nvSpPr>
        <p:spPr>
          <a:xfrm>
            <a:off x="8156274" y="574607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FFFFF"/>
          </a:solidFill>
        </p:spPr>
        <p:txBody>
          <a:bodyPr wrap="square" lIns="0" tIns="0" rIns="0" bIns="0" rtlCol="0"/>
          <a:lstStyle/>
          <a:p>
            <a:endParaRPr/>
          </a:p>
        </p:txBody>
      </p:sp>
      <p:sp>
        <p:nvSpPr>
          <p:cNvPr id="703" name="object 68"/>
          <p:cNvSpPr/>
          <p:nvPr/>
        </p:nvSpPr>
        <p:spPr>
          <a:xfrm>
            <a:off x="8156274" y="574607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252525"/>
            </a:solidFill>
          </a:ln>
        </p:spPr>
        <p:txBody>
          <a:bodyPr wrap="square" lIns="0" tIns="0" rIns="0" bIns="0" rtlCol="0"/>
          <a:lstStyle/>
          <a:p>
            <a:endParaRPr/>
          </a:p>
        </p:txBody>
      </p:sp>
      <p:sp>
        <p:nvSpPr>
          <p:cNvPr id="704" name="object 69"/>
          <p:cNvSpPr/>
          <p:nvPr/>
        </p:nvSpPr>
        <p:spPr>
          <a:xfrm>
            <a:off x="8544894" y="574607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FFFFF"/>
          </a:solidFill>
        </p:spPr>
        <p:txBody>
          <a:bodyPr wrap="square" lIns="0" tIns="0" rIns="0" bIns="0" rtlCol="0"/>
          <a:lstStyle/>
          <a:p>
            <a:endParaRPr/>
          </a:p>
        </p:txBody>
      </p:sp>
      <p:sp>
        <p:nvSpPr>
          <p:cNvPr id="705" name="object 70"/>
          <p:cNvSpPr/>
          <p:nvPr/>
        </p:nvSpPr>
        <p:spPr>
          <a:xfrm>
            <a:off x="8544894" y="574607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252525"/>
            </a:solidFill>
          </a:ln>
        </p:spPr>
        <p:txBody>
          <a:bodyPr wrap="square" lIns="0" tIns="0" rIns="0" bIns="0" rtlCol="0"/>
          <a:lstStyle/>
          <a:p>
            <a:endParaRPr/>
          </a:p>
        </p:txBody>
      </p:sp>
      <p:sp>
        <p:nvSpPr>
          <p:cNvPr id="706" name="object 72"/>
          <p:cNvSpPr txBox="1"/>
          <p:nvPr/>
        </p:nvSpPr>
        <p:spPr>
          <a:xfrm>
            <a:off x="4063839" y="3703037"/>
            <a:ext cx="1073150" cy="169277"/>
          </a:xfrm>
          <a:prstGeom prst="rect">
            <a:avLst/>
          </a:prstGeom>
        </p:spPr>
        <p:txBody>
          <a:bodyPr vert="horz" wrap="square" lIns="0" tIns="0" rIns="0" bIns="0" rtlCol="0">
            <a:spAutoFit/>
          </a:bodyPr>
          <a:lstStyle/>
          <a:p>
            <a:pPr marL="12700"/>
            <a:r>
              <a:rPr sz="1100" spc="-5" dirty="0">
                <a:solidFill>
                  <a:srgbClr val="252525"/>
                </a:solidFill>
                <a:latin typeface="Tahoma"/>
                <a:cs typeface="Tahoma"/>
              </a:rPr>
              <a:t>8.</a:t>
            </a:r>
            <a:r>
              <a:rPr sz="1100" spc="10" dirty="0">
                <a:solidFill>
                  <a:srgbClr val="252525"/>
                </a:solidFill>
                <a:latin typeface="Tahoma"/>
                <a:cs typeface="Tahoma"/>
              </a:rPr>
              <a:t> </a:t>
            </a:r>
            <a:r>
              <a:rPr sz="1100" spc="-10" dirty="0">
                <a:solidFill>
                  <a:srgbClr val="252525"/>
                </a:solidFill>
                <a:latin typeface="Tahoma"/>
                <a:cs typeface="Tahoma"/>
              </a:rPr>
              <a:t>Read</a:t>
            </a:r>
            <a:r>
              <a:rPr sz="1100" dirty="0">
                <a:solidFill>
                  <a:srgbClr val="252525"/>
                </a:solidFill>
                <a:latin typeface="Tahoma"/>
                <a:cs typeface="Tahoma"/>
              </a:rPr>
              <a:t> </a:t>
            </a:r>
            <a:r>
              <a:rPr sz="1100" spc="-5" dirty="0">
                <a:solidFill>
                  <a:srgbClr val="252525"/>
                </a:solidFill>
                <a:latin typeface="Tahoma"/>
                <a:cs typeface="Tahoma"/>
              </a:rPr>
              <a:t>J</a:t>
            </a:r>
            <a:r>
              <a:rPr sz="1100" spc="-15" dirty="0">
                <a:solidFill>
                  <a:srgbClr val="252525"/>
                </a:solidFill>
                <a:latin typeface="Tahoma"/>
                <a:cs typeface="Tahoma"/>
              </a:rPr>
              <a:t>o</a:t>
            </a:r>
            <a:r>
              <a:rPr sz="1100" spc="-10" dirty="0">
                <a:solidFill>
                  <a:srgbClr val="252525"/>
                </a:solidFill>
                <a:latin typeface="Tahoma"/>
                <a:cs typeface="Tahoma"/>
              </a:rPr>
              <a:t>b</a:t>
            </a:r>
            <a:r>
              <a:rPr sz="1100" spc="25" dirty="0">
                <a:solidFill>
                  <a:srgbClr val="252525"/>
                </a:solidFill>
                <a:latin typeface="Tahoma"/>
                <a:cs typeface="Tahoma"/>
              </a:rPr>
              <a:t> </a:t>
            </a:r>
            <a:r>
              <a:rPr sz="1100" spc="-10" dirty="0">
                <a:solidFill>
                  <a:srgbClr val="252525"/>
                </a:solidFill>
                <a:latin typeface="Tahoma"/>
                <a:cs typeface="Tahoma"/>
              </a:rPr>
              <a:t>Files</a:t>
            </a:r>
            <a:endParaRPr sz="1100" dirty="0">
              <a:latin typeface="Tahoma"/>
              <a:cs typeface="Tahoma"/>
            </a:endParaRPr>
          </a:p>
        </p:txBody>
      </p:sp>
      <p:sp>
        <p:nvSpPr>
          <p:cNvPr id="707" name="object 73"/>
          <p:cNvSpPr txBox="1"/>
          <p:nvPr/>
        </p:nvSpPr>
        <p:spPr>
          <a:xfrm>
            <a:off x="5724097" y="6530791"/>
            <a:ext cx="955675" cy="169277"/>
          </a:xfrm>
          <a:prstGeom prst="rect">
            <a:avLst/>
          </a:prstGeom>
        </p:spPr>
        <p:txBody>
          <a:bodyPr vert="horz" wrap="square" lIns="0" tIns="0" rIns="0" bIns="0" rtlCol="0">
            <a:spAutoFit/>
          </a:bodyPr>
          <a:lstStyle/>
          <a:p>
            <a:pPr marL="12700"/>
            <a:r>
              <a:rPr sz="1100" spc="-5" dirty="0">
                <a:solidFill>
                  <a:srgbClr val="252525"/>
                </a:solidFill>
                <a:latin typeface="Tahoma"/>
                <a:cs typeface="Tahoma"/>
              </a:rPr>
              <a:t>7.</a:t>
            </a:r>
            <a:r>
              <a:rPr sz="1100" spc="10" dirty="0">
                <a:solidFill>
                  <a:srgbClr val="252525"/>
                </a:solidFill>
                <a:latin typeface="Tahoma"/>
                <a:cs typeface="Tahoma"/>
              </a:rPr>
              <a:t> </a:t>
            </a:r>
            <a:r>
              <a:rPr sz="1100" spc="-5" dirty="0">
                <a:solidFill>
                  <a:srgbClr val="252525"/>
                </a:solidFill>
                <a:latin typeface="Tahoma"/>
                <a:cs typeface="Tahoma"/>
              </a:rPr>
              <a:t>Initialize </a:t>
            </a:r>
            <a:r>
              <a:rPr sz="1100" spc="-10" dirty="0">
                <a:solidFill>
                  <a:srgbClr val="252525"/>
                </a:solidFill>
                <a:latin typeface="Tahoma"/>
                <a:cs typeface="Tahoma"/>
              </a:rPr>
              <a:t>Job</a:t>
            </a:r>
            <a:endParaRPr sz="1100">
              <a:latin typeface="Tahoma"/>
              <a:cs typeface="Tahoma"/>
            </a:endParaRPr>
          </a:p>
        </p:txBody>
      </p:sp>
      <p:sp>
        <p:nvSpPr>
          <p:cNvPr id="708" name="object 74"/>
          <p:cNvSpPr txBox="1"/>
          <p:nvPr/>
        </p:nvSpPr>
        <p:spPr>
          <a:xfrm>
            <a:off x="7702503" y="6661601"/>
            <a:ext cx="683895" cy="169277"/>
          </a:xfrm>
          <a:prstGeom prst="rect">
            <a:avLst/>
          </a:prstGeom>
        </p:spPr>
        <p:txBody>
          <a:bodyPr vert="horz" wrap="square" lIns="0" tIns="0" rIns="0" bIns="0" rtlCol="0">
            <a:spAutoFit/>
          </a:bodyPr>
          <a:lstStyle/>
          <a:p>
            <a:pPr marL="12700"/>
            <a:r>
              <a:rPr sz="1100" spc="-5" dirty="0">
                <a:solidFill>
                  <a:srgbClr val="252525"/>
                </a:solidFill>
                <a:latin typeface="Tahoma"/>
                <a:cs typeface="Tahoma"/>
              </a:rPr>
              <a:t>J</a:t>
            </a:r>
            <a:r>
              <a:rPr sz="1100" spc="-15" dirty="0">
                <a:solidFill>
                  <a:srgbClr val="252525"/>
                </a:solidFill>
                <a:latin typeface="Tahoma"/>
                <a:cs typeface="Tahoma"/>
              </a:rPr>
              <a:t>o</a:t>
            </a:r>
            <a:r>
              <a:rPr sz="1100" spc="-10" dirty="0">
                <a:solidFill>
                  <a:srgbClr val="252525"/>
                </a:solidFill>
                <a:latin typeface="Tahoma"/>
                <a:cs typeface="Tahoma"/>
              </a:rPr>
              <a:t>b</a:t>
            </a:r>
            <a:r>
              <a:rPr sz="1100" spc="25" dirty="0">
                <a:solidFill>
                  <a:srgbClr val="252525"/>
                </a:solidFill>
                <a:latin typeface="Tahoma"/>
                <a:cs typeface="Tahoma"/>
              </a:rPr>
              <a:t> </a:t>
            </a:r>
            <a:r>
              <a:rPr sz="1100" spc="-15" dirty="0">
                <a:solidFill>
                  <a:srgbClr val="252525"/>
                </a:solidFill>
                <a:latin typeface="Tahoma"/>
                <a:cs typeface="Tahoma"/>
              </a:rPr>
              <a:t>Q</a:t>
            </a:r>
            <a:r>
              <a:rPr sz="1100" spc="-10" dirty="0">
                <a:solidFill>
                  <a:srgbClr val="252525"/>
                </a:solidFill>
                <a:latin typeface="Tahoma"/>
                <a:cs typeface="Tahoma"/>
              </a:rPr>
              <a:t>ueue</a:t>
            </a:r>
            <a:endParaRPr sz="1100" dirty="0">
              <a:latin typeface="Tahoma"/>
              <a:cs typeface="Tahoma"/>
            </a:endParaRPr>
          </a:p>
        </p:txBody>
      </p:sp>
      <p:sp>
        <p:nvSpPr>
          <p:cNvPr id="709" name="object 75"/>
          <p:cNvSpPr txBox="1"/>
          <p:nvPr/>
        </p:nvSpPr>
        <p:spPr>
          <a:xfrm>
            <a:off x="7837124" y="4362900"/>
            <a:ext cx="928369" cy="338554"/>
          </a:xfrm>
          <a:prstGeom prst="rect">
            <a:avLst/>
          </a:prstGeom>
        </p:spPr>
        <p:txBody>
          <a:bodyPr vert="horz" wrap="square" lIns="0" tIns="0" rIns="0" bIns="0" rtlCol="0">
            <a:spAutoFit/>
          </a:bodyPr>
          <a:lstStyle/>
          <a:p>
            <a:pPr marL="12700" marR="5080"/>
            <a:r>
              <a:rPr sz="1100" spc="-10" dirty="0">
                <a:solidFill>
                  <a:srgbClr val="252525"/>
                </a:solidFill>
                <a:latin typeface="Tahoma"/>
                <a:cs typeface="Tahoma"/>
              </a:rPr>
              <a:t>As many</a:t>
            </a:r>
            <a:r>
              <a:rPr sz="1100" spc="5" dirty="0">
                <a:solidFill>
                  <a:srgbClr val="252525"/>
                </a:solidFill>
                <a:latin typeface="Tahoma"/>
                <a:cs typeface="Tahoma"/>
              </a:rPr>
              <a:t> </a:t>
            </a:r>
            <a:r>
              <a:rPr sz="1100" spc="-10" dirty="0">
                <a:solidFill>
                  <a:srgbClr val="252525"/>
                </a:solidFill>
                <a:latin typeface="Tahoma"/>
                <a:cs typeface="Tahoma"/>
              </a:rPr>
              <a:t>maps</a:t>
            </a:r>
            <a:r>
              <a:rPr sz="1100" spc="-5" dirty="0">
                <a:solidFill>
                  <a:srgbClr val="252525"/>
                </a:solidFill>
                <a:latin typeface="Tahoma"/>
                <a:cs typeface="Tahoma"/>
              </a:rPr>
              <a:t> as </a:t>
            </a:r>
            <a:r>
              <a:rPr sz="1100" spc="-10" dirty="0">
                <a:solidFill>
                  <a:srgbClr val="252525"/>
                </a:solidFill>
                <a:latin typeface="Tahoma"/>
                <a:cs typeface="Tahoma"/>
              </a:rPr>
              <a:t>splits</a:t>
            </a:r>
            <a:endParaRPr sz="1100">
              <a:latin typeface="Tahoma"/>
              <a:cs typeface="Tahoma"/>
            </a:endParaRPr>
          </a:p>
        </p:txBody>
      </p:sp>
      <p:sp>
        <p:nvSpPr>
          <p:cNvPr id="710" name="object 76"/>
          <p:cNvSpPr txBox="1"/>
          <p:nvPr/>
        </p:nvSpPr>
        <p:spPr>
          <a:xfrm>
            <a:off x="6535119" y="4489901"/>
            <a:ext cx="730250" cy="169277"/>
          </a:xfrm>
          <a:prstGeom prst="rect">
            <a:avLst/>
          </a:prstGeom>
        </p:spPr>
        <p:txBody>
          <a:bodyPr vert="horz" wrap="square" lIns="0" tIns="0" rIns="0" bIns="0" rtlCol="0">
            <a:spAutoFit/>
          </a:bodyPr>
          <a:lstStyle/>
          <a:p>
            <a:pPr marL="12700"/>
            <a:r>
              <a:rPr sz="1100" spc="-15" dirty="0">
                <a:solidFill>
                  <a:srgbClr val="252525"/>
                </a:solidFill>
                <a:latin typeface="Tahoma"/>
                <a:cs typeface="Tahoma"/>
              </a:rPr>
              <a:t>Inpu</a:t>
            </a:r>
            <a:r>
              <a:rPr sz="1100" spc="-5" dirty="0">
                <a:solidFill>
                  <a:srgbClr val="252525"/>
                </a:solidFill>
                <a:latin typeface="Tahoma"/>
                <a:cs typeface="Tahoma"/>
              </a:rPr>
              <a:t>t</a:t>
            </a:r>
            <a:r>
              <a:rPr sz="1100" spc="20" dirty="0">
                <a:solidFill>
                  <a:srgbClr val="252525"/>
                </a:solidFill>
                <a:latin typeface="Tahoma"/>
                <a:cs typeface="Tahoma"/>
              </a:rPr>
              <a:t> </a:t>
            </a:r>
            <a:r>
              <a:rPr sz="1100" spc="-5" dirty="0">
                <a:solidFill>
                  <a:srgbClr val="252525"/>
                </a:solidFill>
                <a:latin typeface="Tahoma"/>
                <a:cs typeface="Tahoma"/>
              </a:rPr>
              <a:t>Spilts</a:t>
            </a:r>
            <a:endParaRPr sz="1100">
              <a:latin typeface="Tahoma"/>
              <a:cs typeface="Tahoma"/>
            </a:endParaRPr>
          </a:p>
        </p:txBody>
      </p:sp>
      <p:sp>
        <p:nvSpPr>
          <p:cNvPr id="711" name="object 77"/>
          <p:cNvSpPr txBox="1"/>
          <p:nvPr/>
        </p:nvSpPr>
        <p:spPr>
          <a:xfrm>
            <a:off x="7193233" y="5206435"/>
            <a:ext cx="345440" cy="169277"/>
          </a:xfrm>
          <a:prstGeom prst="rect">
            <a:avLst/>
          </a:prstGeom>
        </p:spPr>
        <p:txBody>
          <a:bodyPr vert="horz" wrap="square" lIns="0" tIns="0" rIns="0" bIns="0" rtlCol="0">
            <a:spAutoFit/>
          </a:bodyPr>
          <a:lstStyle/>
          <a:p>
            <a:pPr marL="12700"/>
            <a:r>
              <a:rPr sz="1100" spc="-10" dirty="0">
                <a:solidFill>
                  <a:srgbClr val="FFFFFF"/>
                </a:solidFill>
                <a:latin typeface="Tahoma"/>
                <a:cs typeface="Tahoma"/>
              </a:rPr>
              <a:t>Maps</a:t>
            </a:r>
            <a:endParaRPr sz="1100">
              <a:latin typeface="Tahoma"/>
              <a:cs typeface="Tahoma"/>
            </a:endParaRPr>
          </a:p>
        </p:txBody>
      </p:sp>
      <p:sp>
        <p:nvSpPr>
          <p:cNvPr id="712" name="object 78"/>
          <p:cNvSpPr txBox="1"/>
          <p:nvPr/>
        </p:nvSpPr>
        <p:spPr>
          <a:xfrm>
            <a:off x="8286449" y="5206435"/>
            <a:ext cx="539750" cy="169277"/>
          </a:xfrm>
          <a:prstGeom prst="rect">
            <a:avLst/>
          </a:prstGeom>
        </p:spPr>
        <p:txBody>
          <a:bodyPr vert="horz" wrap="square" lIns="0" tIns="0" rIns="0" bIns="0" rtlCol="0">
            <a:spAutoFit/>
          </a:bodyPr>
          <a:lstStyle/>
          <a:p>
            <a:pPr marL="12700"/>
            <a:r>
              <a:rPr sz="1100" spc="-10" dirty="0">
                <a:solidFill>
                  <a:srgbClr val="FFFFFF"/>
                </a:solidFill>
                <a:latin typeface="Tahoma"/>
                <a:cs typeface="Tahoma"/>
              </a:rPr>
              <a:t>Redu</a:t>
            </a:r>
            <a:r>
              <a:rPr sz="1100" spc="-15" dirty="0">
                <a:solidFill>
                  <a:srgbClr val="FFFFFF"/>
                </a:solidFill>
                <a:latin typeface="Tahoma"/>
                <a:cs typeface="Tahoma"/>
              </a:rPr>
              <a:t>ces</a:t>
            </a:r>
            <a:endParaRPr sz="1100">
              <a:latin typeface="Tahoma"/>
              <a:cs typeface="Tahoma"/>
            </a:endParaRPr>
          </a:p>
        </p:txBody>
      </p:sp>
      <p:sp>
        <p:nvSpPr>
          <p:cNvPr id="713" name="object 79"/>
          <p:cNvSpPr txBox="1"/>
          <p:nvPr/>
        </p:nvSpPr>
        <p:spPr>
          <a:xfrm>
            <a:off x="5795894" y="4985052"/>
            <a:ext cx="1011004" cy="338554"/>
          </a:xfrm>
          <a:prstGeom prst="rect">
            <a:avLst/>
          </a:prstGeom>
        </p:spPr>
        <p:txBody>
          <a:bodyPr vert="horz" wrap="square" lIns="0" tIns="0" rIns="0" bIns="0" rtlCol="0">
            <a:spAutoFit/>
          </a:bodyPr>
          <a:lstStyle/>
          <a:p>
            <a:pPr marL="12700" marR="5080" algn="just"/>
            <a:r>
              <a:rPr sz="1100" spc="-5" dirty="0">
                <a:solidFill>
                  <a:srgbClr val="252525"/>
                </a:solidFill>
                <a:latin typeface="Tahoma"/>
                <a:cs typeface="Tahoma"/>
              </a:rPr>
              <a:t>9.</a:t>
            </a:r>
            <a:r>
              <a:rPr sz="1100" spc="10" dirty="0">
                <a:solidFill>
                  <a:srgbClr val="252525"/>
                </a:solidFill>
                <a:latin typeface="Tahoma"/>
                <a:cs typeface="Tahoma"/>
              </a:rPr>
              <a:t> </a:t>
            </a:r>
            <a:r>
              <a:rPr sz="1100" spc="-10" dirty="0">
                <a:solidFill>
                  <a:srgbClr val="252525"/>
                </a:solidFill>
                <a:latin typeface="Tahoma"/>
                <a:cs typeface="Tahoma"/>
              </a:rPr>
              <a:t>Create maps</a:t>
            </a:r>
            <a:r>
              <a:rPr sz="1100" spc="10" dirty="0">
                <a:solidFill>
                  <a:srgbClr val="252525"/>
                </a:solidFill>
                <a:latin typeface="Tahoma"/>
                <a:cs typeface="Tahoma"/>
              </a:rPr>
              <a:t> </a:t>
            </a:r>
            <a:r>
              <a:rPr sz="1100" spc="-10" dirty="0">
                <a:solidFill>
                  <a:srgbClr val="252525"/>
                </a:solidFill>
                <a:latin typeface="Tahoma"/>
                <a:cs typeface="Tahoma"/>
              </a:rPr>
              <a:t>and</a:t>
            </a:r>
            <a:r>
              <a:rPr sz="1100" spc="-5" dirty="0">
                <a:solidFill>
                  <a:srgbClr val="252525"/>
                </a:solidFill>
                <a:latin typeface="Tahoma"/>
                <a:cs typeface="Tahoma"/>
              </a:rPr>
              <a:t> </a:t>
            </a:r>
            <a:r>
              <a:rPr sz="1100" spc="-15" dirty="0">
                <a:solidFill>
                  <a:srgbClr val="252525"/>
                </a:solidFill>
                <a:latin typeface="Tahoma"/>
                <a:cs typeface="Tahoma"/>
              </a:rPr>
              <a:t>reduces</a:t>
            </a:r>
            <a:endParaRPr sz="1100" dirty="0">
              <a:latin typeface="Tahoma"/>
              <a:cs typeface="Tahoma"/>
            </a:endParaRPr>
          </a:p>
        </p:txBody>
      </p:sp>
      <p:sp>
        <p:nvSpPr>
          <p:cNvPr id="714" name="object 80"/>
          <p:cNvSpPr/>
          <p:nvPr/>
        </p:nvSpPr>
        <p:spPr>
          <a:xfrm>
            <a:off x="4950921" y="4237693"/>
            <a:ext cx="235458" cy="2289810"/>
          </a:xfrm>
          <a:prstGeom prst="rect">
            <a:avLst/>
          </a:prstGeom>
          <a:blipFill>
            <a:blip r:embed="rId21" cstate="print"/>
            <a:stretch>
              <a:fillRect/>
            </a:stretch>
          </a:blipFill>
        </p:spPr>
        <p:txBody>
          <a:bodyPr wrap="square" lIns="0" tIns="0" rIns="0" bIns="0" rtlCol="0"/>
          <a:lstStyle/>
          <a:p>
            <a:endParaRPr/>
          </a:p>
        </p:txBody>
      </p:sp>
      <p:sp>
        <p:nvSpPr>
          <p:cNvPr id="715" name="object 81"/>
          <p:cNvSpPr/>
          <p:nvPr/>
        </p:nvSpPr>
        <p:spPr>
          <a:xfrm>
            <a:off x="5018273" y="2052658"/>
            <a:ext cx="88477" cy="4414012"/>
          </a:xfrm>
          <a:custGeom>
            <a:avLst/>
            <a:gdLst/>
            <a:ahLst/>
            <a:cxnLst/>
            <a:rect l="l" t="t" r="r" b="b"/>
            <a:pathLst>
              <a:path w="76200" h="2131060">
                <a:moveTo>
                  <a:pt x="50672" y="63500"/>
                </a:moveTo>
                <a:lnTo>
                  <a:pt x="25526" y="63500"/>
                </a:lnTo>
                <a:lnTo>
                  <a:pt x="25526" y="2130602"/>
                </a:lnTo>
                <a:lnTo>
                  <a:pt x="50672" y="2130602"/>
                </a:lnTo>
                <a:lnTo>
                  <a:pt x="50672" y="63500"/>
                </a:lnTo>
                <a:close/>
              </a:path>
              <a:path w="76200" h="2131060">
                <a:moveTo>
                  <a:pt x="38100" y="0"/>
                </a:moveTo>
                <a:lnTo>
                  <a:pt x="0" y="76200"/>
                </a:lnTo>
                <a:lnTo>
                  <a:pt x="25526" y="76200"/>
                </a:lnTo>
                <a:lnTo>
                  <a:pt x="25526" y="63500"/>
                </a:lnTo>
                <a:lnTo>
                  <a:pt x="69850" y="63500"/>
                </a:lnTo>
                <a:lnTo>
                  <a:pt x="38100" y="0"/>
                </a:lnTo>
                <a:close/>
              </a:path>
              <a:path w="76200" h="2131060">
                <a:moveTo>
                  <a:pt x="69850" y="63500"/>
                </a:moveTo>
                <a:lnTo>
                  <a:pt x="50672" y="63500"/>
                </a:lnTo>
                <a:lnTo>
                  <a:pt x="50672" y="76200"/>
                </a:lnTo>
                <a:lnTo>
                  <a:pt x="76200" y="76200"/>
                </a:lnTo>
                <a:lnTo>
                  <a:pt x="69850" y="63500"/>
                </a:lnTo>
                <a:close/>
              </a:path>
            </a:pathLst>
          </a:custGeom>
          <a:solidFill>
            <a:srgbClr val="252525"/>
          </a:solidFill>
        </p:spPr>
        <p:txBody>
          <a:bodyPr wrap="square" lIns="0" tIns="0" rIns="0" bIns="0" rtlCol="0"/>
          <a:lstStyle/>
          <a:p>
            <a:endParaRPr/>
          </a:p>
        </p:txBody>
      </p:sp>
      <p:sp>
        <p:nvSpPr>
          <p:cNvPr id="716" name="object 86"/>
          <p:cNvSpPr/>
          <p:nvPr/>
        </p:nvSpPr>
        <p:spPr>
          <a:xfrm>
            <a:off x="6863541" y="5839417"/>
            <a:ext cx="430529" cy="662939"/>
          </a:xfrm>
          <a:prstGeom prst="rect">
            <a:avLst/>
          </a:prstGeom>
          <a:blipFill>
            <a:blip r:embed="rId22" cstate="print"/>
            <a:stretch>
              <a:fillRect/>
            </a:stretch>
          </a:blipFill>
        </p:spPr>
        <p:txBody>
          <a:bodyPr wrap="square" lIns="0" tIns="0" rIns="0" bIns="0" rtlCol="0"/>
          <a:lstStyle/>
          <a:p>
            <a:endParaRPr/>
          </a:p>
        </p:txBody>
      </p:sp>
      <p:sp>
        <p:nvSpPr>
          <p:cNvPr id="717" name="object 87"/>
          <p:cNvSpPr/>
          <p:nvPr/>
        </p:nvSpPr>
        <p:spPr>
          <a:xfrm>
            <a:off x="6981270" y="5937334"/>
            <a:ext cx="271780" cy="503555"/>
          </a:xfrm>
          <a:custGeom>
            <a:avLst/>
            <a:gdLst/>
            <a:ahLst/>
            <a:cxnLst/>
            <a:rect l="l" t="t" r="r" b="b"/>
            <a:pathLst>
              <a:path w="271779" h="503554">
                <a:moveTo>
                  <a:pt x="225044" y="402716"/>
                </a:moveTo>
                <a:lnTo>
                  <a:pt x="202819" y="414400"/>
                </a:lnTo>
                <a:lnTo>
                  <a:pt x="249427" y="503504"/>
                </a:lnTo>
                <a:lnTo>
                  <a:pt x="271780" y="491845"/>
                </a:lnTo>
                <a:lnTo>
                  <a:pt x="225044" y="402716"/>
                </a:lnTo>
                <a:close/>
              </a:path>
              <a:path w="271779" h="503554">
                <a:moveTo>
                  <a:pt x="143383" y="246760"/>
                </a:moveTo>
                <a:lnTo>
                  <a:pt x="121158" y="258444"/>
                </a:lnTo>
                <a:lnTo>
                  <a:pt x="167767" y="347598"/>
                </a:lnTo>
                <a:lnTo>
                  <a:pt x="190119" y="335914"/>
                </a:lnTo>
                <a:lnTo>
                  <a:pt x="143383" y="246760"/>
                </a:lnTo>
                <a:close/>
              </a:path>
              <a:path w="271779" h="503554">
                <a:moveTo>
                  <a:pt x="61722" y="90804"/>
                </a:moveTo>
                <a:lnTo>
                  <a:pt x="39497" y="102488"/>
                </a:lnTo>
                <a:lnTo>
                  <a:pt x="86106" y="191642"/>
                </a:lnTo>
                <a:lnTo>
                  <a:pt x="108458" y="179958"/>
                </a:lnTo>
                <a:lnTo>
                  <a:pt x="61722" y="90804"/>
                </a:lnTo>
                <a:close/>
              </a:path>
              <a:path w="271779" h="503554">
                <a:moveTo>
                  <a:pt x="0" y="0"/>
                </a:moveTo>
                <a:lnTo>
                  <a:pt x="1650" y="85216"/>
                </a:lnTo>
                <a:lnTo>
                  <a:pt x="69087" y="49783"/>
                </a:lnTo>
                <a:lnTo>
                  <a:pt x="0" y="0"/>
                </a:lnTo>
                <a:close/>
              </a:path>
            </a:pathLst>
          </a:custGeom>
          <a:solidFill>
            <a:srgbClr val="252525"/>
          </a:solidFill>
        </p:spPr>
        <p:txBody>
          <a:bodyPr wrap="square" lIns="0" tIns="0" rIns="0" bIns="0" rtlCol="0"/>
          <a:lstStyle/>
          <a:p>
            <a:endParaRPr/>
          </a:p>
        </p:txBody>
      </p:sp>
      <p:sp>
        <p:nvSpPr>
          <p:cNvPr id="718" name="object 88"/>
          <p:cNvSpPr/>
          <p:nvPr/>
        </p:nvSpPr>
        <p:spPr>
          <a:xfrm>
            <a:off x="7349697" y="5839416"/>
            <a:ext cx="1715261" cy="614934"/>
          </a:xfrm>
          <a:prstGeom prst="rect">
            <a:avLst/>
          </a:prstGeom>
          <a:blipFill>
            <a:blip r:embed="rId23" cstate="print"/>
            <a:stretch>
              <a:fillRect/>
            </a:stretch>
          </a:blipFill>
        </p:spPr>
        <p:txBody>
          <a:bodyPr wrap="square" lIns="0" tIns="0" rIns="0" bIns="0" rtlCol="0"/>
          <a:lstStyle/>
          <a:p>
            <a:endParaRPr/>
          </a:p>
        </p:txBody>
      </p:sp>
      <p:sp>
        <p:nvSpPr>
          <p:cNvPr id="719" name="object 89"/>
          <p:cNvSpPr/>
          <p:nvPr/>
        </p:nvSpPr>
        <p:spPr>
          <a:xfrm>
            <a:off x="7390846" y="5921586"/>
            <a:ext cx="1556385" cy="471805"/>
          </a:xfrm>
          <a:custGeom>
            <a:avLst/>
            <a:gdLst/>
            <a:ahLst/>
            <a:cxnLst/>
            <a:rect l="l" t="t" r="r" b="b"/>
            <a:pathLst>
              <a:path w="1556384" h="471804">
                <a:moveTo>
                  <a:pt x="96647" y="419861"/>
                </a:moveTo>
                <a:lnTo>
                  <a:pt x="0" y="447420"/>
                </a:lnTo>
                <a:lnTo>
                  <a:pt x="6858" y="471677"/>
                </a:lnTo>
                <a:lnTo>
                  <a:pt x="103632" y="443991"/>
                </a:lnTo>
                <a:lnTo>
                  <a:pt x="96647" y="419861"/>
                </a:lnTo>
                <a:close/>
              </a:path>
              <a:path w="1556384" h="471804">
                <a:moveTo>
                  <a:pt x="265938" y="371474"/>
                </a:moveTo>
                <a:lnTo>
                  <a:pt x="169163" y="399160"/>
                </a:lnTo>
                <a:lnTo>
                  <a:pt x="176149" y="423290"/>
                </a:lnTo>
                <a:lnTo>
                  <a:pt x="272796" y="395604"/>
                </a:lnTo>
                <a:lnTo>
                  <a:pt x="265938" y="371474"/>
                </a:lnTo>
                <a:close/>
              </a:path>
              <a:path w="1556384" h="471804">
                <a:moveTo>
                  <a:pt x="435228" y="323087"/>
                </a:moveTo>
                <a:lnTo>
                  <a:pt x="338454" y="350773"/>
                </a:lnTo>
                <a:lnTo>
                  <a:pt x="345313" y="374903"/>
                </a:lnTo>
                <a:lnTo>
                  <a:pt x="442087" y="347217"/>
                </a:lnTo>
                <a:lnTo>
                  <a:pt x="435228" y="323087"/>
                </a:lnTo>
                <a:close/>
              </a:path>
              <a:path w="1556384" h="471804">
                <a:moveTo>
                  <a:pt x="604393" y="274700"/>
                </a:moveTo>
                <a:lnTo>
                  <a:pt x="507746" y="302386"/>
                </a:lnTo>
                <a:lnTo>
                  <a:pt x="514603" y="326516"/>
                </a:lnTo>
                <a:lnTo>
                  <a:pt x="611377" y="298830"/>
                </a:lnTo>
                <a:lnTo>
                  <a:pt x="604393" y="274700"/>
                </a:lnTo>
                <a:close/>
              </a:path>
              <a:path w="1556384" h="471804">
                <a:moveTo>
                  <a:pt x="773683" y="226313"/>
                </a:moveTo>
                <a:lnTo>
                  <a:pt x="676909" y="253999"/>
                </a:lnTo>
                <a:lnTo>
                  <a:pt x="683895" y="278129"/>
                </a:lnTo>
                <a:lnTo>
                  <a:pt x="780542" y="250570"/>
                </a:lnTo>
                <a:lnTo>
                  <a:pt x="773683" y="226313"/>
                </a:lnTo>
                <a:close/>
              </a:path>
              <a:path w="1556384" h="471804">
                <a:moveTo>
                  <a:pt x="942848" y="177926"/>
                </a:moveTo>
                <a:lnTo>
                  <a:pt x="846201" y="205612"/>
                </a:lnTo>
                <a:lnTo>
                  <a:pt x="853058" y="229742"/>
                </a:lnTo>
                <a:lnTo>
                  <a:pt x="949832" y="202183"/>
                </a:lnTo>
                <a:lnTo>
                  <a:pt x="942848" y="177926"/>
                </a:lnTo>
                <a:close/>
              </a:path>
              <a:path w="1556384" h="471804">
                <a:moveTo>
                  <a:pt x="1112139" y="129539"/>
                </a:moveTo>
                <a:lnTo>
                  <a:pt x="1015492" y="157225"/>
                </a:lnTo>
                <a:lnTo>
                  <a:pt x="1022350" y="181355"/>
                </a:lnTo>
                <a:lnTo>
                  <a:pt x="1118997" y="153796"/>
                </a:lnTo>
                <a:lnTo>
                  <a:pt x="1112139" y="129539"/>
                </a:lnTo>
                <a:close/>
              </a:path>
              <a:path w="1556384" h="471804">
                <a:moveTo>
                  <a:pt x="1281429" y="81152"/>
                </a:moveTo>
                <a:lnTo>
                  <a:pt x="1184655" y="108838"/>
                </a:lnTo>
                <a:lnTo>
                  <a:pt x="1191641" y="133095"/>
                </a:lnTo>
                <a:lnTo>
                  <a:pt x="1288288" y="105409"/>
                </a:lnTo>
                <a:lnTo>
                  <a:pt x="1281429" y="81152"/>
                </a:lnTo>
                <a:close/>
              </a:path>
              <a:path w="1556384" h="471804">
                <a:moveTo>
                  <a:pt x="1450594" y="32892"/>
                </a:moveTo>
                <a:lnTo>
                  <a:pt x="1353947" y="60451"/>
                </a:lnTo>
                <a:lnTo>
                  <a:pt x="1360804" y="84708"/>
                </a:lnTo>
                <a:lnTo>
                  <a:pt x="1457578" y="57022"/>
                </a:lnTo>
                <a:lnTo>
                  <a:pt x="1450594" y="32892"/>
                </a:lnTo>
                <a:close/>
              </a:path>
              <a:path w="1556384" h="471804">
                <a:moveTo>
                  <a:pt x="1472438" y="0"/>
                </a:moveTo>
                <a:lnTo>
                  <a:pt x="1493393" y="73278"/>
                </a:lnTo>
                <a:lnTo>
                  <a:pt x="1556130" y="15747"/>
                </a:lnTo>
                <a:lnTo>
                  <a:pt x="1472438" y="0"/>
                </a:lnTo>
                <a:close/>
              </a:path>
            </a:pathLst>
          </a:custGeom>
          <a:solidFill>
            <a:srgbClr val="252525"/>
          </a:solidFill>
        </p:spPr>
        <p:txBody>
          <a:bodyPr wrap="square" lIns="0" tIns="0" rIns="0" bIns="0" rtlCol="0"/>
          <a:lstStyle/>
          <a:p>
            <a:endParaRPr/>
          </a:p>
        </p:txBody>
      </p:sp>
      <p:sp>
        <p:nvSpPr>
          <p:cNvPr id="720" name="object 90"/>
          <p:cNvSpPr/>
          <p:nvPr/>
        </p:nvSpPr>
        <p:spPr>
          <a:xfrm>
            <a:off x="7276546" y="3971754"/>
            <a:ext cx="464057" cy="235458"/>
          </a:xfrm>
          <a:prstGeom prst="rect">
            <a:avLst/>
          </a:prstGeom>
          <a:blipFill>
            <a:blip r:embed="rId24" cstate="print"/>
            <a:stretch>
              <a:fillRect/>
            </a:stretch>
          </a:blipFill>
        </p:spPr>
        <p:txBody>
          <a:bodyPr wrap="square" lIns="0" tIns="0" rIns="0" bIns="0" rtlCol="0"/>
          <a:lstStyle/>
          <a:p>
            <a:endParaRPr/>
          </a:p>
        </p:txBody>
      </p:sp>
      <p:sp>
        <p:nvSpPr>
          <p:cNvPr id="721" name="object 91"/>
          <p:cNvSpPr/>
          <p:nvPr/>
        </p:nvSpPr>
        <p:spPr>
          <a:xfrm>
            <a:off x="7394274" y="4031571"/>
            <a:ext cx="305435" cy="76200"/>
          </a:xfrm>
          <a:custGeom>
            <a:avLst/>
            <a:gdLst/>
            <a:ahLst/>
            <a:cxnLst/>
            <a:rect l="l" t="t" r="r" b="b"/>
            <a:pathLst>
              <a:path w="305435" h="76200">
                <a:moveTo>
                  <a:pt x="305181" y="25526"/>
                </a:moveTo>
                <a:lnTo>
                  <a:pt x="204597" y="25526"/>
                </a:lnTo>
                <a:lnTo>
                  <a:pt x="204597" y="50673"/>
                </a:lnTo>
                <a:lnTo>
                  <a:pt x="305181" y="50673"/>
                </a:lnTo>
                <a:lnTo>
                  <a:pt x="305181" y="25526"/>
                </a:lnTo>
                <a:close/>
              </a:path>
              <a:path w="305435" h="76200">
                <a:moveTo>
                  <a:pt x="76200" y="0"/>
                </a:moveTo>
                <a:lnTo>
                  <a:pt x="0" y="38100"/>
                </a:lnTo>
                <a:lnTo>
                  <a:pt x="76200" y="76200"/>
                </a:lnTo>
                <a:lnTo>
                  <a:pt x="76200" y="50673"/>
                </a:lnTo>
                <a:lnTo>
                  <a:pt x="63500" y="50673"/>
                </a:lnTo>
                <a:lnTo>
                  <a:pt x="63500" y="25526"/>
                </a:lnTo>
                <a:lnTo>
                  <a:pt x="76200" y="25526"/>
                </a:lnTo>
                <a:lnTo>
                  <a:pt x="76200" y="0"/>
                </a:lnTo>
                <a:close/>
              </a:path>
              <a:path w="305435" h="76200">
                <a:moveTo>
                  <a:pt x="76200" y="25526"/>
                </a:moveTo>
                <a:lnTo>
                  <a:pt x="63500" y="25526"/>
                </a:lnTo>
                <a:lnTo>
                  <a:pt x="63500" y="50673"/>
                </a:lnTo>
                <a:lnTo>
                  <a:pt x="76200" y="50673"/>
                </a:lnTo>
                <a:lnTo>
                  <a:pt x="76200" y="25526"/>
                </a:lnTo>
                <a:close/>
              </a:path>
              <a:path w="305435" h="76200">
                <a:moveTo>
                  <a:pt x="129159" y="25526"/>
                </a:moveTo>
                <a:lnTo>
                  <a:pt x="76200" y="25526"/>
                </a:lnTo>
                <a:lnTo>
                  <a:pt x="76200" y="50673"/>
                </a:lnTo>
                <a:lnTo>
                  <a:pt x="129159" y="50673"/>
                </a:lnTo>
                <a:lnTo>
                  <a:pt x="129159" y="25526"/>
                </a:lnTo>
                <a:close/>
              </a:path>
            </a:pathLst>
          </a:custGeom>
          <a:solidFill>
            <a:srgbClr val="252525"/>
          </a:solidFill>
        </p:spPr>
        <p:txBody>
          <a:bodyPr wrap="square" lIns="0" tIns="0" rIns="0" bIns="0" rtlCol="0"/>
          <a:lstStyle/>
          <a:p>
            <a:endParaRPr/>
          </a:p>
        </p:txBody>
      </p:sp>
      <p:sp>
        <p:nvSpPr>
          <p:cNvPr id="722" name="object 92"/>
          <p:cNvSpPr/>
          <p:nvPr/>
        </p:nvSpPr>
        <p:spPr>
          <a:xfrm>
            <a:off x="7581346" y="4104343"/>
            <a:ext cx="235457" cy="1194054"/>
          </a:xfrm>
          <a:prstGeom prst="rect">
            <a:avLst/>
          </a:prstGeom>
          <a:blipFill>
            <a:blip r:embed="rId25" cstate="print"/>
            <a:stretch>
              <a:fillRect/>
            </a:stretch>
          </a:blipFill>
        </p:spPr>
        <p:txBody>
          <a:bodyPr wrap="square" lIns="0" tIns="0" rIns="0" bIns="0" rtlCol="0"/>
          <a:lstStyle/>
          <a:p>
            <a:endParaRPr/>
          </a:p>
        </p:txBody>
      </p:sp>
      <p:sp>
        <p:nvSpPr>
          <p:cNvPr id="723" name="object 93"/>
          <p:cNvSpPr/>
          <p:nvPr/>
        </p:nvSpPr>
        <p:spPr>
          <a:xfrm>
            <a:off x="7660973" y="4125299"/>
            <a:ext cx="76200" cy="1035685"/>
          </a:xfrm>
          <a:custGeom>
            <a:avLst/>
            <a:gdLst/>
            <a:ahLst/>
            <a:cxnLst/>
            <a:rect l="l" t="t" r="r" b="b"/>
            <a:pathLst>
              <a:path w="76200" h="1035685">
                <a:moveTo>
                  <a:pt x="50673" y="0"/>
                </a:moveTo>
                <a:lnTo>
                  <a:pt x="25527" y="0"/>
                </a:lnTo>
                <a:lnTo>
                  <a:pt x="25527" y="100584"/>
                </a:lnTo>
                <a:lnTo>
                  <a:pt x="50673" y="100584"/>
                </a:lnTo>
                <a:lnTo>
                  <a:pt x="50673" y="0"/>
                </a:lnTo>
                <a:close/>
              </a:path>
              <a:path w="76200" h="1035685">
                <a:moveTo>
                  <a:pt x="50673" y="176022"/>
                </a:moveTo>
                <a:lnTo>
                  <a:pt x="25527" y="176022"/>
                </a:lnTo>
                <a:lnTo>
                  <a:pt x="25527" y="276606"/>
                </a:lnTo>
                <a:lnTo>
                  <a:pt x="50673" y="276606"/>
                </a:lnTo>
                <a:lnTo>
                  <a:pt x="50673" y="176022"/>
                </a:lnTo>
                <a:close/>
              </a:path>
              <a:path w="76200" h="1035685">
                <a:moveTo>
                  <a:pt x="50673" y="352044"/>
                </a:moveTo>
                <a:lnTo>
                  <a:pt x="25527" y="352044"/>
                </a:lnTo>
                <a:lnTo>
                  <a:pt x="25527" y="452628"/>
                </a:lnTo>
                <a:lnTo>
                  <a:pt x="50673" y="452628"/>
                </a:lnTo>
                <a:lnTo>
                  <a:pt x="50673" y="352044"/>
                </a:lnTo>
                <a:close/>
              </a:path>
              <a:path w="76200" h="1035685">
                <a:moveTo>
                  <a:pt x="50673" y="528066"/>
                </a:moveTo>
                <a:lnTo>
                  <a:pt x="25527" y="528066"/>
                </a:lnTo>
                <a:lnTo>
                  <a:pt x="25527" y="628650"/>
                </a:lnTo>
                <a:lnTo>
                  <a:pt x="50673" y="628650"/>
                </a:lnTo>
                <a:lnTo>
                  <a:pt x="50673" y="528066"/>
                </a:lnTo>
                <a:close/>
              </a:path>
              <a:path w="76200" h="1035685">
                <a:moveTo>
                  <a:pt x="50673" y="704088"/>
                </a:moveTo>
                <a:lnTo>
                  <a:pt x="25527" y="704088"/>
                </a:lnTo>
                <a:lnTo>
                  <a:pt x="25527" y="804672"/>
                </a:lnTo>
                <a:lnTo>
                  <a:pt x="50673" y="804672"/>
                </a:lnTo>
                <a:lnTo>
                  <a:pt x="50673" y="704088"/>
                </a:lnTo>
                <a:close/>
              </a:path>
              <a:path w="76200" h="1035685">
                <a:moveTo>
                  <a:pt x="25527" y="958977"/>
                </a:moveTo>
                <a:lnTo>
                  <a:pt x="0" y="958977"/>
                </a:lnTo>
                <a:lnTo>
                  <a:pt x="38100" y="1035177"/>
                </a:lnTo>
                <a:lnTo>
                  <a:pt x="69850" y="971677"/>
                </a:lnTo>
                <a:lnTo>
                  <a:pt x="25527" y="971677"/>
                </a:lnTo>
                <a:lnTo>
                  <a:pt x="25527" y="958977"/>
                </a:lnTo>
                <a:close/>
              </a:path>
              <a:path w="76200" h="1035685">
                <a:moveTo>
                  <a:pt x="50673" y="880110"/>
                </a:moveTo>
                <a:lnTo>
                  <a:pt x="25527" y="880110"/>
                </a:lnTo>
                <a:lnTo>
                  <a:pt x="25527" y="971677"/>
                </a:lnTo>
                <a:lnTo>
                  <a:pt x="50673" y="971677"/>
                </a:lnTo>
                <a:lnTo>
                  <a:pt x="50673" y="880110"/>
                </a:lnTo>
                <a:close/>
              </a:path>
              <a:path w="76200" h="1035685">
                <a:moveTo>
                  <a:pt x="76200" y="958977"/>
                </a:moveTo>
                <a:lnTo>
                  <a:pt x="50673" y="958977"/>
                </a:lnTo>
                <a:lnTo>
                  <a:pt x="50673" y="971677"/>
                </a:lnTo>
                <a:lnTo>
                  <a:pt x="69850" y="971677"/>
                </a:lnTo>
                <a:lnTo>
                  <a:pt x="76200" y="958977"/>
                </a:lnTo>
                <a:close/>
              </a:path>
            </a:pathLst>
          </a:custGeom>
          <a:solidFill>
            <a:srgbClr val="252525"/>
          </a:solidFill>
        </p:spPr>
        <p:txBody>
          <a:bodyPr wrap="square" lIns="0" tIns="0" rIns="0" bIns="0" rtlCol="0"/>
          <a:lstStyle/>
          <a:p>
            <a:endParaRPr/>
          </a:p>
        </p:txBody>
      </p:sp>
      <p:sp>
        <p:nvSpPr>
          <p:cNvPr id="724" name="object 94"/>
          <p:cNvSpPr/>
          <p:nvPr/>
        </p:nvSpPr>
        <p:spPr>
          <a:xfrm>
            <a:off x="5662163" y="5302969"/>
            <a:ext cx="1293876" cy="235457"/>
          </a:xfrm>
          <a:prstGeom prst="rect">
            <a:avLst/>
          </a:prstGeom>
          <a:blipFill>
            <a:blip r:embed="rId26" cstate="print"/>
            <a:stretch>
              <a:fillRect/>
            </a:stretch>
          </a:blipFill>
        </p:spPr>
        <p:txBody>
          <a:bodyPr wrap="square" lIns="0" tIns="0" rIns="0" bIns="0" rtlCol="0"/>
          <a:lstStyle/>
          <a:p>
            <a:endParaRPr/>
          </a:p>
        </p:txBody>
      </p:sp>
      <p:sp>
        <p:nvSpPr>
          <p:cNvPr id="725" name="object 95"/>
          <p:cNvSpPr/>
          <p:nvPr/>
        </p:nvSpPr>
        <p:spPr>
          <a:xfrm>
            <a:off x="5741729" y="5344498"/>
            <a:ext cx="1134745" cy="76200"/>
          </a:xfrm>
          <a:custGeom>
            <a:avLst/>
            <a:gdLst/>
            <a:ahLst/>
            <a:cxnLst/>
            <a:rect l="l" t="t" r="r" b="b"/>
            <a:pathLst>
              <a:path w="1134745" h="76200">
                <a:moveTo>
                  <a:pt x="1058545" y="0"/>
                </a:moveTo>
                <a:lnTo>
                  <a:pt x="1058545" y="76200"/>
                </a:lnTo>
                <a:lnTo>
                  <a:pt x="1109599" y="50672"/>
                </a:lnTo>
                <a:lnTo>
                  <a:pt x="1071245" y="50672"/>
                </a:lnTo>
                <a:lnTo>
                  <a:pt x="1071245" y="25526"/>
                </a:lnTo>
                <a:lnTo>
                  <a:pt x="1109599" y="25526"/>
                </a:lnTo>
                <a:lnTo>
                  <a:pt x="1058545" y="0"/>
                </a:lnTo>
                <a:close/>
              </a:path>
              <a:path w="1134745" h="76200">
                <a:moveTo>
                  <a:pt x="1058545" y="25526"/>
                </a:moveTo>
                <a:lnTo>
                  <a:pt x="0" y="25526"/>
                </a:lnTo>
                <a:lnTo>
                  <a:pt x="0" y="50672"/>
                </a:lnTo>
                <a:lnTo>
                  <a:pt x="1058545" y="50672"/>
                </a:lnTo>
                <a:lnTo>
                  <a:pt x="1058545" y="25526"/>
                </a:lnTo>
                <a:close/>
              </a:path>
              <a:path w="1134745" h="76200">
                <a:moveTo>
                  <a:pt x="1109599" y="25526"/>
                </a:moveTo>
                <a:lnTo>
                  <a:pt x="1071245" y="25526"/>
                </a:lnTo>
                <a:lnTo>
                  <a:pt x="1071245" y="50672"/>
                </a:lnTo>
                <a:lnTo>
                  <a:pt x="1109599" y="50672"/>
                </a:lnTo>
                <a:lnTo>
                  <a:pt x="1134745" y="38100"/>
                </a:lnTo>
                <a:lnTo>
                  <a:pt x="1109599" y="25526"/>
                </a:lnTo>
                <a:close/>
              </a:path>
            </a:pathLst>
          </a:custGeom>
          <a:solidFill>
            <a:srgbClr val="252525"/>
          </a:solidFill>
        </p:spPr>
        <p:txBody>
          <a:bodyPr wrap="square" lIns="0" tIns="0" rIns="0" bIns="0" rtlCol="0"/>
          <a:lstStyle/>
          <a:p>
            <a:endParaRPr/>
          </a:p>
        </p:txBody>
      </p:sp>
      <p:sp>
        <p:nvSpPr>
          <p:cNvPr id="726" name="object 96"/>
          <p:cNvSpPr/>
          <p:nvPr/>
        </p:nvSpPr>
        <p:spPr>
          <a:xfrm>
            <a:off x="4357706" y="3899203"/>
            <a:ext cx="1397741" cy="1570263"/>
          </a:xfrm>
          <a:prstGeom prst="rect">
            <a:avLst/>
          </a:prstGeom>
          <a:blipFill>
            <a:blip r:embed="rId27" cstate="print"/>
            <a:stretch>
              <a:fillRect/>
            </a:stretch>
          </a:blipFill>
        </p:spPr>
        <p:txBody>
          <a:bodyPr wrap="square" lIns="0" tIns="0" rIns="0" bIns="0" rtlCol="0"/>
          <a:lstStyle/>
          <a:p>
            <a:endParaRPr/>
          </a:p>
        </p:txBody>
      </p:sp>
      <p:sp>
        <p:nvSpPr>
          <p:cNvPr id="727" name="object 97"/>
          <p:cNvSpPr/>
          <p:nvPr/>
        </p:nvSpPr>
        <p:spPr>
          <a:xfrm>
            <a:off x="4359757" y="4018594"/>
            <a:ext cx="1348275" cy="1450872"/>
          </a:xfrm>
          <a:prstGeom prst="rect">
            <a:avLst/>
          </a:prstGeom>
          <a:blipFill>
            <a:blip r:embed="rId28" cstate="print"/>
            <a:stretch>
              <a:fillRect/>
            </a:stretch>
          </a:blipFill>
        </p:spPr>
        <p:txBody>
          <a:bodyPr wrap="square" lIns="0" tIns="0" rIns="0" bIns="0" rtlCol="0"/>
          <a:lstStyle/>
          <a:p>
            <a:endParaRPr/>
          </a:p>
        </p:txBody>
      </p:sp>
      <p:sp>
        <p:nvSpPr>
          <p:cNvPr id="728" name="object 98"/>
          <p:cNvSpPr txBox="1"/>
          <p:nvPr/>
        </p:nvSpPr>
        <p:spPr>
          <a:xfrm>
            <a:off x="4611450" y="4576960"/>
            <a:ext cx="982344" cy="230832"/>
          </a:xfrm>
          <a:prstGeom prst="rect">
            <a:avLst/>
          </a:prstGeom>
        </p:spPr>
        <p:txBody>
          <a:bodyPr vert="horz" wrap="square" lIns="0" tIns="0" rIns="0" bIns="0" rtlCol="0">
            <a:spAutoFit/>
          </a:bodyPr>
          <a:lstStyle/>
          <a:p>
            <a:pPr marL="12700" algn="ctr"/>
            <a:r>
              <a:rPr lang="en-US" sz="1500" spc="-10" dirty="0">
                <a:solidFill>
                  <a:srgbClr val="FFFFFF"/>
                </a:solidFill>
                <a:latin typeface="Tahoma"/>
                <a:cs typeface="Tahoma"/>
              </a:rPr>
              <a:t>YARN</a:t>
            </a:r>
            <a:endParaRPr sz="1500" dirty="0">
              <a:latin typeface="Tahoma"/>
              <a:cs typeface="Tahoma"/>
            </a:endParaRPr>
          </a:p>
        </p:txBody>
      </p:sp>
      <p:sp>
        <p:nvSpPr>
          <p:cNvPr id="729" name="object 99"/>
          <p:cNvSpPr/>
          <p:nvPr/>
        </p:nvSpPr>
        <p:spPr>
          <a:xfrm>
            <a:off x="5027121" y="6362149"/>
            <a:ext cx="2283714" cy="235457"/>
          </a:xfrm>
          <a:prstGeom prst="rect">
            <a:avLst/>
          </a:prstGeom>
          <a:blipFill>
            <a:blip r:embed="rId29" cstate="print"/>
            <a:stretch>
              <a:fillRect/>
            </a:stretch>
          </a:blipFill>
        </p:spPr>
        <p:txBody>
          <a:bodyPr wrap="square" lIns="0" tIns="0" rIns="0" bIns="0" rtlCol="0"/>
          <a:lstStyle/>
          <a:p>
            <a:endParaRPr/>
          </a:p>
        </p:txBody>
      </p:sp>
      <p:sp>
        <p:nvSpPr>
          <p:cNvPr id="730" name="object 100"/>
          <p:cNvSpPr/>
          <p:nvPr/>
        </p:nvSpPr>
        <p:spPr>
          <a:xfrm>
            <a:off x="5068650" y="6421965"/>
            <a:ext cx="2124710" cy="76200"/>
          </a:xfrm>
          <a:custGeom>
            <a:avLst/>
            <a:gdLst/>
            <a:ahLst/>
            <a:cxnLst/>
            <a:rect l="l" t="t" r="r" b="b"/>
            <a:pathLst>
              <a:path w="2124710" h="76200">
                <a:moveTo>
                  <a:pt x="2048128" y="0"/>
                </a:moveTo>
                <a:lnTo>
                  <a:pt x="2048128" y="76199"/>
                </a:lnTo>
                <a:lnTo>
                  <a:pt x="2099182" y="50672"/>
                </a:lnTo>
                <a:lnTo>
                  <a:pt x="2060828" y="50672"/>
                </a:lnTo>
                <a:lnTo>
                  <a:pt x="2060828" y="25526"/>
                </a:lnTo>
                <a:lnTo>
                  <a:pt x="2099183" y="25526"/>
                </a:lnTo>
                <a:lnTo>
                  <a:pt x="2048128" y="0"/>
                </a:lnTo>
                <a:close/>
              </a:path>
              <a:path w="2124710" h="76200">
                <a:moveTo>
                  <a:pt x="2048128" y="25526"/>
                </a:moveTo>
                <a:lnTo>
                  <a:pt x="0" y="25526"/>
                </a:lnTo>
                <a:lnTo>
                  <a:pt x="0" y="50672"/>
                </a:lnTo>
                <a:lnTo>
                  <a:pt x="2048128" y="50672"/>
                </a:lnTo>
                <a:lnTo>
                  <a:pt x="2048128" y="25526"/>
                </a:lnTo>
                <a:close/>
              </a:path>
              <a:path w="2124710" h="76200">
                <a:moveTo>
                  <a:pt x="2099183" y="25526"/>
                </a:moveTo>
                <a:lnTo>
                  <a:pt x="2060828" y="25526"/>
                </a:lnTo>
                <a:lnTo>
                  <a:pt x="2060828" y="50672"/>
                </a:lnTo>
                <a:lnTo>
                  <a:pt x="2099182" y="50672"/>
                </a:lnTo>
                <a:lnTo>
                  <a:pt x="2124329" y="38099"/>
                </a:lnTo>
                <a:lnTo>
                  <a:pt x="2099183" y="25526"/>
                </a:lnTo>
                <a:close/>
              </a:path>
            </a:pathLst>
          </a:custGeom>
          <a:solidFill>
            <a:srgbClr val="252525"/>
          </a:solidFill>
        </p:spPr>
        <p:txBody>
          <a:bodyPr wrap="square" lIns="0" tIns="0" rIns="0" bIns="0" rtlCol="0"/>
          <a:lstStyle/>
          <a:p>
            <a:endParaRPr/>
          </a:p>
        </p:txBody>
      </p:sp>
      <p:sp>
        <p:nvSpPr>
          <p:cNvPr id="731" name="object 101"/>
          <p:cNvSpPr/>
          <p:nvPr/>
        </p:nvSpPr>
        <p:spPr>
          <a:xfrm>
            <a:off x="7241873" y="6279471"/>
            <a:ext cx="310896" cy="310896"/>
          </a:xfrm>
          <a:prstGeom prst="rect">
            <a:avLst/>
          </a:prstGeom>
          <a:blipFill>
            <a:blip r:embed="rId30" cstate="print"/>
            <a:stretch>
              <a:fillRect/>
            </a:stretch>
          </a:blipFill>
        </p:spPr>
        <p:txBody>
          <a:bodyPr wrap="square" lIns="0" tIns="0" rIns="0" bIns="0" rtlCol="0"/>
          <a:lstStyle/>
          <a:p>
            <a:endParaRPr/>
          </a:p>
        </p:txBody>
      </p:sp>
      <p:sp>
        <p:nvSpPr>
          <p:cNvPr id="732" name="object 102"/>
          <p:cNvSpPr/>
          <p:nvPr/>
        </p:nvSpPr>
        <p:spPr>
          <a:xfrm>
            <a:off x="7241873" y="6279471"/>
            <a:ext cx="311150" cy="311150"/>
          </a:xfrm>
          <a:custGeom>
            <a:avLst/>
            <a:gdLst/>
            <a:ahLst/>
            <a:cxnLst/>
            <a:rect l="l" t="t" r="r" b="b"/>
            <a:pathLst>
              <a:path w="311150" h="311150">
                <a:moveTo>
                  <a:pt x="0" y="310896"/>
                </a:moveTo>
                <a:lnTo>
                  <a:pt x="310896" y="310896"/>
                </a:lnTo>
                <a:lnTo>
                  <a:pt x="310896" y="0"/>
                </a:lnTo>
                <a:lnTo>
                  <a:pt x="0" y="0"/>
                </a:lnTo>
                <a:lnTo>
                  <a:pt x="0" y="310896"/>
                </a:lnTo>
                <a:close/>
              </a:path>
            </a:pathLst>
          </a:custGeom>
          <a:ln w="25146">
            <a:solidFill>
              <a:srgbClr val="B36212"/>
            </a:solidFill>
          </a:ln>
        </p:spPr>
        <p:txBody>
          <a:bodyPr wrap="square" lIns="0" tIns="0" rIns="0" bIns="0" rtlCol="0"/>
          <a:lstStyle/>
          <a:p>
            <a:endParaRPr/>
          </a:p>
        </p:txBody>
      </p:sp>
      <p:sp>
        <p:nvSpPr>
          <p:cNvPr id="733" name="object 103"/>
          <p:cNvSpPr/>
          <p:nvPr/>
        </p:nvSpPr>
        <p:spPr>
          <a:xfrm>
            <a:off x="7552771" y="6279471"/>
            <a:ext cx="311785" cy="311150"/>
          </a:xfrm>
          <a:custGeom>
            <a:avLst/>
            <a:gdLst/>
            <a:ahLst/>
            <a:cxnLst/>
            <a:rect l="l" t="t" r="r" b="b"/>
            <a:pathLst>
              <a:path w="311784" h="311150">
                <a:moveTo>
                  <a:pt x="0" y="310896"/>
                </a:moveTo>
                <a:lnTo>
                  <a:pt x="311657" y="310896"/>
                </a:lnTo>
                <a:lnTo>
                  <a:pt x="311657" y="0"/>
                </a:lnTo>
                <a:lnTo>
                  <a:pt x="0" y="0"/>
                </a:lnTo>
                <a:lnTo>
                  <a:pt x="0" y="310896"/>
                </a:lnTo>
                <a:close/>
              </a:path>
            </a:pathLst>
          </a:custGeom>
          <a:solidFill>
            <a:srgbClr val="D9D9D9"/>
          </a:solidFill>
        </p:spPr>
        <p:txBody>
          <a:bodyPr wrap="square" lIns="0" tIns="0" rIns="0" bIns="0" rtlCol="0"/>
          <a:lstStyle/>
          <a:p>
            <a:endParaRPr/>
          </a:p>
        </p:txBody>
      </p:sp>
      <p:sp>
        <p:nvSpPr>
          <p:cNvPr id="734" name="object 104"/>
          <p:cNvSpPr/>
          <p:nvPr/>
        </p:nvSpPr>
        <p:spPr>
          <a:xfrm>
            <a:off x="7552771" y="6279471"/>
            <a:ext cx="311785" cy="311150"/>
          </a:xfrm>
          <a:custGeom>
            <a:avLst/>
            <a:gdLst/>
            <a:ahLst/>
            <a:cxnLst/>
            <a:rect l="l" t="t" r="r" b="b"/>
            <a:pathLst>
              <a:path w="311784" h="311150">
                <a:moveTo>
                  <a:pt x="0" y="310896"/>
                </a:moveTo>
                <a:lnTo>
                  <a:pt x="311657" y="310896"/>
                </a:lnTo>
                <a:lnTo>
                  <a:pt x="311657" y="0"/>
                </a:lnTo>
                <a:lnTo>
                  <a:pt x="0" y="0"/>
                </a:lnTo>
                <a:lnTo>
                  <a:pt x="0" y="310896"/>
                </a:lnTo>
                <a:close/>
              </a:path>
            </a:pathLst>
          </a:custGeom>
          <a:ln w="25145">
            <a:solidFill>
              <a:srgbClr val="B36212"/>
            </a:solidFill>
          </a:ln>
        </p:spPr>
        <p:txBody>
          <a:bodyPr wrap="square" lIns="0" tIns="0" rIns="0" bIns="0" rtlCol="0"/>
          <a:lstStyle/>
          <a:p>
            <a:endParaRPr/>
          </a:p>
        </p:txBody>
      </p:sp>
      <p:sp>
        <p:nvSpPr>
          <p:cNvPr id="1086" name="object 75"/>
          <p:cNvSpPr txBox="1"/>
          <p:nvPr/>
        </p:nvSpPr>
        <p:spPr>
          <a:xfrm>
            <a:off x="2714303" y="4574539"/>
            <a:ext cx="1349536" cy="200055"/>
          </a:xfrm>
          <a:prstGeom prst="rect">
            <a:avLst/>
          </a:prstGeom>
        </p:spPr>
        <p:txBody>
          <a:bodyPr vert="horz" wrap="square" lIns="0" tIns="0" rIns="0" bIns="0" rtlCol="0">
            <a:spAutoFit/>
          </a:bodyPr>
          <a:lstStyle/>
          <a:p>
            <a:pPr marL="418465" marR="5080" indent="-406400"/>
            <a:r>
              <a:rPr sz="1300" spc="-145" dirty="0">
                <a:solidFill>
                  <a:srgbClr val="FFFFFF"/>
                </a:solidFill>
                <a:latin typeface="Tahoma"/>
                <a:cs typeface="Tahoma"/>
              </a:rPr>
              <a:t>T</a:t>
            </a:r>
            <a:r>
              <a:rPr sz="1300" dirty="0">
                <a:solidFill>
                  <a:srgbClr val="FFFFFF"/>
                </a:solidFill>
                <a:latin typeface="Tahoma"/>
                <a:cs typeface="Tahoma"/>
              </a:rPr>
              <a:t>ask</a:t>
            </a:r>
            <a:r>
              <a:rPr sz="1300" spc="5" dirty="0">
                <a:solidFill>
                  <a:srgbClr val="FFFFFF"/>
                </a:solidFill>
                <a:latin typeface="Tahoma"/>
                <a:cs typeface="Tahoma"/>
              </a:rPr>
              <a:t> </a:t>
            </a:r>
            <a:r>
              <a:rPr sz="1300" spc="-120" dirty="0">
                <a:solidFill>
                  <a:srgbClr val="FFFFFF"/>
                </a:solidFill>
                <a:latin typeface="Tahoma"/>
                <a:cs typeface="Tahoma"/>
              </a:rPr>
              <a:t>T</a:t>
            </a:r>
            <a:r>
              <a:rPr sz="1300" spc="-30" dirty="0">
                <a:solidFill>
                  <a:srgbClr val="FFFFFF"/>
                </a:solidFill>
                <a:latin typeface="Tahoma"/>
                <a:cs typeface="Tahoma"/>
              </a:rPr>
              <a:t>r</a:t>
            </a:r>
            <a:r>
              <a:rPr sz="1300" dirty="0">
                <a:solidFill>
                  <a:srgbClr val="FFFFFF"/>
                </a:solidFill>
                <a:latin typeface="Tahoma"/>
                <a:cs typeface="Tahoma"/>
              </a:rPr>
              <a:t>ac</a:t>
            </a:r>
            <a:r>
              <a:rPr sz="1300" spc="-15" dirty="0">
                <a:solidFill>
                  <a:srgbClr val="FFFFFF"/>
                </a:solidFill>
                <a:latin typeface="Tahoma"/>
                <a:cs typeface="Tahoma"/>
              </a:rPr>
              <a:t>k</a:t>
            </a:r>
            <a:r>
              <a:rPr sz="1300" spc="-5" dirty="0">
                <a:solidFill>
                  <a:srgbClr val="FFFFFF"/>
                </a:solidFill>
                <a:latin typeface="Tahoma"/>
                <a:cs typeface="Tahoma"/>
              </a:rPr>
              <a:t>e</a:t>
            </a:r>
            <a:r>
              <a:rPr sz="1300" dirty="0">
                <a:solidFill>
                  <a:srgbClr val="FFFFFF"/>
                </a:solidFill>
                <a:latin typeface="Tahoma"/>
                <a:cs typeface="Tahoma"/>
              </a:rPr>
              <a:t>r - H2</a:t>
            </a:r>
            <a:endParaRPr sz="1300" dirty="0">
              <a:latin typeface="Tahoma"/>
              <a:cs typeface="Tahoma"/>
            </a:endParaRPr>
          </a:p>
        </p:txBody>
      </p:sp>
      <p:sp>
        <p:nvSpPr>
          <p:cNvPr id="1093" name="object 82"/>
          <p:cNvSpPr txBox="1"/>
          <p:nvPr/>
        </p:nvSpPr>
        <p:spPr>
          <a:xfrm>
            <a:off x="2714303" y="5269411"/>
            <a:ext cx="1322324" cy="200055"/>
          </a:xfrm>
          <a:prstGeom prst="rect">
            <a:avLst/>
          </a:prstGeom>
        </p:spPr>
        <p:txBody>
          <a:bodyPr vert="horz" wrap="square" lIns="0" tIns="0" rIns="0" bIns="0" rtlCol="0">
            <a:spAutoFit/>
          </a:bodyPr>
          <a:lstStyle/>
          <a:p>
            <a:pPr marL="12700"/>
            <a:r>
              <a:rPr sz="1300" spc="-145" dirty="0">
                <a:solidFill>
                  <a:srgbClr val="FFFFFF"/>
                </a:solidFill>
                <a:latin typeface="Tahoma"/>
                <a:cs typeface="Tahoma"/>
              </a:rPr>
              <a:t>T</a:t>
            </a:r>
            <a:r>
              <a:rPr sz="1300" dirty="0">
                <a:solidFill>
                  <a:srgbClr val="FFFFFF"/>
                </a:solidFill>
                <a:latin typeface="Tahoma"/>
                <a:cs typeface="Tahoma"/>
              </a:rPr>
              <a:t>ask</a:t>
            </a:r>
            <a:r>
              <a:rPr sz="1300" spc="5" dirty="0">
                <a:solidFill>
                  <a:srgbClr val="FFFFFF"/>
                </a:solidFill>
                <a:latin typeface="Tahoma"/>
                <a:cs typeface="Tahoma"/>
              </a:rPr>
              <a:t> </a:t>
            </a:r>
            <a:r>
              <a:rPr sz="1300" spc="-120" dirty="0">
                <a:solidFill>
                  <a:srgbClr val="FFFFFF"/>
                </a:solidFill>
                <a:latin typeface="Tahoma"/>
                <a:cs typeface="Tahoma"/>
              </a:rPr>
              <a:t>T</a:t>
            </a:r>
            <a:r>
              <a:rPr sz="1300" spc="-30" dirty="0">
                <a:solidFill>
                  <a:srgbClr val="FFFFFF"/>
                </a:solidFill>
                <a:latin typeface="Tahoma"/>
                <a:cs typeface="Tahoma"/>
              </a:rPr>
              <a:t>r</a:t>
            </a:r>
            <a:r>
              <a:rPr sz="1300" dirty="0">
                <a:solidFill>
                  <a:srgbClr val="FFFFFF"/>
                </a:solidFill>
                <a:latin typeface="Tahoma"/>
                <a:cs typeface="Tahoma"/>
              </a:rPr>
              <a:t>ac</a:t>
            </a:r>
            <a:r>
              <a:rPr sz="1300" spc="-15" dirty="0">
                <a:solidFill>
                  <a:srgbClr val="FFFFFF"/>
                </a:solidFill>
                <a:latin typeface="Tahoma"/>
                <a:cs typeface="Tahoma"/>
              </a:rPr>
              <a:t>k</a:t>
            </a:r>
            <a:r>
              <a:rPr sz="1300" spc="-5" dirty="0">
                <a:solidFill>
                  <a:srgbClr val="FFFFFF"/>
                </a:solidFill>
                <a:latin typeface="Tahoma"/>
                <a:cs typeface="Tahoma"/>
              </a:rPr>
              <a:t>e</a:t>
            </a:r>
            <a:r>
              <a:rPr sz="1300" dirty="0">
                <a:solidFill>
                  <a:srgbClr val="FFFFFF"/>
                </a:solidFill>
                <a:latin typeface="Tahoma"/>
                <a:cs typeface="Tahoma"/>
              </a:rPr>
              <a:t>r </a:t>
            </a:r>
            <a:r>
              <a:rPr lang="en-US" sz="1300" dirty="0">
                <a:solidFill>
                  <a:srgbClr val="FFFFFF"/>
                </a:solidFill>
                <a:latin typeface="Tahoma"/>
                <a:cs typeface="Tahoma"/>
              </a:rPr>
              <a:t>– H4</a:t>
            </a:r>
            <a:endParaRPr sz="1300" dirty="0">
              <a:latin typeface="Tahoma"/>
              <a:cs typeface="Tahoma"/>
            </a:endParaRPr>
          </a:p>
        </p:txBody>
      </p:sp>
      <p:sp>
        <p:nvSpPr>
          <p:cNvPr id="1094" name="object 83"/>
          <p:cNvSpPr txBox="1"/>
          <p:nvPr/>
        </p:nvSpPr>
        <p:spPr>
          <a:xfrm>
            <a:off x="3235194" y="6523143"/>
            <a:ext cx="228600" cy="200055"/>
          </a:xfrm>
          <a:prstGeom prst="rect">
            <a:avLst/>
          </a:prstGeom>
        </p:spPr>
        <p:txBody>
          <a:bodyPr vert="horz" wrap="square" lIns="0" tIns="0" rIns="0" bIns="0" rtlCol="0">
            <a:spAutoFit/>
          </a:bodyPr>
          <a:lstStyle/>
          <a:p>
            <a:pPr marL="12700"/>
            <a:r>
              <a:rPr sz="1300" dirty="0">
                <a:solidFill>
                  <a:srgbClr val="FFFFFF"/>
                </a:solidFill>
                <a:latin typeface="Tahoma"/>
                <a:cs typeface="Tahoma"/>
              </a:rPr>
              <a:t>H4</a:t>
            </a:r>
            <a:endParaRPr sz="1300">
              <a:latin typeface="Tahoma"/>
              <a:cs typeface="Tahoma"/>
            </a:endParaRPr>
          </a:p>
        </p:txBody>
      </p:sp>
      <p:sp>
        <p:nvSpPr>
          <p:cNvPr id="1098" name="object 91"/>
          <p:cNvSpPr txBox="1"/>
          <p:nvPr/>
        </p:nvSpPr>
        <p:spPr>
          <a:xfrm>
            <a:off x="5412185" y="5698828"/>
            <a:ext cx="1437640" cy="338554"/>
          </a:xfrm>
          <a:prstGeom prst="rect">
            <a:avLst/>
          </a:prstGeom>
        </p:spPr>
        <p:txBody>
          <a:bodyPr vert="horz" wrap="square" lIns="0" tIns="0" rIns="0" bIns="0" rtlCol="0">
            <a:spAutoFit/>
          </a:bodyPr>
          <a:lstStyle/>
          <a:p>
            <a:pPr marL="12700"/>
            <a:r>
              <a:rPr sz="1100" spc="-10" dirty="0">
                <a:solidFill>
                  <a:srgbClr val="252525"/>
                </a:solidFill>
                <a:latin typeface="Tahoma"/>
                <a:cs typeface="Tahoma"/>
              </a:rPr>
              <a:t>11.</a:t>
            </a:r>
            <a:r>
              <a:rPr sz="1100" spc="10" dirty="0">
                <a:solidFill>
                  <a:srgbClr val="252525"/>
                </a:solidFill>
                <a:latin typeface="Tahoma"/>
                <a:cs typeface="Tahoma"/>
              </a:rPr>
              <a:t> </a:t>
            </a:r>
            <a:r>
              <a:rPr sz="1100" spc="-10" dirty="0">
                <a:solidFill>
                  <a:srgbClr val="252525"/>
                </a:solidFill>
                <a:latin typeface="Tahoma"/>
                <a:cs typeface="Tahoma"/>
              </a:rPr>
              <a:t>Pick</a:t>
            </a:r>
            <a:r>
              <a:rPr sz="1100" spc="-5" dirty="0">
                <a:solidFill>
                  <a:srgbClr val="252525"/>
                </a:solidFill>
                <a:latin typeface="Tahoma"/>
                <a:cs typeface="Tahoma"/>
              </a:rPr>
              <a:t>s</a:t>
            </a:r>
            <a:r>
              <a:rPr sz="1100" spc="15" dirty="0">
                <a:solidFill>
                  <a:srgbClr val="252525"/>
                </a:solidFill>
                <a:latin typeface="Tahoma"/>
                <a:cs typeface="Tahoma"/>
              </a:rPr>
              <a:t> </a:t>
            </a:r>
            <a:r>
              <a:rPr sz="1100" spc="-10" dirty="0">
                <a:solidFill>
                  <a:srgbClr val="252525"/>
                </a:solidFill>
                <a:latin typeface="Tahoma"/>
                <a:cs typeface="Tahoma"/>
              </a:rPr>
              <a:t>Tasks</a:t>
            </a:r>
            <a:endParaRPr sz="1100" dirty="0">
              <a:latin typeface="Tahoma"/>
              <a:cs typeface="Tahoma"/>
            </a:endParaRPr>
          </a:p>
          <a:p>
            <a:pPr marL="12700"/>
            <a:r>
              <a:rPr sz="1100" spc="-10" dirty="0">
                <a:solidFill>
                  <a:srgbClr val="252525"/>
                </a:solidFill>
                <a:latin typeface="Tahoma"/>
                <a:cs typeface="Tahoma"/>
              </a:rPr>
              <a:t>(Data Lo</a:t>
            </a:r>
            <a:r>
              <a:rPr sz="1100" spc="-15" dirty="0">
                <a:solidFill>
                  <a:srgbClr val="252525"/>
                </a:solidFill>
                <a:latin typeface="Tahoma"/>
                <a:cs typeface="Tahoma"/>
              </a:rPr>
              <a:t>c</a:t>
            </a:r>
            <a:r>
              <a:rPr sz="1100" spc="-5" dirty="0">
                <a:solidFill>
                  <a:srgbClr val="252525"/>
                </a:solidFill>
                <a:latin typeface="Tahoma"/>
                <a:cs typeface="Tahoma"/>
              </a:rPr>
              <a:t>al</a:t>
            </a:r>
            <a:r>
              <a:rPr sz="1100" spc="20" dirty="0">
                <a:solidFill>
                  <a:srgbClr val="252525"/>
                </a:solidFill>
                <a:latin typeface="Tahoma"/>
                <a:cs typeface="Tahoma"/>
              </a:rPr>
              <a:t> </a:t>
            </a:r>
            <a:r>
              <a:rPr sz="1100" spc="-5" dirty="0">
                <a:solidFill>
                  <a:srgbClr val="252525"/>
                </a:solidFill>
                <a:latin typeface="Tahoma"/>
                <a:cs typeface="Tahoma"/>
              </a:rPr>
              <a:t>if</a:t>
            </a:r>
            <a:r>
              <a:rPr sz="1100" spc="5" dirty="0">
                <a:solidFill>
                  <a:srgbClr val="252525"/>
                </a:solidFill>
                <a:latin typeface="Tahoma"/>
                <a:cs typeface="Tahoma"/>
              </a:rPr>
              <a:t> </a:t>
            </a:r>
            <a:r>
              <a:rPr sz="1100" spc="-10" dirty="0">
                <a:solidFill>
                  <a:srgbClr val="252525"/>
                </a:solidFill>
                <a:latin typeface="Tahoma"/>
                <a:cs typeface="Tahoma"/>
              </a:rPr>
              <a:t>p</a:t>
            </a:r>
            <a:r>
              <a:rPr sz="1100" spc="-15" dirty="0">
                <a:solidFill>
                  <a:srgbClr val="252525"/>
                </a:solidFill>
                <a:latin typeface="Tahoma"/>
                <a:cs typeface="Tahoma"/>
              </a:rPr>
              <a:t>os</a:t>
            </a:r>
            <a:r>
              <a:rPr sz="1100" spc="-5" dirty="0">
                <a:solidFill>
                  <a:srgbClr val="252525"/>
                </a:solidFill>
                <a:latin typeface="Tahoma"/>
                <a:cs typeface="Tahoma"/>
              </a:rPr>
              <a:t>sible)</a:t>
            </a:r>
            <a:endParaRPr sz="1100" dirty="0">
              <a:latin typeface="Tahoma"/>
              <a:cs typeface="Tahoma"/>
            </a:endParaRPr>
          </a:p>
        </p:txBody>
      </p:sp>
      <p:sp>
        <p:nvSpPr>
          <p:cNvPr id="1114" name="object 17"/>
          <p:cNvSpPr/>
          <p:nvPr/>
        </p:nvSpPr>
        <p:spPr>
          <a:xfrm>
            <a:off x="2352924" y="5933525"/>
            <a:ext cx="381000" cy="198119"/>
          </a:xfrm>
          <a:prstGeom prst="rect">
            <a:avLst/>
          </a:prstGeom>
          <a:blipFill>
            <a:blip r:embed="rId31" cstate="print"/>
            <a:stretch>
              <a:fillRect/>
            </a:stretch>
          </a:blipFill>
        </p:spPr>
        <p:txBody>
          <a:bodyPr wrap="square" lIns="0" tIns="0" rIns="0" bIns="0" rtlCol="0"/>
          <a:lstStyle/>
          <a:p>
            <a:endParaRPr/>
          </a:p>
        </p:txBody>
      </p:sp>
      <p:sp>
        <p:nvSpPr>
          <p:cNvPr id="1115" name="object 18"/>
          <p:cNvSpPr/>
          <p:nvPr/>
        </p:nvSpPr>
        <p:spPr>
          <a:xfrm>
            <a:off x="2352924" y="5933524"/>
            <a:ext cx="381000" cy="198120"/>
          </a:xfrm>
          <a:custGeom>
            <a:avLst/>
            <a:gdLst/>
            <a:ahLst/>
            <a:cxnLst/>
            <a:rect l="l" t="t" r="r" b="b"/>
            <a:pathLst>
              <a:path w="381000" h="198120">
                <a:moveTo>
                  <a:pt x="0" y="198119"/>
                </a:moveTo>
                <a:lnTo>
                  <a:pt x="381000" y="198119"/>
                </a:lnTo>
                <a:lnTo>
                  <a:pt x="381000" y="0"/>
                </a:lnTo>
                <a:lnTo>
                  <a:pt x="0" y="0"/>
                </a:lnTo>
                <a:lnTo>
                  <a:pt x="0" y="198119"/>
                </a:lnTo>
                <a:close/>
              </a:path>
            </a:pathLst>
          </a:custGeom>
          <a:ln w="25146">
            <a:solidFill>
              <a:srgbClr val="002542"/>
            </a:solidFill>
          </a:ln>
        </p:spPr>
        <p:txBody>
          <a:bodyPr wrap="square" lIns="0" tIns="0" rIns="0" bIns="0" rtlCol="0"/>
          <a:lstStyle/>
          <a:p>
            <a:endParaRPr/>
          </a:p>
        </p:txBody>
      </p:sp>
      <p:sp>
        <p:nvSpPr>
          <p:cNvPr id="1116" name="object 86"/>
          <p:cNvSpPr txBox="1"/>
          <p:nvPr/>
        </p:nvSpPr>
        <p:spPr>
          <a:xfrm>
            <a:off x="2883659" y="6307272"/>
            <a:ext cx="873125" cy="169277"/>
          </a:xfrm>
          <a:prstGeom prst="rect">
            <a:avLst/>
          </a:prstGeom>
        </p:spPr>
        <p:txBody>
          <a:bodyPr vert="horz" wrap="square" lIns="0" tIns="0" rIns="0" bIns="0" rtlCol="0">
            <a:spAutoFit/>
          </a:bodyPr>
          <a:lstStyle/>
          <a:p>
            <a:pPr marL="12700"/>
            <a:r>
              <a:rPr sz="1100" spc="-10" dirty="0">
                <a:solidFill>
                  <a:srgbClr val="252525"/>
                </a:solidFill>
                <a:latin typeface="Tahoma"/>
                <a:cs typeface="Tahoma"/>
              </a:rPr>
              <a:t>10.</a:t>
            </a:r>
            <a:r>
              <a:rPr sz="1100" spc="10" dirty="0">
                <a:solidFill>
                  <a:srgbClr val="252525"/>
                </a:solidFill>
                <a:latin typeface="Tahoma"/>
                <a:cs typeface="Tahoma"/>
              </a:rPr>
              <a:t> </a:t>
            </a:r>
            <a:r>
              <a:rPr sz="1100" spc="-15" dirty="0">
                <a:solidFill>
                  <a:srgbClr val="252525"/>
                </a:solidFill>
                <a:latin typeface="Tahoma"/>
                <a:cs typeface="Tahoma"/>
              </a:rPr>
              <a:t>Heartbeat</a:t>
            </a:r>
            <a:endParaRPr sz="1100">
              <a:latin typeface="Tahoma"/>
              <a:cs typeface="Tahoma"/>
            </a:endParaRPr>
          </a:p>
        </p:txBody>
      </p:sp>
      <p:sp>
        <p:nvSpPr>
          <p:cNvPr id="1117" name="object 87"/>
          <p:cNvSpPr txBox="1"/>
          <p:nvPr/>
        </p:nvSpPr>
        <p:spPr>
          <a:xfrm>
            <a:off x="2883659" y="5764728"/>
            <a:ext cx="1053465" cy="169277"/>
          </a:xfrm>
          <a:prstGeom prst="rect">
            <a:avLst/>
          </a:prstGeom>
        </p:spPr>
        <p:txBody>
          <a:bodyPr vert="horz" wrap="square" lIns="0" tIns="0" rIns="0" bIns="0" rtlCol="0">
            <a:spAutoFit/>
          </a:bodyPr>
          <a:lstStyle/>
          <a:p>
            <a:pPr marL="12700"/>
            <a:r>
              <a:rPr sz="1100" spc="-10" dirty="0">
                <a:solidFill>
                  <a:srgbClr val="252525"/>
                </a:solidFill>
                <a:latin typeface="Tahoma"/>
                <a:cs typeface="Tahoma"/>
              </a:rPr>
              <a:t>12.</a:t>
            </a:r>
            <a:r>
              <a:rPr sz="1100" spc="10" dirty="0">
                <a:solidFill>
                  <a:srgbClr val="252525"/>
                </a:solidFill>
                <a:latin typeface="Tahoma"/>
                <a:cs typeface="Tahoma"/>
              </a:rPr>
              <a:t> </a:t>
            </a:r>
            <a:r>
              <a:rPr sz="1100" spc="-10" dirty="0">
                <a:solidFill>
                  <a:srgbClr val="252525"/>
                </a:solidFill>
                <a:latin typeface="Tahoma"/>
                <a:cs typeface="Tahoma"/>
              </a:rPr>
              <a:t>Assign</a:t>
            </a:r>
            <a:r>
              <a:rPr sz="1100" spc="5" dirty="0">
                <a:solidFill>
                  <a:srgbClr val="252525"/>
                </a:solidFill>
                <a:latin typeface="Tahoma"/>
                <a:cs typeface="Tahoma"/>
              </a:rPr>
              <a:t> </a:t>
            </a:r>
            <a:r>
              <a:rPr sz="1100" spc="-10" dirty="0">
                <a:solidFill>
                  <a:srgbClr val="252525"/>
                </a:solidFill>
                <a:latin typeface="Tahoma"/>
                <a:cs typeface="Tahoma"/>
              </a:rPr>
              <a:t>Tasks</a:t>
            </a:r>
            <a:endParaRPr sz="1100" dirty="0">
              <a:latin typeface="Tahoma"/>
              <a:cs typeface="Tahoma"/>
            </a:endParaRPr>
          </a:p>
        </p:txBody>
      </p:sp>
      <p:sp>
        <p:nvSpPr>
          <p:cNvPr id="1118" name="object 88"/>
          <p:cNvSpPr txBox="1"/>
          <p:nvPr/>
        </p:nvSpPr>
        <p:spPr>
          <a:xfrm>
            <a:off x="2883659" y="5392872"/>
            <a:ext cx="873125" cy="169277"/>
          </a:xfrm>
          <a:prstGeom prst="rect">
            <a:avLst/>
          </a:prstGeom>
        </p:spPr>
        <p:txBody>
          <a:bodyPr vert="horz" wrap="square" lIns="0" tIns="0" rIns="0" bIns="0" rtlCol="0">
            <a:spAutoFit/>
          </a:bodyPr>
          <a:lstStyle/>
          <a:p>
            <a:pPr marL="12700"/>
            <a:r>
              <a:rPr sz="1100" spc="-10" dirty="0">
                <a:solidFill>
                  <a:srgbClr val="252525"/>
                </a:solidFill>
                <a:latin typeface="Tahoma"/>
                <a:cs typeface="Tahoma"/>
              </a:rPr>
              <a:t>10.</a:t>
            </a:r>
            <a:r>
              <a:rPr sz="1100" spc="10" dirty="0">
                <a:solidFill>
                  <a:srgbClr val="252525"/>
                </a:solidFill>
                <a:latin typeface="Tahoma"/>
                <a:cs typeface="Tahoma"/>
              </a:rPr>
              <a:t> </a:t>
            </a:r>
            <a:r>
              <a:rPr sz="1100" spc="-15" dirty="0">
                <a:solidFill>
                  <a:srgbClr val="252525"/>
                </a:solidFill>
                <a:latin typeface="Tahoma"/>
                <a:cs typeface="Tahoma"/>
              </a:rPr>
              <a:t>Heartbeat</a:t>
            </a:r>
            <a:endParaRPr sz="1100" dirty="0">
              <a:latin typeface="Tahoma"/>
              <a:cs typeface="Tahoma"/>
            </a:endParaRPr>
          </a:p>
        </p:txBody>
      </p:sp>
      <p:sp>
        <p:nvSpPr>
          <p:cNvPr id="1119" name="object 92"/>
          <p:cNvSpPr/>
          <p:nvPr/>
        </p:nvSpPr>
        <p:spPr>
          <a:xfrm>
            <a:off x="1871722" y="6461972"/>
            <a:ext cx="2939033" cy="107442"/>
          </a:xfrm>
          <a:prstGeom prst="rect">
            <a:avLst/>
          </a:prstGeom>
          <a:blipFill>
            <a:blip r:embed="rId32" cstate="print"/>
            <a:stretch>
              <a:fillRect/>
            </a:stretch>
          </a:blipFill>
        </p:spPr>
        <p:txBody>
          <a:bodyPr wrap="square" lIns="0" tIns="0" rIns="0" bIns="0" rtlCol="0"/>
          <a:lstStyle/>
          <a:p>
            <a:endParaRPr/>
          </a:p>
        </p:txBody>
      </p:sp>
      <p:sp>
        <p:nvSpPr>
          <p:cNvPr id="1120" name="object 93"/>
          <p:cNvSpPr/>
          <p:nvPr/>
        </p:nvSpPr>
        <p:spPr>
          <a:xfrm>
            <a:off x="1913251" y="6495880"/>
            <a:ext cx="2843530" cy="0"/>
          </a:xfrm>
          <a:custGeom>
            <a:avLst/>
            <a:gdLst/>
            <a:ahLst/>
            <a:cxnLst/>
            <a:rect l="l" t="t" r="r" b="b"/>
            <a:pathLst>
              <a:path w="2843529">
                <a:moveTo>
                  <a:pt x="0" y="0"/>
                </a:moveTo>
                <a:lnTo>
                  <a:pt x="2843403" y="0"/>
                </a:lnTo>
              </a:path>
            </a:pathLst>
          </a:custGeom>
          <a:ln w="25146">
            <a:solidFill>
              <a:srgbClr val="252525"/>
            </a:solidFill>
          </a:ln>
        </p:spPr>
        <p:txBody>
          <a:bodyPr wrap="square" lIns="0" tIns="0" rIns="0" bIns="0" rtlCol="0"/>
          <a:lstStyle/>
          <a:p>
            <a:endParaRPr/>
          </a:p>
        </p:txBody>
      </p:sp>
      <p:sp>
        <p:nvSpPr>
          <p:cNvPr id="1121" name="object 95"/>
          <p:cNvSpPr/>
          <p:nvPr/>
        </p:nvSpPr>
        <p:spPr>
          <a:xfrm>
            <a:off x="4748652" y="5469466"/>
            <a:ext cx="45719" cy="1026668"/>
          </a:xfrm>
          <a:custGeom>
            <a:avLst/>
            <a:gdLst/>
            <a:ahLst/>
            <a:cxnLst/>
            <a:rect l="l" t="t" r="r" b="b"/>
            <a:pathLst>
              <a:path w="76200" h="1358900">
                <a:moveTo>
                  <a:pt x="50673" y="63500"/>
                </a:moveTo>
                <a:lnTo>
                  <a:pt x="25526" y="63500"/>
                </a:lnTo>
                <a:lnTo>
                  <a:pt x="25526" y="1358544"/>
                </a:lnTo>
                <a:lnTo>
                  <a:pt x="50673" y="1358544"/>
                </a:lnTo>
                <a:lnTo>
                  <a:pt x="50673" y="63500"/>
                </a:lnTo>
                <a:close/>
              </a:path>
              <a:path w="76200" h="1358900">
                <a:moveTo>
                  <a:pt x="38100" y="0"/>
                </a:moveTo>
                <a:lnTo>
                  <a:pt x="0" y="76200"/>
                </a:lnTo>
                <a:lnTo>
                  <a:pt x="25526" y="76200"/>
                </a:lnTo>
                <a:lnTo>
                  <a:pt x="25526" y="63500"/>
                </a:lnTo>
                <a:lnTo>
                  <a:pt x="69850" y="63500"/>
                </a:lnTo>
                <a:lnTo>
                  <a:pt x="38100" y="0"/>
                </a:lnTo>
                <a:close/>
              </a:path>
              <a:path w="76200" h="1358900">
                <a:moveTo>
                  <a:pt x="69850" y="63500"/>
                </a:moveTo>
                <a:lnTo>
                  <a:pt x="50673" y="63500"/>
                </a:lnTo>
                <a:lnTo>
                  <a:pt x="50673" y="76200"/>
                </a:lnTo>
                <a:lnTo>
                  <a:pt x="76200" y="76200"/>
                </a:lnTo>
                <a:lnTo>
                  <a:pt x="69850" y="63500"/>
                </a:lnTo>
                <a:close/>
              </a:path>
            </a:pathLst>
          </a:custGeom>
          <a:solidFill>
            <a:srgbClr val="252525"/>
          </a:solidFill>
        </p:spPr>
        <p:txBody>
          <a:bodyPr wrap="square" lIns="0" tIns="0" rIns="0" bIns="0" rtlCol="0"/>
          <a:lstStyle/>
          <a:p>
            <a:endParaRPr/>
          </a:p>
        </p:txBody>
      </p:sp>
      <p:sp>
        <p:nvSpPr>
          <p:cNvPr id="1122" name="object 98"/>
          <p:cNvSpPr/>
          <p:nvPr/>
        </p:nvSpPr>
        <p:spPr>
          <a:xfrm>
            <a:off x="193798" y="6106117"/>
            <a:ext cx="1932432" cy="713232"/>
          </a:xfrm>
          <a:prstGeom prst="rect">
            <a:avLst/>
          </a:prstGeom>
          <a:blipFill>
            <a:blip r:embed="rId33" cstate="print"/>
            <a:stretch>
              <a:fillRect/>
            </a:stretch>
          </a:blipFill>
        </p:spPr>
        <p:txBody>
          <a:bodyPr wrap="square" lIns="0" tIns="0" rIns="0" bIns="0" rtlCol="0"/>
          <a:lstStyle/>
          <a:p>
            <a:endParaRPr/>
          </a:p>
        </p:txBody>
      </p:sp>
      <p:sp>
        <p:nvSpPr>
          <p:cNvPr id="1123" name="object 99"/>
          <p:cNvSpPr/>
          <p:nvPr/>
        </p:nvSpPr>
        <p:spPr>
          <a:xfrm>
            <a:off x="218944" y="6131264"/>
            <a:ext cx="1828800" cy="609600"/>
          </a:xfrm>
          <a:prstGeom prst="rect">
            <a:avLst/>
          </a:prstGeom>
          <a:blipFill>
            <a:blip r:embed="rId34" cstate="print"/>
            <a:stretch>
              <a:fillRect/>
            </a:stretch>
          </a:blipFill>
        </p:spPr>
        <p:txBody>
          <a:bodyPr wrap="square" lIns="0" tIns="0" rIns="0" bIns="0" rtlCol="0"/>
          <a:lstStyle/>
          <a:p>
            <a:endParaRPr/>
          </a:p>
        </p:txBody>
      </p:sp>
      <p:sp>
        <p:nvSpPr>
          <p:cNvPr id="1124" name="object 100"/>
          <p:cNvSpPr txBox="1"/>
          <p:nvPr/>
        </p:nvSpPr>
        <p:spPr>
          <a:xfrm>
            <a:off x="613405" y="6250998"/>
            <a:ext cx="1039494" cy="400110"/>
          </a:xfrm>
          <a:prstGeom prst="rect">
            <a:avLst/>
          </a:prstGeom>
        </p:spPr>
        <p:txBody>
          <a:bodyPr vert="horz" wrap="square" lIns="0" tIns="0" rIns="0" bIns="0" rtlCol="0">
            <a:spAutoFit/>
          </a:bodyPr>
          <a:lstStyle/>
          <a:p>
            <a:pPr marL="418465" marR="5080" indent="-406400"/>
            <a:r>
              <a:rPr lang="en-IN" sz="1300" spc="-145" dirty="0">
                <a:solidFill>
                  <a:srgbClr val="FFFFFF"/>
                </a:solidFill>
                <a:latin typeface="Tahoma"/>
                <a:cs typeface="Tahoma"/>
              </a:rPr>
              <a:t>Node Manager – NM2</a:t>
            </a:r>
            <a:endParaRPr sz="1300" dirty="0">
              <a:latin typeface="Tahoma"/>
              <a:cs typeface="Tahoma"/>
            </a:endParaRPr>
          </a:p>
        </p:txBody>
      </p:sp>
      <p:sp>
        <p:nvSpPr>
          <p:cNvPr id="1125" name="object 101"/>
          <p:cNvSpPr/>
          <p:nvPr/>
        </p:nvSpPr>
        <p:spPr>
          <a:xfrm>
            <a:off x="1945636" y="5610819"/>
            <a:ext cx="2852166" cy="235457"/>
          </a:xfrm>
          <a:prstGeom prst="rect">
            <a:avLst/>
          </a:prstGeom>
          <a:blipFill>
            <a:blip r:embed="rId35" cstate="print"/>
            <a:stretch>
              <a:fillRect/>
            </a:stretch>
          </a:blipFill>
        </p:spPr>
        <p:txBody>
          <a:bodyPr wrap="square" lIns="0" tIns="0" rIns="0" bIns="0" rtlCol="0"/>
          <a:lstStyle/>
          <a:p>
            <a:endParaRPr/>
          </a:p>
        </p:txBody>
      </p:sp>
      <p:sp>
        <p:nvSpPr>
          <p:cNvPr id="1126" name="object 102"/>
          <p:cNvSpPr/>
          <p:nvPr/>
        </p:nvSpPr>
        <p:spPr>
          <a:xfrm>
            <a:off x="2063365" y="5670634"/>
            <a:ext cx="2693035" cy="76200"/>
          </a:xfrm>
          <a:custGeom>
            <a:avLst/>
            <a:gdLst/>
            <a:ahLst/>
            <a:cxnLst/>
            <a:rect l="l" t="t" r="r" b="b"/>
            <a:pathLst>
              <a:path w="2693035" h="76200">
                <a:moveTo>
                  <a:pt x="76200" y="0"/>
                </a:moveTo>
                <a:lnTo>
                  <a:pt x="0" y="38100"/>
                </a:lnTo>
                <a:lnTo>
                  <a:pt x="76200" y="76200"/>
                </a:lnTo>
                <a:lnTo>
                  <a:pt x="76200" y="50673"/>
                </a:lnTo>
                <a:lnTo>
                  <a:pt x="63500" y="50673"/>
                </a:lnTo>
                <a:lnTo>
                  <a:pt x="63500" y="25527"/>
                </a:lnTo>
                <a:lnTo>
                  <a:pt x="76200" y="25527"/>
                </a:lnTo>
                <a:lnTo>
                  <a:pt x="76200" y="0"/>
                </a:lnTo>
                <a:close/>
              </a:path>
              <a:path w="2693035" h="76200">
                <a:moveTo>
                  <a:pt x="76200" y="25527"/>
                </a:moveTo>
                <a:lnTo>
                  <a:pt x="63500" y="25527"/>
                </a:lnTo>
                <a:lnTo>
                  <a:pt x="63500" y="50673"/>
                </a:lnTo>
                <a:lnTo>
                  <a:pt x="76200" y="50673"/>
                </a:lnTo>
                <a:lnTo>
                  <a:pt x="76200" y="25527"/>
                </a:lnTo>
                <a:close/>
              </a:path>
              <a:path w="2693035" h="76200">
                <a:moveTo>
                  <a:pt x="2693035" y="25527"/>
                </a:moveTo>
                <a:lnTo>
                  <a:pt x="76200" y="25527"/>
                </a:lnTo>
                <a:lnTo>
                  <a:pt x="76200" y="50673"/>
                </a:lnTo>
                <a:lnTo>
                  <a:pt x="2693035" y="50673"/>
                </a:lnTo>
                <a:lnTo>
                  <a:pt x="2693035" y="25527"/>
                </a:lnTo>
                <a:close/>
              </a:path>
            </a:pathLst>
          </a:custGeom>
          <a:solidFill>
            <a:srgbClr val="252525"/>
          </a:solidFill>
        </p:spPr>
        <p:txBody>
          <a:bodyPr wrap="square" lIns="0" tIns="0" rIns="0" bIns="0" rtlCol="0"/>
          <a:lstStyle/>
          <a:p>
            <a:endParaRPr/>
          </a:p>
        </p:txBody>
      </p:sp>
      <p:sp>
        <p:nvSpPr>
          <p:cNvPr id="1127" name="object 103"/>
          <p:cNvSpPr/>
          <p:nvPr/>
        </p:nvSpPr>
        <p:spPr>
          <a:xfrm>
            <a:off x="1364229" y="5564336"/>
            <a:ext cx="3448050" cy="107442"/>
          </a:xfrm>
          <a:prstGeom prst="rect">
            <a:avLst/>
          </a:prstGeom>
          <a:blipFill>
            <a:blip r:embed="rId36" cstate="print"/>
            <a:stretch>
              <a:fillRect/>
            </a:stretch>
          </a:blipFill>
        </p:spPr>
        <p:txBody>
          <a:bodyPr wrap="square" lIns="0" tIns="0" rIns="0" bIns="0" rtlCol="0"/>
          <a:lstStyle/>
          <a:p>
            <a:endParaRPr/>
          </a:p>
        </p:txBody>
      </p:sp>
      <p:sp>
        <p:nvSpPr>
          <p:cNvPr id="1128" name="object 104"/>
          <p:cNvSpPr/>
          <p:nvPr/>
        </p:nvSpPr>
        <p:spPr>
          <a:xfrm>
            <a:off x="1405758" y="5598244"/>
            <a:ext cx="3352800" cy="0"/>
          </a:xfrm>
          <a:custGeom>
            <a:avLst/>
            <a:gdLst/>
            <a:ahLst/>
            <a:cxnLst/>
            <a:rect l="l" t="t" r="r" b="b"/>
            <a:pathLst>
              <a:path w="3352800">
                <a:moveTo>
                  <a:pt x="0" y="0"/>
                </a:moveTo>
                <a:lnTo>
                  <a:pt x="3352800" y="0"/>
                </a:lnTo>
              </a:path>
            </a:pathLst>
          </a:custGeom>
          <a:ln w="25146">
            <a:solidFill>
              <a:srgbClr val="252525"/>
            </a:solidFill>
          </a:ln>
        </p:spPr>
        <p:txBody>
          <a:bodyPr wrap="square" lIns="0" tIns="0" rIns="0" bIns="0" rtlCol="0"/>
          <a:lstStyle/>
          <a:p>
            <a:endParaRPr/>
          </a:p>
        </p:txBody>
      </p:sp>
      <p:sp>
        <p:nvSpPr>
          <p:cNvPr id="1129" name="object 105"/>
          <p:cNvSpPr/>
          <p:nvPr/>
        </p:nvSpPr>
        <p:spPr>
          <a:xfrm>
            <a:off x="193798" y="5298397"/>
            <a:ext cx="1932432" cy="713232"/>
          </a:xfrm>
          <a:prstGeom prst="rect">
            <a:avLst/>
          </a:prstGeom>
          <a:blipFill>
            <a:blip r:embed="rId33" cstate="print"/>
            <a:stretch>
              <a:fillRect/>
            </a:stretch>
          </a:blipFill>
        </p:spPr>
        <p:txBody>
          <a:bodyPr wrap="square" lIns="0" tIns="0" rIns="0" bIns="0" rtlCol="0"/>
          <a:lstStyle/>
          <a:p>
            <a:endParaRPr/>
          </a:p>
        </p:txBody>
      </p:sp>
      <p:sp>
        <p:nvSpPr>
          <p:cNvPr id="1130" name="object 106"/>
          <p:cNvSpPr/>
          <p:nvPr/>
        </p:nvSpPr>
        <p:spPr>
          <a:xfrm>
            <a:off x="218944" y="5323543"/>
            <a:ext cx="1828800" cy="609600"/>
          </a:xfrm>
          <a:prstGeom prst="rect">
            <a:avLst/>
          </a:prstGeom>
          <a:blipFill>
            <a:blip r:embed="rId37" cstate="print"/>
            <a:stretch>
              <a:fillRect/>
            </a:stretch>
          </a:blipFill>
        </p:spPr>
        <p:txBody>
          <a:bodyPr wrap="square" lIns="0" tIns="0" rIns="0" bIns="0" rtlCol="0"/>
          <a:lstStyle/>
          <a:p>
            <a:endParaRPr/>
          </a:p>
        </p:txBody>
      </p:sp>
      <p:sp>
        <p:nvSpPr>
          <p:cNvPr id="1131" name="object 107"/>
          <p:cNvSpPr txBox="1"/>
          <p:nvPr/>
        </p:nvSpPr>
        <p:spPr>
          <a:xfrm>
            <a:off x="613405" y="5443024"/>
            <a:ext cx="1039494" cy="400110"/>
          </a:xfrm>
          <a:prstGeom prst="rect">
            <a:avLst/>
          </a:prstGeom>
        </p:spPr>
        <p:txBody>
          <a:bodyPr vert="horz" wrap="square" lIns="0" tIns="0" rIns="0" bIns="0" rtlCol="0">
            <a:spAutoFit/>
          </a:bodyPr>
          <a:lstStyle/>
          <a:p>
            <a:pPr algn="ctr">
              <a:lnSpc>
                <a:spcPct val="100000"/>
              </a:lnSpc>
            </a:pPr>
            <a:r>
              <a:rPr lang="en-IN" sz="1300" spc="-145" dirty="0">
                <a:solidFill>
                  <a:srgbClr val="FFFFFF"/>
                </a:solidFill>
                <a:latin typeface="Tahoma"/>
                <a:cs typeface="Tahoma"/>
              </a:rPr>
              <a:t>Node Manager </a:t>
            </a:r>
            <a:r>
              <a:rPr sz="1300" dirty="0">
                <a:solidFill>
                  <a:srgbClr val="FFFFFF"/>
                </a:solidFill>
                <a:latin typeface="Tahoma"/>
                <a:cs typeface="Tahoma"/>
              </a:rPr>
              <a:t>-</a:t>
            </a:r>
            <a:endParaRPr sz="1300" dirty="0">
              <a:latin typeface="Tahoma"/>
              <a:cs typeface="Tahoma"/>
            </a:endParaRPr>
          </a:p>
          <a:p>
            <a:pPr marL="635" algn="ctr"/>
            <a:r>
              <a:rPr lang="en-IN" sz="1300" dirty="0">
                <a:solidFill>
                  <a:srgbClr val="FFFFFF"/>
                </a:solidFill>
                <a:latin typeface="Tahoma"/>
                <a:cs typeface="Tahoma"/>
              </a:rPr>
              <a:t>NM</a:t>
            </a:r>
            <a:r>
              <a:rPr sz="1300" dirty="0">
                <a:solidFill>
                  <a:srgbClr val="FFFFFF"/>
                </a:solidFill>
                <a:latin typeface="Tahoma"/>
                <a:cs typeface="Tahoma"/>
              </a:rPr>
              <a:t>1</a:t>
            </a:r>
            <a:endParaRPr sz="1300" dirty="0">
              <a:latin typeface="Tahoma"/>
              <a:cs typeface="Tahoma"/>
            </a:endParaRPr>
          </a:p>
        </p:txBody>
      </p:sp>
      <p:sp>
        <p:nvSpPr>
          <p:cNvPr id="1132" name="object 108"/>
          <p:cNvSpPr/>
          <p:nvPr/>
        </p:nvSpPr>
        <p:spPr>
          <a:xfrm>
            <a:off x="1080005" y="5912570"/>
            <a:ext cx="107441" cy="292607"/>
          </a:xfrm>
          <a:prstGeom prst="rect">
            <a:avLst/>
          </a:prstGeom>
          <a:blipFill>
            <a:blip r:embed="rId38" cstate="print"/>
            <a:stretch>
              <a:fillRect/>
            </a:stretch>
          </a:blipFill>
        </p:spPr>
        <p:txBody>
          <a:bodyPr wrap="square" lIns="0" tIns="0" rIns="0" bIns="0" rtlCol="0"/>
          <a:lstStyle/>
          <a:p>
            <a:endParaRPr/>
          </a:p>
        </p:txBody>
      </p:sp>
      <p:sp>
        <p:nvSpPr>
          <p:cNvPr id="1133" name="object 109"/>
          <p:cNvSpPr/>
          <p:nvPr/>
        </p:nvSpPr>
        <p:spPr>
          <a:xfrm>
            <a:off x="1133724" y="5933524"/>
            <a:ext cx="0" cy="198120"/>
          </a:xfrm>
          <a:custGeom>
            <a:avLst/>
            <a:gdLst/>
            <a:ahLst/>
            <a:cxnLst/>
            <a:rect l="l" t="t" r="r" b="b"/>
            <a:pathLst>
              <a:path h="198120">
                <a:moveTo>
                  <a:pt x="0" y="0"/>
                </a:moveTo>
                <a:lnTo>
                  <a:pt x="0" y="198119"/>
                </a:lnTo>
              </a:path>
            </a:pathLst>
          </a:custGeom>
          <a:ln w="25146">
            <a:solidFill>
              <a:srgbClr val="252525"/>
            </a:solidFill>
          </a:ln>
        </p:spPr>
        <p:txBody>
          <a:bodyPr wrap="square" lIns="0" tIns="0" rIns="0" bIns="0" rtlCol="0"/>
          <a:lstStyle/>
          <a:p>
            <a:endParaRPr/>
          </a:p>
        </p:txBody>
      </p:sp>
      <p:sp>
        <p:nvSpPr>
          <p:cNvPr id="1134" name="object 110"/>
          <p:cNvSpPr/>
          <p:nvPr/>
        </p:nvSpPr>
        <p:spPr>
          <a:xfrm>
            <a:off x="1092196" y="5957528"/>
            <a:ext cx="1321308" cy="235458"/>
          </a:xfrm>
          <a:prstGeom prst="rect">
            <a:avLst/>
          </a:prstGeom>
          <a:blipFill>
            <a:blip r:embed="rId39" cstate="print"/>
            <a:stretch>
              <a:fillRect/>
            </a:stretch>
          </a:blipFill>
        </p:spPr>
        <p:txBody>
          <a:bodyPr wrap="square" lIns="0" tIns="0" rIns="0" bIns="0" rtlCol="0"/>
          <a:lstStyle/>
          <a:p>
            <a:endParaRPr/>
          </a:p>
        </p:txBody>
      </p:sp>
      <p:sp>
        <p:nvSpPr>
          <p:cNvPr id="1135" name="object 111"/>
          <p:cNvSpPr/>
          <p:nvPr/>
        </p:nvSpPr>
        <p:spPr>
          <a:xfrm>
            <a:off x="1133724" y="6017344"/>
            <a:ext cx="1162050" cy="76200"/>
          </a:xfrm>
          <a:custGeom>
            <a:avLst/>
            <a:gdLst/>
            <a:ahLst/>
            <a:cxnLst/>
            <a:rect l="l" t="t" r="r" b="b"/>
            <a:pathLst>
              <a:path w="1162050" h="76200">
                <a:moveTo>
                  <a:pt x="1085850" y="0"/>
                </a:moveTo>
                <a:lnTo>
                  <a:pt x="1085850" y="76200"/>
                </a:lnTo>
                <a:lnTo>
                  <a:pt x="1136903" y="50673"/>
                </a:lnTo>
                <a:lnTo>
                  <a:pt x="1098550" y="50673"/>
                </a:lnTo>
                <a:lnTo>
                  <a:pt x="1098550" y="25527"/>
                </a:lnTo>
                <a:lnTo>
                  <a:pt x="1136903" y="25527"/>
                </a:lnTo>
                <a:lnTo>
                  <a:pt x="1085850" y="0"/>
                </a:lnTo>
                <a:close/>
              </a:path>
              <a:path w="1162050" h="76200">
                <a:moveTo>
                  <a:pt x="1085850" y="25527"/>
                </a:moveTo>
                <a:lnTo>
                  <a:pt x="0" y="25527"/>
                </a:lnTo>
                <a:lnTo>
                  <a:pt x="0" y="50673"/>
                </a:lnTo>
                <a:lnTo>
                  <a:pt x="1085850" y="50673"/>
                </a:lnTo>
                <a:lnTo>
                  <a:pt x="1085850" y="25527"/>
                </a:lnTo>
                <a:close/>
              </a:path>
              <a:path w="1162050" h="76200">
                <a:moveTo>
                  <a:pt x="1136903" y="25527"/>
                </a:moveTo>
                <a:lnTo>
                  <a:pt x="1098550" y="25527"/>
                </a:lnTo>
                <a:lnTo>
                  <a:pt x="1098550" y="50673"/>
                </a:lnTo>
                <a:lnTo>
                  <a:pt x="1136903" y="50673"/>
                </a:lnTo>
                <a:lnTo>
                  <a:pt x="1162050" y="38100"/>
                </a:lnTo>
                <a:lnTo>
                  <a:pt x="1136903" y="25527"/>
                </a:lnTo>
                <a:close/>
              </a:path>
            </a:pathLst>
          </a:custGeom>
          <a:solidFill>
            <a:srgbClr val="252525"/>
          </a:solidFill>
        </p:spPr>
        <p:txBody>
          <a:bodyPr wrap="square" lIns="0" tIns="0" rIns="0" bIns="0" rtlCol="0"/>
          <a:lstStyle/>
          <a:p>
            <a:endParaRPr/>
          </a:p>
        </p:txBody>
      </p:sp>
      <p:sp>
        <p:nvSpPr>
          <p:cNvPr id="1136" name="object 94"/>
          <p:cNvSpPr/>
          <p:nvPr/>
        </p:nvSpPr>
        <p:spPr>
          <a:xfrm>
            <a:off x="4758557" y="5445843"/>
            <a:ext cx="53721" cy="1069850"/>
          </a:xfrm>
          <a:prstGeom prst="rect">
            <a:avLst/>
          </a:prstGeom>
          <a:blipFill>
            <a:blip r:embed="rId40" cstate="print"/>
            <a:stretch>
              <a:fillRect/>
            </a:stretch>
          </a:blipFill>
        </p:spPr>
        <p:txBody>
          <a:bodyPr wrap="square" lIns="0" tIns="0" rIns="0" bIns="0" rtlCol="0"/>
          <a:lstStyle/>
          <a:p>
            <a:endParaRPr/>
          </a:p>
        </p:txBody>
      </p:sp>
      <p:sp>
        <p:nvSpPr>
          <p:cNvPr id="1137" name="object 3"/>
          <p:cNvSpPr/>
          <p:nvPr/>
        </p:nvSpPr>
        <p:spPr>
          <a:xfrm flipV="1">
            <a:off x="2096215" y="5264868"/>
            <a:ext cx="2217758" cy="76201"/>
          </a:xfrm>
          <a:custGeom>
            <a:avLst/>
            <a:gdLst/>
            <a:ahLst/>
            <a:cxnLst/>
            <a:rect l="l" t="t" r="r" b="b"/>
            <a:pathLst>
              <a:path w="1676400" h="76200">
                <a:moveTo>
                  <a:pt x="76200" y="0"/>
                </a:moveTo>
                <a:lnTo>
                  <a:pt x="0" y="38100"/>
                </a:lnTo>
                <a:lnTo>
                  <a:pt x="76200" y="76200"/>
                </a:lnTo>
                <a:lnTo>
                  <a:pt x="76200" y="50673"/>
                </a:lnTo>
                <a:lnTo>
                  <a:pt x="63500" y="50673"/>
                </a:lnTo>
                <a:lnTo>
                  <a:pt x="63500" y="25526"/>
                </a:lnTo>
                <a:lnTo>
                  <a:pt x="76200" y="25526"/>
                </a:lnTo>
                <a:lnTo>
                  <a:pt x="76200" y="0"/>
                </a:lnTo>
                <a:close/>
              </a:path>
              <a:path w="1676400" h="76200">
                <a:moveTo>
                  <a:pt x="76200" y="25526"/>
                </a:moveTo>
                <a:lnTo>
                  <a:pt x="63500" y="25526"/>
                </a:lnTo>
                <a:lnTo>
                  <a:pt x="63500" y="50673"/>
                </a:lnTo>
                <a:lnTo>
                  <a:pt x="76200" y="50673"/>
                </a:lnTo>
                <a:lnTo>
                  <a:pt x="76200" y="25526"/>
                </a:lnTo>
                <a:close/>
              </a:path>
              <a:path w="1676400" h="76200">
                <a:moveTo>
                  <a:pt x="1676399" y="25526"/>
                </a:moveTo>
                <a:lnTo>
                  <a:pt x="76200" y="25526"/>
                </a:lnTo>
                <a:lnTo>
                  <a:pt x="76200" y="50673"/>
                </a:lnTo>
                <a:lnTo>
                  <a:pt x="1676399" y="50673"/>
                </a:lnTo>
                <a:lnTo>
                  <a:pt x="1676399" y="25526"/>
                </a:lnTo>
                <a:close/>
              </a:path>
            </a:pathLst>
          </a:custGeom>
          <a:solidFill>
            <a:srgbClr val="252525"/>
          </a:solidFill>
        </p:spPr>
        <p:txBody>
          <a:bodyPr wrap="square" lIns="0" tIns="0" rIns="0" bIns="0" rtlCol="0"/>
          <a:lstStyle/>
          <a:p>
            <a:endParaRPr/>
          </a:p>
        </p:txBody>
      </p:sp>
      <p:sp>
        <p:nvSpPr>
          <p:cNvPr id="1138" name="object 91"/>
          <p:cNvSpPr txBox="1"/>
          <p:nvPr/>
        </p:nvSpPr>
        <p:spPr>
          <a:xfrm>
            <a:off x="1576954" y="4932867"/>
            <a:ext cx="1437640" cy="338554"/>
          </a:xfrm>
          <a:prstGeom prst="rect">
            <a:avLst/>
          </a:prstGeom>
        </p:spPr>
        <p:txBody>
          <a:bodyPr vert="horz" wrap="square" lIns="0" tIns="0" rIns="0" bIns="0" rtlCol="0">
            <a:spAutoFit/>
          </a:bodyPr>
          <a:lstStyle/>
          <a:p>
            <a:pPr marL="12700"/>
            <a:r>
              <a:rPr sz="1100" spc="-10" dirty="0">
                <a:solidFill>
                  <a:srgbClr val="252525"/>
                </a:solidFill>
                <a:latin typeface="Tahoma"/>
                <a:cs typeface="Tahoma"/>
              </a:rPr>
              <a:t>11.</a:t>
            </a:r>
            <a:r>
              <a:rPr sz="1100" spc="10" dirty="0">
                <a:solidFill>
                  <a:srgbClr val="252525"/>
                </a:solidFill>
                <a:latin typeface="Tahoma"/>
                <a:cs typeface="Tahoma"/>
              </a:rPr>
              <a:t> </a:t>
            </a:r>
            <a:r>
              <a:rPr sz="1100" spc="-10" dirty="0">
                <a:solidFill>
                  <a:srgbClr val="252525"/>
                </a:solidFill>
                <a:latin typeface="Tahoma"/>
                <a:cs typeface="Tahoma"/>
              </a:rPr>
              <a:t>Pick</a:t>
            </a:r>
            <a:r>
              <a:rPr sz="1100" spc="-5" dirty="0">
                <a:solidFill>
                  <a:srgbClr val="252525"/>
                </a:solidFill>
                <a:latin typeface="Tahoma"/>
                <a:cs typeface="Tahoma"/>
              </a:rPr>
              <a:t>s</a:t>
            </a:r>
            <a:r>
              <a:rPr sz="1100" spc="15" dirty="0">
                <a:solidFill>
                  <a:srgbClr val="252525"/>
                </a:solidFill>
                <a:latin typeface="Tahoma"/>
                <a:cs typeface="Tahoma"/>
              </a:rPr>
              <a:t> </a:t>
            </a:r>
            <a:r>
              <a:rPr sz="1100" spc="-10" dirty="0">
                <a:solidFill>
                  <a:srgbClr val="252525"/>
                </a:solidFill>
                <a:latin typeface="Tahoma"/>
                <a:cs typeface="Tahoma"/>
              </a:rPr>
              <a:t>Tasks</a:t>
            </a:r>
            <a:endParaRPr sz="1100" dirty="0">
              <a:latin typeface="Tahoma"/>
              <a:cs typeface="Tahoma"/>
            </a:endParaRPr>
          </a:p>
          <a:p>
            <a:pPr marL="12700"/>
            <a:r>
              <a:rPr sz="1100" spc="-10" dirty="0">
                <a:solidFill>
                  <a:srgbClr val="252525"/>
                </a:solidFill>
                <a:latin typeface="Tahoma"/>
                <a:cs typeface="Tahoma"/>
              </a:rPr>
              <a:t>(Data Lo</a:t>
            </a:r>
            <a:r>
              <a:rPr sz="1100" spc="-15" dirty="0">
                <a:solidFill>
                  <a:srgbClr val="252525"/>
                </a:solidFill>
                <a:latin typeface="Tahoma"/>
                <a:cs typeface="Tahoma"/>
              </a:rPr>
              <a:t>c</a:t>
            </a:r>
            <a:r>
              <a:rPr sz="1100" spc="-5" dirty="0">
                <a:solidFill>
                  <a:srgbClr val="252525"/>
                </a:solidFill>
                <a:latin typeface="Tahoma"/>
                <a:cs typeface="Tahoma"/>
              </a:rPr>
              <a:t>al</a:t>
            </a:r>
            <a:r>
              <a:rPr sz="1100" spc="20" dirty="0">
                <a:solidFill>
                  <a:srgbClr val="252525"/>
                </a:solidFill>
                <a:latin typeface="Tahoma"/>
                <a:cs typeface="Tahoma"/>
              </a:rPr>
              <a:t> </a:t>
            </a:r>
            <a:r>
              <a:rPr sz="1100" spc="-5" dirty="0">
                <a:solidFill>
                  <a:srgbClr val="252525"/>
                </a:solidFill>
                <a:latin typeface="Tahoma"/>
                <a:cs typeface="Tahoma"/>
              </a:rPr>
              <a:t>if</a:t>
            </a:r>
            <a:r>
              <a:rPr sz="1100" spc="5" dirty="0">
                <a:solidFill>
                  <a:srgbClr val="252525"/>
                </a:solidFill>
                <a:latin typeface="Tahoma"/>
                <a:cs typeface="Tahoma"/>
              </a:rPr>
              <a:t> </a:t>
            </a:r>
            <a:r>
              <a:rPr sz="1100" spc="-10" dirty="0">
                <a:solidFill>
                  <a:srgbClr val="252525"/>
                </a:solidFill>
                <a:latin typeface="Tahoma"/>
                <a:cs typeface="Tahoma"/>
              </a:rPr>
              <a:t>p</a:t>
            </a:r>
            <a:r>
              <a:rPr sz="1100" spc="-15" dirty="0">
                <a:solidFill>
                  <a:srgbClr val="252525"/>
                </a:solidFill>
                <a:latin typeface="Tahoma"/>
                <a:cs typeface="Tahoma"/>
              </a:rPr>
              <a:t>os</a:t>
            </a:r>
            <a:r>
              <a:rPr sz="1100" spc="-5" dirty="0">
                <a:solidFill>
                  <a:srgbClr val="252525"/>
                </a:solidFill>
                <a:latin typeface="Tahoma"/>
                <a:cs typeface="Tahoma"/>
              </a:rPr>
              <a:t>sible)</a:t>
            </a:r>
            <a:endParaRPr sz="1100" dirty="0">
              <a:latin typeface="Tahoma"/>
              <a:cs typeface="Tahoma"/>
            </a:endParaRPr>
          </a:p>
        </p:txBody>
      </p:sp>
    </p:spTree>
    <p:extLst>
      <p:ext uri="{BB962C8B-B14F-4D97-AF65-F5344CB8AC3E}">
        <p14:creationId xmlns:p14="http://schemas.microsoft.com/office/powerpoint/2010/main" val="958520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74638"/>
            <a:ext cx="8686799" cy="1143000"/>
          </a:xfrm>
        </p:spPr>
        <p:txBody>
          <a:bodyPr/>
          <a:lstStyle/>
          <a:p>
            <a:r>
              <a:rPr lang="en-IN" dirty="0"/>
              <a:t>MapReduce</a:t>
            </a:r>
            <a:r>
              <a:rPr lang="en-IN" b="1" dirty="0">
                <a:solidFill>
                  <a:srgbClr val="7030A0"/>
                </a:solidFill>
              </a:rPr>
              <a:t> </a:t>
            </a:r>
            <a:r>
              <a:rPr lang="en-IN" dirty="0"/>
              <a:t>API</a:t>
            </a:r>
            <a:r>
              <a:rPr lang="en-IN" b="1" dirty="0">
                <a:solidFill>
                  <a:srgbClr val="7030A0"/>
                </a:solidFill>
              </a:rPr>
              <a:t> </a:t>
            </a:r>
            <a:r>
              <a:rPr lang="en-IN" dirty="0"/>
              <a:t>-</a:t>
            </a:r>
            <a:r>
              <a:rPr lang="en-IN" b="1" dirty="0">
                <a:solidFill>
                  <a:srgbClr val="7030A0"/>
                </a:solidFill>
              </a:rPr>
              <a:t> </a:t>
            </a:r>
            <a:r>
              <a:rPr lang="en-IN" dirty="0"/>
              <a:t>InputFormats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7800"/>
            <a:ext cx="876300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23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Hands on - Demo Example</a:t>
            </a:r>
          </a:p>
        </p:txBody>
      </p:sp>
      <p:sp>
        <p:nvSpPr>
          <p:cNvPr id="3" name="Content Placeholder 2"/>
          <p:cNvSpPr>
            <a:spLocks noGrp="1"/>
          </p:cNvSpPr>
          <p:nvPr>
            <p:ph idx="1"/>
          </p:nvPr>
        </p:nvSpPr>
        <p:spPr/>
        <p:txBody>
          <a:bodyPr>
            <a:normAutofit/>
          </a:bodyPr>
          <a:lstStyle/>
          <a:p>
            <a:r>
              <a:rPr lang="en-US" sz="1600" dirty="0"/>
              <a:t>Find distinct player name (Using </a:t>
            </a:r>
            <a:r>
              <a:rPr lang="en-US" sz="1600" dirty="0" err="1"/>
              <a:t>NullWritable</a:t>
            </a:r>
            <a:r>
              <a:rPr lang="en-US" sz="1600" dirty="0"/>
              <a:t>)</a:t>
            </a:r>
          </a:p>
          <a:p>
            <a:pPr lvl="1"/>
            <a:r>
              <a:rPr lang="en-US" sz="1600" dirty="0"/>
              <a:t>Let’s find out the unique player names.</a:t>
            </a:r>
          </a:p>
          <a:p>
            <a:pPr lvl="1"/>
            <a:r>
              <a:rPr lang="en-US" sz="1600" dirty="0"/>
              <a:t>Observe the below code in mapper and reducer class</a:t>
            </a:r>
          </a:p>
          <a:p>
            <a:pPr lvl="2"/>
            <a:r>
              <a:rPr lang="en-US" sz="1600" dirty="0" err="1"/>
              <a:t>context.write</a:t>
            </a:r>
            <a:r>
              <a:rPr lang="en-US" sz="1600" dirty="0"/>
              <a:t>(</a:t>
            </a:r>
            <a:r>
              <a:rPr lang="en-US" sz="1600" b="1" i="1" dirty="0" err="1"/>
              <a:t>player,NullWritable.get</a:t>
            </a:r>
            <a:r>
              <a:rPr lang="en-US" sz="1600" b="1" i="1" dirty="0"/>
              <a:t>());</a:t>
            </a:r>
            <a:endParaRPr lang="en-US" sz="1600" dirty="0"/>
          </a:p>
          <a:p>
            <a:pPr lvl="1"/>
            <a:r>
              <a:rPr lang="en-US" sz="1600" dirty="0"/>
              <a:t>Observe the below code in driver class</a:t>
            </a:r>
          </a:p>
          <a:p>
            <a:pPr lvl="2"/>
            <a:r>
              <a:rPr lang="en-US" sz="1600" dirty="0" err="1"/>
              <a:t>job.setOutputValueClass</a:t>
            </a:r>
            <a:r>
              <a:rPr lang="en-US" sz="1600" dirty="0"/>
              <a:t>(</a:t>
            </a:r>
            <a:r>
              <a:rPr lang="en-US" sz="1600" dirty="0" err="1"/>
              <a:t>NullWritable.</a:t>
            </a:r>
            <a:r>
              <a:rPr lang="en-US" sz="1600" b="1" dirty="0" err="1"/>
              <a:t>class</a:t>
            </a:r>
            <a:r>
              <a:rPr lang="en-US" sz="1600" b="1" dirty="0"/>
              <a:t>);</a:t>
            </a:r>
          </a:p>
          <a:p>
            <a:r>
              <a:rPr lang="en-US" sz="1600" b="1" dirty="0"/>
              <a:t>hadoop jar jar/MR-0.0.1-SNAPSHOT.jar </a:t>
            </a:r>
            <a:r>
              <a:rPr lang="en-US" sz="1600" b="1" dirty="0" err="1"/>
              <a:t>com.programs.MR.DistinctPlayer.Driver</a:t>
            </a:r>
            <a:r>
              <a:rPr lang="en-US" sz="1600" b="1" dirty="0"/>
              <a:t> </a:t>
            </a:r>
            <a:r>
              <a:rPr lang="en-US" sz="1600" b="1" dirty="0" err="1"/>
              <a:t>SampleDataFile</a:t>
            </a:r>
            <a:r>
              <a:rPr lang="en-US" sz="1600" b="1" dirty="0"/>
              <a:t>/CricketScore.txt  output_2</a:t>
            </a:r>
          </a:p>
          <a:p>
            <a:r>
              <a:rPr lang="en-US" sz="1600" dirty="0"/>
              <a:t>Verify the player names</a:t>
            </a:r>
          </a:p>
          <a:p>
            <a:pPr lvl="1"/>
            <a:r>
              <a:rPr lang="en-US" sz="1600" dirty="0"/>
              <a:t>hadoop fs -cat output_3/part*</a:t>
            </a:r>
          </a:p>
        </p:txBody>
      </p:sp>
    </p:spTree>
    <p:extLst>
      <p:ext uri="{BB962C8B-B14F-4D97-AF65-F5344CB8AC3E}">
        <p14:creationId xmlns:p14="http://schemas.microsoft.com/office/powerpoint/2010/main" val="3703232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a:t>
            </a:r>
            <a:r>
              <a:rPr lang="en-US" b="1" dirty="0">
                <a:solidFill>
                  <a:srgbClr val="7030A0"/>
                </a:solidFill>
              </a:rPr>
              <a:t> </a:t>
            </a:r>
            <a:r>
              <a:rPr lang="en-US" dirty="0"/>
              <a:t>- Input</a:t>
            </a:r>
            <a:r>
              <a:rPr lang="en-US" b="1" dirty="0">
                <a:solidFill>
                  <a:srgbClr val="7030A0"/>
                </a:solidFill>
              </a:rPr>
              <a:t> </a:t>
            </a:r>
            <a:r>
              <a:rPr lang="en-US" dirty="0"/>
              <a:t>Format</a:t>
            </a:r>
          </a:p>
        </p:txBody>
      </p:sp>
      <p:sp>
        <p:nvSpPr>
          <p:cNvPr id="3" name="Content Placeholder 2"/>
          <p:cNvSpPr>
            <a:spLocks noGrp="1"/>
          </p:cNvSpPr>
          <p:nvPr>
            <p:ph idx="1"/>
          </p:nvPr>
        </p:nvSpPr>
        <p:spPr>
          <a:xfrm>
            <a:off x="457200" y="1600200"/>
            <a:ext cx="8229600" cy="5181600"/>
          </a:xfrm>
        </p:spPr>
        <p:txBody>
          <a:bodyPr>
            <a:noAutofit/>
          </a:bodyPr>
          <a:lstStyle/>
          <a:p>
            <a:r>
              <a:rPr lang="en-US" sz="1600" dirty="0"/>
              <a:t>How the input files are split up and read is defined by the </a:t>
            </a:r>
            <a:r>
              <a:rPr lang="en-US" sz="1600" dirty="0" err="1"/>
              <a:t>InputFormat</a:t>
            </a:r>
            <a:r>
              <a:rPr lang="en-US" sz="1600" dirty="0"/>
              <a:t> class.</a:t>
            </a:r>
          </a:p>
          <a:p>
            <a:pPr lvl="1"/>
            <a:r>
              <a:rPr lang="en-US" sz="1600" dirty="0"/>
              <a:t>Selects the files that should be used for input</a:t>
            </a:r>
          </a:p>
          <a:p>
            <a:pPr lvl="1"/>
            <a:r>
              <a:rPr lang="en-US" sz="1600" dirty="0"/>
              <a:t>Defines InputSplit for a file defines a slice of work  for each map task </a:t>
            </a:r>
          </a:p>
          <a:p>
            <a:pPr lvl="1"/>
            <a:r>
              <a:rPr lang="en-US" sz="1600" dirty="0"/>
              <a:t>Provides a factory for RecordReader objects that read the file</a:t>
            </a:r>
          </a:p>
          <a:p>
            <a:r>
              <a:rPr lang="en-US" sz="1600" b="1" dirty="0"/>
              <a:t>Input Split</a:t>
            </a:r>
          </a:p>
          <a:p>
            <a:pPr lvl="1"/>
            <a:r>
              <a:rPr lang="en-US" sz="1600" dirty="0"/>
              <a:t>An input split describes a unit of work that comprises a single map task in a MapReduce program, By default, the InputFormat breaks a file </a:t>
            </a:r>
            <a:r>
              <a:rPr lang="en-US" sz="1600" dirty="0" err="1"/>
              <a:t>upto</a:t>
            </a:r>
            <a:r>
              <a:rPr lang="en-US" sz="1600" dirty="0"/>
              <a:t> 128MB splits. </a:t>
            </a:r>
          </a:p>
          <a:p>
            <a:pPr lvl="1"/>
            <a:r>
              <a:rPr lang="en-US" sz="1600" dirty="0"/>
              <a:t>Each map task corresponds to a single input split.</a:t>
            </a:r>
          </a:p>
          <a:p>
            <a:pPr lvl="1"/>
            <a:r>
              <a:rPr lang="en-US" sz="1600" dirty="0"/>
              <a:t>By dividing the file into splits, we allow several map tasks to operate on a single file in parallel</a:t>
            </a:r>
          </a:p>
          <a:p>
            <a:pPr lvl="1"/>
            <a:r>
              <a:rPr lang="en-US" sz="1600" dirty="0"/>
              <a:t>If the file is very large, this can improve performance significantly through parallelism</a:t>
            </a:r>
          </a:p>
          <a:p>
            <a:r>
              <a:rPr lang="en-US" sz="1600" b="1" dirty="0"/>
              <a:t>Record Reader</a:t>
            </a:r>
          </a:p>
          <a:p>
            <a:pPr lvl="1"/>
            <a:r>
              <a:rPr lang="en-US" sz="1600" dirty="0"/>
              <a:t>The input split defines a slice of work but does not describe how to access it</a:t>
            </a:r>
          </a:p>
          <a:p>
            <a:pPr lvl="1"/>
            <a:r>
              <a:rPr lang="en-US" sz="1600" dirty="0"/>
              <a:t>The RecordReader class actually loads data from its source and converts it into (K, V) pairs suitable for reading by Mappers</a:t>
            </a:r>
          </a:p>
          <a:p>
            <a:pPr lvl="1"/>
            <a:r>
              <a:rPr lang="en-US" sz="1600" dirty="0"/>
              <a:t>The RecordReader is invoked repeatedly on the input until the entire split is consumed</a:t>
            </a:r>
          </a:p>
          <a:p>
            <a:pPr lvl="1"/>
            <a:r>
              <a:rPr lang="en-US" sz="1600" dirty="0"/>
              <a:t>Each invocation of the RecordReader leads to another call of the map function defined by the programmer</a:t>
            </a:r>
          </a:p>
        </p:txBody>
      </p:sp>
    </p:spTree>
    <p:extLst>
      <p:ext uri="{BB962C8B-B14F-4D97-AF65-F5344CB8AC3E}">
        <p14:creationId xmlns:p14="http://schemas.microsoft.com/office/powerpoint/2010/main" val="3062785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Hands on - Demo Example</a:t>
            </a:r>
          </a:p>
        </p:txBody>
      </p:sp>
      <p:sp>
        <p:nvSpPr>
          <p:cNvPr id="3" name="Content Placeholder 2"/>
          <p:cNvSpPr>
            <a:spLocks noGrp="1"/>
          </p:cNvSpPr>
          <p:nvPr>
            <p:ph idx="1"/>
          </p:nvPr>
        </p:nvSpPr>
        <p:spPr>
          <a:xfrm>
            <a:off x="457200" y="1219200"/>
            <a:ext cx="8229600" cy="5562600"/>
          </a:xfrm>
        </p:spPr>
        <p:txBody>
          <a:bodyPr>
            <a:normAutofit/>
          </a:bodyPr>
          <a:lstStyle/>
          <a:p>
            <a:r>
              <a:rPr lang="en-US" sz="1600" dirty="0" err="1"/>
              <a:t>NlineInputFormat</a:t>
            </a:r>
            <a:endParaRPr lang="en-US" sz="1600" dirty="0"/>
          </a:p>
          <a:p>
            <a:pPr lvl="1"/>
            <a:r>
              <a:rPr lang="en-US" sz="1600" dirty="0"/>
              <a:t>Let’s find out the max score of each player but this time using </a:t>
            </a:r>
            <a:r>
              <a:rPr lang="en-US" sz="1600" dirty="0" err="1"/>
              <a:t>NlineInputFormat</a:t>
            </a:r>
            <a:r>
              <a:rPr lang="en-US" sz="1600" dirty="0"/>
              <a:t> to control the split.</a:t>
            </a:r>
          </a:p>
          <a:p>
            <a:pPr lvl="1"/>
            <a:r>
              <a:rPr lang="en-US" sz="1600" dirty="0"/>
              <a:t>Observe the below code in driver class</a:t>
            </a:r>
          </a:p>
          <a:p>
            <a:pPr lvl="2"/>
            <a:r>
              <a:rPr lang="en-US" sz="1600" dirty="0" err="1"/>
              <a:t>NLineInputFormat.</a:t>
            </a:r>
            <a:r>
              <a:rPr lang="en-US" sz="1600" i="1" dirty="0" err="1"/>
              <a:t>addInputPath</a:t>
            </a:r>
            <a:r>
              <a:rPr lang="en-US" sz="1600" i="1" dirty="0"/>
              <a:t>(job, </a:t>
            </a:r>
            <a:r>
              <a:rPr lang="en-US" sz="1600" b="1" i="1" dirty="0"/>
              <a:t>new Path(args[0]));</a:t>
            </a:r>
          </a:p>
          <a:p>
            <a:pPr lvl="2"/>
            <a:r>
              <a:rPr lang="en-US" sz="1600" dirty="0" err="1"/>
              <a:t>job.getConfiguration</a:t>
            </a:r>
            <a:r>
              <a:rPr lang="en-US" sz="1600" dirty="0"/>
              <a:t>().</a:t>
            </a:r>
            <a:r>
              <a:rPr lang="en-US" sz="1600" dirty="0" err="1"/>
              <a:t>setInt</a:t>
            </a:r>
            <a:r>
              <a:rPr lang="en-US" sz="1600" dirty="0"/>
              <a:t>("</a:t>
            </a:r>
            <a:r>
              <a:rPr lang="en-US" sz="1600" dirty="0" err="1"/>
              <a:t>mapreduce.input.lineinputformat.linespermap</a:t>
            </a:r>
            <a:r>
              <a:rPr lang="en-US" sz="1600" dirty="0"/>
              <a:t>", 20);</a:t>
            </a:r>
          </a:p>
          <a:p>
            <a:pPr lvl="1"/>
            <a:r>
              <a:rPr lang="en-US" sz="1600" b="1" dirty="0"/>
              <a:t>hadoop jar jar/MR-0.0.1-SNAPSHOT.jar </a:t>
            </a:r>
            <a:r>
              <a:rPr lang="en-US" sz="1600" b="1" dirty="0" err="1"/>
              <a:t>com.programs.MR.InputFormatNLine.Driver</a:t>
            </a:r>
            <a:r>
              <a:rPr lang="en-US" sz="1600" b="1" dirty="0"/>
              <a:t> </a:t>
            </a:r>
            <a:r>
              <a:rPr lang="en-US" sz="1600" b="1" dirty="0" err="1"/>
              <a:t>SampleDataFile</a:t>
            </a:r>
            <a:r>
              <a:rPr lang="en-US" sz="1600" b="1" dirty="0"/>
              <a:t>/CricketScore.txt output_3</a:t>
            </a:r>
          </a:p>
          <a:p>
            <a:pPr lvl="1"/>
            <a:r>
              <a:rPr lang="en-US" sz="1600" dirty="0"/>
              <a:t>You can observe while execution the number of split has been 6 now instead of 1 as we are creating 20 lines per split.</a:t>
            </a:r>
          </a:p>
          <a:p>
            <a:pPr lvl="1"/>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4800"/>
            <a:ext cx="7620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065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Hands on - Demo Example</a:t>
            </a:r>
          </a:p>
        </p:txBody>
      </p:sp>
      <p:sp>
        <p:nvSpPr>
          <p:cNvPr id="3" name="Content Placeholder 2"/>
          <p:cNvSpPr>
            <a:spLocks noGrp="1"/>
          </p:cNvSpPr>
          <p:nvPr>
            <p:ph idx="1"/>
          </p:nvPr>
        </p:nvSpPr>
        <p:spPr>
          <a:xfrm>
            <a:off x="457200" y="1447800"/>
            <a:ext cx="8229600" cy="4525963"/>
          </a:xfrm>
        </p:spPr>
        <p:txBody>
          <a:bodyPr>
            <a:normAutofit/>
          </a:bodyPr>
          <a:lstStyle/>
          <a:p>
            <a:r>
              <a:rPr lang="en-US" sz="1800" dirty="0" err="1"/>
              <a:t>KeyValue</a:t>
            </a:r>
            <a:r>
              <a:rPr lang="en-US" sz="1800" dirty="0"/>
              <a:t> Input Format</a:t>
            </a:r>
          </a:p>
          <a:p>
            <a:pPr lvl="1"/>
            <a:r>
              <a:rPr lang="en-US" sz="1800" dirty="0"/>
              <a:t>Let’s find out the max score of each player but this time using </a:t>
            </a:r>
            <a:r>
              <a:rPr lang="en-US" sz="1800" dirty="0" err="1"/>
              <a:t>NlineInputFormat</a:t>
            </a:r>
            <a:r>
              <a:rPr lang="en-US" sz="1800" dirty="0"/>
              <a:t> to control the split.</a:t>
            </a:r>
          </a:p>
          <a:p>
            <a:pPr lvl="1"/>
            <a:r>
              <a:rPr lang="en-US" sz="1800" dirty="0"/>
              <a:t>Observe the below code in driver class</a:t>
            </a:r>
          </a:p>
          <a:p>
            <a:pPr lvl="2"/>
            <a:r>
              <a:rPr lang="en-US" sz="1800" dirty="0"/>
              <a:t>Configuration conf = </a:t>
            </a:r>
            <a:r>
              <a:rPr lang="en-US" sz="1800" b="1" dirty="0"/>
              <a:t>new Configuration();</a:t>
            </a:r>
          </a:p>
          <a:p>
            <a:pPr lvl="2"/>
            <a:r>
              <a:rPr lang="en-US" sz="1800" dirty="0" err="1"/>
              <a:t>conf.set</a:t>
            </a:r>
            <a:r>
              <a:rPr lang="en-US" sz="1800" dirty="0"/>
              <a:t>("mapreduce.input.keyvaluelinerecordreader.key.value.separator",",");</a:t>
            </a:r>
          </a:p>
          <a:p>
            <a:r>
              <a:rPr lang="en-US" sz="1800" b="1" dirty="0"/>
              <a:t>hadoop jar jar/MR-0.0.1-SNAPSHOT.jar </a:t>
            </a:r>
            <a:r>
              <a:rPr lang="en-US" sz="1800" b="1" dirty="0" err="1"/>
              <a:t>com.programs.MR.InputFormatKeyValue.Driver</a:t>
            </a:r>
            <a:r>
              <a:rPr lang="en-US" sz="1800" b="1" dirty="0"/>
              <a:t> </a:t>
            </a:r>
            <a:r>
              <a:rPr lang="en-US" sz="1800" b="1" dirty="0" err="1"/>
              <a:t>SampleDataFile</a:t>
            </a:r>
            <a:r>
              <a:rPr lang="en-US" sz="1800" b="1" dirty="0"/>
              <a:t>/CricScoreKV.txt output_4</a:t>
            </a:r>
          </a:p>
          <a:p>
            <a:r>
              <a:rPr lang="en-US" sz="1800" dirty="0"/>
              <a:t>You can observe in mapper class the datatype is Text now instead of object as offset is no more key to mapper.</a:t>
            </a:r>
          </a:p>
          <a:p>
            <a:endParaRPr lang="en-US" sz="1800" dirty="0"/>
          </a:p>
          <a:p>
            <a:endParaRPr lang="en-US" sz="1600" dirty="0"/>
          </a:p>
          <a:p>
            <a:endParaRPr lang="en-US" sz="1600" dirty="0"/>
          </a:p>
        </p:txBody>
      </p:sp>
    </p:spTree>
    <p:extLst>
      <p:ext uri="{BB962C8B-B14F-4D97-AF65-F5344CB8AC3E}">
        <p14:creationId xmlns:p14="http://schemas.microsoft.com/office/powerpoint/2010/main" val="443523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Hands on - Demo Example</a:t>
            </a:r>
          </a:p>
        </p:txBody>
      </p:sp>
      <p:sp>
        <p:nvSpPr>
          <p:cNvPr id="3" name="Content Placeholder 2"/>
          <p:cNvSpPr>
            <a:spLocks noGrp="1"/>
          </p:cNvSpPr>
          <p:nvPr>
            <p:ph idx="1"/>
          </p:nvPr>
        </p:nvSpPr>
        <p:spPr>
          <a:xfrm>
            <a:off x="490537" y="1447800"/>
            <a:ext cx="8229600" cy="4525963"/>
          </a:xfrm>
        </p:spPr>
        <p:txBody>
          <a:bodyPr>
            <a:normAutofit/>
          </a:bodyPr>
          <a:lstStyle/>
          <a:p>
            <a:r>
              <a:rPr lang="en-US" sz="1600" dirty="0"/>
              <a:t>Multi Input Format</a:t>
            </a:r>
          </a:p>
          <a:p>
            <a:pPr lvl="1"/>
            <a:r>
              <a:rPr lang="en-US" sz="1600" dirty="0"/>
              <a:t>Let’s find out the max score of each player but this time using </a:t>
            </a:r>
            <a:r>
              <a:rPr lang="en-US" sz="1600" dirty="0" err="1"/>
              <a:t>MultiInputFormat</a:t>
            </a:r>
            <a:r>
              <a:rPr lang="en-US" sz="1600" dirty="0"/>
              <a:t> to handle files of different format.</a:t>
            </a:r>
          </a:p>
          <a:p>
            <a:pPr lvl="1"/>
            <a:r>
              <a:rPr lang="en-US" sz="1600" dirty="0"/>
              <a:t>Observe there are separate mapper class for each file and below code in driver class</a:t>
            </a:r>
          </a:p>
          <a:p>
            <a:pPr lvl="2"/>
            <a:r>
              <a:rPr lang="en-US" sz="1400" dirty="0" err="1"/>
              <a:t>MultipleInputs.</a:t>
            </a:r>
            <a:r>
              <a:rPr lang="en-US" sz="1400" i="1" dirty="0" err="1"/>
              <a:t>addInputPath</a:t>
            </a:r>
            <a:r>
              <a:rPr lang="en-US" sz="1400" i="1" dirty="0"/>
              <a:t>(</a:t>
            </a:r>
            <a:r>
              <a:rPr lang="en-US" sz="1400" i="1" dirty="0" err="1"/>
              <a:t>job,</a:t>
            </a:r>
            <a:r>
              <a:rPr lang="en-US" sz="1400" b="1" i="1" dirty="0" err="1"/>
              <a:t>new</a:t>
            </a:r>
            <a:r>
              <a:rPr lang="en-US" sz="1400" b="1" i="1" dirty="0"/>
              <a:t> Path(args[0]),TextInputFormat.class,Mapper1.class);</a:t>
            </a:r>
          </a:p>
          <a:p>
            <a:pPr lvl="2"/>
            <a:r>
              <a:rPr lang="en-US" sz="1400" dirty="0" err="1"/>
              <a:t>MultipleInputs.</a:t>
            </a:r>
            <a:r>
              <a:rPr lang="en-US" sz="1400" i="1" dirty="0" err="1"/>
              <a:t>addInputPath</a:t>
            </a:r>
            <a:r>
              <a:rPr lang="en-US" sz="1400" i="1" dirty="0"/>
              <a:t>(</a:t>
            </a:r>
            <a:r>
              <a:rPr lang="en-US" sz="1400" i="1" dirty="0" err="1"/>
              <a:t>job,</a:t>
            </a:r>
            <a:r>
              <a:rPr lang="en-US" sz="1400" b="1" i="1" dirty="0" err="1"/>
              <a:t>new</a:t>
            </a:r>
            <a:r>
              <a:rPr lang="en-US" sz="1400" b="1" i="1" dirty="0"/>
              <a:t> Path(args[1]),TextInputFormat.class,Mapper2.class);</a:t>
            </a:r>
          </a:p>
          <a:p>
            <a:r>
              <a:rPr lang="en-US" sz="1600" b="1" dirty="0"/>
              <a:t>hadoop jar jar/MR-0.0.1-SNAPSHOT.jar </a:t>
            </a:r>
            <a:r>
              <a:rPr lang="en-US" sz="1600" b="1" dirty="0" err="1"/>
              <a:t>com.programs.MR.InputFormatMultiple.Driver</a:t>
            </a:r>
            <a:r>
              <a:rPr lang="en-US" sz="1600" b="1" dirty="0"/>
              <a:t> </a:t>
            </a:r>
            <a:r>
              <a:rPr lang="en-US" sz="1600" b="1" dirty="0" err="1"/>
              <a:t>SampleDataFile</a:t>
            </a:r>
            <a:r>
              <a:rPr lang="en-US" sz="1600" b="1" dirty="0"/>
              <a:t>/CricketScore.txt </a:t>
            </a:r>
            <a:r>
              <a:rPr lang="en-US" sz="1600" b="1" dirty="0" err="1"/>
              <a:t>SampleDataFile</a:t>
            </a:r>
            <a:r>
              <a:rPr lang="en-US" sz="1600" b="1" dirty="0"/>
              <a:t>/CricketScore_comma.txt output_5</a:t>
            </a:r>
          </a:p>
          <a:p>
            <a:r>
              <a:rPr lang="en-US" sz="1600" dirty="0"/>
              <a:t>You can observe while execution the number of split is 2 now.</a:t>
            </a:r>
          </a:p>
          <a:p>
            <a:pPr lvl="1"/>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7077075" cy="2183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523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Combiner, Partitioner, Shuffle &amp; Sort</a:t>
            </a:r>
          </a:p>
        </p:txBody>
      </p:sp>
      <p:sp>
        <p:nvSpPr>
          <p:cNvPr id="3" name="Content Placeholder 2"/>
          <p:cNvSpPr>
            <a:spLocks noGrp="1"/>
          </p:cNvSpPr>
          <p:nvPr>
            <p:ph idx="1"/>
          </p:nvPr>
        </p:nvSpPr>
        <p:spPr>
          <a:xfrm>
            <a:off x="457200" y="1447800"/>
            <a:ext cx="8229600" cy="4876800"/>
          </a:xfrm>
        </p:spPr>
        <p:txBody>
          <a:bodyPr>
            <a:noAutofit/>
          </a:bodyPr>
          <a:lstStyle/>
          <a:p>
            <a:pPr marL="285750" indent="-285750"/>
            <a:r>
              <a:rPr lang="en-IN" sz="1400" b="1" dirty="0"/>
              <a:t>Combiner</a:t>
            </a:r>
          </a:p>
          <a:p>
            <a:pPr lvl="1"/>
            <a:r>
              <a:rPr lang="en-IN" sz="1400" dirty="0"/>
              <a:t>Apply reduce function to map output before it is sent to reducer</a:t>
            </a:r>
          </a:p>
          <a:p>
            <a:pPr lvl="1"/>
            <a:r>
              <a:rPr lang="en-IN" sz="1400" dirty="0"/>
              <a:t>Reduces number of records outputted by mapper!</a:t>
            </a:r>
          </a:p>
          <a:p>
            <a:pPr marL="285750" indent="-285750"/>
            <a:r>
              <a:rPr lang="en-IN" sz="1400" b="1" dirty="0"/>
              <a:t>Partitioner</a:t>
            </a:r>
          </a:p>
          <a:p>
            <a:pPr lvl="1"/>
            <a:r>
              <a:rPr lang="en-US" sz="1400" dirty="0"/>
              <a:t>Each mapper may produce (K, V) pairs to any partition.</a:t>
            </a:r>
          </a:p>
          <a:p>
            <a:pPr lvl="1"/>
            <a:r>
              <a:rPr lang="en-US" sz="1400" dirty="0"/>
              <a:t>Therefore, the map nodes must all agree on where to send different pieces of intermediate data.</a:t>
            </a:r>
          </a:p>
          <a:p>
            <a:pPr lvl="1"/>
            <a:r>
              <a:rPr lang="en-US" sz="1400" dirty="0"/>
              <a:t>The partitioner class determines which partition a given (K,V) pair will go to.</a:t>
            </a:r>
          </a:p>
          <a:p>
            <a:pPr lvl="1"/>
            <a:r>
              <a:rPr lang="en-US" sz="1400" dirty="0"/>
              <a:t>The default partitioner computes a hash value for a given key and assigns it to a partition based on this result.</a:t>
            </a:r>
            <a:endParaRPr lang="en-IN" sz="1400" dirty="0"/>
          </a:p>
          <a:p>
            <a:pPr marL="341313" indent="-341313"/>
            <a:r>
              <a:rPr lang="en-US" sz="1400" b="1" dirty="0"/>
              <a:t>Shuffle and Sort</a:t>
            </a:r>
          </a:p>
          <a:p>
            <a:pPr marL="741363" lvl="1" indent="-341313"/>
            <a:r>
              <a:rPr lang="en-US" sz="1400" dirty="0"/>
              <a:t>Probably the most complex aspect of MapReduce and heart of the map reduce!</a:t>
            </a:r>
          </a:p>
          <a:p>
            <a:pPr marL="741363" lvl="1" indent="-341313"/>
            <a:r>
              <a:rPr lang="en-US" sz="1400" dirty="0"/>
              <a:t>Map side</a:t>
            </a:r>
          </a:p>
          <a:p>
            <a:pPr marL="1141413" lvl="2" indent="-284163"/>
            <a:r>
              <a:rPr lang="en-US" sz="1400" dirty="0"/>
              <a:t>Map outputs are buffered in memory in a circular buffer.</a:t>
            </a:r>
          </a:p>
          <a:p>
            <a:pPr marL="1141413" lvl="2" indent="-284163"/>
            <a:r>
              <a:rPr lang="en-US" sz="1400" dirty="0"/>
              <a:t>When buffer reaches threshold, contents are “spilled” to disk.</a:t>
            </a:r>
          </a:p>
          <a:p>
            <a:pPr marL="1141413" lvl="2" indent="-284163"/>
            <a:r>
              <a:rPr lang="en-US" sz="1400" dirty="0"/>
              <a:t>Spills merged in a single, partitioned file (sorted within each partition): combiner runs here first.</a:t>
            </a:r>
          </a:p>
          <a:p>
            <a:pPr marL="741363" lvl="1" indent="-341313"/>
            <a:r>
              <a:rPr lang="en-US" sz="1400" dirty="0"/>
              <a:t>Reduce side</a:t>
            </a:r>
          </a:p>
          <a:p>
            <a:pPr marL="1141413" lvl="2" indent="-284163"/>
            <a:r>
              <a:rPr lang="en-US" sz="1400" dirty="0"/>
              <a:t>First, map outputs are copied over to reducer machine.</a:t>
            </a:r>
          </a:p>
          <a:p>
            <a:pPr marL="1141413" lvl="2" indent="-284163"/>
            <a:r>
              <a:rPr lang="en-US" sz="1400" dirty="0"/>
              <a:t>“Sort” is a multi-pass merge of map outputs (happens in memory and on disk):</a:t>
            </a:r>
          </a:p>
          <a:p>
            <a:pPr marL="1141413" lvl="2" indent="-284163"/>
            <a:r>
              <a:rPr lang="en-US" sz="1400" dirty="0"/>
              <a:t>Final merge pass goes directly into reducer.</a:t>
            </a:r>
          </a:p>
        </p:txBody>
      </p:sp>
    </p:spTree>
    <p:extLst>
      <p:ext uri="{BB962C8B-B14F-4D97-AF65-F5344CB8AC3E}">
        <p14:creationId xmlns:p14="http://schemas.microsoft.com/office/powerpoint/2010/main" val="2709371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Shuffle and Sort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1"/>
            <a:ext cx="8229600" cy="511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538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Hands on - Demo Example</a:t>
            </a:r>
          </a:p>
        </p:txBody>
      </p:sp>
      <p:sp>
        <p:nvSpPr>
          <p:cNvPr id="3" name="Content Placeholder 2"/>
          <p:cNvSpPr>
            <a:spLocks noGrp="1"/>
          </p:cNvSpPr>
          <p:nvPr>
            <p:ph idx="1"/>
          </p:nvPr>
        </p:nvSpPr>
        <p:spPr/>
        <p:txBody>
          <a:bodyPr>
            <a:normAutofit/>
          </a:bodyPr>
          <a:lstStyle/>
          <a:p>
            <a:r>
              <a:rPr lang="en-US" sz="1800" dirty="0"/>
              <a:t>Combiner Usage program</a:t>
            </a:r>
          </a:p>
          <a:p>
            <a:pPr lvl="1"/>
            <a:r>
              <a:rPr lang="en-US" sz="1800" dirty="0"/>
              <a:t>Let’s find out the max score of each player but this time using Combiner to control the split.</a:t>
            </a:r>
          </a:p>
          <a:p>
            <a:pPr lvl="1"/>
            <a:r>
              <a:rPr lang="en-US" sz="1800" dirty="0"/>
              <a:t>Observe the below code in driver class</a:t>
            </a:r>
          </a:p>
          <a:p>
            <a:pPr lvl="2"/>
            <a:r>
              <a:rPr lang="en-US" sz="1800" dirty="0"/>
              <a:t>//set Combiner Class</a:t>
            </a:r>
          </a:p>
          <a:p>
            <a:pPr lvl="2"/>
            <a:r>
              <a:rPr lang="en-US" sz="1800" dirty="0" err="1"/>
              <a:t>job.setCombinerClass</a:t>
            </a:r>
            <a:r>
              <a:rPr lang="en-US" sz="1800" dirty="0"/>
              <a:t>(</a:t>
            </a:r>
            <a:r>
              <a:rPr lang="en-US" sz="1800" dirty="0" err="1"/>
              <a:t>MaxScoreReducer.</a:t>
            </a:r>
            <a:r>
              <a:rPr lang="en-US" sz="1800" b="1" dirty="0" err="1"/>
              <a:t>class</a:t>
            </a:r>
            <a:r>
              <a:rPr lang="en-US" sz="1800" b="1" dirty="0"/>
              <a:t>);</a:t>
            </a:r>
          </a:p>
          <a:p>
            <a:r>
              <a:rPr lang="en-US" sz="1800" b="1" dirty="0"/>
              <a:t>hadoop jar jar/MR-0.0.1-SNAPSHOT.jar </a:t>
            </a:r>
            <a:r>
              <a:rPr lang="en-US" sz="1800" b="1" dirty="0" err="1"/>
              <a:t>com.programs.MR.UseCombiner.Driver</a:t>
            </a:r>
            <a:r>
              <a:rPr lang="en-US" sz="1800" b="1" dirty="0"/>
              <a:t> </a:t>
            </a:r>
            <a:r>
              <a:rPr lang="en-US" sz="1800" b="1" dirty="0" err="1"/>
              <a:t>SampleDataFile</a:t>
            </a:r>
            <a:r>
              <a:rPr lang="en-US" sz="1800" b="1" dirty="0"/>
              <a:t>/CricketScore.txt output_6</a:t>
            </a:r>
          </a:p>
          <a:p>
            <a:r>
              <a:rPr lang="en-US" sz="1800" dirty="0"/>
              <a:t>Note: with small Input files Combiner will not be effective, //</a:t>
            </a:r>
            <a:r>
              <a:rPr lang="en-US" sz="1800" dirty="0" err="1"/>
              <a:t>mapreduce.map.combine.minspills</a:t>
            </a:r>
            <a:r>
              <a:rPr lang="en-US" sz="1800" dirty="0"/>
              <a:t> = 3(Default) (To get combiner effective)</a:t>
            </a:r>
          </a:p>
        </p:txBody>
      </p:sp>
    </p:spTree>
    <p:extLst>
      <p:ext uri="{BB962C8B-B14F-4D97-AF65-F5344CB8AC3E}">
        <p14:creationId xmlns:p14="http://schemas.microsoft.com/office/powerpoint/2010/main" val="443523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Hands on - Demo Example</a:t>
            </a:r>
          </a:p>
        </p:txBody>
      </p:sp>
      <p:sp>
        <p:nvSpPr>
          <p:cNvPr id="3" name="Content Placeholder 2"/>
          <p:cNvSpPr>
            <a:spLocks noGrp="1"/>
          </p:cNvSpPr>
          <p:nvPr>
            <p:ph idx="1"/>
          </p:nvPr>
        </p:nvSpPr>
        <p:spPr/>
        <p:txBody>
          <a:bodyPr>
            <a:normAutofit/>
          </a:bodyPr>
          <a:lstStyle/>
          <a:p>
            <a:r>
              <a:rPr lang="en-US" sz="1800" dirty="0"/>
              <a:t>Custom Partitioner program</a:t>
            </a:r>
          </a:p>
          <a:p>
            <a:pPr lvl="1"/>
            <a:r>
              <a:rPr lang="en-US" sz="1800" dirty="0"/>
              <a:t>Observe the new partitioner class is written to distribute the data among reducers to avoid skew.</a:t>
            </a:r>
          </a:p>
          <a:p>
            <a:r>
              <a:rPr lang="en-US" sz="1800" b="1" dirty="0"/>
              <a:t>hadoop jar jar/MR-0.0.1-SNAPSHOT.jar </a:t>
            </a:r>
            <a:r>
              <a:rPr lang="en-US" sz="1800" b="1" dirty="0" err="1"/>
              <a:t>com.programs.MR.Partitioner.Driver</a:t>
            </a:r>
            <a:r>
              <a:rPr lang="en-US" sz="1800" b="1" dirty="0"/>
              <a:t> </a:t>
            </a:r>
            <a:r>
              <a:rPr lang="en-US" sz="1800" b="1" dirty="0" err="1"/>
              <a:t>SampleDataFile</a:t>
            </a:r>
            <a:r>
              <a:rPr lang="en-US" sz="1800" b="1" dirty="0"/>
              <a:t>/CricketScore.txt output_7</a:t>
            </a:r>
          </a:p>
          <a:p>
            <a:endParaRPr lang="en-US" sz="1800" dirty="0"/>
          </a:p>
          <a:p>
            <a:endParaRPr lang="en-US" sz="1800" dirty="0"/>
          </a:p>
          <a:p>
            <a:endParaRPr lang="en-US" sz="1800" dirty="0"/>
          </a:p>
          <a:p>
            <a:endParaRPr lang="en-US" sz="1800" dirty="0"/>
          </a:p>
          <a:p>
            <a:endParaRPr lang="en-US" sz="1800" dirty="0"/>
          </a:p>
          <a:p>
            <a:r>
              <a:rPr lang="en-US" sz="1800" dirty="0"/>
              <a:t>Verify each part-r-* file to see the output key distributed as expected.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329" y="3352800"/>
            <a:ext cx="65532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937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Format</a:t>
            </a:r>
          </a:p>
        </p:txBody>
      </p:sp>
      <p:sp>
        <p:nvSpPr>
          <p:cNvPr id="45" name="Rectangle 3"/>
          <p:cNvSpPr txBox="1">
            <a:spLocks noChangeArrowheads="1"/>
          </p:cNvSpPr>
          <p:nvPr/>
        </p:nvSpPr>
        <p:spPr>
          <a:xfrm>
            <a:off x="481208" y="1524000"/>
            <a:ext cx="82296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a:defRPr/>
            </a:pPr>
            <a:r>
              <a:rPr lang="en-US" sz="1800" dirty="0"/>
              <a:t>The OutputFormat class defines the way (K,V) pairs produced by Reducers are written to output files.</a:t>
            </a:r>
          </a:p>
          <a:p>
            <a:pPr marL="400050">
              <a:defRPr/>
            </a:pPr>
            <a:r>
              <a:rPr lang="en-US" sz="1800" dirty="0"/>
              <a:t>Several OutputFormats are provided by Hadoop:</a:t>
            </a:r>
          </a:p>
          <a:p>
            <a:pPr lvl="1" fontAlgn="t">
              <a:defRPr/>
            </a:pPr>
            <a:r>
              <a:rPr lang="en-US" sz="1800" dirty="0"/>
              <a:t>TextOutputFormat - Default; writes lines in "key \t value" format</a:t>
            </a:r>
          </a:p>
          <a:p>
            <a:pPr lvl="1" fontAlgn="t">
              <a:defRPr/>
            </a:pPr>
            <a:r>
              <a:rPr lang="en-US" sz="1800" dirty="0"/>
              <a:t>SequenceFileOutputFormat - Writes binary files suitable for reading into subsequent MR jobs</a:t>
            </a:r>
          </a:p>
          <a:p>
            <a:pPr lvl="1" fontAlgn="t"/>
            <a:r>
              <a:rPr lang="en-US" sz="1800" dirty="0"/>
              <a:t>NullOutputFormat - Generates no output files</a:t>
            </a:r>
          </a:p>
          <a:p>
            <a:pPr marL="400050"/>
            <a:r>
              <a:rPr lang="en-US" sz="1800" b="1" dirty="0"/>
              <a:t>Speculative</a:t>
            </a:r>
            <a:r>
              <a:rPr lang="en-US" sz="1800" b="1" dirty="0">
                <a:solidFill>
                  <a:srgbClr val="7030A0"/>
                </a:solidFill>
              </a:rPr>
              <a:t> </a:t>
            </a:r>
            <a:r>
              <a:rPr lang="en-US" sz="1800" b="1" dirty="0"/>
              <a:t>Execution</a:t>
            </a:r>
          </a:p>
          <a:p>
            <a:pPr marL="800100" lvl="1"/>
            <a:r>
              <a:rPr lang="en-US" sz="1800" dirty="0"/>
              <a:t>A MapReduce job is dominated by the slowest task</a:t>
            </a:r>
          </a:p>
          <a:p>
            <a:pPr marL="800100" lvl="1"/>
            <a:r>
              <a:rPr lang="en-US" sz="1800" dirty="0"/>
              <a:t>MapReduce attempts to locate slow tasks (stragglers) and run redundant (speculative) tasks that will optimistically commit before the corresponding stragglers</a:t>
            </a:r>
          </a:p>
          <a:p>
            <a:pPr marL="800100" lvl="1"/>
            <a:r>
              <a:rPr lang="en-US" sz="1800" dirty="0"/>
              <a:t>This process is known as speculative execution</a:t>
            </a:r>
          </a:p>
          <a:p>
            <a:pPr marL="800100" lvl="1"/>
            <a:r>
              <a:rPr lang="en-US" sz="1800" dirty="0"/>
              <a:t>Only one copy of a straggler is allowed to be speculated</a:t>
            </a:r>
          </a:p>
          <a:p>
            <a:pPr marL="800100" lvl="1"/>
            <a:r>
              <a:rPr lang="en-US" sz="1800" dirty="0"/>
              <a:t>Whichever task(among the two copies) of a task commits first, it becomes the definitive copy, and the other task is killed.</a:t>
            </a:r>
          </a:p>
        </p:txBody>
      </p:sp>
    </p:spTree>
    <p:extLst>
      <p:ext uri="{BB962C8B-B14F-4D97-AF65-F5344CB8AC3E}">
        <p14:creationId xmlns:p14="http://schemas.microsoft.com/office/powerpoint/2010/main" val="293693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normAutofit/>
          </a:bodyPr>
          <a:lstStyle/>
          <a:p>
            <a:r>
              <a:rPr lang="en-US" sz="1800" dirty="0"/>
              <a:t>Multiple Output program</a:t>
            </a:r>
          </a:p>
          <a:p>
            <a:pPr lvl="1"/>
            <a:r>
              <a:rPr lang="en-US" sz="1800" dirty="0"/>
              <a:t>Find out the average of each player and write the output to different files using </a:t>
            </a:r>
            <a:r>
              <a:rPr lang="en-US" sz="1800" dirty="0" err="1"/>
              <a:t>multioutput</a:t>
            </a:r>
            <a:r>
              <a:rPr lang="en-US" sz="1800" dirty="0"/>
              <a:t> format</a:t>
            </a:r>
          </a:p>
          <a:p>
            <a:pPr lvl="1"/>
            <a:r>
              <a:rPr lang="en-US" sz="1800" dirty="0"/>
              <a:t>Please observe the reducer class and driver class changes to achieve this</a:t>
            </a:r>
          </a:p>
          <a:p>
            <a:r>
              <a:rPr lang="en-US" sz="1800" b="1" dirty="0"/>
              <a:t>hadoop jar jar/MR-0.0.1-SNAPSHOT.jar </a:t>
            </a:r>
            <a:r>
              <a:rPr lang="en-US" sz="1800" b="1" dirty="0" err="1"/>
              <a:t>com.programs.MR.MultiOutput.Driver</a:t>
            </a:r>
            <a:r>
              <a:rPr lang="en-US" sz="1800" b="1" dirty="0"/>
              <a:t> </a:t>
            </a:r>
            <a:r>
              <a:rPr lang="en-US" sz="1800" b="1" dirty="0" err="1"/>
              <a:t>SampleDataFile</a:t>
            </a:r>
            <a:r>
              <a:rPr lang="en-US" sz="1800" b="1" dirty="0"/>
              <a:t>/CricketScore.txt output_8</a:t>
            </a:r>
          </a:p>
          <a:p>
            <a:endParaRPr lang="en-US" sz="1800" dirty="0"/>
          </a:p>
          <a:p>
            <a:endParaRPr lang="en-US" sz="1800" dirty="0"/>
          </a:p>
          <a:p>
            <a:endParaRPr lang="en-US" sz="1800" dirty="0"/>
          </a:p>
          <a:p>
            <a:endParaRPr lang="en-US" sz="1800" dirty="0"/>
          </a:p>
          <a:p>
            <a:endParaRPr lang="en-US" sz="1800" dirty="0"/>
          </a:p>
          <a:p>
            <a:r>
              <a:rPr lang="en-US" sz="1800" dirty="0"/>
              <a:t>Verify the output file for desired result.</a:t>
            </a:r>
          </a:p>
          <a:p>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581400"/>
            <a:ext cx="6858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6111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a:t>JOINS</a:t>
            </a:r>
          </a:p>
        </p:txBody>
      </p:sp>
      <p:sp>
        <p:nvSpPr>
          <p:cNvPr id="3" name="Content Placeholder 2"/>
          <p:cNvSpPr>
            <a:spLocks noGrp="1"/>
          </p:cNvSpPr>
          <p:nvPr>
            <p:ph idx="1"/>
          </p:nvPr>
        </p:nvSpPr>
        <p:spPr>
          <a:xfrm>
            <a:off x="457200" y="1143000"/>
            <a:ext cx="8229600" cy="5105400"/>
          </a:xfrm>
        </p:spPr>
        <p:txBody>
          <a:bodyPr>
            <a:normAutofit/>
          </a:bodyPr>
          <a:lstStyle/>
          <a:p>
            <a:r>
              <a:rPr lang="en-US" sz="1600" dirty="0"/>
              <a:t>Distributed Cache</a:t>
            </a:r>
          </a:p>
          <a:p>
            <a:pPr lvl="1"/>
            <a:r>
              <a:rPr lang="en-US" sz="1600" dirty="0"/>
              <a:t>It is preferable to distribute datasets using Hadoop’s distributed cache mechanism which provides a service for copying files to the task nodes for the tasks to use them when they run. To save network bandwidth, files are normally copied to any particular node once per job.</a:t>
            </a:r>
          </a:p>
          <a:p>
            <a:r>
              <a:rPr lang="en-US" sz="1600" dirty="0"/>
              <a:t>MAP-JOIN</a:t>
            </a:r>
          </a:p>
          <a:p>
            <a:pPr lvl="1"/>
            <a:r>
              <a:rPr lang="en-US" sz="1600" dirty="0"/>
              <a:t>A map-side join between large inputs works by performing the join before the data reaches the map function. For this to work, though, the inputs to each map must be partitioned and sorted in a particular way. Each input dataset must be divided into the same number of partitions, and it must be sorted by the same key (the join key) in each source. All the records for a particular key must reside in the same partition. This may sound like a strict requirement (and it is), but it actually fits the description of the output of a MapReduce job.</a:t>
            </a:r>
          </a:p>
          <a:p>
            <a:r>
              <a:rPr lang="en-US" sz="1600" dirty="0"/>
              <a:t>Reducer side –JOIN</a:t>
            </a:r>
          </a:p>
          <a:p>
            <a:pPr lvl="1"/>
            <a:r>
              <a:rPr lang="en-US" sz="1600" dirty="0"/>
              <a:t>Reduce-side join is more general than a map-side join, in that the input datasets don’t have to be structured in any particular way, but it is less efficient because both datasets have to go through the MapReduce shuffle. The basic idea is that the mapper tags each record with its source and uses the join key as the map output key, so that the records with the same key are brought together in the reducer.</a:t>
            </a:r>
          </a:p>
        </p:txBody>
      </p:sp>
    </p:spTree>
    <p:extLst>
      <p:ext uri="{BB962C8B-B14F-4D97-AF65-F5344CB8AC3E}">
        <p14:creationId xmlns:p14="http://schemas.microsoft.com/office/powerpoint/2010/main" val="4017649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Mapper and Reducer</a:t>
            </a:r>
          </a:p>
        </p:txBody>
      </p:sp>
      <p:sp>
        <p:nvSpPr>
          <p:cNvPr id="3" name="Content Placeholder 2"/>
          <p:cNvSpPr>
            <a:spLocks noGrp="1"/>
          </p:cNvSpPr>
          <p:nvPr>
            <p:ph idx="1"/>
          </p:nvPr>
        </p:nvSpPr>
        <p:spPr>
          <a:xfrm>
            <a:off x="457200" y="1600200"/>
            <a:ext cx="8229600" cy="4876800"/>
          </a:xfrm>
        </p:spPr>
        <p:txBody>
          <a:bodyPr>
            <a:noAutofit/>
          </a:bodyPr>
          <a:lstStyle/>
          <a:p>
            <a:r>
              <a:rPr lang="en-US" sz="1800" dirty="0"/>
              <a:t>The Mapper performs the user-defined work of the first phase of the MapReduce program.</a:t>
            </a:r>
          </a:p>
          <a:p>
            <a:pPr lvl="1">
              <a:lnSpc>
                <a:spcPct val="80000"/>
              </a:lnSpc>
            </a:pPr>
            <a:r>
              <a:rPr lang="en-US" sz="1800" dirty="0"/>
              <a:t>A new instance of Mapper is created for each split. </a:t>
            </a:r>
          </a:p>
          <a:p>
            <a:pPr lvl="1">
              <a:lnSpc>
                <a:spcPct val="80000"/>
              </a:lnSpc>
            </a:pPr>
            <a:r>
              <a:rPr lang="en-US" sz="1800" dirty="0"/>
              <a:t>Map function</a:t>
            </a:r>
          </a:p>
          <a:p>
            <a:pPr lvl="2">
              <a:lnSpc>
                <a:spcPct val="80000"/>
              </a:lnSpc>
            </a:pPr>
            <a:r>
              <a:rPr lang="en-US" sz="1800" dirty="0"/>
              <a:t>Operate on set of key, value pairs</a:t>
            </a:r>
          </a:p>
          <a:p>
            <a:pPr lvl="2">
              <a:lnSpc>
                <a:spcPct val="80000"/>
              </a:lnSpc>
            </a:pPr>
            <a:r>
              <a:rPr lang="en-US" sz="1800" dirty="0"/>
              <a:t>Map is applied in parallel on input data set</a:t>
            </a:r>
          </a:p>
          <a:p>
            <a:pPr lvl="2">
              <a:lnSpc>
                <a:spcPct val="80000"/>
              </a:lnSpc>
            </a:pPr>
            <a:r>
              <a:rPr lang="en-US" sz="1800" dirty="0"/>
              <a:t>This produces output keys and list of values for each key depending upon the functionality</a:t>
            </a:r>
          </a:p>
          <a:p>
            <a:r>
              <a:rPr lang="en-US" sz="1800" dirty="0"/>
              <a:t>The Reducer performs the user-defined work of the second phase of the MapReduce program.</a:t>
            </a:r>
          </a:p>
          <a:p>
            <a:pPr lvl="1"/>
            <a:r>
              <a:rPr lang="en-US" sz="1800" dirty="0"/>
              <a:t>A new instance of Reducer is created for each partition.</a:t>
            </a:r>
          </a:p>
          <a:p>
            <a:pPr lvl="1"/>
            <a:r>
              <a:rPr lang="en-US" sz="1800" dirty="0"/>
              <a:t>For each key in the partition assigned to a Reducer, the Reducer is called once.</a:t>
            </a:r>
          </a:p>
          <a:p>
            <a:pPr lvl="1">
              <a:lnSpc>
                <a:spcPct val="80000"/>
              </a:lnSpc>
            </a:pPr>
            <a:r>
              <a:rPr lang="en-US" sz="1800" dirty="0"/>
              <a:t>Reduce function</a:t>
            </a:r>
          </a:p>
          <a:p>
            <a:pPr lvl="2">
              <a:lnSpc>
                <a:spcPct val="80000"/>
              </a:lnSpc>
            </a:pPr>
            <a:r>
              <a:rPr lang="en-US" sz="1800" dirty="0"/>
              <a:t>Operate on set of key, value pairs</a:t>
            </a:r>
          </a:p>
          <a:p>
            <a:pPr lvl="2">
              <a:lnSpc>
                <a:spcPct val="80000"/>
              </a:lnSpc>
            </a:pPr>
            <a:r>
              <a:rPr lang="en-US" sz="1800" dirty="0"/>
              <a:t>Reduce is then applied in parallel to each group,  again producing a collection of key, values.</a:t>
            </a:r>
          </a:p>
          <a:p>
            <a:pPr lvl="2">
              <a:lnSpc>
                <a:spcPct val="80000"/>
              </a:lnSpc>
            </a:pPr>
            <a:r>
              <a:rPr lang="en-US" sz="1800" dirty="0"/>
              <a:t>Total number of reducers can be set by the user.</a:t>
            </a:r>
          </a:p>
        </p:txBody>
      </p:sp>
    </p:spTree>
    <p:extLst>
      <p:ext uri="{BB962C8B-B14F-4D97-AF65-F5344CB8AC3E}">
        <p14:creationId xmlns:p14="http://schemas.microsoft.com/office/powerpoint/2010/main" val="1354803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a:xfrm>
            <a:off x="457200" y="1600200"/>
            <a:ext cx="8229600" cy="4572000"/>
          </a:xfrm>
        </p:spPr>
        <p:txBody>
          <a:bodyPr>
            <a:noAutofit/>
          </a:bodyPr>
          <a:lstStyle/>
          <a:p>
            <a:r>
              <a:rPr lang="en-US" sz="1600" dirty="0"/>
              <a:t>Map side join program using distributed Cache</a:t>
            </a:r>
          </a:p>
          <a:p>
            <a:pPr lvl="1"/>
            <a:r>
              <a:rPr lang="en-US" sz="1600" dirty="0"/>
              <a:t>Find out player maximum score but consider there are two files</a:t>
            </a:r>
          </a:p>
          <a:p>
            <a:pPr lvl="2"/>
            <a:r>
              <a:rPr lang="en-US" sz="1600" dirty="0"/>
              <a:t>PlayerID_Name (PlayerID, PlayerName)</a:t>
            </a:r>
          </a:p>
          <a:p>
            <a:pPr lvl="2"/>
            <a:r>
              <a:rPr lang="en-US" sz="1600" dirty="0"/>
              <a:t>playerID_Score_Balls (PlayerID, PlayerScore, Balls)</a:t>
            </a:r>
          </a:p>
          <a:p>
            <a:pPr lvl="1"/>
            <a:r>
              <a:rPr lang="en-US" sz="1600" dirty="0"/>
              <a:t>Join two files at mapper side and write the mapper output as (playername, score)</a:t>
            </a:r>
          </a:p>
          <a:p>
            <a:pPr lvl="1"/>
            <a:r>
              <a:rPr lang="en-US" sz="1600" dirty="0"/>
              <a:t>Then find the max score of each player at reducer side.</a:t>
            </a:r>
          </a:p>
          <a:p>
            <a:pPr lvl="1"/>
            <a:r>
              <a:rPr lang="en-US" sz="1600" dirty="0"/>
              <a:t>Observe the distributed cache use in Driver class</a:t>
            </a:r>
          </a:p>
          <a:p>
            <a:pPr lvl="2"/>
            <a:r>
              <a:rPr lang="en-US" sz="1600" dirty="0"/>
              <a:t>Configuration config = </a:t>
            </a:r>
            <a:r>
              <a:rPr lang="en-US" sz="1600" b="1" dirty="0"/>
              <a:t>new Configuration();</a:t>
            </a:r>
          </a:p>
          <a:p>
            <a:pPr lvl="2"/>
            <a:r>
              <a:rPr lang="en-US" sz="1600" dirty="0" err="1"/>
              <a:t>DistributedCache.</a:t>
            </a:r>
            <a:r>
              <a:rPr lang="en-US" sz="1600" i="1" dirty="0" err="1"/>
              <a:t>addCacheFile</a:t>
            </a:r>
            <a:r>
              <a:rPr lang="en-US" sz="1600" i="1" dirty="0"/>
              <a:t>(</a:t>
            </a:r>
            <a:r>
              <a:rPr lang="en-US" sz="1600" b="1" i="1" dirty="0"/>
              <a:t>new URI("</a:t>
            </a:r>
            <a:r>
              <a:rPr lang="en-US" sz="1600" b="1" i="1" dirty="0" err="1"/>
              <a:t>SampleDataFile</a:t>
            </a:r>
            <a:r>
              <a:rPr lang="en-US" sz="1600" b="1" i="1" dirty="0"/>
              <a:t>/PlayerID_Name.csv"), config);</a:t>
            </a:r>
          </a:p>
          <a:p>
            <a:pPr lvl="1"/>
            <a:r>
              <a:rPr lang="en-US" sz="1600" dirty="0"/>
              <a:t>Observe the distributed cache use in Mapper class</a:t>
            </a:r>
          </a:p>
          <a:p>
            <a:pPr lvl="2"/>
            <a:r>
              <a:rPr lang="en-US" sz="1600" dirty="0"/>
              <a:t>Path[] files = </a:t>
            </a:r>
            <a:r>
              <a:rPr lang="en-US" sz="1600" dirty="0" err="1"/>
              <a:t>DistributedCache.</a:t>
            </a:r>
            <a:r>
              <a:rPr lang="en-US" sz="1600" i="1" dirty="0" err="1"/>
              <a:t>getLocalCacheFiles</a:t>
            </a:r>
            <a:r>
              <a:rPr lang="en-US" sz="1600" i="1" dirty="0"/>
              <a:t>(</a:t>
            </a:r>
            <a:r>
              <a:rPr lang="en-US" sz="1600" i="1" dirty="0" err="1"/>
              <a:t>context.getConfiguration</a:t>
            </a:r>
            <a:r>
              <a:rPr lang="en-US" sz="1600" i="1" dirty="0"/>
              <a:t>());</a:t>
            </a:r>
            <a:endParaRPr lang="en-US" sz="1600" dirty="0"/>
          </a:p>
          <a:p>
            <a:r>
              <a:rPr lang="en-US" sz="1600" b="1" dirty="0"/>
              <a:t>hadoop jar jar/MR-0.0.1-SNAPSHOT.jar </a:t>
            </a:r>
            <a:r>
              <a:rPr lang="en-US" sz="1600" b="1" dirty="0" err="1"/>
              <a:t>com.programs.MR.JoinMap.Driver</a:t>
            </a:r>
            <a:r>
              <a:rPr lang="en-US" sz="1600" b="1" dirty="0"/>
              <a:t> </a:t>
            </a:r>
            <a:r>
              <a:rPr lang="en-US" sz="1600" b="1" dirty="0" err="1"/>
              <a:t>SampleDataFile</a:t>
            </a:r>
            <a:r>
              <a:rPr lang="en-US" sz="1600" b="1" dirty="0"/>
              <a:t>/playerID_Score_Balls.csv output_9</a:t>
            </a:r>
          </a:p>
          <a:p>
            <a:r>
              <a:rPr lang="en-US" sz="1600" dirty="0"/>
              <a:t>Change the number of Reducer to 0 to see the mapper output.</a:t>
            </a:r>
          </a:p>
          <a:p>
            <a:endParaRPr lang="en-US" sz="1600" dirty="0"/>
          </a:p>
        </p:txBody>
      </p:sp>
    </p:spTree>
    <p:extLst>
      <p:ext uri="{BB962C8B-B14F-4D97-AF65-F5344CB8AC3E}">
        <p14:creationId xmlns:p14="http://schemas.microsoft.com/office/powerpoint/2010/main" val="1408151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a:xfrm>
            <a:off x="457200" y="1447800"/>
            <a:ext cx="8229600" cy="5105400"/>
          </a:xfrm>
        </p:spPr>
        <p:txBody>
          <a:bodyPr>
            <a:noAutofit/>
          </a:bodyPr>
          <a:lstStyle/>
          <a:p>
            <a:r>
              <a:rPr lang="en-US" sz="1800" dirty="0"/>
              <a:t>Reducer side join program</a:t>
            </a:r>
          </a:p>
          <a:p>
            <a:pPr lvl="1"/>
            <a:r>
              <a:rPr lang="en-US" sz="1800" dirty="0"/>
              <a:t>Find out player maximum score but consider there are two files of big size which can’t fit in DC.</a:t>
            </a:r>
          </a:p>
          <a:p>
            <a:pPr lvl="2"/>
            <a:r>
              <a:rPr lang="en-US" sz="1800" dirty="0"/>
              <a:t>PlayerID_Name (PlayerID, PlayerName)</a:t>
            </a:r>
          </a:p>
          <a:p>
            <a:pPr lvl="2"/>
            <a:r>
              <a:rPr lang="en-US" sz="1800" dirty="0"/>
              <a:t>playerID_Score_Balls (PlayerID, PlayerScore, Balls)</a:t>
            </a:r>
          </a:p>
          <a:p>
            <a:pPr lvl="1"/>
            <a:r>
              <a:rPr lang="en-US" sz="1800" dirty="0"/>
              <a:t>Join two files at reducer side and write the final output as (playername, maximum score)</a:t>
            </a:r>
          </a:p>
          <a:p>
            <a:pPr lvl="1"/>
            <a:r>
              <a:rPr lang="en-US" sz="1800" dirty="0"/>
              <a:t>Observe the mapper class to add keywords to understand </a:t>
            </a:r>
            <a:r>
              <a:rPr lang="en-US" sz="1800" dirty="0" err="1"/>
              <a:t>pname</a:t>
            </a:r>
            <a:r>
              <a:rPr lang="en-US" sz="1800" dirty="0"/>
              <a:t> and score at reducer side while </a:t>
            </a:r>
            <a:r>
              <a:rPr lang="en-US" sz="1800" dirty="0" err="1"/>
              <a:t>context.write</a:t>
            </a:r>
            <a:r>
              <a:rPr lang="en-US" sz="1800" dirty="0"/>
              <a:t>()</a:t>
            </a:r>
          </a:p>
          <a:p>
            <a:pPr lvl="2"/>
            <a:r>
              <a:rPr lang="en-US" sz="1800" dirty="0" err="1"/>
              <a:t>context.write</a:t>
            </a:r>
            <a:r>
              <a:rPr lang="en-US" sz="1800" dirty="0"/>
              <a:t>(</a:t>
            </a:r>
            <a:r>
              <a:rPr lang="en-US" sz="1800" b="1" dirty="0"/>
              <a:t>new IntWritable(</a:t>
            </a:r>
            <a:r>
              <a:rPr lang="en-US" sz="1800" b="1" dirty="0" err="1"/>
              <a:t>Integer.</a:t>
            </a:r>
            <a:r>
              <a:rPr lang="en-US" sz="1800" b="1" i="1" dirty="0" err="1"/>
              <a:t>valueOf</a:t>
            </a:r>
            <a:r>
              <a:rPr lang="en-US" sz="1800" b="1" i="1" dirty="0"/>
              <a:t>(parts[0])), new Text("</a:t>
            </a:r>
            <a:r>
              <a:rPr lang="en-US" sz="1800" b="1" i="1" dirty="0" err="1"/>
              <a:t>pscore</a:t>
            </a:r>
            <a:r>
              <a:rPr lang="en-US" sz="1800" b="1" i="1" dirty="0"/>
              <a:t>\t" + parts[1]));</a:t>
            </a:r>
          </a:p>
          <a:p>
            <a:r>
              <a:rPr lang="en-US" sz="1800" b="1" dirty="0"/>
              <a:t>hadoop jar jar/MR-0.0.1-SNAPSHOT.jar </a:t>
            </a:r>
            <a:r>
              <a:rPr lang="en-US" sz="1800" b="1" dirty="0" err="1"/>
              <a:t>com.programs.MR.JoinReduce.Driver</a:t>
            </a:r>
            <a:r>
              <a:rPr lang="en-US" sz="1800" b="1" dirty="0"/>
              <a:t> </a:t>
            </a:r>
            <a:r>
              <a:rPr lang="en-US" sz="1800" b="1" dirty="0" err="1"/>
              <a:t>SampleDataFile</a:t>
            </a:r>
            <a:r>
              <a:rPr lang="en-US" sz="1800" b="1" dirty="0"/>
              <a:t>/PlayerID_Name.csv </a:t>
            </a:r>
            <a:r>
              <a:rPr lang="en-US" sz="1800" b="1" dirty="0" err="1"/>
              <a:t>SampleDataFile</a:t>
            </a:r>
            <a:r>
              <a:rPr lang="en-US" sz="1800" b="1" dirty="0"/>
              <a:t>/playerID_Score_Balls.csv output_10</a:t>
            </a:r>
          </a:p>
          <a:p>
            <a:r>
              <a:rPr lang="en-US" sz="1800" dirty="0"/>
              <a:t>Check the mapper output by setting number of reducer to zero in driver class</a:t>
            </a:r>
          </a:p>
        </p:txBody>
      </p:sp>
    </p:spTree>
    <p:extLst>
      <p:ext uri="{BB962C8B-B14F-4D97-AF65-F5344CB8AC3E}">
        <p14:creationId xmlns:p14="http://schemas.microsoft.com/office/powerpoint/2010/main" val="631345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Counters</a:t>
            </a:r>
          </a:p>
        </p:txBody>
      </p:sp>
      <p:sp>
        <p:nvSpPr>
          <p:cNvPr id="3" name="Content Placeholder 2"/>
          <p:cNvSpPr>
            <a:spLocks noGrp="1"/>
          </p:cNvSpPr>
          <p:nvPr>
            <p:ph idx="1"/>
          </p:nvPr>
        </p:nvSpPr>
        <p:spPr>
          <a:xfrm>
            <a:off x="457200" y="1295400"/>
            <a:ext cx="8229600" cy="5410200"/>
          </a:xfrm>
        </p:spPr>
        <p:txBody>
          <a:bodyPr>
            <a:normAutofit/>
          </a:bodyPr>
          <a:lstStyle/>
          <a:p>
            <a:r>
              <a:rPr lang="en-US" sz="1800" dirty="0"/>
              <a:t>Counters are a useful channel for gathering statistics about the job: for quality control or for application-level statistics.</a:t>
            </a:r>
          </a:p>
          <a:p>
            <a:r>
              <a:rPr lang="en-US" sz="1800" dirty="0"/>
              <a:t>Task counters</a:t>
            </a:r>
          </a:p>
          <a:p>
            <a:pPr lvl="1"/>
            <a:r>
              <a:rPr lang="en-US" sz="1800" dirty="0"/>
              <a:t>Task counters gather information about tasks over the course of their execution, and the results are aggregated over all the tasks in a job. </a:t>
            </a:r>
          </a:p>
          <a:p>
            <a:pPr lvl="1"/>
            <a:r>
              <a:rPr lang="en-US" sz="1800" dirty="0"/>
              <a:t>The MAP_INPUT_RECORDS counter, for example, counts the input records read by each map task and aggregates over all map tasks in a job, so that the final figure is the total number of input records for the whole job.</a:t>
            </a:r>
          </a:p>
          <a:p>
            <a:pPr lvl="1"/>
            <a:r>
              <a:rPr lang="en-US" sz="1800" dirty="0"/>
              <a:t>Task counters are maintained by each task attempt, and periodically sent to the application master so they can be globally aggregated. </a:t>
            </a:r>
          </a:p>
          <a:p>
            <a:r>
              <a:rPr lang="en-US" sz="1800" dirty="0"/>
              <a:t>Job counters</a:t>
            </a:r>
          </a:p>
          <a:p>
            <a:pPr lvl="1"/>
            <a:r>
              <a:rPr lang="en-US" sz="1800" dirty="0"/>
              <a:t>Job counters are maintained by the application master, so they don’t need to be sent across the network, unlike all other counters, including user-defined ones. They</a:t>
            </a:r>
          </a:p>
          <a:p>
            <a:pPr lvl="1"/>
            <a:r>
              <a:rPr lang="en-US" sz="1800" dirty="0"/>
              <a:t>measure job-level statistics, not values that change while a task is running. For example, TOTAL_LAUNCHED_MAPS counts the number of map tasks that were launched over the course of a job (including tasks that failed).</a:t>
            </a:r>
          </a:p>
        </p:txBody>
      </p:sp>
    </p:spTree>
    <p:extLst>
      <p:ext uri="{BB962C8B-B14F-4D97-AF65-F5344CB8AC3E}">
        <p14:creationId xmlns:p14="http://schemas.microsoft.com/office/powerpoint/2010/main" val="1080205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dirty="0"/>
              <a:t>Map Reduce –  Closure look</a:t>
            </a:r>
          </a:p>
        </p:txBody>
      </p:sp>
      <p:sp>
        <p:nvSpPr>
          <p:cNvPr id="102" name="Can 101"/>
          <p:cNvSpPr/>
          <p:nvPr/>
        </p:nvSpPr>
        <p:spPr>
          <a:xfrm>
            <a:off x="685800" y="1752600"/>
            <a:ext cx="762000" cy="1143000"/>
          </a:xfrm>
          <a:prstGeom prst="can">
            <a:avLst/>
          </a:prstGeom>
          <a:solidFill>
            <a:schemeClr val="bg1">
              <a:lumMod val="5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 name="TextBox 102"/>
          <p:cNvSpPr txBox="1">
            <a:spLocks noChangeArrowheads="1"/>
          </p:cNvSpPr>
          <p:nvPr/>
        </p:nvSpPr>
        <p:spPr bwMode="auto">
          <a:xfrm>
            <a:off x="990600" y="2111375"/>
            <a:ext cx="381000" cy="276225"/>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a:t>
            </a:r>
          </a:p>
        </p:txBody>
      </p:sp>
      <p:sp>
        <p:nvSpPr>
          <p:cNvPr id="104" name="TextBox 103"/>
          <p:cNvSpPr txBox="1">
            <a:spLocks noChangeArrowheads="1"/>
          </p:cNvSpPr>
          <p:nvPr/>
        </p:nvSpPr>
        <p:spPr bwMode="auto">
          <a:xfrm>
            <a:off x="762000" y="2543175"/>
            <a:ext cx="381000" cy="276225"/>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a:t>
            </a:r>
          </a:p>
        </p:txBody>
      </p:sp>
      <p:sp>
        <p:nvSpPr>
          <p:cNvPr id="105" name="Rectangle 104"/>
          <p:cNvSpPr/>
          <p:nvPr/>
        </p:nvSpPr>
        <p:spPr>
          <a:xfrm>
            <a:off x="1828800" y="1506538"/>
            <a:ext cx="1828800" cy="533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InputFormat</a:t>
            </a:r>
          </a:p>
        </p:txBody>
      </p:sp>
      <p:cxnSp>
        <p:nvCxnSpPr>
          <p:cNvPr id="106" name="Straight Connector 105"/>
          <p:cNvCxnSpPr>
            <a:stCxn id="102" idx="1"/>
          </p:cNvCxnSpPr>
          <p:nvPr/>
        </p:nvCxnSpPr>
        <p:spPr>
          <a:xfrm flipV="1">
            <a:off x="1066800" y="1371600"/>
            <a:ext cx="0" cy="381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066800" y="1371600"/>
            <a:ext cx="1676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endCxn id="105" idx="0"/>
          </p:cNvCxnSpPr>
          <p:nvPr/>
        </p:nvCxnSpPr>
        <p:spPr>
          <a:xfrm>
            <a:off x="2743200" y="1371600"/>
            <a:ext cx="0" cy="1349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1828800" y="2230438"/>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Split</a:t>
            </a:r>
          </a:p>
        </p:txBody>
      </p:sp>
      <p:sp>
        <p:nvSpPr>
          <p:cNvPr id="110" name="Rectangle 109"/>
          <p:cNvSpPr/>
          <p:nvPr/>
        </p:nvSpPr>
        <p:spPr>
          <a:xfrm>
            <a:off x="2514600" y="2233613"/>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Split</a:t>
            </a:r>
          </a:p>
        </p:txBody>
      </p:sp>
      <p:sp>
        <p:nvSpPr>
          <p:cNvPr id="111" name="Rectangle 110"/>
          <p:cNvSpPr/>
          <p:nvPr/>
        </p:nvSpPr>
        <p:spPr>
          <a:xfrm>
            <a:off x="3200400" y="2233613"/>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Split</a:t>
            </a:r>
          </a:p>
        </p:txBody>
      </p:sp>
      <p:cxnSp>
        <p:nvCxnSpPr>
          <p:cNvPr id="112" name="Straight Arrow Connector 111"/>
          <p:cNvCxnSpPr>
            <a:endCxn id="109" idx="0"/>
          </p:cNvCxnSpPr>
          <p:nvPr/>
        </p:nvCxnSpPr>
        <p:spPr>
          <a:xfrm>
            <a:off x="2057400" y="2039938"/>
            <a:ext cx="0" cy="1905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5" idx="2"/>
            <a:endCxn id="110" idx="0"/>
          </p:cNvCxnSpPr>
          <p:nvPr/>
        </p:nvCxnSpPr>
        <p:spPr>
          <a:xfrm>
            <a:off x="2743200" y="2039938"/>
            <a:ext cx="0" cy="193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endCxn id="111" idx="0"/>
          </p:cNvCxnSpPr>
          <p:nvPr/>
        </p:nvCxnSpPr>
        <p:spPr>
          <a:xfrm>
            <a:off x="3429000" y="2039938"/>
            <a:ext cx="0" cy="193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1828800" y="2916238"/>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RR</a:t>
            </a:r>
          </a:p>
        </p:txBody>
      </p:sp>
      <p:sp>
        <p:nvSpPr>
          <p:cNvPr id="116" name="Rectangle 115"/>
          <p:cNvSpPr/>
          <p:nvPr/>
        </p:nvSpPr>
        <p:spPr>
          <a:xfrm>
            <a:off x="2514600" y="2919413"/>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RR</a:t>
            </a:r>
          </a:p>
        </p:txBody>
      </p:sp>
      <p:sp>
        <p:nvSpPr>
          <p:cNvPr id="117" name="Rectangle 116"/>
          <p:cNvSpPr/>
          <p:nvPr/>
        </p:nvSpPr>
        <p:spPr>
          <a:xfrm>
            <a:off x="3200400" y="2919413"/>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RR</a:t>
            </a:r>
          </a:p>
        </p:txBody>
      </p:sp>
      <p:cxnSp>
        <p:nvCxnSpPr>
          <p:cNvPr id="118" name="Straight Arrow Connector 117"/>
          <p:cNvCxnSpPr>
            <a:stCxn id="109" idx="2"/>
            <a:endCxn id="115" idx="0"/>
          </p:cNvCxnSpPr>
          <p:nvPr/>
        </p:nvCxnSpPr>
        <p:spPr>
          <a:xfrm>
            <a:off x="2057400" y="2587625"/>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0" idx="2"/>
            <a:endCxn id="116" idx="0"/>
          </p:cNvCxnSpPr>
          <p:nvPr/>
        </p:nvCxnSpPr>
        <p:spPr>
          <a:xfrm>
            <a:off x="2743200" y="2590800"/>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11" idx="2"/>
            <a:endCxn id="117" idx="0"/>
          </p:cNvCxnSpPr>
          <p:nvPr/>
        </p:nvCxnSpPr>
        <p:spPr>
          <a:xfrm>
            <a:off x="3429000" y="2590800"/>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1828800" y="3602038"/>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Map</a:t>
            </a:r>
          </a:p>
        </p:txBody>
      </p:sp>
      <p:sp>
        <p:nvSpPr>
          <p:cNvPr id="122" name="Rectangle 121"/>
          <p:cNvSpPr/>
          <p:nvPr/>
        </p:nvSpPr>
        <p:spPr>
          <a:xfrm>
            <a:off x="2514600" y="3605213"/>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Map</a:t>
            </a:r>
          </a:p>
        </p:txBody>
      </p:sp>
      <p:sp>
        <p:nvSpPr>
          <p:cNvPr id="123" name="Rectangle 122"/>
          <p:cNvSpPr/>
          <p:nvPr/>
        </p:nvSpPr>
        <p:spPr>
          <a:xfrm>
            <a:off x="3200400" y="3605213"/>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Map</a:t>
            </a:r>
          </a:p>
        </p:txBody>
      </p:sp>
      <p:cxnSp>
        <p:nvCxnSpPr>
          <p:cNvPr id="124" name="Straight Arrow Connector 123"/>
          <p:cNvCxnSpPr>
            <a:stCxn id="115" idx="2"/>
            <a:endCxn id="121" idx="0"/>
          </p:cNvCxnSpPr>
          <p:nvPr/>
        </p:nvCxnSpPr>
        <p:spPr>
          <a:xfrm>
            <a:off x="2057400" y="3273425"/>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16" idx="2"/>
            <a:endCxn id="122" idx="0"/>
          </p:cNvCxnSpPr>
          <p:nvPr/>
        </p:nvCxnSpPr>
        <p:spPr>
          <a:xfrm>
            <a:off x="2743200" y="3276600"/>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7" idx="2"/>
            <a:endCxn id="123" idx="0"/>
          </p:cNvCxnSpPr>
          <p:nvPr/>
        </p:nvCxnSpPr>
        <p:spPr>
          <a:xfrm>
            <a:off x="3429000" y="3276600"/>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a:spLocks noChangeArrowheads="1"/>
          </p:cNvSpPr>
          <p:nvPr/>
        </p:nvSpPr>
        <p:spPr bwMode="auto">
          <a:xfrm>
            <a:off x="552450" y="3338513"/>
            <a:ext cx="13398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t>Input (K, V) pairs</a:t>
            </a:r>
          </a:p>
        </p:txBody>
      </p:sp>
      <p:sp>
        <p:nvSpPr>
          <p:cNvPr id="128" name="Rectangle 127"/>
          <p:cNvSpPr/>
          <p:nvPr/>
        </p:nvSpPr>
        <p:spPr>
          <a:xfrm>
            <a:off x="2286000" y="4214813"/>
            <a:ext cx="914400" cy="35718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solidFill>
                  <a:schemeClr val="tx1"/>
                </a:solidFill>
              </a:rPr>
              <a:t>Partitioner</a:t>
            </a:r>
          </a:p>
        </p:txBody>
      </p:sp>
      <p:sp>
        <p:nvSpPr>
          <p:cNvPr id="129" name="TextBox 128"/>
          <p:cNvSpPr txBox="1">
            <a:spLocks noChangeArrowheads="1"/>
          </p:cNvSpPr>
          <p:nvPr/>
        </p:nvSpPr>
        <p:spPr bwMode="auto">
          <a:xfrm>
            <a:off x="296863" y="3990975"/>
            <a:ext cx="1851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Intermediate (K, V) pairs</a:t>
            </a:r>
          </a:p>
        </p:txBody>
      </p:sp>
      <p:cxnSp>
        <p:nvCxnSpPr>
          <p:cNvPr id="130" name="Straight Arrow Connector 129"/>
          <p:cNvCxnSpPr>
            <a:stCxn id="121" idx="2"/>
            <a:endCxn id="128" idx="0"/>
          </p:cNvCxnSpPr>
          <p:nvPr/>
        </p:nvCxnSpPr>
        <p:spPr>
          <a:xfrm>
            <a:off x="2057400" y="3959225"/>
            <a:ext cx="685800" cy="255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22" idx="2"/>
            <a:endCxn id="128" idx="0"/>
          </p:cNvCxnSpPr>
          <p:nvPr/>
        </p:nvCxnSpPr>
        <p:spPr>
          <a:xfrm>
            <a:off x="2743200" y="3962400"/>
            <a:ext cx="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3" idx="2"/>
            <a:endCxn id="128" idx="0"/>
          </p:cNvCxnSpPr>
          <p:nvPr/>
        </p:nvCxnSpPr>
        <p:spPr>
          <a:xfrm flipH="1">
            <a:off x="2743200" y="3962400"/>
            <a:ext cx="68580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1828800" y="4824413"/>
            <a:ext cx="1828800" cy="3571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Sort</a:t>
            </a:r>
          </a:p>
        </p:txBody>
      </p:sp>
      <p:cxnSp>
        <p:nvCxnSpPr>
          <p:cNvPr id="134" name="Straight Arrow Connector 133"/>
          <p:cNvCxnSpPr>
            <a:stCxn id="128" idx="2"/>
            <a:endCxn id="133" idx="0"/>
          </p:cNvCxnSpPr>
          <p:nvPr/>
        </p:nvCxnSpPr>
        <p:spPr>
          <a:xfrm>
            <a:off x="2743200" y="4572000"/>
            <a:ext cx="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1828800" y="5357813"/>
            <a:ext cx="1828800" cy="35718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Reduce</a:t>
            </a:r>
          </a:p>
        </p:txBody>
      </p:sp>
      <p:sp>
        <p:nvSpPr>
          <p:cNvPr id="136" name="Rectangle 135"/>
          <p:cNvSpPr/>
          <p:nvPr/>
        </p:nvSpPr>
        <p:spPr>
          <a:xfrm>
            <a:off x="1828800" y="6019800"/>
            <a:ext cx="1828800" cy="53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t>OutputFormat</a:t>
            </a:r>
            <a:endParaRPr lang="en-US" sz="1400" dirty="0"/>
          </a:p>
        </p:txBody>
      </p:sp>
      <p:cxnSp>
        <p:nvCxnSpPr>
          <p:cNvPr id="137" name="Straight Connector 136"/>
          <p:cNvCxnSpPr>
            <a:stCxn id="136" idx="2"/>
          </p:cNvCxnSpPr>
          <p:nvPr/>
        </p:nvCxnSpPr>
        <p:spPr>
          <a:xfrm>
            <a:off x="2743200" y="65532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296863" y="6705600"/>
            <a:ext cx="244633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296863" y="1600200"/>
            <a:ext cx="0" cy="5105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TextBox 139"/>
          <p:cNvSpPr txBox="1">
            <a:spLocks noChangeArrowheads="1"/>
          </p:cNvSpPr>
          <p:nvPr/>
        </p:nvSpPr>
        <p:spPr bwMode="auto">
          <a:xfrm>
            <a:off x="658813" y="1066800"/>
            <a:ext cx="256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Files loaded from local HDFS store</a:t>
            </a:r>
          </a:p>
        </p:txBody>
      </p:sp>
      <p:sp>
        <p:nvSpPr>
          <p:cNvPr id="141" name="TextBox 140"/>
          <p:cNvSpPr txBox="1">
            <a:spLocks noChangeArrowheads="1"/>
          </p:cNvSpPr>
          <p:nvPr/>
        </p:nvSpPr>
        <p:spPr bwMode="auto">
          <a:xfrm>
            <a:off x="571500" y="2971800"/>
            <a:ext cx="1257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RecordReaders</a:t>
            </a:r>
          </a:p>
        </p:txBody>
      </p:sp>
      <p:cxnSp>
        <p:nvCxnSpPr>
          <p:cNvPr id="142" name="Straight Connector 141"/>
          <p:cNvCxnSpPr/>
          <p:nvPr/>
        </p:nvCxnSpPr>
        <p:spPr>
          <a:xfrm>
            <a:off x="296863" y="1600200"/>
            <a:ext cx="65563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952500" y="1600200"/>
            <a:ext cx="0" cy="1730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33" idx="2"/>
            <a:endCxn id="135" idx="0"/>
          </p:cNvCxnSpPr>
          <p:nvPr/>
        </p:nvCxnSpPr>
        <p:spPr>
          <a:xfrm>
            <a:off x="2743200" y="5181600"/>
            <a:ext cx="0" cy="1762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5" idx="2"/>
            <a:endCxn id="136" idx="0"/>
          </p:cNvCxnSpPr>
          <p:nvPr/>
        </p:nvCxnSpPr>
        <p:spPr>
          <a:xfrm>
            <a:off x="2743200" y="5715000"/>
            <a:ext cx="0" cy="304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6" name="TextBox 145"/>
          <p:cNvSpPr txBox="1">
            <a:spLocks noChangeArrowheads="1"/>
          </p:cNvSpPr>
          <p:nvPr/>
        </p:nvSpPr>
        <p:spPr bwMode="auto">
          <a:xfrm>
            <a:off x="750888" y="5729288"/>
            <a:ext cx="13287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Final (K, V) pairs</a:t>
            </a:r>
          </a:p>
        </p:txBody>
      </p:sp>
      <p:sp>
        <p:nvSpPr>
          <p:cNvPr id="147" name="TextBox 146"/>
          <p:cNvSpPr txBox="1">
            <a:spLocks noChangeArrowheads="1"/>
          </p:cNvSpPr>
          <p:nvPr/>
        </p:nvSpPr>
        <p:spPr bwMode="auto">
          <a:xfrm>
            <a:off x="392113" y="6248400"/>
            <a:ext cx="1436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Writeback to local </a:t>
            </a:r>
            <a:br>
              <a:rPr lang="en-US" sz="1200"/>
            </a:br>
            <a:r>
              <a:rPr lang="en-US" sz="1200"/>
              <a:t>HDFS store</a:t>
            </a:r>
          </a:p>
        </p:txBody>
      </p:sp>
      <p:sp>
        <p:nvSpPr>
          <p:cNvPr id="148" name="Can 147"/>
          <p:cNvSpPr/>
          <p:nvPr/>
        </p:nvSpPr>
        <p:spPr>
          <a:xfrm>
            <a:off x="7772400" y="1752600"/>
            <a:ext cx="762000" cy="1143000"/>
          </a:xfrm>
          <a:prstGeom prst="can">
            <a:avLst/>
          </a:prstGeom>
          <a:solidFill>
            <a:schemeClr val="bg1">
              <a:lumMod val="5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9" name="TextBox 148"/>
          <p:cNvSpPr txBox="1">
            <a:spLocks noChangeArrowheads="1"/>
          </p:cNvSpPr>
          <p:nvPr/>
        </p:nvSpPr>
        <p:spPr bwMode="auto">
          <a:xfrm>
            <a:off x="8077200" y="2111375"/>
            <a:ext cx="381000" cy="276225"/>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a:t>
            </a:r>
          </a:p>
        </p:txBody>
      </p:sp>
      <p:sp>
        <p:nvSpPr>
          <p:cNvPr id="150" name="TextBox 149"/>
          <p:cNvSpPr txBox="1">
            <a:spLocks noChangeArrowheads="1"/>
          </p:cNvSpPr>
          <p:nvPr/>
        </p:nvSpPr>
        <p:spPr bwMode="auto">
          <a:xfrm>
            <a:off x="7848600" y="2543175"/>
            <a:ext cx="381000" cy="276225"/>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a:t>
            </a:r>
          </a:p>
        </p:txBody>
      </p:sp>
      <p:sp>
        <p:nvSpPr>
          <p:cNvPr id="151" name="Rectangle 150"/>
          <p:cNvSpPr/>
          <p:nvPr/>
        </p:nvSpPr>
        <p:spPr>
          <a:xfrm>
            <a:off x="5570538" y="1506538"/>
            <a:ext cx="1828800" cy="533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InputFormat</a:t>
            </a:r>
          </a:p>
        </p:txBody>
      </p:sp>
      <p:cxnSp>
        <p:nvCxnSpPr>
          <p:cNvPr id="152" name="Straight Connector 151"/>
          <p:cNvCxnSpPr>
            <a:stCxn id="148" idx="1"/>
          </p:cNvCxnSpPr>
          <p:nvPr/>
        </p:nvCxnSpPr>
        <p:spPr>
          <a:xfrm flipV="1">
            <a:off x="8153400" y="1371600"/>
            <a:ext cx="0" cy="381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6484938" y="1371600"/>
            <a:ext cx="16684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endCxn id="151" idx="0"/>
          </p:cNvCxnSpPr>
          <p:nvPr/>
        </p:nvCxnSpPr>
        <p:spPr>
          <a:xfrm>
            <a:off x="6484938" y="1371600"/>
            <a:ext cx="0" cy="1349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5570538" y="2230438"/>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Split</a:t>
            </a:r>
          </a:p>
        </p:txBody>
      </p:sp>
      <p:sp>
        <p:nvSpPr>
          <p:cNvPr id="156" name="Rectangle 155"/>
          <p:cNvSpPr/>
          <p:nvPr/>
        </p:nvSpPr>
        <p:spPr>
          <a:xfrm>
            <a:off x="6256338" y="2233613"/>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Split</a:t>
            </a:r>
          </a:p>
        </p:txBody>
      </p:sp>
      <p:sp>
        <p:nvSpPr>
          <p:cNvPr id="157" name="Rectangle 156"/>
          <p:cNvSpPr/>
          <p:nvPr/>
        </p:nvSpPr>
        <p:spPr>
          <a:xfrm>
            <a:off x="6942138" y="2233613"/>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Split</a:t>
            </a:r>
          </a:p>
        </p:txBody>
      </p:sp>
      <p:cxnSp>
        <p:nvCxnSpPr>
          <p:cNvPr id="158" name="Straight Arrow Connector 157"/>
          <p:cNvCxnSpPr>
            <a:endCxn id="155" idx="0"/>
          </p:cNvCxnSpPr>
          <p:nvPr/>
        </p:nvCxnSpPr>
        <p:spPr>
          <a:xfrm>
            <a:off x="5799138" y="2039938"/>
            <a:ext cx="0" cy="1905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1" idx="2"/>
            <a:endCxn id="156" idx="0"/>
          </p:cNvCxnSpPr>
          <p:nvPr/>
        </p:nvCxnSpPr>
        <p:spPr>
          <a:xfrm>
            <a:off x="6484938" y="2039938"/>
            <a:ext cx="0" cy="193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endCxn id="157" idx="0"/>
          </p:cNvCxnSpPr>
          <p:nvPr/>
        </p:nvCxnSpPr>
        <p:spPr>
          <a:xfrm>
            <a:off x="7170738" y="2039938"/>
            <a:ext cx="0" cy="193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5570538" y="2916238"/>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RR</a:t>
            </a:r>
          </a:p>
        </p:txBody>
      </p:sp>
      <p:sp>
        <p:nvSpPr>
          <p:cNvPr id="162" name="Rectangle 161"/>
          <p:cNvSpPr/>
          <p:nvPr/>
        </p:nvSpPr>
        <p:spPr>
          <a:xfrm>
            <a:off x="6256338" y="2919413"/>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RR</a:t>
            </a:r>
          </a:p>
        </p:txBody>
      </p:sp>
      <p:sp>
        <p:nvSpPr>
          <p:cNvPr id="163" name="Rectangle 162"/>
          <p:cNvSpPr/>
          <p:nvPr/>
        </p:nvSpPr>
        <p:spPr>
          <a:xfrm>
            <a:off x="6942138" y="2919413"/>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RR</a:t>
            </a:r>
          </a:p>
        </p:txBody>
      </p:sp>
      <p:cxnSp>
        <p:nvCxnSpPr>
          <p:cNvPr id="164" name="Straight Arrow Connector 163"/>
          <p:cNvCxnSpPr>
            <a:stCxn id="155" idx="2"/>
            <a:endCxn id="161" idx="0"/>
          </p:cNvCxnSpPr>
          <p:nvPr/>
        </p:nvCxnSpPr>
        <p:spPr>
          <a:xfrm>
            <a:off x="5799138" y="2587625"/>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56" idx="2"/>
            <a:endCxn id="162" idx="0"/>
          </p:cNvCxnSpPr>
          <p:nvPr/>
        </p:nvCxnSpPr>
        <p:spPr>
          <a:xfrm>
            <a:off x="6484938" y="2590800"/>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57" idx="2"/>
            <a:endCxn id="163" idx="0"/>
          </p:cNvCxnSpPr>
          <p:nvPr/>
        </p:nvCxnSpPr>
        <p:spPr>
          <a:xfrm>
            <a:off x="7170738" y="2590800"/>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570538" y="3602038"/>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Map</a:t>
            </a:r>
          </a:p>
        </p:txBody>
      </p:sp>
      <p:sp>
        <p:nvSpPr>
          <p:cNvPr id="168" name="Rectangle 167"/>
          <p:cNvSpPr/>
          <p:nvPr/>
        </p:nvSpPr>
        <p:spPr>
          <a:xfrm>
            <a:off x="6256338" y="3605213"/>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Map</a:t>
            </a:r>
          </a:p>
        </p:txBody>
      </p:sp>
      <p:sp>
        <p:nvSpPr>
          <p:cNvPr id="169" name="Rectangle 168"/>
          <p:cNvSpPr/>
          <p:nvPr/>
        </p:nvSpPr>
        <p:spPr>
          <a:xfrm>
            <a:off x="6942138" y="3605213"/>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Map</a:t>
            </a:r>
          </a:p>
        </p:txBody>
      </p:sp>
      <p:cxnSp>
        <p:nvCxnSpPr>
          <p:cNvPr id="170" name="Straight Arrow Connector 169"/>
          <p:cNvCxnSpPr>
            <a:stCxn id="161" idx="2"/>
            <a:endCxn id="167" idx="0"/>
          </p:cNvCxnSpPr>
          <p:nvPr/>
        </p:nvCxnSpPr>
        <p:spPr>
          <a:xfrm>
            <a:off x="5799138" y="3273425"/>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62" idx="2"/>
            <a:endCxn id="168" idx="0"/>
          </p:cNvCxnSpPr>
          <p:nvPr/>
        </p:nvCxnSpPr>
        <p:spPr>
          <a:xfrm>
            <a:off x="6484938" y="3276600"/>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3" idx="2"/>
            <a:endCxn id="169" idx="0"/>
          </p:cNvCxnSpPr>
          <p:nvPr/>
        </p:nvCxnSpPr>
        <p:spPr>
          <a:xfrm>
            <a:off x="7170738" y="3276600"/>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3" name="TextBox 172"/>
          <p:cNvSpPr txBox="1">
            <a:spLocks noChangeArrowheads="1"/>
          </p:cNvSpPr>
          <p:nvPr/>
        </p:nvSpPr>
        <p:spPr bwMode="auto">
          <a:xfrm>
            <a:off x="7483475" y="3348038"/>
            <a:ext cx="13398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Input (K, V) pairs</a:t>
            </a:r>
          </a:p>
        </p:txBody>
      </p:sp>
      <p:sp>
        <p:nvSpPr>
          <p:cNvPr id="174" name="Rectangle 173"/>
          <p:cNvSpPr/>
          <p:nvPr/>
        </p:nvSpPr>
        <p:spPr>
          <a:xfrm>
            <a:off x="6027738" y="4214813"/>
            <a:ext cx="914400" cy="35718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solidFill>
                  <a:schemeClr val="tx1"/>
                </a:solidFill>
              </a:rPr>
              <a:t>Partitioner</a:t>
            </a:r>
          </a:p>
        </p:txBody>
      </p:sp>
      <p:sp>
        <p:nvSpPr>
          <p:cNvPr id="175" name="TextBox 174"/>
          <p:cNvSpPr txBox="1">
            <a:spLocks noChangeArrowheads="1"/>
          </p:cNvSpPr>
          <p:nvPr/>
        </p:nvSpPr>
        <p:spPr bwMode="auto">
          <a:xfrm>
            <a:off x="7113588" y="3990975"/>
            <a:ext cx="18494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Intermediate (K, V) pairs</a:t>
            </a:r>
          </a:p>
        </p:txBody>
      </p:sp>
      <p:cxnSp>
        <p:nvCxnSpPr>
          <p:cNvPr id="176" name="Straight Arrow Connector 175"/>
          <p:cNvCxnSpPr>
            <a:stCxn id="167" idx="2"/>
            <a:endCxn id="174" idx="0"/>
          </p:cNvCxnSpPr>
          <p:nvPr/>
        </p:nvCxnSpPr>
        <p:spPr>
          <a:xfrm>
            <a:off x="5799138" y="3959225"/>
            <a:ext cx="685800" cy="255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68" idx="2"/>
            <a:endCxn id="174" idx="0"/>
          </p:cNvCxnSpPr>
          <p:nvPr/>
        </p:nvCxnSpPr>
        <p:spPr>
          <a:xfrm>
            <a:off x="6484938" y="3962400"/>
            <a:ext cx="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169" idx="2"/>
            <a:endCxn id="174" idx="0"/>
          </p:cNvCxnSpPr>
          <p:nvPr/>
        </p:nvCxnSpPr>
        <p:spPr>
          <a:xfrm flipH="1">
            <a:off x="6484938" y="3962400"/>
            <a:ext cx="68580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5570538" y="4824413"/>
            <a:ext cx="1828800" cy="3571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Sort</a:t>
            </a:r>
          </a:p>
        </p:txBody>
      </p:sp>
      <p:cxnSp>
        <p:nvCxnSpPr>
          <p:cNvPr id="180" name="Straight Arrow Connector 179"/>
          <p:cNvCxnSpPr>
            <a:stCxn id="174" idx="2"/>
            <a:endCxn id="179" idx="0"/>
          </p:cNvCxnSpPr>
          <p:nvPr/>
        </p:nvCxnSpPr>
        <p:spPr>
          <a:xfrm>
            <a:off x="6484938" y="4572000"/>
            <a:ext cx="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1" name="Rectangle 180"/>
          <p:cNvSpPr/>
          <p:nvPr/>
        </p:nvSpPr>
        <p:spPr>
          <a:xfrm>
            <a:off x="5570538" y="5357813"/>
            <a:ext cx="1828800" cy="35718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t>Reduce</a:t>
            </a:r>
          </a:p>
        </p:txBody>
      </p:sp>
      <p:sp>
        <p:nvSpPr>
          <p:cNvPr id="182" name="Rectangle 181"/>
          <p:cNvSpPr/>
          <p:nvPr/>
        </p:nvSpPr>
        <p:spPr>
          <a:xfrm>
            <a:off x="5570538" y="6019800"/>
            <a:ext cx="1828800" cy="53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t>OutputFormat</a:t>
            </a:r>
            <a:endParaRPr lang="en-US" sz="1400" dirty="0"/>
          </a:p>
        </p:txBody>
      </p:sp>
      <p:cxnSp>
        <p:nvCxnSpPr>
          <p:cNvPr id="183" name="Straight Connector 182"/>
          <p:cNvCxnSpPr>
            <a:stCxn id="182" idx="2"/>
          </p:cNvCxnSpPr>
          <p:nvPr/>
        </p:nvCxnSpPr>
        <p:spPr>
          <a:xfrm>
            <a:off x="6484938" y="65532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8915400" y="1576388"/>
            <a:ext cx="0" cy="5105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TextBox 184"/>
          <p:cNvSpPr txBox="1">
            <a:spLocks noChangeArrowheads="1"/>
          </p:cNvSpPr>
          <p:nvPr/>
        </p:nvSpPr>
        <p:spPr bwMode="auto">
          <a:xfrm>
            <a:off x="5553075" y="1066800"/>
            <a:ext cx="256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Files loaded from local HDFS store</a:t>
            </a:r>
          </a:p>
        </p:txBody>
      </p:sp>
      <p:sp>
        <p:nvSpPr>
          <p:cNvPr id="186" name="TextBox 185"/>
          <p:cNvSpPr txBox="1">
            <a:spLocks noChangeArrowheads="1"/>
          </p:cNvSpPr>
          <p:nvPr/>
        </p:nvSpPr>
        <p:spPr bwMode="auto">
          <a:xfrm>
            <a:off x="7448550" y="2971800"/>
            <a:ext cx="1257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RecordReaders</a:t>
            </a:r>
          </a:p>
        </p:txBody>
      </p:sp>
      <p:cxnSp>
        <p:nvCxnSpPr>
          <p:cNvPr id="187" name="Straight Connector 186"/>
          <p:cNvCxnSpPr/>
          <p:nvPr/>
        </p:nvCxnSpPr>
        <p:spPr>
          <a:xfrm>
            <a:off x="8267700" y="1584325"/>
            <a:ext cx="6540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8267700" y="1584325"/>
            <a:ext cx="0" cy="1730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79" idx="2"/>
            <a:endCxn id="181" idx="0"/>
          </p:cNvCxnSpPr>
          <p:nvPr/>
        </p:nvCxnSpPr>
        <p:spPr>
          <a:xfrm>
            <a:off x="6484938" y="5181600"/>
            <a:ext cx="0" cy="1762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81" idx="2"/>
            <a:endCxn id="182" idx="0"/>
          </p:cNvCxnSpPr>
          <p:nvPr/>
        </p:nvCxnSpPr>
        <p:spPr>
          <a:xfrm>
            <a:off x="6484938" y="5715000"/>
            <a:ext cx="0" cy="304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1" name="TextBox 190"/>
          <p:cNvSpPr txBox="1">
            <a:spLocks noChangeArrowheads="1"/>
          </p:cNvSpPr>
          <p:nvPr/>
        </p:nvSpPr>
        <p:spPr bwMode="auto">
          <a:xfrm>
            <a:off x="7343775" y="5729288"/>
            <a:ext cx="1328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Final (K, V) pairs</a:t>
            </a:r>
          </a:p>
        </p:txBody>
      </p:sp>
      <p:sp>
        <p:nvSpPr>
          <p:cNvPr id="192" name="TextBox 191"/>
          <p:cNvSpPr txBox="1">
            <a:spLocks noChangeArrowheads="1"/>
          </p:cNvSpPr>
          <p:nvPr/>
        </p:nvSpPr>
        <p:spPr bwMode="auto">
          <a:xfrm>
            <a:off x="7543800" y="6259513"/>
            <a:ext cx="1436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Writeback to local </a:t>
            </a:r>
            <a:br>
              <a:rPr lang="en-US" sz="1200"/>
            </a:br>
            <a:r>
              <a:rPr lang="en-US" sz="1200"/>
              <a:t>HDFS store</a:t>
            </a:r>
          </a:p>
        </p:txBody>
      </p:sp>
      <p:sp>
        <p:nvSpPr>
          <p:cNvPr id="193" name="Rectangle 192"/>
          <p:cNvSpPr/>
          <p:nvPr/>
        </p:nvSpPr>
        <p:spPr>
          <a:xfrm>
            <a:off x="228600" y="990600"/>
            <a:ext cx="3771900" cy="5791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 name="Rectangle 193"/>
          <p:cNvSpPr/>
          <p:nvPr/>
        </p:nvSpPr>
        <p:spPr>
          <a:xfrm>
            <a:off x="5105400" y="990600"/>
            <a:ext cx="3962400" cy="5791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95" name="Straight Connector 194"/>
          <p:cNvCxnSpPr/>
          <p:nvPr/>
        </p:nvCxnSpPr>
        <p:spPr>
          <a:xfrm>
            <a:off x="6484938" y="6705600"/>
            <a:ext cx="24304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a:spLocks noChangeArrowheads="1"/>
          </p:cNvSpPr>
          <p:nvPr/>
        </p:nvSpPr>
        <p:spPr bwMode="auto">
          <a:xfrm>
            <a:off x="1571625" y="685800"/>
            <a:ext cx="781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i="1">
                <a:solidFill>
                  <a:srgbClr val="0070C0"/>
                </a:solidFill>
              </a:rPr>
              <a:t>Node 1</a:t>
            </a:r>
          </a:p>
        </p:txBody>
      </p:sp>
      <p:sp>
        <p:nvSpPr>
          <p:cNvPr id="197" name="TextBox 196"/>
          <p:cNvSpPr txBox="1">
            <a:spLocks noChangeArrowheads="1"/>
          </p:cNvSpPr>
          <p:nvPr/>
        </p:nvSpPr>
        <p:spPr bwMode="auto">
          <a:xfrm>
            <a:off x="6686550" y="685800"/>
            <a:ext cx="781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i="1">
                <a:solidFill>
                  <a:srgbClr val="0070C0"/>
                </a:solidFill>
              </a:rPr>
              <a:t>Node 2</a:t>
            </a:r>
          </a:p>
        </p:txBody>
      </p:sp>
      <p:cxnSp>
        <p:nvCxnSpPr>
          <p:cNvPr id="198" name="Straight Arrow Connector 197"/>
          <p:cNvCxnSpPr>
            <a:stCxn id="174" idx="2"/>
            <a:endCxn id="133" idx="0"/>
          </p:cNvCxnSpPr>
          <p:nvPr/>
        </p:nvCxnSpPr>
        <p:spPr>
          <a:xfrm flipH="1">
            <a:off x="2743200" y="4572000"/>
            <a:ext cx="3741738"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28" idx="2"/>
            <a:endCxn id="179" idx="0"/>
          </p:cNvCxnSpPr>
          <p:nvPr/>
        </p:nvCxnSpPr>
        <p:spPr>
          <a:xfrm>
            <a:off x="2743200" y="4572000"/>
            <a:ext cx="3741738"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0" name="TextBox 199"/>
          <p:cNvSpPr txBox="1">
            <a:spLocks noChangeArrowheads="1"/>
          </p:cNvSpPr>
          <p:nvPr/>
        </p:nvSpPr>
        <p:spPr bwMode="auto">
          <a:xfrm>
            <a:off x="4000500" y="4076700"/>
            <a:ext cx="11811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b="1" i="1" dirty="0"/>
              <a:t>Shuffling </a:t>
            </a:r>
          </a:p>
          <a:p>
            <a:pPr algn="ctr" eaLnBrk="1" hangingPunct="1"/>
            <a:r>
              <a:rPr lang="en-US" sz="1200" b="1" i="1" dirty="0"/>
              <a:t>Process</a:t>
            </a:r>
          </a:p>
          <a:p>
            <a:pPr algn="ctr" eaLnBrk="1" hangingPunct="1"/>
            <a:endParaRPr lang="en-US" sz="1200" dirty="0"/>
          </a:p>
          <a:p>
            <a:pPr algn="ctr" eaLnBrk="1" hangingPunct="1"/>
            <a:endParaRPr lang="en-US" sz="1200" dirty="0"/>
          </a:p>
          <a:p>
            <a:pPr algn="ctr" eaLnBrk="1" hangingPunct="1"/>
            <a:r>
              <a:rPr lang="en-US" sz="1200" dirty="0"/>
              <a:t>Intermediate </a:t>
            </a:r>
          </a:p>
          <a:p>
            <a:pPr algn="ctr" eaLnBrk="1" hangingPunct="1"/>
            <a:r>
              <a:rPr lang="en-US" sz="1200" dirty="0"/>
              <a:t>(K,V) pairs </a:t>
            </a:r>
          </a:p>
          <a:p>
            <a:pPr algn="ctr" eaLnBrk="1" hangingPunct="1"/>
            <a:r>
              <a:rPr lang="en-US" sz="1200" dirty="0"/>
              <a:t>exchanged by </a:t>
            </a:r>
          </a:p>
          <a:p>
            <a:pPr algn="ctr" eaLnBrk="1" hangingPunct="1"/>
            <a:r>
              <a:rPr lang="en-US" sz="1200" dirty="0"/>
              <a:t>all nodes</a:t>
            </a:r>
          </a:p>
        </p:txBody>
      </p:sp>
    </p:spTree>
    <p:extLst>
      <p:ext uri="{BB962C8B-B14F-4D97-AF65-F5344CB8AC3E}">
        <p14:creationId xmlns:p14="http://schemas.microsoft.com/office/powerpoint/2010/main" val="12961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12"/>
                                        </p:tgtEl>
                                        <p:attrNameLst>
                                          <p:attrName>style.visibility</p:attrName>
                                        </p:attrNameLst>
                                      </p:cBhvr>
                                      <p:to>
                                        <p:strVal val="visible"/>
                                      </p:to>
                                    </p:set>
                                    <p:animEffect transition="in" filter="wipe(up)">
                                      <p:cBhvr>
                                        <p:cTn id="55" dur="500"/>
                                        <p:tgtEl>
                                          <p:spTgt spid="112"/>
                                        </p:tgtEl>
                                      </p:cBhvr>
                                    </p:animEffect>
                                  </p:childTnLst>
                                </p:cTn>
                              </p:par>
                              <p:par>
                                <p:cTn id="56" presetID="22" presetClass="entr" presetSubtype="1" fill="hold" nodeType="withEffect">
                                  <p:stCondLst>
                                    <p:cond delay="0"/>
                                  </p:stCondLst>
                                  <p:childTnLst>
                                    <p:set>
                                      <p:cBhvr>
                                        <p:cTn id="57" dur="1" fill="hold">
                                          <p:stCondLst>
                                            <p:cond delay="0"/>
                                          </p:stCondLst>
                                        </p:cTn>
                                        <p:tgtEl>
                                          <p:spTgt spid="113"/>
                                        </p:tgtEl>
                                        <p:attrNameLst>
                                          <p:attrName>style.visibility</p:attrName>
                                        </p:attrNameLst>
                                      </p:cBhvr>
                                      <p:to>
                                        <p:strVal val="visible"/>
                                      </p:to>
                                    </p:set>
                                    <p:animEffect transition="in" filter="wipe(up)">
                                      <p:cBhvr>
                                        <p:cTn id="58" dur="500"/>
                                        <p:tgtEl>
                                          <p:spTgt spid="113"/>
                                        </p:tgtEl>
                                      </p:cBhvr>
                                    </p:animEffect>
                                  </p:childTnLst>
                                </p:cTn>
                              </p:par>
                              <p:par>
                                <p:cTn id="59" presetID="22" presetClass="entr" presetSubtype="1" fill="hold" nodeType="with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wipe(up)">
                                      <p:cBhvr>
                                        <p:cTn id="61" dur="500"/>
                                        <p:tgtEl>
                                          <p:spTgt spid="114"/>
                                        </p:tgtEl>
                                      </p:cBhvr>
                                    </p:animEffect>
                                  </p:childTnLst>
                                </p:cTn>
                              </p:par>
                              <p:par>
                                <p:cTn id="62" presetID="22" presetClass="entr" presetSubtype="1" fill="hold" nodeType="withEffect">
                                  <p:stCondLst>
                                    <p:cond delay="0"/>
                                  </p:stCondLst>
                                  <p:childTnLst>
                                    <p:set>
                                      <p:cBhvr>
                                        <p:cTn id="63" dur="1" fill="hold">
                                          <p:stCondLst>
                                            <p:cond delay="0"/>
                                          </p:stCondLst>
                                        </p:cTn>
                                        <p:tgtEl>
                                          <p:spTgt spid="158"/>
                                        </p:tgtEl>
                                        <p:attrNameLst>
                                          <p:attrName>style.visibility</p:attrName>
                                        </p:attrNameLst>
                                      </p:cBhvr>
                                      <p:to>
                                        <p:strVal val="visible"/>
                                      </p:to>
                                    </p:set>
                                    <p:animEffect transition="in" filter="wipe(up)">
                                      <p:cBhvr>
                                        <p:cTn id="64" dur="500"/>
                                        <p:tgtEl>
                                          <p:spTgt spid="158"/>
                                        </p:tgtEl>
                                      </p:cBhvr>
                                    </p:animEffect>
                                  </p:childTnLst>
                                </p:cTn>
                              </p:par>
                              <p:par>
                                <p:cTn id="65" presetID="22" presetClass="entr" presetSubtype="1" fill="hold" nodeType="withEffect">
                                  <p:stCondLst>
                                    <p:cond delay="0"/>
                                  </p:stCondLst>
                                  <p:childTnLst>
                                    <p:set>
                                      <p:cBhvr>
                                        <p:cTn id="66" dur="1" fill="hold">
                                          <p:stCondLst>
                                            <p:cond delay="0"/>
                                          </p:stCondLst>
                                        </p:cTn>
                                        <p:tgtEl>
                                          <p:spTgt spid="159"/>
                                        </p:tgtEl>
                                        <p:attrNameLst>
                                          <p:attrName>style.visibility</p:attrName>
                                        </p:attrNameLst>
                                      </p:cBhvr>
                                      <p:to>
                                        <p:strVal val="visible"/>
                                      </p:to>
                                    </p:set>
                                    <p:animEffect transition="in" filter="wipe(up)">
                                      <p:cBhvr>
                                        <p:cTn id="67" dur="500"/>
                                        <p:tgtEl>
                                          <p:spTgt spid="159"/>
                                        </p:tgtEl>
                                      </p:cBhvr>
                                    </p:animEffect>
                                  </p:childTnLst>
                                </p:cTn>
                              </p:par>
                              <p:par>
                                <p:cTn id="68" presetID="22" presetClass="entr" presetSubtype="1" fill="hold" nodeType="withEffect">
                                  <p:stCondLst>
                                    <p:cond delay="0"/>
                                  </p:stCondLst>
                                  <p:childTnLst>
                                    <p:set>
                                      <p:cBhvr>
                                        <p:cTn id="69" dur="1" fill="hold">
                                          <p:stCondLst>
                                            <p:cond delay="0"/>
                                          </p:stCondLst>
                                        </p:cTn>
                                        <p:tgtEl>
                                          <p:spTgt spid="160"/>
                                        </p:tgtEl>
                                        <p:attrNameLst>
                                          <p:attrName>style.visibility</p:attrName>
                                        </p:attrNameLst>
                                      </p:cBhvr>
                                      <p:to>
                                        <p:strVal val="visible"/>
                                      </p:to>
                                    </p:set>
                                    <p:animEffect transition="in" filter="wipe(up)">
                                      <p:cBhvr>
                                        <p:cTn id="70" dur="500"/>
                                        <p:tgtEl>
                                          <p:spTgt spid="160"/>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animEffect transition="in" filter="wipe(up)">
                                      <p:cBhvr>
                                        <p:cTn id="73" dur="500"/>
                                        <p:tgtEl>
                                          <p:spTgt spid="109"/>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10"/>
                                        </p:tgtEl>
                                        <p:attrNameLst>
                                          <p:attrName>style.visibility</p:attrName>
                                        </p:attrNameLst>
                                      </p:cBhvr>
                                      <p:to>
                                        <p:strVal val="visible"/>
                                      </p:to>
                                    </p:set>
                                    <p:animEffect transition="in" filter="wipe(up)">
                                      <p:cBhvr>
                                        <p:cTn id="76" dur="500"/>
                                        <p:tgtEl>
                                          <p:spTgt spid="110"/>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111"/>
                                        </p:tgtEl>
                                        <p:attrNameLst>
                                          <p:attrName>style.visibility</p:attrName>
                                        </p:attrNameLst>
                                      </p:cBhvr>
                                      <p:to>
                                        <p:strVal val="visible"/>
                                      </p:to>
                                    </p:set>
                                    <p:animEffect transition="in" filter="wipe(up)">
                                      <p:cBhvr>
                                        <p:cTn id="79" dur="500"/>
                                        <p:tgtEl>
                                          <p:spTgt spid="111"/>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55"/>
                                        </p:tgtEl>
                                        <p:attrNameLst>
                                          <p:attrName>style.visibility</p:attrName>
                                        </p:attrNameLst>
                                      </p:cBhvr>
                                      <p:to>
                                        <p:strVal val="visible"/>
                                      </p:to>
                                    </p:set>
                                    <p:animEffect transition="in" filter="wipe(up)">
                                      <p:cBhvr>
                                        <p:cTn id="82" dur="500"/>
                                        <p:tgtEl>
                                          <p:spTgt spid="155"/>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56"/>
                                        </p:tgtEl>
                                        <p:attrNameLst>
                                          <p:attrName>style.visibility</p:attrName>
                                        </p:attrNameLst>
                                      </p:cBhvr>
                                      <p:to>
                                        <p:strVal val="visible"/>
                                      </p:to>
                                    </p:set>
                                    <p:animEffect transition="in" filter="wipe(up)">
                                      <p:cBhvr>
                                        <p:cTn id="85" dur="500"/>
                                        <p:tgtEl>
                                          <p:spTgt spid="156"/>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157"/>
                                        </p:tgtEl>
                                        <p:attrNameLst>
                                          <p:attrName>style.visibility</p:attrName>
                                        </p:attrNameLst>
                                      </p:cBhvr>
                                      <p:to>
                                        <p:strVal val="visible"/>
                                      </p:to>
                                    </p:set>
                                    <p:animEffect transition="in" filter="wipe(up)">
                                      <p:cBhvr>
                                        <p:cTn id="88" dur="500"/>
                                        <p:tgtEl>
                                          <p:spTgt spid="15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18"/>
                                        </p:tgtEl>
                                        <p:attrNameLst>
                                          <p:attrName>style.visibility</p:attrName>
                                        </p:attrNameLst>
                                      </p:cBhvr>
                                      <p:to>
                                        <p:strVal val="visible"/>
                                      </p:to>
                                    </p:set>
                                    <p:animEffect transition="in" filter="wipe(up)">
                                      <p:cBhvr>
                                        <p:cTn id="93" dur="500"/>
                                        <p:tgtEl>
                                          <p:spTgt spid="118"/>
                                        </p:tgtEl>
                                      </p:cBhvr>
                                    </p:animEffect>
                                  </p:childTnLst>
                                </p:cTn>
                              </p:par>
                              <p:par>
                                <p:cTn id="94" presetID="22" presetClass="entr" presetSubtype="1" fill="hold" nodeType="withEffect">
                                  <p:stCondLst>
                                    <p:cond delay="0"/>
                                  </p:stCondLst>
                                  <p:childTnLst>
                                    <p:set>
                                      <p:cBhvr>
                                        <p:cTn id="95" dur="1" fill="hold">
                                          <p:stCondLst>
                                            <p:cond delay="0"/>
                                          </p:stCondLst>
                                        </p:cTn>
                                        <p:tgtEl>
                                          <p:spTgt spid="119"/>
                                        </p:tgtEl>
                                        <p:attrNameLst>
                                          <p:attrName>style.visibility</p:attrName>
                                        </p:attrNameLst>
                                      </p:cBhvr>
                                      <p:to>
                                        <p:strVal val="visible"/>
                                      </p:to>
                                    </p:set>
                                    <p:animEffect transition="in" filter="wipe(up)">
                                      <p:cBhvr>
                                        <p:cTn id="96" dur="500"/>
                                        <p:tgtEl>
                                          <p:spTgt spid="119"/>
                                        </p:tgtEl>
                                      </p:cBhvr>
                                    </p:animEffect>
                                  </p:childTnLst>
                                </p:cTn>
                              </p:par>
                              <p:par>
                                <p:cTn id="97" presetID="22" presetClass="entr" presetSubtype="1" fill="hold" nodeType="withEffect">
                                  <p:stCondLst>
                                    <p:cond delay="0"/>
                                  </p:stCondLst>
                                  <p:childTnLst>
                                    <p:set>
                                      <p:cBhvr>
                                        <p:cTn id="98" dur="1" fill="hold">
                                          <p:stCondLst>
                                            <p:cond delay="0"/>
                                          </p:stCondLst>
                                        </p:cTn>
                                        <p:tgtEl>
                                          <p:spTgt spid="120"/>
                                        </p:tgtEl>
                                        <p:attrNameLst>
                                          <p:attrName>style.visibility</p:attrName>
                                        </p:attrNameLst>
                                      </p:cBhvr>
                                      <p:to>
                                        <p:strVal val="visible"/>
                                      </p:to>
                                    </p:set>
                                    <p:animEffect transition="in" filter="wipe(up)">
                                      <p:cBhvr>
                                        <p:cTn id="99" dur="500"/>
                                        <p:tgtEl>
                                          <p:spTgt spid="120"/>
                                        </p:tgtEl>
                                      </p:cBhvr>
                                    </p:animEffect>
                                  </p:childTnLst>
                                </p:cTn>
                              </p:par>
                              <p:par>
                                <p:cTn id="100" presetID="22" presetClass="entr" presetSubtype="1" fill="hold" nodeType="withEffect">
                                  <p:stCondLst>
                                    <p:cond delay="0"/>
                                  </p:stCondLst>
                                  <p:childTnLst>
                                    <p:set>
                                      <p:cBhvr>
                                        <p:cTn id="101" dur="1" fill="hold">
                                          <p:stCondLst>
                                            <p:cond delay="0"/>
                                          </p:stCondLst>
                                        </p:cTn>
                                        <p:tgtEl>
                                          <p:spTgt spid="164"/>
                                        </p:tgtEl>
                                        <p:attrNameLst>
                                          <p:attrName>style.visibility</p:attrName>
                                        </p:attrNameLst>
                                      </p:cBhvr>
                                      <p:to>
                                        <p:strVal val="visible"/>
                                      </p:to>
                                    </p:set>
                                    <p:animEffect transition="in" filter="wipe(up)">
                                      <p:cBhvr>
                                        <p:cTn id="102" dur="500"/>
                                        <p:tgtEl>
                                          <p:spTgt spid="164"/>
                                        </p:tgtEl>
                                      </p:cBhvr>
                                    </p:animEffect>
                                  </p:childTnLst>
                                </p:cTn>
                              </p:par>
                              <p:par>
                                <p:cTn id="103" presetID="22" presetClass="entr" presetSubtype="1" fill="hold" nodeType="withEffect">
                                  <p:stCondLst>
                                    <p:cond delay="0"/>
                                  </p:stCondLst>
                                  <p:childTnLst>
                                    <p:set>
                                      <p:cBhvr>
                                        <p:cTn id="104" dur="1" fill="hold">
                                          <p:stCondLst>
                                            <p:cond delay="0"/>
                                          </p:stCondLst>
                                        </p:cTn>
                                        <p:tgtEl>
                                          <p:spTgt spid="165"/>
                                        </p:tgtEl>
                                        <p:attrNameLst>
                                          <p:attrName>style.visibility</p:attrName>
                                        </p:attrNameLst>
                                      </p:cBhvr>
                                      <p:to>
                                        <p:strVal val="visible"/>
                                      </p:to>
                                    </p:set>
                                    <p:animEffect transition="in" filter="wipe(up)">
                                      <p:cBhvr>
                                        <p:cTn id="105" dur="500"/>
                                        <p:tgtEl>
                                          <p:spTgt spid="165"/>
                                        </p:tgtEl>
                                      </p:cBhvr>
                                    </p:animEffect>
                                  </p:childTnLst>
                                </p:cTn>
                              </p:par>
                              <p:par>
                                <p:cTn id="106" presetID="22" presetClass="entr" presetSubtype="1" fill="hold" nodeType="withEffect">
                                  <p:stCondLst>
                                    <p:cond delay="0"/>
                                  </p:stCondLst>
                                  <p:childTnLst>
                                    <p:set>
                                      <p:cBhvr>
                                        <p:cTn id="107" dur="1" fill="hold">
                                          <p:stCondLst>
                                            <p:cond delay="0"/>
                                          </p:stCondLst>
                                        </p:cTn>
                                        <p:tgtEl>
                                          <p:spTgt spid="166"/>
                                        </p:tgtEl>
                                        <p:attrNameLst>
                                          <p:attrName>style.visibility</p:attrName>
                                        </p:attrNameLst>
                                      </p:cBhvr>
                                      <p:to>
                                        <p:strVal val="visible"/>
                                      </p:to>
                                    </p:set>
                                    <p:animEffect transition="in" filter="wipe(up)">
                                      <p:cBhvr>
                                        <p:cTn id="108" dur="500"/>
                                        <p:tgtEl>
                                          <p:spTgt spid="166"/>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115"/>
                                        </p:tgtEl>
                                        <p:attrNameLst>
                                          <p:attrName>style.visibility</p:attrName>
                                        </p:attrNameLst>
                                      </p:cBhvr>
                                      <p:to>
                                        <p:strVal val="visible"/>
                                      </p:to>
                                    </p:set>
                                    <p:animEffect transition="in" filter="wipe(up)">
                                      <p:cBhvr>
                                        <p:cTn id="111" dur="500"/>
                                        <p:tgtEl>
                                          <p:spTgt spid="115"/>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116"/>
                                        </p:tgtEl>
                                        <p:attrNameLst>
                                          <p:attrName>style.visibility</p:attrName>
                                        </p:attrNameLst>
                                      </p:cBhvr>
                                      <p:to>
                                        <p:strVal val="visible"/>
                                      </p:to>
                                    </p:set>
                                    <p:animEffect transition="in" filter="wipe(up)">
                                      <p:cBhvr>
                                        <p:cTn id="114" dur="500"/>
                                        <p:tgtEl>
                                          <p:spTgt spid="116"/>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117"/>
                                        </p:tgtEl>
                                        <p:attrNameLst>
                                          <p:attrName>style.visibility</p:attrName>
                                        </p:attrNameLst>
                                      </p:cBhvr>
                                      <p:to>
                                        <p:strVal val="visible"/>
                                      </p:to>
                                    </p:set>
                                    <p:animEffect transition="in" filter="wipe(up)">
                                      <p:cBhvr>
                                        <p:cTn id="117" dur="500"/>
                                        <p:tgtEl>
                                          <p:spTgt spid="117"/>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161"/>
                                        </p:tgtEl>
                                        <p:attrNameLst>
                                          <p:attrName>style.visibility</p:attrName>
                                        </p:attrNameLst>
                                      </p:cBhvr>
                                      <p:to>
                                        <p:strVal val="visible"/>
                                      </p:to>
                                    </p:set>
                                    <p:animEffect transition="in" filter="wipe(up)">
                                      <p:cBhvr>
                                        <p:cTn id="120" dur="500"/>
                                        <p:tgtEl>
                                          <p:spTgt spid="161"/>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162"/>
                                        </p:tgtEl>
                                        <p:attrNameLst>
                                          <p:attrName>style.visibility</p:attrName>
                                        </p:attrNameLst>
                                      </p:cBhvr>
                                      <p:to>
                                        <p:strVal val="visible"/>
                                      </p:to>
                                    </p:set>
                                    <p:animEffect transition="in" filter="wipe(up)">
                                      <p:cBhvr>
                                        <p:cTn id="123" dur="500"/>
                                        <p:tgtEl>
                                          <p:spTgt spid="162"/>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163"/>
                                        </p:tgtEl>
                                        <p:attrNameLst>
                                          <p:attrName>style.visibility</p:attrName>
                                        </p:attrNameLst>
                                      </p:cBhvr>
                                      <p:to>
                                        <p:strVal val="visible"/>
                                      </p:to>
                                    </p:set>
                                    <p:animEffect transition="in" filter="wipe(up)">
                                      <p:cBhvr>
                                        <p:cTn id="126" dur="500"/>
                                        <p:tgtEl>
                                          <p:spTgt spid="163"/>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141"/>
                                        </p:tgtEl>
                                        <p:attrNameLst>
                                          <p:attrName>style.visibility</p:attrName>
                                        </p:attrNameLst>
                                      </p:cBhvr>
                                      <p:to>
                                        <p:strVal val="visible"/>
                                      </p:to>
                                    </p:set>
                                    <p:animEffect transition="in" filter="wipe(up)">
                                      <p:cBhvr>
                                        <p:cTn id="129" dur="500"/>
                                        <p:tgtEl>
                                          <p:spTgt spid="141"/>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186"/>
                                        </p:tgtEl>
                                        <p:attrNameLst>
                                          <p:attrName>style.visibility</p:attrName>
                                        </p:attrNameLst>
                                      </p:cBhvr>
                                      <p:to>
                                        <p:strVal val="visible"/>
                                      </p:to>
                                    </p:set>
                                    <p:animEffect transition="in" filter="wipe(up)">
                                      <p:cBhvr>
                                        <p:cTn id="132" dur="500"/>
                                        <p:tgtEl>
                                          <p:spTgt spid="186"/>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nodeType="clickEffect">
                                  <p:stCondLst>
                                    <p:cond delay="0"/>
                                  </p:stCondLst>
                                  <p:childTnLst>
                                    <p:set>
                                      <p:cBhvr>
                                        <p:cTn id="136" dur="1" fill="hold">
                                          <p:stCondLst>
                                            <p:cond delay="0"/>
                                          </p:stCondLst>
                                        </p:cTn>
                                        <p:tgtEl>
                                          <p:spTgt spid="124"/>
                                        </p:tgtEl>
                                        <p:attrNameLst>
                                          <p:attrName>style.visibility</p:attrName>
                                        </p:attrNameLst>
                                      </p:cBhvr>
                                      <p:to>
                                        <p:strVal val="visible"/>
                                      </p:to>
                                    </p:set>
                                    <p:animEffect transition="in" filter="wipe(up)">
                                      <p:cBhvr>
                                        <p:cTn id="137" dur="500"/>
                                        <p:tgtEl>
                                          <p:spTgt spid="124"/>
                                        </p:tgtEl>
                                      </p:cBhvr>
                                    </p:animEffect>
                                  </p:childTnLst>
                                </p:cTn>
                              </p:par>
                              <p:par>
                                <p:cTn id="138" presetID="22" presetClass="entr" presetSubtype="1" fill="hold" nodeType="withEffect">
                                  <p:stCondLst>
                                    <p:cond delay="0"/>
                                  </p:stCondLst>
                                  <p:childTnLst>
                                    <p:set>
                                      <p:cBhvr>
                                        <p:cTn id="139" dur="1" fill="hold">
                                          <p:stCondLst>
                                            <p:cond delay="0"/>
                                          </p:stCondLst>
                                        </p:cTn>
                                        <p:tgtEl>
                                          <p:spTgt spid="125"/>
                                        </p:tgtEl>
                                        <p:attrNameLst>
                                          <p:attrName>style.visibility</p:attrName>
                                        </p:attrNameLst>
                                      </p:cBhvr>
                                      <p:to>
                                        <p:strVal val="visible"/>
                                      </p:to>
                                    </p:set>
                                    <p:animEffect transition="in" filter="wipe(up)">
                                      <p:cBhvr>
                                        <p:cTn id="140" dur="500"/>
                                        <p:tgtEl>
                                          <p:spTgt spid="125"/>
                                        </p:tgtEl>
                                      </p:cBhvr>
                                    </p:animEffect>
                                  </p:childTnLst>
                                </p:cTn>
                              </p:par>
                              <p:par>
                                <p:cTn id="141" presetID="22" presetClass="entr" presetSubtype="1" fill="hold" nodeType="withEffect">
                                  <p:stCondLst>
                                    <p:cond delay="0"/>
                                  </p:stCondLst>
                                  <p:childTnLst>
                                    <p:set>
                                      <p:cBhvr>
                                        <p:cTn id="142" dur="1" fill="hold">
                                          <p:stCondLst>
                                            <p:cond delay="0"/>
                                          </p:stCondLst>
                                        </p:cTn>
                                        <p:tgtEl>
                                          <p:spTgt spid="126"/>
                                        </p:tgtEl>
                                        <p:attrNameLst>
                                          <p:attrName>style.visibility</p:attrName>
                                        </p:attrNameLst>
                                      </p:cBhvr>
                                      <p:to>
                                        <p:strVal val="visible"/>
                                      </p:to>
                                    </p:set>
                                    <p:animEffect transition="in" filter="wipe(up)">
                                      <p:cBhvr>
                                        <p:cTn id="143" dur="500"/>
                                        <p:tgtEl>
                                          <p:spTgt spid="126"/>
                                        </p:tgtEl>
                                      </p:cBhvr>
                                    </p:animEffect>
                                  </p:childTnLst>
                                </p:cTn>
                              </p:par>
                              <p:par>
                                <p:cTn id="144" presetID="22" presetClass="entr" presetSubtype="1" fill="hold" nodeType="withEffect">
                                  <p:stCondLst>
                                    <p:cond delay="0"/>
                                  </p:stCondLst>
                                  <p:childTnLst>
                                    <p:set>
                                      <p:cBhvr>
                                        <p:cTn id="145" dur="1" fill="hold">
                                          <p:stCondLst>
                                            <p:cond delay="0"/>
                                          </p:stCondLst>
                                        </p:cTn>
                                        <p:tgtEl>
                                          <p:spTgt spid="170"/>
                                        </p:tgtEl>
                                        <p:attrNameLst>
                                          <p:attrName>style.visibility</p:attrName>
                                        </p:attrNameLst>
                                      </p:cBhvr>
                                      <p:to>
                                        <p:strVal val="visible"/>
                                      </p:to>
                                    </p:set>
                                    <p:animEffect transition="in" filter="wipe(up)">
                                      <p:cBhvr>
                                        <p:cTn id="146" dur="500"/>
                                        <p:tgtEl>
                                          <p:spTgt spid="170"/>
                                        </p:tgtEl>
                                      </p:cBhvr>
                                    </p:animEffect>
                                  </p:childTnLst>
                                </p:cTn>
                              </p:par>
                              <p:par>
                                <p:cTn id="147" presetID="22" presetClass="entr" presetSubtype="1" fill="hold" nodeType="withEffect">
                                  <p:stCondLst>
                                    <p:cond delay="0"/>
                                  </p:stCondLst>
                                  <p:childTnLst>
                                    <p:set>
                                      <p:cBhvr>
                                        <p:cTn id="148" dur="1" fill="hold">
                                          <p:stCondLst>
                                            <p:cond delay="0"/>
                                          </p:stCondLst>
                                        </p:cTn>
                                        <p:tgtEl>
                                          <p:spTgt spid="171"/>
                                        </p:tgtEl>
                                        <p:attrNameLst>
                                          <p:attrName>style.visibility</p:attrName>
                                        </p:attrNameLst>
                                      </p:cBhvr>
                                      <p:to>
                                        <p:strVal val="visible"/>
                                      </p:to>
                                    </p:set>
                                    <p:animEffect transition="in" filter="wipe(up)">
                                      <p:cBhvr>
                                        <p:cTn id="149" dur="500"/>
                                        <p:tgtEl>
                                          <p:spTgt spid="171"/>
                                        </p:tgtEl>
                                      </p:cBhvr>
                                    </p:animEffect>
                                  </p:childTnLst>
                                </p:cTn>
                              </p:par>
                              <p:par>
                                <p:cTn id="150" presetID="22" presetClass="entr" presetSubtype="1" fill="hold" nodeType="withEffect">
                                  <p:stCondLst>
                                    <p:cond delay="0"/>
                                  </p:stCondLst>
                                  <p:childTnLst>
                                    <p:set>
                                      <p:cBhvr>
                                        <p:cTn id="151" dur="1" fill="hold">
                                          <p:stCondLst>
                                            <p:cond delay="0"/>
                                          </p:stCondLst>
                                        </p:cTn>
                                        <p:tgtEl>
                                          <p:spTgt spid="172"/>
                                        </p:tgtEl>
                                        <p:attrNameLst>
                                          <p:attrName>style.visibility</p:attrName>
                                        </p:attrNameLst>
                                      </p:cBhvr>
                                      <p:to>
                                        <p:strVal val="visible"/>
                                      </p:to>
                                    </p:set>
                                    <p:animEffect transition="in" filter="wipe(up)">
                                      <p:cBhvr>
                                        <p:cTn id="152" dur="500"/>
                                        <p:tgtEl>
                                          <p:spTgt spid="172"/>
                                        </p:tgtEl>
                                      </p:cBhvr>
                                    </p:animEffect>
                                  </p:childTnLst>
                                </p:cTn>
                              </p:par>
                              <p:par>
                                <p:cTn id="153" presetID="22" presetClass="entr" presetSubtype="1" fill="hold" grpId="0" nodeType="withEffect">
                                  <p:stCondLst>
                                    <p:cond delay="0"/>
                                  </p:stCondLst>
                                  <p:childTnLst>
                                    <p:set>
                                      <p:cBhvr>
                                        <p:cTn id="154" dur="1" fill="hold">
                                          <p:stCondLst>
                                            <p:cond delay="0"/>
                                          </p:stCondLst>
                                        </p:cTn>
                                        <p:tgtEl>
                                          <p:spTgt spid="127"/>
                                        </p:tgtEl>
                                        <p:attrNameLst>
                                          <p:attrName>style.visibility</p:attrName>
                                        </p:attrNameLst>
                                      </p:cBhvr>
                                      <p:to>
                                        <p:strVal val="visible"/>
                                      </p:to>
                                    </p:set>
                                    <p:animEffect transition="in" filter="wipe(up)">
                                      <p:cBhvr>
                                        <p:cTn id="155" dur="500"/>
                                        <p:tgtEl>
                                          <p:spTgt spid="127"/>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173"/>
                                        </p:tgtEl>
                                        <p:attrNameLst>
                                          <p:attrName>style.visibility</p:attrName>
                                        </p:attrNameLst>
                                      </p:cBhvr>
                                      <p:to>
                                        <p:strVal val="visible"/>
                                      </p:to>
                                    </p:set>
                                    <p:animEffect transition="in" filter="wipe(up)">
                                      <p:cBhvr>
                                        <p:cTn id="158" dur="500"/>
                                        <p:tgtEl>
                                          <p:spTgt spid="173"/>
                                        </p:tgtEl>
                                      </p:cBhvr>
                                    </p:animEffect>
                                  </p:childTnLst>
                                </p:cTn>
                              </p:par>
                              <p:par>
                                <p:cTn id="159" presetID="22" presetClass="entr" presetSubtype="1" fill="hold" grpId="0" nodeType="withEffect">
                                  <p:stCondLst>
                                    <p:cond delay="0"/>
                                  </p:stCondLst>
                                  <p:childTnLst>
                                    <p:set>
                                      <p:cBhvr>
                                        <p:cTn id="160" dur="1" fill="hold">
                                          <p:stCondLst>
                                            <p:cond delay="0"/>
                                          </p:stCondLst>
                                        </p:cTn>
                                        <p:tgtEl>
                                          <p:spTgt spid="169"/>
                                        </p:tgtEl>
                                        <p:attrNameLst>
                                          <p:attrName>style.visibility</p:attrName>
                                        </p:attrNameLst>
                                      </p:cBhvr>
                                      <p:to>
                                        <p:strVal val="visible"/>
                                      </p:to>
                                    </p:set>
                                    <p:animEffect transition="in" filter="wipe(up)">
                                      <p:cBhvr>
                                        <p:cTn id="161" dur="500"/>
                                        <p:tgtEl>
                                          <p:spTgt spid="169"/>
                                        </p:tgtEl>
                                      </p:cBhvr>
                                    </p:animEffect>
                                  </p:childTnLst>
                                </p:cTn>
                              </p:par>
                              <p:par>
                                <p:cTn id="162" presetID="22" presetClass="entr" presetSubtype="1" fill="hold" grpId="0" nodeType="withEffect">
                                  <p:stCondLst>
                                    <p:cond delay="0"/>
                                  </p:stCondLst>
                                  <p:childTnLst>
                                    <p:set>
                                      <p:cBhvr>
                                        <p:cTn id="163" dur="1" fill="hold">
                                          <p:stCondLst>
                                            <p:cond delay="0"/>
                                          </p:stCondLst>
                                        </p:cTn>
                                        <p:tgtEl>
                                          <p:spTgt spid="168"/>
                                        </p:tgtEl>
                                        <p:attrNameLst>
                                          <p:attrName>style.visibility</p:attrName>
                                        </p:attrNameLst>
                                      </p:cBhvr>
                                      <p:to>
                                        <p:strVal val="visible"/>
                                      </p:to>
                                    </p:set>
                                    <p:animEffect transition="in" filter="wipe(up)">
                                      <p:cBhvr>
                                        <p:cTn id="164" dur="500"/>
                                        <p:tgtEl>
                                          <p:spTgt spid="168"/>
                                        </p:tgtEl>
                                      </p:cBhvr>
                                    </p:animEffect>
                                  </p:childTnLst>
                                </p:cTn>
                              </p:par>
                              <p:par>
                                <p:cTn id="165" presetID="22" presetClass="entr" presetSubtype="1" fill="hold" grpId="0" nodeType="withEffect">
                                  <p:stCondLst>
                                    <p:cond delay="0"/>
                                  </p:stCondLst>
                                  <p:childTnLst>
                                    <p:set>
                                      <p:cBhvr>
                                        <p:cTn id="166" dur="1" fill="hold">
                                          <p:stCondLst>
                                            <p:cond delay="0"/>
                                          </p:stCondLst>
                                        </p:cTn>
                                        <p:tgtEl>
                                          <p:spTgt spid="167"/>
                                        </p:tgtEl>
                                        <p:attrNameLst>
                                          <p:attrName>style.visibility</p:attrName>
                                        </p:attrNameLst>
                                      </p:cBhvr>
                                      <p:to>
                                        <p:strVal val="visible"/>
                                      </p:to>
                                    </p:set>
                                    <p:animEffect transition="in" filter="wipe(up)">
                                      <p:cBhvr>
                                        <p:cTn id="167" dur="500"/>
                                        <p:tgtEl>
                                          <p:spTgt spid="167"/>
                                        </p:tgtEl>
                                      </p:cBhvr>
                                    </p:animEffect>
                                  </p:childTnLst>
                                </p:cTn>
                              </p:par>
                              <p:par>
                                <p:cTn id="168" presetID="22" presetClass="entr" presetSubtype="1" fill="hold" grpId="0" nodeType="withEffect">
                                  <p:stCondLst>
                                    <p:cond delay="0"/>
                                  </p:stCondLst>
                                  <p:childTnLst>
                                    <p:set>
                                      <p:cBhvr>
                                        <p:cTn id="169" dur="1" fill="hold">
                                          <p:stCondLst>
                                            <p:cond delay="0"/>
                                          </p:stCondLst>
                                        </p:cTn>
                                        <p:tgtEl>
                                          <p:spTgt spid="123"/>
                                        </p:tgtEl>
                                        <p:attrNameLst>
                                          <p:attrName>style.visibility</p:attrName>
                                        </p:attrNameLst>
                                      </p:cBhvr>
                                      <p:to>
                                        <p:strVal val="visible"/>
                                      </p:to>
                                    </p:set>
                                    <p:animEffect transition="in" filter="wipe(up)">
                                      <p:cBhvr>
                                        <p:cTn id="170" dur="500"/>
                                        <p:tgtEl>
                                          <p:spTgt spid="123"/>
                                        </p:tgtEl>
                                      </p:cBhvr>
                                    </p:animEffect>
                                  </p:childTnLst>
                                </p:cTn>
                              </p:par>
                              <p:par>
                                <p:cTn id="171" presetID="22" presetClass="entr" presetSubtype="1" fill="hold" grpId="0" nodeType="withEffect">
                                  <p:stCondLst>
                                    <p:cond delay="0"/>
                                  </p:stCondLst>
                                  <p:childTnLst>
                                    <p:set>
                                      <p:cBhvr>
                                        <p:cTn id="172" dur="1" fill="hold">
                                          <p:stCondLst>
                                            <p:cond delay="0"/>
                                          </p:stCondLst>
                                        </p:cTn>
                                        <p:tgtEl>
                                          <p:spTgt spid="122"/>
                                        </p:tgtEl>
                                        <p:attrNameLst>
                                          <p:attrName>style.visibility</p:attrName>
                                        </p:attrNameLst>
                                      </p:cBhvr>
                                      <p:to>
                                        <p:strVal val="visible"/>
                                      </p:to>
                                    </p:set>
                                    <p:animEffect transition="in" filter="wipe(up)">
                                      <p:cBhvr>
                                        <p:cTn id="173" dur="500"/>
                                        <p:tgtEl>
                                          <p:spTgt spid="122"/>
                                        </p:tgtEl>
                                      </p:cBhvr>
                                    </p:animEffect>
                                  </p:childTnLst>
                                </p:cTn>
                              </p:par>
                              <p:par>
                                <p:cTn id="174" presetID="22" presetClass="entr" presetSubtype="1" fill="hold" grpId="0" nodeType="withEffect">
                                  <p:stCondLst>
                                    <p:cond delay="0"/>
                                  </p:stCondLst>
                                  <p:childTnLst>
                                    <p:set>
                                      <p:cBhvr>
                                        <p:cTn id="175" dur="1" fill="hold">
                                          <p:stCondLst>
                                            <p:cond delay="0"/>
                                          </p:stCondLst>
                                        </p:cTn>
                                        <p:tgtEl>
                                          <p:spTgt spid="121"/>
                                        </p:tgtEl>
                                        <p:attrNameLst>
                                          <p:attrName>style.visibility</p:attrName>
                                        </p:attrNameLst>
                                      </p:cBhvr>
                                      <p:to>
                                        <p:strVal val="visible"/>
                                      </p:to>
                                    </p:set>
                                    <p:animEffect transition="in" filter="wipe(up)">
                                      <p:cBhvr>
                                        <p:cTn id="176" dur="500"/>
                                        <p:tgtEl>
                                          <p:spTgt spid="121"/>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1" fill="hold" grpId="0" nodeType="clickEffect">
                                  <p:stCondLst>
                                    <p:cond delay="0"/>
                                  </p:stCondLst>
                                  <p:childTnLst>
                                    <p:set>
                                      <p:cBhvr>
                                        <p:cTn id="180" dur="1" fill="hold">
                                          <p:stCondLst>
                                            <p:cond delay="0"/>
                                          </p:stCondLst>
                                        </p:cTn>
                                        <p:tgtEl>
                                          <p:spTgt spid="129"/>
                                        </p:tgtEl>
                                        <p:attrNameLst>
                                          <p:attrName>style.visibility</p:attrName>
                                        </p:attrNameLst>
                                      </p:cBhvr>
                                      <p:to>
                                        <p:strVal val="visible"/>
                                      </p:to>
                                    </p:set>
                                    <p:animEffect transition="in" filter="wipe(up)">
                                      <p:cBhvr>
                                        <p:cTn id="181" dur="500"/>
                                        <p:tgtEl>
                                          <p:spTgt spid="129"/>
                                        </p:tgtEl>
                                      </p:cBhvr>
                                    </p:animEffect>
                                  </p:childTnLst>
                                </p:cTn>
                              </p:par>
                              <p:par>
                                <p:cTn id="182" presetID="22" presetClass="entr" presetSubtype="1" fill="hold" nodeType="withEffect">
                                  <p:stCondLst>
                                    <p:cond delay="0"/>
                                  </p:stCondLst>
                                  <p:childTnLst>
                                    <p:set>
                                      <p:cBhvr>
                                        <p:cTn id="183" dur="1" fill="hold">
                                          <p:stCondLst>
                                            <p:cond delay="0"/>
                                          </p:stCondLst>
                                        </p:cTn>
                                        <p:tgtEl>
                                          <p:spTgt spid="130"/>
                                        </p:tgtEl>
                                        <p:attrNameLst>
                                          <p:attrName>style.visibility</p:attrName>
                                        </p:attrNameLst>
                                      </p:cBhvr>
                                      <p:to>
                                        <p:strVal val="visible"/>
                                      </p:to>
                                    </p:set>
                                    <p:animEffect transition="in" filter="wipe(up)">
                                      <p:cBhvr>
                                        <p:cTn id="184" dur="500"/>
                                        <p:tgtEl>
                                          <p:spTgt spid="130"/>
                                        </p:tgtEl>
                                      </p:cBhvr>
                                    </p:animEffect>
                                  </p:childTnLst>
                                </p:cTn>
                              </p:par>
                              <p:par>
                                <p:cTn id="185" presetID="22" presetClass="entr" presetSubtype="1" fill="hold" nodeType="withEffect">
                                  <p:stCondLst>
                                    <p:cond delay="0"/>
                                  </p:stCondLst>
                                  <p:childTnLst>
                                    <p:set>
                                      <p:cBhvr>
                                        <p:cTn id="186" dur="1" fill="hold">
                                          <p:stCondLst>
                                            <p:cond delay="0"/>
                                          </p:stCondLst>
                                        </p:cTn>
                                        <p:tgtEl>
                                          <p:spTgt spid="131"/>
                                        </p:tgtEl>
                                        <p:attrNameLst>
                                          <p:attrName>style.visibility</p:attrName>
                                        </p:attrNameLst>
                                      </p:cBhvr>
                                      <p:to>
                                        <p:strVal val="visible"/>
                                      </p:to>
                                    </p:set>
                                    <p:animEffect transition="in" filter="wipe(up)">
                                      <p:cBhvr>
                                        <p:cTn id="187" dur="500"/>
                                        <p:tgtEl>
                                          <p:spTgt spid="131"/>
                                        </p:tgtEl>
                                      </p:cBhvr>
                                    </p:animEffect>
                                  </p:childTnLst>
                                </p:cTn>
                              </p:par>
                              <p:par>
                                <p:cTn id="188" presetID="22" presetClass="entr" presetSubtype="1" fill="hold" nodeType="withEffect">
                                  <p:stCondLst>
                                    <p:cond delay="0"/>
                                  </p:stCondLst>
                                  <p:childTnLst>
                                    <p:set>
                                      <p:cBhvr>
                                        <p:cTn id="189" dur="1" fill="hold">
                                          <p:stCondLst>
                                            <p:cond delay="0"/>
                                          </p:stCondLst>
                                        </p:cTn>
                                        <p:tgtEl>
                                          <p:spTgt spid="132"/>
                                        </p:tgtEl>
                                        <p:attrNameLst>
                                          <p:attrName>style.visibility</p:attrName>
                                        </p:attrNameLst>
                                      </p:cBhvr>
                                      <p:to>
                                        <p:strVal val="visible"/>
                                      </p:to>
                                    </p:set>
                                    <p:animEffect transition="in" filter="wipe(up)">
                                      <p:cBhvr>
                                        <p:cTn id="190" dur="500"/>
                                        <p:tgtEl>
                                          <p:spTgt spid="132"/>
                                        </p:tgtEl>
                                      </p:cBhvr>
                                    </p:animEffect>
                                  </p:childTnLst>
                                </p:cTn>
                              </p:par>
                              <p:par>
                                <p:cTn id="191" presetID="22" presetClass="entr" presetSubtype="1" fill="hold" nodeType="withEffect">
                                  <p:stCondLst>
                                    <p:cond delay="0"/>
                                  </p:stCondLst>
                                  <p:childTnLst>
                                    <p:set>
                                      <p:cBhvr>
                                        <p:cTn id="192" dur="1" fill="hold">
                                          <p:stCondLst>
                                            <p:cond delay="0"/>
                                          </p:stCondLst>
                                        </p:cTn>
                                        <p:tgtEl>
                                          <p:spTgt spid="176"/>
                                        </p:tgtEl>
                                        <p:attrNameLst>
                                          <p:attrName>style.visibility</p:attrName>
                                        </p:attrNameLst>
                                      </p:cBhvr>
                                      <p:to>
                                        <p:strVal val="visible"/>
                                      </p:to>
                                    </p:set>
                                    <p:animEffect transition="in" filter="wipe(up)">
                                      <p:cBhvr>
                                        <p:cTn id="193" dur="500"/>
                                        <p:tgtEl>
                                          <p:spTgt spid="176"/>
                                        </p:tgtEl>
                                      </p:cBhvr>
                                    </p:animEffect>
                                  </p:childTnLst>
                                </p:cTn>
                              </p:par>
                              <p:par>
                                <p:cTn id="194" presetID="22" presetClass="entr" presetSubtype="1" fill="hold" nodeType="withEffect">
                                  <p:stCondLst>
                                    <p:cond delay="0"/>
                                  </p:stCondLst>
                                  <p:childTnLst>
                                    <p:set>
                                      <p:cBhvr>
                                        <p:cTn id="195" dur="1" fill="hold">
                                          <p:stCondLst>
                                            <p:cond delay="0"/>
                                          </p:stCondLst>
                                        </p:cTn>
                                        <p:tgtEl>
                                          <p:spTgt spid="177"/>
                                        </p:tgtEl>
                                        <p:attrNameLst>
                                          <p:attrName>style.visibility</p:attrName>
                                        </p:attrNameLst>
                                      </p:cBhvr>
                                      <p:to>
                                        <p:strVal val="visible"/>
                                      </p:to>
                                    </p:set>
                                    <p:animEffect transition="in" filter="wipe(up)">
                                      <p:cBhvr>
                                        <p:cTn id="196" dur="500"/>
                                        <p:tgtEl>
                                          <p:spTgt spid="177"/>
                                        </p:tgtEl>
                                      </p:cBhvr>
                                    </p:animEffect>
                                  </p:childTnLst>
                                </p:cTn>
                              </p:par>
                              <p:par>
                                <p:cTn id="197" presetID="22" presetClass="entr" presetSubtype="1" fill="hold" nodeType="withEffect">
                                  <p:stCondLst>
                                    <p:cond delay="0"/>
                                  </p:stCondLst>
                                  <p:childTnLst>
                                    <p:set>
                                      <p:cBhvr>
                                        <p:cTn id="198" dur="1" fill="hold">
                                          <p:stCondLst>
                                            <p:cond delay="0"/>
                                          </p:stCondLst>
                                        </p:cTn>
                                        <p:tgtEl>
                                          <p:spTgt spid="178"/>
                                        </p:tgtEl>
                                        <p:attrNameLst>
                                          <p:attrName>style.visibility</p:attrName>
                                        </p:attrNameLst>
                                      </p:cBhvr>
                                      <p:to>
                                        <p:strVal val="visible"/>
                                      </p:to>
                                    </p:set>
                                    <p:animEffect transition="in" filter="wipe(up)">
                                      <p:cBhvr>
                                        <p:cTn id="199" dur="500"/>
                                        <p:tgtEl>
                                          <p:spTgt spid="178"/>
                                        </p:tgtEl>
                                      </p:cBhvr>
                                    </p:animEffect>
                                  </p:childTnLst>
                                </p:cTn>
                              </p:par>
                              <p:par>
                                <p:cTn id="200" presetID="22" presetClass="entr" presetSubtype="1" fill="hold" grpId="0" nodeType="withEffect">
                                  <p:stCondLst>
                                    <p:cond delay="0"/>
                                  </p:stCondLst>
                                  <p:childTnLst>
                                    <p:set>
                                      <p:cBhvr>
                                        <p:cTn id="201" dur="1" fill="hold">
                                          <p:stCondLst>
                                            <p:cond delay="0"/>
                                          </p:stCondLst>
                                        </p:cTn>
                                        <p:tgtEl>
                                          <p:spTgt spid="175"/>
                                        </p:tgtEl>
                                        <p:attrNameLst>
                                          <p:attrName>style.visibility</p:attrName>
                                        </p:attrNameLst>
                                      </p:cBhvr>
                                      <p:to>
                                        <p:strVal val="visible"/>
                                      </p:to>
                                    </p:set>
                                    <p:animEffect transition="in" filter="wipe(up)">
                                      <p:cBhvr>
                                        <p:cTn id="202" dur="500"/>
                                        <p:tgtEl>
                                          <p:spTgt spid="175"/>
                                        </p:tgtEl>
                                      </p:cBhvr>
                                    </p:animEffect>
                                  </p:childTnLst>
                                </p:cTn>
                              </p:par>
                              <p:par>
                                <p:cTn id="203" presetID="22" presetClass="entr" presetSubtype="1" fill="hold" grpId="0" nodeType="withEffect">
                                  <p:stCondLst>
                                    <p:cond delay="0"/>
                                  </p:stCondLst>
                                  <p:childTnLst>
                                    <p:set>
                                      <p:cBhvr>
                                        <p:cTn id="204" dur="1" fill="hold">
                                          <p:stCondLst>
                                            <p:cond delay="0"/>
                                          </p:stCondLst>
                                        </p:cTn>
                                        <p:tgtEl>
                                          <p:spTgt spid="174"/>
                                        </p:tgtEl>
                                        <p:attrNameLst>
                                          <p:attrName>style.visibility</p:attrName>
                                        </p:attrNameLst>
                                      </p:cBhvr>
                                      <p:to>
                                        <p:strVal val="visible"/>
                                      </p:to>
                                    </p:set>
                                    <p:animEffect transition="in" filter="wipe(up)">
                                      <p:cBhvr>
                                        <p:cTn id="205" dur="500"/>
                                        <p:tgtEl>
                                          <p:spTgt spid="174"/>
                                        </p:tgtEl>
                                      </p:cBhvr>
                                    </p:animEffect>
                                  </p:childTnLst>
                                </p:cTn>
                              </p:par>
                              <p:par>
                                <p:cTn id="206" presetID="22" presetClass="entr" presetSubtype="1" fill="hold" grpId="0" nodeType="withEffect">
                                  <p:stCondLst>
                                    <p:cond delay="0"/>
                                  </p:stCondLst>
                                  <p:childTnLst>
                                    <p:set>
                                      <p:cBhvr>
                                        <p:cTn id="207" dur="1" fill="hold">
                                          <p:stCondLst>
                                            <p:cond delay="0"/>
                                          </p:stCondLst>
                                        </p:cTn>
                                        <p:tgtEl>
                                          <p:spTgt spid="128"/>
                                        </p:tgtEl>
                                        <p:attrNameLst>
                                          <p:attrName>style.visibility</p:attrName>
                                        </p:attrNameLst>
                                      </p:cBhvr>
                                      <p:to>
                                        <p:strVal val="visible"/>
                                      </p:to>
                                    </p:set>
                                    <p:animEffect transition="in" filter="wipe(up)">
                                      <p:cBhvr>
                                        <p:cTn id="208" dur="500"/>
                                        <p:tgtEl>
                                          <p:spTgt spid="128"/>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1" fill="hold" nodeType="clickEffect">
                                  <p:stCondLst>
                                    <p:cond delay="0"/>
                                  </p:stCondLst>
                                  <p:childTnLst>
                                    <p:set>
                                      <p:cBhvr>
                                        <p:cTn id="212" dur="1" fill="hold">
                                          <p:stCondLst>
                                            <p:cond delay="0"/>
                                          </p:stCondLst>
                                        </p:cTn>
                                        <p:tgtEl>
                                          <p:spTgt spid="180"/>
                                        </p:tgtEl>
                                        <p:attrNameLst>
                                          <p:attrName>style.visibility</p:attrName>
                                        </p:attrNameLst>
                                      </p:cBhvr>
                                      <p:to>
                                        <p:strVal val="visible"/>
                                      </p:to>
                                    </p:set>
                                    <p:animEffect transition="in" filter="wipe(up)">
                                      <p:cBhvr>
                                        <p:cTn id="213" dur="500"/>
                                        <p:tgtEl>
                                          <p:spTgt spid="180"/>
                                        </p:tgtEl>
                                      </p:cBhvr>
                                    </p:animEffect>
                                  </p:childTnLst>
                                </p:cTn>
                              </p:par>
                              <p:par>
                                <p:cTn id="214" presetID="22" presetClass="entr" presetSubtype="1" fill="hold" nodeType="withEffect">
                                  <p:stCondLst>
                                    <p:cond delay="0"/>
                                  </p:stCondLst>
                                  <p:childTnLst>
                                    <p:set>
                                      <p:cBhvr>
                                        <p:cTn id="215" dur="1" fill="hold">
                                          <p:stCondLst>
                                            <p:cond delay="0"/>
                                          </p:stCondLst>
                                        </p:cTn>
                                        <p:tgtEl>
                                          <p:spTgt spid="134"/>
                                        </p:tgtEl>
                                        <p:attrNameLst>
                                          <p:attrName>style.visibility</p:attrName>
                                        </p:attrNameLst>
                                      </p:cBhvr>
                                      <p:to>
                                        <p:strVal val="visible"/>
                                      </p:to>
                                    </p:set>
                                    <p:animEffect transition="in" filter="wipe(up)">
                                      <p:cBhvr>
                                        <p:cTn id="216" dur="500"/>
                                        <p:tgtEl>
                                          <p:spTgt spid="134"/>
                                        </p:tgtEl>
                                      </p:cBhvr>
                                    </p:animEffect>
                                  </p:childTnLst>
                                </p:cTn>
                              </p:par>
                              <p:par>
                                <p:cTn id="217" presetID="22" presetClass="entr" presetSubtype="1" fill="hold" nodeType="withEffect">
                                  <p:stCondLst>
                                    <p:cond delay="0"/>
                                  </p:stCondLst>
                                  <p:childTnLst>
                                    <p:set>
                                      <p:cBhvr>
                                        <p:cTn id="218" dur="1" fill="hold">
                                          <p:stCondLst>
                                            <p:cond delay="0"/>
                                          </p:stCondLst>
                                        </p:cTn>
                                        <p:tgtEl>
                                          <p:spTgt spid="199"/>
                                        </p:tgtEl>
                                        <p:attrNameLst>
                                          <p:attrName>style.visibility</p:attrName>
                                        </p:attrNameLst>
                                      </p:cBhvr>
                                      <p:to>
                                        <p:strVal val="visible"/>
                                      </p:to>
                                    </p:set>
                                    <p:animEffect transition="in" filter="wipe(up)">
                                      <p:cBhvr>
                                        <p:cTn id="219" dur="500"/>
                                        <p:tgtEl>
                                          <p:spTgt spid="199"/>
                                        </p:tgtEl>
                                      </p:cBhvr>
                                    </p:animEffect>
                                  </p:childTnLst>
                                </p:cTn>
                              </p:par>
                              <p:par>
                                <p:cTn id="220" presetID="22" presetClass="entr" presetSubtype="1" fill="hold" nodeType="withEffect">
                                  <p:stCondLst>
                                    <p:cond delay="0"/>
                                  </p:stCondLst>
                                  <p:childTnLst>
                                    <p:set>
                                      <p:cBhvr>
                                        <p:cTn id="221" dur="1" fill="hold">
                                          <p:stCondLst>
                                            <p:cond delay="0"/>
                                          </p:stCondLst>
                                        </p:cTn>
                                        <p:tgtEl>
                                          <p:spTgt spid="198"/>
                                        </p:tgtEl>
                                        <p:attrNameLst>
                                          <p:attrName>style.visibility</p:attrName>
                                        </p:attrNameLst>
                                      </p:cBhvr>
                                      <p:to>
                                        <p:strVal val="visible"/>
                                      </p:to>
                                    </p:set>
                                    <p:animEffect transition="in" filter="wipe(up)">
                                      <p:cBhvr>
                                        <p:cTn id="222" dur="500"/>
                                        <p:tgtEl>
                                          <p:spTgt spid="198"/>
                                        </p:tgtEl>
                                      </p:cBhvr>
                                    </p:animEffect>
                                  </p:childTnLst>
                                </p:cTn>
                              </p:par>
                              <p:par>
                                <p:cTn id="223" presetID="22" presetClass="entr" presetSubtype="1" fill="hold" grpId="0" nodeType="withEffect">
                                  <p:stCondLst>
                                    <p:cond delay="0"/>
                                  </p:stCondLst>
                                  <p:childTnLst>
                                    <p:set>
                                      <p:cBhvr>
                                        <p:cTn id="224" dur="1" fill="hold">
                                          <p:stCondLst>
                                            <p:cond delay="0"/>
                                          </p:stCondLst>
                                        </p:cTn>
                                        <p:tgtEl>
                                          <p:spTgt spid="133"/>
                                        </p:tgtEl>
                                        <p:attrNameLst>
                                          <p:attrName>style.visibility</p:attrName>
                                        </p:attrNameLst>
                                      </p:cBhvr>
                                      <p:to>
                                        <p:strVal val="visible"/>
                                      </p:to>
                                    </p:set>
                                    <p:animEffect transition="in" filter="wipe(up)">
                                      <p:cBhvr>
                                        <p:cTn id="225" dur="500"/>
                                        <p:tgtEl>
                                          <p:spTgt spid="133"/>
                                        </p:tgtEl>
                                      </p:cBhvr>
                                    </p:animEffect>
                                  </p:childTnLst>
                                </p:cTn>
                              </p:par>
                              <p:par>
                                <p:cTn id="226" presetID="22" presetClass="entr" presetSubtype="1" fill="hold" grpId="0" nodeType="withEffect">
                                  <p:stCondLst>
                                    <p:cond delay="0"/>
                                  </p:stCondLst>
                                  <p:childTnLst>
                                    <p:set>
                                      <p:cBhvr>
                                        <p:cTn id="227" dur="1" fill="hold">
                                          <p:stCondLst>
                                            <p:cond delay="0"/>
                                          </p:stCondLst>
                                        </p:cTn>
                                        <p:tgtEl>
                                          <p:spTgt spid="179"/>
                                        </p:tgtEl>
                                        <p:attrNameLst>
                                          <p:attrName>style.visibility</p:attrName>
                                        </p:attrNameLst>
                                      </p:cBhvr>
                                      <p:to>
                                        <p:strVal val="visible"/>
                                      </p:to>
                                    </p:set>
                                    <p:animEffect transition="in" filter="wipe(up)">
                                      <p:cBhvr>
                                        <p:cTn id="228" dur="500"/>
                                        <p:tgtEl>
                                          <p:spTgt spid="179"/>
                                        </p:tgtEl>
                                      </p:cBhvr>
                                    </p:animEffect>
                                  </p:childTnLst>
                                </p:cTn>
                              </p:par>
                              <p:par>
                                <p:cTn id="229" presetID="1" presetClass="entr" presetSubtype="0" fill="hold" grpId="0" nodeType="withEffect">
                                  <p:stCondLst>
                                    <p:cond delay="0"/>
                                  </p:stCondLst>
                                  <p:childTnLst>
                                    <p:set>
                                      <p:cBhvr>
                                        <p:cTn id="230" dur="1" fill="hold">
                                          <p:stCondLst>
                                            <p:cond delay="0"/>
                                          </p:stCondLst>
                                        </p:cTn>
                                        <p:tgtEl>
                                          <p:spTgt spid="200"/>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22" presetClass="entr" presetSubtype="1" fill="hold" nodeType="clickEffect">
                                  <p:stCondLst>
                                    <p:cond delay="0"/>
                                  </p:stCondLst>
                                  <p:childTnLst>
                                    <p:set>
                                      <p:cBhvr>
                                        <p:cTn id="234" dur="1" fill="hold">
                                          <p:stCondLst>
                                            <p:cond delay="0"/>
                                          </p:stCondLst>
                                        </p:cTn>
                                        <p:tgtEl>
                                          <p:spTgt spid="144"/>
                                        </p:tgtEl>
                                        <p:attrNameLst>
                                          <p:attrName>style.visibility</p:attrName>
                                        </p:attrNameLst>
                                      </p:cBhvr>
                                      <p:to>
                                        <p:strVal val="visible"/>
                                      </p:to>
                                    </p:set>
                                    <p:animEffect transition="in" filter="wipe(up)">
                                      <p:cBhvr>
                                        <p:cTn id="235" dur="500"/>
                                        <p:tgtEl>
                                          <p:spTgt spid="144"/>
                                        </p:tgtEl>
                                      </p:cBhvr>
                                    </p:animEffect>
                                  </p:childTnLst>
                                </p:cTn>
                              </p:par>
                              <p:par>
                                <p:cTn id="236" presetID="22" presetClass="entr" presetSubtype="1" fill="hold" nodeType="withEffect">
                                  <p:stCondLst>
                                    <p:cond delay="0"/>
                                  </p:stCondLst>
                                  <p:childTnLst>
                                    <p:set>
                                      <p:cBhvr>
                                        <p:cTn id="237" dur="1" fill="hold">
                                          <p:stCondLst>
                                            <p:cond delay="0"/>
                                          </p:stCondLst>
                                        </p:cTn>
                                        <p:tgtEl>
                                          <p:spTgt spid="189"/>
                                        </p:tgtEl>
                                        <p:attrNameLst>
                                          <p:attrName>style.visibility</p:attrName>
                                        </p:attrNameLst>
                                      </p:cBhvr>
                                      <p:to>
                                        <p:strVal val="visible"/>
                                      </p:to>
                                    </p:set>
                                    <p:animEffect transition="in" filter="wipe(up)">
                                      <p:cBhvr>
                                        <p:cTn id="238" dur="500"/>
                                        <p:tgtEl>
                                          <p:spTgt spid="189"/>
                                        </p:tgtEl>
                                      </p:cBhvr>
                                    </p:animEffect>
                                  </p:childTnLst>
                                </p:cTn>
                              </p:par>
                              <p:par>
                                <p:cTn id="239" presetID="22" presetClass="entr" presetSubtype="1" fill="hold" grpId="0" nodeType="withEffect">
                                  <p:stCondLst>
                                    <p:cond delay="0"/>
                                  </p:stCondLst>
                                  <p:childTnLst>
                                    <p:set>
                                      <p:cBhvr>
                                        <p:cTn id="240" dur="1" fill="hold">
                                          <p:stCondLst>
                                            <p:cond delay="0"/>
                                          </p:stCondLst>
                                        </p:cTn>
                                        <p:tgtEl>
                                          <p:spTgt spid="135"/>
                                        </p:tgtEl>
                                        <p:attrNameLst>
                                          <p:attrName>style.visibility</p:attrName>
                                        </p:attrNameLst>
                                      </p:cBhvr>
                                      <p:to>
                                        <p:strVal val="visible"/>
                                      </p:to>
                                    </p:set>
                                    <p:animEffect transition="in" filter="wipe(up)">
                                      <p:cBhvr>
                                        <p:cTn id="241" dur="500"/>
                                        <p:tgtEl>
                                          <p:spTgt spid="135"/>
                                        </p:tgtEl>
                                      </p:cBhvr>
                                    </p:animEffect>
                                  </p:childTnLst>
                                </p:cTn>
                              </p:par>
                              <p:par>
                                <p:cTn id="242" presetID="22" presetClass="entr" presetSubtype="1" fill="hold" grpId="0" nodeType="withEffect">
                                  <p:stCondLst>
                                    <p:cond delay="0"/>
                                  </p:stCondLst>
                                  <p:childTnLst>
                                    <p:set>
                                      <p:cBhvr>
                                        <p:cTn id="243" dur="1" fill="hold">
                                          <p:stCondLst>
                                            <p:cond delay="0"/>
                                          </p:stCondLst>
                                        </p:cTn>
                                        <p:tgtEl>
                                          <p:spTgt spid="181"/>
                                        </p:tgtEl>
                                        <p:attrNameLst>
                                          <p:attrName>style.visibility</p:attrName>
                                        </p:attrNameLst>
                                      </p:cBhvr>
                                      <p:to>
                                        <p:strVal val="visible"/>
                                      </p:to>
                                    </p:set>
                                    <p:animEffect transition="in" filter="wipe(up)">
                                      <p:cBhvr>
                                        <p:cTn id="244" dur="500"/>
                                        <p:tgtEl>
                                          <p:spTgt spid="181"/>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1" fill="hold" grpId="0" nodeType="clickEffect">
                                  <p:stCondLst>
                                    <p:cond delay="0"/>
                                  </p:stCondLst>
                                  <p:childTnLst>
                                    <p:set>
                                      <p:cBhvr>
                                        <p:cTn id="248" dur="1" fill="hold">
                                          <p:stCondLst>
                                            <p:cond delay="0"/>
                                          </p:stCondLst>
                                        </p:cTn>
                                        <p:tgtEl>
                                          <p:spTgt spid="146"/>
                                        </p:tgtEl>
                                        <p:attrNameLst>
                                          <p:attrName>style.visibility</p:attrName>
                                        </p:attrNameLst>
                                      </p:cBhvr>
                                      <p:to>
                                        <p:strVal val="visible"/>
                                      </p:to>
                                    </p:set>
                                    <p:animEffect transition="in" filter="wipe(up)">
                                      <p:cBhvr>
                                        <p:cTn id="249" dur="500"/>
                                        <p:tgtEl>
                                          <p:spTgt spid="146"/>
                                        </p:tgtEl>
                                      </p:cBhvr>
                                    </p:animEffect>
                                  </p:childTnLst>
                                </p:cTn>
                              </p:par>
                              <p:par>
                                <p:cTn id="250" presetID="22" presetClass="entr" presetSubtype="1" fill="hold" nodeType="withEffect">
                                  <p:stCondLst>
                                    <p:cond delay="0"/>
                                  </p:stCondLst>
                                  <p:childTnLst>
                                    <p:set>
                                      <p:cBhvr>
                                        <p:cTn id="251" dur="1" fill="hold">
                                          <p:stCondLst>
                                            <p:cond delay="0"/>
                                          </p:stCondLst>
                                        </p:cTn>
                                        <p:tgtEl>
                                          <p:spTgt spid="145"/>
                                        </p:tgtEl>
                                        <p:attrNameLst>
                                          <p:attrName>style.visibility</p:attrName>
                                        </p:attrNameLst>
                                      </p:cBhvr>
                                      <p:to>
                                        <p:strVal val="visible"/>
                                      </p:to>
                                    </p:set>
                                    <p:animEffect transition="in" filter="wipe(up)">
                                      <p:cBhvr>
                                        <p:cTn id="252" dur="500"/>
                                        <p:tgtEl>
                                          <p:spTgt spid="145"/>
                                        </p:tgtEl>
                                      </p:cBhvr>
                                    </p:animEffect>
                                  </p:childTnLst>
                                </p:cTn>
                              </p:par>
                              <p:par>
                                <p:cTn id="253" presetID="22" presetClass="entr" presetSubtype="1" fill="hold" nodeType="withEffect">
                                  <p:stCondLst>
                                    <p:cond delay="0"/>
                                  </p:stCondLst>
                                  <p:childTnLst>
                                    <p:set>
                                      <p:cBhvr>
                                        <p:cTn id="254" dur="1" fill="hold">
                                          <p:stCondLst>
                                            <p:cond delay="0"/>
                                          </p:stCondLst>
                                        </p:cTn>
                                        <p:tgtEl>
                                          <p:spTgt spid="190"/>
                                        </p:tgtEl>
                                        <p:attrNameLst>
                                          <p:attrName>style.visibility</p:attrName>
                                        </p:attrNameLst>
                                      </p:cBhvr>
                                      <p:to>
                                        <p:strVal val="visible"/>
                                      </p:to>
                                    </p:set>
                                    <p:animEffect transition="in" filter="wipe(up)">
                                      <p:cBhvr>
                                        <p:cTn id="255" dur="500"/>
                                        <p:tgtEl>
                                          <p:spTgt spid="190"/>
                                        </p:tgtEl>
                                      </p:cBhvr>
                                    </p:animEffect>
                                  </p:childTnLst>
                                </p:cTn>
                              </p:par>
                              <p:par>
                                <p:cTn id="256" presetID="22" presetClass="entr" presetSubtype="1" fill="hold" grpId="0" nodeType="withEffect">
                                  <p:stCondLst>
                                    <p:cond delay="0"/>
                                  </p:stCondLst>
                                  <p:childTnLst>
                                    <p:set>
                                      <p:cBhvr>
                                        <p:cTn id="257" dur="1" fill="hold">
                                          <p:stCondLst>
                                            <p:cond delay="0"/>
                                          </p:stCondLst>
                                        </p:cTn>
                                        <p:tgtEl>
                                          <p:spTgt spid="191"/>
                                        </p:tgtEl>
                                        <p:attrNameLst>
                                          <p:attrName>style.visibility</p:attrName>
                                        </p:attrNameLst>
                                      </p:cBhvr>
                                      <p:to>
                                        <p:strVal val="visible"/>
                                      </p:to>
                                    </p:set>
                                    <p:animEffect transition="in" filter="wipe(up)">
                                      <p:cBhvr>
                                        <p:cTn id="258" dur="500"/>
                                        <p:tgtEl>
                                          <p:spTgt spid="191"/>
                                        </p:tgtEl>
                                      </p:cBhvr>
                                    </p:animEffect>
                                  </p:childTnLst>
                                </p:cTn>
                              </p:par>
                              <p:par>
                                <p:cTn id="259" presetID="22" presetClass="entr" presetSubtype="1" fill="hold" grpId="0" nodeType="withEffect">
                                  <p:stCondLst>
                                    <p:cond delay="0"/>
                                  </p:stCondLst>
                                  <p:childTnLst>
                                    <p:set>
                                      <p:cBhvr>
                                        <p:cTn id="260" dur="1" fill="hold">
                                          <p:stCondLst>
                                            <p:cond delay="0"/>
                                          </p:stCondLst>
                                        </p:cTn>
                                        <p:tgtEl>
                                          <p:spTgt spid="136"/>
                                        </p:tgtEl>
                                        <p:attrNameLst>
                                          <p:attrName>style.visibility</p:attrName>
                                        </p:attrNameLst>
                                      </p:cBhvr>
                                      <p:to>
                                        <p:strVal val="visible"/>
                                      </p:to>
                                    </p:set>
                                    <p:animEffect transition="in" filter="wipe(up)">
                                      <p:cBhvr>
                                        <p:cTn id="261" dur="500"/>
                                        <p:tgtEl>
                                          <p:spTgt spid="136"/>
                                        </p:tgtEl>
                                      </p:cBhvr>
                                    </p:animEffect>
                                  </p:childTnLst>
                                </p:cTn>
                              </p:par>
                              <p:par>
                                <p:cTn id="262" presetID="22" presetClass="entr" presetSubtype="1" fill="hold" grpId="0" nodeType="withEffect">
                                  <p:stCondLst>
                                    <p:cond delay="0"/>
                                  </p:stCondLst>
                                  <p:childTnLst>
                                    <p:set>
                                      <p:cBhvr>
                                        <p:cTn id="263" dur="1" fill="hold">
                                          <p:stCondLst>
                                            <p:cond delay="0"/>
                                          </p:stCondLst>
                                        </p:cTn>
                                        <p:tgtEl>
                                          <p:spTgt spid="182"/>
                                        </p:tgtEl>
                                        <p:attrNameLst>
                                          <p:attrName>style.visibility</p:attrName>
                                        </p:attrNameLst>
                                      </p:cBhvr>
                                      <p:to>
                                        <p:strVal val="visible"/>
                                      </p:to>
                                    </p:set>
                                    <p:animEffect transition="in" filter="wipe(up)">
                                      <p:cBhvr>
                                        <p:cTn id="264" dur="500"/>
                                        <p:tgtEl>
                                          <p:spTgt spid="182"/>
                                        </p:tgtEl>
                                      </p:cBhvr>
                                    </p:animEffec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nodeType="clickEffect">
                                  <p:stCondLst>
                                    <p:cond delay="0"/>
                                  </p:stCondLst>
                                  <p:childTnLst>
                                    <p:set>
                                      <p:cBhvr>
                                        <p:cTn id="268" dur="1" fill="hold">
                                          <p:stCondLst>
                                            <p:cond delay="0"/>
                                          </p:stCondLst>
                                        </p:cTn>
                                        <p:tgtEl>
                                          <p:spTgt spid="137"/>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8"/>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9"/>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42"/>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3"/>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47"/>
                                        </p:tgtEl>
                                        <p:attrNameLst>
                                          <p:attrName>style.visibility</p:attrName>
                                        </p:attrNameLst>
                                      </p:cBhvr>
                                      <p:to>
                                        <p:strVal val="visible"/>
                                      </p:to>
                                    </p:set>
                                  </p:childTnLst>
                                </p:cTn>
                              </p:par>
                              <p:par>
                                <p:cTn id="279" presetID="1" presetClass="entr" presetSubtype="0" fill="hold" nodeType="withEffect">
                                  <p:stCondLst>
                                    <p:cond delay="0"/>
                                  </p:stCondLst>
                                  <p:childTnLst>
                                    <p:set>
                                      <p:cBhvr>
                                        <p:cTn id="280" dur="1" fill="hold">
                                          <p:stCondLst>
                                            <p:cond delay="0"/>
                                          </p:stCondLst>
                                        </p:cTn>
                                        <p:tgtEl>
                                          <p:spTgt spid="183"/>
                                        </p:tgtEl>
                                        <p:attrNameLst>
                                          <p:attrName>style.visibility</p:attrName>
                                        </p:attrNameLst>
                                      </p:cBhvr>
                                      <p:to>
                                        <p:strVal val="visible"/>
                                      </p:to>
                                    </p:set>
                                  </p:childTnLst>
                                </p:cTn>
                              </p:par>
                              <p:par>
                                <p:cTn id="281" presetID="1" presetClass="entr" presetSubtype="0" fill="hold" nodeType="withEffect">
                                  <p:stCondLst>
                                    <p:cond delay="0"/>
                                  </p:stCondLst>
                                  <p:childTnLst>
                                    <p:set>
                                      <p:cBhvr>
                                        <p:cTn id="282" dur="1" fill="hold">
                                          <p:stCondLst>
                                            <p:cond delay="0"/>
                                          </p:stCondLst>
                                        </p:cTn>
                                        <p:tgtEl>
                                          <p:spTgt spid="195"/>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192"/>
                                        </p:tgtEl>
                                        <p:attrNameLst>
                                          <p:attrName>style.visibility</p:attrName>
                                        </p:attrNameLst>
                                      </p:cBhvr>
                                      <p:to>
                                        <p:strVal val="visible"/>
                                      </p:to>
                                    </p:set>
                                  </p:childTnLst>
                                </p:cTn>
                              </p:par>
                              <p:par>
                                <p:cTn id="285" presetID="1" presetClass="entr" presetSubtype="0" fill="hold" nodeType="withEffect">
                                  <p:stCondLst>
                                    <p:cond delay="0"/>
                                  </p:stCondLst>
                                  <p:childTnLst>
                                    <p:set>
                                      <p:cBhvr>
                                        <p:cTn id="286" dur="1" fill="hold">
                                          <p:stCondLst>
                                            <p:cond delay="0"/>
                                          </p:stCondLst>
                                        </p:cTn>
                                        <p:tgtEl>
                                          <p:spTgt spid="184"/>
                                        </p:tgtEl>
                                        <p:attrNameLst>
                                          <p:attrName>style.visibility</p:attrName>
                                        </p:attrNameLst>
                                      </p:cBhvr>
                                      <p:to>
                                        <p:strVal val="visible"/>
                                      </p:to>
                                    </p:set>
                                  </p:childTnLst>
                                </p:cTn>
                              </p:par>
                              <p:par>
                                <p:cTn id="287" presetID="1" presetClass="entr" presetSubtype="0" fill="hold" nodeType="withEffect">
                                  <p:stCondLst>
                                    <p:cond delay="0"/>
                                  </p:stCondLst>
                                  <p:childTnLst>
                                    <p:set>
                                      <p:cBhvr>
                                        <p:cTn id="288" dur="1" fill="hold">
                                          <p:stCondLst>
                                            <p:cond delay="0"/>
                                          </p:stCondLst>
                                        </p:cTn>
                                        <p:tgtEl>
                                          <p:spTgt spid="187"/>
                                        </p:tgtEl>
                                        <p:attrNameLst>
                                          <p:attrName>style.visibility</p:attrName>
                                        </p:attrNameLst>
                                      </p:cBhvr>
                                      <p:to>
                                        <p:strVal val="visible"/>
                                      </p:to>
                                    </p:set>
                                  </p:childTnLst>
                                </p:cTn>
                              </p:par>
                              <p:par>
                                <p:cTn id="289" presetID="1" presetClass="entr" presetSubtype="0" fill="hold" nodeType="withEffect">
                                  <p:stCondLst>
                                    <p:cond delay="0"/>
                                  </p:stCondLst>
                                  <p:childTnLst>
                                    <p:set>
                                      <p:cBhvr>
                                        <p:cTn id="290"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9" grpId="0" animBg="1"/>
      <p:bldP spid="110" grpId="0" animBg="1"/>
      <p:bldP spid="111" grpId="0" animBg="1"/>
      <p:bldP spid="115" grpId="0" animBg="1"/>
      <p:bldP spid="116" grpId="0" animBg="1"/>
      <p:bldP spid="117" grpId="0" animBg="1"/>
      <p:bldP spid="121" grpId="0" animBg="1"/>
      <p:bldP spid="122" grpId="0" animBg="1"/>
      <p:bldP spid="123" grpId="0" animBg="1"/>
      <p:bldP spid="127" grpId="0"/>
      <p:bldP spid="128" grpId="0" animBg="1"/>
      <p:bldP spid="129" grpId="0"/>
      <p:bldP spid="133" grpId="0" animBg="1"/>
      <p:bldP spid="135" grpId="0" animBg="1"/>
      <p:bldP spid="136" grpId="0" animBg="1"/>
      <p:bldP spid="140" grpId="0"/>
      <p:bldP spid="141" grpId="0"/>
      <p:bldP spid="146" grpId="0"/>
      <p:bldP spid="147" grpId="0"/>
      <p:bldP spid="148" grpId="0" animBg="1"/>
      <p:bldP spid="149" grpId="0" animBg="1"/>
      <p:bldP spid="150" grpId="0" animBg="1"/>
      <p:bldP spid="151" grpId="0" animBg="1"/>
      <p:bldP spid="155" grpId="0" animBg="1"/>
      <p:bldP spid="156" grpId="0" animBg="1"/>
      <p:bldP spid="157" grpId="0" animBg="1"/>
      <p:bldP spid="161" grpId="0" animBg="1"/>
      <p:bldP spid="162" grpId="0" animBg="1"/>
      <p:bldP spid="163" grpId="0" animBg="1"/>
      <p:bldP spid="167" grpId="0" animBg="1"/>
      <p:bldP spid="168" grpId="0" animBg="1"/>
      <p:bldP spid="169" grpId="0" animBg="1"/>
      <p:bldP spid="173" grpId="0"/>
      <p:bldP spid="174" grpId="0" animBg="1"/>
      <p:bldP spid="175" grpId="0"/>
      <p:bldP spid="179" grpId="0" animBg="1"/>
      <p:bldP spid="181" grpId="0" animBg="1"/>
      <p:bldP spid="182" grpId="0" animBg="1"/>
      <p:bldP spid="185" grpId="0"/>
      <p:bldP spid="186" grpId="0"/>
      <p:bldP spid="191" grpId="0"/>
      <p:bldP spid="192" grpId="0"/>
      <p:bldP spid="193" grpId="0" animBg="1"/>
      <p:bldP spid="194" grpId="0" animBg="1"/>
      <p:bldP spid="196" grpId="0"/>
      <p:bldP spid="197" grpId="0"/>
      <p:bldP spid="20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11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DEMO- create sample MR program</a:t>
            </a:r>
          </a:p>
        </p:txBody>
      </p:sp>
      <p:sp>
        <p:nvSpPr>
          <p:cNvPr id="3" name="Content Placeholder 2"/>
          <p:cNvSpPr>
            <a:spLocks noGrp="1"/>
          </p:cNvSpPr>
          <p:nvPr>
            <p:ph idx="1"/>
          </p:nvPr>
        </p:nvSpPr>
        <p:spPr>
          <a:xfrm>
            <a:off x="457200" y="1295400"/>
            <a:ext cx="8229600" cy="5486400"/>
          </a:xfrm>
        </p:spPr>
        <p:txBody>
          <a:bodyPr>
            <a:noAutofit/>
          </a:bodyPr>
          <a:lstStyle/>
          <a:p>
            <a:r>
              <a:rPr lang="en-US" sz="1500" dirty="0"/>
              <a:t>Create a maven project to find maximum score of each cricket players using </a:t>
            </a:r>
            <a:r>
              <a:rPr lang="en-US" sz="1500" dirty="0" err="1"/>
              <a:t>TextInputFormat</a:t>
            </a:r>
            <a:r>
              <a:rPr lang="en-US" sz="1500" dirty="0"/>
              <a:t> and multiple reducer.</a:t>
            </a:r>
          </a:p>
          <a:p>
            <a:r>
              <a:rPr lang="en-US" sz="1500" dirty="0"/>
              <a:t>Write Driver, Mapper and Reducer class (refer </a:t>
            </a:r>
            <a:r>
              <a:rPr lang="en-US" sz="1500" dirty="0" err="1"/>
              <a:t>FindMaxWithMultipleReducer</a:t>
            </a:r>
            <a:r>
              <a:rPr lang="en-US" sz="1500" dirty="0"/>
              <a:t> program in LMS)</a:t>
            </a:r>
          </a:p>
          <a:p>
            <a:r>
              <a:rPr lang="en-US" sz="1500" dirty="0"/>
              <a:t>Add below dependency to  POM.XML</a:t>
            </a:r>
          </a:p>
          <a:p>
            <a:pPr lvl="1"/>
            <a:r>
              <a:rPr lang="en-US" sz="1500" dirty="0"/>
              <a:t>&lt;dependency&gt;</a:t>
            </a:r>
          </a:p>
          <a:p>
            <a:pPr lvl="1"/>
            <a:r>
              <a:rPr lang="en-US" sz="1500" dirty="0"/>
              <a:t>    &lt;</a:t>
            </a:r>
            <a:r>
              <a:rPr lang="en-US" sz="1500" dirty="0" err="1"/>
              <a:t>groupId</a:t>
            </a:r>
            <a:r>
              <a:rPr lang="en-US" sz="1500" dirty="0"/>
              <a:t>&gt;</a:t>
            </a:r>
            <a:r>
              <a:rPr lang="en-US" sz="1500" dirty="0" err="1"/>
              <a:t>org.apache.hadoop</a:t>
            </a:r>
            <a:r>
              <a:rPr lang="en-US" sz="1500" dirty="0"/>
              <a:t>&lt;/</a:t>
            </a:r>
            <a:r>
              <a:rPr lang="en-US" sz="1500" dirty="0" err="1"/>
              <a:t>groupId</a:t>
            </a:r>
            <a:r>
              <a:rPr lang="en-US" sz="1500" dirty="0"/>
              <a:t>&gt;</a:t>
            </a:r>
          </a:p>
          <a:p>
            <a:pPr lvl="1"/>
            <a:r>
              <a:rPr lang="en-US" sz="1500" dirty="0"/>
              <a:t>    &lt;</a:t>
            </a:r>
            <a:r>
              <a:rPr lang="en-US" sz="1500" dirty="0" err="1"/>
              <a:t>artifactId</a:t>
            </a:r>
            <a:r>
              <a:rPr lang="en-US" sz="1500" dirty="0"/>
              <a:t>&gt;</a:t>
            </a:r>
            <a:r>
              <a:rPr lang="en-US" sz="1500" u="sng" dirty="0"/>
              <a:t>hadoop-core&lt;/</a:t>
            </a:r>
            <a:r>
              <a:rPr lang="en-US" sz="1500" u="sng" dirty="0" err="1"/>
              <a:t>artifactId</a:t>
            </a:r>
            <a:r>
              <a:rPr lang="en-US" sz="1500" u="sng" dirty="0"/>
              <a:t>&gt;</a:t>
            </a:r>
            <a:endParaRPr lang="en-US" sz="1500" b="1" u="sng" dirty="0"/>
          </a:p>
          <a:p>
            <a:pPr lvl="1"/>
            <a:r>
              <a:rPr lang="en-US" sz="1500" dirty="0"/>
              <a:t>    &lt;version&gt;1.2.1&lt;/version&gt;</a:t>
            </a:r>
          </a:p>
          <a:p>
            <a:pPr lvl="1"/>
            <a:r>
              <a:rPr lang="en-US" sz="1500" dirty="0"/>
              <a:t>&lt;/dependency&gt;</a:t>
            </a:r>
          </a:p>
          <a:p>
            <a:r>
              <a:rPr lang="en-US" sz="1500" dirty="0"/>
              <a:t>Build jar using maven package command</a:t>
            </a:r>
          </a:p>
          <a:p>
            <a:pPr lvl="1"/>
            <a:r>
              <a:rPr lang="en-US" sz="1500" dirty="0"/>
              <a:t>H:\Eclipse-Program\MR&gt;mvn clean package</a:t>
            </a:r>
          </a:p>
          <a:p>
            <a:r>
              <a:rPr lang="en-US" sz="1500" dirty="0"/>
              <a:t>Move the JAR to cluster using winscp</a:t>
            </a:r>
          </a:p>
          <a:p>
            <a:r>
              <a:rPr lang="en-US" sz="1500" dirty="0"/>
              <a:t>Execute the MR program using below command</a:t>
            </a:r>
          </a:p>
          <a:p>
            <a:pPr lvl="1"/>
            <a:r>
              <a:rPr lang="en-US" sz="1500" b="1" dirty="0"/>
              <a:t>hadoop jar jar/MR-0.0.1-SNAPSHOT.jar </a:t>
            </a:r>
            <a:r>
              <a:rPr lang="en-US" sz="1500" b="1" dirty="0" err="1"/>
              <a:t>com.programs.MR.InputFormatText.Driver</a:t>
            </a:r>
            <a:r>
              <a:rPr lang="en-US" sz="1500" b="1" dirty="0"/>
              <a:t> </a:t>
            </a:r>
            <a:r>
              <a:rPr lang="en-US" sz="1500" b="1" dirty="0" err="1"/>
              <a:t>SampleDataFile</a:t>
            </a:r>
            <a:r>
              <a:rPr lang="en-US" sz="1500" b="1" dirty="0"/>
              <a:t>/CricketScore.txt output_1</a:t>
            </a:r>
          </a:p>
          <a:p>
            <a:r>
              <a:rPr lang="en-US" sz="1500" dirty="0"/>
              <a:t>Multiple Reducer</a:t>
            </a:r>
          </a:p>
          <a:p>
            <a:pPr lvl="1"/>
            <a:r>
              <a:rPr lang="en-US" sz="1500" dirty="0"/>
              <a:t>Modify the driver to add more reducer as below</a:t>
            </a:r>
          </a:p>
          <a:p>
            <a:pPr lvl="2"/>
            <a:r>
              <a:rPr lang="en-US" sz="1500" dirty="0" err="1"/>
              <a:t>job.setNumReduceTasks</a:t>
            </a:r>
            <a:r>
              <a:rPr lang="en-US" sz="1500" dirty="0"/>
              <a:t>(4);</a:t>
            </a:r>
          </a:p>
          <a:p>
            <a:pPr lvl="1"/>
            <a:r>
              <a:rPr lang="en-US" sz="1500" dirty="0"/>
              <a:t>Run the program again by following the above process to check the multiple reducer output</a:t>
            </a:r>
          </a:p>
          <a:p>
            <a:pPr lvl="2"/>
            <a:r>
              <a:rPr lang="en-US" sz="1500" dirty="0"/>
              <a:t>hadoop fs -ls output_1</a:t>
            </a:r>
          </a:p>
          <a:p>
            <a:pPr lvl="1"/>
            <a:endParaRPr lang="en-US" sz="1500" dirty="0"/>
          </a:p>
        </p:txBody>
      </p:sp>
    </p:spTree>
    <p:extLst>
      <p:ext uri="{BB962C8B-B14F-4D97-AF65-F5344CB8AC3E}">
        <p14:creationId xmlns:p14="http://schemas.microsoft.com/office/powerpoint/2010/main" val="315601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lstStyle/>
          <a:p>
            <a:r>
              <a:rPr lang="en-US" dirty="0"/>
              <a:t>YARN Concepts</a:t>
            </a:r>
          </a:p>
        </p:txBody>
      </p:sp>
      <p:sp>
        <p:nvSpPr>
          <p:cNvPr id="3" name="Content Placeholder 2"/>
          <p:cNvSpPr>
            <a:spLocks noGrp="1"/>
          </p:cNvSpPr>
          <p:nvPr>
            <p:ph idx="1"/>
          </p:nvPr>
        </p:nvSpPr>
        <p:spPr>
          <a:xfrm>
            <a:off x="457200" y="1143000"/>
            <a:ext cx="8229600" cy="5410200"/>
          </a:xfrm>
        </p:spPr>
        <p:txBody>
          <a:bodyPr>
            <a:noAutofit/>
          </a:bodyPr>
          <a:lstStyle/>
          <a:p>
            <a:r>
              <a:rPr lang="en-US" sz="1600" b="1" dirty="0"/>
              <a:t>Resource Manager</a:t>
            </a:r>
          </a:p>
          <a:p>
            <a:pPr lvl="1"/>
            <a:r>
              <a:rPr lang="en-US" sz="1600" dirty="0"/>
              <a:t>Global resource scheduler</a:t>
            </a:r>
          </a:p>
          <a:p>
            <a:pPr lvl="1"/>
            <a:r>
              <a:rPr lang="en-US" sz="1600" dirty="0"/>
              <a:t>Manages other Nodes</a:t>
            </a:r>
          </a:p>
          <a:p>
            <a:pPr lvl="2"/>
            <a:r>
              <a:rPr lang="en-US" sz="1600" dirty="0"/>
              <a:t>Tracks heartbeats from Node Manager</a:t>
            </a:r>
          </a:p>
          <a:p>
            <a:pPr lvl="1"/>
            <a:r>
              <a:rPr lang="en-US" sz="1600" dirty="0"/>
              <a:t>Manages Containers</a:t>
            </a:r>
          </a:p>
          <a:p>
            <a:pPr lvl="2"/>
            <a:r>
              <a:rPr lang="en-US" sz="1600" dirty="0"/>
              <a:t>Handles AM requests for resources</a:t>
            </a:r>
          </a:p>
          <a:p>
            <a:pPr lvl="2"/>
            <a:r>
              <a:rPr lang="en-US" sz="1600" dirty="0"/>
              <a:t>De-allocates containers when they expires or the application completes</a:t>
            </a:r>
          </a:p>
          <a:p>
            <a:pPr lvl="1"/>
            <a:r>
              <a:rPr lang="en-US" sz="1600" dirty="0"/>
              <a:t>Manages Application Master</a:t>
            </a:r>
          </a:p>
          <a:p>
            <a:pPr lvl="2"/>
            <a:r>
              <a:rPr lang="en-US" sz="1600" dirty="0"/>
              <a:t>Creates a container from AM and tracks heartbeats</a:t>
            </a:r>
          </a:p>
          <a:p>
            <a:r>
              <a:rPr lang="en-US" sz="1600" b="1" dirty="0"/>
              <a:t>Node Manager</a:t>
            </a:r>
          </a:p>
          <a:p>
            <a:pPr lvl="1"/>
            <a:r>
              <a:rPr lang="en-US" sz="1600" dirty="0"/>
              <a:t>Communicates with RM</a:t>
            </a:r>
          </a:p>
          <a:p>
            <a:pPr lvl="2"/>
            <a:r>
              <a:rPr lang="en-US" sz="1600" dirty="0"/>
              <a:t>Registers and provides info on Node resources</a:t>
            </a:r>
          </a:p>
          <a:p>
            <a:pPr lvl="2"/>
            <a:r>
              <a:rPr lang="en-US" sz="1600" dirty="0"/>
              <a:t>Sends heartbeats and container status</a:t>
            </a:r>
          </a:p>
          <a:p>
            <a:pPr lvl="1"/>
            <a:r>
              <a:rPr lang="en-US" sz="1600" dirty="0"/>
              <a:t>Manages processes and container status</a:t>
            </a:r>
          </a:p>
          <a:p>
            <a:pPr lvl="2"/>
            <a:r>
              <a:rPr lang="en-US" sz="1600" dirty="0"/>
              <a:t>Launches AM on request from RM</a:t>
            </a:r>
          </a:p>
          <a:p>
            <a:pPr lvl="2"/>
            <a:r>
              <a:rPr lang="en-US" sz="1600" dirty="0"/>
              <a:t>Launches application process on request from AM</a:t>
            </a:r>
          </a:p>
          <a:p>
            <a:pPr lvl="2"/>
            <a:r>
              <a:rPr lang="en-US" sz="1600" dirty="0"/>
              <a:t>Monitors resource usage by containers;</a:t>
            </a:r>
          </a:p>
          <a:p>
            <a:pPr lvl="1"/>
            <a:r>
              <a:rPr lang="en-US" sz="1600" dirty="0"/>
              <a:t>Provides logging services to applications</a:t>
            </a:r>
          </a:p>
          <a:p>
            <a:pPr lvl="2"/>
            <a:r>
              <a:rPr lang="en-US" sz="1600" dirty="0"/>
              <a:t>Aggregates logs for an application and saves them to HDFS</a:t>
            </a:r>
          </a:p>
        </p:txBody>
      </p:sp>
    </p:spTree>
    <p:extLst>
      <p:ext uri="{BB962C8B-B14F-4D97-AF65-F5344CB8AC3E}">
        <p14:creationId xmlns:p14="http://schemas.microsoft.com/office/powerpoint/2010/main" val="402372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Concepts</a:t>
            </a:r>
          </a:p>
        </p:txBody>
      </p:sp>
      <p:sp>
        <p:nvSpPr>
          <p:cNvPr id="3" name="Content Placeholder 2"/>
          <p:cNvSpPr>
            <a:spLocks noGrp="1"/>
          </p:cNvSpPr>
          <p:nvPr>
            <p:ph idx="1"/>
          </p:nvPr>
        </p:nvSpPr>
        <p:spPr>
          <a:xfrm>
            <a:off x="457200" y="1447800"/>
            <a:ext cx="8229600" cy="4525963"/>
          </a:xfrm>
        </p:spPr>
        <p:txBody>
          <a:bodyPr>
            <a:noAutofit/>
          </a:bodyPr>
          <a:lstStyle/>
          <a:p>
            <a:r>
              <a:rPr lang="en-US" sz="1800" dirty="0"/>
              <a:t>Application Master</a:t>
            </a:r>
          </a:p>
          <a:p>
            <a:pPr lvl="1"/>
            <a:r>
              <a:rPr lang="en-US" sz="1800" dirty="0"/>
              <a:t>One Per-application</a:t>
            </a:r>
          </a:p>
          <a:p>
            <a:pPr lvl="1"/>
            <a:r>
              <a:rPr lang="en-US" sz="1800" dirty="0"/>
              <a:t>Manages application scheduling and task execution</a:t>
            </a:r>
          </a:p>
          <a:p>
            <a:pPr lvl="1"/>
            <a:r>
              <a:rPr lang="en-US" sz="1800" dirty="0"/>
              <a:t>Runs in a container</a:t>
            </a:r>
          </a:p>
          <a:p>
            <a:pPr lvl="1"/>
            <a:r>
              <a:rPr lang="en-US" sz="1800" dirty="0"/>
              <a:t>Requests for more container to run application task.</a:t>
            </a:r>
          </a:p>
          <a:p>
            <a:pPr lvl="1"/>
            <a:r>
              <a:rPr lang="en-US" sz="1800" dirty="0"/>
              <a:t>E.g. MapReduce Application Master</a:t>
            </a:r>
          </a:p>
          <a:p>
            <a:pPr marL="406400">
              <a:spcBef>
                <a:spcPts val="560"/>
              </a:spcBef>
              <a:tabLst>
                <a:tab pos="2049780" algn="l"/>
              </a:tabLst>
            </a:pPr>
            <a:r>
              <a:rPr lang="en-US" sz="1800" dirty="0"/>
              <a:t>Application</a:t>
            </a:r>
          </a:p>
          <a:p>
            <a:pPr marL="806450" lvl="1">
              <a:spcBef>
                <a:spcPts val="445"/>
              </a:spcBef>
            </a:pPr>
            <a:r>
              <a:rPr lang="en-US" sz="1800" dirty="0"/>
              <a:t>Application is a job submitted to the framework</a:t>
            </a:r>
          </a:p>
          <a:p>
            <a:pPr marL="806450" lvl="1">
              <a:spcBef>
                <a:spcPts val="560"/>
              </a:spcBef>
              <a:tabLst>
                <a:tab pos="2049780" algn="l"/>
              </a:tabLst>
            </a:pPr>
            <a:r>
              <a:rPr lang="en-US" sz="1800" dirty="0"/>
              <a:t>Example –Map Reduce Job</a:t>
            </a:r>
          </a:p>
          <a:p>
            <a:pPr marL="406400">
              <a:spcBef>
                <a:spcPts val="560"/>
              </a:spcBef>
              <a:tabLst>
                <a:tab pos="2049780" algn="l"/>
              </a:tabLst>
            </a:pPr>
            <a:r>
              <a:rPr lang="en-US" sz="1800" dirty="0"/>
              <a:t>Container</a:t>
            </a:r>
          </a:p>
          <a:p>
            <a:pPr marL="806450" lvl="1">
              <a:spcBef>
                <a:spcPts val="770"/>
              </a:spcBef>
            </a:pPr>
            <a:r>
              <a:rPr lang="en-US" sz="1800" dirty="0"/>
              <a:t>Basic unit of allocation</a:t>
            </a:r>
          </a:p>
          <a:p>
            <a:pPr marL="806450" lvl="1">
              <a:spcBef>
                <a:spcPts val="770"/>
              </a:spcBef>
            </a:pPr>
            <a:r>
              <a:rPr lang="en-US" sz="1800" dirty="0"/>
              <a:t>Application run on one or more container</a:t>
            </a:r>
          </a:p>
          <a:p>
            <a:pPr marL="806450" lvl="1">
              <a:spcBef>
                <a:spcPts val="770"/>
              </a:spcBef>
            </a:pPr>
            <a:r>
              <a:rPr lang="en-US" sz="1800" dirty="0"/>
              <a:t>Created by RM upon request</a:t>
            </a:r>
          </a:p>
          <a:p>
            <a:pPr marL="806450" lvl="1">
              <a:spcBef>
                <a:spcPts val="770"/>
              </a:spcBef>
            </a:pPr>
            <a:r>
              <a:rPr lang="en-US" sz="1800" dirty="0"/>
              <a:t>Allocate certain amount of resources (memory, CPU etc.) on a slave node.</a:t>
            </a:r>
          </a:p>
          <a:p>
            <a:pPr marL="806450" lvl="1">
              <a:spcBef>
                <a:spcPts val="770"/>
              </a:spcBef>
            </a:pPr>
            <a:r>
              <a:rPr lang="en-US" sz="1800" dirty="0"/>
              <a:t>Replaces the fixed map/reduce slots</a:t>
            </a:r>
          </a:p>
        </p:txBody>
      </p:sp>
    </p:spTree>
    <p:extLst>
      <p:ext uri="{BB962C8B-B14F-4D97-AF65-F5344CB8AC3E}">
        <p14:creationId xmlns:p14="http://schemas.microsoft.com/office/powerpoint/2010/main" val="73887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MR job on Yarn</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9066" y="1600200"/>
            <a:ext cx="610586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913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MR job on Yarn</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0685" y="1600200"/>
            <a:ext cx="610263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436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0FE81E8C-3FFE-43A2-8785-AB7E312541A3}">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6935</TotalTime>
  <Words>3291</Words>
  <Application>Microsoft Office PowerPoint</Application>
  <PresentationFormat>On-screen Show (4:3)</PresentationFormat>
  <Paragraphs>411</Paragraphs>
  <Slides>44</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44</vt:i4>
      </vt:variant>
    </vt:vector>
  </HeadingPairs>
  <TitlesOfParts>
    <vt:vector size="52" baseType="lpstr">
      <vt:lpstr>Arial</vt:lpstr>
      <vt:lpstr>Calibri</vt:lpstr>
      <vt:lpstr>Tahoma</vt:lpstr>
      <vt:lpstr>Times New Roman</vt:lpstr>
      <vt:lpstr>Trebuchet MS</vt:lpstr>
      <vt:lpstr>Wingdings</vt:lpstr>
      <vt:lpstr>Office Theme</vt:lpstr>
      <vt:lpstr>1_Office Theme</vt:lpstr>
      <vt:lpstr>Map Reduce </vt:lpstr>
      <vt:lpstr>YARN: Taking Hadoop Beyond Batch</vt:lpstr>
      <vt:lpstr>MapReduce - Input Format</vt:lpstr>
      <vt:lpstr>Mapper and Reducer</vt:lpstr>
      <vt:lpstr>DEMO- create sample MR program</vt:lpstr>
      <vt:lpstr>YARN Concepts</vt:lpstr>
      <vt:lpstr>YARN Concepts</vt:lpstr>
      <vt:lpstr>Running a MR job on Yarn</vt:lpstr>
      <vt:lpstr>Running a MR job on Yarn</vt:lpstr>
      <vt:lpstr>Running a MR job on Yarn</vt:lpstr>
      <vt:lpstr>Running a MR job on Yarn</vt:lpstr>
      <vt:lpstr>Running a MR job on Yarn</vt:lpstr>
      <vt:lpstr>Running a MR job on Yarn</vt:lpstr>
      <vt:lpstr>Running a MR job on Yarn</vt:lpstr>
      <vt:lpstr>Running a MR job on Yarn</vt:lpstr>
      <vt:lpstr>Running a MR job on Yarn</vt:lpstr>
      <vt:lpstr>Running a MR job on Yarn</vt:lpstr>
      <vt:lpstr>Running an application on YARN</vt:lpstr>
      <vt:lpstr>Running an application on YARN</vt:lpstr>
      <vt:lpstr>Running an application on YARN</vt:lpstr>
      <vt:lpstr>Running an application on YARN</vt:lpstr>
      <vt:lpstr>Running an application on YARN</vt:lpstr>
      <vt:lpstr>Running an application on YARN</vt:lpstr>
      <vt:lpstr>Resource request</vt:lpstr>
      <vt:lpstr>Fault Tolerance</vt:lpstr>
      <vt:lpstr>Scheduling in YARN</vt:lpstr>
      <vt:lpstr>MR Execution</vt:lpstr>
      <vt:lpstr>MapReduce API - InputFormats</vt:lpstr>
      <vt:lpstr>Hands on - Demo Example</vt:lpstr>
      <vt:lpstr>Hands on - Demo Example</vt:lpstr>
      <vt:lpstr>Hands on - Demo Example</vt:lpstr>
      <vt:lpstr>Hands on - Demo Example</vt:lpstr>
      <vt:lpstr>Combiner, Partitioner, Shuffle &amp; Sort</vt:lpstr>
      <vt:lpstr>Shuffle and Sort</vt:lpstr>
      <vt:lpstr>Hands on - Demo Example</vt:lpstr>
      <vt:lpstr>Hands on - Demo Example</vt:lpstr>
      <vt:lpstr>Output Format</vt:lpstr>
      <vt:lpstr>Demo</vt:lpstr>
      <vt:lpstr>JOINS</vt:lpstr>
      <vt:lpstr>Demo</vt:lpstr>
      <vt:lpstr>Demo</vt:lpstr>
      <vt:lpstr>Counters</vt:lpstr>
      <vt:lpstr>Map Reduce –  Closure look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SUREKA</cp:lastModifiedBy>
  <cp:revision>634</cp:revision>
  <dcterms:created xsi:type="dcterms:W3CDTF">2006-08-16T00:00:00Z</dcterms:created>
  <dcterms:modified xsi:type="dcterms:W3CDTF">2018-11-19T18:59:41Z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fdebf9bd-d578-4d0e-9a8d-add38b1dd8be</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y fmtid="{D5CDD505-2E9C-101B-9397-08002B2CF9AE}" pid="8" name="_AdHocReviewCycleID">
    <vt:i4>-953453684</vt:i4>
  </property>
  <property fmtid="{D5CDD505-2E9C-101B-9397-08002B2CF9AE}" pid="9" name="_NewReviewCycle">
    <vt:lpwstr/>
  </property>
  <property fmtid="{D5CDD505-2E9C-101B-9397-08002B2CF9AE}" pid="10" name="_EmailSubject">
    <vt:lpwstr>MR PPT</vt:lpwstr>
  </property>
  <property fmtid="{D5CDD505-2E9C-101B-9397-08002B2CF9AE}" pid="11" name="_AuthorEmail">
    <vt:lpwstr>SANDEEPTA.MOHANTY@barclayscorp.com</vt:lpwstr>
  </property>
  <property fmtid="{D5CDD505-2E9C-101B-9397-08002B2CF9AE}" pid="12" name="_AuthorEmailDisplayName">
    <vt:lpwstr>MOHANTY, SANDEEPTA : Group Centre</vt:lpwstr>
  </property>
</Properties>
</file>