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3578CE-84DA-4C3F-97A2-6A19FDE35A15}"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84AF6-E957-43AE-9FC3-C0DF5410B57A}" type="slidenum">
              <a:rPr lang="en-US" smtClean="0"/>
              <a:t>‹#›</a:t>
            </a:fld>
            <a:endParaRPr lang="en-US"/>
          </a:p>
        </p:txBody>
      </p:sp>
    </p:spTree>
    <p:extLst>
      <p:ext uri="{BB962C8B-B14F-4D97-AF65-F5344CB8AC3E}">
        <p14:creationId xmlns:p14="http://schemas.microsoft.com/office/powerpoint/2010/main" val="2551656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3578CE-84DA-4C3F-97A2-6A19FDE35A15}"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84AF6-E957-43AE-9FC3-C0DF5410B57A}" type="slidenum">
              <a:rPr lang="en-US" smtClean="0"/>
              <a:t>‹#›</a:t>
            </a:fld>
            <a:endParaRPr lang="en-US"/>
          </a:p>
        </p:txBody>
      </p:sp>
    </p:spTree>
    <p:extLst>
      <p:ext uri="{BB962C8B-B14F-4D97-AF65-F5344CB8AC3E}">
        <p14:creationId xmlns:p14="http://schemas.microsoft.com/office/powerpoint/2010/main" val="270434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3578CE-84DA-4C3F-97A2-6A19FDE35A15}"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84AF6-E957-43AE-9FC3-C0DF5410B57A}" type="slidenum">
              <a:rPr lang="en-US" smtClean="0"/>
              <a:t>‹#›</a:t>
            </a:fld>
            <a:endParaRPr lang="en-US"/>
          </a:p>
        </p:txBody>
      </p:sp>
    </p:spTree>
    <p:extLst>
      <p:ext uri="{BB962C8B-B14F-4D97-AF65-F5344CB8AC3E}">
        <p14:creationId xmlns:p14="http://schemas.microsoft.com/office/powerpoint/2010/main" val="1890766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3578CE-84DA-4C3F-97A2-6A19FDE35A15}"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84AF6-E957-43AE-9FC3-C0DF5410B57A}" type="slidenum">
              <a:rPr lang="en-US" smtClean="0"/>
              <a:t>‹#›</a:t>
            </a:fld>
            <a:endParaRPr lang="en-US"/>
          </a:p>
        </p:txBody>
      </p:sp>
    </p:spTree>
    <p:extLst>
      <p:ext uri="{BB962C8B-B14F-4D97-AF65-F5344CB8AC3E}">
        <p14:creationId xmlns:p14="http://schemas.microsoft.com/office/powerpoint/2010/main" val="2204197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3578CE-84DA-4C3F-97A2-6A19FDE35A15}"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84AF6-E957-43AE-9FC3-C0DF5410B57A}" type="slidenum">
              <a:rPr lang="en-US" smtClean="0"/>
              <a:t>‹#›</a:t>
            </a:fld>
            <a:endParaRPr lang="en-US"/>
          </a:p>
        </p:txBody>
      </p:sp>
    </p:spTree>
    <p:extLst>
      <p:ext uri="{BB962C8B-B14F-4D97-AF65-F5344CB8AC3E}">
        <p14:creationId xmlns:p14="http://schemas.microsoft.com/office/powerpoint/2010/main" val="896876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3578CE-84DA-4C3F-97A2-6A19FDE35A15}" type="datetimeFigureOut">
              <a:rPr lang="en-US" smtClean="0"/>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84AF6-E957-43AE-9FC3-C0DF5410B57A}" type="slidenum">
              <a:rPr lang="en-US" smtClean="0"/>
              <a:t>‹#›</a:t>
            </a:fld>
            <a:endParaRPr lang="en-US"/>
          </a:p>
        </p:txBody>
      </p:sp>
    </p:spTree>
    <p:extLst>
      <p:ext uri="{BB962C8B-B14F-4D97-AF65-F5344CB8AC3E}">
        <p14:creationId xmlns:p14="http://schemas.microsoft.com/office/powerpoint/2010/main" val="2127291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3578CE-84DA-4C3F-97A2-6A19FDE35A15}" type="datetimeFigureOut">
              <a:rPr lang="en-US" smtClean="0"/>
              <a:t>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84AF6-E957-43AE-9FC3-C0DF5410B57A}" type="slidenum">
              <a:rPr lang="en-US" smtClean="0"/>
              <a:t>‹#›</a:t>
            </a:fld>
            <a:endParaRPr lang="en-US"/>
          </a:p>
        </p:txBody>
      </p:sp>
    </p:spTree>
    <p:extLst>
      <p:ext uri="{BB962C8B-B14F-4D97-AF65-F5344CB8AC3E}">
        <p14:creationId xmlns:p14="http://schemas.microsoft.com/office/powerpoint/2010/main" val="2025233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3578CE-84DA-4C3F-97A2-6A19FDE35A15}" type="datetimeFigureOut">
              <a:rPr lang="en-US" smtClean="0"/>
              <a:t>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84AF6-E957-43AE-9FC3-C0DF5410B57A}" type="slidenum">
              <a:rPr lang="en-US" smtClean="0"/>
              <a:t>‹#›</a:t>
            </a:fld>
            <a:endParaRPr lang="en-US"/>
          </a:p>
        </p:txBody>
      </p:sp>
    </p:spTree>
    <p:extLst>
      <p:ext uri="{BB962C8B-B14F-4D97-AF65-F5344CB8AC3E}">
        <p14:creationId xmlns:p14="http://schemas.microsoft.com/office/powerpoint/2010/main" val="260003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578CE-84DA-4C3F-97A2-6A19FDE35A15}" type="datetimeFigureOut">
              <a:rPr lang="en-US" smtClean="0"/>
              <a:t>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84AF6-E957-43AE-9FC3-C0DF5410B57A}" type="slidenum">
              <a:rPr lang="en-US" smtClean="0"/>
              <a:t>‹#›</a:t>
            </a:fld>
            <a:endParaRPr lang="en-US"/>
          </a:p>
        </p:txBody>
      </p:sp>
    </p:spTree>
    <p:extLst>
      <p:ext uri="{BB962C8B-B14F-4D97-AF65-F5344CB8AC3E}">
        <p14:creationId xmlns:p14="http://schemas.microsoft.com/office/powerpoint/2010/main" val="238244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3578CE-84DA-4C3F-97A2-6A19FDE35A15}" type="datetimeFigureOut">
              <a:rPr lang="en-US" smtClean="0"/>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84AF6-E957-43AE-9FC3-C0DF5410B57A}" type="slidenum">
              <a:rPr lang="en-US" smtClean="0"/>
              <a:t>‹#›</a:t>
            </a:fld>
            <a:endParaRPr lang="en-US"/>
          </a:p>
        </p:txBody>
      </p:sp>
    </p:spTree>
    <p:extLst>
      <p:ext uri="{BB962C8B-B14F-4D97-AF65-F5344CB8AC3E}">
        <p14:creationId xmlns:p14="http://schemas.microsoft.com/office/powerpoint/2010/main" val="65078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3578CE-84DA-4C3F-97A2-6A19FDE35A15}" type="datetimeFigureOut">
              <a:rPr lang="en-US" smtClean="0"/>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84AF6-E957-43AE-9FC3-C0DF5410B57A}" type="slidenum">
              <a:rPr lang="en-US" smtClean="0"/>
              <a:t>‹#›</a:t>
            </a:fld>
            <a:endParaRPr lang="en-US"/>
          </a:p>
        </p:txBody>
      </p:sp>
    </p:spTree>
    <p:extLst>
      <p:ext uri="{BB962C8B-B14F-4D97-AF65-F5344CB8AC3E}">
        <p14:creationId xmlns:p14="http://schemas.microsoft.com/office/powerpoint/2010/main" val="1955353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578CE-84DA-4C3F-97A2-6A19FDE35A15}" type="datetimeFigureOut">
              <a:rPr lang="en-US" smtClean="0"/>
              <a:t>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84AF6-E957-43AE-9FC3-C0DF5410B57A}" type="slidenum">
              <a:rPr lang="en-US" smtClean="0"/>
              <a:t>‹#›</a:t>
            </a:fld>
            <a:endParaRPr lang="en-US"/>
          </a:p>
        </p:txBody>
      </p:sp>
    </p:spTree>
    <p:extLst>
      <p:ext uri="{BB962C8B-B14F-4D97-AF65-F5344CB8AC3E}">
        <p14:creationId xmlns:p14="http://schemas.microsoft.com/office/powerpoint/2010/main" val="67315527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u-gb.dataplatform.cloud.ibm.com/data/notebooks/converter/assets/fd25c689-0fda-4096-a476-747650257b3b?access_token=8e6d089280a9d0e26392f4d1d4b38db3f53fac14456f67df498aa7fadbf20a2d&amp;project=f1d1136a-8ab1-4ae9-aacd-c0f30b07ec4b"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Capstone Project Presentation</a:t>
            </a:r>
            <a:endParaRPr lang="en-US" dirty="0"/>
          </a:p>
        </p:txBody>
      </p:sp>
      <p:sp>
        <p:nvSpPr>
          <p:cNvPr id="3" name="Subtitle 2"/>
          <p:cNvSpPr>
            <a:spLocks noGrp="1"/>
          </p:cNvSpPr>
          <p:nvPr>
            <p:ph type="subTitle" idx="1"/>
          </p:nvPr>
        </p:nvSpPr>
        <p:spPr/>
        <p:txBody>
          <a:bodyPr>
            <a:normAutofit fontScale="92500" lnSpcReduction="10000"/>
          </a:bodyPr>
          <a:lstStyle/>
          <a:p>
            <a:r>
              <a:rPr lang="en-US" sz="3600" b="1" dirty="0"/>
              <a:t>The Battle of Neighborhoods (Week2</a:t>
            </a:r>
            <a:r>
              <a:rPr lang="en-US" sz="3600" b="1" dirty="0" smtClean="0"/>
              <a:t>)</a:t>
            </a:r>
          </a:p>
          <a:p>
            <a:endParaRPr lang="en-US" sz="3600" b="1" dirty="0" smtClean="0"/>
          </a:p>
          <a:p>
            <a:r>
              <a:rPr lang="en-US" sz="3600" b="1" dirty="0"/>
              <a:t> </a:t>
            </a:r>
            <a:r>
              <a:rPr lang="en-US" sz="3600" b="1" dirty="0" smtClean="0"/>
              <a:t>                                                        </a:t>
            </a:r>
            <a:r>
              <a:rPr lang="en-US" sz="1900" b="1" dirty="0" smtClean="0"/>
              <a:t>Sandeep Choudhary</a:t>
            </a:r>
            <a:endParaRPr lang="en-US" sz="1900" dirty="0"/>
          </a:p>
          <a:p>
            <a:endParaRPr lang="en-US" dirty="0"/>
          </a:p>
        </p:txBody>
      </p:sp>
    </p:spTree>
    <p:extLst>
      <p:ext uri="{BB962C8B-B14F-4D97-AF65-F5344CB8AC3E}">
        <p14:creationId xmlns:p14="http://schemas.microsoft.com/office/powerpoint/2010/main" val="4383622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29123433"/>
              </p:ext>
            </p:extLst>
          </p:nvPr>
        </p:nvGraphicFramePr>
        <p:xfrm>
          <a:off x="1188720" y="1096312"/>
          <a:ext cx="10190484" cy="5695715"/>
        </p:xfrm>
        <a:graphic>
          <a:graphicData uri="http://schemas.openxmlformats.org/drawingml/2006/table">
            <a:tbl>
              <a:tblPr firstRow="1" firstCol="1" bandRow="1">
                <a:tableStyleId>{5C22544A-7EE6-4342-B048-85BDC9FD1C3A}</a:tableStyleId>
              </a:tblPr>
              <a:tblGrid>
                <a:gridCol w="849207">
                  <a:extLst>
                    <a:ext uri="{9D8B030D-6E8A-4147-A177-3AD203B41FA5}">
                      <a16:colId xmlns:a16="http://schemas.microsoft.com/office/drawing/2014/main" val="3067405355"/>
                    </a:ext>
                  </a:extLst>
                </a:gridCol>
                <a:gridCol w="849207">
                  <a:extLst>
                    <a:ext uri="{9D8B030D-6E8A-4147-A177-3AD203B41FA5}">
                      <a16:colId xmlns:a16="http://schemas.microsoft.com/office/drawing/2014/main" val="916496819"/>
                    </a:ext>
                  </a:extLst>
                </a:gridCol>
                <a:gridCol w="849207">
                  <a:extLst>
                    <a:ext uri="{9D8B030D-6E8A-4147-A177-3AD203B41FA5}">
                      <a16:colId xmlns:a16="http://schemas.microsoft.com/office/drawing/2014/main" val="3119450141"/>
                    </a:ext>
                  </a:extLst>
                </a:gridCol>
                <a:gridCol w="849207">
                  <a:extLst>
                    <a:ext uri="{9D8B030D-6E8A-4147-A177-3AD203B41FA5}">
                      <a16:colId xmlns:a16="http://schemas.microsoft.com/office/drawing/2014/main" val="3672738513"/>
                    </a:ext>
                  </a:extLst>
                </a:gridCol>
                <a:gridCol w="849207">
                  <a:extLst>
                    <a:ext uri="{9D8B030D-6E8A-4147-A177-3AD203B41FA5}">
                      <a16:colId xmlns:a16="http://schemas.microsoft.com/office/drawing/2014/main" val="1296889264"/>
                    </a:ext>
                  </a:extLst>
                </a:gridCol>
                <a:gridCol w="849207">
                  <a:extLst>
                    <a:ext uri="{9D8B030D-6E8A-4147-A177-3AD203B41FA5}">
                      <a16:colId xmlns:a16="http://schemas.microsoft.com/office/drawing/2014/main" val="3707696756"/>
                    </a:ext>
                  </a:extLst>
                </a:gridCol>
                <a:gridCol w="849207">
                  <a:extLst>
                    <a:ext uri="{9D8B030D-6E8A-4147-A177-3AD203B41FA5}">
                      <a16:colId xmlns:a16="http://schemas.microsoft.com/office/drawing/2014/main" val="2735927515"/>
                    </a:ext>
                  </a:extLst>
                </a:gridCol>
                <a:gridCol w="849207">
                  <a:extLst>
                    <a:ext uri="{9D8B030D-6E8A-4147-A177-3AD203B41FA5}">
                      <a16:colId xmlns:a16="http://schemas.microsoft.com/office/drawing/2014/main" val="4289358535"/>
                    </a:ext>
                  </a:extLst>
                </a:gridCol>
                <a:gridCol w="849207">
                  <a:extLst>
                    <a:ext uri="{9D8B030D-6E8A-4147-A177-3AD203B41FA5}">
                      <a16:colId xmlns:a16="http://schemas.microsoft.com/office/drawing/2014/main" val="4051216643"/>
                    </a:ext>
                  </a:extLst>
                </a:gridCol>
                <a:gridCol w="849207">
                  <a:extLst>
                    <a:ext uri="{9D8B030D-6E8A-4147-A177-3AD203B41FA5}">
                      <a16:colId xmlns:a16="http://schemas.microsoft.com/office/drawing/2014/main" val="504629494"/>
                    </a:ext>
                  </a:extLst>
                </a:gridCol>
                <a:gridCol w="849207">
                  <a:extLst>
                    <a:ext uri="{9D8B030D-6E8A-4147-A177-3AD203B41FA5}">
                      <a16:colId xmlns:a16="http://schemas.microsoft.com/office/drawing/2014/main" val="842437929"/>
                    </a:ext>
                  </a:extLst>
                </a:gridCol>
                <a:gridCol w="849207">
                  <a:extLst>
                    <a:ext uri="{9D8B030D-6E8A-4147-A177-3AD203B41FA5}">
                      <a16:colId xmlns:a16="http://schemas.microsoft.com/office/drawing/2014/main" val="3090094932"/>
                    </a:ext>
                  </a:extLst>
                </a:gridCol>
              </a:tblGrid>
              <a:tr h="712051">
                <a:tc>
                  <a:txBody>
                    <a:bodyPr/>
                    <a:lstStyle/>
                    <a:p>
                      <a:pPr marL="0" marR="0">
                        <a:lnSpc>
                          <a:spcPct val="107000"/>
                        </a:lnSpc>
                      </a:pPr>
                      <a:r>
                        <a:rPr lang="en-US" sz="1200" dirty="0">
                          <a:effectLst/>
                        </a:rPr>
                        <a:t> </a:t>
                      </a:r>
                      <a:endParaRPr lang="en-US"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
                      </a:r>
                      <a:br>
                        <a:rPr lang="en-US" sz="1200">
                          <a:effectLst/>
                        </a:rPr>
                      </a:br>
                      <a:r>
                        <a:rPr lang="en-US" sz="1200">
                          <a:effectLst/>
                        </a:rPr>
                        <a:t>Neighborhood</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1st Most Common Venue</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2nd Most Common Venue</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3rd Most Common Venue</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4th Most Common Venue</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5th Most Common Venue</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6th Most Common Venue</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7th Most Common Venue</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8th Most Common Venue</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9th Most Common Venue</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10th Most Common Venue</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8705" marR="8705" marT="8705" marB="8705" anchor="ctr"/>
                </a:tc>
                <a:extLst>
                  <a:ext uri="{0D108BD9-81ED-4DB2-BD59-A6C34878D82A}">
                    <a16:rowId xmlns:a16="http://schemas.microsoft.com/office/drawing/2014/main" val="2510912447"/>
                  </a:ext>
                </a:extLst>
              </a:tr>
              <a:tr h="712051">
                <a:tc>
                  <a:txBody>
                    <a:bodyPr/>
                    <a:lstStyle/>
                    <a:p>
                      <a:pPr marL="0" marR="0">
                        <a:lnSpc>
                          <a:spcPct val="107000"/>
                        </a:lnSpc>
                      </a:pPr>
                      <a:r>
                        <a:rPr lang="en-US" sz="1200" dirty="0">
                          <a:effectLst/>
                        </a:rPr>
                        <a:t>0</a:t>
                      </a:r>
                      <a:endParaRPr lang="en-US"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Adelaide, King, Richmond</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Coffee Shop</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Café</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Steakhouse</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Gastropub</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Hotel</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Restaurant</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Sushi Restaurant</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Theater</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Cosmetics Shop</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Gym</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extLst>
                  <a:ext uri="{0D108BD9-81ED-4DB2-BD59-A6C34878D82A}">
                    <a16:rowId xmlns:a16="http://schemas.microsoft.com/office/drawing/2014/main" val="299333812"/>
                  </a:ext>
                </a:extLst>
              </a:tr>
              <a:tr h="712051">
                <a:tc>
                  <a:txBody>
                    <a:bodyPr/>
                    <a:lstStyle/>
                    <a:p>
                      <a:pPr marL="0" marR="0">
                        <a:lnSpc>
                          <a:spcPct val="107000"/>
                        </a:lnSpc>
                      </a:pPr>
                      <a:r>
                        <a:rPr lang="en-US" sz="1200" dirty="0">
                          <a:effectLst/>
                        </a:rPr>
                        <a:t>1</a:t>
                      </a:r>
                      <a:endParaRPr lang="en-US"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Berczy Park</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Coffee Shop</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Café</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Beer Bar</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Hotel</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Japanese Restaurant</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Restaurant</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Italian Restaurant</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Cocktail Bar</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Park</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Cheese Shop</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extLst>
                  <a:ext uri="{0D108BD9-81ED-4DB2-BD59-A6C34878D82A}">
                    <a16:rowId xmlns:a16="http://schemas.microsoft.com/office/drawing/2014/main" val="1666396324"/>
                  </a:ext>
                </a:extLst>
              </a:tr>
              <a:tr h="1022706">
                <a:tc>
                  <a:txBody>
                    <a:bodyPr/>
                    <a:lstStyle/>
                    <a:p>
                      <a:pPr marL="0" marR="0">
                        <a:lnSpc>
                          <a:spcPct val="107000"/>
                        </a:lnSpc>
                      </a:pPr>
                      <a:r>
                        <a:rPr lang="en-US" sz="1200" dirty="0">
                          <a:effectLst/>
                        </a:rPr>
                        <a:t>2</a:t>
                      </a:r>
                      <a:endParaRPr lang="en-US"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Brockton, Exhibition Place, Parkdale Village</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Coffee Shop</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Café</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Furniture / Home Store</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Arts &amp; Crafts Store</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Bakery</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Bar</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Restaurant</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Gift Shop</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Italian Restaurant</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Park</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extLst>
                  <a:ext uri="{0D108BD9-81ED-4DB2-BD59-A6C34878D82A}">
                    <a16:rowId xmlns:a16="http://schemas.microsoft.com/office/drawing/2014/main" val="2019282613"/>
                  </a:ext>
                </a:extLst>
              </a:tr>
              <a:tr h="1333358">
                <a:tc>
                  <a:txBody>
                    <a:bodyPr/>
                    <a:lstStyle/>
                    <a:p>
                      <a:pPr marL="0" marR="0">
                        <a:lnSpc>
                          <a:spcPct val="107000"/>
                        </a:lnSpc>
                      </a:pPr>
                      <a:r>
                        <a:rPr lang="en-US" sz="1200" dirty="0">
                          <a:effectLst/>
                        </a:rPr>
                        <a:t>3</a:t>
                      </a:r>
                      <a:endParaRPr lang="en-US"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Business Reply Mail Processing Centre 969 Eastern</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Fast Food Restaurant</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Light Rail Station</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Grocery Store</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Brewery</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Burrito Place</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Bar</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Bakery</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Pub</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Pizza Place</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Park</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extLst>
                  <a:ext uri="{0D108BD9-81ED-4DB2-BD59-A6C34878D82A}">
                    <a16:rowId xmlns:a16="http://schemas.microsoft.com/office/drawing/2014/main" val="2666526364"/>
                  </a:ext>
                </a:extLst>
              </a:tr>
              <a:tr h="1178031">
                <a:tc>
                  <a:txBody>
                    <a:bodyPr/>
                    <a:lstStyle/>
                    <a:p>
                      <a:pPr marL="0" marR="0">
                        <a:lnSpc>
                          <a:spcPct val="107000"/>
                        </a:lnSpc>
                      </a:pPr>
                      <a:r>
                        <a:rPr lang="en-US" sz="1200" dirty="0">
                          <a:effectLst/>
                        </a:rPr>
                        <a:t>4</a:t>
                      </a:r>
                      <a:endParaRPr lang="en-US"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CN Tower, Bathurst Quay, Island airport, Harbo...</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Harbor / Marina</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Boat or Ferry</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Airport Service</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Airport Terminal</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Sculpture Garden</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Airport Lounge</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Rental Car Location</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Tunnel</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a:effectLst/>
                        </a:rPr>
                        <a:t>Coffee Shop</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tc>
                  <a:txBody>
                    <a:bodyPr/>
                    <a:lstStyle/>
                    <a:p>
                      <a:pPr marL="0" marR="0">
                        <a:lnSpc>
                          <a:spcPct val="107000"/>
                        </a:lnSpc>
                      </a:pPr>
                      <a:r>
                        <a:rPr lang="en-US" sz="1200" dirty="0">
                          <a:effectLst/>
                        </a:rPr>
                        <a:t>Bar</a:t>
                      </a:r>
                      <a:endParaRPr lang="en-US"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819" marR="34819" marT="34819" marB="34819" anchor="ctr"/>
                </a:tc>
                <a:extLst>
                  <a:ext uri="{0D108BD9-81ED-4DB2-BD59-A6C34878D82A}">
                    <a16:rowId xmlns:a16="http://schemas.microsoft.com/office/drawing/2014/main" val="229485280"/>
                  </a:ext>
                </a:extLst>
              </a:tr>
            </a:tbl>
          </a:graphicData>
        </a:graphic>
      </p:graphicFrame>
      <p:sp>
        <p:nvSpPr>
          <p:cNvPr id="3" name="Rectangle 1"/>
          <p:cNvSpPr>
            <a:spLocks noChangeArrowheads="1"/>
          </p:cNvSpPr>
          <p:nvPr/>
        </p:nvSpPr>
        <p:spPr bwMode="auto">
          <a:xfrm>
            <a:off x="1188720" y="321451"/>
            <a:ext cx="6121737" cy="7748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6807"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82 venues were returned by Foursquare.</a:t>
            </a:r>
            <a:r>
              <a:rPr kumimoji="0" lang="en-US" altLang="en-US" sz="800" b="0" i="0" u="none" strike="noStrike" cap="none" normalizeH="0" baseline="0" dirty="0" smtClean="0">
                <a:ln>
                  <a:noFill/>
                </a:ln>
                <a:solidFill>
                  <a:schemeClr val="tx1"/>
                </a:solidFill>
                <a:effectLst/>
              </a:rPr>
              <a:t> </a:t>
            </a:r>
            <a:endParaRPr kumimoji="0" lang="en-US" altLang="en-US" sz="18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t>Cluster </a:t>
            </a:r>
            <a:r>
              <a:rPr kumimoji="0" lang="en-US" altLang="en-US" sz="1600" b="1" i="0" u="none" strike="noStrike" cap="none" normalizeH="0" baseline="0" dirty="0" err="1" smtClean="0">
                <a:ln>
                  <a:noFill/>
                </a:ln>
                <a:solidFill>
                  <a:srgbClr val="000000"/>
                </a:solidFill>
                <a:effectLst/>
                <a:latin typeface="Helvetica" panose="020B0604020202020204" pitchFamily="34" charset="0"/>
                <a:ea typeface="Times New Roman" panose="02020603050405020304" pitchFamily="18" charset="0"/>
              </a:rPr>
              <a:t>Neighbourhood</a:t>
            </a:r>
            <a:r>
              <a:rPr kumimoji="0" lang="en-US" altLang="en-US" sz="1600" b="1"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t> and Examine Clusters</a:t>
            </a:r>
            <a:endParaRPr kumimoji="0" lang="en-US" altLang="en-US" sz="1800" b="1"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2839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5920" y="497935"/>
            <a:ext cx="11226800" cy="5832366"/>
          </a:xfrm>
          <a:prstGeom prst="rect">
            <a:avLst/>
          </a:prstGeom>
        </p:spPr>
        <p:txBody>
          <a:bodyPr wrap="square">
            <a:spAutoFit/>
          </a:bodyPr>
          <a:lstStyle/>
          <a:p>
            <a:pPr>
              <a:spcBef>
                <a:spcPts val="645"/>
              </a:spcBef>
            </a:pPr>
            <a:r>
              <a:rPr lang="en-US" sz="4000" b="1" dirty="0" smtClean="0">
                <a:solidFill>
                  <a:srgbClr val="000000"/>
                </a:solidFill>
                <a:effectLst/>
                <a:latin typeface="inherit"/>
                <a:ea typeface="Times New Roman" panose="02020603050405020304" pitchFamily="18" charset="0"/>
              </a:rPr>
              <a:t>E. Discussion</a:t>
            </a:r>
            <a:endParaRPr lang="en-US" sz="4400" b="1" dirty="0" smtClean="0">
              <a:effectLst/>
              <a:latin typeface="Times New Roman" panose="02020603050405020304" pitchFamily="18" charset="0"/>
              <a:ea typeface="Times New Roman" panose="02020603050405020304" pitchFamily="18" charset="0"/>
            </a:endParaRPr>
          </a:p>
          <a:p>
            <a:pPr algn="just">
              <a:spcBef>
                <a:spcPts val="1200"/>
              </a:spcBef>
            </a:pPr>
            <a:r>
              <a:rPr lang="en-US" dirty="0">
                <a:solidFill>
                  <a:srgbClr val="000000"/>
                </a:solidFill>
                <a:latin typeface="Helvetica" panose="020B0604020202020204" pitchFamily="34" charset="0"/>
                <a:ea typeface="Times New Roman" panose="02020603050405020304" pitchFamily="18" charset="0"/>
              </a:rPr>
              <a:t>The aim of this project is to help people who want to relocate to the safest borough in London, expats can chose the neighborhoods to which they want to relocate based on the most common venues in it. For example if a person is looking for a neighborhood with good connectivity and public transportation we can see that Clusters 3 and 4 have Train stations and Bus stops as the most common venues. If a person is looking for a neighborhood with stores and restaurants in a close proximity then the neighborhoods in the first cluster is suitable. For a family I feel that the neighborhoods in Cluster 4 are more suitable dues to the common venues in that cluster, these neighborhoods have common venues such as Parks, Gym/Fitness centers, Bus Stops, Restaurants, Electronics Stores and Soccer fields which is ideal for a family</a:t>
            </a:r>
            <a:r>
              <a:rPr lang="en-US" dirty="0" smtClean="0">
                <a:solidFill>
                  <a:srgbClr val="000000"/>
                </a:solidFill>
                <a:latin typeface="Helvetica" panose="020B0604020202020204" pitchFamily="34" charset="0"/>
                <a:ea typeface="Times New Roman" panose="02020603050405020304" pitchFamily="18" charset="0"/>
              </a:rPr>
              <a:t>.</a:t>
            </a:r>
          </a:p>
          <a:p>
            <a:pPr algn="just">
              <a:spcBef>
                <a:spcPts val="1200"/>
              </a:spcBef>
            </a:pPr>
            <a:endParaRPr lang="en-US" sz="2400" dirty="0" smtClean="0">
              <a:effectLst/>
              <a:latin typeface="Times New Roman" panose="02020603050405020304" pitchFamily="18" charset="0"/>
              <a:ea typeface="Times New Roman" panose="02020603050405020304" pitchFamily="18" charset="0"/>
            </a:endParaRPr>
          </a:p>
          <a:p>
            <a:pPr>
              <a:spcBef>
                <a:spcPts val="645"/>
              </a:spcBef>
            </a:pPr>
            <a:r>
              <a:rPr lang="en-US" sz="4000" b="1" dirty="0" smtClean="0">
                <a:solidFill>
                  <a:srgbClr val="000000"/>
                </a:solidFill>
                <a:effectLst/>
                <a:latin typeface="inherit"/>
                <a:ea typeface="Times New Roman" panose="02020603050405020304" pitchFamily="18" charset="0"/>
              </a:rPr>
              <a:t>F. Conclusion</a:t>
            </a:r>
            <a:endParaRPr lang="en-US" sz="4400" b="1" dirty="0" smtClean="0">
              <a:effectLst/>
              <a:latin typeface="Times New Roman" panose="02020603050405020304" pitchFamily="18" charset="0"/>
              <a:ea typeface="Times New Roman" panose="02020603050405020304" pitchFamily="18" charset="0"/>
            </a:endParaRPr>
          </a:p>
          <a:p>
            <a:pPr algn="just">
              <a:spcBef>
                <a:spcPts val="1200"/>
              </a:spcBef>
            </a:pPr>
            <a:r>
              <a:rPr lang="en-US" dirty="0">
                <a:solidFill>
                  <a:srgbClr val="000000"/>
                </a:solidFill>
                <a:latin typeface="Helvetica" panose="020B0604020202020204" pitchFamily="34" charset="0"/>
                <a:ea typeface="Times New Roman" panose="02020603050405020304" pitchFamily="18" charset="0"/>
              </a:rPr>
              <a:t>This project helps a person get a better understanding of the neighborhoods with respect to the most common venues in that neighborhood. It is always helpful to make use of technology to stay one step ahead i.e. finding out more about places before moving into a neighborhood. We have just taken safety as a primary concern to shortlist the borough of London. The future of this project includes taking other factors such as cost of living in the areas into consideration to shortlist the borough based on safety and a predefined budget.</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7294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81021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1724303"/>
            <a:ext cx="6096000" cy="3409395"/>
          </a:xfrm>
          <a:prstGeom prst="rect">
            <a:avLst/>
          </a:prstGeom>
        </p:spPr>
        <p:txBody>
          <a:bodyPr>
            <a:spAutoFit/>
          </a:bodyPr>
          <a:lstStyle/>
          <a:p>
            <a:pPr>
              <a:lnSpc>
                <a:spcPct val="107000"/>
              </a:lnSpc>
              <a:spcBef>
                <a:spcPts val="2400"/>
              </a:spcBef>
            </a:pPr>
            <a:r>
              <a:rPr lang="en-US" b="1" dirty="0">
                <a:solidFill>
                  <a:srgbClr val="000000"/>
                </a:solidFill>
                <a:latin typeface="inherit"/>
                <a:ea typeface="Times New Roman" panose="02020603050405020304" pitchFamily="18" charset="0"/>
                <a:cs typeface="Times New Roman" panose="02020603050405020304" pitchFamily="18" charset="0"/>
              </a:rPr>
              <a:t>A</a:t>
            </a:r>
            <a:r>
              <a:rPr lang="en-US" b="1" dirty="0" smtClean="0">
                <a:solidFill>
                  <a:srgbClr val="000000"/>
                </a:solidFill>
                <a:latin typeface="inherit"/>
                <a:ea typeface="Times New Roman" panose="02020603050405020304" pitchFamily="18" charset="0"/>
                <a:cs typeface="Times New Roman" panose="02020603050405020304" pitchFamily="18" charset="0"/>
              </a:rPr>
              <a:t>. </a:t>
            </a:r>
            <a:r>
              <a:rPr lang="en-US" b="1" dirty="0" smtClean="0">
                <a:solidFill>
                  <a:srgbClr val="337AB7"/>
                </a:solidFill>
                <a:latin typeface="inherit"/>
                <a:ea typeface="Times New Roman" panose="02020603050405020304" pitchFamily="18" charset="0"/>
                <a:cs typeface="Times New Roman" panose="02020603050405020304" pitchFamily="18" charset="0"/>
                <a:hlinkClick r:id="rId2"/>
              </a:rPr>
              <a:t>Introduction </a:t>
            </a:r>
            <a:r>
              <a:rPr lang="en-US" b="1" dirty="0">
                <a:solidFill>
                  <a:srgbClr val="337AB7"/>
                </a:solidFill>
                <a:latin typeface="inherit"/>
                <a:ea typeface="Times New Roman" panose="02020603050405020304" pitchFamily="18" charset="0"/>
                <a:cs typeface="Times New Roman" panose="02020603050405020304" pitchFamily="18" charset="0"/>
                <a:hlinkClick r:id="rId2"/>
              </a:rPr>
              <a:t>to the business problem</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2400"/>
              </a:spcBef>
            </a:pPr>
            <a:r>
              <a:rPr lang="en-US" b="1" dirty="0" smtClean="0">
                <a:solidFill>
                  <a:srgbClr val="000000"/>
                </a:solidFill>
                <a:latin typeface="inherit"/>
                <a:ea typeface="Times New Roman" panose="02020603050405020304" pitchFamily="18" charset="0"/>
                <a:cs typeface="Times New Roman" panose="02020603050405020304" pitchFamily="18" charset="0"/>
              </a:rPr>
              <a:t>B.</a:t>
            </a:r>
            <a:r>
              <a:rPr lang="en-US" b="1" dirty="0">
                <a:solidFill>
                  <a:srgbClr val="000000"/>
                </a:solidFill>
                <a:latin typeface="inherit"/>
                <a:ea typeface="Times New Roman" panose="02020603050405020304" pitchFamily="18" charset="0"/>
                <a:cs typeface="Times New Roman" panose="02020603050405020304" pitchFamily="18" charset="0"/>
              </a:rPr>
              <a:t> </a:t>
            </a:r>
            <a:r>
              <a:rPr lang="en-US" b="1" dirty="0">
                <a:solidFill>
                  <a:srgbClr val="337AB7"/>
                </a:solidFill>
                <a:latin typeface="inherit"/>
                <a:ea typeface="Times New Roman" panose="02020603050405020304" pitchFamily="18" charset="0"/>
                <a:cs typeface="Times New Roman" panose="02020603050405020304" pitchFamily="18" charset="0"/>
                <a:hlinkClick r:id="rId2"/>
              </a:rPr>
              <a:t>Data used to solve problem</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2400"/>
              </a:spcBef>
            </a:pPr>
            <a:r>
              <a:rPr lang="en-US" b="1" dirty="0" smtClean="0">
                <a:solidFill>
                  <a:srgbClr val="000000"/>
                </a:solidFill>
                <a:latin typeface="inherit"/>
                <a:ea typeface="Times New Roman" panose="02020603050405020304" pitchFamily="18" charset="0"/>
                <a:cs typeface="Times New Roman" panose="02020603050405020304" pitchFamily="18" charset="0"/>
              </a:rPr>
              <a:t>C.</a:t>
            </a:r>
            <a:r>
              <a:rPr lang="en-US" b="1" dirty="0">
                <a:solidFill>
                  <a:srgbClr val="000000"/>
                </a:solidFill>
                <a:latin typeface="inherit"/>
                <a:ea typeface="Times New Roman" panose="02020603050405020304" pitchFamily="18" charset="0"/>
                <a:cs typeface="Times New Roman" panose="02020603050405020304" pitchFamily="18" charset="0"/>
              </a:rPr>
              <a:t> </a:t>
            </a:r>
            <a:r>
              <a:rPr lang="en-US" b="1" dirty="0">
                <a:solidFill>
                  <a:srgbClr val="337AB7"/>
                </a:solidFill>
                <a:latin typeface="inherit"/>
                <a:ea typeface="Times New Roman" panose="02020603050405020304" pitchFamily="18" charset="0"/>
                <a:cs typeface="Times New Roman" panose="02020603050405020304" pitchFamily="18" charset="0"/>
                <a:hlinkClick r:id="rId2"/>
              </a:rPr>
              <a:t>Methodology section</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2400"/>
              </a:spcBef>
            </a:pPr>
            <a:r>
              <a:rPr lang="en-US" b="1" dirty="0" smtClean="0">
                <a:solidFill>
                  <a:srgbClr val="000000"/>
                </a:solidFill>
                <a:latin typeface="inherit"/>
                <a:ea typeface="Times New Roman" panose="02020603050405020304" pitchFamily="18" charset="0"/>
                <a:cs typeface="Times New Roman" panose="02020603050405020304" pitchFamily="18" charset="0"/>
              </a:rPr>
              <a:t>D.</a:t>
            </a:r>
            <a:r>
              <a:rPr lang="en-US" b="1" dirty="0">
                <a:solidFill>
                  <a:srgbClr val="000000"/>
                </a:solidFill>
                <a:latin typeface="inherit"/>
                <a:ea typeface="Times New Roman" panose="02020603050405020304" pitchFamily="18" charset="0"/>
                <a:cs typeface="Times New Roman" panose="02020603050405020304" pitchFamily="18" charset="0"/>
              </a:rPr>
              <a:t> </a:t>
            </a:r>
            <a:r>
              <a:rPr lang="en-US" b="1" dirty="0">
                <a:solidFill>
                  <a:srgbClr val="337AB7"/>
                </a:solidFill>
                <a:latin typeface="inherit"/>
                <a:ea typeface="Times New Roman" panose="02020603050405020304" pitchFamily="18" charset="0"/>
                <a:cs typeface="Times New Roman" panose="02020603050405020304" pitchFamily="18" charset="0"/>
                <a:hlinkClick r:id="rId2"/>
              </a:rPr>
              <a:t>Result Section</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2400"/>
              </a:spcBef>
            </a:pPr>
            <a:r>
              <a:rPr lang="en-US" b="1" dirty="0" smtClean="0">
                <a:solidFill>
                  <a:srgbClr val="000000"/>
                </a:solidFill>
                <a:latin typeface="inherit"/>
                <a:ea typeface="Times New Roman" panose="02020603050405020304" pitchFamily="18" charset="0"/>
                <a:cs typeface="Times New Roman" panose="02020603050405020304" pitchFamily="18" charset="0"/>
              </a:rPr>
              <a:t>E.</a:t>
            </a:r>
            <a:r>
              <a:rPr lang="en-US" b="1" dirty="0">
                <a:solidFill>
                  <a:srgbClr val="000000"/>
                </a:solidFill>
                <a:latin typeface="inherit"/>
                <a:ea typeface="Times New Roman" panose="02020603050405020304" pitchFamily="18" charset="0"/>
                <a:cs typeface="Times New Roman" panose="02020603050405020304" pitchFamily="18" charset="0"/>
              </a:rPr>
              <a:t> </a:t>
            </a:r>
            <a:r>
              <a:rPr lang="en-US" b="1" dirty="0">
                <a:solidFill>
                  <a:srgbClr val="337AB7"/>
                </a:solidFill>
                <a:latin typeface="inherit"/>
                <a:ea typeface="Times New Roman" panose="02020603050405020304" pitchFamily="18" charset="0"/>
                <a:cs typeface="Times New Roman" panose="02020603050405020304" pitchFamily="18" charset="0"/>
                <a:hlinkClick r:id="rId2"/>
              </a:rPr>
              <a:t>Discussion Section</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2400"/>
              </a:spcBef>
            </a:pPr>
            <a:r>
              <a:rPr lang="en-US" b="1" dirty="0" smtClean="0">
                <a:solidFill>
                  <a:srgbClr val="000000"/>
                </a:solidFill>
                <a:latin typeface="inherit"/>
                <a:ea typeface="Times New Roman" panose="02020603050405020304" pitchFamily="18" charset="0"/>
                <a:cs typeface="Times New Roman" panose="02020603050405020304" pitchFamily="18" charset="0"/>
              </a:rPr>
              <a:t>F.</a:t>
            </a:r>
            <a:r>
              <a:rPr lang="en-US" b="1" dirty="0">
                <a:solidFill>
                  <a:srgbClr val="000000"/>
                </a:solidFill>
                <a:latin typeface="inherit"/>
                <a:ea typeface="Times New Roman" panose="02020603050405020304" pitchFamily="18" charset="0"/>
                <a:cs typeface="Times New Roman" panose="02020603050405020304" pitchFamily="18" charset="0"/>
              </a:rPr>
              <a:t> </a:t>
            </a:r>
            <a:r>
              <a:rPr lang="en-US" b="1" dirty="0">
                <a:solidFill>
                  <a:srgbClr val="337AB7"/>
                </a:solidFill>
                <a:latin typeface="inherit"/>
                <a:ea typeface="Times New Roman" panose="02020603050405020304" pitchFamily="18" charset="0"/>
                <a:cs typeface="Times New Roman" panose="02020603050405020304" pitchFamily="18" charset="0"/>
                <a:hlinkClick r:id="rId2"/>
              </a:rPr>
              <a:t>Conclusion Section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97513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7680" y="981736"/>
            <a:ext cx="11602720" cy="5007525"/>
          </a:xfrm>
          <a:prstGeom prst="rect">
            <a:avLst/>
          </a:prstGeom>
        </p:spPr>
        <p:txBody>
          <a:bodyPr wrap="square">
            <a:spAutoFit/>
          </a:bodyPr>
          <a:lstStyle/>
          <a:p>
            <a:pPr>
              <a:lnSpc>
                <a:spcPct val="107000"/>
              </a:lnSpc>
              <a:spcBef>
                <a:spcPts val="765"/>
              </a:spcBef>
            </a:pPr>
            <a:r>
              <a:rPr lang="en-US" sz="3600" b="1" dirty="0" smtClean="0">
                <a:solidFill>
                  <a:srgbClr val="000000"/>
                </a:solidFill>
                <a:effectLst/>
                <a:latin typeface="inherit"/>
                <a:ea typeface="Times New Roman" panose="02020603050405020304" pitchFamily="18" charset="0"/>
                <a:cs typeface="Times New Roman" panose="02020603050405020304" pitchFamily="18" charset="0"/>
              </a:rPr>
              <a:t>A. Introduction to the business problem</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In this project, I chose to explore New York City and the city of Toronto and segmented and clustered their neighborhoods. Both cities are very diverse and are the financial capitals of their respective countries. One interesting idea would be to compare the neighborhoods of the two cities and determine how similar or dissimilar they are. New York City more like Toronto or Paris or some other multicultural city because The city is divided into 62 neighborhoods in total.</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525"/>
              </a:spcBef>
            </a:pPr>
            <a:r>
              <a:rPr lang="en-US" sz="3600" b="1" dirty="0" smtClean="0">
                <a:solidFill>
                  <a:srgbClr val="000000"/>
                </a:solidFill>
                <a:effectLst/>
                <a:latin typeface="inherit"/>
                <a:ea typeface="Times New Roman" panose="02020603050405020304" pitchFamily="18" charset="0"/>
                <a:cs typeface="Times New Roman" panose="02020603050405020304" pitchFamily="18" charset="0"/>
              </a:rPr>
              <a:t>B. Introduction to the business problem</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860"/>
              </a:spcBef>
            </a:pPr>
            <a:r>
              <a:rPr lang="en-US" sz="2800" b="1" dirty="0" smtClean="0">
                <a:solidFill>
                  <a:srgbClr val="000000"/>
                </a:solidFill>
                <a:effectLst/>
                <a:latin typeface="inherit"/>
                <a:ea typeface="Times New Roman" panose="02020603050405020304" pitchFamily="18" charset="0"/>
                <a:cs typeface="Times New Roman" panose="02020603050405020304" pitchFamily="18" charset="0"/>
              </a:rPr>
              <a:t>B.1 Analyzing Crime Data</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Therefore, stakeholders require some advice on where to settle and launch their new businesses. Experience from local residents is always useful, but it is interesting to also rely on data to take a final decision.</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This project will be targeted to new investors trying to find an optimal location for a new Pub</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3155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200" y="567036"/>
            <a:ext cx="11551920" cy="5561010"/>
          </a:xfrm>
          <a:prstGeom prst="rect">
            <a:avLst/>
          </a:prstGeom>
        </p:spPr>
        <p:txBody>
          <a:bodyPr wrap="square">
            <a:spAutoFit/>
          </a:bodyPr>
          <a:lstStyle/>
          <a:p>
            <a:pPr>
              <a:lnSpc>
                <a:spcPct val="107000"/>
              </a:lnSpc>
              <a:spcBef>
                <a:spcPts val="1860"/>
              </a:spcBef>
            </a:pPr>
            <a:r>
              <a:rPr lang="en-US" sz="2800" b="1" dirty="0" smtClean="0">
                <a:solidFill>
                  <a:srgbClr val="000000"/>
                </a:solidFill>
                <a:effectLst/>
                <a:latin typeface="inherit"/>
                <a:ea typeface="Times New Roman" panose="02020603050405020304" pitchFamily="18" charset="0"/>
                <a:cs typeface="Times New Roman" panose="02020603050405020304" pitchFamily="18" charset="0"/>
              </a:rPr>
              <a:t>B.2 Identifying neighborhood</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US"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Harbourfront</a:t>
            </a: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Queen's Park Ryerson, Garden District St. James Town The Beaches </a:t>
            </a:r>
            <a:r>
              <a:rPr lang="en-US"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Berczy</a:t>
            </a: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Park Central Bay Street Christie Adelaide, King, Richmond </a:t>
            </a:r>
            <a:r>
              <a:rPr lang="en-US"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Dovercourt</a:t>
            </a: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Village, </a:t>
            </a:r>
            <a:r>
              <a:rPr lang="en-US"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Dufferin</a:t>
            </a: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US"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Harbourfront</a:t>
            </a: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East, Toronto Islands, Union Station Little Portugal, Trinity The Danforth West, Riverdale Design Exchange, Toronto Dominion Centre Brockton, Exhibition Place, Parkdale Village The Beaches West, India Bazaar Commerce Court, Victoria Hotel Studio District Lawrence Park </a:t>
            </a:r>
            <a:r>
              <a:rPr lang="en-US"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Roselawn</a:t>
            </a: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US"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Davisville</a:t>
            </a: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North Forest Hill North, Forest Hill West High Park, The Junction South North Toronto West The Annex, North Midtown, Yorkville Parkdale, Roncesvalles </a:t>
            </a:r>
            <a:r>
              <a:rPr lang="en-US"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Davisville</a:t>
            </a: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US"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Harbord</a:t>
            </a: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University of Toronto Runnymede, Swansea Moore Park, Summerhill East Chinatown, Grange Park, Kensington Market Deer Park, Forest Hill SE, </a:t>
            </a:r>
            <a:r>
              <a:rPr lang="en-US"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Rathnelly</a:t>
            </a: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South Hill, Summerhill West CN Tower, Bathurst Quay, Island airport, </a:t>
            </a:r>
            <a:r>
              <a:rPr lang="en-US"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Harbourfront</a:t>
            </a: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West, King and </a:t>
            </a:r>
            <a:r>
              <a:rPr lang="en-US"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Spadina</a:t>
            </a: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Railway Lands, South Niagara Rosedale </a:t>
            </a:r>
            <a:r>
              <a:rPr lang="en-US"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Stn</a:t>
            </a: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 PO Boxes 25 The Esplanade </a:t>
            </a:r>
            <a:r>
              <a:rPr lang="en-US"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Cabbagetown</a:t>
            </a: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St. James Town First Canadian Place, Underground city Church and Wellesley Business Reply Mail Processing Centre 969 Eastern</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860"/>
              </a:spcBef>
            </a:pPr>
            <a:r>
              <a:rPr lang="en-US" sz="2800" b="1" dirty="0" smtClean="0">
                <a:solidFill>
                  <a:srgbClr val="000000"/>
                </a:solidFill>
                <a:effectLst/>
                <a:latin typeface="inherit"/>
                <a:ea typeface="Times New Roman" panose="02020603050405020304" pitchFamily="18" charset="0"/>
                <a:cs typeface="Times New Roman" panose="02020603050405020304" pitchFamily="18" charset="0"/>
              </a:rPr>
              <a:t>B.3 Common Venues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For Example 1st Most Common </a:t>
            </a:r>
            <a:r>
              <a:rPr lang="en-US"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VenueCoffee</a:t>
            </a: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Shop Café 2nd Most Common Venue Steakhouse 3rd Most Common Venue Gastropub 4th Most Common Venue Hotel 5th Most Common Venue Restaurant and Theater , Cosmetics Shop or Gym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404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0" y="142004"/>
            <a:ext cx="11176000" cy="6796989"/>
          </a:xfrm>
          <a:prstGeom prst="rect">
            <a:avLst/>
          </a:prstGeom>
        </p:spPr>
        <p:txBody>
          <a:bodyPr wrap="square">
            <a:spAutoFit/>
          </a:bodyPr>
          <a:lstStyle/>
          <a:p>
            <a:pPr>
              <a:lnSpc>
                <a:spcPct val="107000"/>
              </a:lnSpc>
              <a:spcBef>
                <a:spcPts val="1295"/>
              </a:spcBef>
            </a:pPr>
            <a:r>
              <a:rPr lang="en-US" sz="4000" b="1" kern="1800" dirty="0" smtClean="0">
                <a:solidFill>
                  <a:srgbClr val="000000"/>
                </a:solidFill>
                <a:effectLst/>
                <a:latin typeface="inherit"/>
                <a:ea typeface="Times New Roman" panose="02020603050405020304" pitchFamily="18" charset="0"/>
                <a:cs typeface="Times New Roman" panose="02020603050405020304" pitchFamily="18" charset="0"/>
              </a:rPr>
              <a:t>C. Methodology section</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spcBef>
                <a:spcPts val="1525"/>
              </a:spcBef>
            </a:pPr>
            <a:r>
              <a:rPr lang="en-US" sz="3600" b="1" dirty="0" smtClean="0">
                <a:solidFill>
                  <a:srgbClr val="000000"/>
                </a:solidFill>
                <a:effectLst/>
                <a:latin typeface="Helvetica" panose="020B0604020202020204" pitchFamily="34" charset="0"/>
                <a:ea typeface="Times New Roman" panose="02020603050405020304" pitchFamily="18" charset="0"/>
              </a:rPr>
              <a:t>Website scraping with </a:t>
            </a:r>
            <a:r>
              <a:rPr lang="en-US" sz="3600" b="1" dirty="0" err="1" smtClean="0">
                <a:solidFill>
                  <a:srgbClr val="000000"/>
                </a:solidFill>
                <a:effectLst/>
                <a:latin typeface="Helvetica" panose="020B0604020202020204" pitchFamily="34" charset="0"/>
                <a:ea typeface="Times New Roman" panose="02020603050405020304" pitchFamily="18" charset="0"/>
              </a:rPr>
              <a:t>BeautifulSoup</a:t>
            </a:r>
            <a:endParaRPr lang="en-US" sz="3600" b="1" dirty="0" smtClean="0">
              <a:effectLst/>
              <a:latin typeface="Times New Roman" panose="02020603050405020304" pitchFamily="18" charset="0"/>
              <a:ea typeface="Times New Roman" panose="02020603050405020304" pitchFamily="18" charset="0"/>
            </a:endParaRPr>
          </a:p>
          <a:p>
            <a:pPr>
              <a:spcBef>
                <a:spcPts val="765"/>
              </a:spcBef>
            </a:pPr>
            <a:r>
              <a:rPr lang="en-US" sz="3600" b="1" dirty="0" smtClean="0">
                <a:solidFill>
                  <a:srgbClr val="000000"/>
                </a:solidFill>
                <a:effectLst/>
                <a:latin typeface="Helvetica" panose="020B0604020202020204" pitchFamily="34" charset="0"/>
                <a:ea typeface="Times New Roman" panose="02020603050405020304" pitchFamily="18" charset="0"/>
              </a:rPr>
              <a:t>Create the </a:t>
            </a:r>
            <a:r>
              <a:rPr lang="en-US" sz="3600" b="1" dirty="0" err="1" smtClean="0">
                <a:solidFill>
                  <a:srgbClr val="000000"/>
                </a:solidFill>
                <a:effectLst/>
                <a:latin typeface="Helvetica" panose="020B0604020202020204" pitchFamily="34" charset="0"/>
                <a:ea typeface="Times New Roman" panose="02020603050405020304" pitchFamily="18" charset="0"/>
              </a:rPr>
              <a:t>DataFrame</a:t>
            </a:r>
            <a:endParaRPr lang="en-US" sz="3600" b="1" dirty="0" smtClean="0">
              <a:effectLst/>
              <a:latin typeface="Times New Roman" panose="02020603050405020304" pitchFamily="18" charset="0"/>
              <a:ea typeface="Times New Roman" panose="02020603050405020304" pitchFamily="18" charset="0"/>
            </a:endParaRPr>
          </a:p>
          <a:p>
            <a:pPr>
              <a:lnSpc>
                <a:spcPct val="107000"/>
              </a:lnSpc>
              <a:spcBef>
                <a:spcPts val="1295"/>
              </a:spcBef>
            </a:pPr>
            <a:r>
              <a:rPr lang="en-US" dirty="0">
                <a:solidFill>
                  <a:srgbClr val="000000"/>
                </a:solidFill>
                <a:latin typeface="Helvetica" panose="020B0604020202020204" pitchFamily="34" charset="0"/>
                <a:ea typeface="Calibri" panose="020F0502020204030204" pitchFamily="34" charset="0"/>
                <a:cs typeface="Times New Roman" panose="02020603050405020304" pitchFamily="18" charset="0"/>
              </a:rPr>
              <a:t>The </a:t>
            </a:r>
            <a:r>
              <a:rPr lang="en-US" dirty="0" err="1">
                <a:solidFill>
                  <a:srgbClr val="000000"/>
                </a:solidFill>
                <a:latin typeface="Helvetica" panose="020B0604020202020204" pitchFamily="34" charset="0"/>
                <a:ea typeface="Calibri" panose="020F0502020204030204" pitchFamily="34" charset="0"/>
                <a:cs typeface="Times New Roman" panose="02020603050405020304" pitchFamily="18" charset="0"/>
              </a:rPr>
              <a:t>dataframe</a:t>
            </a:r>
            <a:r>
              <a:rPr lang="en-US" dirty="0">
                <a:solidFill>
                  <a:srgbClr val="000000"/>
                </a:solidFill>
                <a:latin typeface="Helvetica" panose="020B0604020202020204" pitchFamily="34" charset="0"/>
                <a:ea typeface="Calibri" panose="020F0502020204030204" pitchFamily="34" charset="0"/>
                <a:cs typeface="Times New Roman" panose="02020603050405020304" pitchFamily="18" charset="0"/>
              </a:rPr>
              <a:t> will consist of three columns: </a:t>
            </a:r>
            <a:r>
              <a:rPr lang="en-US" dirty="0" err="1">
                <a:solidFill>
                  <a:srgbClr val="000000"/>
                </a:solidFill>
                <a:latin typeface="Helvetica" panose="020B0604020202020204" pitchFamily="34" charset="0"/>
                <a:ea typeface="Calibri" panose="020F0502020204030204" pitchFamily="34" charset="0"/>
                <a:cs typeface="Times New Roman" panose="02020603050405020304" pitchFamily="18" charset="0"/>
              </a:rPr>
              <a:t>PostalCode</a:t>
            </a:r>
            <a:r>
              <a:rPr lang="en-US" dirty="0">
                <a:solidFill>
                  <a:srgbClr val="000000"/>
                </a:solidFill>
                <a:latin typeface="Helvetica" panose="020B0604020202020204" pitchFamily="34" charset="0"/>
                <a:ea typeface="Calibri" panose="020F0502020204030204" pitchFamily="34" charset="0"/>
                <a:cs typeface="Times New Roman" panose="02020603050405020304" pitchFamily="18" charset="0"/>
              </a:rPr>
              <a:t>, Borough, and Neighborhood Only process the cells that have an assigned borough. Ignore cells with a borough that is Not assigned. More than one neighborhood can exist in one postal code area. For example, in the table on the Wikipedia page, you will notice that M5A is listed twice and has two neighborhoods: </a:t>
            </a:r>
            <a:r>
              <a:rPr lang="en-US" dirty="0" err="1">
                <a:solidFill>
                  <a:srgbClr val="000000"/>
                </a:solidFill>
                <a:latin typeface="Helvetica" panose="020B0604020202020204" pitchFamily="34" charset="0"/>
                <a:ea typeface="Calibri" panose="020F0502020204030204" pitchFamily="34" charset="0"/>
                <a:cs typeface="Times New Roman" panose="02020603050405020304" pitchFamily="18" charset="0"/>
              </a:rPr>
              <a:t>Harbourfront</a:t>
            </a:r>
            <a:r>
              <a:rPr lang="en-US" dirty="0">
                <a:solidFill>
                  <a:srgbClr val="000000"/>
                </a:solidFill>
                <a:latin typeface="Helvetica" panose="020B0604020202020204" pitchFamily="34" charset="0"/>
                <a:ea typeface="Calibri" panose="020F0502020204030204" pitchFamily="34" charset="0"/>
                <a:cs typeface="Times New Roman" panose="02020603050405020304" pitchFamily="18" charset="0"/>
              </a:rPr>
              <a:t> and Regent Park. These two rows will be combined into one row with the neighborhoods separated with a comma as shown in row 11 in the above table.</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spcBef>
                <a:spcPts val="765"/>
              </a:spcBef>
            </a:pPr>
            <a:r>
              <a:rPr lang="en-US" sz="3600" b="1" dirty="0" smtClean="0">
                <a:solidFill>
                  <a:srgbClr val="000000"/>
                </a:solidFill>
                <a:effectLst/>
                <a:latin typeface="Helvetica" panose="020B0604020202020204" pitchFamily="34" charset="0"/>
                <a:ea typeface="Times New Roman" panose="02020603050405020304" pitchFamily="18" charset="0"/>
              </a:rPr>
              <a:t>Clean the </a:t>
            </a:r>
            <a:r>
              <a:rPr lang="en-US" sz="3600" b="1" dirty="0" err="1" smtClean="0">
                <a:solidFill>
                  <a:srgbClr val="000000"/>
                </a:solidFill>
                <a:effectLst/>
                <a:latin typeface="Helvetica" panose="020B0604020202020204" pitchFamily="34" charset="0"/>
                <a:ea typeface="Times New Roman" panose="02020603050405020304" pitchFamily="18" charset="0"/>
              </a:rPr>
              <a:t>DataFrame</a:t>
            </a:r>
            <a:r>
              <a:rPr lang="en-US" sz="3600" b="1" dirty="0" smtClean="0">
                <a:solidFill>
                  <a:srgbClr val="000000"/>
                </a:solidFill>
                <a:effectLst/>
                <a:latin typeface="Helvetica" panose="020B0604020202020204" pitchFamily="34" charset="0"/>
                <a:ea typeface="Times New Roman" panose="02020603050405020304" pitchFamily="18" charset="0"/>
              </a:rPr>
              <a:t> and show the first 5 rows of the resulting </a:t>
            </a:r>
            <a:r>
              <a:rPr lang="en-US" sz="3600" b="1" dirty="0" err="1" smtClean="0">
                <a:solidFill>
                  <a:srgbClr val="000000"/>
                </a:solidFill>
                <a:effectLst/>
                <a:latin typeface="Helvetica" panose="020B0604020202020204" pitchFamily="34" charset="0"/>
                <a:ea typeface="Times New Roman" panose="02020603050405020304" pitchFamily="18" charset="0"/>
              </a:rPr>
              <a:t>DataFrame</a:t>
            </a:r>
            <a:endParaRPr lang="en-US" sz="3600" b="1" dirty="0" smtClean="0">
              <a:effectLst/>
              <a:latin typeface="Times New Roman" panose="02020603050405020304" pitchFamily="18" charset="0"/>
              <a:ea typeface="Times New Roman" panose="02020603050405020304" pitchFamily="18" charset="0"/>
            </a:endParaRPr>
          </a:p>
          <a:p>
            <a:pPr>
              <a:spcBef>
                <a:spcPts val="765"/>
              </a:spcBef>
            </a:pPr>
            <a:r>
              <a:rPr lang="en-US" b="1" dirty="0">
                <a:solidFill>
                  <a:srgbClr val="000000"/>
                </a:solidFill>
                <a:latin typeface="Helvetica" panose="020B0604020202020204" pitchFamily="34" charset="0"/>
                <a:ea typeface="Times New Roman" panose="02020603050405020304" pitchFamily="18" charset="0"/>
              </a:rPr>
              <a:t>If a cell has a borough but a Not assigned neighborhood, then the neighborhood will be the same as the borough. So for the 9th cell in the table on the Wikipedia page, the value of the Borough and the Neighborhood columns will be Queen's Park. Clean your Notebook and add Markdown cells to explain your work and any assumptions you are making. In the last cell of your notebook, use the .shape method to print the number of rows of your </a:t>
            </a:r>
            <a:r>
              <a:rPr lang="en-US" b="1" dirty="0" err="1">
                <a:solidFill>
                  <a:srgbClr val="000000"/>
                </a:solidFill>
                <a:latin typeface="Helvetica" panose="020B0604020202020204" pitchFamily="34" charset="0"/>
                <a:ea typeface="Times New Roman" panose="02020603050405020304" pitchFamily="18" charset="0"/>
              </a:rPr>
              <a:t>dataframe</a:t>
            </a:r>
            <a:r>
              <a:rPr lang="en-US" b="1" dirty="0">
                <a:solidFill>
                  <a:srgbClr val="000000"/>
                </a:solidFill>
                <a:latin typeface="Helvetica" panose="020B0604020202020204" pitchFamily="34" charset="0"/>
                <a:ea typeface="Times New Roman" panose="02020603050405020304" pitchFamily="18" charset="0"/>
              </a:rPr>
              <a:t>.</a:t>
            </a:r>
            <a:endParaRPr lang="en-US" sz="36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07775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57206285"/>
              </p:ext>
            </p:extLst>
          </p:nvPr>
        </p:nvGraphicFramePr>
        <p:xfrm>
          <a:off x="1615155" y="1644376"/>
          <a:ext cx="8392447" cy="4014744"/>
        </p:xfrm>
        <a:graphic>
          <a:graphicData uri="http://schemas.openxmlformats.org/drawingml/2006/table">
            <a:tbl>
              <a:tblPr firstRow="1" firstCol="1" bandRow="1">
                <a:tableStyleId>{5C22544A-7EE6-4342-B048-85BDC9FD1C3A}</a:tableStyleId>
              </a:tblPr>
              <a:tblGrid>
                <a:gridCol w="1347799">
                  <a:extLst>
                    <a:ext uri="{9D8B030D-6E8A-4147-A177-3AD203B41FA5}">
                      <a16:colId xmlns:a16="http://schemas.microsoft.com/office/drawing/2014/main" val="3084616154"/>
                    </a:ext>
                  </a:extLst>
                </a:gridCol>
                <a:gridCol w="1347799">
                  <a:extLst>
                    <a:ext uri="{9D8B030D-6E8A-4147-A177-3AD203B41FA5}">
                      <a16:colId xmlns:a16="http://schemas.microsoft.com/office/drawing/2014/main" val="4025788600"/>
                    </a:ext>
                  </a:extLst>
                </a:gridCol>
                <a:gridCol w="1347799">
                  <a:extLst>
                    <a:ext uri="{9D8B030D-6E8A-4147-A177-3AD203B41FA5}">
                      <a16:colId xmlns:a16="http://schemas.microsoft.com/office/drawing/2014/main" val="1550182780"/>
                    </a:ext>
                  </a:extLst>
                </a:gridCol>
                <a:gridCol w="1347799">
                  <a:extLst>
                    <a:ext uri="{9D8B030D-6E8A-4147-A177-3AD203B41FA5}">
                      <a16:colId xmlns:a16="http://schemas.microsoft.com/office/drawing/2014/main" val="217506104"/>
                    </a:ext>
                  </a:extLst>
                </a:gridCol>
                <a:gridCol w="1347799">
                  <a:extLst>
                    <a:ext uri="{9D8B030D-6E8A-4147-A177-3AD203B41FA5}">
                      <a16:colId xmlns:a16="http://schemas.microsoft.com/office/drawing/2014/main" val="2517903701"/>
                    </a:ext>
                  </a:extLst>
                </a:gridCol>
                <a:gridCol w="1653452">
                  <a:extLst>
                    <a:ext uri="{9D8B030D-6E8A-4147-A177-3AD203B41FA5}">
                      <a16:colId xmlns:a16="http://schemas.microsoft.com/office/drawing/2014/main" val="2293189144"/>
                    </a:ext>
                  </a:extLst>
                </a:gridCol>
              </a:tblGrid>
              <a:tr h="480941">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38100" marR="38100" marT="38100" marB="38100" anchor="ctr"/>
                </a:tc>
                <a:tc>
                  <a:txBody>
                    <a:bodyPr/>
                    <a:lstStyle/>
                    <a:p>
                      <a:pPr marL="0" marR="0">
                        <a:lnSpc>
                          <a:spcPct val="107000"/>
                        </a:lnSpc>
                      </a:pPr>
                      <a:r>
                        <a:rPr lang="en-US" sz="1000">
                          <a:effectLst/>
                        </a:rPr>
                        <a:t>PostalCode</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000">
                          <a:effectLst/>
                        </a:rPr>
                        <a:t>Borough</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000">
                          <a:effectLst/>
                        </a:rPr>
                        <a:t>Neighborhood</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000">
                          <a:effectLst/>
                        </a:rPr>
                        <a:t>Latitude</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000">
                          <a:effectLst/>
                        </a:rPr>
                        <a:t>Longitude</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1450067770"/>
                  </a:ext>
                </a:extLst>
              </a:tr>
              <a:tr h="767285">
                <a:tc>
                  <a:txBody>
                    <a:bodyPr/>
                    <a:lstStyle/>
                    <a:p>
                      <a:pPr marL="0" marR="0">
                        <a:lnSpc>
                          <a:spcPct val="107000"/>
                        </a:lnSpc>
                      </a:pPr>
                      <a:r>
                        <a:rPr lang="en-US" sz="1000">
                          <a:effectLst/>
                        </a:rPr>
                        <a:t>0</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000">
                          <a:effectLst/>
                        </a:rPr>
                        <a:t>M5A</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000">
                          <a:effectLst/>
                        </a:rPr>
                        <a:t>Downtown Toronto</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000">
                          <a:effectLst/>
                        </a:rPr>
                        <a:t>Harbourfront</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000">
                          <a:effectLst/>
                        </a:rPr>
                        <a:t>43.654260</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000">
                          <a:effectLst/>
                        </a:rPr>
                        <a:t>-79.360636</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3361707099"/>
                  </a:ext>
                </a:extLst>
              </a:tr>
              <a:tr h="767285">
                <a:tc>
                  <a:txBody>
                    <a:bodyPr/>
                    <a:lstStyle/>
                    <a:p>
                      <a:pPr marL="0" marR="0">
                        <a:lnSpc>
                          <a:spcPct val="107000"/>
                        </a:lnSpc>
                      </a:pPr>
                      <a:r>
                        <a:rPr lang="en-US" sz="1000">
                          <a:effectLst/>
                        </a:rPr>
                        <a:t>1</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000">
                          <a:effectLst/>
                        </a:rPr>
                        <a:t>M7A</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000">
                          <a:effectLst/>
                        </a:rPr>
                        <a:t>Downtown Toronto</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000">
                          <a:effectLst/>
                        </a:rPr>
                        <a:t>Queen's Park</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000">
                          <a:effectLst/>
                        </a:rPr>
                        <a:t>43.662301</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000">
                          <a:effectLst/>
                        </a:rPr>
                        <a:t>-79.389494</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545727242"/>
                  </a:ext>
                </a:extLst>
              </a:tr>
              <a:tr h="767285">
                <a:tc>
                  <a:txBody>
                    <a:bodyPr/>
                    <a:lstStyle/>
                    <a:p>
                      <a:pPr marL="0" marR="0">
                        <a:lnSpc>
                          <a:spcPct val="107000"/>
                        </a:lnSpc>
                      </a:pPr>
                      <a:r>
                        <a:rPr lang="en-US" sz="1000">
                          <a:effectLst/>
                        </a:rPr>
                        <a:t>2</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000">
                          <a:effectLst/>
                        </a:rPr>
                        <a:t>M5B</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000">
                          <a:effectLst/>
                        </a:rPr>
                        <a:t>Downtown Toronto</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000">
                          <a:effectLst/>
                        </a:rPr>
                        <a:t>Ryerson, Garden District</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000">
                          <a:effectLst/>
                        </a:rPr>
                        <a:t>43.657162</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000">
                          <a:effectLst/>
                        </a:rPr>
                        <a:t>-79.378937</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2713256061"/>
                  </a:ext>
                </a:extLst>
              </a:tr>
              <a:tr h="767285">
                <a:tc>
                  <a:txBody>
                    <a:bodyPr/>
                    <a:lstStyle/>
                    <a:p>
                      <a:pPr marL="0" marR="0">
                        <a:lnSpc>
                          <a:spcPct val="107000"/>
                        </a:lnSpc>
                      </a:pPr>
                      <a:r>
                        <a:rPr lang="en-US" sz="1000">
                          <a:effectLst/>
                        </a:rPr>
                        <a:t>3</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000">
                          <a:effectLst/>
                        </a:rPr>
                        <a:t>M5C</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000">
                          <a:effectLst/>
                        </a:rPr>
                        <a:t>Downtown Toronto</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000">
                          <a:effectLst/>
                        </a:rPr>
                        <a:t>St. James Town</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000">
                          <a:effectLst/>
                        </a:rPr>
                        <a:t>43.651494</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000">
                          <a:effectLst/>
                        </a:rPr>
                        <a:t>-79.375418</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1525990874"/>
                  </a:ext>
                </a:extLst>
              </a:tr>
              <a:tr h="464663">
                <a:tc>
                  <a:txBody>
                    <a:bodyPr/>
                    <a:lstStyle/>
                    <a:p>
                      <a:pPr marL="0" marR="0">
                        <a:lnSpc>
                          <a:spcPct val="107000"/>
                        </a:lnSpc>
                      </a:pPr>
                      <a:r>
                        <a:rPr lang="en-US" sz="1000">
                          <a:effectLst/>
                        </a:rPr>
                        <a:t>4</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000">
                          <a:effectLst/>
                        </a:rPr>
                        <a:t>M4E</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000">
                          <a:effectLst/>
                        </a:rPr>
                        <a:t>East Toronto</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000">
                          <a:effectLst/>
                        </a:rPr>
                        <a:t>The Beaches</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000">
                          <a:effectLst/>
                        </a:rPr>
                        <a:t>43.676357</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000" dirty="0">
                          <a:effectLst/>
                        </a:rPr>
                        <a:t>-79.293031</a:t>
                      </a:r>
                      <a:endParaRPr lang="en-US"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820559619"/>
                  </a:ext>
                </a:extLst>
              </a:tr>
            </a:tbl>
          </a:graphicData>
        </a:graphic>
      </p:graphicFrame>
      <p:sp>
        <p:nvSpPr>
          <p:cNvPr id="3" name="Rectangle 1"/>
          <p:cNvSpPr>
            <a:spLocks noChangeArrowheads="1"/>
          </p:cNvSpPr>
          <p:nvPr/>
        </p:nvSpPr>
        <p:spPr bwMode="auto">
          <a:xfrm>
            <a:off x="1920240" y="655541"/>
            <a:ext cx="7879193" cy="6209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6807"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t>Use the Geocoder package or the csv file to create the following </a:t>
            </a:r>
            <a:r>
              <a:rPr kumimoji="0" lang="en-US" altLang="en-US" sz="1600" b="1" i="0" u="none" strike="noStrike" cap="none" normalizeH="0" baseline="0" dirty="0" err="1" smtClean="0">
                <a:ln>
                  <a:noFill/>
                </a:ln>
                <a:solidFill>
                  <a:srgbClr val="000000"/>
                </a:solidFill>
                <a:effectLst/>
                <a:latin typeface="Helvetica" panose="020B0604020202020204" pitchFamily="34" charset="0"/>
                <a:ea typeface="Times New Roman" panose="02020603050405020304" pitchFamily="18" charset="0"/>
              </a:rPr>
              <a:t>dataframe</a:t>
            </a:r>
            <a:r>
              <a:rPr kumimoji="0" lang="en-US" altLang="en-US" sz="1600" b="1"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t>:</a:t>
            </a:r>
            <a:endParaRPr kumimoji="0" lang="en-US" altLang="en-US" sz="1800" b="1"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1710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6880" y="1725834"/>
            <a:ext cx="11460480" cy="3085460"/>
          </a:xfrm>
          <a:prstGeom prst="rect">
            <a:avLst/>
          </a:prstGeom>
        </p:spPr>
        <p:txBody>
          <a:bodyPr wrap="square">
            <a:spAutoFit/>
          </a:bodyPr>
          <a:lstStyle/>
          <a:p>
            <a:pPr>
              <a:spcBef>
                <a:spcPts val="765"/>
              </a:spcBef>
            </a:pPr>
            <a:r>
              <a:rPr lang="en-US" sz="3600" b="1" dirty="0" smtClean="0">
                <a:solidFill>
                  <a:srgbClr val="000000"/>
                </a:solidFill>
                <a:effectLst/>
                <a:latin typeface="Helvetica" panose="020B0604020202020204" pitchFamily="34" charset="0"/>
                <a:ea typeface="Times New Roman" panose="02020603050405020304" pitchFamily="18" charset="0"/>
              </a:rPr>
              <a:t>Explore and cluster the neighborhoods in Toronto.</a:t>
            </a:r>
            <a:endParaRPr lang="en-US" sz="3600" b="1" dirty="0" smtClean="0">
              <a:effectLst/>
              <a:latin typeface="Times New Roman" panose="02020603050405020304" pitchFamily="18" charset="0"/>
              <a:ea typeface="Times New Roman" panose="02020603050405020304" pitchFamily="18" charset="0"/>
            </a:endParaRPr>
          </a:p>
          <a:p>
            <a:pPr>
              <a:spcBef>
                <a:spcPts val="1200"/>
              </a:spcBef>
            </a:pPr>
            <a:r>
              <a:rPr lang="en-US" dirty="0">
                <a:solidFill>
                  <a:srgbClr val="000000"/>
                </a:solidFill>
                <a:latin typeface="Helvetica" panose="020B0604020202020204" pitchFamily="34" charset="0"/>
                <a:ea typeface="Times New Roman" panose="02020603050405020304" pitchFamily="18" charset="0"/>
              </a:rPr>
              <a:t>We can decide to work with only boroughs that contain the word Toronto and then replicate the same analysis we did to the New York City data. It is up to you.</a:t>
            </a:r>
            <a:endParaRPr lang="en-US" sz="2400" dirty="0" smtClean="0">
              <a:effectLst/>
              <a:latin typeface="Times New Roman" panose="02020603050405020304" pitchFamily="18" charset="0"/>
              <a:ea typeface="Times New Roman" panose="02020603050405020304" pitchFamily="18" charset="0"/>
            </a:endParaRPr>
          </a:p>
          <a:p>
            <a:pPr>
              <a:spcBef>
                <a:spcPts val="1200"/>
              </a:spcBef>
            </a:pPr>
            <a:r>
              <a:rPr lang="en-US" dirty="0">
                <a:solidFill>
                  <a:srgbClr val="000000"/>
                </a:solidFill>
                <a:latin typeface="Helvetica" panose="020B0604020202020204" pitchFamily="34" charset="0"/>
                <a:ea typeface="Times New Roman" panose="02020603050405020304" pitchFamily="18" charset="0"/>
              </a:rPr>
              <a:t>to add enough Markdown cells to explain what you decided to do and to report any observations you make. to generate maps to visualize your neighborhoods and how they cluster together. Once you are happy with your analysis, submit a link to the new Notebook on your </a:t>
            </a:r>
            <a:r>
              <a:rPr lang="en-US" dirty="0" err="1">
                <a:solidFill>
                  <a:srgbClr val="000000"/>
                </a:solidFill>
                <a:latin typeface="Helvetica" panose="020B0604020202020204" pitchFamily="34" charset="0"/>
                <a:ea typeface="Times New Roman" panose="02020603050405020304" pitchFamily="18" charset="0"/>
              </a:rPr>
              <a:t>Github</a:t>
            </a:r>
            <a:r>
              <a:rPr lang="en-US" dirty="0">
                <a:solidFill>
                  <a:srgbClr val="000000"/>
                </a:solidFill>
                <a:latin typeface="Helvetica" panose="020B0604020202020204" pitchFamily="34" charset="0"/>
                <a:ea typeface="Times New Roman" panose="02020603050405020304" pitchFamily="18" charset="0"/>
              </a:rPr>
              <a:t> repository.</a:t>
            </a:r>
            <a:endParaRPr lang="en-US" sz="2400" dirty="0" smtClean="0">
              <a:effectLst/>
              <a:latin typeface="Times New Roman" panose="02020603050405020304" pitchFamily="18" charset="0"/>
              <a:ea typeface="Times New Roman" panose="02020603050405020304" pitchFamily="18" charset="0"/>
            </a:endParaRPr>
          </a:p>
          <a:p>
            <a:pPr>
              <a:spcBef>
                <a:spcPts val="1525"/>
              </a:spcBef>
            </a:pPr>
            <a:r>
              <a:rPr lang="en-US" sz="3600" b="1" dirty="0" smtClean="0">
                <a:solidFill>
                  <a:srgbClr val="000000"/>
                </a:solidFill>
                <a:effectLst/>
                <a:latin typeface="Helvetica" panose="020B0604020202020204" pitchFamily="34" charset="0"/>
                <a:ea typeface="Times New Roman" panose="02020603050405020304" pitchFamily="18" charset="0"/>
              </a:rPr>
              <a:t> </a:t>
            </a:r>
            <a:endParaRPr lang="en-US" sz="36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19094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67359" y="198724"/>
            <a:ext cx="8892397" cy="14211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6807" rIns="0" bIns="0" numCol="1" anchor="ctr" anchorCtr="0" compatLnSpc="1">
            <a:prstTxWarp prst="textNoShape">
              <a:avLst/>
            </a:prstTxWarp>
            <a:spAutoFit/>
          </a:bodyPr>
          <a:lstStyle/>
          <a:p>
            <a:pPr lvl="1" eaLnBrk="0" fontAlgn="base" hangingPunct="0">
              <a:spcBef>
                <a:spcPct val="0"/>
              </a:spcBef>
              <a:spcAft>
                <a:spcPct val="0"/>
              </a:spcAft>
            </a:pPr>
            <a:r>
              <a:rPr kumimoji="0" lang="en-US" altLang="en-US" sz="1600" b="1"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t>D. Results</a:t>
            </a:r>
            <a:endParaRPr kumimoji="0" lang="en-US" altLang="en-US" b="1" i="0" u="none" strike="noStrike" cap="none" normalizeH="0" baseline="0" dirty="0" smtClean="0">
              <a:ln>
                <a:noFill/>
              </a:ln>
              <a:solidFill>
                <a:schemeClr val="tx1"/>
              </a:solidFill>
              <a:effectLst/>
              <a:ea typeface="Times New Roman" panose="02020603050405020304" pitchFamily="18" charset="0"/>
            </a:endParaRPr>
          </a:p>
          <a:p>
            <a:pPr lvl="2" eaLnBrk="0" fontAlgn="base" hangingPunct="0">
              <a:spcBef>
                <a:spcPct val="0"/>
              </a:spcBef>
              <a:spcAft>
                <a:spcPct val="0"/>
              </a:spcAft>
            </a:pPr>
            <a:r>
              <a:rPr kumimoji="0" lang="en-US" altLang="en-US" sz="1600" b="1"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t>Explore the Dataset</a:t>
            </a:r>
            <a:endParaRPr kumimoji="0" lang="en-US" altLang="en-US" b="1" i="0" u="none" strike="noStrike" cap="none" normalizeH="0" baseline="0" dirty="0" smtClean="0">
              <a:ln>
                <a:noFill/>
              </a:ln>
              <a:solidFill>
                <a:schemeClr val="tx1"/>
              </a:solidFill>
              <a:effectLst/>
              <a:ea typeface="Times New Roman" panose="02020603050405020304" pitchFamily="18" charset="0"/>
            </a:endParaRPr>
          </a:p>
          <a:p>
            <a:pPr lvl="2" eaLnBrk="0" fontAlgn="base" hangingPunct="0">
              <a:spcBef>
                <a:spcPct val="0"/>
              </a:spcBef>
              <a:spcAft>
                <a:spcPct val="0"/>
              </a:spcAft>
            </a:pPr>
            <a:r>
              <a:rPr kumimoji="0" lang="en-US" altLang="en-US" sz="1000" b="0"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t>Replicate the same analysis we did to the New York City data</a:t>
            </a:r>
            <a:endParaRPr kumimoji="0" lang="en-US" altLang="en-US" sz="1000"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endParaRPr>
          </a:p>
          <a:p>
            <a:pPr lvl="2" eaLnBrk="0" fontAlgn="base" hangingPunct="0">
              <a:spcBef>
                <a:spcPct val="0"/>
              </a:spcBef>
              <a:spcAft>
                <a:spcPct val="0"/>
              </a:spcAft>
            </a:pPr>
            <a:r>
              <a:rPr kumimoji="0" lang="en-US" altLang="en-US" sz="1000"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The </a:t>
            </a:r>
            <a:r>
              <a:rPr kumimoji="0" lang="en-US" altLang="en-US" sz="1000" b="0" i="0" u="none" strike="noStrike" cap="none" normalizeH="0" baseline="0" dirty="0" err="1" smtClean="0">
                <a:ln>
                  <a:noFill/>
                </a:ln>
                <a:solidFill>
                  <a:srgbClr val="000000"/>
                </a:solidFill>
                <a:effectLst/>
                <a:latin typeface="Arial Unicode MS"/>
                <a:ea typeface="Times New Roman" panose="02020603050405020304" pitchFamily="18" charset="0"/>
                <a:cs typeface="Courier New" panose="02070309020205020404" pitchFamily="49" charset="0"/>
              </a:rPr>
              <a:t>geograpical</a:t>
            </a:r>
            <a:r>
              <a:rPr kumimoji="0" lang="en-US" altLang="en-US" sz="1000"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coordinate of Toronto are 43.653963, -79.387207.</a:t>
            </a:r>
            <a:r>
              <a:rPr kumimoji="0" lang="en-US" altLang="en-US" sz="800" b="0" i="0" u="none" strike="noStrike" cap="none" normalizeH="0" baseline="0" dirty="0" smtClean="0">
                <a:ln>
                  <a:noFill/>
                </a:ln>
                <a:solidFill>
                  <a:schemeClr val="tx1"/>
                </a:solidFill>
                <a:effectLst/>
              </a:rPr>
              <a:t> </a:t>
            </a:r>
            <a:endParaRPr kumimoji="0" lang="en-US" altLang="en-US"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lvl="2" eaLnBrk="0" fontAlgn="base" hangingPunct="0">
              <a:spcBef>
                <a:spcPct val="0"/>
              </a:spcBef>
              <a:spcAft>
                <a:spcPct val="0"/>
              </a:spcAft>
            </a:pPr>
            <a:r>
              <a:rPr kumimoji="0" lang="en-US" altLang="en-US" sz="1600" b="1" i="0" u="none" strike="noStrike" cap="none" normalizeH="0" baseline="0" dirty="0" smtClean="0">
                <a:ln>
                  <a:noFill/>
                </a:ln>
                <a:solidFill>
                  <a:srgbClr val="000000"/>
                </a:solidFill>
                <a:effectLst/>
                <a:latin typeface="inherit"/>
                <a:ea typeface="Times New Roman" panose="02020603050405020304" pitchFamily="18" charset="0"/>
              </a:rPr>
              <a:t>Create a map of Toronto with neighborhoods superimposed on top. </a:t>
            </a:r>
            <a:endParaRPr kumimoji="0" lang="en-US" altLang="en-US" b="1"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p:nvPr/>
        </p:nvPicPr>
        <p:blipFill>
          <a:blip r:embed="rId2"/>
          <a:stretch>
            <a:fillRect/>
          </a:stretch>
        </p:blipFill>
        <p:spPr>
          <a:xfrm>
            <a:off x="619759" y="1574432"/>
            <a:ext cx="10969489" cy="5031851"/>
          </a:xfrm>
          <a:prstGeom prst="rect">
            <a:avLst/>
          </a:prstGeom>
        </p:spPr>
      </p:pic>
    </p:spTree>
    <p:extLst>
      <p:ext uri="{BB962C8B-B14F-4D97-AF65-F5344CB8AC3E}">
        <p14:creationId xmlns:p14="http://schemas.microsoft.com/office/powerpoint/2010/main" val="2509533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25013" y="455557"/>
            <a:ext cx="9912507"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t>Define Foursquare Credentials and Version</a:t>
            </a:r>
            <a:endParaRPr kumimoji="0" lang="en-US" altLang="en-US" b="1"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t>Let's explore the first Neighborhood in our </a:t>
            </a:r>
            <a:r>
              <a:rPr kumimoji="0" lang="en-US" altLang="en-US" b="1" i="0" u="none" strike="noStrike" cap="none" normalizeH="0" baseline="0" dirty="0" err="1" smtClean="0">
                <a:ln>
                  <a:noFill/>
                </a:ln>
                <a:solidFill>
                  <a:srgbClr val="000000"/>
                </a:solidFill>
                <a:effectLst/>
                <a:latin typeface="Helvetica" panose="020B0604020202020204" pitchFamily="34" charset="0"/>
                <a:ea typeface="Times New Roman" panose="02020603050405020304" pitchFamily="18" charset="0"/>
              </a:rPr>
              <a:t>dataframe</a:t>
            </a:r>
            <a:endParaRPr kumimoji="0" lang="en-US" altLang="en-US" b="1"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https://api.foursquare.com/v2/venues/explore?&amp;client_id=xxxxZ34GZ1DOLZOCN10I52Y2331VNHXLKKNCCGIQBXWYxxxx&amp;client_secret=xxxxJEML3LVGAE1UZZSYQAZEVTEKBPBGR2YD5Q1PSTRIMPxxxx=20180605&amp;ll=43.6542599,-79.3606359&amp;radius=800&amp;limit=100'</a:t>
            </a:r>
            <a:r>
              <a:rPr kumimoji="0" lang="en-US" altLang="en-US"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580027787"/>
              </p:ext>
            </p:extLst>
          </p:nvPr>
        </p:nvGraphicFramePr>
        <p:xfrm>
          <a:off x="842480" y="3208011"/>
          <a:ext cx="9795039" cy="2699628"/>
        </p:xfrm>
        <a:graphic>
          <a:graphicData uri="http://schemas.openxmlformats.org/drawingml/2006/table">
            <a:tbl>
              <a:tblPr firstRow="1" firstCol="1" bandRow="1">
                <a:tableStyleId>{5C22544A-7EE6-4342-B048-85BDC9FD1C3A}</a:tableStyleId>
              </a:tblPr>
              <a:tblGrid>
                <a:gridCol w="973711">
                  <a:extLst>
                    <a:ext uri="{9D8B030D-6E8A-4147-A177-3AD203B41FA5}">
                      <a16:colId xmlns:a16="http://schemas.microsoft.com/office/drawing/2014/main" val="654048461"/>
                    </a:ext>
                  </a:extLst>
                </a:gridCol>
                <a:gridCol w="2205332">
                  <a:extLst>
                    <a:ext uri="{9D8B030D-6E8A-4147-A177-3AD203B41FA5}">
                      <a16:colId xmlns:a16="http://schemas.microsoft.com/office/drawing/2014/main" val="2190197919"/>
                    </a:ext>
                  </a:extLst>
                </a:gridCol>
                <a:gridCol w="2205332">
                  <a:extLst>
                    <a:ext uri="{9D8B030D-6E8A-4147-A177-3AD203B41FA5}">
                      <a16:colId xmlns:a16="http://schemas.microsoft.com/office/drawing/2014/main" val="1275437608"/>
                    </a:ext>
                  </a:extLst>
                </a:gridCol>
                <a:gridCol w="2205332">
                  <a:extLst>
                    <a:ext uri="{9D8B030D-6E8A-4147-A177-3AD203B41FA5}">
                      <a16:colId xmlns:a16="http://schemas.microsoft.com/office/drawing/2014/main" val="2824351544"/>
                    </a:ext>
                  </a:extLst>
                </a:gridCol>
                <a:gridCol w="2205332">
                  <a:extLst>
                    <a:ext uri="{9D8B030D-6E8A-4147-A177-3AD203B41FA5}">
                      <a16:colId xmlns:a16="http://schemas.microsoft.com/office/drawing/2014/main" val="1461384515"/>
                    </a:ext>
                  </a:extLst>
                </a:gridCol>
              </a:tblGrid>
              <a:tr h="449938">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38100" marR="38100" marT="38100" marB="38100" anchor="ctr"/>
                </a:tc>
                <a:tc>
                  <a:txBody>
                    <a:bodyPr/>
                    <a:lstStyle/>
                    <a:p>
                      <a:pPr marL="0" marR="0">
                        <a:lnSpc>
                          <a:spcPct val="107000"/>
                        </a:lnSpc>
                      </a:pPr>
                      <a:r>
                        <a:rPr lang="en-US" sz="1200">
                          <a:effectLst/>
                        </a:rPr>
                        <a:t>name</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200">
                          <a:effectLst/>
                        </a:rPr>
                        <a:t>categories</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200">
                          <a:effectLst/>
                        </a:rPr>
                        <a:t>lat</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200" dirty="0" err="1">
                          <a:effectLst/>
                        </a:rPr>
                        <a:t>lng</a:t>
                      </a:r>
                      <a:endParaRPr lang="en-US"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2204232541"/>
                  </a:ext>
                </a:extLst>
              </a:tr>
              <a:tr h="449938">
                <a:tc>
                  <a:txBody>
                    <a:bodyPr/>
                    <a:lstStyle/>
                    <a:p>
                      <a:pPr marL="0" marR="0">
                        <a:lnSpc>
                          <a:spcPct val="107000"/>
                        </a:lnSpc>
                      </a:pPr>
                      <a:r>
                        <a:rPr lang="en-US" sz="1100">
                          <a:effectLst/>
                        </a:rPr>
                        <a:t>0</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200">
                          <a:effectLst/>
                        </a:rPr>
                        <a:t>Roselle Desserts</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200">
                          <a:effectLst/>
                        </a:rPr>
                        <a:t>Bakery</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200">
                          <a:effectLst/>
                        </a:rPr>
                        <a:t>43.653447</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200">
                          <a:effectLst/>
                        </a:rPr>
                        <a:t>-79.362017</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1765059682"/>
                  </a:ext>
                </a:extLst>
              </a:tr>
              <a:tr h="449938">
                <a:tc>
                  <a:txBody>
                    <a:bodyPr/>
                    <a:lstStyle/>
                    <a:p>
                      <a:pPr marL="0" marR="0">
                        <a:lnSpc>
                          <a:spcPct val="107000"/>
                        </a:lnSpc>
                      </a:pPr>
                      <a:r>
                        <a:rPr lang="en-US" sz="1100">
                          <a:effectLst/>
                        </a:rPr>
                        <a:t>1</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200">
                          <a:effectLst/>
                        </a:rPr>
                        <a:t>Tandem Coffee</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200">
                          <a:effectLst/>
                        </a:rPr>
                        <a:t>Coffee Shop</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200">
                          <a:effectLst/>
                        </a:rPr>
                        <a:t>43.653559</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200">
                          <a:effectLst/>
                        </a:rPr>
                        <a:t>-79.361809</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3948335361"/>
                  </a:ext>
                </a:extLst>
              </a:tr>
              <a:tr h="449938">
                <a:tc>
                  <a:txBody>
                    <a:bodyPr/>
                    <a:lstStyle/>
                    <a:p>
                      <a:pPr marL="0" marR="0">
                        <a:lnSpc>
                          <a:spcPct val="107000"/>
                        </a:lnSpc>
                      </a:pPr>
                      <a:r>
                        <a:rPr lang="en-US" sz="1100">
                          <a:effectLst/>
                        </a:rPr>
                        <a:t>2</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200">
                          <a:effectLst/>
                        </a:rPr>
                        <a:t>Cooper Koo Family YMCA</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200">
                          <a:effectLst/>
                        </a:rPr>
                        <a:t>Gym / Fitness Center</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200">
                          <a:effectLst/>
                        </a:rPr>
                        <a:t>43.653191</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200">
                          <a:effectLst/>
                        </a:rPr>
                        <a:t>-79.357947</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3796598653"/>
                  </a:ext>
                </a:extLst>
              </a:tr>
              <a:tr h="449938">
                <a:tc>
                  <a:txBody>
                    <a:bodyPr/>
                    <a:lstStyle/>
                    <a:p>
                      <a:pPr marL="0" marR="0">
                        <a:lnSpc>
                          <a:spcPct val="107000"/>
                        </a:lnSpc>
                      </a:pPr>
                      <a:r>
                        <a:rPr lang="en-US" sz="1100">
                          <a:effectLst/>
                        </a:rPr>
                        <a:t>3</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200">
                          <a:effectLst/>
                        </a:rPr>
                        <a:t>Impact Kitchen</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200">
                          <a:effectLst/>
                        </a:rPr>
                        <a:t>Restaurant</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200">
                          <a:effectLst/>
                        </a:rPr>
                        <a:t>43.656369</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200">
                          <a:effectLst/>
                        </a:rPr>
                        <a:t>-79.356980</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3362602545"/>
                  </a:ext>
                </a:extLst>
              </a:tr>
              <a:tr h="449938">
                <a:tc>
                  <a:txBody>
                    <a:bodyPr/>
                    <a:lstStyle/>
                    <a:p>
                      <a:pPr marL="0" marR="0">
                        <a:lnSpc>
                          <a:spcPct val="107000"/>
                        </a:lnSpc>
                      </a:pPr>
                      <a:r>
                        <a:rPr lang="en-US" sz="1100">
                          <a:effectLst/>
                        </a:rPr>
                        <a:t>4</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200">
                          <a:effectLst/>
                        </a:rPr>
                        <a:t>Body Blitz Spa East</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200">
                          <a:effectLst/>
                        </a:rPr>
                        <a:t>Spa</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200">
                          <a:effectLst/>
                        </a:rPr>
                        <a:t>43.654735</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tc>
                  <a:txBody>
                    <a:bodyPr/>
                    <a:lstStyle/>
                    <a:p>
                      <a:pPr marL="0" marR="0">
                        <a:lnSpc>
                          <a:spcPct val="107000"/>
                        </a:lnSpc>
                      </a:pPr>
                      <a:r>
                        <a:rPr lang="en-US" sz="1200" dirty="0">
                          <a:effectLst/>
                        </a:rPr>
                        <a:t>-79.359874</a:t>
                      </a:r>
                      <a:endParaRPr lang="en-US"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1754370646"/>
                  </a:ext>
                </a:extLst>
              </a:tr>
            </a:tbl>
          </a:graphicData>
        </a:graphic>
      </p:graphicFrame>
      <p:sp>
        <p:nvSpPr>
          <p:cNvPr id="4" name="Rectangle 2"/>
          <p:cNvSpPr>
            <a:spLocks noChangeArrowheads="1"/>
          </p:cNvSpPr>
          <p:nvPr/>
        </p:nvSpPr>
        <p:spPr bwMode="auto">
          <a:xfrm>
            <a:off x="725013" y="2173686"/>
            <a:ext cx="7658529" cy="4978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6807"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rgbClr val="000000"/>
                </a:solidFill>
                <a:effectLst/>
                <a:latin typeface="Helvetica" panose="020B0604020202020204" pitchFamily="34" charset="0"/>
                <a:ea typeface="Times New Roman" panose="02020603050405020304" pitchFamily="18" charset="0"/>
              </a:rPr>
              <a:t>From the Foursquare lab we know that all the information is in the items key. </a:t>
            </a:r>
            <a:endParaRPr kumimoji="0" lang="en-US" altLang="en-US" sz="1800" b="1" i="0" u="none" strike="noStrike" cap="none" normalizeH="0" baseline="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Helvetica" panose="020B0604020202020204" pitchFamily="34" charset="0"/>
                <a:ea typeface="Times New Roman" panose="02020603050405020304" pitchFamily="18" charset="0"/>
              </a:rPr>
              <a:t>Before we proceed, let's borrow the get_category_type function from the Foursquare lab.</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74965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TotalTime>
  <Words>1390</Words>
  <Application>Microsoft Office PowerPoint</Application>
  <PresentationFormat>Widescreen</PresentationFormat>
  <Paragraphs>186</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Unicode MS</vt:lpstr>
      <vt:lpstr>Calibri</vt:lpstr>
      <vt:lpstr>Calibri Light</vt:lpstr>
      <vt:lpstr>Courier New</vt:lpstr>
      <vt:lpstr>Helvetica</vt:lpstr>
      <vt:lpstr>inherit</vt:lpstr>
      <vt:lpstr>Times New Roman</vt:lpstr>
      <vt:lpstr>Office Theme</vt:lpstr>
      <vt:lpstr>Capstone Project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Presentation</dc:title>
  <dc:creator>Sandeep Choudhary</dc:creator>
  <cp:lastModifiedBy>Sandeep Choudhary</cp:lastModifiedBy>
  <cp:revision>13</cp:revision>
  <dcterms:created xsi:type="dcterms:W3CDTF">2020-02-02T13:23:35Z</dcterms:created>
  <dcterms:modified xsi:type="dcterms:W3CDTF">2020-02-02T13:43:53Z</dcterms:modified>
</cp:coreProperties>
</file>