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1" r:id="rId2"/>
    <p:sldId id="257" r:id="rId3"/>
    <p:sldId id="262" r:id="rId4"/>
    <p:sldId id="263" r:id="rId5"/>
    <p:sldId id="264" r:id="rId6"/>
    <p:sldId id="266" r:id="rId7"/>
    <p:sldId id="270" r:id="rId8"/>
    <p:sldId id="269" r:id="rId9"/>
    <p:sldId id="271" r:id="rId10"/>
    <p:sldId id="272" r:id="rId11"/>
    <p:sldId id="274" r:id="rId12"/>
    <p:sldId id="273" r:id="rId13"/>
    <p:sldId id="279" r:id="rId14"/>
    <p:sldId id="280" r:id="rId15"/>
    <p:sldId id="281" r:id="rId16"/>
    <p:sldId id="282" r:id="rId17"/>
    <p:sldId id="276" r:id="rId18"/>
    <p:sldId id="277" r:id="rId19"/>
    <p:sldId id="283" r:id="rId20"/>
    <p:sldId id="284" r:id="rId21"/>
    <p:sldId id="285" r:id="rId22"/>
    <p:sldId id="286" r:id="rId23"/>
    <p:sldId id="287"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12/15/2023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12/15/2023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12/15/2023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12/15/2023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12/15/2023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12/15/2023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09126"/>
            <a:ext cx="12191999" cy="2073565"/>
          </a:xfrm>
        </p:spPr>
        <p:txBody>
          <a:bodyPr>
            <a:normAutofit/>
          </a:bodyPr>
          <a:lstStyle/>
          <a:p>
            <a:pPr algn="ctr"/>
            <a:r>
              <a:rPr lang="en" sz="5400" dirty="0">
                <a:solidFill>
                  <a:schemeClr val="accent1"/>
                </a:solidFill>
              </a:rPr>
              <a:t>Semiconductor Industry Supply Chain Dynamics: A Simplified Overview</a:t>
            </a:r>
            <a:endParaRPr lang="en-US" sz="5400" dirty="0">
              <a:solidFill>
                <a:schemeClr val="accent1"/>
              </a:solidFill>
            </a:endParaRPr>
          </a:p>
        </p:txBody>
      </p:sp>
      <p:sp>
        <p:nvSpPr>
          <p:cNvPr id="3" name="Subtitle 2"/>
          <p:cNvSpPr>
            <a:spLocks noGrp="1"/>
          </p:cNvSpPr>
          <p:nvPr>
            <p:ph type="subTitle" idx="1"/>
          </p:nvPr>
        </p:nvSpPr>
        <p:spPr>
          <a:xfrm>
            <a:off x="1293844" y="3109241"/>
            <a:ext cx="9604310" cy="2414481"/>
          </a:xfrm>
        </p:spPr>
        <p:txBody>
          <a:bodyPr/>
          <a:lstStyle/>
          <a:p>
            <a:pPr>
              <a:lnSpc>
                <a:spcPct val="100000"/>
              </a:lnSpc>
            </a:pPr>
            <a:r>
              <a:rPr lang="en-US" sz="2500" dirty="0"/>
              <a:t>A presentation by</a:t>
            </a:r>
          </a:p>
          <a:p>
            <a:pPr>
              <a:lnSpc>
                <a:spcPct val="150000"/>
              </a:lnSpc>
            </a:pPr>
            <a:r>
              <a:rPr lang="en-US" dirty="0">
                <a:solidFill>
                  <a:schemeClr val="tx2"/>
                </a:solidFill>
              </a:rPr>
              <a:t>Nina Chen </a:t>
            </a:r>
          </a:p>
          <a:p>
            <a:pPr>
              <a:lnSpc>
                <a:spcPct val="150000"/>
              </a:lnSpc>
            </a:pPr>
            <a:r>
              <a:rPr lang="en-US" dirty="0">
                <a:solidFill>
                  <a:schemeClr val="tx2"/>
                </a:solidFill>
              </a:rPr>
              <a:t>Raghavendra Pariti	</a:t>
            </a:r>
          </a:p>
          <a:p>
            <a:pPr>
              <a:lnSpc>
                <a:spcPct val="150000"/>
              </a:lnSpc>
            </a:pPr>
            <a:r>
              <a:rPr lang="en-US" dirty="0">
                <a:solidFill>
                  <a:schemeClr val="tx2"/>
                </a:solidFill>
              </a:rPr>
              <a:t>Sandeep Modugu</a:t>
            </a:r>
          </a:p>
          <a:p>
            <a:pPr>
              <a:lnSpc>
                <a:spcPct val="150000"/>
              </a:lnSpc>
            </a:pPr>
            <a:r>
              <a:rPr lang="en-US" dirty="0">
                <a:solidFill>
                  <a:schemeClr val="tx2"/>
                </a:solidFill>
              </a:rPr>
              <a:t>Akshaj Khirwadkar</a:t>
            </a:r>
          </a:p>
          <a:p>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1E5A-633E-58F2-4021-31652F2BA4EA}"/>
              </a:ext>
            </a:extLst>
          </p:cNvPr>
          <p:cNvSpPr>
            <a:spLocks noGrp="1"/>
          </p:cNvSpPr>
          <p:nvPr>
            <p:ph type="title"/>
          </p:nvPr>
        </p:nvSpPr>
        <p:spPr>
          <a:xfrm>
            <a:off x="0" y="-18662"/>
            <a:ext cx="12192000" cy="579438"/>
          </a:xfrm>
        </p:spPr>
        <p:txBody>
          <a:bodyPr/>
          <a:lstStyle/>
          <a:p>
            <a:pPr algn="ctr"/>
            <a:r>
              <a:rPr lang="en" sz="3200" dirty="0">
                <a:latin typeface="+mj-lt"/>
              </a:rPr>
              <a:t>Foundry Performance and Efficiency Analysis</a:t>
            </a:r>
            <a:endParaRPr lang="en-IN" dirty="0"/>
          </a:p>
        </p:txBody>
      </p:sp>
      <p:sp>
        <p:nvSpPr>
          <p:cNvPr id="3" name="Content Placeholder 2">
            <a:extLst>
              <a:ext uri="{FF2B5EF4-FFF2-40B4-BE49-F238E27FC236}">
                <a16:creationId xmlns:a16="http://schemas.microsoft.com/office/drawing/2014/main" id="{060F5580-6E34-8B84-267F-8F18525FDE6D}"/>
              </a:ext>
            </a:extLst>
          </p:cNvPr>
          <p:cNvSpPr>
            <a:spLocks noGrp="1"/>
          </p:cNvSpPr>
          <p:nvPr>
            <p:ph idx="1"/>
          </p:nvPr>
        </p:nvSpPr>
        <p:spPr>
          <a:xfrm>
            <a:off x="0" y="579437"/>
            <a:ext cx="12192000" cy="5830693"/>
          </a:xfrm>
        </p:spPr>
        <p:txBody>
          <a:bodyPr>
            <a:normAutofit fontScale="92500" lnSpcReduction="20000"/>
          </a:bodyPr>
          <a:lstStyle/>
          <a:p>
            <a:pPr marL="0" lvl="0" indent="0" algn="just" rtl="0">
              <a:lnSpc>
                <a:spcPct val="150000"/>
              </a:lnSpc>
              <a:spcBef>
                <a:spcPts val="0"/>
              </a:spcBef>
              <a:spcAft>
                <a:spcPts val="1600"/>
              </a:spcAft>
              <a:buNone/>
            </a:pPr>
            <a:r>
              <a:rPr lang="en" sz="1900" dirty="0">
                <a:latin typeface="+mj-lt"/>
              </a:rPr>
              <a:t>In the semiconductor industry, where production speed, cost efficiency, and the capacity to fulfill orders are crucial, assessing the overall performance of a foundry is essential. This involves considering not only how quickly and cost-effectively a foundry can produce chips but also its ability to handle and complete customer orders. </a:t>
            </a:r>
            <a:endParaRPr lang="en" sz="1900" b="1" dirty="0">
              <a:latin typeface="+mj-lt"/>
            </a:endParaRPr>
          </a:p>
          <a:p>
            <a:pPr marL="0" lvl="0" indent="0" algn="just" rtl="0">
              <a:lnSpc>
                <a:spcPct val="150000"/>
              </a:lnSpc>
              <a:spcBef>
                <a:spcPts val="0"/>
              </a:spcBef>
              <a:spcAft>
                <a:spcPts val="0"/>
              </a:spcAft>
              <a:buNone/>
            </a:pPr>
            <a:r>
              <a:rPr lang="en-US" sz="1900" dirty="0">
                <a:latin typeface="+mj-lt"/>
              </a:rPr>
              <a:t>The following metrics are crucial for this analysis:</a:t>
            </a:r>
          </a:p>
          <a:p>
            <a:pPr marL="457200" lvl="0" indent="-336550" algn="just" rtl="0">
              <a:lnSpc>
                <a:spcPct val="150000"/>
              </a:lnSpc>
              <a:spcBef>
                <a:spcPts val="1600"/>
              </a:spcBef>
              <a:spcAft>
                <a:spcPts val="0"/>
              </a:spcAft>
              <a:buSzPts val="1700"/>
              <a:buFont typeface="Wingdings" panose="05000000000000000000" pitchFamily="2" charset="2"/>
              <a:buChar char="Ø"/>
            </a:pPr>
            <a:r>
              <a:rPr lang="en-US" sz="1900" b="1" u="sng" dirty="0">
                <a:latin typeface="+mj-lt"/>
              </a:rPr>
              <a:t>Production Efficiency Rate</a:t>
            </a:r>
            <a:r>
              <a:rPr lang="en-US" sz="1900" b="1" dirty="0">
                <a:latin typeface="+mj-lt"/>
              </a:rPr>
              <a:t>:</a:t>
            </a:r>
            <a:r>
              <a:rPr lang="en-US" sz="1900" dirty="0">
                <a:latin typeface="+mj-lt"/>
              </a:rPr>
              <a:t> This measures the average number of chips produced per day, indicating the foundry's production speed and capacity.</a:t>
            </a:r>
          </a:p>
          <a:p>
            <a:pPr marL="457200" lvl="0" indent="-336550" algn="just" rtl="0">
              <a:lnSpc>
                <a:spcPct val="150000"/>
              </a:lnSpc>
              <a:spcBef>
                <a:spcPts val="0"/>
              </a:spcBef>
              <a:spcAft>
                <a:spcPts val="0"/>
              </a:spcAft>
              <a:buSzPts val="1700"/>
              <a:buFont typeface="Wingdings" panose="05000000000000000000" pitchFamily="2" charset="2"/>
              <a:buChar char="Ø"/>
            </a:pPr>
            <a:r>
              <a:rPr lang="en-US" sz="1900" b="1" u="sng" dirty="0">
                <a:latin typeface="+mj-lt"/>
              </a:rPr>
              <a:t>Cost Efficiency Ratio</a:t>
            </a:r>
            <a:r>
              <a:rPr lang="en-US" sz="1900" b="1" dirty="0">
                <a:latin typeface="+mj-lt"/>
              </a:rPr>
              <a:t>:</a:t>
            </a:r>
            <a:r>
              <a:rPr lang="en-US" sz="1900" dirty="0">
                <a:latin typeface="+mj-lt"/>
              </a:rPr>
              <a:t> This ratio reflects how cost-effectively the foundry operates, calculated by dividing the total production cost by the average production time in days. It provides insight into the foundry's cost management relative to its production timeline.</a:t>
            </a:r>
          </a:p>
          <a:p>
            <a:pPr marL="457200" lvl="0" indent="-336550" algn="just" rtl="0">
              <a:lnSpc>
                <a:spcPct val="150000"/>
              </a:lnSpc>
              <a:spcBef>
                <a:spcPts val="0"/>
              </a:spcBef>
              <a:spcAft>
                <a:spcPts val="0"/>
              </a:spcAft>
              <a:buSzPts val="1700"/>
              <a:buFont typeface="Wingdings" panose="05000000000000000000" pitchFamily="2" charset="2"/>
              <a:buChar char="Ø"/>
            </a:pPr>
            <a:r>
              <a:rPr lang="en-US" sz="1900" b="1" u="sng" dirty="0">
                <a:latin typeface="+mj-lt"/>
              </a:rPr>
              <a:t>Foundry Efficiency Ratio</a:t>
            </a:r>
            <a:r>
              <a:rPr lang="en-US" sz="1900" b="1" dirty="0">
                <a:latin typeface="+mj-lt"/>
              </a:rPr>
              <a:t>:</a:t>
            </a:r>
            <a:r>
              <a:rPr lang="en-US" sz="1900" dirty="0">
                <a:latin typeface="+mj-lt"/>
              </a:rPr>
              <a:t> A crucial metric for this analysis, calculated by dividing the Production Efficiency Rate by the Cost Efficiency Ratio. A higher ratio suggests a better balance between production speed and cost-effectiveness, indicating a more efficient overall operation.</a:t>
            </a:r>
          </a:p>
          <a:p>
            <a:pPr marL="457200" lvl="0" indent="-336550" algn="just" rtl="0">
              <a:lnSpc>
                <a:spcPct val="150000"/>
              </a:lnSpc>
              <a:spcBef>
                <a:spcPts val="0"/>
              </a:spcBef>
              <a:spcAft>
                <a:spcPts val="0"/>
              </a:spcAft>
              <a:buSzPts val="1700"/>
              <a:buFont typeface="Wingdings" panose="05000000000000000000" pitchFamily="2" charset="2"/>
              <a:buChar char="Ø"/>
            </a:pPr>
            <a:r>
              <a:rPr lang="en-US" sz="1900" b="1" u="sng" dirty="0">
                <a:latin typeface="+mj-lt"/>
              </a:rPr>
              <a:t>Total Orders</a:t>
            </a:r>
            <a:r>
              <a:rPr lang="en-US" sz="1900" b="1" dirty="0">
                <a:latin typeface="+mj-lt"/>
              </a:rPr>
              <a:t>:</a:t>
            </a:r>
            <a:r>
              <a:rPr lang="en-US" sz="1900" dirty="0">
                <a:latin typeface="+mj-lt"/>
              </a:rPr>
              <a:t> Reflects the foundry's market demand and capacity to handle customer orders, with a higher number of orders possibly indicating better market trust and operational capability.</a:t>
            </a:r>
          </a:p>
          <a:p>
            <a:endParaRPr lang="en-IN" dirty="0"/>
          </a:p>
        </p:txBody>
      </p:sp>
    </p:spTree>
    <p:extLst>
      <p:ext uri="{BB962C8B-B14F-4D97-AF65-F5344CB8AC3E}">
        <p14:creationId xmlns:p14="http://schemas.microsoft.com/office/powerpoint/2010/main" val="220820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3606-B973-6168-3279-8332C9C99D05}"/>
              </a:ext>
            </a:extLst>
          </p:cNvPr>
          <p:cNvSpPr>
            <a:spLocks noGrp="1"/>
          </p:cNvSpPr>
          <p:nvPr>
            <p:ph type="title"/>
          </p:nvPr>
        </p:nvSpPr>
        <p:spPr>
          <a:xfrm>
            <a:off x="0" y="9331"/>
            <a:ext cx="12192000" cy="537428"/>
          </a:xfrm>
        </p:spPr>
        <p:txBody>
          <a:bodyPr/>
          <a:lstStyle/>
          <a:p>
            <a:pPr algn="ctr"/>
            <a:r>
              <a:rPr lang="en-US" sz="3200" dirty="0">
                <a:latin typeface="+mj-lt"/>
              </a:rPr>
              <a:t>SQL Query</a:t>
            </a:r>
            <a:r>
              <a:rPr lang="en-US" dirty="0"/>
              <a:t> – 1</a:t>
            </a:r>
            <a:r>
              <a:rPr lang="en-US" sz="3200" dirty="0">
                <a:latin typeface="+mj-lt"/>
              </a:rPr>
              <a:t> </a:t>
            </a:r>
            <a:endParaRPr lang="en-IN" dirty="0"/>
          </a:p>
        </p:txBody>
      </p:sp>
      <p:sp>
        <p:nvSpPr>
          <p:cNvPr id="9" name="TextBox 8">
            <a:extLst>
              <a:ext uri="{FF2B5EF4-FFF2-40B4-BE49-F238E27FC236}">
                <a16:creationId xmlns:a16="http://schemas.microsoft.com/office/drawing/2014/main" id="{5A6CF026-4923-987B-01E5-6AF0642D40C5}"/>
              </a:ext>
            </a:extLst>
          </p:cNvPr>
          <p:cNvSpPr txBox="1"/>
          <p:nvPr/>
        </p:nvSpPr>
        <p:spPr>
          <a:xfrm>
            <a:off x="186612" y="467277"/>
            <a:ext cx="12198220" cy="872034"/>
          </a:xfrm>
          <a:prstGeom prst="rect">
            <a:avLst/>
          </a:prstGeom>
          <a:noFill/>
        </p:spPr>
        <p:txBody>
          <a:bodyPr wrap="square">
            <a:spAutoFit/>
          </a:bodyPr>
          <a:lstStyle/>
          <a:p>
            <a:pPr>
              <a:lnSpc>
                <a:spcPct val="150000"/>
              </a:lnSpc>
            </a:pPr>
            <a:r>
              <a:rPr lang="en" sz="1800" dirty="0">
                <a:solidFill>
                  <a:schemeClr val="tx2"/>
                </a:solidFill>
                <a:latin typeface="+mj-lt"/>
              </a:rPr>
              <a:t>Which semiconductor foundry exhibits the best balance of production efficiency, cost management, and order fulfillment capacity?</a:t>
            </a:r>
            <a:endParaRPr lang="en-IN" dirty="0">
              <a:solidFill>
                <a:schemeClr val="tx2"/>
              </a:solidFill>
            </a:endParaRPr>
          </a:p>
        </p:txBody>
      </p:sp>
      <p:sp>
        <p:nvSpPr>
          <p:cNvPr id="21" name="TextBox 20">
            <a:extLst>
              <a:ext uri="{FF2B5EF4-FFF2-40B4-BE49-F238E27FC236}">
                <a16:creationId xmlns:a16="http://schemas.microsoft.com/office/drawing/2014/main" id="{18AA51EB-2DBA-2408-C157-3432E10FC945}"/>
              </a:ext>
            </a:extLst>
          </p:cNvPr>
          <p:cNvSpPr txBox="1"/>
          <p:nvPr/>
        </p:nvSpPr>
        <p:spPr>
          <a:xfrm>
            <a:off x="5424686" y="1492898"/>
            <a:ext cx="6767313" cy="369332"/>
          </a:xfrm>
          <a:prstGeom prst="rect">
            <a:avLst/>
          </a:prstGeom>
          <a:noFill/>
        </p:spPr>
        <p:txBody>
          <a:bodyPr wrap="square">
            <a:spAutoFit/>
          </a:bodyPr>
          <a:lstStyle/>
          <a:p>
            <a:pPr algn="ctr"/>
            <a:r>
              <a:rPr lang="en" sz="1800" b="1" dirty="0">
                <a:solidFill>
                  <a:schemeClr val="accent1">
                    <a:lumMod val="75000"/>
                  </a:schemeClr>
                </a:solidFill>
                <a:latin typeface="+mj-lt"/>
              </a:rPr>
              <a:t>Output</a:t>
            </a:r>
            <a:endParaRPr lang="en-IN" dirty="0">
              <a:solidFill>
                <a:schemeClr val="accent1">
                  <a:lumMod val="75000"/>
                </a:schemeClr>
              </a:solidFill>
            </a:endParaRPr>
          </a:p>
        </p:txBody>
      </p:sp>
      <p:sp>
        <p:nvSpPr>
          <p:cNvPr id="25" name="Content Placeholder 24">
            <a:extLst>
              <a:ext uri="{FF2B5EF4-FFF2-40B4-BE49-F238E27FC236}">
                <a16:creationId xmlns:a16="http://schemas.microsoft.com/office/drawing/2014/main" id="{FB085A9A-B092-CABF-6E9C-F698B28D022A}"/>
              </a:ext>
            </a:extLst>
          </p:cNvPr>
          <p:cNvSpPr>
            <a:spLocks noGrp="1"/>
          </p:cNvSpPr>
          <p:nvPr>
            <p:ph sz="half" idx="1"/>
          </p:nvPr>
        </p:nvSpPr>
        <p:spPr>
          <a:xfrm>
            <a:off x="539620" y="1918411"/>
            <a:ext cx="4572000" cy="3810001"/>
          </a:xfrm>
        </p:spPr>
        <p:txBody>
          <a:bodyPr/>
          <a:lstStyle/>
          <a:p>
            <a:pPr marL="0" indent="0">
              <a:lnSpc>
                <a:spcPct val="100000"/>
              </a:lnSpc>
              <a:buNone/>
            </a:pPr>
            <a:r>
              <a:rPr lang="en-US" dirty="0"/>
              <a:t>This SQL query analyzes foundry efficiency, guiding businesses in enhancing supply chain operations and forging partnerships with the most effective producers. The insights gained can streamline production, improve cost management, and influence targeted investments in promising technologies, bolstering a company's market competitiveness and financial performance.</a:t>
            </a:r>
            <a:endParaRPr lang="en-IN" dirty="0"/>
          </a:p>
        </p:txBody>
      </p:sp>
      <p:pic>
        <p:nvPicPr>
          <p:cNvPr id="4" name="Picture 3">
            <a:extLst>
              <a:ext uri="{FF2B5EF4-FFF2-40B4-BE49-F238E27FC236}">
                <a16:creationId xmlns:a16="http://schemas.microsoft.com/office/drawing/2014/main" id="{35E44913-4712-D06C-95F8-6C27880720ED}"/>
              </a:ext>
            </a:extLst>
          </p:cNvPr>
          <p:cNvPicPr>
            <a:picLocks noChangeAspect="1"/>
          </p:cNvPicPr>
          <p:nvPr/>
        </p:nvPicPr>
        <p:blipFill>
          <a:blip r:embed="rId2"/>
          <a:stretch>
            <a:fillRect/>
          </a:stretch>
        </p:blipFill>
        <p:spPr>
          <a:xfrm>
            <a:off x="5325785" y="2023633"/>
            <a:ext cx="6866215" cy="1623201"/>
          </a:xfrm>
          <a:prstGeom prst="rect">
            <a:avLst/>
          </a:prstGeom>
        </p:spPr>
      </p:pic>
      <p:pic>
        <p:nvPicPr>
          <p:cNvPr id="8" name="Picture 7">
            <a:extLst>
              <a:ext uri="{FF2B5EF4-FFF2-40B4-BE49-F238E27FC236}">
                <a16:creationId xmlns:a16="http://schemas.microsoft.com/office/drawing/2014/main" id="{62F49AD6-CC57-FE1B-B506-62787E29F22E}"/>
              </a:ext>
            </a:extLst>
          </p:cNvPr>
          <p:cNvPicPr>
            <a:picLocks noChangeAspect="1"/>
          </p:cNvPicPr>
          <p:nvPr/>
        </p:nvPicPr>
        <p:blipFill>
          <a:blip r:embed="rId3"/>
          <a:stretch>
            <a:fillRect/>
          </a:stretch>
        </p:blipFill>
        <p:spPr>
          <a:xfrm>
            <a:off x="6429509" y="3808237"/>
            <a:ext cx="4968671" cy="1348857"/>
          </a:xfrm>
          <a:prstGeom prst="rect">
            <a:avLst/>
          </a:prstGeom>
        </p:spPr>
      </p:pic>
    </p:spTree>
    <p:extLst>
      <p:ext uri="{BB962C8B-B14F-4D97-AF65-F5344CB8AC3E}">
        <p14:creationId xmlns:p14="http://schemas.microsoft.com/office/powerpoint/2010/main" val="151424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0602-BBBF-F56A-D9A4-26B033821970}"/>
              </a:ext>
            </a:extLst>
          </p:cNvPr>
          <p:cNvSpPr>
            <a:spLocks noGrp="1"/>
          </p:cNvSpPr>
          <p:nvPr>
            <p:ph type="title"/>
          </p:nvPr>
        </p:nvSpPr>
        <p:spPr>
          <a:xfrm>
            <a:off x="1258855" y="-74645"/>
            <a:ext cx="9674290" cy="579438"/>
          </a:xfrm>
        </p:spPr>
        <p:txBody>
          <a:bodyPr>
            <a:normAutofit/>
          </a:bodyPr>
          <a:lstStyle/>
          <a:p>
            <a:pPr algn="ctr"/>
            <a:r>
              <a:rPr lang="en-IN" dirty="0"/>
              <a:t>Visualizing Results</a:t>
            </a:r>
          </a:p>
        </p:txBody>
      </p:sp>
      <p:pic>
        <p:nvPicPr>
          <p:cNvPr id="8" name="Google Shape;923;p55">
            <a:extLst>
              <a:ext uri="{FF2B5EF4-FFF2-40B4-BE49-F238E27FC236}">
                <a16:creationId xmlns:a16="http://schemas.microsoft.com/office/drawing/2014/main" id="{B2C3ABAA-A7D3-DA0E-6343-D2A9045D5A79}"/>
              </a:ext>
            </a:extLst>
          </p:cNvPr>
          <p:cNvPicPr preferRelativeResize="0">
            <a:picLocks noGrp="1"/>
          </p:cNvPicPr>
          <p:nvPr>
            <p:ph idx="1"/>
          </p:nvPr>
        </p:nvPicPr>
        <p:blipFill>
          <a:blip r:embed="rId2">
            <a:alphaModFix/>
          </a:blip>
          <a:stretch>
            <a:fillRect/>
          </a:stretch>
        </p:blipFill>
        <p:spPr>
          <a:xfrm>
            <a:off x="3329591" y="579438"/>
            <a:ext cx="5937013" cy="5595665"/>
          </a:xfrm>
          <a:prstGeom prst="rect">
            <a:avLst/>
          </a:prstGeom>
          <a:noFill/>
          <a:ln>
            <a:noFill/>
          </a:ln>
        </p:spPr>
      </p:pic>
    </p:spTree>
    <p:extLst>
      <p:ext uri="{BB962C8B-B14F-4D97-AF65-F5344CB8AC3E}">
        <p14:creationId xmlns:p14="http://schemas.microsoft.com/office/powerpoint/2010/main" val="253926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B4BE-4B62-2222-2A4B-920DBDD64A04}"/>
              </a:ext>
            </a:extLst>
          </p:cNvPr>
          <p:cNvSpPr>
            <a:spLocks noGrp="1"/>
          </p:cNvSpPr>
          <p:nvPr>
            <p:ph type="title"/>
          </p:nvPr>
        </p:nvSpPr>
        <p:spPr>
          <a:xfrm>
            <a:off x="177282" y="242597"/>
            <a:ext cx="12192000" cy="550506"/>
          </a:xfrm>
        </p:spPr>
        <p:txBody>
          <a:bodyPr/>
          <a:lstStyle/>
          <a:p>
            <a:pPr algn="ctr"/>
            <a:r>
              <a:rPr lang="en" dirty="0"/>
              <a:t>Necessity of Financial Analysis </a:t>
            </a:r>
            <a:endParaRPr lang="en-IN" dirty="0"/>
          </a:p>
        </p:txBody>
      </p:sp>
      <p:sp>
        <p:nvSpPr>
          <p:cNvPr id="3" name="Content Placeholder 2">
            <a:extLst>
              <a:ext uri="{FF2B5EF4-FFF2-40B4-BE49-F238E27FC236}">
                <a16:creationId xmlns:a16="http://schemas.microsoft.com/office/drawing/2014/main" id="{4BF024E1-46DD-9CB1-1343-AA4BF58995B3}"/>
              </a:ext>
            </a:extLst>
          </p:cNvPr>
          <p:cNvSpPr>
            <a:spLocks noGrp="1"/>
          </p:cNvSpPr>
          <p:nvPr>
            <p:ph idx="1"/>
          </p:nvPr>
        </p:nvSpPr>
        <p:spPr>
          <a:xfrm>
            <a:off x="604935" y="989044"/>
            <a:ext cx="10982130" cy="5486401"/>
          </a:xfrm>
        </p:spPr>
        <p:txBody>
          <a:bodyPr/>
          <a:lstStyle/>
          <a:p>
            <a:pPr marL="457200" lvl="0" indent="-349250" algn="just" rtl="0">
              <a:lnSpc>
                <a:spcPct val="200000"/>
              </a:lnSpc>
              <a:spcBef>
                <a:spcPts val="0"/>
              </a:spcBef>
              <a:spcAft>
                <a:spcPts val="0"/>
              </a:spcAft>
              <a:buSzPts val="1900"/>
              <a:buFont typeface="Wingdings" panose="05000000000000000000" pitchFamily="2" charset="2"/>
              <a:buChar char="Ø"/>
            </a:pPr>
            <a:r>
              <a:rPr lang="en-US" sz="1900" dirty="0">
                <a:solidFill>
                  <a:schemeClr val="tx2"/>
                </a:solidFill>
              </a:rPr>
              <a:t>The semiconductor industry is characterized by intensive capital and research investments, resulting in a complex web of costs associated with design, manufacturing, and testing of chips. </a:t>
            </a:r>
          </a:p>
          <a:p>
            <a:pPr marL="457200" lvl="0" indent="-349250" algn="just" rtl="0">
              <a:lnSpc>
                <a:spcPct val="200000"/>
              </a:lnSpc>
              <a:spcBef>
                <a:spcPts val="0"/>
              </a:spcBef>
              <a:spcAft>
                <a:spcPts val="0"/>
              </a:spcAft>
              <a:buSzPts val="1900"/>
              <a:buFont typeface="Wingdings" panose="05000000000000000000" pitchFamily="2" charset="2"/>
              <a:buChar char="Ø"/>
            </a:pPr>
            <a:r>
              <a:rPr lang="en-US" sz="1900" dirty="0">
                <a:solidFill>
                  <a:schemeClr val="tx2"/>
                </a:solidFill>
              </a:rPr>
              <a:t>Companies in this sector need to maintain a delicate balance between the costs incurred in designing and producing chips and the revenues generated from their sales. </a:t>
            </a:r>
          </a:p>
          <a:p>
            <a:pPr marL="457200" lvl="0" indent="-349250" algn="just" rtl="0">
              <a:lnSpc>
                <a:spcPct val="200000"/>
              </a:lnSpc>
              <a:spcBef>
                <a:spcPts val="0"/>
              </a:spcBef>
              <a:spcAft>
                <a:spcPts val="0"/>
              </a:spcAft>
              <a:buSzPts val="1900"/>
              <a:buFont typeface="Wingdings" panose="05000000000000000000" pitchFamily="2" charset="2"/>
              <a:buChar char="Ø"/>
            </a:pPr>
            <a:r>
              <a:rPr lang="en-US" sz="1900" dirty="0">
                <a:solidFill>
                  <a:schemeClr val="tx2"/>
                </a:solidFill>
              </a:rPr>
              <a:t>Accurate financial performance analysis is critical to ensure profitability, competitive pricing, and optimal allocation of resources.</a:t>
            </a:r>
          </a:p>
          <a:p>
            <a:pPr marL="457200" lvl="0" indent="-349250" algn="just" rtl="0">
              <a:lnSpc>
                <a:spcPct val="200000"/>
              </a:lnSpc>
              <a:spcBef>
                <a:spcPts val="0"/>
              </a:spcBef>
              <a:spcAft>
                <a:spcPts val="0"/>
              </a:spcAft>
              <a:buSzPts val="1900"/>
              <a:buFont typeface="Wingdings" panose="05000000000000000000" pitchFamily="2" charset="2"/>
              <a:buChar char="Ø"/>
            </a:pPr>
            <a:r>
              <a:rPr lang="en-US" sz="1900" dirty="0">
                <a:solidFill>
                  <a:schemeClr val="tx2"/>
                </a:solidFill>
              </a:rPr>
              <a:t>To quench this need of specific metrics and evaluate customers based on their performance I have designed a couple of queries. </a:t>
            </a:r>
          </a:p>
          <a:p>
            <a:endParaRPr lang="en-IN" dirty="0"/>
          </a:p>
        </p:txBody>
      </p:sp>
    </p:spTree>
    <p:extLst>
      <p:ext uri="{BB962C8B-B14F-4D97-AF65-F5344CB8AC3E}">
        <p14:creationId xmlns:p14="http://schemas.microsoft.com/office/powerpoint/2010/main" val="83901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B9F9-02D0-D374-14A2-2A2339B46EF0}"/>
              </a:ext>
            </a:extLst>
          </p:cNvPr>
          <p:cNvSpPr>
            <a:spLocks noGrp="1"/>
          </p:cNvSpPr>
          <p:nvPr>
            <p:ph type="title"/>
          </p:nvPr>
        </p:nvSpPr>
        <p:spPr>
          <a:xfrm>
            <a:off x="0" y="0"/>
            <a:ext cx="12192000" cy="461250"/>
          </a:xfrm>
        </p:spPr>
        <p:txBody>
          <a:bodyPr>
            <a:normAutofit fontScale="90000"/>
          </a:bodyPr>
          <a:lstStyle/>
          <a:p>
            <a:pPr algn="ctr"/>
            <a:r>
              <a:rPr lang="en-IN" dirty="0"/>
              <a:t>SQL Query </a:t>
            </a:r>
            <a:r>
              <a:rPr lang="en-US" dirty="0"/>
              <a:t>– 2</a:t>
            </a:r>
            <a:endParaRPr lang="en-IN" dirty="0"/>
          </a:p>
        </p:txBody>
      </p:sp>
      <p:pic>
        <p:nvPicPr>
          <p:cNvPr id="3" name="Content Placeholder 4">
            <a:extLst>
              <a:ext uri="{FF2B5EF4-FFF2-40B4-BE49-F238E27FC236}">
                <a16:creationId xmlns:a16="http://schemas.microsoft.com/office/drawing/2014/main" id="{03061042-DB2C-0A86-E98C-A194F9A453C2}"/>
              </a:ext>
            </a:extLst>
          </p:cNvPr>
          <p:cNvPicPr>
            <a:picLocks noGrp="1" noChangeAspect="1"/>
          </p:cNvPicPr>
          <p:nvPr>
            <p:ph idx="1"/>
          </p:nvPr>
        </p:nvPicPr>
        <p:blipFill>
          <a:blip r:embed="rId2"/>
          <a:stretch>
            <a:fillRect/>
          </a:stretch>
        </p:blipFill>
        <p:spPr>
          <a:xfrm>
            <a:off x="1078110" y="1138498"/>
            <a:ext cx="2758679" cy="1310754"/>
          </a:xfrm>
          <a:prstGeom prst="rect">
            <a:avLst/>
          </a:prstGeom>
        </p:spPr>
      </p:pic>
      <p:pic>
        <p:nvPicPr>
          <p:cNvPr id="4" name="Picture 3">
            <a:extLst>
              <a:ext uri="{FF2B5EF4-FFF2-40B4-BE49-F238E27FC236}">
                <a16:creationId xmlns:a16="http://schemas.microsoft.com/office/drawing/2014/main" id="{59784923-5BCA-757C-A242-297983B5E2D1}"/>
              </a:ext>
            </a:extLst>
          </p:cNvPr>
          <p:cNvPicPr>
            <a:picLocks noChangeAspect="1"/>
          </p:cNvPicPr>
          <p:nvPr/>
        </p:nvPicPr>
        <p:blipFill>
          <a:blip r:embed="rId3"/>
          <a:stretch>
            <a:fillRect/>
          </a:stretch>
        </p:blipFill>
        <p:spPr>
          <a:xfrm>
            <a:off x="9019926" y="3429000"/>
            <a:ext cx="2214383" cy="2663244"/>
          </a:xfrm>
          <a:prstGeom prst="rect">
            <a:avLst/>
          </a:prstGeom>
        </p:spPr>
      </p:pic>
      <p:sp>
        <p:nvSpPr>
          <p:cNvPr id="6" name="TextBox 5">
            <a:extLst>
              <a:ext uri="{FF2B5EF4-FFF2-40B4-BE49-F238E27FC236}">
                <a16:creationId xmlns:a16="http://schemas.microsoft.com/office/drawing/2014/main" id="{3A170588-CE95-9AEE-26F8-D7A8A96D02ED}"/>
              </a:ext>
            </a:extLst>
          </p:cNvPr>
          <p:cNvSpPr txBox="1"/>
          <p:nvPr/>
        </p:nvSpPr>
        <p:spPr>
          <a:xfrm>
            <a:off x="8901656" y="3059668"/>
            <a:ext cx="2332653" cy="369332"/>
          </a:xfrm>
          <a:prstGeom prst="rect">
            <a:avLst/>
          </a:prstGeom>
          <a:noFill/>
        </p:spPr>
        <p:txBody>
          <a:bodyPr wrap="square">
            <a:spAutoFit/>
          </a:bodyPr>
          <a:lstStyle/>
          <a:p>
            <a:r>
              <a:rPr lang="en-IN" dirty="0">
                <a:solidFill>
                  <a:schemeClr val="tx2"/>
                </a:solidFill>
              </a:rPr>
              <a:t>Chip Cost</a:t>
            </a:r>
          </a:p>
        </p:txBody>
      </p:sp>
      <p:sp>
        <p:nvSpPr>
          <p:cNvPr id="9" name="TextBox 8">
            <a:extLst>
              <a:ext uri="{FF2B5EF4-FFF2-40B4-BE49-F238E27FC236}">
                <a16:creationId xmlns:a16="http://schemas.microsoft.com/office/drawing/2014/main" id="{0423A901-4512-B689-9F82-EC3201384F24}"/>
              </a:ext>
            </a:extLst>
          </p:cNvPr>
          <p:cNvSpPr txBox="1"/>
          <p:nvPr/>
        </p:nvSpPr>
        <p:spPr>
          <a:xfrm>
            <a:off x="994134" y="2539872"/>
            <a:ext cx="3428576" cy="584775"/>
          </a:xfrm>
          <a:prstGeom prst="rect">
            <a:avLst/>
          </a:prstGeom>
          <a:noFill/>
        </p:spPr>
        <p:txBody>
          <a:bodyPr wrap="square">
            <a:spAutoFit/>
          </a:bodyPr>
          <a:lstStyle/>
          <a:p>
            <a:r>
              <a:rPr lang="en-US" sz="1600" dirty="0">
                <a:solidFill>
                  <a:schemeClr val="tx2"/>
                </a:solidFill>
                <a:latin typeface="+mj-lt"/>
              </a:rPr>
              <a:t>Purchase Orders with Number of Chips and Customers</a:t>
            </a:r>
          </a:p>
        </p:txBody>
      </p:sp>
      <p:sp>
        <p:nvSpPr>
          <p:cNvPr id="10" name="TextBox 9">
            <a:extLst>
              <a:ext uri="{FF2B5EF4-FFF2-40B4-BE49-F238E27FC236}">
                <a16:creationId xmlns:a16="http://schemas.microsoft.com/office/drawing/2014/main" id="{25577188-7A8B-8A24-C8D0-9C18DED5B3A0}"/>
              </a:ext>
            </a:extLst>
          </p:cNvPr>
          <p:cNvSpPr txBox="1"/>
          <p:nvPr/>
        </p:nvSpPr>
        <p:spPr>
          <a:xfrm>
            <a:off x="4422710" y="802433"/>
            <a:ext cx="7063274" cy="2646878"/>
          </a:xfrm>
          <a:prstGeom prst="rect">
            <a:avLst/>
          </a:prstGeom>
          <a:noFill/>
        </p:spPr>
        <p:txBody>
          <a:bodyPr wrap="square" rtlCol="0">
            <a:spAutoFit/>
          </a:bodyPr>
          <a:lstStyle/>
          <a:p>
            <a:pPr rtl="0">
              <a:spcBef>
                <a:spcPts val="0"/>
              </a:spcBef>
              <a:spcAft>
                <a:spcPts val="0"/>
              </a:spcAft>
            </a:pPr>
            <a:r>
              <a:rPr lang="en-US" sz="1600" b="0" i="0" u="none" strike="noStrike" dirty="0">
                <a:solidFill>
                  <a:srgbClr val="000000"/>
                </a:solidFill>
                <a:effectLst/>
              </a:rPr>
              <a:t>Justification - </a:t>
            </a:r>
            <a:r>
              <a:rPr lang="en-US" sz="1600" b="1" i="0" u="sng" dirty="0">
                <a:solidFill>
                  <a:srgbClr val="000000"/>
                </a:solidFill>
                <a:effectLst/>
              </a:rPr>
              <a:t>Matching Purchase Orders with customers and number of chips</a:t>
            </a:r>
            <a:r>
              <a:rPr lang="en-US" sz="1600" b="0" i="0" u="none" strike="noStrike" dirty="0">
                <a:solidFill>
                  <a:srgbClr val="000000"/>
                </a:solidFill>
                <a:effectLst/>
              </a:rPr>
              <a:t> :</a:t>
            </a:r>
            <a:endParaRPr lang="en-US" sz="1600" b="0" dirty="0">
              <a:effectLst/>
            </a:endParaRPr>
          </a:p>
          <a:p>
            <a:pPr marL="285750" indent="-285750" rtl="0" fontAlgn="base">
              <a:spcBef>
                <a:spcPts val="0"/>
              </a:spcBef>
              <a:spcAft>
                <a:spcPts val="0"/>
              </a:spcAft>
              <a:buFont typeface="Arial" panose="020B0604020202020204" pitchFamily="34" charset="0"/>
              <a:buChar char="•"/>
            </a:pPr>
            <a:endParaRPr lang="en-US" sz="1600" b="0" i="0" u="none" strike="noStrike" dirty="0">
              <a:solidFill>
                <a:srgbClr val="000000"/>
              </a:solidFill>
              <a:effectLst/>
            </a:endParaRPr>
          </a:p>
          <a:p>
            <a:pPr marL="285750"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rPr>
              <a:t>This query is essential for financial reporting and supply chain management as it aligns product output (chips) with customer orders. </a:t>
            </a:r>
          </a:p>
          <a:p>
            <a:pPr marL="285750"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rPr>
              <a:t>It enables the company to monitor production efficiency and customer fulfillment. Moreover, it serves as a foundation for customer relationship management, inventory tracking, and revenue forecasting by showing the number of chips each customer is receiving.</a:t>
            </a:r>
          </a:p>
          <a:p>
            <a:endParaRPr lang="en-IN" dirty="0"/>
          </a:p>
        </p:txBody>
      </p:sp>
      <p:sp>
        <p:nvSpPr>
          <p:cNvPr id="11" name="TextBox 10">
            <a:extLst>
              <a:ext uri="{FF2B5EF4-FFF2-40B4-BE49-F238E27FC236}">
                <a16:creationId xmlns:a16="http://schemas.microsoft.com/office/drawing/2014/main" id="{EA6E3AAE-636C-0CD3-08EB-FB6AD792EA60}"/>
              </a:ext>
            </a:extLst>
          </p:cNvPr>
          <p:cNvSpPr txBox="1"/>
          <p:nvPr/>
        </p:nvSpPr>
        <p:spPr>
          <a:xfrm>
            <a:off x="923731" y="3498980"/>
            <a:ext cx="7436498" cy="2285241"/>
          </a:xfrm>
          <a:prstGeom prst="rect">
            <a:avLst/>
          </a:prstGeom>
          <a:noFill/>
        </p:spPr>
        <p:txBody>
          <a:bodyPr wrap="square" rtlCol="0">
            <a:spAutoFit/>
          </a:bodyPr>
          <a:lstStyle/>
          <a:p>
            <a:pPr rtl="0">
              <a:spcBef>
                <a:spcPts val="0"/>
              </a:spcBef>
              <a:spcAft>
                <a:spcPts val="0"/>
              </a:spcAft>
            </a:pPr>
            <a:r>
              <a:rPr lang="en-US" sz="1600" b="0" i="0" u="none" strike="noStrike" dirty="0">
                <a:solidFill>
                  <a:srgbClr val="000000"/>
                </a:solidFill>
                <a:effectLst/>
              </a:rPr>
              <a:t>Justification – Chip Cost Query </a:t>
            </a:r>
            <a:endParaRPr lang="en-US" sz="1600" b="0" dirty="0">
              <a:effectLst/>
            </a:endParaRPr>
          </a:p>
          <a:p>
            <a:pPr marL="285750" indent="-285750" rtl="0" fontAlgn="base">
              <a:spcBef>
                <a:spcPts val="1500"/>
              </a:spcBef>
              <a:spcAft>
                <a:spcPts val="0"/>
              </a:spcAft>
              <a:buFont typeface="Arial" panose="020B0604020202020204" pitchFamily="34" charset="0"/>
              <a:buChar char="•"/>
            </a:pPr>
            <a:r>
              <a:rPr lang="en-US" sz="1600" b="0" i="0" u="none" strike="noStrike" dirty="0">
                <a:solidFill>
                  <a:srgbClr val="000000"/>
                </a:solidFill>
                <a:effectLst/>
              </a:rPr>
              <a:t>This query is vital for cost analysis and pricing strategy as it provides a detailed breakdown of each chip's production cost. </a:t>
            </a:r>
          </a:p>
          <a:p>
            <a:pPr marL="285750" indent="-285750" rtl="0" fontAlgn="base">
              <a:spcBef>
                <a:spcPts val="0"/>
              </a:spcBef>
              <a:spcAft>
                <a:spcPts val="0"/>
              </a:spcAft>
              <a:buFont typeface="Arial" panose="020B0604020202020204" pitchFamily="34" charset="0"/>
              <a:buChar char="•"/>
            </a:pPr>
            <a:r>
              <a:rPr lang="en-US" sz="1600" b="0" i="0" u="none" strike="noStrike" dirty="0">
                <a:solidFill>
                  <a:srgbClr val="000000"/>
                </a:solidFill>
                <a:effectLst/>
              </a:rPr>
              <a:t>By aggregating the costs of individual components, it helps in identifying the most expensive parts of the chip's design, which could be targeted for cost reduction efforts. Additionally, it informs pricing decisions to ensure profitability and competitiveness in the market.</a:t>
            </a:r>
          </a:p>
          <a:p>
            <a:endParaRPr lang="en-IN" dirty="0"/>
          </a:p>
        </p:txBody>
      </p:sp>
    </p:spTree>
    <p:extLst>
      <p:ext uri="{BB962C8B-B14F-4D97-AF65-F5344CB8AC3E}">
        <p14:creationId xmlns:p14="http://schemas.microsoft.com/office/powerpoint/2010/main" val="216903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AB87-439C-B4CC-4E59-5407F9862035}"/>
              </a:ext>
            </a:extLst>
          </p:cNvPr>
          <p:cNvSpPr>
            <a:spLocks noGrp="1"/>
          </p:cNvSpPr>
          <p:nvPr>
            <p:ph type="title"/>
          </p:nvPr>
        </p:nvSpPr>
        <p:spPr>
          <a:xfrm>
            <a:off x="0" y="130629"/>
            <a:ext cx="12192000" cy="695338"/>
          </a:xfrm>
        </p:spPr>
        <p:txBody>
          <a:bodyPr>
            <a:normAutofit fontScale="90000"/>
          </a:bodyPr>
          <a:lstStyle/>
          <a:p>
            <a:pPr algn="ctr"/>
            <a:br>
              <a:rPr lang="en-IN" dirty="0">
                <a:solidFill>
                  <a:schemeClr val="accent1">
                    <a:lumMod val="75000"/>
                  </a:schemeClr>
                </a:solidFill>
              </a:rPr>
            </a:br>
            <a:r>
              <a:rPr lang="en-IN" dirty="0">
                <a:solidFill>
                  <a:schemeClr val="accent1">
                    <a:lumMod val="75000"/>
                  </a:schemeClr>
                </a:solidFill>
              </a:rPr>
              <a:t>Financial Overview</a:t>
            </a:r>
            <a:endParaRPr lang="en-IN" dirty="0"/>
          </a:p>
        </p:txBody>
      </p:sp>
      <p:pic>
        <p:nvPicPr>
          <p:cNvPr id="4" name="Picture 3">
            <a:extLst>
              <a:ext uri="{FF2B5EF4-FFF2-40B4-BE49-F238E27FC236}">
                <a16:creationId xmlns:a16="http://schemas.microsoft.com/office/drawing/2014/main" id="{9A557E03-A07D-3CA6-AEC8-3770F54FC77D}"/>
              </a:ext>
            </a:extLst>
          </p:cNvPr>
          <p:cNvPicPr>
            <a:picLocks noChangeAspect="1"/>
          </p:cNvPicPr>
          <p:nvPr/>
        </p:nvPicPr>
        <p:blipFill>
          <a:blip r:embed="rId2"/>
          <a:stretch>
            <a:fillRect/>
          </a:stretch>
        </p:blipFill>
        <p:spPr>
          <a:xfrm>
            <a:off x="1102569" y="1245871"/>
            <a:ext cx="7725747" cy="1848214"/>
          </a:xfrm>
          <a:prstGeom prst="rect">
            <a:avLst/>
          </a:prstGeom>
        </p:spPr>
      </p:pic>
      <p:sp>
        <p:nvSpPr>
          <p:cNvPr id="8" name="Content Placeholder 7">
            <a:extLst>
              <a:ext uri="{FF2B5EF4-FFF2-40B4-BE49-F238E27FC236}">
                <a16:creationId xmlns:a16="http://schemas.microsoft.com/office/drawing/2014/main" id="{BF5E75B5-0732-02D0-DA36-6CC482A5B393}"/>
              </a:ext>
            </a:extLst>
          </p:cNvPr>
          <p:cNvSpPr>
            <a:spLocks noGrp="1"/>
          </p:cNvSpPr>
          <p:nvPr>
            <p:ph idx="1"/>
          </p:nvPr>
        </p:nvSpPr>
        <p:spPr>
          <a:xfrm>
            <a:off x="1031031" y="825968"/>
            <a:ext cx="9601200" cy="4774163"/>
          </a:xfrm>
        </p:spPr>
        <p:txBody>
          <a:bodyPr/>
          <a:lstStyle/>
          <a:p>
            <a:pPr marL="0" indent="0">
              <a:buNone/>
            </a:pPr>
            <a:endParaRPr lang="en-IN" dirty="0"/>
          </a:p>
        </p:txBody>
      </p:sp>
      <p:sp>
        <p:nvSpPr>
          <p:cNvPr id="16" name="TextBox 15">
            <a:extLst>
              <a:ext uri="{FF2B5EF4-FFF2-40B4-BE49-F238E27FC236}">
                <a16:creationId xmlns:a16="http://schemas.microsoft.com/office/drawing/2014/main" id="{D3590227-74BC-2AE9-122E-040407E3291C}"/>
              </a:ext>
            </a:extLst>
          </p:cNvPr>
          <p:cNvSpPr txBox="1"/>
          <p:nvPr/>
        </p:nvSpPr>
        <p:spPr>
          <a:xfrm>
            <a:off x="1102569" y="3429000"/>
            <a:ext cx="9161103" cy="2477601"/>
          </a:xfrm>
          <a:prstGeom prst="rect">
            <a:avLst/>
          </a:prstGeom>
          <a:noFill/>
        </p:spPr>
        <p:txBody>
          <a:bodyPr wrap="square" rtlCol="0">
            <a:spAutoFit/>
          </a:bodyPr>
          <a:lstStyle/>
          <a:p>
            <a:pPr rtl="0" fontAlgn="base">
              <a:spcBef>
                <a:spcPts val="1500"/>
              </a:spcBef>
              <a:spcAft>
                <a:spcPts val="0"/>
              </a:spcAft>
            </a:pPr>
            <a:r>
              <a:rPr lang="en-US" sz="1600" b="0" i="0" u="none" strike="noStrike" dirty="0">
                <a:solidFill>
                  <a:srgbClr val="000000"/>
                </a:solidFill>
                <a:effectLst/>
                <a:latin typeface="Arial" panose="020B0604020202020204" pitchFamily="34" charset="0"/>
                <a:cs typeface="Arial" panose="020B0604020202020204" pitchFamily="34" charset="0"/>
              </a:rPr>
              <a:t>Justification -</a:t>
            </a:r>
          </a:p>
          <a:p>
            <a:pPr marL="285750" indent="-285750" rtl="0" fontAlgn="base">
              <a:spcBef>
                <a:spcPts val="1500"/>
              </a:spcBef>
              <a:spcAft>
                <a:spcPts val="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This query is essential for financial analysis and reporting. It helps in understanding the profitability of each order by calculating the cost, selling value, and profit, accounting for the margin. </a:t>
            </a:r>
          </a:p>
          <a:p>
            <a:pPr marL="285750" indent="-285750" rtl="0" fontAlgn="base">
              <a:spcBef>
                <a:spcPts val="1500"/>
              </a:spcBef>
              <a:spcAft>
                <a:spcPts val="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The average order value is also determined under the assumption that each purchase order consists of five chips, which can help in assessing the revenue per unit and making informed decisions about pricing strategies and discount policies</a:t>
            </a:r>
          </a:p>
          <a:p>
            <a:endParaRPr lang="en-IN" dirty="0"/>
          </a:p>
        </p:txBody>
      </p:sp>
    </p:spTree>
    <p:extLst>
      <p:ext uri="{BB962C8B-B14F-4D97-AF65-F5344CB8AC3E}">
        <p14:creationId xmlns:p14="http://schemas.microsoft.com/office/powerpoint/2010/main" val="365692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9728-EAE0-10E2-6405-D6000899C715}"/>
              </a:ext>
            </a:extLst>
          </p:cNvPr>
          <p:cNvSpPr>
            <a:spLocks noGrp="1"/>
          </p:cNvSpPr>
          <p:nvPr>
            <p:ph type="title"/>
          </p:nvPr>
        </p:nvSpPr>
        <p:spPr>
          <a:xfrm>
            <a:off x="0" y="102637"/>
            <a:ext cx="12192000" cy="569167"/>
          </a:xfrm>
        </p:spPr>
        <p:txBody>
          <a:bodyPr>
            <a:normAutofit/>
          </a:bodyPr>
          <a:lstStyle/>
          <a:p>
            <a:pPr algn="ctr"/>
            <a:r>
              <a:rPr lang="en-IN" dirty="0"/>
              <a:t>Visualizing Data </a:t>
            </a:r>
            <a:r>
              <a:rPr lang="en-US" dirty="0"/>
              <a:t>– Financial Dashboard</a:t>
            </a:r>
            <a:endParaRPr lang="en-IN" dirty="0"/>
          </a:p>
        </p:txBody>
      </p:sp>
      <p:pic>
        <p:nvPicPr>
          <p:cNvPr id="4" name="Google Shape;943;p58" descr="Financial Dashboard">
            <a:extLst>
              <a:ext uri="{FF2B5EF4-FFF2-40B4-BE49-F238E27FC236}">
                <a16:creationId xmlns:a16="http://schemas.microsoft.com/office/drawing/2014/main" id="{A56159EC-D312-35E7-A2AC-F5845DDCA15A}"/>
              </a:ext>
              <a:ext uri="{C183D7F6-B498-43B3-948B-1728B52AA6E4}">
                <adec:decorative xmlns:adec="http://schemas.microsoft.com/office/drawing/2017/decorative" val="0"/>
              </a:ext>
            </a:extLst>
          </p:cNvPr>
          <p:cNvPicPr preferRelativeResize="0">
            <a:picLocks noGrp="1"/>
          </p:cNvPicPr>
          <p:nvPr>
            <p:ph idx="1"/>
          </p:nvPr>
        </p:nvPicPr>
        <p:blipFill rotWithShape="1">
          <a:blip r:embed="rId2">
            <a:alphaModFix/>
          </a:blip>
          <a:srcRect/>
          <a:stretch/>
        </p:blipFill>
        <p:spPr>
          <a:xfrm>
            <a:off x="1533983" y="797475"/>
            <a:ext cx="9124034" cy="5263049"/>
          </a:xfrm>
          <a:prstGeom prst="rect">
            <a:avLst/>
          </a:prstGeom>
          <a:noFill/>
          <a:ln>
            <a:noFill/>
          </a:ln>
        </p:spPr>
      </p:pic>
    </p:spTree>
    <p:extLst>
      <p:ext uri="{BB962C8B-B14F-4D97-AF65-F5344CB8AC3E}">
        <p14:creationId xmlns:p14="http://schemas.microsoft.com/office/powerpoint/2010/main" val="104507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1DDD-5D8D-6568-94AD-2C684096058B}"/>
              </a:ext>
            </a:extLst>
          </p:cNvPr>
          <p:cNvSpPr>
            <a:spLocks noGrp="1"/>
          </p:cNvSpPr>
          <p:nvPr>
            <p:ph type="title"/>
          </p:nvPr>
        </p:nvSpPr>
        <p:spPr>
          <a:xfrm>
            <a:off x="1034143" y="-167951"/>
            <a:ext cx="9601200" cy="1142385"/>
          </a:xfrm>
        </p:spPr>
        <p:txBody>
          <a:bodyPr/>
          <a:lstStyle/>
          <a:p>
            <a:pPr algn="ctr"/>
            <a:r>
              <a:rPr lang="en-IN" sz="3200" b="1" dirty="0"/>
              <a:t>Performance-to-Cost Ratio</a:t>
            </a:r>
            <a:br>
              <a:rPr lang="en-IN" sz="3200" b="1" dirty="0"/>
            </a:br>
            <a:endParaRPr lang="en-IN" dirty="0"/>
          </a:p>
        </p:txBody>
      </p:sp>
      <p:sp>
        <p:nvSpPr>
          <p:cNvPr id="3" name="Content Placeholder 2">
            <a:extLst>
              <a:ext uri="{FF2B5EF4-FFF2-40B4-BE49-F238E27FC236}">
                <a16:creationId xmlns:a16="http://schemas.microsoft.com/office/drawing/2014/main" id="{243505F9-7766-05C6-C6A8-4CD99C22E691}"/>
              </a:ext>
            </a:extLst>
          </p:cNvPr>
          <p:cNvSpPr>
            <a:spLocks noGrp="1"/>
          </p:cNvSpPr>
          <p:nvPr>
            <p:ph idx="1"/>
          </p:nvPr>
        </p:nvSpPr>
        <p:spPr>
          <a:xfrm>
            <a:off x="615821" y="643812"/>
            <a:ext cx="10972800" cy="5542384"/>
          </a:xfrm>
        </p:spPr>
        <p:txBody>
          <a:bodyPr>
            <a:normAutofit lnSpcReduction="10000"/>
          </a:bodyPr>
          <a:lstStyle/>
          <a:p>
            <a:pPr marL="476250" lvl="0" indent="-342900" algn="just" rtl="0">
              <a:lnSpc>
                <a:spcPct val="150000"/>
              </a:lnSpc>
              <a:spcBef>
                <a:spcPts val="0"/>
              </a:spcBef>
              <a:spcAft>
                <a:spcPts val="0"/>
              </a:spcAft>
              <a:buSzPts val="1500"/>
              <a:buFont typeface="Wingdings" panose="05000000000000000000" pitchFamily="2" charset="2"/>
              <a:buChar char="Ø"/>
            </a:pPr>
            <a:r>
              <a:rPr lang="en-US" sz="1900" dirty="0">
                <a:solidFill>
                  <a:schemeClr val="tx2"/>
                </a:solidFill>
              </a:rPr>
              <a:t>The Performance-to-Cost Ratio is a metric used to evaluate the efficiency or value of a product, system, or service in terms of its performance relative to its cost. In the context of chip design or any technology product, this ratio can be particularly insightful for comparing different designs or models.</a:t>
            </a:r>
          </a:p>
          <a:p>
            <a:pPr marL="476250" lvl="0" indent="-342900" algn="just" rtl="0">
              <a:lnSpc>
                <a:spcPct val="150000"/>
              </a:lnSpc>
              <a:spcBef>
                <a:spcPts val="0"/>
              </a:spcBef>
              <a:spcAft>
                <a:spcPts val="0"/>
              </a:spcAft>
              <a:buSzPts val="1500"/>
              <a:buFont typeface="Wingdings" panose="05000000000000000000" pitchFamily="2" charset="2"/>
              <a:buChar char="Ø"/>
            </a:pPr>
            <a:r>
              <a:rPr lang="en-US" sz="1900" dirty="0">
                <a:solidFill>
                  <a:schemeClr val="tx2"/>
                </a:solidFill>
              </a:rPr>
              <a:t>The Performance-to-Cost Ratio is calculated by dividing a measure of the product's performance by its cost. A higher ratio indicates that you're getting more performance per unit of cost, which is generally desirable. For instance, if you have two chip designs and one has twice the performance of the other but costs the same, it will have a higher Performance-to-Cost Ratio.</a:t>
            </a:r>
          </a:p>
          <a:p>
            <a:pPr marL="476250" lvl="0" indent="-342900" algn="just" rtl="0">
              <a:lnSpc>
                <a:spcPct val="150000"/>
              </a:lnSpc>
              <a:spcBef>
                <a:spcPts val="0"/>
              </a:spcBef>
              <a:spcAft>
                <a:spcPts val="0"/>
              </a:spcAft>
              <a:buSzPts val="1500"/>
              <a:buFont typeface="Wingdings" panose="05000000000000000000" pitchFamily="2" charset="2"/>
              <a:buChar char="Ø"/>
            </a:pPr>
            <a:r>
              <a:rPr lang="en-US" sz="1900" dirty="0">
                <a:solidFill>
                  <a:schemeClr val="tx2"/>
                </a:solidFill>
              </a:rPr>
              <a:t>The ratio is then used to compare different chip designs, indicating which designs offer more processing power per unit of cost. This analysis is valuable in product development and strategic decision-making, particularly in industries where both performance and cost efficiency are crucial.</a:t>
            </a:r>
          </a:p>
          <a:p>
            <a:endParaRPr lang="en-IN" dirty="0"/>
          </a:p>
        </p:txBody>
      </p:sp>
    </p:spTree>
    <p:extLst>
      <p:ext uri="{BB962C8B-B14F-4D97-AF65-F5344CB8AC3E}">
        <p14:creationId xmlns:p14="http://schemas.microsoft.com/office/powerpoint/2010/main" val="71892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FFDE-533C-34BA-1E11-B9C4C330F984}"/>
              </a:ext>
            </a:extLst>
          </p:cNvPr>
          <p:cNvSpPr>
            <a:spLocks noGrp="1"/>
          </p:cNvSpPr>
          <p:nvPr>
            <p:ph type="title"/>
          </p:nvPr>
        </p:nvSpPr>
        <p:spPr>
          <a:xfrm>
            <a:off x="0" y="0"/>
            <a:ext cx="12192000" cy="579438"/>
          </a:xfrm>
        </p:spPr>
        <p:txBody>
          <a:bodyPr/>
          <a:lstStyle/>
          <a:p>
            <a:pPr algn="ctr"/>
            <a:r>
              <a:rPr lang="en-IN" dirty="0"/>
              <a:t>SQL Query </a:t>
            </a:r>
            <a:r>
              <a:rPr lang="en-US" dirty="0"/>
              <a:t>– </a:t>
            </a:r>
            <a:r>
              <a:rPr lang="en-IN" dirty="0"/>
              <a:t>3 </a:t>
            </a:r>
          </a:p>
        </p:txBody>
      </p:sp>
      <p:sp>
        <p:nvSpPr>
          <p:cNvPr id="3" name="Content Placeholder 2">
            <a:extLst>
              <a:ext uri="{FF2B5EF4-FFF2-40B4-BE49-F238E27FC236}">
                <a16:creationId xmlns:a16="http://schemas.microsoft.com/office/drawing/2014/main" id="{1D43ADF4-325D-F0C7-FDD2-2E2B198B2730}"/>
              </a:ext>
            </a:extLst>
          </p:cNvPr>
          <p:cNvSpPr>
            <a:spLocks noGrp="1"/>
          </p:cNvSpPr>
          <p:nvPr>
            <p:ph sz="half" idx="1"/>
          </p:nvPr>
        </p:nvSpPr>
        <p:spPr>
          <a:xfrm>
            <a:off x="513183" y="1844966"/>
            <a:ext cx="5187820" cy="4344957"/>
          </a:xfrm>
        </p:spPr>
        <p:txBody>
          <a:bodyPr/>
          <a:lstStyle/>
          <a:p>
            <a:pPr>
              <a:lnSpc>
                <a:spcPct val="100000"/>
              </a:lnSpc>
              <a:buFont typeface="Wingdings" panose="05000000000000000000" pitchFamily="2" charset="2"/>
              <a:buChar char="Ø"/>
            </a:pPr>
            <a:r>
              <a:rPr lang="en-US" dirty="0"/>
              <a:t>To achieve this output first I have calculated the total cost of each design by summing up individual component costs (clock speed, technology, core number, cache memory, power)</a:t>
            </a:r>
          </a:p>
          <a:p>
            <a:pPr>
              <a:lnSpc>
                <a:spcPct val="100000"/>
              </a:lnSpc>
              <a:buFont typeface="Wingdings" panose="05000000000000000000" pitchFamily="2" charset="2"/>
              <a:buChar char="Ø"/>
            </a:pPr>
            <a:r>
              <a:rPr lang="en-US" dirty="0"/>
              <a:t>Then the performance-to-cost ratio is calculated by multiplying the clock speed with the number of cores, and then dividing this product by the total cost of the design.</a:t>
            </a:r>
            <a:endParaRPr lang="en-IN" dirty="0"/>
          </a:p>
        </p:txBody>
      </p:sp>
      <p:pic>
        <p:nvPicPr>
          <p:cNvPr id="5" name="Content Placeholder 4">
            <a:extLst>
              <a:ext uri="{FF2B5EF4-FFF2-40B4-BE49-F238E27FC236}">
                <a16:creationId xmlns:a16="http://schemas.microsoft.com/office/drawing/2014/main" id="{84EB9F3E-5505-F236-01B9-3D13D923D1D8}"/>
              </a:ext>
            </a:extLst>
          </p:cNvPr>
          <p:cNvPicPr>
            <a:picLocks noGrp="1" noChangeAspect="1"/>
          </p:cNvPicPr>
          <p:nvPr>
            <p:ph sz="half" idx="2"/>
          </p:nvPr>
        </p:nvPicPr>
        <p:blipFill>
          <a:blip r:embed="rId2"/>
          <a:stretch>
            <a:fillRect/>
          </a:stretch>
        </p:blipFill>
        <p:spPr>
          <a:xfrm>
            <a:off x="5813425" y="1369031"/>
            <a:ext cx="6378575" cy="4027864"/>
          </a:xfrm>
        </p:spPr>
      </p:pic>
      <p:sp>
        <p:nvSpPr>
          <p:cNvPr id="8" name="TextBox 7">
            <a:extLst>
              <a:ext uri="{FF2B5EF4-FFF2-40B4-BE49-F238E27FC236}">
                <a16:creationId xmlns:a16="http://schemas.microsoft.com/office/drawing/2014/main" id="{555766A6-C0B1-A890-1353-ADC431520391}"/>
              </a:ext>
            </a:extLst>
          </p:cNvPr>
          <p:cNvSpPr txBox="1"/>
          <p:nvPr/>
        </p:nvSpPr>
        <p:spPr>
          <a:xfrm>
            <a:off x="5951602" y="841152"/>
            <a:ext cx="6102220" cy="369332"/>
          </a:xfrm>
          <a:prstGeom prst="rect">
            <a:avLst/>
          </a:prstGeom>
          <a:noFill/>
        </p:spPr>
        <p:txBody>
          <a:bodyPr wrap="square">
            <a:spAutoFit/>
          </a:bodyPr>
          <a:lstStyle/>
          <a:p>
            <a:pPr algn="ctr"/>
            <a:r>
              <a:rPr lang="en-IN" b="1" dirty="0">
                <a:solidFill>
                  <a:schemeClr val="accent1">
                    <a:lumMod val="75000"/>
                  </a:schemeClr>
                </a:solidFill>
              </a:rPr>
              <a:t>Output</a:t>
            </a:r>
          </a:p>
        </p:txBody>
      </p:sp>
    </p:spTree>
    <p:extLst>
      <p:ext uri="{BB962C8B-B14F-4D97-AF65-F5344CB8AC3E}">
        <p14:creationId xmlns:p14="http://schemas.microsoft.com/office/powerpoint/2010/main" val="378374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6FC4-1010-E126-8D0C-0F168839540A}"/>
              </a:ext>
            </a:extLst>
          </p:cNvPr>
          <p:cNvSpPr>
            <a:spLocks noGrp="1"/>
          </p:cNvSpPr>
          <p:nvPr>
            <p:ph type="title"/>
          </p:nvPr>
        </p:nvSpPr>
        <p:spPr>
          <a:xfrm>
            <a:off x="0" y="0"/>
            <a:ext cx="12192000" cy="579439"/>
          </a:xfrm>
        </p:spPr>
        <p:txBody>
          <a:bodyPr/>
          <a:lstStyle/>
          <a:p>
            <a:pPr algn="ctr"/>
            <a:r>
              <a:rPr lang="en" sz="3200" dirty="0"/>
              <a:t>Testing In Semiconductor Manufacturing</a:t>
            </a:r>
            <a:endParaRPr lang="en-IN" dirty="0"/>
          </a:p>
        </p:txBody>
      </p:sp>
      <p:pic>
        <p:nvPicPr>
          <p:cNvPr id="4" name="Google Shape;962;p61">
            <a:extLst>
              <a:ext uri="{FF2B5EF4-FFF2-40B4-BE49-F238E27FC236}">
                <a16:creationId xmlns:a16="http://schemas.microsoft.com/office/drawing/2014/main" id="{7D580568-06EB-1380-D0B6-7EC8802C5FF1}"/>
              </a:ext>
            </a:extLst>
          </p:cNvPr>
          <p:cNvPicPr preferRelativeResize="0">
            <a:picLocks noGrp="1"/>
          </p:cNvPicPr>
          <p:nvPr>
            <p:ph idx="1"/>
          </p:nvPr>
        </p:nvPicPr>
        <p:blipFill>
          <a:blip r:embed="rId2">
            <a:alphaModFix/>
          </a:blip>
          <a:stretch>
            <a:fillRect/>
          </a:stretch>
        </p:blipFill>
        <p:spPr>
          <a:xfrm>
            <a:off x="3156856" y="960579"/>
            <a:ext cx="5878286" cy="2630292"/>
          </a:xfrm>
          <a:prstGeom prst="rect">
            <a:avLst/>
          </a:prstGeom>
          <a:noFill/>
          <a:ln>
            <a:noFill/>
          </a:ln>
        </p:spPr>
      </p:pic>
      <p:sp>
        <p:nvSpPr>
          <p:cNvPr id="6" name="TextBox 5">
            <a:extLst>
              <a:ext uri="{FF2B5EF4-FFF2-40B4-BE49-F238E27FC236}">
                <a16:creationId xmlns:a16="http://schemas.microsoft.com/office/drawing/2014/main" id="{83911E05-5684-E099-2E6A-6E34E5DEFCDC}"/>
              </a:ext>
            </a:extLst>
          </p:cNvPr>
          <p:cNvSpPr txBox="1"/>
          <p:nvPr/>
        </p:nvSpPr>
        <p:spPr>
          <a:xfrm>
            <a:off x="657808" y="3972011"/>
            <a:ext cx="10876383" cy="1668405"/>
          </a:xfrm>
          <a:prstGeom prst="rect">
            <a:avLst/>
          </a:prstGeom>
          <a:noFill/>
        </p:spPr>
        <p:txBody>
          <a:bodyPr wrap="square">
            <a:spAutoFit/>
          </a:bodyPr>
          <a:lstStyle/>
          <a:p>
            <a:pPr marL="457200" lvl="0" indent="-336550" algn="just" rtl="0">
              <a:lnSpc>
                <a:spcPct val="200000"/>
              </a:lnSpc>
              <a:spcBef>
                <a:spcPts val="0"/>
              </a:spcBef>
              <a:spcAft>
                <a:spcPts val="0"/>
              </a:spcAft>
              <a:buSzPts val="1700"/>
              <a:buFont typeface="Wingdings" panose="05000000000000000000" pitchFamily="2" charset="2"/>
              <a:buChar char="Ø"/>
            </a:pPr>
            <a:r>
              <a:rPr lang="en-US" sz="1800" dirty="0"/>
              <a:t>Semiconductor testing assures functionality, conformance, sustainability of performance, and economic manufacturability essential for companies producing electronic components. </a:t>
            </a:r>
          </a:p>
          <a:p>
            <a:pPr marL="457200" lvl="0" indent="-336550" algn="just" rtl="0">
              <a:lnSpc>
                <a:spcPct val="200000"/>
              </a:lnSpc>
              <a:spcBef>
                <a:spcPts val="0"/>
              </a:spcBef>
              <a:spcAft>
                <a:spcPts val="0"/>
              </a:spcAft>
              <a:buSzPts val="1700"/>
              <a:buFont typeface="Wingdings" panose="05000000000000000000" pitchFamily="2" charset="2"/>
              <a:buChar char="Ø"/>
            </a:pPr>
            <a:r>
              <a:rPr lang="en-US" sz="1800" dirty="0"/>
              <a:t>Catching defects and early life failures helps improve long-term reliability and lifespan for end users.</a:t>
            </a:r>
          </a:p>
        </p:txBody>
      </p:sp>
    </p:spTree>
    <p:extLst>
      <p:ext uri="{BB962C8B-B14F-4D97-AF65-F5344CB8AC3E}">
        <p14:creationId xmlns:p14="http://schemas.microsoft.com/office/powerpoint/2010/main" val="52564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11027"/>
            <a:ext cx="9601200" cy="579438"/>
          </a:xfrm>
        </p:spPr>
        <p:txBody>
          <a:bodyPr/>
          <a:lstStyle/>
          <a:p>
            <a:pPr algn="ctr"/>
            <a:r>
              <a:rPr lang="en-US" dirty="0"/>
              <a:t>Problem Statement</a:t>
            </a:r>
          </a:p>
        </p:txBody>
      </p:sp>
      <p:sp>
        <p:nvSpPr>
          <p:cNvPr id="3" name="Content Placeholder 2"/>
          <p:cNvSpPr>
            <a:spLocks noGrp="1"/>
          </p:cNvSpPr>
          <p:nvPr>
            <p:ph idx="1"/>
          </p:nvPr>
        </p:nvSpPr>
        <p:spPr>
          <a:xfrm>
            <a:off x="614266" y="805544"/>
            <a:ext cx="10963468" cy="5380652"/>
          </a:xfrm>
        </p:spPr>
        <p:txBody>
          <a:bodyPr>
            <a:normAutofit lnSpcReduction="10000"/>
          </a:bodyPr>
          <a:lstStyle/>
          <a:p>
            <a:pPr>
              <a:lnSpc>
                <a:spcPct val="150000"/>
              </a:lnSpc>
              <a:buFont typeface="Wingdings" panose="05000000000000000000" pitchFamily="2" charset="2"/>
              <a:buChar char="Ø"/>
            </a:pPr>
            <a:r>
              <a:rPr lang="en-US" dirty="0"/>
              <a:t>The semiconductor industry is characterized by a highly complex and globally integrated supply chain process. Often encompassing various stages like design, manufacturing, testing, and distribution, often spanning multiple countries. </a:t>
            </a:r>
          </a:p>
          <a:p>
            <a:pPr>
              <a:lnSpc>
                <a:spcPct val="150000"/>
              </a:lnSpc>
              <a:buFont typeface="Wingdings" panose="05000000000000000000" pitchFamily="2" charset="2"/>
              <a:buChar char="Ø"/>
            </a:pPr>
            <a:r>
              <a:rPr lang="en-US" sz="1800" dirty="0"/>
              <a:t>However, its supply chain is driven by complexities and variabilities arising from  manufacturing processes, customer demands, and quality control requirements.</a:t>
            </a:r>
          </a:p>
          <a:p>
            <a:pPr>
              <a:lnSpc>
                <a:spcPct val="150000"/>
              </a:lnSpc>
              <a:buFont typeface="Wingdings" panose="05000000000000000000" pitchFamily="2" charset="2"/>
              <a:buChar char="Ø"/>
            </a:pPr>
            <a:r>
              <a:rPr lang="en-US" sz="1800" dirty="0"/>
              <a:t>This complexity is further amplified by the need for meticulous coordination among diverse entities such as foundries, testing facilities, and packaging units, along with adherence to stringent quality standards and customer specifications.</a:t>
            </a:r>
          </a:p>
          <a:p>
            <a:pPr>
              <a:lnSpc>
                <a:spcPct val="150000"/>
              </a:lnSpc>
              <a:buFont typeface="Wingdings" panose="05000000000000000000" pitchFamily="2" charset="2"/>
              <a:buChar char="Ø"/>
            </a:pPr>
            <a:r>
              <a:rPr lang="en-US" sz="1800" dirty="0"/>
              <a:t>This interconnected network of processes underscores a critical need for a sophisticated, centralized data management system, poised to integrate data, facilitate real-time tracking, and to foster decision-making.</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D553-FFAE-2F0E-F76B-0F53114756EC}"/>
              </a:ext>
            </a:extLst>
          </p:cNvPr>
          <p:cNvSpPr>
            <a:spLocks noGrp="1"/>
          </p:cNvSpPr>
          <p:nvPr>
            <p:ph type="title"/>
          </p:nvPr>
        </p:nvSpPr>
        <p:spPr>
          <a:xfrm>
            <a:off x="0" y="0"/>
            <a:ext cx="12192000" cy="569167"/>
          </a:xfrm>
        </p:spPr>
        <p:txBody>
          <a:bodyPr/>
          <a:lstStyle/>
          <a:p>
            <a:pPr algn="ctr"/>
            <a:r>
              <a:rPr lang="en" sz="3200" dirty="0"/>
              <a:t>SQL Query </a:t>
            </a:r>
            <a:r>
              <a:rPr lang="en-US" dirty="0"/>
              <a:t>– 4</a:t>
            </a:r>
            <a:endParaRPr lang="en-IN" dirty="0"/>
          </a:p>
        </p:txBody>
      </p:sp>
      <p:sp>
        <p:nvSpPr>
          <p:cNvPr id="3" name="Content Placeholder 2">
            <a:extLst>
              <a:ext uri="{FF2B5EF4-FFF2-40B4-BE49-F238E27FC236}">
                <a16:creationId xmlns:a16="http://schemas.microsoft.com/office/drawing/2014/main" id="{D13A8AFE-B61F-81BE-6DEE-95712FA82758}"/>
              </a:ext>
            </a:extLst>
          </p:cNvPr>
          <p:cNvSpPr>
            <a:spLocks noGrp="1"/>
          </p:cNvSpPr>
          <p:nvPr>
            <p:ph idx="1"/>
          </p:nvPr>
        </p:nvSpPr>
        <p:spPr>
          <a:xfrm>
            <a:off x="606489" y="634482"/>
            <a:ext cx="10916817" cy="5542383"/>
          </a:xfrm>
        </p:spPr>
        <p:txBody>
          <a:bodyPr/>
          <a:lstStyle/>
          <a:p>
            <a:pPr>
              <a:lnSpc>
                <a:spcPct val="150000"/>
              </a:lnSpc>
              <a:buFont typeface="Wingdings" panose="05000000000000000000" pitchFamily="2" charset="2"/>
              <a:buChar char="Ø"/>
            </a:pPr>
            <a:r>
              <a:rPr lang="en-US" dirty="0">
                <a:solidFill>
                  <a:schemeClr val="tx2"/>
                </a:solidFill>
                <a:latin typeface="+mj-lt"/>
              </a:rPr>
              <a:t>T</a:t>
            </a:r>
            <a:r>
              <a:rPr lang="en-US" b="0" i="0" dirty="0">
                <a:solidFill>
                  <a:schemeClr val="tx2"/>
                </a:solidFill>
                <a:effectLst/>
                <a:latin typeface="+mj-lt"/>
              </a:rPr>
              <a:t>he pass rates for semiconductor testing at each foundry, </a:t>
            </a:r>
            <a:r>
              <a:rPr lang="en-US" dirty="0">
                <a:solidFill>
                  <a:schemeClr val="tx2"/>
                </a:solidFill>
                <a:latin typeface="+mj-lt"/>
              </a:rPr>
              <a:t>broken down </a:t>
            </a:r>
            <a:r>
              <a:rPr lang="en-US" b="0" i="0" dirty="0">
                <a:solidFill>
                  <a:schemeClr val="tx2"/>
                </a:solidFill>
                <a:effectLst/>
                <a:latin typeface="+mj-lt"/>
              </a:rPr>
              <a:t>by various testing methods such as wafer testing, functional testing, visual inspection, and automated test equipment usage.</a:t>
            </a:r>
          </a:p>
          <a:p>
            <a:pPr>
              <a:lnSpc>
                <a:spcPct val="150000"/>
              </a:lnSpc>
              <a:buFont typeface="Wingdings" panose="05000000000000000000" pitchFamily="2" charset="2"/>
              <a:buChar char="Ø"/>
            </a:pPr>
            <a:endParaRPr lang="en-IN" dirty="0">
              <a:solidFill>
                <a:schemeClr val="tx2"/>
              </a:solidFill>
              <a:latin typeface="+mj-lt"/>
            </a:endParaRPr>
          </a:p>
        </p:txBody>
      </p:sp>
      <p:pic>
        <p:nvPicPr>
          <p:cNvPr id="4" name="Google Shape;970;p62">
            <a:extLst>
              <a:ext uri="{FF2B5EF4-FFF2-40B4-BE49-F238E27FC236}">
                <a16:creationId xmlns:a16="http://schemas.microsoft.com/office/drawing/2014/main" id="{974D5D7A-8708-96A8-6820-7E32A742B181}"/>
              </a:ext>
            </a:extLst>
          </p:cNvPr>
          <p:cNvPicPr preferRelativeResize="0"/>
          <p:nvPr/>
        </p:nvPicPr>
        <p:blipFill>
          <a:blip r:embed="rId2">
            <a:alphaModFix/>
          </a:blip>
          <a:stretch>
            <a:fillRect/>
          </a:stretch>
        </p:blipFill>
        <p:spPr>
          <a:xfrm>
            <a:off x="2321420" y="2507494"/>
            <a:ext cx="7549159" cy="2521706"/>
          </a:xfrm>
          <a:prstGeom prst="rect">
            <a:avLst/>
          </a:prstGeom>
          <a:noFill/>
          <a:ln>
            <a:noFill/>
          </a:ln>
        </p:spPr>
      </p:pic>
    </p:spTree>
    <p:extLst>
      <p:ext uri="{BB962C8B-B14F-4D97-AF65-F5344CB8AC3E}">
        <p14:creationId xmlns:p14="http://schemas.microsoft.com/office/powerpoint/2010/main" val="206060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7F30EE-E2D2-58B1-AE9C-C89E1989AE43}"/>
              </a:ext>
            </a:extLst>
          </p:cNvPr>
          <p:cNvSpPr>
            <a:spLocks noGrp="1"/>
          </p:cNvSpPr>
          <p:nvPr>
            <p:ph type="title"/>
          </p:nvPr>
        </p:nvSpPr>
        <p:spPr>
          <a:xfrm>
            <a:off x="0" y="1"/>
            <a:ext cx="12192000" cy="643812"/>
          </a:xfrm>
        </p:spPr>
        <p:txBody>
          <a:bodyPr/>
          <a:lstStyle/>
          <a:p>
            <a:pPr algn="ctr"/>
            <a:r>
              <a:rPr lang="en-IN" dirty="0"/>
              <a:t>Visualizing Data </a:t>
            </a:r>
          </a:p>
        </p:txBody>
      </p:sp>
      <p:pic>
        <p:nvPicPr>
          <p:cNvPr id="6" name="Google Shape;976;p63">
            <a:extLst>
              <a:ext uri="{FF2B5EF4-FFF2-40B4-BE49-F238E27FC236}">
                <a16:creationId xmlns:a16="http://schemas.microsoft.com/office/drawing/2014/main" id="{3E9CFEE6-9388-CE25-F742-24B265981387}"/>
              </a:ext>
            </a:extLst>
          </p:cNvPr>
          <p:cNvPicPr preferRelativeResize="0">
            <a:picLocks noGrp="1"/>
          </p:cNvPicPr>
          <p:nvPr>
            <p:ph idx="1"/>
          </p:nvPr>
        </p:nvPicPr>
        <p:blipFill rotWithShape="1">
          <a:blip r:embed="rId2">
            <a:alphaModFix/>
          </a:blip>
          <a:srcRect r="29418"/>
          <a:stretch/>
        </p:blipFill>
        <p:spPr>
          <a:xfrm>
            <a:off x="3461658" y="1119673"/>
            <a:ext cx="4473852" cy="4671527"/>
          </a:xfrm>
          <a:noFill/>
          <a:ln>
            <a:noFill/>
          </a:ln>
        </p:spPr>
      </p:pic>
      <p:pic>
        <p:nvPicPr>
          <p:cNvPr id="2" name="Google Shape;976;p63">
            <a:extLst>
              <a:ext uri="{FF2B5EF4-FFF2-40B4-BE49-F238E27FC236}">
                <a16:creationId xmlns:a16="http://schemas.microsoft.com/office/drawing/2014/main" id="{F6594403-6D25-CCDC-6587-2B6583E0151C}"/>
              </a:ext>
            </a:extLst>
          </p:cNvPr>
          <p:cNvPicPr preferRelativeResize="0">
            <a:picLocks/>
          </p:cNvPicPr>
          <p:nvPr/>
        </p:nvPicPr>
        <p:blipFill rotWithShape="1">
          <a:blip r:embed="rId2">
            <a:alphaModFix/>
          </a:blip>
          <a:srcRect r="29418"/>
          <a:stretch/>
        </p:blipFill>
        <p:spPr>
          <a:xfrm>
            <a:off x="2641371" y="889320"/>
            <a:ext cx="6114426" cy="5079359"/>
          </a:xfrm>
          <a:prstGeom prst="rect">
            <a:avLst/>
          </a:prstGeom>
          <a:noFill/>
          <a:ln>
            <a:noFill/>
          </a:ln>
        </p:spPr>
      </p:pic>
    </p:spTree>
    <p:extLst>
      <p:ext uri="{BB962C8B-B14F-4D97-AF65-F5344CB8AC3E}">
        <p14:creationId xmlns:p14="http://schemas.microsoft.com/office/powerpoint/2010/main" val="30573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8CD6-5097-3FB6-E33F-6354A5119F00}"/>
              </a:ext>
            </a:extLst>
          </p:cNvPr>
          <p:cNvSpPr>
            <a:spLocks noGrp="1"/>
          </p:cNvSpPr>
          <p:nvPr>
            <p:ph type="title"/>
          </p:nvPr>
        </p:nvSpPr>
        <p:spPr>
          <a:xfrm>
            <a:off x="0" y="102639"/>
            <a:ext cx="12192000" cy="597159"/>
          </a:xfrm>
        </p:spPr>
        <p:txBody>
          <a:bodyPr/>
          <a:lstStyle/>
          <a:p>
            <a:pPr algn="ctr"/>
            <a:r>
              <a:rPr lang="en" sz="3200" dirty="0"/>
              <a:t>A review of lessons learned and Future directions</a:t>
            </a:r>
            <a:r>
              <a:rPr lang="en" dirty="0"/>
              <a:t> </a:t>
            </a:r>
            <a:endParaRPr lang="en-IN" dirty="0"/>
          </a:p>
        </p:txBody>
      </p:sp>
      <p:sp>
        <p:nvSpPr>
          <p:cNvPr id="4" name="Content Placeholder 3">
            <a:extLst>
              <a:ext uri="{FF2B5EF4-FFF2-40B4-BE49-F238E27FC236}">
                <a16:creationId xmlns:a16="http://schemas.microsoft.com/office/drawing/2014/main" id="{3A541530-5AE9-36BB-4A6C-C83C910B8597}"/>
              </a:ext>
            </a:extLst>
          </p:cNvPr>
          <p:cNvSpPr>
            <a:spLocks noGrp="1"/>
          </p:cNvSpPr>
          <p:nvPr>
            <p:ph idx="1"/>
          </p:nvPr>
        </p:nvSpPr>
        <p:spPr>
          <a:xfrm>
            <a:off x="595604" y="933059"/>
            <a:ext cx="11000792" cy="5225143"/>
          </a:xfrm>
        </p:spPr>
        <p:txBody>
          <a:bodyPr>
            <a:normAutofit fontScale="92500" lnSpcReduction="10000"/>
          </a:bodyPr>
          <a:lstStyle/>
          <a:p>
            <a:pPr>
              <a:lnSpc>
                <a:spcPct val="150000"/>
              </a:lnSpc>
              <a:buFont typeface="Wingdings" panose="05000000000000000000" pitchFamily="2" charset="2"/>
              <a:buChar char="Ø"/>
            </a:pPr>
            <a:r>
              <a:rPr lang="en-US" dirty="0">
                <a:solidFill>
                  <a:schemeClr val="tx2"/>
                </a:solidFill>
              </a:rPr>
              <a:t>Refine the real-world applicability of the database by reviewing and adjusting initial assumptions, enhancing data models to reflect the complexities of the semiconductor supply chain, and ensuring scalability and compliance with industry standards. Implement advanced SQL features like stored procedures and triggers for automation and maintaining data integrity.</a:t>
            </a:r>
          </a:p>
          <a:p>
            <a:pPr>
              <a:lnSpc>
                <a:spcPct val="150000"/>
              </a:lnSpc>
              <a:buFont typeface="Wingdings" panose="05000000000000000000" pitchFamily="2" charset="2"/>
              <a:buChar char="Ø"/>
            </a:pPr>
            <a:r>
              <a:rPr lang="en-US" dirty="0">
                <a:solidFill>
                  <a:schemeClr val="tx2"/>
                </a:solidFill>
              </a:rPr>
              <a:t>Develop a schema for real-time data capture to enable instantaneous supply chain adjustments.</a:t>
            </a:r>
          </a:p>
          <a:p>
            <a:pPr>
              <a:lnSpc>
                <a:spcPct val="150000"/>
              </a:lnSpc>
              <a:buFont typeface="Wingdings" panose="05000000000000000000" pitchFamily="2" charset="2"/>
              <a:buChar char="Ø"/>
            </a:pPr>
            <a:r>
              <a:rPr lang="en-US" dirty="0">
                <a:solidFill>
                  <a:schemeClr val="tx2"/>
                </a:solidFill>
              </a:rPr>
              <a:t>Integrate SQL-based reporting tools to create dynamic dashboards for live operational insights.</a:t>
            </a:r>
          </a:p>
          <a:p>
            <a:pPr>
              <a:lnSpc>
                <a:spcPct val="150000"/>
              </a:lnSpc>
              <a:buFont typeface="Wingdings" panose="05000000000000000000" pitchFamily="2" charset="2"/>
              <a:buChar char="Ø"/>
            </a:pPr>
            <a:r>
              <a:rPr lang="en-US" dirty="0">
                <a:solidFill>
                  <a:schemeClr val="tx2"/>
                </a:solidFill>
              </a:rPr>
              <a:t>Establish data warehouse solutions to support complex analytics, like forecasting and trend analysis.</a:t>
            </a:r>
          </a:p>
          <a:p>
            <a:pPr>
              <a:lnSpc>
                <a:spcPct val="150000"/>
              </a:lnSpc>
              <a:buFont typeface="Wingdings" panose="05000000000000000000" pitchFamily="2" charset="2"/>
              <a:buChar char="Ø"/>
            </a:pPr>
            <a:r>
              <a:rPr lang="en-US" dirty="0">
                <a:solidFill>
                  <a:schemeClr val="tx2"/>
                </a:solidFill>
              </a:rPr>
              <a:t>Incorporate data security standards into the database design to protect sensitive supply chain information.</a:t>
            </a:r>
          </a:p>
          <a:p>
            <a:pPr marL="0" indent="0">
              <a:buNone/>
            </a:pPr>
            <a:endParaRPr lang="en-IN" dirty="0"/>
          </a:p>
        </p:txBody>
      </p:sp>
    </p:spTree>
    <p:extLst>
      <p:ext uri="{BB962C8B-B14F-4D97-AF65-F5344CB8AC3E}">
        <p14:creationId xmlns:p14="http://schemas.microsoft.com/office/powerpoint/2010/main" val="350060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AF0A-F998-C986-40D1-652B1BA6045B}"/>
              </a:ext>
            </a:extLst>
          </p:cNvPr>
          <p:cNvSpPr>
            <a:spLocks noGrp="1"/>
          </p:cNvSpPr>
          <p:nvPr>
            <p:ph type="title"/>
          </p:nvPr>
        </p:nvSpPr>
        <p:spPr>
          <a:xfrm>
            <a:off x="0" y="2"/>
            <a:ext cx="12192000" cy="597158"/>
          </a:xfrm>
        </p:spPr>
        <p:txBody>
          <a:bodyPr/>
          <a:lstStyle/>
          <a:p>
            <a:pPr algn="ctr"/>
            <a:r>
              <a:rPr lang="en-IN" dirty="0"/>
              <a:t>Conclusion </a:t>
            </a:r>
          </a:p>
        </p:txBody>
      </p:sp>
      <p:sp>
        <p:nvSpPr>
          <p:cNvPr id="3" name="Content Placeholder 2">
            <a:extLst>
              <a:ext uri="{FF2B5EF4-FFF2-40B4-BE49-F238E27FC236}">
                <a16:creationId xmlns:a16="http://schemas.microsoft.com/office/drawing/2014/main" id="{C6B91798-503B-3246-668D-6A2450D1BEB7}"/>
              </a:ext>
            </a:extLst>
          </p:cNvPr>
          <p:cNvSpPr>
            <a:spLocks noGrp="1"/>
          </p:cNvSpPr>
          <p:nvPr>
            <p:ph idx="1"/>
          </p:nvPr>
        </p:nvSpPr>
        <p:spPr>
          <a:xfrm>
            <a:off x="597159" y="886407"/>
            <a:ext cx="10982131" cy="5290458"/>
          </a:xfrm>
        </p:spPr>
        <p:txBody>
          <a:bodyPr/>
          <a:lstStyle/>
          <a:p>
            <a:pPr>
              <a:lnSpc>
                <a:spcPct val="150000"/>
              </a:lnSpc>
              <a:buFont typeface="Wingdings" panose="05000000000000000000" pitchFamily="2" charset="2"/>
              <a:buChar char="Ø"/>
            </a:pPr>
            <a:r>
              <a:rPr lang="en-US" dirty="0"/>
              <a:t>Successful creation of a detailed semiconductor supply chain database, enhancing data-driven decision-making.</a:t>
            </a:r>
          </a:p>
          <a:p>
            <a:pPr>
              <a:lnSpc>
                <a:spcPct val="150000"/>
              </a:lnSpc>
              <a:buFont typeface="Wingdings" panose="05000000000000000000" pitchFamily="2" charset="2"/>
              <a:buChar char="Ø"/>
            </a:pPr>
            <a:r>
              <a:rPr lang="en-US" dirty="0"/>
              <a:t>Strengthened financial oversight with SQL queries that elucidate cost structures and customer transactions.</a:t>
            </a:r>
          </a:p>
          <a:p>
            <a:pPr>
              <a:lnSpc>
                <a:spcPct val="150000"/>
              </a:lnSpc>
              <a:buFont typeface="Wingdings" panose="05000000000000000000" pitchFamily="2" charset="2"/>
              <a:buChar char="Ø"/>
            </a:pPr>
            <a:r>
              <a:rPr lang="en-US" dirty="0"/>
              <a:t>Demonstrated the database's capability in managing inventory, tracking orders, and predicting manufacturing needs.</a:t>
            </a:r>
          </a:p>
          <a:p>
            <a:pPr>
              <a:lnSpc>
                <a:spcPct val="150000"/>
              </a:lnSpc>
              <a:buFont typeface="Wingdings" panose="05000000000000000000" pitchFamily="2" charset="2"/>
              <a:buChar char="Ø"/>
            </a:pPr>
            <a:r>
              <a:rPr lang="en-US" dirty="0"/>
              <a:t>Provided foundational support for strategic planning through comprehensive data on costs, sales, and margins.</a:t>
            </a:r>
            <a:endParaRPr lang="en-IN" dirty="0"/>
          </a:p>
          <a:p>
            <a:endParaRPr lang="en-IN" dirty="0"/>
          </a:p>
        </p:txBody>
      </p:sp>
    </p:spTree>
    <p:extLst>
      <p:ext uri="{BB962C8B-B14F-4D97-AF65-F5344CB8AC3E}">
        <p14:creationId xmlns:p14="http://schemas.microsoft.com/office/powerpoint/2010/main" val="162094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F2BA-B866-E5A2-2402-C56928A6F730}"/>
              </a:ext>
            </a:extLst>
          </p:cNvPr>
          <p:cNvSpPr>
            <a:spLocks noGrp="1"/>
          </p:cNvSpPr>
          <p:nvPr>
            <p:ph type="title"/>
          </p:nvPr>
        </p:nvSpPr>
        <p:spPr>
          <a:xfrm>
            <a:off x="1211424" y="3002634"/>
            <a:ext cx="9601200" cy="852732"/>
          </a:xfrm>
        </p:spPr>
        <p:txBody>
          <a:bodyPr>
            <a:normAutofit fontScale="90000"/>
          </a:bodyPr>
          <a:lstStyle/>
          <a:p>
            <a:pPr algn="ctr"/>
            <a:r>
              <a:rPr lang="en-IN" dirty="0"/>
              <a:t>THANK YOU</a:t>
            </a:r>
          </a:p>
        </p:txBody>
      </p:sp>
    </p:spTree>
    <p:extLst>
      <p:ext uri="{BB962C8B-B14F-4D97-AF65-F5344CB8AC3E}">
        <p14:creationId xmlns:p14="http://schemas.microsoft.com/office/powerpoint/2010/main" val="384219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9BE6C47-0243-E712-0CD4-BC0860B9BE73}"/>
              </a:ext>
            </a:extLst>
          </p:cNvPr>
          <p:cNvSpPr>
            <a:spLocks noGrp="1"/>
          </p:cNvSpPr>
          <p:nvPr>
            <p:ph idx="1"/>
          </p:nvPr>
        </p:nvSpPr>
        <p:spPr>
          <a:xfrm>
            <a:off x="623595" y="223935"/>
            <a:ext cx="10944809" cy="6167535"/>
          </a:xfrm>
        </p:spPr>
        <p:txBody>
          <a:bodyPr>
            <a:normAutofit/>
          </a:bodyPr>
          <a:lstStyle/>
          <a:p>
            <a:pPr marL="0" indent="0">
              <a:lnSpc>
                <a:spcPct val="150000"/>
              </a:lnSpc>
              <a:buNone/>
            </a:pPr>
            <a:r>
              <a:rPr lang="en-US" sz="1800" b="0" i="0" dirty="0">
                <a:solidFill>
                  <a:schemeClr val="tx2"/>
                </a:solidFill>
                <a:effectLst/>
                <a:latin typeface="+mj-lt"/>
              </a:rPr>
              <a:t>Our main objective is to develop a sophisticated database designed to streamline supply chain management within the semiconductor industry. </a:t>
            </a:r>
          </a:p>
          <a:p>
            <a:pPr marL="0" indent="0">
              <a:lnSpc>
                <a:spcPct val="100000"/>
              </a:lnSpc>
              <a:buNone/>
            </a:pPr>
            <a:r>
              <a:rPr lang="en-US" sz="1800" b="0" i="0" dirty="0">
                <a:solidFill>
                  <a:schemeClr val="tx2"/>
                </a:solidFill>
                <a:effectLst/>
                <a:latin typeface="+mj-lt"/>
              </a:rPr>
              <a:t>This database is strategically developed to facilitate</a:t>
            </a:r>
          </a:p>
          <a:p>
            <a:pPr lvl="1">
              <a:lnSpc>
                <a:spcPct val="150000"/>
              </a:lnSpc>
              <a:buFont typeface="Wingdings" panose="05000000000000000000" pitchFamily="2" charset="2"/>
              <a:buChar char="Ø"/>
            </a:pPr>
            <a:r>
              <a:rPr lang="en-US" sz="1600" b="1" i="0" u="sng" dirty="0">
                <a:solidFill>
                  <a:schemeClr val="tx2"/>
                </a:solidFill>
                <a:effectLst/>
                <a:latin typeface="+mj-lt"/>
              </a:rPr>
              <a:t>Analytical Assessment of Foundry Performance and Efficiency</a:t>
            </a:r>
            <a:r>
              <a:rPr lang="en-US" sz="1600" b="0" i="0" dirty="0">
                <a:solidFill>
                  <a:schemeClr val="tx2"/>
                </a:solidFill>
                <a:effectLst/>
                <a:latin typeface="+mj-lt"/>
              </a:rPr>
              <a:t>: By evaluating operational metrics, we can drive improvements in the manufacturing process.</a:t>
            </a:r>
          </a:p>
          <a:p>
            <a:pPr lvl="1">
              <a:lnSpc>
                <a:spcPct val="150000"/>
              </a:lnSpc>
              <a:buFont typeface="Wingdings" panose="05000000000000000000" pitchFamily="2" charset="2"/>
              <a:buChar char="Ø"/>
            </a:pPr>
            <a:r>
              <a:rPr lang="en-US" sz="1600" b="1" i="0" u="sng" dirty="0">
                <a:solidFill>
                  <a:schemeClr val="tx2"/>
                </a:solidFill>
                <a:effectLst/>
                <a:latin typeface="+mj-lt"/>
              </a:rPr>
              <a:t>Comprehensive Financial Performance Analysis</a:t>
            </a:r>
            <a:r>
              <a:rPr lang="en-US" sz="1600" b="0" i="0" dirty="0">
                <a:solidFill>
                  <a:schemeClr val="tx2"/>
                </a:solidFill>
                <a:effectLst/>
                <a:latin typeface="+mj-lt"/>
              </a:rPr>
              <a:t>: This will enable a deeper understanding of cost implications and investment returns.</a:t>
            </a:r>
          </a:p>
          <a:p>
            <a:pPr lvl="1">
              <a:lnSpc>
                <a:spcPct val="150000"/>
              </a:lnSpc>
              <a:buFont typeface="Wingdings" panose="05000000000000000000" pitchFamily="2" charset="2"/>
              <a:buChar char="Ø"/>
            </a:pPr>
            <a:r>
              <a:rPr lang="en-US" sz="1600" b="1" i="0" u="sng" dirty="0">
                <a:solidFill>
                  <a:schemeClr val="tx2"/>
                </a:solidFill>
                <a:effectLst/>
                <a:latin typeface="+mj-lt"/>
              </a:rPr>
              <a:t>Performance-to-Cost Ratios</a:t>
            </a:r>
            <a:r>
              <a:rPr lang="en-US" sz="1600" b="0" i="0" dirty="0">
                <a:solidFill>
                  <a:schemeClr val="tx2"/>
                </a:solidFill>
                <a:effectLst/>
                <a:latin typeface="+mj-lt"/>
              </a:rPr>
              <a:t>: Offering insights into the value derived from each expenditure, enhancing economic efficiency.</a:t>
            </a:r>
          </a:p>
          <a:p>
            <a:pPr lvl="1">
              <a:lnSpc>
                <a:spcPct val="150000"/>
              </a:lnSpc>
              <a:buFont typeface="Wingdings" panose="05000000000000000000" pitchFamily="2" charset="2"/>
              <a:buChar char="Ø"/>
            </a:pPr>
            <a:r>
              <a:rPr lang="en-US" sz="1600" b="1" i="0" u="sng" dirty="0">
                <a:solidFill>
                  <a:schemeClr val="tx2"/>
                </a:solidFill>
                <a:effectLst/>
                <a:latin typeface="+mj-lt"/>
                <a:cs typeface="Times New Roman" panose="02020603050405020304" pitchFamily="18" charset="0"/>
              </a:rPr>
              <a:t>Rigorous Quality Control and Monitoring</a:t>
            </a:r>
            <a:r>
              <a:rPr lang="en-US" sz="1600" b="0" i="0" dirty="0">
                <a:solidFill>
                  <a:schemeClr val="tx2"/>
                </a:solidFill>
                <a:effectLst/>
                <a:latin typeface="+mj-lt"/>
              </a:rPr>
              <a:t>: Our database meticulously tracks and analyzes the performance of each foundry, showcasing their success rates in critical testing areas such as wafer, functional, and visual inspections, as well as their proficiency with different levels of automated testing equipment.</a:t>
            </a:r>
          </a:p>
          <a:p>
            <a:pPr lvl="1">
              <a:lnSpc>
                <a:spcPct val="150000"/>
              </a:lnSpc>
              <a:buFont typeface="Wingdings" panose="05000000000000000000" pitchFamily="2" charset="2"/>
              <a:buChar char="Ø"/>
            </a:pPr>
            <a:endParaRPr lang="en-IN" sz="1600" dirty="0">
              <a:solidFill>
                <a:schemeClr val="tx2"/>
              </a:solidFill>
              <a:latin typeface="+mj-lt"/>
            </a:endParaRP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1879"/>
          </a:xfrm>
        </p:spPr>
        <p:txBody>
          <a:bodyPr>
            <a:normAutofit/>
          </a:bodyPr>
          <a:lstStyle/>
          <a:p>
            <a:pPr algn="ctr"/>
            <a:r>
              <a:rPr lang="en" sz="3200" dirty="0"/>
              <a:t>Semiconductor Manufacturing Process Overview</a:t>
            </a:r>
            <a:endParaRPr lang="en-US" dirty="0"/>
          </a:p>
        </p:txBody>
      </p:sp>
      <p:pic>
        <p:nvPicPr>
          <p:cNvPr id="8" name="Google Shape;876;p47">
            <a:extLst>
              <a:ext uri="{FF2B5EF4-FFF2-40B4-BE49-F238E27FC236}">
                <a16:creationId xmlns:a16="http://schemas.microsoft.com/office/drawing/2014/main" id="{D07E83E4-A982-915C-69B4-644542F90368}"/>
              </a:ext>
            </a:extLst>
          </p:cNvPr>
          <p:cNvPicPr preferRelativeResize="0">
            <a:picLocks noGrp="1"/>
          </p:cNvPicPr>
          <p:nvPr>
            <p:ph idx="1"/>
          </p:nvPr>
        </p:nvPicPr>
        <p:blipFill>
          <a:blip r:embed="rId2">
            <a:alphaModFix/>
          </a:blip>
          <a:stretch>
            <a:fillRect/>
          </a:stretch>
        </p:blipFill>
        <p:spPr>
          <a:xfrm>
            <a:off x="3673476" y="1073020"/>
            <a:ext cx="4817382" cy="4780093"/>
          </a:xfrm>
          <a:prstGeom prst="rect">
            <a:avLst/>
          </a:prstGeom>
          <a:noFill/>
          <a:ln>
            <a:noFill/>
          </a:ln>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60" y="-149291"/>
            <a:ext cx="12191999" cy="718457"/>
          </a:xfrm>
        </p:spPr>
        <p:txBody>
          <a:bodyPr>
            <a:normAutofit fontScale="90000"/>
          </a:bodyPr>
          <a:lstStyle/>
          <a:p>
            <a:pPr algn="ctr"/>
            <a:br>
              <a:rPr lang="en-US" dirty="0"/>
            </a:br>
            <a:r>
              <a:rPr lang="en-US" dirty="0"/>
              <a:t>Assumptions</a:t>
            </a:r>
          </a:p>
        </p:txBody>
      </p:sp>
      <p:sp>
        <p:nvSpPr>
          <p:cNvPr id="5" name="Content Placeholder 4">
            <a:extLst>
              <a:ext uri="{FF2B5EF4-FFF2-40B4-BE49-F238E27FC236}">
                <a16:creationId xmlns:a16="http://schemas.microsoft.com/office/drawing/2014/main" id="{34939A8A-AF34-8231-FB66-BB6CAD852383}"/>
              </a:ext>
            </a:extLst>
          </p:cNvPr>
          <p:cNvSpPr>
            <a:spLocks noGrp="1"/>
          </p:cNvSpPr>
          <p:nvPr>
            <p:ph idx="1"/>
          </p:nvPr>
        </p:nvSpPr>
        <p:spPr>
          <a:xfrm>
            <a:off x="671804" y="718458"/>
            <a:ext cx="10926146" cy="5458408"/>
          </a:xfrm>
        </p:spPr>
        <p:txBody>
          <a:bodyPr>
            <a:normAutofit lnSpcReduction="10000"/>
          </a:bodyPr>
          <a:lstStyle/>
          <a:p>
            <a:pPr marL="457200" lvl="0" indent="-361950" algn="just" rtl="0">
              <a:lnSpc>
                <a:spcPct val="200000"/>
              </a:lnSpc>
              <a:spcBef>
                <a:spcPts val="0"/>
              </a:spcBef>
              <a:spcAft>
                <a:spcPts val="0"/>
              </a:spcAft>
              <a:buSzPts val="2100"/>
              <a:buFont typeface="Wingdings" panose="05000000000000000000" pitchFamily="2" charset="2"/>
              <a:buChar char="Ø"/>
            </a:pPr>
            <a:r>
              <a:rPr lang="en-US" sz="2000" dirty="0">
                <a:solidFill>
                  <a:schemeClr val="tx2"/>
                </a:solidFill>
                <a:latin typeface="+mj-lt"/>
              </a:rPr>
              <a:t>Chip Design Simplification</a:t>
            </a:r>
          </a:p>
          <a:p>
            <a:pPr marL="457200" lvl="0" indent="-361950" algn="just" rtl="0">
              <a:lnSpc>
                <a:spcPct val="200000"/>
              </a:lnSpc>
              <a:spcBef>
                <a:spcPts val="0"/>
              </a:spcBef>
              <a:spcAft>
                <a:spcPts val="0"/>
              </a:spcAft>
              <a:buSzPts val="2100"/>
              <a:buFont typeface="Wingdings" panose="05000000000000000000" pitchFamily="2" charset="2"/>
              <a:buChar char="Ø"/>
            </a:pPr>
            <a:r>
              <a:rPr lang="en-US" sz="2000" dirty="0">
                <a:solidFill>
                  <a:schemeClr val="tx2"/>
                </a:solidFill>
                <a:latin typeface="+mj-lt"/>
              </a:rPr>
              <a:t>Foundry Costs Omission </a:t>
            </a:r>
          </a:p>
          <a:p>
            <a:pPr marL="457200" lvl="0" indent="-361950" algn="just" rtl="0">
              <a:lnSpc>
                <a:spcPct val="200000"/>
              </a:lnSpc>
              <a:spcBef>
                <a:spcPts val="0"/>
              </a:spcBef>
              <a:spcAft>
                <a:spcPts val="0"/>
              </a:spcAft>
              <a:buSzPts val="2100"/>
              <a:buFont typeface="Wingdings" panose="05000000000000000000" pitchFamily="2" charset="2"/>
              <a:buChar char="Ø"/>
            </a:pPr>
            <a:r>
              <a:rPr lang="en-US" sz="2000" dirty="0">
                <a:solidFill>
                  <a:schemeClr val="tx2"/>
                </a:solidFill>
                <a:latin typeface="+mj-lt"/>
              </a:rPr>
              <a:t>Limited Testing Parameters </a:t>
            </a:r>
          </a:p>
          <a:p>
            <a:pPr marL="457200" lvl="0" indent="-361950" algn="just" rtl="0">
              <a:lnSpc>
                <a:spcPct val="200000"/>
              </a:lnSpc>
              <a:spcBef>
                <a:spcPts val="0"/>
              </a:spcBef>
              <a:spcAft>
                <a:spcPts val="0"/>
              </a:spcAft>
              <a:buSzPts val="2100"/>
              <a:buFont typeface="Wingdings" panose="05000000000000000000" pitchFamily="2" charset="2"/>
              <a:buChar char="Ø"/>
            </a:pPr>
            <a:r>
              <a:rPr lang="en-US" sz="2000" dirty="0">
                <a:solidFill>
                  <a:schemeClr val="tx2"/>
                </a:solidFill>
                <a:latin typeface="+mj-lt"/>
              </a:rPr>
              <a:t>Exclusion of Chip Storage</a:t>
            </a:r>
          </a:p>
          <a:p>
            <a:pPr marL="457200" lvl="0" indent="-361950" algn="just" rtl="0">
              <a:lnSpc>
                <a:spcPct val="200000"/>
              </a:lnSpc>
              <a:spcBef>
                <a:spcPts val="0"/>
              </a:spcBef>
              <a:spcAft>
                <a:spcPts val="0"/>
              </a:spcAft>
              <a:buSzPts val="2100"/>
              <a:buFont typeface="Wingdings" panose="05000000000000000000" pitchFamily="2" charset="2"/>
              <a:buChar char="Ø"/>
            </a:pPr>
            <a:r>
              <a:rPr lang="en-US" sz="2000" dirty="0">
                <a:solidFill>
                  <a:schemeClr val="tx2"/>
                </a:solidFill>
                <a:latin typeface="+mj-lt"/>
              </a:rPr>
              <a:t>Logistics Simplification</a:t>
            </a:r>
          </a:p>
          <a:p>
            <a:pPr marL="457200" lvl="0" indent="-361950" algn="just" rtl="0">
              <a:lnSpc>
                <a:spcPct val="200000"/>
              </a:lnSpc>
              <a:spcBef>
                <a:spcPts val="0"/>
              </a:spcBef>
              <a:spcAft>
                <a:spcPts val="0"/>
              </a:spcAft>
              <a:buSzPts val="2100"/>
              <a:buFont typeface="Wingdings" panose="05000000000000000000" pitchFamily="2" charset="2"/>
              <a:buChar char="Ø"/>
            </a:pPr>
            <a:r>
              <a:rPr lang="en-US" sz="2000" dirty="0">
                <a:solidFill>
                  <a:schemeClr val="tx2"/>
                </a:solidFill>
                <a:latin typeface="+mj-lt"/>
              </a:rPr>
              <a:t>Market Dynamics </a:t>
            </a:r>
          </a:p>
          <a:p>
            <a:pPr marL="457200" lvl="0" indent="-361950" algn="just" rtl="0">
              <a:lnSpc>
                <a:spcPct val="200000"/>
              </a:lnSpc>
              <a:spcBef>
                <a:spcPts val="0"/>
              </a:spcBef>
              <a:spcAft>
                <a:spcPts val="0"/>
              </a:spcAft>
              <a:buSzPts val="2100"/>
              <a:buFont typeface="Wingdings" panose="05000000000000000000" pitchFamily="2" charset="2"/>
              <a:buChar char="Ø"/>
            </a:pPr>
            <a:r>
              <a:rPr lang="en-US" sz="2000" dirty="0">
                <a:solidFill>
                  <a:schemeClr val="tx2"/>
                </a:solidFill>
                <a:latin typeface="+mj-lt"/>
              </a:rPr>
              <a:t>Third-Party Vendors &amp; contractors omission</a:t>
            </a:r>
          </a:p>
          <a:p>
            <a:pPr marL="457200" lvl="0" indent="-361950" algn="just" rtl="0">
              <a:lnSpc>
                <a:spcPct val="200000"/>
              </a:lnSpc>
              <a:spcBef>
                <a:spcPts val="0"/>
              </a:spcBef>
              <a:spcAft>
                <a:spcPts val="0"/>
              </a:spcAft>
              <a:buSzPts val="2100"/>
              <a:buFont typeface="Wingdings" panose="05000000000000000000" pitchFamily="2" charset="2"/>
              <a:buChar char="Ø"/>
            </a:pPr>
            <a:r>
              <a:rPr lang="en-US" sz="2000" dirty="0">
                <a:solidFill>
                  <a:schemeClr val="tx2"/>
                </a:solidFill>
                <a:latin typeface="+mj-lt"/>
              </a:rPr>
              <a:t>Trade and Geopolitics effect</a:t>
            </a:r>
          </a:p>
          <a:p>
            <a:pPr marL="457200" lvl="0" indent="-361950" algn="just" rtl="0">
              <a:lnSpc>
                <a:spcPct val="200000"/>
              </a:lnSpc>
              <a:spcBef>
                <a:spcPts val="0"/>
              </a:spcBef>
              <a:spcAft>
                <a:spcPts val="0"/>
              </a:spcAft>
              <a:buSzPts val="2100"/>
              <a:buFont typeface="Wingdings" panose="05000000000000000000" pitchFamily="2" charset="2"/>
              <a:buChar char="Ø"/>
            </a:pPr>
            <a:r>
              <a:rPr lang="en-US" sz="2000" dirty="0">
                <a:solidFill>
                  <a:schemeClr val="tx2"/>
                </a:solidFill>
                <a:latin typeface="+mj-lt"/>
              </a:rPr>
              <a:t>Purchase Order to Customer ratio </a:t>
            </a:r>
          </a:p>
          <a:p>
            <a:pPr marL="0" indent="0">
              <a:buNone/>
            </a:pPr>
            <a:endParaRPr lang="en-IN"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77D69A8-37B6-245B-7CAC-09174AADC656}"/>
              </a:ext>
            </a:extLst>
          </p:cNvPr>
          <p:cNvPicPr>
            <a:picLocks noChangeAspect="1"/>
          </p:cNvPicPr>
          <p:nvPr/>
        </p:nvPicPr>
        <p:blipFill>
          <a:blip r:embed="rId2"/>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99960" y="0"/>
            <a:ext cx="4759960" cy="576073"/>
          </a:xfrm>
        </p:spPr>
        <p:txBody>
          <a:bodyPr/>
          <a:lstStyle/>
          <a:p>
            <a:pPr algn="ctr"/>
            <a:r>
              <a:rPr lang="en-US" dirty="0"/>
              <a:t>Part – 1 of ER Diagram</a:t>
            </a:r>
          </a:p>
        </p:txBody>
      </p:sp>
      <p:sp>
        <p:nvSpPr>
          <p:cNvPr id="6" name="Text Placeholder 5"/>
          <p:cNvSpPr>
            <a:spLocks noGrp="1"/>
          </p:cNvSpPr>
          <p:nvPr>
            <p:ph type="body" sz="half" idx="2"/>
          </p:nvPr>
        </p:nvSpPr>
        <p:spPr>
          <a:xfrm>
            <a:off x="7299960" y="576072"/>
            <a:ext cx="4892040" cy="6281928"/>
          </a:xfrm>
        </p:spPr>
        <p:txBody>
          <a:bodyPr/>
          <a:lstStyle/>
          <a:p>
            <a:pPr marL="285750" indent="-285750">
              <a:lnSpc>
                <a:spcPct val="100000"/>
              </a:lnSpc>
              <a:buClrTx/>
              <a:buSzPct val="125000"/>
              <a:buFont typeface="Wingdings" panose="05000000000000000000" pitchFamily="2" charset="2"/>
              <a:buChar char="Ø"/>
            </a:pPr>
            <a:r>
              <a:rPr lang="en-US" b="1" u="sng" dirty="0"/>
              <a:t>Customer</a:t>
            </a:r>
            <a:r>
              <a:rPr lang="en-US" b="1" dirty="0"/>
              <a:t> </a:t>
            </a:r>
          </a:p>
          <a:p>
            <a:pPr marL="742950" lvl="1" indent="-285750">
              <a:lnSpc>
                <a:spcPct val="100000"/>
              </a:lnSpc>
              <a:buClr>
                <a:schemeClr val="bg1"/>
              </a:buClr>
              <a:buSzPct val="125000"/>
              <a:buFont typeface="Arial" panose="020B0604020202020204" pitchFamily="34" charset="0"/>
              <a:buChar char="•"/>
            </a:pPr>
            <a:r>
              <a:rPr lang="en-US" b="1" dirty="0"/>
              <a:t>Attributes : </a:t>
            </a:r>
            <a:r>
              <a:rPr lang="en-US" b="1" u="sng" dirty="0"/>
              <a:t>Customer_ID</a:t>
            </a:r>
            <a:r>
              <a:rPr lang="en-US" b="1" dirty="0"/>
              <a:t>. Location, Name</a:t>
            </a:r>
            <a:endParaRPr lang="en-US" b="1" u="sng" dirty="0"/>
          </a:p>
          <a:p>
            <a:pPr marL="285750" indent="-285750">
              <a:lnSpc>
                <a:spcPct val="100000"/>
              </a:lnSpc>
              <a:buClr>
                <a:schemeClr val="bg1"/>
              </a:buClr>
              <a:buSzPct val="125000"/>
              <a:buFont typeface="Wingdings" panose="05000000000000000000" pitchFamily="2" charset="2"/>
              <a:buChar char="Ø"/>
            </a:pPr>
            <a:r>
              <a:rPr lang="en-US" b="1" u="sng" dirty="0"/>
              <a:t>Design</a:t>
            </a:r>
          </a:p>
          <a:p>
            <a:pPr marL="742950" lvl="1" indent="-285750">
              <a:lnSpc>
                <a:spcPct val="100000"/>
              </a:lnSpc>
              <a:buClr>
                <a:schemeClr val="bg1"/>
              </a:buClr>
              <a:buSzPct val="125000"/>
              <a:buFont typeface="Arial" panose="020B0604020202020204" pitchFamily="34" charset="0"/>
              <a:buChar char="•"/>
            </a:pPr>
            <a:r>
              <a:rPr lang="en-US" b="1" dirty="0"/>
              <a:t>Attributes : </a:t>
            </a:r>
            <a:r>
              <a:rPr lang="en-US" b="1" u="sng" dirty="0"/>
              <a:t>Design_ID</a:t>
            </a:r>
          </a:p>
          <a:p>
            <a:pPr marL="285750" indent="-285750">
              <a:lnSpc>
                <a:spcPct val="100000"/>
              </a:lnSpc>
              <a:buClr>
                <a:schemeClr val="bg1"/>
              </a:buClr>
              <a:buSzPct val="125000"/>
              <a:buFont typeface="Wingdings" panose="05000000000000000000" pitchFamily="2" charset="2"/>
              <a:buChar char="Ø"/>
            </a:pPr>
            <a:r>
              <a:rPr lang="en-US" b="1" u="sng" dirty="0"/>
              <a:t>Power</a:t>
            </a:r>
          </a:p>
          <a:p>
            <a:pPr marL="742950" lvl="1" indent="-285750">
              <a:lnSpc>
                <a:spcPct val="100000"/>
              </a:lnSpc>
              <a:buClr>
                <a:schemeClr val="bg1"/>
              </a:buClr>
              <a:buSzPct val="125000"/>
              <a:buFont typeface="Arial" panose="020B0604020202020204" pitchFamily="34" charset="0"/>
              <a:buChar char="•"/>
            </a:pPr>
            <a:r>
              <a:rPr lang="en-US" b="1" dirty="0"/>
              <a:t>Attributes : </a:t>
            </a:r>
            <a:r>
              <a:rPr lang="en-US" b="1" u="sng" dirty="0" err="1"/>
              <a:t>Power_ID</a:t>
            </a:r>
            <a:r>
              <a:rPr lang="en-US" b="1" dirty="0"/>
              <a:t>, Power, Cost</a:t>
            </a:r>
          </a:p>
          <a:p>
            <a:pPr marL="285750" indent="-285750">
              <a:lnSpc>
                <a:spcPct val="100000"/>
              </a:lnSpc>
              <a:buClr>
                <a:schemeClr val="bg1"/>
              </a:buClr>
              <a:buSzPct val="125000"/>
              <a:buFont typeface="Wingdings" panose="05000000000000000000" pitchFamily="2" charset="2"/>
              <a:buChar char="Ø"/>
            </a:pPr>
            <a:r>
              <a:rPr lang="en-US" b="1" u="sng" dirty="0"/>
              <a:t>Cache Memory</a:t>
            </a:r>
          </a:p>
          <a:p>
            <a:pPr marL="742950" lvl="1" indent="-285750">
              <a:lnSpc>
                <a:spcPct val="100000"/>
              </a:lnSpc>
              <a:buClr>
                <a:schemeClr val="bg1"/>
              </a:buClr>
              <a:buSzPct val="125000"/>
              <a:buFont typeface="Arial" panose="020B0604020202020204" pitchFamily="34" charset="0"/>
              <a:buChar char="•"/>
            </a:pPr>
            <a:r>
              <a:rPr lang="en-US" b="1" dirty="0"/>
              <a:t>Attributes : </a:t>
            </a:r>
            <a:r>
              <a:rPr lang="en-US" b="1" u="sng" dirty="0"/>
              <a:t>Cache_ID</a:t>
            </a:r>
            <a:r>
              <a:rPr lang="en-US" b="1" dirty="0"/>
              <a:t>, Cache_Memory, Cost</a:t>
            </a:r>
            <a:endParaRPr lang="en-US" b="1" u="sng" dirty="0"/>
          </a:p>
          <a:p>
            <a:pPr marL="285750" indent="-285750">
              <a:lnSpc>
                <a:spcPct val="100000"/>
              </a:lnSpc>
              <a:buClr>
                <a:schemeClr val="bg1"/>
              </a:buClr>
              <a:buSzPct val="125000"/>
              <a:buFont typeface="Wingdings" panose="05000000000000000000" pitchFamily="2" charset="2"/>
              <a:buChar char="Ø"/>
            </a:pPr>
            <a:r>
              <a:rPr lang="en-US" b="1" u="sng" dirty="0"/>
              <a:t>Num Core</a:t>
            </a:r>
          </a:p>
          <a:p>
            <a:pPr marL="742950" lvl="1" indent="-285750">
              <a:lnSpc>
                <a:spcPct val="100000"/>
              </a:lnSpc>
              <a:buClr>
                <a:schemeClr val="bg1"/>
              </a:buClr>
              <a:buSzPct val="125000"/>
              <a:buFont typeface="Arial" panose="020B0604020202020204" pitchFamily="34" charset="0"/>
              <a:buChar char="•"/>
            </a:pPr>
            <a:r>
              <a:rPr lang="en-US" b="1" dirty="0"/>
              <a:t>Attributes : </a:t>
            </a:r>
            <a:r>
              <a:rPr lang="en-US" b="1" u="sng" dirty="0"/>
              <a:t>Core_ID</a:t>
            </a:r>
            <a:r>
              <a:rPr lang="en-US" b="1" dirty="0"/>
              <a:t>, Number of Cores, Cost</a:t>
            </a:r>
            <a:endParaRPr lang="en-US" b="1" u="sng" dirty="0"/>
          </a:p>
          <a:p>
            <a:pPr marL="285750" indent="-285750">
              <a:lnSpc>
                <a:spcPct val="100000"/>
              </a:lnSpc>
              <a:buClr>
                <a:schemeClr val="bg1"/>
              </a:buClr>
              <a:buSzPct val="125000"/>
              <a:buFont typeface="Wingdings" panose="05000000000000000000" pitchFamily="2" charset="2"/>
              <a:buChar char="Ø"/>
            </a:pPr>
            <a:r>
              <a:rPr lang="en-US" b="1" u="sng" dirty="0"/>
              <a:t>Technology</a:t>
            </a:r>
          </a:p>
          <a:p>
            <a:pPr marL="742950" lvl="1" indent="-285750">
              <a:lnSpc>
                <a:spcPct val="100000"/>
              </a:lnSpc>
              <a:buClr>
                <a:schemeClr val="bg1"/>
              </a:buClr>
              <a:buSzPct val="125000"/>
              <a:buFont typeface="Arial" panose="020B0604020202020204" pitchFamily="34" charset="0"/>
              <a:buChar char="•"/>
            </a:pPr>
            <a:r>
              <a:rPr lang="en-US" b="1" dirty="0"/>
              <a:t> Attributes : </a:t>
            </a:r>
            <a:r>
              <a:rPr lang="en-US" b="1" u="sng" dirty="0"/>
              <a:t>Tech_ID</a:t>
            </a:r>
            <a:r>
              <a:rPr lang="en-US" b="1" dirty="0"/>
              <a:t>, Technology_Used, Cost</a:t>
            </a:r>
          </a:p>
          <a:p>
            <a:pPr marL="285750" indent="-285750">
              <a:lnSpc>
                <a:spcPct val="100000"/>
              </a:lnSpc>
              <a:buClr>
                <a:schemeClr val="bg1"/>
              </a:buClr>
              <a:buSzPct val="125000"/>
              <a:buFont typeface="Wingdings" panose="05000000000000000000" pitchFamily="2" charset="2"/>
              <a:buChar char="Ø"/>
            </a:pPr>
            <a:r>
              <a:rPr lang="en-US" b="1" u="sng" dirty="0"/>
              <a:t>Clock_Speed</a:t>
            </a:r>
          </a:p>
          <a:p>
            <a:pPr marL="742950" lvl="1" indent="-285750">
              <a:lnSpc>
                <a:spcPct val="100000"/>
              </a:lnSpc>
              <a:buClr>
                <a:schemeClr val="bg1"/>
              </a:buClr>
              <a:buSzPct val="125000"/>
              <a:buFont typeface="Arial" panose="020B0604020202020204" pitchFamily="34" charset="0"/>
              <a:buChar char="•"/>
            </a:pPr>
            <a:r>
              <a:rPr lang="en-US" b="1" dirty="0"/>
              <a:t>Attributes : CS_ID, Clock_Speed, Cost </a:t>
            </a:r>
          </a:p>
        </p:txBody>
      </p:sp>
      <p:pic>
        <p:nvPicPr>
          <p:cNvPr id="23" name="Picture Placeholder 22">
            <a:extLst>
              <a:ext uri="{FF2B5EF4-FFF2-40B4-BE49-F238E27FC236}">
                <a16:creationId xmlns:a16="http://schemas.microsoft.com/office/drawing/2014/main" id="{2464540A-256A-4131-1747-91580D1D8ABF}"/>
              </a:ext>
            </a:extLst>
          </p:cNvPr>
          <p:cNvPicPr>
            <a:picLocks noGrp="1" noChangeAspect="1"/>
          </p:cNvPicPr>
          <p:nvPr>
            <p:ph type="pic" idx="1"/>
          </p:nvPr>
        </p:nvPicPr>
        <p:blipFill>
          <a:blip r:embed="rId2"/>
          <a:srcRect t="469" b="469"/>
          <a:stretch>
            <a:fillRect/>
          </a:stretch>
        </p:blipFill>
        <p:spPr>
          <a:xfrm>
            <a:off x="15240" y="576073"/>
            <a:ext cx="7284720" cy="5509768"/>
          </a:xfrm>
        </p:spPr>
      </p:pic>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0" y="1000"/>
            <a:ext cx="4876800" cy="377006"/>
          </a:xfrm>
        </p:spPr>
        <p:txBody>
          <a:bodyPr>
            <a:normAutofit fontScale="90000"/>
          </a:bodyPr>
          <a:lstStyle/>
          <a:p>
            <a:pPr algn="ctr"/>
            <a:r>
              <a:rPr lang="en-US" dirty="0"/>
              <a:t>Part – 2 of ER Diagram</a:t>
            </a:r>
          </a:p>
        </p:txBody>
      </p:sp>
      <p:pic>
        <p:nvPicPr>
          <p:cNvPr id="4" name="Content Placeholder 3">
            <a:extLst>
              <a:ext uri="{FF2B5EF4-FFF2-40B4-BE49-F238E27FC236}">
                <a16:creationId xmlns:a16="http://schemas.microsoft.com/office/drawing/2014/main" id="{EAE999AE-12E2-76BE-A8F5-7F1AF3971B0B}"/>
              </a:ext>
            </a:extLst>
          </p:cNvPr>
          <p:cNvPicPr>
            <a:picLocks noGrp="1" noChangeAspect="1"/>
          </p:cNvPicPr>
          <p:nvPr>
            <p:ph idx="1"/>
          </p:nvPr>
        </p:nvPicPr>
        <p:blipFill>
          <a:blip r:embed="rId2"/>
          <a:stretch>
            <a:fillRect/>
          </a:stretch>
        </p:blipFill>
        <p:spPr>
          <a:xfrm>
            <a:off x="0" y="1005386"/>
            <a:ext cx="7315200" cy="5224234"/>
          </a:xfrm>
        </p:spPr>
      </p:pic>
      <p:sp>
        <p:nvSpPr>
          <p:cNvPr id="6" name="Text Placeholder 5"/>
          <p:cNvSpPr>
            <a:spLocks noGrp="1"/>
          </p:cNvSpPr>
          <p:nvPr>
            <p:ph type="body" sz="half" idx="2"/>
          </p:nvPr>
        </p:nvSpPr>
        <p:spPr>
          <a:xfrm>
            <a:off x="7315200" y="378006"/>
            <a:ext cx="4865152" cy="6478994"/>
          </a:xfrm>
        </p:spPr>
        <p:txBody>
          <a:bodyPr/>
          <a:lstStyle/>
          <a:p>
            <a:pPr marL="285750" indent="-285750">
              <a:lnSpc>
                <a:spcPct val="150000"/>
              </a:lnSpc>
              <a:buClr>
                <a:schemeClr val="bg1"/>
              </a:buClr>
              <a:buSzPct val="125000"/>
              <a:buFont typeface="Wingdings" panose="05000000000000000000" pitchFamily="2" charset="2"/>
              <a:buChar char="Ø"/>
            </a:pPr>
            <a:r>
              <a:rPr lang="en-US" b="1" u="sng" dirty="0"/>
              <a:t>Chip</a:t>
            </a:r>
          </a:p>
          <a:p>
            <a:pPr marL="742950" lvl="1" indent="-285750">
              <a:lnSpc>
                <a:spcPct val="150000"/>
              </a:lnSpc>
              <a:buClr>
                <a:schemeClr val="bg1"/>
              </a:buClr>
              <a:buSzPct val="125000"/>
              <a:buFont typeface="Arial" panose="020B0604020202020204" pitchFamily="34" charset="0"/>
              <a:buChar char="•"/>
            </a:pPr>
            <a:r>
              <a:rPr lang="en-US" b="1" dirty="0">
                <a:solidFill>
                  <a:schemeClr val="bg1"/>
                </a:solidFill>
              </a:rPr>
              <a:t>Attributes : </a:t>
            </a:r>
            <a:r>
              <a:rPr lang="en-US" b="1" u="sng" dirty="0">
                <a:solidFill>
                  <a:schemeClr val="bg1"/>
                </a:solidFill>
              </a:rPr>
              <a:t>ChipID</a:t>
            </a:r>
            <a:r>
              <a:rPr lang="en-US" b="1" dirty="0">
                <a:solidFill>
                  <a:schemeClr val="bg1"/>
                </a:solidFill>
              </a:rPr>
              <a:t>, BatchID, DesignID, Chipcost</a:t>
            </a:r>
          </a:p>
          <a:p>
            <a:pPr marL="285750" indent="-285750">
              <a:lnSpc>
                <a:spcPct val="150000"/>
              </a:lnSpc>
              <a:buClr>
                <a:schemeClr val="bg1"/>
              </a:buClr>
              <a:buSzPct val="125000"/>
              <a:buFont typeface="Wingdings" panose="05000000000000000000" pitchFamily="2" charset="2"/>
              <a:buChar char="Ø"/>
            </a:pPr>
            <a:r>
              <a:rPr lang="en-US" b="1" u="sng" dirty="0"/>
              <a:t>WaferBatch </a:t>
            </a:r>
          </a:p>
          <a:p>
            <a:pPr marL="742950" lvl="1" indent="-285750">
              <a:lnSpc>
                <a:spcPct val="150000"/>
              </a:lnSpc>
              <a:buClr>
                <a:schemeClr val="bg1"/>
              </a:buClr>
              <a:buSzPct val="125000"/>
              <a:buFont typeface="Arial" panose="020B0604020202020204" pitchFamily="34" charset="0"/>
              <a:buChar char="•"/>
            </a:pPr>
            <a:r>
              <a:rPr lang="en-US" b="1" dirty="0">
                <a:solidFill>
                  <a:schemeClr val="bg1"/>
                </a:solidFill>
              </a:rPr>
              <a:t>Attributes : </a:t>
            </a:r>
            <a:r>
              <a:rPr lang="en-US" b="1" u="sng" dirty="0">
                <a:solidFill>
                  <a:schemeClr val="bg1"/>
                </a:solidFill>
              </a:rPr>
              <a:t>BatchID</a:t>
            </a:r>
            <a:r>
              <a:rPr lang="en-US" b="1" dirty="0">
                <a:solidFill>
                  <a:schemeClr val="bg1"/>
                </a:solidFill>
              </a:rPr>
              <a:t>, Start_Date, End_Date, Batch_Cost, Quantity</a:t>
            </a:r>
          </a:p>
          <a:p>
            <a:pPr marL="285750" indent="-285750">
              <a:lnSpc>
                <a:spcPct val="150000"/>
              </a:lnSpc>
              <a:buClr>
                <a:schemeClr val="bg1"/>
              </a:buClr>
              <a:buSzPct val="125000"/>
              <a:buFont typeface="Wingdings" panose="05000000000000000000" pitchFamily="2" charset="2"/>
              <a:buChar char="Ø"/>
            </a:pPr>
            <a:r>
              <a:rPr lang="en-US" b="1" u="sng" dirty="0"/>
              <a:t>Testing </a:t>
            </a:r>
          </a:p>
          <a:p>
            <a:pPr marL="742950" lvl="1" indent="-285750">
              <a:lnSpc>
                <a:spcPct val="150000"/>
              </a:lnSpc>
              <a:buClr>
                <a:schemeClr val="bg1"/>
              </a:buClr>
              <a:buSzPct val="125000"/>
              <a:buFont typeface="Arial" panose="020B0604020202020204" pitchFamily="34" charset="0"/>
              <a:buChar char="•"/>
            </a:pPr>
            <a:r>
              <a:rPr lang="en-US" b="1" dirty="0">
                <a:solidFill>
                  <a:schemeClr val="bg1"/>
                </a:solidFill>
              </a:rPr>
              <a:t>Attributes : </a:t>
            </a:r>
            <a:r>
              <a:rPr lang="en-US" b="1" u="sng" dirty="0">
                <a:solidFill>
                  <a:schemeClr val="bg1"/>
                </a:solidFill>
              </a:rPr>
              <a:t>Testing_ID</a:t>
            </a:r>
            <a:r>
              <a:rPr lang="en-US" b="1" dirty="0">
                <a:solidFill>
                  <a:schemeClr val="bg1"/>
                </a:solidFill>
              </a:rPr>
              <a:t>, Wafer Testing, Functional Testing, Visual Inspection, ATE</a:t>
            </a:r>
            <a:endParaRPr lang="en-US" b="1" u="sng" dirty="0">
              <a:solidFill>
                <a:schemeClr val="bg1"/>
              </a:solidFill>
            </a:endParaRPr>
          </a:p>
          <a:p>
            <a:pPr marL="285750" indent="-285750">
              <a:lnSpc>
                <a:spcPct val="150000"/>
              </a:lnSpc>
              <a:buClr>
                <a:schemeClr val="bg1"/>
              </a:buClr>
              <a:buSzPct val="125000"/>
              <a:buFont typeface="Wingdings" panose="05000000000000000000" pitchFamily="2" charset="2"/>
              <a:buChar char="Ø"/>
            </a:pPr>
            <a:r>
              <a:rPr lang="en-US" b="1" u="sng" dirty="0"/>
              <a:t>Foundry</a:t>
            </a:r>
          </a:p>
          <a:p>
            <a:pPr marL="742950" lvl="1" indent="-285750">
              <a:lnSpc>
                <a:spcPct val="150000"/>
              </a:lnSpc>
              <a:buClr>
                <a:schemeClr val="bg1"/>
              </a:buClr>
              <a:buSzPct val="125000"/>
              <a:buFont typeface="Arial" panose="020B0604020202020204" pitchFamily="34" charset="0"/>
              <a:buChar char="•"/>
            </a:pPr>
            <a:r>
              <a:rPr lang="en-US" b="1" dirty="0">
                <a:solidFill>
                  <a:schemeClr val="bg1"/>
                </a:solidFill>
              </a:rPr>
              <a:t>Attributes : </a:t>
            </a:r>
            <a:r>
              <a:rPr lang="en-US" b="1" u="sng" dirty="0">
                <a:solidFill>
                  <a:schemeClr val="bg1"/>
                </a:solidFill>
              </a:rPr>
              <a:t>Foundry_ID</a:t>
            </a:r>
            <a:r>
              <a:rPr lang="en-US" b="1" dirty="0">
                <a:solidFill>
                  <a:schemeClr val="bg1"/>
                </a:solidFill>
              </a:rPr>
              <a:t>, Name, Location, Technology</a:t>
            </a:r>
            <a:endParaRPr lang="en-US" b="1" u="sng" dirty="0">
              <a:solidFill>
                <a:schemeClr val="bg1"/>
              </a:solidFill>
            </a:endParaRPr>
          </a:p>
          <a:p>
            <a:pPr marL="285750" indent="-285750">
              <a:lnSpc>
                <a:spcPct val="150000"/>
              </a:lnSpc>
              <a:buClr>
                <a:schemeClr val="bg1"/>
              </a:buClr>
              <a:buSzPct val="125000"/>
              <a:buFont typeface="Wingdings" panose="05000000000000000000" pitchFamily="2" charset="2"/>
              <a:buChar char="Ø"/>
            </a:pPr>
            <a:r>
              <a:rPr lang="en-US" b="1" u="sng" dirty="0"/>
              <a:t>Packaging</a:t>
            </a:r>
          </a:p>
          <a:p>
            <a:pPr marL="742950" lvl="1" indent="-285750">
              <a:lnSpc>
                <a:spcPct val="100000"/>
              </a:lnSpc>
              <a:buClr>
                <a:schemeClr val="bg1"/>
              </a:buClr>
              <a:buSzPct val="125000"/>
              <a:buFont typeface="Arial" panose="020B0604020202020204" pitchFamily="34" charset="0"/>
              <a:buChar char="•"/>
            </a:pPr>
            <a:r>
              <a:rPr lang="en-US" b="1" dirty="0">
                <a:solidFill>
                  <a:schemeClr val="bg1"/>
                </a:solidFill>
              </a:rPr>
              <a:t>Attributes : </a:t>
            </a:r>
            <a:r>
              <a:rPr lang="en-US" b="1" u="sng" dirty="0">
                <a:solidFill>
                  <a:schemeClr val="bg1"/>
                </a:solidFill>
              </a:rPr>
              <a:t>Package_ID</a:t>
            </a:r>
            <a:r>
              <a:rPr lang="en-US" b="1" dirty="0">
                <a:solidFill>
                  <a:schemeClr val="bg1"/>
                </a:solidFill>
              </a:rPr>
              <a:t>, Date, Type</a:t>
            </a:r>
            <a:endParaRPr lang="en-US" b="1" u="sng" dirty="0">
              <a:solidFill>
                <a:schemeClr val="bg1"/>
              </a:solidFill>
            </a:endParaRPr>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FA3443-61E5-B80D-AD47-4C5F9A33B472}"/>
              </a:ext>
            </a:extLst>
          </p:cNvPr>
          <p:cNvSpPr>
            <a:spLocks noGrp="1"/>
          </p:cNvSpPr>
          <p:nvPr>
            <p:ph type="title"/>
          </p:nvPr>
        </p:nvSpPr>
        <p:spPr>
          <a:xfrm>
            <a:off x="0" y="0"/>
            <a:ext cx="12192000" cy="579120"/>
          </a:xfrm>
        </p:spPr>
        <p:txBody>
          <a:bodyPr/>
          <a:lstStyle/>
          <a:p>
            <a:pPr algn="ctr"/>
            <a:r>
              <a:rPr lang="en" sz="3200" dirty="0"/>
              <a:t>Relational Schema Mapping of the ERD</a:t>
            </a:r>
            <a:endParaRPr lang="en-IN" dirty="0"/>
          </a:p>
        </p:txBody>
      </p:sp>
      <p:sp>
        <p:nvSpPr>
          <p:cNvPr id="6" name="Content Placeholder 5">
            <a:extLst>
              <a:ext uri="{FF2B5EF4-FFF2-40B4-BE49-F238E27FC236}">
                <a16:creationId xmlns:a16="http://schemas.microsoft.com/office/drawing/2014/main" id="{FB49C5AB-8F48-8960-8F31-06E68353C82C}"/>
              </a:ext>
            </a:extLst>
          </p:cNvPr>
          <p:cNvSpPr>
            <a:spLocks noGrp="1"/>
          </p:cNvSpPr>
          <p:nvPr>
            <p:ph idx="1"/>
          </p:nvPr>
        </p:nvSpPr>
        <p:spPr>
          <a:xfrm>
            <a:off x="0" y="579120"/>
            <a:ext cx="12192000" cy="5608320"/>
          </a:xfrm>
        </p:spPr>
        <p:txBody>
          <a:bodyPr>
            <a:normAutofit fontScale="70000" lnSpcReduction="20000"/>
          </a:bodyPr>
          <a:lstStyle/>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Customer (</a:t>
            </a:r>
            <a:r>
              <a:rPr lang="en-IN" sz="2000" u="sng" dirty="0">
                <a:solidFill>
                  <a:srgbClr val="000000"/>
                </a:solidFill>
                <a:latin typeface="Arial"/>
                <a:ea typeface="Arial"/>
                <a:cs typeface="Arial"/>
                <a:sym typeface="Arial"/>
              </a:rPr>
              <a:t>Customer_id</a:t>
            </a:r>
            <a:r>
              <a:rPr lang="en-IN" sz="2000" dirty="0">
                <a:solidFill>
                  <a:srgbClr val="000000"/>
                </a:solidFill>
                <a:latin typeface="Arial"/>
                <a:ea typeface="Arial"/>
                <a:cs typeface="Arial"/>
                <a:sym typeface="Arial"/>
              </a:rPr>
              <a:t>, Name, Package_ID[FK])</a:t>
            </a:r>
          </a:p>
          <a:p>
            <a:pPr marL="180000" lvl="0" indent="0" rtl="0">
              <a:lnSpc>
                <a:spcPct val="165000"/>
              </a:lnSpc>
              <a:spcBef>
                <a:spcPts val="0"/>
              </a:spcBef>
              <a:buNone/>
            </a:pPr>
            <a:r>
              <a:rPr lang="en-IN" sz="2000" dirty="0">
                <a:solidFill>
                  <a:srgbClr val="000000"/>
                </a:solidFill>
                <a:latin typeface="Arial"/>
                <a:ea typeface="Arial"/>
                <a:cs typeface="Arial"/>
                <a:sym typeface="Arial"/>
              </a:rPr>
              <a:t>	Cust_loc (</a:t>
            </a:r>
            <a:r>
              <a:rPr lang="en-IN" sz="2000" u="sng" dirty="0">
                <a:solidFill>
                  <a:srgbClr val="000000"/>
                </a:solidFill>
                <a:latin typeface="Arial"/>
                <a:ea typeface="Arial"/>
                <a:cs typeface="Arial"/>
                <a:sym typeface="Arial"/>
              </a:rPr>
              <a:t>customer_id[FK]</a:t>
            </a:r>
            <a:r>
              <a:rPr lang="en-IN" sz="2000" dirty="0">
                <a:solidFill>
                  <a:srgbClr val="000000"/>
                </a:solidFill>
                <a:latin typeface="Arial"/>
                <a:ea typeface="Arial"/>
                <a:cs typeface="Arial"/>
                <a:sym typeface="Arial"/>
              </a:rPr>
              <a:t>, </a:t>
            </a:r>
            <a:r>
              <a:rPr lang="en-IN" sz="2000" u="sng" dirty="0">
                <a:solidFill>
                  <a:srgbClr val="000000"/>
                </a:solidFill>
                <a:latin typeface="Arial"/>
                <a:ea typeface="Arial"/>
                <a:cs typeface="Arial"/>
                <a:sym typeface="Arial"/>
              </a:rPr>
              <a:t>Location</a:t>
            </a:r>
            <a:r>
              <a:rPr lang="en-IN" sz="2000" dirty="0">
                <a:solidFill>
                  <a:srgbClr val="000000"/>
                </a:solidFill>
                <a:latin typeface="Arial"/>
                <a:ea typeface="Arial"/>
                <a:cs typeface="Arial"/>
                <a:sym typeface="Arial"/>
              </a:rPr>
              <a:t>)</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Purchase_Order(</a:t>
            </a:r>
            <a:r>
              <a:rPr lang="en-IN" sz="2000" u="sng" dirty="0">
                <a:solidFill>
                  <a:srgbClr val="000000"/>
                </a:solidFill>
                <a:latin typeface="Arial"/>
                <a:ea typeface="Arial"/>
                <a:cs typeface="Arial"/>
                <a:sym typeface="Arial"/>
              </a:rPr>
              <a:t>Order_Id</a:t>
            </a:r>
            <a:r>
              <a:rPr lang="en-IN" sz="2000" dirty="0">
                <a:solidFill>
                  <a:srgbClr val="000000"/>
                </a:solidFill>
                <a:latin typeface="Arial"/>
                <a:ea typeface="Arial"/>
                <a:cs typeface="Arial"/>
                <a:sym typeface="Arial"/>
              </a:rPr>
              <a:t>, Line_item, Date, Priority_Status, Customer_Id[FK], Foundry_ID[FK])</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Foundry(</a:t>
            </a:r>
            <a:r>
              <a:rPr lang="en-IN" sz="2000" u="sng" dirty="0">
                <a:solidFill>
                  <a:srgbClr val="000000"/>
                </a:solidFill>
                <a:latin typeface="Arial"/>
                <a:ea typeface="Arial"/>
                <a:cs typeface="Arial"/>
                <a:sym typeface="Arial"/>
              </a:rPr>
              <a:t>Foundry_ID</a:t>
            </a:r>
            <a:r>
              <a:rPr lang="en-IN" sz="2000" dirty="0">
                <a:solidFill>
                  <a:srgbClr val="000000"/>
                </a:solidFill>
                <a:latin typeface="Arial"/>
                <a:ea typeface="Arial"/>
                <a:cs typeface="Arial"/>
                <a:sym typeface="Arial"/>
              </a:rPr>
              <a:t>, Name, Technology)</a:t>
            </a:r>
          </a:p>
          <a:p>
            <a:pPr marL="180000" lvl="0" indent="0" rtl="0">
              <a:lnSpc>
                <a:spcPct val="165000"/>
              </a:lnSpc>
              <a:spcBef>
                <a:spcPts val="0"/>
              </a:spcBef>
              <a:buNone/>
            </a:pPr>
            <a:r>
              <a:rPr lang="en-IN" sz="2000" dirty="0">
                <a:solidFill>
                  <a:srgbClr val="000000"/>
                </a:solidFill>
                <a:latin typeface="Arial"/>
                <a:ea typeface="Arial"/>
                <a:cs typeface="Arial"/>
                <a:sym typeface="Arial"/>
              </a:rPr>
              <a:t>      	Foundry_Loc (</a:t>
            </a:r>
            <a:r>
              <a:rPr lang="en-IN" sz="2000" u="sng" dirty="0">
                <a:solidFill>
                  <a:srgbClr val="000000"/>
                </a:solidFill>
                <a:latin typeface="Arial"/>
                <a:ea typeface="Arial"/>
                <a:cs typeface="Arial"/>
                <a:sym typeface="Arial"/>
              </a:rPr>
              <a:t>Foundry_ID[FK]</a:t>
            </a:r>
            <a:r>
              <a:rPr lang="en-IN" sz="2000" dirty="0">
                <a:solidFill>
                  <a:srgbClr val="000000"/>
                </a:solidFill>
                <a:latin typeface="Arial"/>
                <a:ea typeface="Arial"/>
                <a:cs typeface="Arial"/>
                <a:sym typeface="Arial"/>
              </a:rPr>
              <a:t>, </a:t>
            </a:r>
            <a:r>
              <a:rPr lang="en-IN" sz="2000" u="sng" dirty="0">
                <a:solidFill>
                  <a:srgbClr val="000000"/>
                </a:solidFill>
                <a:latin typeface="Arial"/>
                <a:ea typeface="Arial"/>
                <a:cs typeface="Arial"/>
                <a:sym typeface="Arial"/>
              </a:rPr>
              <a:t>Location</a:t>
            </a:r>
            <a:r>
              <a:rPr lang="en-IN" sz="2000" dirty="0">
                <a:solidFill>
                  <a:srgbClr val="000000"/>
                </a:solidFill>
                <a:latin typeface="Arial"/>
                <a:ea typeface="Arial"/>
                <a:cs typeface="Arial"/>
                <a:sym typeface="Arial"/>
              </a:rPr>
              <a:t>)</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Testing (</a:t>
            </a:r>
            <a:r>
              <a:rPr lang="en-IN" sz="2000" u="sng" dirty="0">
                <a:solidFill>
                  <a:srgbClr val="000000"/>
                </a:solidFill>
                <a:latin typeface="Arial"/>
                <a:ea typeface="Arial"/>
                <a:cs typeface="Arial"/>
                <a:sym typeface="Arial"/>
              </a:rPr>
              <a:t>Testing_ID</a:t>
            </a:r>
            <a:r>
              <a:rPr lang="en-IN" sz="2000" dirty="0">
                <a:solidFill>
                  <a:srgbClr val="000000"/>
                </a:solidFill>
                <a:latin typeface="Arial"/>
                <a:ea typeface="Arial"/>
                <a:cs typeface="Arial"/>
                <a:sym typeface="Arial"/>
              </a:rPr>
              <a:t>, Wafer_Testing, Functional_Testing, Visual_Inspection, ATE, Foundry_ID[FK])</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Testing_ON </a:t>
            </a:r>
            <a:r>
              <a:rPr lang="en-IN" sz="2000" u="sng" dirty="0">
                <a:solidFill>
                  <a:srgbClr val="000000"/>
                </a:solidFill>
                <a:latin typeface="Arial"/>
                <a:ea typeface="Arial"/>
                <a:cs typeface="Arial"/>
                <a:sym typeface="Arial"/>
              </a:rPr>
              <a:t>(Testing_ID[FK]</a:t>
            </a:r>
            <a:r>
              <a:rPr lang="en-IN" sz="2000" dirty="0">
                <a:solidFill>
                  <a:srgbClr val="000000"/>
                </a:solidFill>
                <a:latin typeface="Arial"/>
                <a:ea typeface="Arial"/>
                <a:cs typeface="Arial"/>
                <a:sym typeface="Arial"/>
              </a:rPr>
              <a:t>, </a:t>
            </a:r>
            <a:r>
              <a:rPr lang="en-IN" sz="2000" u="sng" dirty="0">
                <a:solidFill>
                  <a:srgbClr val="000000"/>
                </a:solidFill>
                <a:latin typeface="Arial"/>
                <a:ea typeface="Arial"/>
                <a:cs typeface="Arial"/>
                <a:sym typeface="Arial"/>
              </a:rPr>
              <a:t>Chip_ID[FK]</a:t>
            </a:r>
            <a:r>
              <a:rPr lang="en-IN" sz="2000" dirty="0">
                <a:solidFill>
                  <a:srgbClr val="000000"/>
                </a:solidFill>
                <a:latin typeface="Arial"/>
                <a:ea typeface="Arial"/>
                <a:cs typeface="Arial"/>
                <a:sym typeface="Arial"/>
              </a:rPr>
              <a:t> )</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WaferBatch(</a:t>
            </a:r>
            <a:r>
              <a:rPr lang="en-IN" sz="2000" u="sng" dirty="0">
                <a:solidFill>
                  <a:srgbClr val="000000"/>
                </a:solidFill>
                <a:latin typeface="Arial"/>
                <a:ea typeface="Arial"/>
                <a:cs typeface="Arial"/>
                <a:sym typeface="Arial"/>
              </a:rPr>
              <a:t>Batch_ID</a:t>
            </a:r>
            <a:r>
              <a:rPr lang="en-IN" sz="2000" dirty="0">
                <a:solidFill>
                  <a:srgbClr val="000000"/>
                </a:solidFill>
                <a:latin typeface="Arial"/>
                <a:ea typeface="Arial"/>
                <a:cs typeface="Arial"/>
                <a:sym typeface="Arial"/>
              </a:rPr>
              <a:t>, StartDate, EndDate, Quantity)</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Chip(</a:t>
            </a:r>
            <a:r>
              <a:rPr lang="en-IN" sz="2000" u="sng" dirty="0">
                <a:solidFill>
                  <a:srgbClr val="000000"/>
                </a:solidFill>
                <a:latin typeface="Arial"/>
                <a:ea typeface="Arial"/>
                <a:cs typeface="Arial"/>
                <a:sym typeface="Arial"/>
              </a:rPr>
              <a:t>ChipID </a:t>
            </a:r>
            <a:r>
              <a:rPr lang="en-IN" sz="2000" dirty="0">
                <a:solidFill>
                  <a:srgbClr val="000000"/>
                </a:solidFill>
                <a:latin typeface="Arial"/>
                <a:ea typeface="Arial"/>
                <a:cs typeface="Arial"/>
                <a:sym typeface="Arial"/>
              </a:rPr>
              <a:t>,BatchID[FK], Order_ID[FK], Design_ID[FK])</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Packaging(</a:t>
            </a:r>
            <a:r>
              <a:rPr lang="en-IN" sz="2000" u="sng" dirty="0">
                <a:solidFill>
                  <a:srgbClr val="000000"/>
                </a:solidFill>
                <a:latin typeface="Arial"/>
                <a:ea typeface="Arial"/>
                <a:cs typeface="Arial"/>
                <a:sym typeface="Arial"/>
              </a:rPr>
              <a:t>PackageId</a:t>
            </a:r>
            <a:r>
              <a:rPr lang="en-IN" sz="2000" dirty="0">
                <a:solidFill>
                  <a:srgbClr val="000000"/>
                </a:solidFill>
                <a:latin typeface="Arial"/>
                <a:ea typeface="Arial"/>
                <a:cs typeface="Arial"/>
                <a:sym typeface="Arial"/>
              </a:rPr>
              <a:t>, Date, Type, ChipID[FK])</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Decides(</a:t>
            </a:r>
            <a:r>
              <a:rPr lang="en-IN" sz="2000" u="sng" dirty="0">
                <a:solidFill>
                  <a:srgbClr val="000000"/>
                </a:solidFill>
                <a:latin typeface="Arial"/>
                <a:ea typeface="Arial"/>
                <a:cs typeface="Arial"/>
                <a:sym typeface="Arial"/>
              </a:rPr>
              <a:t>Customer_ID[FK]</a:t>
            </a:r>
            <a:r>
              <a:rPr lang="en-IN" sz="2000" dirty="0">
                <a:solidFill>
                  <a:srgbClr val="000000"/>
                </a:solidFill>
                <a:latin typeface="Arial"/>
                <a:ea typeface="Arial"/>
                <a:cs typeface="Arial"/>
                <a:sym typeface="Arial"/>
              </a:rPr>
              <a:t>, </a:t>
            </a:r>
            <a:r>
              <a:rPr lang="en-IN" sz="2000" u="sng" dirty="0">
                <a:solidFill>
                  <a:srgbClr val="000000"/>
                </a:solidFill>
                <a:latin typeface="Arial"/>
                <a:ea typeface="Arial"/>
                <a:cs typeface="Arial"/>
                <a:sym typeface="Arial"/>
              </a:rPr>
              <a:t>Design_ID[FK]</a:t>
            </a:r>
            <a:r>
              <a:rPr lang="en-IN" sz="2000" dirty="0">
                <a:solidFill>
                  <a:srgbClr val="000000"/>
                </a:solidFill>
                <a:latin typeface="Arial"/>
                <a:ea typeface="Arial"/>
                <a:cs typeface="Arial"/>
                <a:sym typeface="Arial"/>
              </a:rPr>
              <a:t>)</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Design(</a:t>
            </a:r>
            <a:r>
              <a:rPr lang="en-IN" sz="2000" u="sng" dirty="0">
                <a:solidFill>
                  <a:srgbClr val="000000"/>
                </a:solidFill>
                <a:latin typeface="Arial"/>
                <a:ea typeface="Arial"/>
                <a:cs typeface="Arial"/>
                <a:sym typeface="Arial"/>
              </a:rPr>
              <a:t>Design_ID</a:t>
            </a:r>
            <a:r>
              <a:rPr lang="en-IN" sz="2000" dirty="0">
                <a:solidFill>
                  <a:srgbClr val="000000"/>
                </a:solidFill>
                <a:latin typeface="Arial"/>
                <a:ea typeface="Arial"/>
                <a:cs typeface="Arial"/>
                <a:sym typeface="Arial"/>
              </a:rPr>
              <a:t>, CS_ID[FK], Tech_ID[FK], Core_ID[FK], Cache_ID[FK], Power_ID[FK])</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Clock_Speed(</a:t>
            </a:r>
            <a:r>
              <a:rPr lang="en-IN" sz="2000" u="sng" dirty="0">
                <a:solidFill>
                  <a:srgbClr val="000000"/>
                </a:solidFill>
                <a:latin typeface="Arial"/>
                <a:ea typeface="Arial"/>
                <a:cs typeface="Arial"/>
                <a:sym typeface="Arial"/>
              </a:rPr>
              <a:t>CS_ID</a:t>
            </a:r>
            <a:r>
              <a:rPr lang="en-IN" sz="2000" dirty="0">
                <a:solidFill>
                  <a:srgbClr val="000000"/>
                </a:solidFill>
                <a:latin typeface="Arial"/>
                <a:ea typeface="Arial"/>
                <a:cs typeface="Arial"/>
                <a:sym typeface="Arial"/>
              </a:rPr>
              <a:t>, Clock_Speed, Cost)</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Technology(</a:t>
            </a:r>
            <a:r>
              <a:rPr lang="en-IN" sz="2000" u="sng" dirty="0">
                <a:solidFill>
                  <a:srgbClr val="000000"/>
                </a:solidFill>
                <a:latin typeface="Arial"/>
                <a:ea typeface="Arial"/>
                <a:cs typeface="Arial"/>
                <a:sym typeface="Arial"/>
              </a:rPr>
              <a:t>Tech_ID</a:t>
            </a:r>
            <a:r>
              <a:rPr lang="en-IN" sz="2000" dirty="0">
                <a:solidFill>
                  <a:srgbClr val="000000"/>
                </a:solidFill>
                <a:latin typeface="Arial"/>
                <a:ea typeface="Arial"/>
                <a:cs typeface="Arial"/>
                <a:sym typeface="Arial"/>
              </a:rPr>
              <a:t>, Technology_Used, Cost)</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Num_Core(</a:t>
            </a:r>
            <a:r>
              <a:rPr lang="en-IN" sz="2000" u="sng" dirty="0">
                <a:solidFill>
                  <a:srgbClr val="000000"/>
                </a:solidFill>
                <a:latin typeface="Arial"/>
                <a:ea typeface="Arial"/>
                <a:cs typeface="Arial"/>
                <a:sym typeface="Arial"/>
              </a:rPr>
              <a:t>Core_ID</a:t>
            </a:r>
            <a:r>
              <a:rPr lang="en-IN" sz="2000" dirty="0">
                <a:solidFill>
                  <a:srgbClr val="000000"/>
                </a:solidFill>
                <a:latin typeface="Arial"/>
                <a:ea typeface="Arial"/>
                <a:cs typeface="Arial"/>
                <a:sym typeface="Arial"/>
              </a:rPr>
              <a:t>, Number_of_Cores, Cost)</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Cache_Memory(</a:t>
            </a:r>
            <a:r>
              <a:rPr lang="en-IN" sz="2000" u="sng" dirty="0">
                <a:solidFill>
                  <a:srgbClr val="000000"/>
                </a:solidFill>
                <a:latin typeface="Arial"/>
                <a:ea typeface="Arial"/>
                <a:cs typeface="Arial"/>
                <a:sym typeface="Arial"/>
              </a:rPr>
              <a:t>Cache_ID</a:t>
            </a:r>
            <a:r>
              <a:rPr lang="en-IN" sz="2000" dirty="0">
                <a:solidFill>
                  <a:srgbClr val="000000"/>
                </a:solidFill>
                <a:latin typeface="Arial"/>
                <a:ea typeface="Arial"/>
                <a:cs typeface="Arial"/>
                <a:sym typeface="Arial"/>
              </a:rPr>
              <a:t>, Cache_Memory, Cost)</a:t>
            </a:r>
          </a:p>
          <a:p>
            <a:pPr marL="180000" lvl="0" indent="-285750" rtl="0">
              <a:lnSpc>
                <a:spcPct val="165000"/>
              </a:lnSpc>
              <a:spcBef>
                <a:spcPts val="0"/>
              </a:spcBef>
              <a:buFont typeface="Wingdings" panose="05000000000000000000" pitchFamily="2" charset="2"/>
              <a:buChar char="Ø"/>
            </a:pPr>
            <a:r>
              <a:rPr lang="en-IN" sz="2000" dirty="0">
                <a:solidFill>
                  <a:srgbClr val="000000"/>
                </a:solidFill>
                <a:latin typeface="Arial"/>
                <a:ea typeface="Arial"/>
                <a:cs typeface="Arial"/>
                <a:sym typeface="Arial"/>
              </a:rPr>
              <a:t>Power(</a:t>
            </a:r>
            <a:r>
              <a:rPr lang="en-IN" sz="2000" u="sng" dirty="0">
                <a:solidFill>
                  <a:srgbClr val="000000"/>
                </a:solidFill>
                <a:latin typeface="Arial"/>
                <a:ea typeface="Arial"/>
                <a:cs typeface="Arial"/>
                <a:sym typeface="Arial"/>
              </a:rPr>
              <a:t>Power_ID</a:t>
            </a:r>
            <a:r>
              <a:rPr lang="en-IN" sz="2000" dirty="0">
                <a:solidFill>
                  <a:srgbClr val="000000"/>
                </a:solidFill>
                <a:latin typeface="Arial"/>
                <a:ea typeface="Arial"/>
                <a:cs typeface="Arial"/>
                <a:sym typeface="Arial"/>
              </a:rPr>
              <a:t>, Power, Cost)</a:t>
            </a:r>
          </a:p>
          <a:p>
            <a:pPr marL="285750" lvl="0" indent="-285750" algn="l" rtl="0">
              <a:lnSpc>
                <a:spcPct val="150000"/>
              </a:lnSpc>
              <a:spcBef>
                <a:spcPts val="0"/>
              </a:spcBef>
              <a:spcAft>
                <a:spcPts val="0"/>
              </a:spcAft>
              <a:buFont typeface="Wingdings" panose="05000000000000000000" pitchFamily="2" charset="2"/>
              <a:buChar char="Ø"/>
            </a:pPr>
            <a:endParaRPr lang="en-IN" sz="2000" dirty="0">
              <a:solidFill>
                <a:srgbClr val="000000"/>
              </a:solidFill>
              <a:latin typeface="Arial"/>
              <a:ea typeface="Arial"/>
              <a:cs typeface="Arial"/>
              <a:sym typeface="Arial"/>
            </a:endParaRPr>
          </a:p>
          <a:p>
            <a:pPr marL="0" indent="0">
              <a:buNone/>
            </a:pPr>
            <a:endParaRPr lang="en-IN" dirty="0"/>
          </a:p>
        </p:txBody>
      </p:sp>
    </p:spTree>
    <p:extLst>
      <p:ext uri="{BB962C8B-B14F-4D97-AF65-F5344CB8AC3E}">
        <p14:creationId xmlns:p14="http://schemas.microsoft.com/office/powerpoint/2010/main" val="36459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555</TotalTime>
  <Words>1903</Words>
  <Application>Microsoft Office PowerPoint</Application>
  <PresentationFormat>Widescreen</PresentationFormat>
  <Paragraphs>131</Paragraphs>
  <Slides>24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Wingdings</vt:lpstr>
      <vt:lpstr>Diamond Grid 16x9</vt:lpstr>
      <vt:lpstr>Semiconductor Industry Supply Chain Dynamics: A Simplified Overview</vt:lpstr>
      <vt:lpstr>Problem Statement</vt:lpstr>
      <vt:lpstr>PowerPoint Presentation</vt:lpstr>
      <vt:lpstr>Semiconductor Manufacturing Process Overview</vt:lpstr>
      <vt:lpstr> Assumptions</vt:lpstr>
      <vt:lpstr>PowerPoint Presentation</vt:lpstr>
      <vt:lpstr>Part – 1 of ER Diagram</vt:lpstr>
      <vt:lpstr>Part – 2 of ER Diagram</vt:lpstr>
      <vt:lpstr>Relational Schema Mapping of the ERD</vt:lpstr>
      <vt:lpstr>Foundry Performance and Efficiency Analysis</vt:lpstr>
      <vt:lpstr>SQL Query – 1 </vt:lpstr>
      <vt:lpstr>Visualizing Results</vt:lpstr>
      <vt:lpstr>Necessity of Financial Analysis </vt:lpstr>
      <vt:lpstr>SQL Query – 2</vt:lpstr>
      <vt:lpstr> Financial Overview</vt:lpstr>
      <vt:lpstr>Visualizing Data – Financial Dashboard</vt:lpstr>
      <vt:lpstr>Performance-to-Cost Ratio </vt:lpstr>
      <vt:lpstr>SQL Query – 3 </vt:lpstr>
      <vt:lpstr>Testing In Semiconductor Manufacturing</vt:lpstr>
      <vt:lpstr>SQL Query – 4</vt:lpstr>
      <vt:lpstr>Visualizing Data </vt:lpstr>
      <vt:lpstr>A review of lessons learned and Future directions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Semiconductor Industry Supply Chain Dynamics: A Simplified Overview</dc:title>
  <dc:creator>pariti raghavendra</dc:creator>
  <cp:lastModifiedBy>pariti raghavendra</cp:lastModifiedBy>
  <cp:revision>8</cp:revision>
  <dcterms:created xsi:type="dcterms:W3CDTF">2023-12-15T03:45:34Z</dcterms:created>
  <dcterms:modified xsi:type="dcterms:W3CDTF">2023-12-16T03:14:20Z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