
<file path=[Content_Types].xml><?xml version="1.0" encoding="utf-8"?>
<Types xmlns="http://schemas.openxmlformats.org/package/2006/content-types">
  <Default ContentType="application/x-fontdata" Extension="fntdata"/>
  <Default ContentType="image/gif" Extension="gif"/>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aleway"/>
      <p:regular r:id="rId19"/>
      <p:bold r:id="rId20"/>
      <p:italic r:id="rId21"/>
      <p:boldItalic r:id="rId22"/>
    </p:embeddedFont>
    <p:embeddedFont>
      <p:font typeface="Roboto Thin"/>
      <p:regular r:id="rId23"/>
      <p:bold r:id="rId24"/>
      <p:italic r:id="rId25"/>
      <p:boldItalic r:id="rId26"/>
    </p:embeddedFont>
    <p:embeddedFont>
      <p:font typeface="Roboto"/>
      <p:regular r:id="rId27"/>
      <p:bold r:id="rId28"/>
      <p:italic r:id="rId29"/>
      <p:boldItalic r:id="rId30"/>
    </p:embeddedFont>
    <p:embeddedFont>
      <p:font typeface="Roboto Medium"/>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D26BCAF-1633-4EFD-A14F-4169F476FE80}">
  <a:tblStyle styleId="{FD26BCAF-1633-4EFD-A14F-4169F476FE8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Thin-bold.fntdata"/><Relationship Id="rId23" Type="http://schemas.openxmlformats.org/officeDocument/2006/relationships/font" Target="fonts/RobotoThin-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Thin-boldItalic.fntdata"/><Relationship Id="rId25" Type="http://schemas.openxmlformats.org/officeDocument/2006/relationships/font" Target="fonts/RobotoThin-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edium-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RobotoMedium-italic.fntdata"/><Relationship Id="rId10" Type="http://schemas.openxmlformats.org/officeDocument/2006/relationships/slide" Target="slides/slide4.xml"/><Relationship Id="rId32" Type="http://schemas.openxmlformats.org/officeDocument/2006/relationships/font" Target="fonts/RobotoMedium-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RobotoMedium-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font" Target="fonts/Ralew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5b7ada73f_1_2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5b7ada73f_1_2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5b7ada73f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5b7ada73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5b7ada73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5b7ada73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5b7ada73f_0_1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5b7ada73f_0_1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5b7ada73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5b7ada73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Use data-driven methods to provide target market areas for clients</a:t>
            </a:r>
            <a:endParaRPr sz="1200"/>
          </a:p>
          <a:p>
            <a:pPr indent="0" lvl="0" marL="0" rtl="0" algn="l">
              <a:spcBef>
                <a:spcPts val="0"/>
              </a:spcBef>
              <a:spcAft>
                <a:spcPts val="0"/>
              </a:spcAft>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5b7ada73f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5b7ada73f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5b7ada73f_0_1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5b7ada73f_0_1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County Business Patterns (CBP), ZIP Code Business Patterns (ZBP) are an annual series that provide sub-national economic data by industry, created by the Economic Census</a:t>
            </a:r>
            <a:endParaRPr>
              <a:latin typeface="Times New Roman"/>
              <a:ea typeface="Times New Roman"/>
              <a:cs typeface="Times New Roman"/>
              <a:sym typeface="Times New Roman"/>
            </a:endParaRPr>
          </a:p>
          <a:p>
            <a:pPr indent="0" lvl="0" marL="0" marR="254000" rtl="0" algn="l">
              <a:lnSpc>
                <a:spcPct val="200000"/>
              </a:lnSpc>
              <a:spcBef>
                <a:spcPts val="0"/>
              </a:spcBef>
              <a:spcAft>
                <a:spcPts val="0"/>
              </a:spcAft>
              <a:buNone/>
            </a:pPr>
            <a:r>
              <a:rPr lang="en"/>
              <a:t>Data are published at the U.S. level and by State, County, Metropolitan area, ZIP code, and Congressional District. All data are classified by an industry code (</a:t>
            </a:r>
            <a:r>
              <a:rPr lang="en" u="sng">
                <a:solidFill>
                  <a:srgbClr val="1C71C6"/>
                </a:solidFill>
              </a:rPr>
              <a:t>NAICS</a:t>
            </a:r>
            <a:r>
              <a:rPr lang="en"/>
              <a:t>)</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5b7ada73f_0_1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5b7ada73f_0_1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DROP UNNECESSARY VAR. &gt; CLASS SIZE &gt; MERGE &gt; NACIS &gt; RFE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5b7ada73f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5b7ada73f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5b7ada73f_1_2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5b7ada73f_1_2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5b7ada73f_1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5b7ada73f_1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gif"/><Relationship Id="rId4" Type="http://schemas.openxmlformats.org/officeDocument/2006/relationships/image" Target="../media/image4.gif"/><Relationship Id="rId5" Type="http://schemas.openxmlformats.org/officeDocument/2006/relationships/image" Target="../media/image5.gif"/><Relationship Id="rId6" Type="http://schemas.openxmlformats.org/officeDocument/2006/relationships/image" Target="../media/image3.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3"/>
          <p:cNvPicPr preferRelativeResize="0"/>
          <p:nvPr/>
        </p:nvPicPr>
        <p:blipFill>
          <a:blip r:embed="rId3">
            <a:alphaModFix amt="78000"/>
          </a:blip>
          <a:stretch>
            <a:fillRect/>
          </a:stretch>
        </p:blipFill>
        <p:spPr>
          <a:xfrm>
            <a:off x="0" y="0"/>
            <a:ext cx="9144001" cy="5295900"/>
          </a:xfrm>
          <a:prstGeom prst="rect">
            <a:avLst/>
          </a:prstGeom>
          <a:noFill/>
          <a:ln>
            <a:noFill/>
          </a:ln>
        </p:spPr>
      </p:pic>
      <p:sp>
        <p:nvSpPr>
          <p:cNvPr id="87" name="Google Shape;87;p13"/>
          <p:cNvSpPr/>
          <p:nvPr/>
        </p:nvSpPr>
        <p:spPr>
          <a:xfrm>
            <a:off x="-101000" y="-76200"/>
            <a:ext cx="6463500" cy="5226900"/>
          </a:xfrm>
          <a:prstGeom prst="homePlate">
            <a:avLst>
              <a:gd fmla="val 2291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8206411" y="0"/>
            <a:ext cx="1861200" cy="5143500"/>
          </a:xfrm>
          <a:prstGeom prst="chevron">
            <a:avLst>
              <a:gd fmla="val 49753"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txBox="1"/>
          <p:nvPr>
            <p:ph type="ctrTitle"/>
          </p:nvPr>
        </p:nvSpPr>
        <p:spPr>
          <a:xfrm>
            <a:off x="881850" y="14748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County Business Patterns Analysis</a:t>
            </a:r>
            <a:endParaRPr/>
          </a:p>
        </p:txBody>
      </p:sp>
      <p:sp>
        <p:nvSpPr>
          <p:cNvPr id="90" name="Google Shape;90;p13"/>
          <p:cNvSpPr txBox="1"/>
          <p:nvPr>
            <p:ph idx="1" type="subTitle"/>
          </p:nvPr>
        </p:nvSpPr>
        <p:spPr>
          <a:xfrm>
            <a:off x="882027" y="33253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Sandeep Moparthy, Pooja Kalra, </a:t>
            </a:r>
            <a:endParaRPr/>
          </a:p>
          <a:p>
            <a:pPr indent="0" lvl="0" marL="0" rtl="0" algn="l">
              <a:spcBef>
                <a:spcPts val="0"/>
              </a:spcBef>
              <a:spcAft>
                <a:spcPts val="0"/>
              </a:spcAft>
              <a:buNone/>
            </a:pPr>
            <a:r>
              <a:rPr lang="en"/>
              <a:t>        Janit Modi, Jaebin Park</a:t>
            </a:r>
            <a:endParaRPr/>
          </a:p>
        </p:txBody>
      </p:sp>
      <p:pic>
        <p:nvPicPr>
          <p:cNvPr id="91" name="Google Shape;91;p13"/>
          <p:cNvPicPr preferRelativeResize="0"/>
          <p:nvPr/>
        </p:nvPicPr>
        <p:blipFill>
          <a:blip r:embed="rId4">
            <a:alphaModFix/>
          </a:blip>
          <a:stretch>
            <a:fillRect/>
          </a:stretch>
        </p:blipFill>
        <p:spPr>
          <a:xfrm>
            <a:off x="882025" y="1474850"/>
            <a:ext cx="774850" cy="58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727650" y="580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 Metrics</a:t>
            </a:r>
            <a:endParaRPr/>
          </a:p>
        </p:txBody>
      </p:sp>
      <p:sp>
        <p:nvSpPr>
          <p:cNvPr id="210" name="Google Shape;210;p22"/>
          <p:cNvSpPr txBox="1"/>
          <p:nvPr>
            <p:ph idx="1" type="body"/>
          </p:nvPr>
        </p:nvSpPr>
        <p:spPr>
          <a:xfrm>
            <a:off x="729450" y="1607200"/>
            <a:ext cx="4681200" cy="2732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Accuracy -  proportion of true results among total number of cases examined</a:t>
            </a:r>
            <a:br>
              <a:rPr lang="en"/>
            </a:br>
            <a:endParaRPr sz="1800"/>
          </a:p>
          <a:p>
            <a:pPr indent="-311150" lvl="0" marL="457200" rtl="0" algn="l">
              <a:spcBef>
                <a:spcPts val="0"/>
              </a:spcBef>
              <a:spcAft>
                <a:spcPts val="0"/>
              </a:spcAft>
              <a:buSzPts val="1300"/>
              <a:buChar char="➢"/>
            </a:pPr>
            <a:r>
              <a:rPr lang="en"/>
              <a:t>Precision - proportion of predicted Positives is truly Positive</a:t>
            </a:r>
            <a:br>
              <a:rPr lang="en"/>
            </a:br>
            <a:endParaRPr sz="1800"/>
          </a:p>
          <a:p>
            <a:pPr indent="-311150" lvl="0" marL="457200" rtl="0" algn="l">
              <a:spcBef>
                <a:spcPts val="0"/>
              </a:spcBef>
              <a:spcAft>
                <a:spcPts val="0"/>
              </a:spcAft>
              <a:buSzPts val="1300"/>
              <a:buChar char="➢"/>
            </a:pPr>
            <a:r>
              <a:rPr lang="en"/>
              <a:t>Recall - proportion of actual Positives is correctly classified</a:t>
            </a:r>
            <a:br>
              <a:rPr lang="en"/>
            </a:br>
            <a:endParaRPr sz="1800"/>
          </a:p>
          <a:p>
            <a:pPr indent="-311150" lvl="0" marL="457200" rtl="0" algn="l">
              <a:spcBef>
                <a:spcPts val="0"/>
              </a:spcBef>
              <a:spcAft>
                <a:spcPts val="0"/>
              </a:spcAft>
              <a:buSzPts val="1300"/>
              <a:buChar char="➢"/>
            </a:pPr>
            <a:r>
              <a:rPr lang="en"/>
              <a:t>F1 - harmonic mean between Precision and Recall, score between 0 and 1</a:t>
            </a:r>
            <a:endParaRPr/>
          </a:p>
        </p:txBody>
      </p:sp>
      <p:sp>
        <p:nvSpPr>
          <p:cNvPr id="211" name="Google Shape;211;p22"/>
          <p:cNvSpPr/>
          <p:nvPr/>
        </p:nvSpPr>
        <p:spPr>
          <a:xfrm>
            <a:off x="8509450" y="619913"/>
            <a:ext cx="416475" cy="417775"/>
          </a:xfrm>
          <a:prstGeom prst="flowChartProcess">
            <a:avLst/>
          </a:prstGeom>
          <a:gradFill>
            <a:gsLst>
              <a:gs pos="0">
                <a:srgbClr val="24D2BA"/>
              </a:gs>
              <a:gs pos="100000">
                <a:srgbClr val="155E54"/>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3</a:t>
            </a:r>
            <a:endParaRPr b="1" sz="1600">
              <a:solidFill>
                <a:srgbClr val="FFFFFF"/>
              </a:solidFill>
            </a:endParaRPr>
          </a:p>
        </p:txBody>
      </p:sp>
      <p:pic>
        <p:nvPicPr>
          <p:cNvPr id="212" name="Google Shape;212;p22"/>
          <p:cNvPicPr preferRelativeResize="0"/>
          <p:nvPr/>
        </p:nvPicPr>
        <p:blipFill>
          <a:blip r:embed="rId3">
            <a:alphaModFix/>
          </a:blip>
          <a:stretch>
            <a:fillRect/>
          </a:stretch>
        </p:blipFill>
        <p:spPr>
          <a:xfrm>
            <a:off x="5791650" y="1696216"/>
            <a:ext cx="1724025" cy="371475"/>
          </a:xfrm>
          <a:prstGeom prst="rect">
            <a:avLst/>
          </a:prstGeom>
          <a:noFill/>
          <a:ln>
            <a:noFill/>
          </a:ln>
        </p:spPr>
      </p:pic>
      <p:pic>
        <p:nvPicPr>
          <p:cNvPr id="213" name="Google Shape;213;p22"/>
          <p:cNvPicPr preferRelativeResize="0"/>
          <p:nvPr/>
        </p:nvPicPr>
        <p:blipFill>
          <a:blip r:embed="rId4">
            <a:alphaModFix/>
          </a:blip>
          <a:stretch>
            <a:fillRect/>
          </a:stretch>
        </p:blipFill>
        <p:spPr>
          <a:xfrm>
            <a:off x="6282196" y="2476617"/>
            <a:ext cx="742950" cy="371475"/>
          </a:xfrm>
          <a:prstGeom prst="rect">
            <a:avLst/>
          </a:prstGeom>
          <a:noFill/>
          <a:ln>
            <a:noFill/>
          </a:ln>
        </p:spPr>
      </p:pic>
      <p:pic>
        <p:nvPicPr>
          <p:cNvPr id="214" name="Google Shape;214;p22"/>
          <p:cNvPicPr preferRelativeResize="0"/>
          <p:nvPr/>
        </p:nvPicPr>
        <p:blipFill>
          <a:blip r:embed="rId5">
            <a:alphaModFix/>
          </a:blip>
          <a:stretch>
            <a:fillRect/>
          </a:stretch>
        </p:blipFill>
        <p:spPr>
          <a:xfrm>
            <a:off x="6272663" y="3241301"/>
            <a:ext cx="762000" cy="371475"/>
          </a:xfrm>
          <a:prstGeom prst="rect">
            <a:avLst/>
          </a:prstGeom>
          <a:noFill/>
          <a:ln>
            <a:noFill/>
          </a:ln>
        </p:spPr>
      </p:pic>
      <p:pic>
        <p:nvPicPr>
          <p:cNvPr id="215" name="Google Shape;215;p22"/>
          <p:cNvPicPr preferRelativeResize="0"/>
          <p:nvPr/>
        </p:nvPicPr>
        <p:blipFill>
          <a:blip r:embed="rId6">
            <a:alphaModFix/>
          </a:blip>
          <a:stretch>
            <a:fillRect/>
          </a:stretch>
        </p:blipFill>
        <p:spPr>
          <a:xfrm>
            <a:off x="5796413" y="4021704"/>
            <a:ext cx="1714500" cy="38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3"/>
          <p:cNvSpPr txBox="1"/>
          <p:nvPr>
            <p:ph type="title"/>
          </p:nvPr>
        </p:nvSpPr>
        <p:spPr>
          <a:xfrm>
            <a:off x="729450" y="545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21" name="Google Shape;221;p23"/>
          <p:cNvSpPr txBox="1"/>
          <p:nvPr>
            <p:ph idx="1" type="body"/>
          </p:nvPr>
        </p:nvSpPr>
        <p:spPr>
          <a:xfrm>
            <a:off x="6477025" y="1407280"/>
            <a:ext cx="2556000" cy="3818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Portraying models with </a:t>
            </a:r>
            <a:br>
              <a:rPr lang="en" sz="1200"/>
            </a:br>
            <a:r>
              <a:rPr lang="en" sz="1200"/>
              <a:t>the best results</a:t>
            </a:r>
            <a:br>
              <a:rPr lang="en" sz="1200"/>
            </a:br>
            <a:endParaRPr sz="1200"/>
          </a:p>
          <a:p>
            <a:pPr indent="-304800" lvl="0" marL="457200" rtl="0" algn="l">
              <a:spcBef>
                <a:spcPts val="0"/>
              </a:spcBef>
              <a:spcAft>
                <a:spcPts val="0"/>
              </a:spcAft>
              <a:buSzPts val="1200"/>
              <a:buChar char="➢"/>
            </a:pPr>
            <a:r>
              <a:rPr lang="en" sz="1200"/>
              <a:t>C</a:t>
            </a:r>
            <a:r>
              <a:rPr lang="en" sz="1200"/>
              <a:t>lassified client data based on the average pay roll into </a:t>
            </a:r>
            <a:br>
              <a:rPr lang="en" sz="1200"/>
            </a:br>
            <a:r>
              <a:rPr lang="en" sz="1200"/>
              <a:t>4 categories:</a:t>
            </a:r>
            <a:endParaRPr sz="1200"/>
          </a:p>
          <a:p>
            <a:pPr indent="-304800" lvl="1" marL="914400" rtl="0" algn="l">
              <a:spcBef>
                <a:spcPts val="0"/>
              </a:spcBef>
              <a:spcAft>
                <a:spcPts val="0"/>
              </a:spcAft>
              <a:buSzPts val="1200"/>
              <a:buChar char="○"/>
            </a:pPr>
            <a:r>
              <a:rPr lang="en" sz="1200"/>
              <a:t>0 - extremely low</a:t>
            </a:r>
            <a:endParaRPr sz="1200"/>
          </a:p>
          <a:p>
            <a:pPr indent="-304800" lvl="1" marL="914400" rtl="0" algn="l">
              <a:spcBef>
                <a:spcPts val="0"/>
              </a:spcBef>
              <a:spcAft>
                <a:spcPts val="0"/>
              </a:spcAft>
              <a:buSzPts val="1200"/>
              <a:buChar char="○"/>
            </a:pPr>
            <a:r>
              <a:rPr lang="en" sz="1200"/>
              <a:t>1 - low</a:t>
            </a:r>
            <a:endParaRPr sz="1200"/>
          </a:p>
          <a:p>
            <a:pPr indent="-304800" lvl="1" marL="914400" rtl="0" algn="l">
              <a:spcBef>
                <a:spcPts val="0"/>
              </a:spcBef>
              <a:spcAft>
                <a:spcPts val="0"/>
              </a:spcAft>
              <a:buSzPts val="1200"/>
              <a:buChar char="○"/>
            </a:pPr>
            <a:r>
              <a:rPr lang="en" sz="1200"/>
              <a:t>2 - medium </a:t>
            </a:r>
            <a:endParaRPr sz="1200"/>
          </a:p>
          <a:p>
            <a:pPr indent="-304800" lvl="1" marL="914400" rtl="0" algn="l">
              <a:spcBef>
                <a:spcPts val="0"/>
              </a:spcBef>
              <a:spcAft>
                <a:spcPts val="0"/>
              </a:spcAft>
              <a:buSzPts val="1200"/>
              <a:buChar char="○"/>
            </a:pPr>
            <a:r>
              <a:rPr lang="en" sz="1200"/>
              <a:t>3 - high</a:t>
            </a:r>
            <a:br>
              <a:rPr lang="en" sz="1200"/>
            </a:br>
            <a:endParaRPr sz="1200"/>
          </a:p>
          <a:p>
            <a:pPr indent="-304800" lvl="0" marL="457200" rtl="0" algn="l">
              <a:spcBef>
                <a:spcPts val="0"/>
              </a:spcBef>
              <a:spcAft>
                <a:spcPts val="0"/>
              </a:spcAft>
              <a:buSzPts val="1200"/>
              <a:buChar char="➢"/>
            </a:pPr>
            <a:r>
              <a:rPr lang="en" sz="1200"/>
              <a:t>Log. Reg. → best model </a:t>
            </a:r>
            <a:endParaRPr sz="1200"/>
          </a:p>
          <a:p>
            <a:pPr indent="-304800" lvl="1" marL="914400" rtl="0" algn="l">
              <a:spcBef>
                <a:spcPts val="0"/>
              </a:spcBef>
              <a:spcAft>
                <a:spcPts val="0"/>
              </a:spcAft>
              <a:buSzPts val="1200"/>
              <a:buChar char="○"/>
            </a:pPr>
            <a:r>
              <a:rPr lang="en" sz="1200"/>
              <a:t>Accuracy: 0.92</a:t>
            </a:r>
            <a:endParaRPr sz="1200"/>
          </a:p>
          <a:p>
            <a:pPr indent="-304800" lvl="1" marL="914400" rtl="0" algn="l">
              <a:spcBef>
                <a:spcPts val="0"/>
              </a:spcBef>
              <a:spcAft>
                <a:spcPts val="0"/>
              </a:spcAft>
              <a:buSzPts val="1200"/>
              <a:buChar char="○"/>
            </a:pPr>
            <a:r>
              <a:rPr lang="en" sz="1200"/>
              <a:t>Precision Avg: 0.865</a:t>
            </a:r>
            <a:endParaRPr sz="1200"/>
          </a:p>
          <a:p>
            <a:pPr indent="-304800" lvl="1" marL="914400" rtl="0" algn="l">
              <a:spcBef>
                <a:spcPts val="0"/>
              </a:spcBef>
              <a:spcAft>
                <a:spcPts val="0"/>
              </a:spcAft>
              <a:buSzPts val="1200"/>
              <a:buChar char="○"/>
            </a:pPr>
            <a:r>
              <a:rPr lang="en" sz="1200"/>
              <a:t>Recall Avg: 0.823</a:t>
            </a:r>
            <a:endParaRPr sz="1200"/>
          </a:p>
        </p:txBody>
      </p:sp>
      <p:sp>
        <p:nvSpPr>
          <p:cNvPr id="222" name="Google Shape;222;p23"/>
          <p:cNvSpPr/>
          <p:nvPr/>
        </p:nvSpPr>
        <p:spPr>
          <a:xfrm>
            <a:off x="8509450" y="619913"/>
            <a:ext cx="416475" cy="417775"/>
          </a:xfrm>
          <a:prstGeom prst="flowChartProcess">
            <a:avLst/>
          </a:prstGeom>
          <a:gradFill>
            <a:gsLst>
              <a:gs pos="0">
                <a:srgbClr val="FF7B2E"/>
              </a:gs>
              <a:gs pos="100000">
                <a:srgbClr val="A44006"/>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4</a:t>
            </a:r>
            <a:endParaRPr b="1" sz="1600">
              <a:solidFill>
                <a:srgbClr val="FFFFFF"/>
              </a:solidFill>
            </a:endParaRPr>
          </a:p>
        </p:txBody>
      </p:sp>
      <p:graphicFrame>
        <p:nvGraphicFramePr>
          <p:cNvPr id="223" name="Google Shape;223;p23"/>
          <p:cNvGraphicFramePr/>
          <p:nvPr/>
        </p:nvGraphicFramePr>
        <p:xfrm>
          <a:off x="571500" y="1511069"/>
          <a:ext cx="3000000" cy="3000000"/>
        </p:xfrm>
        <a:graphic>
          <a:graphicData uri="http://schemas.openxmlformats.org/drawingml/2006/table">
            <a:tbl>
              <a:tblPr>
                <a:noFill/>
                <a:tableStyleId>{FD26BCAF-1633-4EFD-A14F-4169F476FE80}</a:tableStyleId>
              </a:tblPr>
              <a:tblGrid>
                <a:gridCol w="980150"/>
                <a:gridCol w="980150"/>
                <a:gridCol w="980150"/>
                <a:gridCol w="980150"/>
                <a:gridCol w="980150"/>
                <a:gridCol w="980150"/>
              </a:tblGrid>
              <a:tr h="295025">
                <a:tc>
                  <a:txBody>
                    <a:bodyPr/>
                    <a:lstStyle/>
                    <a:p>
                      <a:pPr indent="0" lvl="0" marL="0" rtl="0" algn="l">
                        <a:spcBef>
                          <a:spcPts val="0"/>
                        </a:spcBef>
                        <a:spcAft>
                          <a:spcPts val="0"/>
                        </a:spcAft>
                        <a:buNone/>
                      </a:pPr>
                      <a:r>
                        <a:rPr b="1" lang="en" sz="1100">
                          <a:solidFill>
                            <a:srgbClr val="FFFFFF"/>
                          </a:solidFill>
                        </a:rPr>
                        <a:t>Model</a:t>
                      </a:r>
                      <a:endParaRPr b="1" sz="1100">
                        <a:solidFill>
                          <a:srgbClr val="FFFFFF"/>
                        </a:solidFill>
                      </a:endParaRPr>
                    </a:p>
                  </a:txBody>
                  <a:tcPr marT="91425" marB="91425" marR="91425" marL="91425">
                    <a:lnB cap="flat" cmpd="sng" w="9525">
                      <a:solidFill>
                        <a:srgbClr val="B7B7B7"/>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sz="1100">
                          <a:solidFill>
                            <a:srgbClr val="FFFFFF"/>
                          </a:solidFill>
                        </a:rPr>
                        <a:t>Accuracy</a:t>
                      </a:r>
                      <a:endParaRPr b="1" sz="1100">
                        <a:solidFill>
                          <a:srgbClr val="FFFFFF"/>
                        </a:solidFill>
                      </a:endParaRPr>
                    </a:p>
                  </a:txBody>
                  <a:tcPr marT="91425" marB="91425" marR="91425" marL="91425">
                    <a:lnB cap="flat" cmpd="sng" w="9525">
                      <a:solidFill>
                        <a:srgbClr val="B7B7B7"/>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sz="1100">
                          <a:solidFill>
                            <a:srgbClr val="FFFFFF"/>
                          </a:solidFill>
                        </a:rPr>
                        <a:t>Precision / Recall (0)</a:t>
                      </a:r>
                      <a:endParaRPr b="1" sz="1100">
                        <a:solidFill>
                          <a:srgbClr val="FFFFFF"/>
                        </a:solidFill>
                      </a:endParaRPr>
                    </a:p>
                  </a:txBody>
                  <a:tcPr marT="91425" marB="91425" marR="91425" marL="91425">
                    <a:lnB cap="flat" cmpd="sng" w="9525">
                      <a:solidFill>
                        <a:srgbClr val="B7B7B7"/>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sz="1100">
                          <a:solidFill>
                            <a:srgbClr val="FFFFFF"/>
                          </a:solidFill>
                        </a:rPr>
                        <a:t>Precision / Recall (1)</a:t>
                      </a:r>
                      <a:endParaRPr b="1" sz="1100">
                        <a:solidFill>
                          <a:srgbClr val="FFFFFF"/>
                        </a:solidFill>
                      </a:endParaRPr>
                    </a:p>
                  </a:txBody>
                  <a:tcPr marT="91425" marB="91425" marR="91425" marL="91425">
                    <a:lnB cap="flat" cmpd="sng" w="9525">
                      <a:solidFill>
                        <a:srgbClr val="B7B7B7"/>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sz="1100">
                          <a:solidFill>
                            <a:srgbClr val="FFFFFF"/>
                          </a:solidFill>
                        </a:rPr>
                        <a:t>Precision / Recall (2)</a:t>
                      </a:r>
                      <a:endParaRPr b="1" sz="1100">
                        <a:solidFill>
                          <a:srgbClr val="FFFFFF"/>
                        </a:solidFill>
                      </a:endParaRPr>
                    </a:p>
                  </a:txBody>
                  <a:tcPr marT="91425" marB="91425" marR="91425" marL="91425">
                    <a:lnB cap="flat" cmpd="sng" w="9525">
                      <a:solidFill>
                        <a:srgbClr val="B7B7B7"/>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sz="1100">
                          <a:solidFill>
                            <a:srgbClr val="FFFFFF"/>
                          </a:solidFill>
                        </a:rPr>
                        <a:t>Precision / Recall (3)</a:t>
                      </a:r>
                      <a:endParaRPr b="1" sz="1100">
                        <a:solidFill>
                          <a:srgbClr val="FFFFFF"/>
                        </a:solidFill>
                      </a:endParaRPr>
                    </a:p>
                  </a:txBody>
                  <a:tcPr marT="91425" marB="91425" marR="91425" marL="91425">
                    <a:lnB cap="flat" cmpd="sng" w="9525">
                      <a:solidFill>
                        <a:srgbClr val="B7B7B7"/>
                      </a:solidFill>
                      <a:prstDash val="solid"/>
                      <a:round/>
                      <a:headEnd len="sm" w="sm" type="none"/>
                      <a:tailEnd len="sm" w="sm" type="none"/>
                    </a:lnB>
                    <a:solidFill>
                      <a:schemeClr val="dk1"/>
                    </a:solidFill>
                  </a:tcPr>
                </a:tc>
              </a:tr>
              <a:tr h="288575">
                <a:tc>
                  <a:txBody>
                    <a:bodyPr/>
                    <a:lstStyle/>
                    <a:p>
                      <a:pPr indent="0" lvl="0" marL="0" rtl="0" algn="l">
                        <a:spcBef>
                          <a:spcPts val="0"/>
                        </a:spcBef>
                        <a:spcAft>
                          <a:spcPts val="0"/>
                        </a:spcAft>
                        <a:buNone/>
                      </a:pPr>
                      <a:r>
                        <a:rPr lang="en" sz="1000"/>
                        <a:t>Log. Reg</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1000"/>
                        <a:t>0.92</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1000"/>
                        <a:t>0.96 / 1</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1000"/>
                        <a:t>0.89 / 0.85</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1000"/>
                        <a:t>0.68 / 0.56</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1000"/>
                        <a:t>0.93 / 0.88</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288575">
                <a:tc>
                  <a:txBody>
                    <a:bodyPr/>
                    <a:lstStyle/>
                    <a:p>
                      <a:pPr indent="0" lvl="0" marL="0" rtl="0" algn="l">
                        <a:spcBef>
                          <a:spcPts val="0"/>
                        </a:spcBef>
                        <a:spcAft>
                          <a:spcPts val="0"/>
                        </a:spcAft>
                        <a:buNone/>
                      </a:pPr>
                      <a:r>
                        <a:rPr lang="en" sz="1000"/>
                        <a:t>RF</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1000"/>
                        <a:t>0.89</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1000"/>
                        <a:t>1 / 1</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1000"/>
                        <a:t>0.88 / 0.85</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1000"/>
                        <a:t>0.43 / 0.45</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1000"/>
                        <a:t>0.79 / 0.69</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50525">
                <a:tc>
                  <a:txBody>
                    <a:bodyPr/>
                    <a:lstStyle/>
                    <a:p>
                      <a:pPr indent="0" lvl="0" marL="0" rtl="0" algn="l">
                        <a:spcBef>
                          <a:spcPts val="0"/>
                        </a:spcBef>
                        <a:spcAft>
                          <a:spcPts val="0"/>
                        </a:spcAft>
                        <a:buNone/>
                      </a:pPr>
                      <a:r>
                        <a:rPr lang="en" sz="1000"/>
                        <a:t>NB</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lnSpc>
                          <a:spcPct val="115000"/>
                        </a:lnSpc>
                        <a:spcBef>
                          <a:spcPts val="500"/>
                        </a:spcBef>
                        <a:spcAft>
                          <a:spcPts val="0"/>
                        </a:spcAft>
                        <a:buNone/>
                      </a:pPr>
                      <a:r>
                        <a:rPr lang="en" sz="1000"/>
                        <a:t>0.80</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l">
                        <a:lnSpc>
                          <a:spcPct val="115000"/>
                        </a:lnSpc>
                        <a:spcBef>
                          <a:spcPts val="500"/>
                        </a:spcBef>
                        <a:spcAft>
                          <a:spcPts val="0"/>
                        </a:spcAft>
                        <a:buNone/>
                      </a:pPr>
                      <a:r>
                        <a:rPr lang="en" sz="1000"/>
                        <a:t>0.97 / 0.89</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l">
                        <a:lnSpc>
                          <a:spcPct val="115000"/>
                        </a:lnSpc>
                        <a:spcBef>
                          <a:spcPts val="500"/>
                        </a:spcBef>
                        <a:spcAft>
                          <a:spcPts val="0"/>
                        </a:spcAft>
                        <a:buNone/>
                      </a:pPr>
                      <a:r>
                        <a:rPr lang="en" sz="1000"/>
                        <a:t>0.97 / 0.79</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l">
                        <a:lnSpc>
                          <a:spcPct val="115000"/>
                        </a:lnSpc>
                        <a:spcBef>
                          <a:spcPts val="500"/>
                        </a:spcBef>
                        <a:spcAft>
                          <a:spcPts val="0"/>
                        </a:spcAft>
                        <a:buNone/>
                      </a:pPr>
                      <a:r>
                        <a:rPr lang="en" sz="1000"/>
                        <a:t>0.41 / 0.43</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l">
                        <a:lnSpc>
                          <a:spcPct val="115000"/>
                        </a:lnSpc>
                        <a:spcBef>
                          <a:spcPts val="500"/>
                        </a:spcBef>
                        <a:spcAft>
                          <a:spcPts val="0"/>
                        </a:spcAft>
                        <a:buNone/>
                      </a:pPr>
                      <a:r>
                        <a:rPr lang="en" sz="1000"/>
                        <a:t>0.50 / 0.67</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r>
              <a:tr h="350525">
                <a:tc>
                  <a:txBody>
                    <a:bodyPr/>
                    <a:lstStyle/>
                    <a:p>
                      <a:pPr indent="0" lvl="0" marL="0" rtl="0" algn="l">
                        <a:spcBef>
                          <a:spcPts val="0"/>
                        </a:spcBef>
                        <a:spcAft>
                          <a:spcPts val="0"/>
                        </a:spcAft>
                        <a:buNone/>
                      </a:pPr>
                      <a:r>
                        <a:rPr lang="en" sz="1000"/>
                        <a:t>KNN</a:t>
                      </a:r>
                      <a:endParaRPr sz="1000"/>
                    </a:p>
                  </a:txBody>
                  <a:tcPr marT="91425" marB="91425" marR="91425" marL="91425">
                    <a:lnL cap="flat" cmpd="sng" w="9525">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lnSpc>
                          <a:spcPct val="115000"/>
                        </a:lnSpc>
                        <a:spcBef>
                          <a:spcPts val="500"/>
                        </a:spcBef>
                        <a:spcAft>
                          <a:spcPts val="0"/>
                        </a:spcAft>
                        <a:buNone/>
                      </a:pPr>
                      <a:r>
                        <a:rPr lang="en" sz="1000"/>
                        <a:t>0.42</a:t>
                      </a:r>
                      <a:endParaRPr sz="1000"/>
                    </a:p>
                  </a:txBody>
                  <a:tcPr marT="91425" marB="91425" marR="91425" marL="91425">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l">
                        <a:lnSpc>
                          <a:spcPct val="115000"/>
                        </a:lnSpc>
                        <a:spcBef>
                          <a:spcPts val="500"/>
                        </a:spcBef>
                        <a:spcAft>
                          <a:spcPts val="0"/>
                        </a:spcAft>
                        <a:buNone/>
                      </a:pPr>
                      <a:r>
                        <a:rPr lang="en" sz="1000"/>
                        <a:t>0.47 / 0.73</a:t>
                      </a:r>
                      <a:endParaRPr sz="1000"/>
                    </a:p>
                  </a:txBody>
                  <a:tcPr marT="91425" marB="91425" marR="91425" marL="91425">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l">
                        <a:lnSpc>
                          <a:spcPct val="115000"/>
                        </a:lnSpc>
                        <a:spcBef>
                          <a:spcPts val="500"/>
                        </a:spcBef>
                        <a:spcAft>
                          <a:spcPts val="0"/>
                        </a:spcAft>
                        <a:buNone/>
                      </a:pPr>
                      <a:r>
                        <a:rPr lang="en" sz="1000"/>
                        <a:t>0.31 / 0.20</a:t>
                      </a:r>
                      <a:endParaRPr sz="1000"/>
                    </a:p>
                  </a:txBody>
                  <a:tcPr marT="91425" marB="91425" marR="91425" marL="91425">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l">
                        <a:lnSpc>
                          <a:spcPct val="115000"/>
                        </a:lnSpc>
                        <a:spcBef>
                          <a:spcPts val="500"/>
                        </a:spcBef>
                        <a:spcAft>
                          <a:spcPts val="0"/>
                        </a:spcAft>
                        <a:buNone/>
                      </a:pPr>
                      <a:r>
                        <a:rPr lang="en" sz="1000"/>
                        <a:t>0.00 / 0.00</a:t>
                      </a:r>
                      <a:endParaRPr sz="1000"/>
                    </a:p>
                  </a:txBody>
                  <a:tcPr marT="91425" marB="91425" marR="91425" marL="91425">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l">
                        <a:lnSpc>
                          <a:spcPct val="115000"/>
                        </a:lnSpc>
                        <a:spcBef>
                          <a:spcPts val="500"/>
                        </a:spcBef>
                        <a:spcAft>
                          <a:spcPts val="0"/>
                        </a:spcAft>
                        <a:buNone/>
                      </a:pPr>
                      <a:r>
                        <a:rPr lang="en" sz="1000"/>
                        <a:t>0.00 / 0.00</a:t>
                      </a:r>
                      <a:endParaRPr sz="1000"/>
                    </a:p>
                  </a:txBody>
                  <a:tcPr marT="91425" marB="91425" marR="91425" marL="91425">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r>
              <a:tr h="350525">
                <a:tc>
                  <a:txBody>
                    <a:bodyPr/>
                    <a:lstStyle/>
                    <a:p>
                      <a:pPr indent="0" lvl="0" marL="0" rtl="0" algn="l">
                        <a:spcBef>
                          <a:spcPts val="0"/>
                        </a:spcBef>
                        <a:spcAft>
                          <a:spcPts val="0"/>
                        </a:spcAft>
                        <a:buNone/>
                      </a:pPr>
                      <a:r>
                        <a:rPr lang="en" sz="1000"/>
                        <a:t>SVM - LIN</a:t>
                      </a:r>
                      <a:endParaRPr sz="1000"/>
                    </a:p>
                  </a:txBody>
                  <a:tcPr marT="91425" marB="91425" marR="91425" marL="91425">
                    <a:lnL cap="flat" cmpd="sng" w="9525">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lnSpc>
                          <a:spcPct val="115000"/>
                        </a:lnSpc>
                        <a:spcBef>
                          <a:spcPts val="500"/>
                        </a:spcBef>
                        <a:spcAft>
                          <a:spcPts val="0"/>
                        </a:spcAft>
                        <a:buNone/>
                      </a:pPr>
                      <a:r>
                        <a:rPr lang="en" sz="1000"/>
                        <a:t>0.64</a:t>
                      </a:r>
                      <a:endParaRPr sz="1000"/>
                    </a:p>
                  </a:txBody>
                  <a:tcPr marT="91425" marB="91425" marR="91425" marL="91425">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l">
                        <a:lnSpc>
                          <a:spcPct val="115000"/>
                        </a:lnSpc>
                        <a:spcBef>
                          <a:spcPts val="500"/>
                        </a:spcBef>
                        <a:spcAft>
                          <a:spcPts val="0"/>
                        </a:spcAft>
                        <a:buNone/>
                      </a:pPr>
                      <a:r>
                        <a:rPr lang="en" sz="1000"/>
                        <a:t>0.73 / 0.77</a:t>
                      </a:r>
                      <a:endParaRPr sz="1000"/>
                    </a:p>
                  </a:txBody>
                  <a:tcPr marT="91425" marB="91425" marR="91425" marL="91425">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l">
                        <a:lnSpc>
                          <a:spcPct val="115000"/>
                        </a:lnSpc>
                        <a:spcBef>
                          <a:spcPts val="500"/>
                        </a:spcBef>
                        <a:spcAft>
                          <a:spcPts val="0"/>
                        </a:spcAft>
                        <a:buNone/>
                      </a:pPr>
                      <a:r>
                        <a:rPr lang="en" sz="1000"/>
                        <a:t>0.59 / 0.59</a:t>
                      </a:r>
                      <a:endParaRPr sz="1000"/>
                    </a:p>
                  </a:txBody>
                  <a:tcPr marT="91425" marB="91425" marR="91425" marL="91425">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l">
                        <a:lnSpc>
                          <a:spcPct val="115000"/>
                        </a:lnSpc>
                        <a:spcBef>
                          <a:spcPts val="500"/>
                        </a:spcBef>
                        <a:spcAft>
                          <a:spcPts val="0"/>
                        </a:spcAft>
                        <a:buNone/>
                      </a:pPr>
                      <a:r>
                        <a:rPr lang="en" sz="1000"/>
                        <a:t>0.33 / 0.41</a:t>
                      </a:r>
                      <a:endParaRPr sz="1000"/>
                    </a:p>
                  </a:txBody>
                  <a:tcPr marT="91425" marB="91425" marR="91425" marL="91425">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l">
                        <a:lnSpc>
                          <a:spcPct val="115000"/>
                        </a:lnSpc>
                        <a:spcBef>
                          <a:spcPts val="500"/>
                        </a:spcBef>
                        <a:spcAft>
                          <a:spcPts val="0"/>
                        </a:spcAft>
                        <a:buNone/>
                      </a:pPr>
                      <a:r>
                        <a:rPr lang="en" sz="1000"/>
                        <a:t>1.00 / 0.31</a:t>
                      </a:r>
                      <a:endParaRPr sz="1000"/>
                    </a:p>
                  </a:txBody>
                  <a:tcPr marT="91425" marB="91425" marR="91425" marL="91425">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r>
              <a:tr h="350525">
                <a:tc>
                  <a:txBody>
                    <a:bodyPr/>
                    <a:lstStyle/>
                    <a:p>
                      <a:pPr indent="0" lvl="0" marL="0" rtl="0" algn="l">
                        <a:spcBef>
                          <a:spcPts val="0"/>
                        </a:spcBef>
                        <a:spcAft>
                          <a:spcPts val="0"/>
                        </a:spcAft>
                        <a:buNone/>
                      </a:pPr>
                      <a:r>
                        <a:rPr lang="en" sz="1000"/>
                        <a:t>SVM - RBF</a:t>
                      </a:r>
                      <a:endParaRPr sz="1000"/>
                    </a:p>
                  </a:txBody>
                  <a:tcPr marT="91425" marB="91425" marR="91425" marL="91425">
                    <a:lnL cap="flat" cmpd="sng" w="9525">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lnSpc>
                          <a:spcPct val="115000"/>
                        </a:lnSpc>
                        <a:spcBef>
                          <a:spcPts val="500"/>
                        </a:spcBef>
                        <a:spcAft>
                          <a:spcPts val="0"/>
                        </a:spcAft>
                        <a:buNone/>
                      </a:pPr>
                      <a:r>
                        <a:rPr lang="en" sz="1000"/>
                        <a:t>0.30</a:t>
                      </a:r>
                      <a:endParaRPr sz="1000"/>
                    </a:p>
                  </a:txBody>
                  <a:tcPr marT="91425" marB="91425" marR="91425" marL="91425">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l">
                        <a:lnSpc>
                          <a:spcPct val="115000"/>
                        </a:lnSpc>
                        <a:spcBef>
                          <a:spcPts val="500"/>
                        </a:spcBef>
                        <a:spcAft>
                          <a:spcPts val="0"/>
                        </a:spcAft>
                        <a:buNone/>
                      </a:pPr>
                      <a:r>
                        <a:rPr lang="en" sz="1000"/>
                        <a:t>0.46 / 0.35</a:t>
                      </a:r>
                      <a:endParaRPr sz="1000"/>
                    </a:p>
                  </a:txBody>
                  <a:tcPr marT="91425" marB="91425" marR="91425" marL="91425">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l">
                        <a:lnSpc>
                          <a:spcPct val="115000"/>
                        </a:lnSpc>
                        <a:spcBef>
                          <a:spcPts val="500"/>
                        </a:spcBef>
                        <a:spcAft>
                          <a:spcPts val="0"/>
                        </a:spcAft>
                        <a:buNone/>
                      </a:pPr>
                      <a:r>
                        <a:rPr lang="en" sz="1000"/>
                        <a:t>0.38 / 0.31</a:t>
                      </a:r>
                      <a:endParaRPr sz="1000"/>
                    </a:p>
                  </a:txBody>
                  <a:tcPr marT="91425" marB="91425" marR="91425" marL="91425">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l">
                        <a:lnSpc>
                          <a:spcPct val="115000"/>
                        </a:lnSpc>
                        <a:spcBef>
                          <a:spcPts val="500"/>
                        </a:spcBef>
                        <a:spcAft>
                          <a:spcPts val="0"/>
                        </a:spcAft>
                        <a:buNone/>
                      </a:pPr>
                      <a:r>
                        <a:rPr lang="en" sz="1000"/>
                        <a:t>0.08 / 0.18</a:t>
                      </a:r>
                      <a:endParaRPr sz="1000"/>
                    </a:p>
                  </a:txBody>
                  <a:tcPr marT="91425" marB="91425" marR="91425" marL="91425">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l">
                        <a:lnSpc>
                          <a:spcPct val="115000"/>
                        </a:lnSpc>
                        <a:spcBef>
                          <a:spcPts val="500"/>
                        </a:spcBef>
                        <a:spcAft>
                          <a:spcPts val="0"/>
                        </a:spcAft>
                        <a:buNone/>
                      </a:pPr>
                      <a:r>
                        <a:rPr lang="en" sz="1000"/>
                        <a:t>0.07 / 0.12</a:t>
                      </a:r>
                      <a:endParaRPr sz="1000"/>
                    </a:p>
                  </a:txBody>
                  <a:tcPr marT="91425" marB="91425" marR="91425" marL="91425">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r>
              <a:tr h="350525">
                <a:tc>
                  <a:txBody>
                    <a:bodyPr/>
                    <a:lstStyle/>
                    <a:p>
                      <a:pPr indent="0" lvl="0" marL="0" rtl="0" algn="l">
                        <a:spcBef>
                          <a:spcPts val="0"/>
                        </a:spcBef>
                        <a:spcAft>
                          <a:spcPts val="0"/>
                        </a:spcAft>
                        <a:buNone/>
                      </a:pPr>
                      <a:r>
                        <a:rPr lang="en" sz="1000"/>
                        <a:t>DT</a:t>
                      </a:r>
                      <a:endParaRPr sz="1000"/>
                    </a:p>
                  </a:txBody>
                  <a:tcPr marT="91425" marB="91425" marR="91425" marL="91425">
                    <a:lnL cap="flat" cmpd="sng" w="9525">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lnSpc>
                          <a:spcPct val="115000"/>
                        </a:lnSpc>
                        <a:spcBef>
                          <a:spcPts val="500"/>
                        </a:spcBef>
                        <a:spcAft>
                          <a:spcPts val="0"/>
                        </a:spcAft>
                        <a:buNone/>
                      </a:pPr>
                      <a:r>
                        <a:rPr lang="en" sz="1000"/>
                        <a:t>0.92</a:t>
                      </a:r>
                      <a:endParaRPr sz="1000"/>
                    </a:p>
                  </a:txBody>
                  <a:tcPr marT="91425" marB="91425" marR="91425" marL="91425">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l">
                        <a:lnSpc>
                          <a:spcPct val="115000"/>
                        </a:lnSpc>
                        <a:spcBef>
                          <a:spcPts val="500"/>
                        </a:spcBef>
                        <a:spcAft>
                          <a:spcPts val="0"/>
                        </a:spcAft>
                        <a:buNone/>
                      </a:pPr>
                      <a:r>
                        <a:rPr lang="en" sz="1000"/>
                        <a:t>1 / 1</a:t>
                      </a:r>
                      <a:endParaRPr sz="1000"/>
                    </a:p>
                  </a:txBody>
                  <a:tcPr marT="91425" marB="91425" marR="91425" marL="91425">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l">
                        <a:lnSpc>
                          <a:spcPct val="115000"/>
                        </a:lnSpc>
                        <a:spcBef>
                          <a:spcPts val="500"/>
                        </a:spcBef>
                        <a:spcAft>
                          <a:spcPts val="0"/>
                        </a:spcAft>
                        <a:buNone/>
                      </a:pPr>
                      <a:r>
                        <a:rPr lang="en" sz="1000"/>
                        <a:t>0.90 / 0.92</a:t>
                      </a:r>
                      <a:endParaRPr sz="1000"/>
                    </a:p>
                  </a:txBody>
                  <a:tcPr marT="91425" marB="91425" marR="91425" marL="91425">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l">
                        <a:lnSpc>
                          <a:spcPct val="115000"/>
                        </a:lnSpc>
                        <a:spcBef>
                          <a:spcPts val="500"/>
                        </a:spcBef>
                        <a:spcAft>
                          <a:spcPts val="0"/>
                        </a:spcAft>
                        <a:buNone/>
                      </a:pPr>
                      <a:r>
                        <a:rPr lang="en" sz="1000"/>
                        <a:t>0.63 / 0.55</a:t>
                      </a:r>
                      <a:endParaRPr sz="1000"/>
                    </a:p>
                  </a:txBody>
                  <a:tcPr marT="91425" marB="91425" marR="91425" marL="91425">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l">
                        <a:lnSpc>
                          <a:spcPct val="115000"/>
                        </a:lnSpc>
                        <a:spcBef>
                          <a:spcPts val="500"/>
                        </a:spcBef>
                        <a:spcAft>
                          <a:spcPts val="0"/>
                        </a:spcAft>
                        <a:buNone/>
                      </a:pPr>
                      <a:r>
                        <a:rPr lang="en" sz="1000"/>
                        <a:t>0.82 / 0.88</a:t>
                      </a:r>
                      <a:endParaRPr sz="1000"/>
                    </a:p>
                  </a:txBody>
                  <a:tcPr marT="91425" marB="91425" marR="91425" marL="91425">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4"/>
          <p:cNvSpPr txBox="1"/>
          <p:nvPr>
            <p:ph type="title"/>
          </p:nvPr>
        </p:nvSpPr>
        <p:spPr>
          <a:xfrm>
            <a:off x="729450" y="574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&amp; Inferences: What does it mean?</a:t>
            </a:r>
            <a:endParaRPr/>
          </a:p>
        </p:txBody>
      </p:sp>
      <p:sp>
        <p:nvSpPr>
          <p:cNvPr id="229" name="Google Shape;229;p24"/>
          <p:cNvSpPr/>
          <p:nvPr/>
        </p:nvSpPr>
        <p:spPr>
          <a:xfrm>
            <a:off x="8509450" y="619913"/>
            <a:ext cx="416475" cy="417775"/>
          </a:xfrm>
          <a:prstGeom prst="flowChartProcess">
            <a:avLst/>
          </a:prstGeom>
          <a:gradFill>
            <a:gsLst>
              <a:gs pos="0">
                <a:srgbClr val="24D2BA"/>
              </a:gs>
              <a:gs pos="100000">
                <a:srgbClr val="155E54"/>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5</a:t>
            </a:r>
            <a:endParaRPr b="1" sz="1600">
              <a:solidFill>
                <a:srgbClr val="FFFFFF"/>
              </a:solidFill>
            </a:endParaRPr>
          </a:p>
        </p:txBody>
      </p:sp>
      <p:grpSp>
        <p:nvGrpSpPr>
          <p:cNvPr id="230" name="Google Shape;230;p24"/>
          <p:cNvGrpSpPr/>
          <p:nvPr/>
        </p:nvGrpSpPr>
        <p:grpSpPr>
          <a:xfrm>
            <a:off x="983288" y="3567089"/>
            <a:ext cx="6994067" cy="953345"/>
            <a:chOff x="1593000" y="2322568"/>
            <a:chExt cx="5957975" cy="643500"/>
          </a:xfrm>
        </p:grpSpPr>
        <p:sp>
          <p:nvSpPr>
            <p:cNvPr id="231" name="Google Shape;231;p2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FFFF"/>
                  </a:solidFill>
                  <a:latin typeface="Roboto Medium"/>
                  <a:ea typeface="Roboto Medium"/>
                  <a:cs typeface="Roboto Medium"/>
                  <a:sym typeface="Roboto Medium"/>
                </a:rPr>
                <a:t>Scope for Improvement</a:t>
              </a:r>
              <a:endParaRPr sz="1300">
                <a:solidFill>
                  <a:srgbClr val="FFFFFF"/>
                </a:solidFill>
                <a:latin typeface="Roboto"/>
                <a:ea typeface="Roboto"/>
                <a:cs typeface="Roboto"/>
                <a:sym typeface="Roboto"/>
              </a:endParaRPr>
            </a:p>
          </p:txBody>
        </p:sp>
        <p:sp>
          <p:nvSpPr>
            <p:cNvPr id="235" name="Google Shape;235;p24"/>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237" name="Google Shape;237;p24"/>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000">
                  <a:solidFill>
                    <a:srgbClr val="A72A1E"/>
                  </a:solidFill>
                  <a:latin typeface="Roboto"/>
                  <a:ea typeface="Roboto"/>
                  <a:cs typeface="Roboto"/>
                  <a:sym typeface="Roboto"/>
                </a:rPr>
                <a:t>Present model makes predictions only for the healthcare industry in Texas. This can be easily expanded to other states, industries, etc. Possibly expand to develop an interactive and aesthetically pleasing product.</a:t>
              </a:r>
              <a:endParaRPr sz="1000">
                <a:solidFill>
                  <a:srgbClr val="A72A1E"/>
                </a:solidFill>
                <a:latin typeface="Roboto"/>
                <a:ea typeface="Roboto"/>
                <a:cs typeface="Roboto"/>
                <a:sym typeface="Roboto"/>
              </a:endParaRPr>
            </a:p>
          </p:txBody>
        </p:sp>
      </p:grpSp>
      <p:grpSp>
        <p:nvGrpSpPr>
          <p:cNvPr id="238" name="Google Shape;238;p24"/>
          <p:cNvGrpSpPr/>
          <p:nvPr/>
        </p:nvGrpSpPr>
        <p:grpSpPr>
          <a:xfrm>
            <a:off x="983288" y="2596865"/>
            <a:ext cx="6994067" cy="953345"/>
            <a:chOff x="1593000" y="2322568"/>
            <a:chExt cx="5957975" cy="643500"/>
          </a:xfrm>
        </p:grpSpPr>
        <p:sp>
          <p:nvSpPr>
            <p:cNvPr id="239" name="Google Shape;239;p2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4"/>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FFFF"/>
                  </a:solidFill>
                  <a:latin typeface="Roboto"/>
                  <a:ea typeface="Roboto"/>
                  <a:cs typeface="Roboto"/>
                  <a:sym typeface="Roboto"/>
                </a:rPr>
                <a:t>Enhanced data-driven decision making</a:t>
              </a:r>
              <a:endParaRPr sz="1300">
                <a:solidFill>
                  <a:srgbClr val="FFFFFF"/>
                </a:solidFill>
                <a:latin typeface="Roboto"/>
                <a:ea typeface="Roboto"/>
                <a:cs typeface="Roboto"/>
                <a:sym typeface="Roboto"/>
              </a:endParaRPr>
            </a:p>
          </p:txBody>
        </p:sp>
        <p:sp>
          <p:nvSpPr>
            <p:cNvPr id="243" name="Google Shape;243;p24"/>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4"/>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245" name="Google Shape;245;p24"/>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000">
                  <a:solidFill>
                    <a:srgbClr val="A72A1E"/>
                  </a:solidFill>
                  <a:latin typeface="Roboto"/>
                  <a:ea typeface="Roboto"/>
                  <a:cs typeface="Roboto"/>
                  <a:sym typeface="Roboto"/>
                </a:rPr>
                <a:t>Model with 92% accuracy - very little room for error, meaning clients can make lucrative investment decisions without too much risk (location-wise)</a:t>
              </a:r>
              <a:endParaRPr sz="1000">
                <a:solidFill>
                  <a:srgbClr val="A72A1E"/>
                </a:solidFill>
                <a:latin typeface="Roboto"/>
                <a:ea typeface="Roboto"/>
                <a:cs typeface="Roboto"/>
                <a:sym typeface="Roboto"/>
              </a:endParaRPr>
            </a:p>
          </p:txBody>
        </p:sp>
      </p:grpSp>
      <p:grpSp>
        <p:nvGrpSpPr>
          <p:cNvPr id="246" name="Google Shape;246;p24"/>
          <p:cNvGrpSpPr/>
          <p:nvPr/>
        </p:nvGrpSpPr>
        <p:grpSpPr>
          <a:xfrm>
            <a:off x="983288" y="1625904"/>
            <a:ext cx="6994067" cy="953345"/>
            <a:chOff x="1593000" y="2322568"/>
            <a:chExt cx="5957975" cy="643500"/>
          </a:xfrm>
        </p:grpSpPr>
        <p:sp>
          <p:nvSpPr>
            <p:cNvPr id="247" name="Google Shape;247;p2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FFFF"/>
                  </a:solidFill>
                  <a:latin typeface="Roboto Medium"/>
                  <a:ea typeface="Roboto Medium"/>
                  <a:cs typeface="Roboto Medium"/>
                  <a:sym typeface="Roboto Medium"/>
                </a:rPr>
                <a:t>Adjustable according to </a:t>
              </a:r>
              <a:endParaRPr sz="1300">
                <a:solidFill>
                  <a:srgbClr val="FFFFFF"/>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rPr lang="en" sz="1300">
                  <a:solidFill>
                    <a:srgbClr val="FFFFFF"/>
                  </a:solidFill>
                  <a:latin typeface="Roboto Medium"/>
                  <a:ea typeface="Roboto Medium"/>
                  <a:cs typeface="Roboto Medium"/>
                  <a:sym typeface="Roboto Medium"/>
                </a:rPr>
                <a:t>client needs</a:t>
              </a:r>
              <a:endParaRPr sz="1300">
                <a:solidFill>
                  <a:srgbClr val="FFFFFF"/>
                </a:solidFill>
                <a:latin typeface="Roboto"/>
                <a:ea typeface="Roboto"/>
                <a:cs typeface="Roboto"/>
                <a:sym typeface="Roboto"/>
              </a:endParaRPr>
            </a:p>
          </p:txBody>
        </p:sp>
        <p:sp>
          <p:nvSpPr>
            <p:cNvPr id="251" name="Google Shape;251;p24"/>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253" name="Google Shape;253;p24"/>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000">
                  <a:solidFill>
                    <a:srgbClr val="A72A1E"/>
                  </a:solidFill>
                  <a:latin typeface="Roboto"/>
                  <a:ea typeface="Roboto"/>
                  <a:cs typeface="Roboto"/>
                  <a:sym typeface="Roboto"/>
                </a:rPr>
                <a:t>Depending on the data that’s provided, capable of predictions of locations with lowest Avg. Payroll </a:t>
              </a:r>
              <a:r>
                <a:rPr b="1" lang="en" sz="1000" u="sng">
                  <a:solidFill>
                    <a:srgbClr val="A72A1E"/>
                  </a:solidFill>
                  <a:latin typeface="Roboto"/>
                  <a:ea typeface="Roboto"/>
                  <a:cs typeface="Roboto"/>
                  <a:sym typeface="Roboto"/>
                </a:rPr>
                <a:t>AND</a:t>
              </a:r>
              <a:r>
                <a:rPr lang="en" sz="1000">
                  <a:solidFill>
                    <a:srgbClr val="A72A1E"/>
                  </a:solidFill>
                  <a:latin typeface="Roboto"/>
                  <a:ea typeface="Roboto"/>
                  <a:cs typeface="Roboto"/>
                  <a:sym typeface="Roboto"/>
                </a:rPr>
                <a:t> considerable investment opportunities</a:t>
              </a:r>
              <a:endParaRPr sz="1000">
                <a:solidFill>
                  <a:srgbClr val="A72A1E"/>
                </a:solidFill>
                <a:latin typeface="Roboto"/>
                <a:ea typeface="Roboto"/>
                <a:cs typeface="Roboto"/>
                <a:sym typeface="Robo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type="title"/>
          </p:nvPr>
        </p:nvSpPr>
        <p:spPr>
          <a:xfrm>
            <a:off x="727650" y="576656"/>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Agenda</a:t>
            </a:r>
            <a:endParaRPr/>
          </a:p>
        </p:txBody>
      </p:sp>
      <p:sp>
        <p:nvSpPr>
          <p:cNvPr id="97" name="Google Shape;97;p14"/>
          <p:cNvSpPr/>
          <p:nvPr/>
        </p:nvSpPr>
        <p:spPr>
          <a:xfrm>
            <a:off x="808750" y="1648975"/>
            <a:ext cx="569100" cy="535200"/>
          </a:xfrm>
          <a:prstGeom prst="flowChartProcess">
            <a:avLst/>
          </a:prstGeom>
          <a:gradFill>
            <a:gsLst>
              <a:gs pos="0">
                <a:srgbClr val="24D2BA"/>
              </a:gs>
              <a:gs pos="100000">
                <a:srgbClr val="155E54"/>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1</a:t>
            </a:r>
            <a:endParaRPr b="1" sz="2400">
              <a:solidFill>
                <a:srgbClr val="FFFFFF"/>
              </a:solidFill>
            </a:endParaRPr>
          </a:p>
        </p:txBody>
      </p:sp>
      <p:sp>
        <p:nvSpPr>
          <p:cNvPr id="98" name="Google Shape;98;p14"/>
          <p:cNvSpPr/>
          <p:nvPr/>
        </p:nvSpPr>
        <p:spPr>
          <a:xfrm>
            <a:off x="808750" y="2795575"/>
            <a:ext cx="569100" cy="535200"/>
          </a:xfrm>
          <a:prstGeom prst="flowChartProcess">
            <a:avLst/>
          </a:prstGeom>
          <a:gradFill>
            <a:gsLst>
              <a:gs pos="0">
                <a:srgbClr val="FF7B2E"/>
              </a:gs>
              <a:gs pos="100000">
                <a:srgbClr val="A44006"/>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2</a:t>
            </a:r>
            <a:endParaRPr b="1" sz="2400">
              <a:solidFill>
                <a:srgbClr val="FFFFFF"/>
              </a:solidFill>
            </a:endParaRPr>
          </a:p>
        </p:txBody>
      </p:sp>
      <p:sp>
        <p:nvSpPr>
          <p:cNvPr id="99" name="Google Shape;99;p14"/>
          <p:cNvSpPr/>
          <p:nvPr/>
        </p:nvSpPr>
        <p:spPr>
          <a:xfrm>
            <a:off x="808750" y="3942175"/>
            <a:ext cx="569100" cy="535200"/>
          </a:xfrm>
          <a:prstGeom prst="flowChartProcess">
            <a:avLst/>
          </a:prstGeom>
          <a:gradFill>
            <a:gsLst>
              <a:gs pos="0">
                <a:srgbClr val="24D2BA"/>
              </a:gs>
              <a:gs pos="100000">
                <a:srgbClr val="155E54"/>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3</a:t>
            </a:r>
            <a:endParaRPr b="1" sz="2400">
              <a:solidFill>
                <a:srgbClr val="FFFFFF"/>
              </a:solidFill>
            </a:endParaRPr>
          </a:p>
        </p:txBody>
      </p:sp>
      <p:sp>
        <p:nvSpPr>
          <p:cNvPr id="100" name="Google Shape;100;p14"/>
          <p:cNvSpPr/>
          <p:nvPr/>
        </p:nvSpPr>
        <p:spPr>
          <a:xfrm>
            <a:off x="4861750" y="3359550"/>
            <a:ext cx="569100" cy="535200"/>
          </a:xfrm>
          <a:prstGeom prst="flowChartProcess">
            <a:avLst/>
          </a:prstGeom>
          <a:gradFill>
            <a:gsLst>
              <a:gs pos="0">
                <a:srgbClr val="24D2BA"/>
              </a:gs>
              <a:gs pos="100000">
                <a:srgbClr val="155E54"/>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5</a:t>
            </a:r>
            <a:endParaRPr b="1" sz="2400">
              <a:solidFill>
                <a:srgbClr val="FFFFFF"/>
              </a:solidFill>
            </a:endParaRPr>
          </a:p>
        </p:txBody>
      </p:sp>
      <p:sp>
        <p:nvSpPr>
          <p:cNvPr id="101" name="Google Shape;101;p14"/>
          <p:cNvSpPr/>
          <p:nvPr/>
        </p:nvSpPr>
        <p:spPr>
          <a:xfrm>
            <a:off x="4861750" y="2192075"/>
            <a:ext cx="569100" cy="535200"/>
          </a:xfrm>
          <a:prstGeom prst="flowChartProcess">
            <a:avLst/>
          </a:prstGeom>
          <a:gradFill>
            <a:gsLst>
              <a:gs pos="0">
                <a:srgbClr val="FF7B2E"/>
              </a:gs>
              <a:gs pos="100000">
                <a:srgbClr val="A44006"/>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4</a:t>
            </a:r>
            <a:endParaRPr b="1" sz="2400">
              <a:solidFill>
                <a:srgbClr val="FFFFFF"/>
              </a:solidFill>
            </a:endParaRPr>
          </a:p>
        </p:txBody>
      </p:sp>
      <p:sp>
        <p:nvSpPr>
          <p:cNvPr id="102" name="Google Shape;102;p14"/>
          <p:cNvSpPr txBox="1"/>
          <p:nvPr/>
        </p:nvSpPr>
        <p:spPr>
          <a:xfrm>
            <a:off x="1552650" y="1656875"/>
            <a:ext cx="2903100" cy="53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Lato"/>
                <a:ea typeface="Lato"/>
                <a:cs typeface="Lato"/>
                <a:sym typeface="Lato"/>
              </a:rPr>
              <a:t>Business Objective &amp; Benefits</a:t>
            </a:r>
            <a:endParaRPr b="1" sz="1600">
              <a:latin typeface="Lato"/>
              <a:ea typeface="Lato"/>
              <a:cs typeface="Lato"/>
              <a:sym typeface="Lato"/>
            </a:endParaRPr>
          </a:p>
        </p:txBody>
      </p:sp>
      <p:sp>
        <p:nvSpPr>
          <p:cNvPr id="103" name="Google Shape;103;p14"/>
          <p:cNvSpPr txBox="1"/>
          <p:nvPr/>
        </p:nvSpPr>
        <p:spPr>
          <a:xfrm>
            <a:off x="1552650" y="2766800"/>
            <a:ext cx="2903100" cy="53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Lato"/>
                <a:ea typeface="Lato"/>
                <a:cs typeface="Lato"/>
                <a:sym typeface="Lato"/>
              </a:rPr>
              <a:t>Data Intro. &amp; Preprocessing</a:t>
            </a:r>
            <a:endParaRPr b="1" sz="1600">
              <a:latin typeface="Lato"/>
              <a:ea typeface="Lato"/>
              <a:cs typeface="Lato"/>
              <a:sym typeface="Lato"/>
            </a:endParaRPr>
          </a:p>
        </p:txBody>
      </p:sp>
      <p:sp>
        <p:nvSpPr>
          <p:cNvPr id="104" name="Google Shape;104;p14"/>
          <p:cNvSpPr txBox="1"/>
          <p:nvPr/>
        </p:nvSpPr>
        <p:spPr>
          <a:xfrm>
            <a:off x="1552650" y="3942175"/>
            <a:ext cx="2903100" cy="53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Lato"/>
                <a:ea typeface="Lato"/>
                <a:cs typeface="Lato"/>
                <a:sym typeface="Lato"/>
              </a:rPr>
              <a:t>Models &amp; Analysis</a:t>
            </a:r>
            <a:endParaRPr b="1" sz="1600">
              <a:latin typeface="Lato"/>
              <a:ea typeface="Lato"/>
              <a:cs typeface="Lato"/>
              <a:sym typeface="Lato"/>
            </a:endParaRPr>
          </a:p>
        </p:txBody>
      </p:sp>
      <p:sp>
        <p:nvSpPr>
          <p:cNvPr id="105" name="Google Shape;105;p14"/>
          <p:cNvSpPr txBox="1"/>
          <p:nvPr/>
        </p:nvSpPr>
        <p:spPr>
          <a:xfrm>
            <a:off x="5622200" y="3330775"/>
            <a:ext cx="2903100" cy="53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Lato"/>
                <a:ea typeface="Lato"/>
                <a:cs typeface="Lato"/>
                <a:sym typeface="Lato"/>
              </a:rPr>
              <a:t>Conclusion &amp; Inference</a:t>
            </a:r>
            <a:endParaRPr b="1" sz="1600">
              <a:latin typeface="Lato"/>
              <a:ea typeface="Lato"/>
              <a:cs typeface="Lato"/>
              <a:sym typeface="Lato"/>
            </a:endParaRPr>
          </a:p>
        </p:txBody>
      </p:sp>
      <p:sp>
        <p:nvSpPr>
          <p:cNvPr id="106" name="Google Shape;106;p14"/>
          <p:cNvSpPr txBox="1"/>
          <p:nvPr/>
        </p:nvSpPr>
        <p:spPr>
          <a:xfrm>
            <a:off x="5622200" y="2192075"/>
            <a:ext cx="2903100" cy="53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Lato"/>
                <a:ea typeface="Lato"/>
                <a:cs typeface="Lato"/>
                <a:sym typeface="Lato"/>
              </a:rPr>
              <a:t>Results</a:t>
            </a:r>
            <a:endParaRPr b="1" sz="16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698775" y="561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Objective</a:t>
            </a:r>
            <a:endParaRPr/>
          </a:p>
        </p:txBody>
      </p:sp>
      <p:pic>
        <p:nvPicPr>
          <p:cNvPr id="112" name="Google Shape;112;p15"/>
          <p:cNvPicPr preferRelativeResize="0"/>
          <p:nvPr/>
        </p:nvPicPr>
        <p:blipFill>
          <a:blip r:embed="rId3">
            <a:alphaModFix/>
          </a:blip>
          <a:stretch>
            <a:fillRect/>
          </a:stretch>
        </p:blipFill>
        <p:spPr>
          <a:xfrm>
            <a:off x="1170100" y="1538113"/>
            <a:ext cx="2629375" cy="1929275"/>
          </a:xfrm>
          <a:prstGeom prst="rect">
            <a:avLst/>
          </a:prstGeom>
          <a:noFill/>
          <a:ln>
            <a:noFill/>
          </a:ln>
          <a:effectLst>
            <a:reflection blurRad="0" dir="5400000" dist="38100" endA="0" endPos="30000" fadeDir="5400012" kx="0" rotWithShape="0" algn="bl" stA="15000" stPos="0" sy="-100000" ky="0"/>
          </a:effectLst>
        </p:spPr>
      </p:pic>
      <p:sp>
        <p:nvSpPr>
          <p:cNvPr id="113" name="Google Shape;113;p15"/>
          <p:cNvSpPr txBox="1"/>
          <p:nvPr/>
        </p:nvSpPr>
        <p:spPr>
          <a:xfrm>
            <a:off x="1112425" y="3673925"/>
            <a:ext cx="3383400" cy="13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Use data-driven methods to provide target market areas for clients. </a:t>
            </a:r>
            <a:r>
              <a:rPr lang="en" sz="1200">
                <a:latin typeface="Lato"/>
                <a:ea typeface="Lato"/>
                <a:cs typeface="Lato"/>
                <a:sym typeface="Lato"/>
              </a:rPr>
              <a:t>Pinpointing the correct target market is a crucial first step towards a successful business plan, leaving the business to move on to the “how”</a:t>
            </a:r>
            <a:endParaRPr sz="1200">
              <a:latin typeface="Lato"/>
              <a:ea typeface="Lato"/>
              <a:cs typeface="Lato"/>
              <a:sym typeface="Lato"/>
            </a:endParaRPr>
          </a:p>
        </p:txBody>
      </p:sp>
      <p:sp>
        <p:nvSpPr>
          <p:cNvPr id="114" name="Google Shape;114;p15"/>
          <p:cNvSpPr txBox="1"/>
          <p:nvPr/>
        </p:nvSpPr>
        <p:spPr>
          <a:xfrm>
            <a:off x="5126050" y="3673925"/>
            <a:ext cx="3383400" cy="13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Decrease need for resources spent on finding optimal location. </a:t>
            </a:r>
            <a:r>
              <a:rPr b="1" lang="en">
                <a:latin typeface="Lato"/>
                <a:ea typeface="Lato"/>
                <a:cs typeface="Lato"/>
                <a:sym typeface="Lato"/>
              </a:rPr>
              <a:t> </a:t>
            </a:r>
            <a:endParaRPr b="1">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As important the location is, the model allows businesses to allocate more time and resources on other areas, such as investment methods.</a:t>
            </a:r>
            <a:endParaRPr sz="1200">
              <a:latin typeface="Lato"/>
              <a:ea typeface="Lato"/>
              <a:cs typeface="Lato"/>
              <a:sym typeface="Lato"/>
            </a:endParaRPr>
          </a:p>
        </p:txBody>
      </p:sp>
      <p:pic>
        <p:nvPicPr>
          <p:cNvPr id="115" name="Google Shape;115;p15"/>
          <p:cNvPicPr preferRelativeResize="0"/>
          <p:nvPr/>
        </p:nvPicPr>
        <p:blipFill>
          <a:blip r:embed="rId4">
            <a:alphaModFix/>
          </a:blip>
          <a:stretch>
            <a:fillRect/>
          </a:stretch>
        </p:blipFill>
        <p:spPr>
          <a:xfrm flipH="1" rot="10800000">
            <a:off x="5281525" y="1413450"/>
            <a:ext cx="2776475" cy="2108075"/>
          </a:xfrm>
          <a:prstGeom prst="rect">
            <a:avLst/>
          </a:prstGeom>
          <a:noFill/>
          <a:ln>
            <a:noFill/>
          </a:ln>
          <a:effectLst>
            <a:reflection blurRad="0" dir="5400000" dist="38100" endA="0" endPos="30000" fadeDir="5400012" kx="0" rotWithShape="0" algn="bl" stA="15000" stPos="0" sy="-100000" ky="0"/>
          </a:effectLst>
        </p:spPr>
      </p:pic>
      <p:sp>
        <p:nvSpPr>
          <p:cNvPr id="116" name="Google Shape;116;p15"/>
          <p:cNvSpPr/>
          <p:nvPr/>
        </p:nvSpPr>
        <p:spPr>
          <a:xfrm>
            <a:off x="8509450" y="619913"/>
            <a:ext cx="416475" cy="417775"/>
          </a:xfrm>
          <a:prstGeom prst="flowChartProcess">
            <a:avLst/>
          </a:prstGeom>
          <a:gradFill>
            <a:gsLst>
              <a:gs pos="0">
                <a:srgbClr val="24D2BA"/>
              </a:gs>
              <a:gs pos="100000">
                <a:srgbClr val="155E54"/>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1</a:t>
            </a:r>
            <a:endParaRPr b="1" sz="16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653250" y="578261"/>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central benefits from the project</a:t>
            </a:r>
            <a:endParaRPr/>
          </a:p>
        </p:txBody>
      </p:sp>
      <p:sp>
        <p:nvSpPr>
          <p:cNvPr id="122" name="Google Shape;122;p16"/>
          <p:cNvSpPr txBox="1"/>
          <p:nvPr/>
        </p:nvSpPr>
        <p:spPr>
          <a:xfrm>
            <a:off x="5339125" y="3780949"/>
            <a:ext cx="3666600" cy="10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168173"/>
                </a:solidFill>
                <a:latin typeface="Lato"/>
                <a:ea typeface="Lato"/>
                <a:cs typeface="Lato"/>
                <a:sym typeface="Lato"/>
              </a:rPr>
              <a:t>There are 50 states &amp; thousands of counties.</a:t>
            </a:r>
            <a:endParaRPr b="1" sz="1300">
              <a:solidFill>
                <a:srgbClr val="168173"/>
              </a:solidFill>
              <a:latin typeface="Lato"/>
              <a:ea typeface="Lato"/>
              <a:cs typeface="Lato"/>
              <a:sym typeface="Lato"/>
            </a:endParaRPr>
          </a:p>
          <a:p>
            <a:pPr indent="0" lvl="0" marL="0" rtl="0" algn="l">
              <a:spcBef>
                <a:spcPts val="0"/>
              </a:spcBef>
              <a:spcAft>
                <a:spcPts val="0"/>
              </a:spcAft>
              <a:buNone/>
            </a:pPr>
            <a:r>
              <a:rPr lang="en" sz="1050">
                <a:latin typeface="Lato"/>
                <a:ea typeface="Lato"/>
                <a:cs typeface="Lato"/>
                <a:sym typeface="Lato"/>
              </a:rPr>
              <a:t>Whether it’s a startup or an established corporation, finding new locations for anything from factories to operations can be difficult. This project derives data driven conclusions to provide the optimal outcome.</a:t>
            </a:r>
            <a:endParaRPr sz="105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p:txBody>
      </p:sp>
      <p:sp>
        <p:nvSpPr>
          <p:cNvPr id="123" name="Google Shape;123;p16"/>
          <p:cNvSpPr/>
          <p:nvPr/>
        </p:nvSpPr>
        <p:spPr>
          <a:xfrm>
            <a:off x="1296675" y="1590700"/>
            <a:ext cx="3846900" cy="655800"/>
          </a:xfrm>
          <a:prstGeom prst="homePlate">
            <a:avLst>
              <a:gd fmla="val 50000" name="adj"/>
            </a:avLst>
          </a:prstGeom>
          <a:gradFill>
            <a:gsLst>
              <a:gs pos="0">
                <a:srgbClr val="24D2BA"/>
              </a:gs>
              <a:gs pos="100000">
                <a:srgbClr val="155E54"/>
              </a:gs>
            </a:gsLst>
            <a:lin ang="5400012" scaled="0"/>
          </a:gra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lt1"/>
                </a:solidFill>
                <a:latin typeface="Roboto"/>
                <a:ea typeface="Roboto"/>
                <a:cs typeface="Roboto"/>
                <a:sym typeface="Roboto"/>
              </a:rPr>
              <a:t>High, medium, &amp; low potential locations</a:t>
            </a:r>
            <a:endParaRPr/>
          </a:p>
        </p:txBody>
      </p:sp>
      <p:sp>
        <p:nvSpPr>
          <p:cNvPr id="124" name="Google Shape;124;p16"/>
          <p:cNvSpPr txBox="1"/>
          <p:nvPr/>
        </p:nvSpPr>
        <p:spPr>
          <a:xfrm>
            <a:off x="-906551" y="1611139"/>
            <a:ext cx="2135100" cy="495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000">
                <a:solidFill>
                  <a:srgbClr val="168173"/>
                </a:solidFill>
                <a:latin typeface="Roboto Medium"/>
                <a:ea typeface="Roboto Medium"/>
                <a:cs typeface="Roboto Medium"/>
                <a:sym typeface="Roboto Medium"/>
              </a:rPr>
              <a:t>A</a:t>
            </a:r>
            <a:r>
              <a:rPr lang="en" sz="4400">
                <a:solidFill>
                  <a:srgbClr val="168173"/>
                </a:solidFill>
                <a:latin typeface="Roboto Medium"/>
                <a:ea typeface="Roboto Medium"/>
                <a:cs typeface="Roboto Medium"/>
                <a:sym typeface="Roboto Medium"/>
              </a:rPr>
              <a:t>.</a:t>
            </a:r>
            <a:endParaRPr sz="4400">
              <a:solidFill>
                <a:srgbClr val="168173"/>
              </a:solidFill>
              <a:latin typeface="Roboto Medium"/>
              <a:ea typeface="Roboto Medium"/>
              <a:cs typeface="Roboto Medium"/>
              <a:sym typeface="Roboto Medium"/>
            </a:endParaRPr>
          </a:p>
        </p:txBody>
      </p:sp>
      <p:sp>
        <p:nvSpPr>
          <p:cNvPr id="125" name="Google Shape;125;p16"/>
          <p:cNvSpPr txBox="1"/>
          <p:nvPr/>
        </p:nvSpPr>
        <p:spPr>
          <a:xfrm>
            <a:off x="-906551" y="2843254"/>
            <a:ext cx="2135100" cy="495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400">
                <a:solidFill>
                  <a:srgbClr val="BE4600"/>
                </a:solidFill>
                <a:latin typeface="Roboto Medium"/>
                <a:ea typeface="Roboto Medium"/>
                <a:cs typeface="Roboto Medium"/>
                <a:sym typeface="Roboto Medium"/>
              </a:rPr>
              <a:t>B.</a:t>
            </a:r>
            <a:endParaRPr sz="4400">
              <a:solidFill>
                <a:srgbClr val="BE4600"/>
              </a:solidFill>
              <a:latin typeface="Roboto Medium"/>
              <a:ea typeface="Roboto Medium"/>
              <a:cs typeface="Roboto Medium"/>
              <a:sym typeface="Roboto Medium"/>
            </a:endParaRPr>
          </a:p>
        </p:txBody>
      </p:sp>
      <p:sp>
        <p:nvSpPr>
          <p:cNvPr id="126" name="Google Shape;126;p16"/>
          <p:cNvSpPr/>
          <p:nvPr/>
        </p:nvSpPr>
        <p:spPr>
          <a:xfrm>
            <a:off x="1308996" y="2762865"/>
            <a:ext cx="3846900" cy="655800"/>
          </a:xfrm>
          <a:prstGeom prst="homePlate">
            <a:avLst>
              <a:gd fmla="val 50000" name="adj"/>
            </a:avLst>
          </a:prstGeom>
          <a:gradFill>
            <a:gsLst>
              <a:gs pos="0">
                <a:srgbClr val="FF7B2E"/>
              </a:gs>
              <a:gs pos="100000">
                <a:srgbClr val="A44006"/>
              </a:gs>
            </a:gsLst>
            <a:lin ang="5400012" scaled="0"/>
          </a:gra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lt1"/>
                </a:solidFill>
                <a:latin typeface="Roboto"/>
                <a:ea typeface="Roboto"/>
                <a:cs typeface="Roboto"/>
                <a:sym typeface="Roboto"/>
              </a:rPr>
              <a:t>Flexibility in Strategizing</a:t>
            </a:r>
            <a:endParaRPr/>
          </a:p>
        </p:txBody>
      </p:sp>
      <p:sp>
        <p:nvSpPr>
          <p:cNvPr id="127" name="Google Shape;127;p16"/>
          <p:cNvSpPr/>
          <p:nvPr/>
        </p:nvSpPr>
        <p:spPr>
          <a:xfrm>
            <a:off x="1321246" y="3953600"/>
            <a:ext cx="3846900" cy="655800"/>
          </a:xfrm>
          <a:prstGeom prst="homePlate">
            <a:avLst>
              <a:gd fmla="val 50000" name="adj"/>
            </a:avLst>
          </a:prstGeom>
          <a:gradFill>
            <a:gsLst>
              <a:gs pos="0">
                <a:srgbClr val="24D2BA"/>
              </a:gs>
              <a:gs pos="100000">
                <a:srgbClr val="155E54"/>
              </a:gs>
            </a:gsLst>
            <a:lin ang="5400012" scaled="0"/>
          </a:gra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lt1"/>
                </a:solidFill>
                <a:latin typeface="Roboto"/>
                <a:ea typeface="Roboto"/>
                <a:cs typeface="Roboto"/>
                <a:sym typeface="Roboto"/>
              </a:rPr>
              <a:t>Provide foundation for new businesses</a:t>
            </a:r>
            <a:endParaRPr/>
          </a:p>
        </p:txBody>
      </p:sp>
      <p:sp>
        <p:nvSpPr>
          <p:cNvPr id="128" name="Google Shape;128;p16"/>
          <p:cNvSpPr txBox="1"/>
          <p:nvPr/>
        </p:nvSpPr>
        <p:spPr>
          <a:xfrm>
            <a:off x="-874770" y="3974039"/>
            <a:ext cx="2135100" cy="495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400">
                <a:solidFill>
                  <a:srgbClr val="168173"/>
                </a:solidFill>
                <a:latin typeface="Roboto Medium"/>
                <a:ea typeface="Roboto Medium"/>
                <a:cs typeface="Roboto Medium"/>
                <a:sym typeface="Roboto Medium"/>
              </a:rPr>
              <a:t>C</a:t>
            </a:r>
            <a:r>
              <a:rPr lang="en" sz="4400">
                <a:solidFill>
                  <a:srgbClr val="168173"/>
                </a:solidFill>
                <a:latin typeface="Roboto Medium"/>
                <a:ea typeface="Roboto Medium"/>
                <a:cs typeface="Roboto Medium"/>
                <a:sym typeface="Roboto Medium"/>
              </a:rPr>
              <a:t>.</a:t>
            </a:r>
            <a:endParaRPr sz="4400">
              <a:solidFill>
                <a:srgbClr val="168173"/>
              </a:solidFill>
              <a:latin typeface="Roboto Medium"/>
              <a:ea typeface="Roboto Medium"/>
              <a:cs typeface="Roboto Medium"/>
              <a:sym typeface="Roboto Medium"/>
            </a:endParaRPr>
          </a:p>
        </p:txBody>
      </p:sp>
      <p:sp>
        <p:nvSpPr>
          <p:cNvPr id="129" name="Google Shape;129;p16"/>
          <p:cNvSpPr txBox="1"/>
          <p:nvPr/>
        </p:nvSpPr>
        <p:spPr>
          <a:xfrm>
            <a:off x="5339125" y="1429427"/>
            <a:ext cx="3666600" cy="10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168173"/>
                </a:solidFill>
                <a:latin typeface="Lato"/>
                <a:ea typeface="Lato"/>
                <a:cs typeface="Lato"/>
                <a:sym typeface="Lato"/>
              </a:rPr>
              <a:t>Provide encompassing results</a:t>
            </a:r>
            <a:endParaRPr b="1" sz="1300">
              <a:solidFill>
                <a:srgbClr val="168173"/>
              </a:solidFill>
              <a:latin typeface="Lato"/>
              <a:ea typeface="Lato"/>
              <a:cs typeface="Lato"/>
              <a:sym typeface="Lato"/>
            </a:endParaRPr>
          </a:p>
          <a:p>
            <a:pPr indent="0" lvl="0" marL="0" rtl="0" algn="l">
              <a:spcBef>
                <a:spcPts val="0"/>
              </a:spcBef>
              <a:spcAft>
                <a:spcPts val="0"/>
              </a:spcAft>
              <a:buNone/>
            </a:pPr>
            <a:r>
              <a:rPr lang="en" sz="1050">
                <a:latin typeface="Lato"/>
                <a:ea typeface="Lato"/>
                <a:cs typeface="Lato"/>
                <a:sym typeface="Lato"/>
              </a:rPr>
              <a:t>By taking into account features, such as the underlying industry and employee count in the establishment, we are able to provide results showing both the best and worst areas to start a business</a:t>
            </a:r>
            <a:endParaRPr sz="105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p:txBody>
      </p:sp>
      <p:sp>
        <p:nvSpPr>
          <p:cNvPr id="130" name="Google Shape;130;p16"/>
          <p:cNvSpPr txBox="1"/>
          <p:nvPr/>
        </p:nvSpPr>
        <p:spPr>
          <a:xfrm>
            <a:off x="5339125" y="2684963"/>
            <a:ext cx="3666600" cy="10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BE4600"/>
                </a:solidFill>
                <a:latin typeface="Lato"/>
                <a:ea typeface="Lato"/>
                <a:cs typeface="Lato"/>
                <a:sym typeface="Lato"/>
              </a:rPr>
              <a:t>Small changes are all that’s needed</a:t>
            </a:r>
            <a:endParaRPr b="1" sz="1300">
              <a:solidFill>
                <a:srgbClr val="BE4600"/>
              </a:solidFill>
              <a:latin typeface="Lato"/>
              <a:ea typeface="Lato"/>
              <a:cs typeface="Lato"/>
              <a:sym typeface="Lato"/>
            </a:endParaRPr>
          </a:p>
          <a:p>
            <a:pPr indent="0" lvl="0" marL="0" rtl="0" algn="l">
              <a:spcBef>
                <a:spcPts val="0"/>
              </a:spcBef>
              <a:spcAft>
                <a:spcPts val="0"/>
              </a:spcAft>
              <a:buNone/>
            </a:pPr>
            <a:r>
              <a:rPr lang="en" sz="1050">
                <a:latin typeface="Lato"/>
                <a:ea typeface="Lato"/>
                <a:cs typeface="Lato"/>
                <a:sym typeface="Lato"/>
              </a:rPr>
              <a:t>Though we focused on a smaller portion of the data, all that’s needed is a simple change in dataset for more comprehensive and expansive results</a:t>
            </a:r>
            <a:endParaRPr sz="105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p:txBody>
      </p:sp>
      <p:sp>
        <p:nvSpPr>
          <p:cNvPr id="131" name="Google Shape;131;p16"/>
          <p:cNvSpPr/>
          <p:nvPr/>
        </p:nvSpPr>
        <p:spPr>
          <a:xfrm>
            <a:off x="8509450" y="619913"/>
            <a:ext cx="416475" cy="417775"/>
          </a:xfrm>
          <a:prstGeom prst="flowChartProcess">
            <a:avLst/>
          </a:prstGeom>
          <a:gradFill>
            <a:gsLst>
              <a:gs pos="0">
                <a:srgbClr val="24D2BA"/>
              </a:gs>
              <a:gs pos="100000">
                <a:srgbClr val="155E54"/>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1</a:t>
            </a:r>
            <a:endParaRPr b="1" sz="16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17"/>
          <p:cNvPicPr preferRelativeResize="0"/>
          <p:nvPr/>
        </p:nvPicPr>
        <p:blipFill>
          <a:blip r:embed="rId3">
            <a:alphaModFix amt="18000"/>
          </a:blip>
          <a:stretch>
            <a:fillRect/>
          </a:stretch>
        </p:blipFill>
        <p:spPr>
          <a:xfrm>
            <a:off x="2620175" y="570200"/>
            <a:ext cx="5485552" cy="4943799"/>
          </a:xfrm>
          <a:prstGeom prst="rect">
            <a:avLst/>
          </a:prstGeom>
          <a:noFill/>
          <a:ln>
            <a:noFill/>
          </a:ln>
        </p:spPr>
      </p:pic>
      <p:sp>
        <p:nvSpPr>
          <p:cNvPr id="137" name="Google Shape;137;p17"/>
          <p:cNvSpPr txBox="1"/>
          <p:nvPr>
            <p:ph type="title"/>
          </p:nvPr>
        </p:nvSpPr>
        <p:spPr>
          <a:xfrm>
            <a:off x="671750" y="576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County Business Patterns Dataset</a:t>
            </a:r>
            <a:endParaRPr/>
          </a:p>
        </p:txBody>
      </p:sp>
      <p:sp>
        <p:nvSpPr>
          <p:cNvPr id="138" name="Google Shape;138;p17"/>
          <p:cNvSpPr txBox="1"/>
          <p:nvPr>
            <p:ph idx="1" type="body"/>
          </p:nvPr>
        </p:nvSpPr>
        <p:spPr>
          <a:xfrm>
            <a:off x="796175" y="1574450"/>
            <a:ext cx="7309500" cy="2839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County Business Patterns (CBP) → annual series, providing sub-national economic data by industry</a:t>
            </a:r>
            <a:br>
              <a:rPr b="1" lang="en" sz="1400"/>
            </a:br>
            <a:endParaRPr b="1" sz="1400"/>
          </a:p>
          <a:p>
            <a:pPr indent="-317500" lvl="0" marL="457200" rtl="0" algn="l">
              <a:spcBef>
                <a:spcPts val="0"/>
              </a:spcBef>
              <a:spcAft>
                <a:spcPts val="0"/>
              </a:spcAft>
              <a:buSzPts val="1400"/>
              <a:buChar char="➢"/>
            </a:pPr>
            <a:r>
              <a:rPr b="1" lang="en" sz="1400"/>
              <a:t>Levels: US, State, County, Metropolitan, ZIP</a:t>
            </a:r>
            <a:endParaRPr b="1" sz="1400"/>
          </a:p>
          <a:p>
            <a:pPr indent="-317500" lvl="1" marL="914400" rtl="0" algn="l">
              <a:spcBef>
                <a:spcPts val="0"/>
              </a:spcBef>
              <a:spcAft>
                <a:spcPts val="0"/>
              </a:spcAft>
              <a:buSzPts val="1400"/>
              <a:buChar char="○"/>
            </a:pPr>
            <a:r>
              <a:rPr b="1" lang="en" sz="1300"/>
              <a:t>Classified by NAICS (industry code)</a:t>
            </a:r>
            <a:br>
              <a:rPr b="1" lang="en" sz="1400"/>
            </a:br>
            <a:endParaRPr b="1" sz="1400"/>
          </a:p>
          <a:p>
            <a:pPr indent="-317500" lvl="0" marL="457200" rtl="0" algn="l">
              <a:spcBef>
                <a:spcPts val="0"/>
              </a:spcBef>
              <a:spcAft>
                <a:spcPts val="0"/>
              </a:spcAft>
              <a:buSzPts val="1400"/>
              <a:buChar char="➢"/>
            </a:pPr>
            <a:r>
              <a:rPr b="1" lang="en" sz="1400"/>
              <a:t>Includes 8 datasets, several dozen variables, millions of data points</a:t>
            </a:r>
            <a:endParaRPr b="1" sz="1400"/>
          </a:p>
          <a:p>
            <a:pPr indent="-317500" lvl="1" marL="914400" rtl="0" algn="l">
              <a:spcBef>
                <a:spcPts val="0"/>
              </a:spcBef>
              <a:spcAft>
                <a:spcPts val="0"/>
              </a:spcAft>
              <a:buSzPts val="1400"/>
              <a:buChar char="○"/>
            </a:pPr>
            <a:r>
              <a:rPr b="1" lang="en" sz="1400"/>
              <a:t>Annual Payroll, Q1 Payroll, # of Establishments, Noise Flags, etc.</a:t>
            </a:r>
            <a:br>
              <a:rPr b="1" lang="en" sz="1400"/>
            </a:br>
            <a:endParaRPr b="1" sz="1400"/>
          </a:p>
          <a:p>
            <a:pPr indent="-317500" lvl="0" marL="457200" rtl="0" algn="l">
              <a:spcBef>
                <a:spcPts val="0"/>
              </a:spcBef>
              <a:spcAft>
                <a:spcPts val="0"/>
              </a:spcAft>
              <a:buSzPts val="1400"/>
              <a:buChar char="➢"/>
            </a:pPr>
            <a:r>
              <a:rPr b="1" lang="en" sz="1400"/>
              <a:t>Drastic need for dimension reduction, data preprocessing, </a:t>
            </a:r>
            <a:endParaRPr b="1" sz="1400"/>
          </a:p>
        </p:txBody>
      </p:sp>
      <p:sp>
        <p:nvSpPr>
          <p:cNvPr id="139" name="Google Shape;139;p17"/>
          <p:cNvSpPr/>
          <p:nvPr/>
        </p:nvSpPr>
        <p:spPr>
          <a:xfrm>
            <a:off x="8509450" y="619913"/>
            <a:ext cx="416475" cy="417775"/>
          </a:xfrm>
          <a:prstGeom prst="flowChartProcess">
            <a:avLst/>
          </a:prstGeom>
          <a:gradFill>
            <a:gsLst>
              <a:gs pos="0">
                <a:srgbClr val="FF7B2E"/>
              </a:gs>
              <a:gs pos="100000">
                <a:srgbClr val="A44006"/>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2</a:t>
            </a:r>
            <a:endParaRPr b="1" sz="16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727650" y="561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 Process</a:t>
            </a:r>
            <a:endParaRPr/>
          </a:p>
        </p:txBody>
      </p:sp>
      <p:grpSp>
        <p:nvGrpSpPr>
          <p:cNvPr id="145" name="Google Shape;145;p18"/>
          <p:cNvGrpSpPr/>
          <p:nvPr/>
        </p:nvGrpSpPr>
        <p:grpSpPr>
          <a:xfrm>
            <a:off x="0" y="1570989"/>
            <a:ext cx="2214600" cy="3217636"/>
            <a:chOff x="0" y="1189989"/>
            <a:chExt cx="2214600" cy="3217636"/>
          </a:xfrm>
        </p:grpSpPr>
        <p:sp>
          <p:nvSpPr>
            <p:cNvPr id="146" name="Google Shape;146;p18"/>
            <p:cNvSpPr/>
            <p:nvPr/>
          </p:nvSpPr>
          <p:spPr>
            <a:xfrm>
              <a:off x="0" y="1189989"/>
              <a:ext cx="22146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Drop Unnecessary Variables</a:t>
              </a:r>
              <a:endParaRPr>
                <a:solidFill>
                  <a:srgbClr val="FFFFFF"/>
                </a:solidFill>
                <a:latin typeface="Roboto"/>
                <a:ea typeface="Roboto"/>
                <a:cs typeface="Roboto"/>
                <a:sym typeface="Roboto"/>
              </a:endParaRPr>
            </a:p>
          </p:txBody>
        </p:sp>
        <p:sp>
          <p:nvSpPr>
            <p:cNvPr id="147" name="Google Shape;147;p18"/>
            <p:cNvSpPr txBox="1"/>
            <p:nvPr/>
          </p:nvSpPr>
          <p:spPr>
            <a:xfrm>
              <a:off x="2950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50">
                  <a:latin typeface="Roboto"/>
                  <a:ea typeface="Roboto"/>
                  <a:cs typeface="Roboto"/>
                  <a:sym typeface="Roboto"/>
                </a:rPr>
                <a:t>From 8 datasets, chose Complete County, US, &amp; State files</a:t>
              </a:r>
              <a:endParaRPr b="1" sz="1050">
                <a:latin typeface="Roboto"/>
                <a:ea typeface="Roboto"/>
                <a:cs typeface="Roboto"/>
                <a:sym typeface="Roboto"/>
              </a:endParaRPr>
            </a:p>
            <a:p>
              <a:pPr indent="0" lvl="0" marL="0" rtl="0" algn="l">
                <a:lnSpc>
                  <a:spcPct val="115000"/>
                </a:lnSpc>
                <a:spcBef>
                  <a:spcPts val="0"/>
                </a:spcBef>
                <a:spcAft>
                  <a:spcPts val="0"/>
                </a:spcAft>
                <a:buNone/>
              </a:pPr>
              <a:r>
                <a:t/>
              </a:r>
              <a:endParaRPr b="1" sz="1050">
                <a:latin typeface="Roboto"/>
                <a:ea typeface="Roboto"/>
                <a:cs typeface="Roboto"/>
                <a:sym typeface="Roboto"/>
              </a:endParaRPr>
            </a:p>
            <a:p>
              <a:pPr indent="0" lvl="0" marL="0" rtl="0" algn="l">
                <a:lnSpc>
                  <a:spcPct val="115000"/>
                </a:lnSpc>
                <a:spcBef>
                  <a:spcPts val="0"/>
                </a:spcBef>
                <a:spcAft>
                  <a:spcPts val="0"/>
                </a:spcAft>
                <a:buNone/>
              </a:pPr>
              <a:r>
                <a:t/>
              </a:r>
              <a:endParaRPr b="1" sz="1050">
                <a:latin typeface="Roboto"/>
                <a:ea typeface="Roboto"/>
                <a:cs typeface="Roboto"/>
                <a:sym typeface="Roboto"/>
              </a:endParaRPr>
            </a:p>
            <a:p>
              <a:pPr indent="0" lvl="0" marL="0" rtl="0" algn="l">
                <a:lnSpc>
                  <a:spcPct val="115000"/>
                </a:lnSpc>
                <a:spcBef>
                  <a:spcPts val="0"/>
                </a:spcBef>
                <a:spcAft>
                  <a:spcPts val="0"/>
                </a:spcAft>
                <a:buNone/>
              </a:pPr>
              <a:r>
                <a:rPr b="1" lang="en" sz="1050">
                  <a:latin typeface="Roboto"/>
                  <a:ea typeface="Roboto"/>
                  <a:cs typeface="Roboto"/>
                  <a:sym typeface="Roboto"/>
                </a:rPr>
                <a:t>Removed variables, like Noise Flag, that were unusable in analysis</a:t>
              </a:r>
              <a:endParaRPr b="1" sz="1050">
                <a:latin typeface="Roboto"/>
                <a:ea typeface="Roboto"/>
                <a:cs typeface="Roboto"/>
                <a:sym typeface="Roboto"/>
              </a:endParaRPr>
            </a:p>
            <a:p>
              <a:pPr indent="0" lvl="0" marL="0" rtl="0" algn="l">
                <a:lnSpc>
                  <a:spcPct val="115000"/>
                </a:lnSpc>
                <a:spcBef>
                  <a:spcPts val="0"/>
                </a:spcBef>
                <a:spcAft>
                  <a:spcPts val="0"/>
                </a:spcAft>
                <a:buNone/>
              </a:pPr>
              <a:r>
                <a:t/>
              </a:r>
              <a:endParaRPr b="1" sz="1050">
                <a:latin typeface="Roboto"/>
                <a:ea typeface="Roboto"/>
                <a:cs typeface="Roboto"/>
                <a:sym typeface="Roboto"/>
              </a:endParaRPr>
            </a:p>
            <a:p>
              <a:pPr indent="0" lvl="0" marL="0" rtl="0" algn="l">
                <a:lnSpc>
                  <a:spcPct val="115000"/>
                </a:lnSpc>
                <a:spcBef>
                  <a:spcPts val="0"/>
                </a:spcBef>
                <a:spcAft>
                  <a:spcPts val="0"/>
                </a:spcAft>
                <a:buNone/>
              </a:pPr>
              <a:r>
                <a:t/>
              </a:r>
              <a:endParaRPr b="1" sz="1050">
                <a:latin typeface="Roboto"/>
                <a:ea typeface="Roboto"/>
                <a:cs typeface="Roboto"/>
                <a:sym typeface="Roboto"/>
              </a:endParaRPr>
            </a:p>
          </p:txBody>
        </p:sp>
      </p:grpSp>
      <p:grpSp>
        <p:nvGrpSpPr>
          <p:cNvPr id="148" name="Google Shape;148;p18"/>
          <p:cNvGrpSpPr/>
          <p:nvPr/>
        </p:nvGrpSpPr>
        <p:grpSpPr>
          <a:xfrm>
            <a:off x="1838325" y="1570775"/>
            <a:ext cx="2064000" cy="3217850"/>
            <a:chOff x="1838325" y="1189775"/>
            <a:chExt cx="2064000" cy="3217850"/>
          </a:xfrm>
        </p:grpSpPr>
        <p:sp>
          <p:nvSpPr>
            <p:cNvPr id="149" name="Google Shape;149;p18"/>
            <p:cNvSpPr/>
            <p:nvPr/>
          </p:nvSpPr>
          <p:spPr>
            <a:xfrm>
              <a:off x="1838325" y="1189775"/>
              <a:ext cx="20640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Class Size Distinction</a:t>
              </a:r>
              <a:endParaRPr>
                <a:solidFill>
                  <a:srgbClr val="FFFFFF"/>
                </a:solidFill>
                <a:latin typeface="Roboto"/>
                <a:ea typeface="Roboto"/>
                <a:cs typeface="Roboto"/>
                <a:sym typeface="Roboto"/>
              </a:endParaRPr>
            </a:p>
          </p:txBody>
        </p:sp>
        <p:sp>
          <p:nvSpPr>
            <p:cNvPr id="150" name="Google Shape;150;p18"/>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50">
                  <a:latin typeface="Roboto"/>
                  <a:ea typeface="Roboto"/>
                  <a:cs typeface="Roboto"/>
                  <a:sym typeface="Roboto"/>
                </a:rPr>
                <a:t>Number of Establishments per Industry by Employee Size Class</a:t>
              </a:r>
              <a:endParaRPr b="1" sz="1050">
                <a:latin typeface="Roboto"/>
                <a:ea typeface="Roboto"/>
                <a:cs typeface="Roboto"/>
                <a:sym typeface="Roboto"/>
              </a:endParaRPr>
            </a:p>
            <a:p>
              <a:pPr indent="0" lvl="0" marL="0" rtl="0" algn="l">
                <a:lnSpc>
                  <a:spcPct val="115000"/>
                </a:lnSpc>
                <a:spcBef>
                  <a:spcPts val="0"/>
                </a:spcBef>
                <a:spcAft>
                  <a:spcPts val="0"/>
                </a:spcAft>
                <a:buNone/>
              </a:pPr>
              <a:r>
                <a:t/>
              </a:r>
              <a:endParaRPr b="1" sz="800">
                <a:latin typeface="Roboto"/>
                <a:ea typeface="Roboto"/>
                <a:cs typeface="Roboto"/>
                <a:sym typeface="Roboto"/>
              </a:endParaRPr>
            </a:p>
            <a:p>
              <a:pPr indent="0" lvl="0" marL="0" rtl="0" algn="l">
                <a:lnSpc>
                  <a:spcPct val="115000"/>
                </a:lnSpc>
                <a:spcBef>
                  <a:spcPts val="0"/>
                </a:spcBef>
                <a:spcAft>
                  <a:spcPts val="0"/>
                </a:spcAft>
                <a:buNone/>
              </a:pPr>
              <a:r>
                <a:t/>
              </a:r>
              <a:endParaRPr b="1" sz="800">
                <a:latin typeface="Roboto"/>
                <a:ea typeface="Roboto"/>
                <a:cs typeface="Roboto"/>
                <a:sym typeface="Roboto"/>
              </a:endParaRPr>
            </a:p>
            <a:p>
              <a:pPr indent="0" lvl="0" marL="0" rtl="0" algn="l">
                <a:lnSpc>
                  <a:spcPct val="115000"/>
                </a:lnSpc>
                <a:spcBef>
                  <a:spcPts val="0"/>
                </a:spcBef>
                <a:spcAft>
                  <a:spcPts val="0"/>
                </a:spcAft>
                <a:buNone/>
              </a:pPr>
              <a:r>
                <a:rPr b="1" lang="en" sz="1050">
                  <a:latin typeface="Roboto"/>
                  <a:ea typeface="Roboto"/>
                  <a:cs typeface="Roboto"/>
                  <a:sym typeface="Roboto"/>
                </a:rPr>
                <a:t>Approx. dozen columns of size ranges</a:t>
              </a:r>
              <a:endParaRPr b="1" sz="1050">
                <a:latin typeface="Roboto"/>
                <a:ea typeface="Roboto"/>
                <a:cs typeface="Roboto"/>
                <a:sym typeface="Roboto"/>
              </a:endParaRPr>
            </a:p>
            <a:p>
              <a:pPr indent="0" lvl="0" marL="0" rtl="0" algn="l">
                <a:lnSpc>
                  <a:spcPct val="115000"/>
                </a:lnSpc>
                <a:spcBef>
                  <a:spcPts val="0"/>
                </a:spcBef>
                <a:spcAft>
                  <a:spcPts val="0"/>
                </a:spcAft>
                <a:buNone/>
              </a:pPr>
              <a:r>
                <a:t/>
              </a:r>
              <a:endParaRPr b="1" sz="800">
                <a:latin typeface="Roboto"/>
                <a:ea typeface="Roboto"/>
                <a:cs typeface="Roboto"/>
                <a:sym typeface="Roboto"/>
              </a:endParaRPr>
            </a:p>
            <a:p>
              <a:pPr indent="0" lvl="0" marL="0" rtl="0" algn="l">
                <a:lnSpc>
                  <a:spcPct val="115000"/>
                </a:lnSpc>
                <a:spcBef>
                  <a:spcPts val="0"/>
                </a:spcBef>
                <a:spcAft>
                  <a:spcPts val="0"/>
                </a:spcAft>
                <a:buNone/>
              </a:pPr>
              <a:r>
                <a:t/>
              </a:r>
              <a:endParaRPr b="1" sz="800">
                <a:latin typeface="Roboto"/>
                <a:ea typeface="Roboto"/>
                <a:cs typeface="Roboto"/>
                <a:sym typeface="Roboto"/>
              </a:endParaRPr>
            </a:p>
            <a:p>
              <a:pPr indent="0" lvl="0" marL="0" rtl="0" algn="l">
                <a:lnSpc>
                  <a:spcPct val="115000"/>
                </a:lnSpc>
                <a:spcBef>
                  <a:spcPts val="0"/>
                </a:spcBef>
                <a:spcAft>
                  <a:spcPts val="0"/>
                </a:spcAft>
                <a:buNone/>
              </a:pPr>
              <a:r>
                <a:rPr b="1" lang="en" sz="1050">
                  <a:latin typeface="Roboto"/>
                  <a:ea typeface="Roboto"/>
                  <a:cs typeface="Roboto"/>
                  <a:sym typeface="Roboto"/>
                </a:rPr>
                <a:t>1-99 -&gt; Small</a:t>
              </a:r>
              <a:endParaRPr b="1" sz="1050">
                <a:latin typeface="Roboto"/>
                <a:ea typeface="Roboto"/>
                <a:cs typeface="Roboto"/>
                <a:sym typeface="Roboto"/>
              </a:endParaRPr>
            </a:p>
            <a:p>
              <a:pPr indent="0" lvl="0" marL="0" rtl="0" algn="l">
                <a:lnSpc>
                  <a:spcPct val="115000"/>
                </a:lnSpc>
                <a:spcBef>
                  <a:spcPts val="0"/>
                </a:spcBef>
                <a:spcAft>
                  <a:spcPts val="0"/>
                </a:spcAft>
                <a:buNone/>
              </a:pPr>
              <a:r>
                <a:rPr b="1" lang="en" sz="1050">
                  <a:latin typeface="Roboto"/>
                  <a:ea typeface="Roboto"/>
                  <a:cs typeface="Roboto"/>
                  <a:sym typeface="Roboto"/>
                </a:rPr>
                <a:t>100 - 999 -&gt; Medium</a:t>
              </a:r>
              <a:endParaRPr b="1" sz="1050">
                <a:latin typeface="Roboto"/>
                <a:ea typeface="Roboto"/>
                <a:cs typeface="Roboto"/>
                <a:sym typeface="Roboto"/>
              </a:endParaRPr>
            </a:p>
            <a:p>
              <a:pPr indent="0" lvl="0" marL="0" rtl="0" algn="l">
                <a:lnSpc>
                  <a:spcPct val="115000"/>
                </a:lnSpc>
                <a:spcBef>
                  <a:spcPts val="0"/>
                </a:spcBef>
                <a:spcAft>
                  <a:spcPts val="0"/>
                </a:spcAft>
                <a:buNone/>
              </a:pPr>
              <a:r>
                <a:rPr b="1" lang="en" sz="1050">
                  <a:latin typeface="Roboto"/>
                  <a:ea typeface="Roboto"/>
                  <a:cs typeface="Roboto"/>
                  <a:sym typeface="Roboto"/>
                </a:rPr>
                <a:t>1000+ -&gt; Large</a:t>
              </a:r>
              <a:endParaRPr b="1" sz="1050">
                <a:latin typeface="Roboto"/>
                <a:ea typeface="Roboto"/>
                <a:cs typeface="Roboto"/>
                <a:sym typeface="Roboto"/>
              </a:endParaRPr>
            </a:p>
          </p:txBody>
        </p:sp>
      </p:grpSp>
      <p:grpSp>
        <p:nvGrpSpPr>
          <p:cNvPr id="151" name="Google Shape;151;p18"/>
          <p:cNvGrpSpPr/>
          <p:nvPr/>
        </p:nvGrpSpPr>
        <p:grpSpPr>
          <a:xfrm>
            <a:off x="3516750" y="1570775"/>
            <a:ext cx="2064000" cy="3217850"/>
            <a:chOff x="3516750" y="1189775"/>
            <a:chExt cx="2064000" cy="3217850"/>
          </a:xfrm>
        </p:grpSpPr>
        <p:sp>
          <p:nvSpPr>
            <p:cNvPr id="152" name="Google Shape;152;p18"/>
            <p:cNvSpPr/>
            <p:nvPr/>
          </p:nvSpPr>
          <p:spPr>
            <a:xfrm>
              <a:off x="3516750" y="1189775"/>
              <a:ext cx="20640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NAICS  &amp; Merge </a:t>
              </a:r>
              <a:endParaRPr>
                <a:solidFill>
                  <a:srgbClr val="FFFFFF"/>
                </a:solidFill>
                <a:latin typeface="Roboto"/>
                <a:ea typeface="Roboto"/>
                <a:cs typeface="Roboto"/>
                <a:sym typeface="Roboto"/>
              </a:endParaRPr>
            </a:p>
          </p:txBody>
        </p:sp>
        <p:sp>
          <p:nvSpPr>
            <p:cNvPr id="153" name="Google Shape;153;p18"/>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50">
                  <a:latin typeface="Roboto"/>
                  <a:ea typeface="Roboto"/>
                  <a:cs typeface="Roboto"/>
                  <a:sym typeface="Roboto"/>
                </a:rPr>
                <a:t>NAICS had “-” and “/” in it, forcing us to remove them</a:t>
              </a:r>
              <a:endParaRPr b="1" sz="1050">
                <a:latin typeface="Roboto"/>
                <a:ea typeface="Roboto"/>
                <a:cs typeface="Roboto"/>
                <a:sym typeface="Roboto"/>
              </a:endParaRPr>
            </a:p>
            <a:p>
              <a:pPr indent="0" lvl="0" marL="0" rtl="0" algn="l">
                <a:lnSpc>
                  <a:spcPct val="115000"/>
                </a:lnSpc>
                <a:spcBef>
                  <a:spcPts val="0"/>
                </a:spcBef>
                <a:spcAft>
                  <a:spcPts val="0"/>
                </a:spcAft>
                <a:buNone/>
              </a:pPr>
              <a:r>
                <a:t/>
              </a:r>
              <a:endParaRPr b="1" sz="800">
                <a:latin typeface="Roboto"/>
                <a:ea typeface="Roboto"/>
                <a:cs typeface="Roboto"/>
                <a:sym typeface="Roboto"/>
              </a:endParaRPr>
            </a:p>
            <a:p>
              <a:pPr indent="0" lvl="0" marL="0" rtl="0" algn="l">
                <a:lnSpc>
                  <a:spcPct val="115000"/>
                </a:lnSpc>
                <a:spcBef>
                  <a:spcPts val="0"/>
                </a:spcBef>
                <a:spcAft>
                  <a:spcPts val="0"/>
                </a:spcAft>
                <a:buNone/>
              </a:pPr>
              <a:r>
                <a:t/>
              </a:r>
              <a:endParaRPr b="1" sz="800">
                <a:latin typeface="Roboto"/>
                <a:ea typeface="Roboto"/>
                <a:cs typeface="Roboto"/>
                <a:sym typeface="Roboto"/>
              </a:endParaRPr>
            </a:p>
            <a:p>
              <a:pPr indent="0" lvl="0" marL="0" rtl="0" algn="l">
                <a:lnSpc>
                  <a:spcPct val="115000"/>
                </a:lnSpc>
                <a:spcBef>
                  <a:spcPts val="0"/>
                </a:spcBef>
                <a:spcAft>
                  <a:spcPts val="0"/>
                </a:spcAft>
                <a:buNone/>
              </a:pPr>
              <a:r>
                <a:rPr b="1" lang="en" sz="1050">
                  <a:latin typeface="Roboto"/>
                  <a:ea typeface="Roboto"/>
                  <a:cs typeface="Roboto"/>
                  <a:sym typeface="Roboto"/>
                </a:rPr>
                <a:t>Attempted </a:t>
              </a:r>
              <a:r>
                <a:rPr b="1" lang="en" sz="1050">
                  <a:latin typeface="Roboto"/>
                  <a:ea typeface="Roboto"/>
                  <a:cs typeface="Roboto"/>
                  <a:sym typeface="Roboto"/>
                </a:rPr>
                <a:t>to merge with NAICS, but data was too large. Random sampled to </a:t>
              </a:r>
              <a:r>
                <a:rPr b="1" i="1" lang="en" sz="1050">
                  <a:latin typeface="Roboto"/>
                  <a:ea typeface="Roboto"/>
                  <a:cs typeface="Roboto"/>
                  <a:sym typeface="Roboto"/>
                </a:rPr>
                <a:t>1/sqrt(n)</a:t>
              </a:r>
              <a:endParaRPr b="1" i="1" sz="1050">
                <a:latin typeface="Roboto"/>
                <a:ea typeface="Roboto"/>
                <a:cs typeface="Roboto"/>
                <a:sym typeface="Roboto"/>
              </a:endParaRPr>
            </a:p>
            <a:p>
              <a:pPr indent="0" lvl="0" marL="0" rtl="0" algn="l">
                <a:lnSpc>
                  <a:spcPct val="115000"/>
                </a:lnSpc>
                <a:spcBef>
                  <a:spcPts val="0"/>
                </a:spcBef>
                <a:spcAft>
                  <a:spcPts val="0"/>
                </a:spcAft>
                <a:buNone/>
              </a:pPr>
              <a:r>
                <a:t/>
              </a:r>
              <a:endParaRPr b="1" sz="800">
                <a:latin typeface="Roboto"/>
                <a:ea typeface="Roboto"/>
                <a:cs typeface="Roboto"/>
                <a:sym typeface="Roboto"/>
              </a:endParaRPr>
            </a:p>
            <a:p>
              <a:pPr indent="0" lvl="0" marL="0" rtl="0" algn="l">
                <a:lnSpc>
                  <a:spcPct val="115000"/>
                </a:lnSpc>
                <a:spcBef>
                  <a:spcPts val="0"/>
                </a:spcBef>
                <a:spcAft>
                  <a:spcPts val="0"/>
                </a:spcAft>
                <a:buNone/>
              </a:pPr>
              <a:r>
                <a:t/>
              </a:r>
              <a:endParaRPr b="1" sz="800">
                <a:latin typeface="Roboto"/>
                <a:ea typeface="Roboto"/>
                <a:cs typeface="Roboto"/>
                <a:sym typeface="Roboto"/>
              </a:endParaRPr>
            </a:p>
            <a:p>
              <a:pPr indent="0" lvl="0" marL="0" rtl="0" algn="l">
                <a:lnSpc>
                  <a:spcPct val="115000"/>
                </a:lnSpc>
                <a:spcBef>
                  <a:spcPts val="0"/>
                </a:spcBef>
                <a:spcAft>
                  <a:spcPts val="0"/>
                </a:spcAft>
                <a:buNone/>
              </a:pPr>
              <a:r>
                <a:rPr b="1" lang="en" sz="1050">
                  <a:latin typeface="Roboto"/>
                  <a:ea typeface="Roboto"/>
                  <a:cs typeface="Roboto"/>
                  <a:sym typeface="Roboto"/>
                </a:rPr>
                <a:t>Merged with NAICS</a:t>
              </a:r>
              <a:endParaRPr b="1" sz="1050">
                <a:latin typeface="Roboto"/>
                <a:ea typeface="Roboto"/>
                <a:cs typeface="Roboto"/>
                <a:sym typeface="Roboto"/>
              </a:endParaRPr>
            </a:p>
          </p:txBody>
        </p:sp>
      </p:grpSp>
      <p:grpSp>
        <p:nvGrpSpPr>
          <p:cNvPr id="154" name="Google Shape;154;p18"/>
          <p:cNvGrpSpPr/>
          <p:nvPr/>
        </p:nvGrpSpPr>
        <p:grpSpPr>
          <a:xfrm>
            <a:off x="6874025" y="1570775"/>
            <a:ext cx="2064000" cy="3217850"/>
            <a:chOff x="6874025" y="1189775"/>
            <a:chExt cx="2064000" cy="3217850"/>
          </a:xfrm>
        </p:grpSpPr>
        <p:sp>
          <p:nvSpPr>
            <p:cNvPr id="155" name="Google Shape;155;p18"/>
            <p:cNvSpPr/>
            <p:nvPr/>
          </p:nvSpPr>
          <p:spPr>
            <a:xfrm>
              <a:off x="6874025" y="1189775"/>
              <a:ext cx="20640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Roboto"/>
                  <a:ea typeface="Roboto"/>
                  <a:cs typeface="Roboto"/>
                  <a:sym typeface="Roboto"/>
                </a:rPr>
                <a:t>R</a:t>
              </a:r>
              <a:r>
                <a:rPr lang="en" sz="1300">
                  <a:solidFill>
                    <a:srgbClr val="FFFFFF"/>
                  </a:solidFill>
                  <a:latin typeface="Roboto"/>
                  <a:ea typeface="Roboto"/>
                  <a:cs typeface="Roboto"/>
                  <a:sym typeface="Roboto"/>
                </a:rPr>
                <a:t>ecursive </a:t>
              </a:r>
              <a:r>
                <a:rPr b="1" lang="en" sz="1300">
                  <a:solidFill>
                    <a:srgbClr val="FFFFFF"/>
                  </a:solidFill>
                  <a:latin typeface="Roboto"/>
                  <a:ea typeface="Roboto"/>
                  <a:cs typeface="Roboto"/>
                  <a:sym typeface="Roboto"/>
                </a:rPr>
                <a:t>F</a:t>
              </a:r>
              <a:r>
                <a:rPr lang="en" sz="1300">
                  <a:solidFill>
                    <a:srgbClr val="FFFFFF"/>
                  </a:solidFill>
                  <a:latin typeface="Roboto"/>
                  <a:ea typeface="Roboto"/>
                  <a:cs typeface="Roboto"/>
                  <a:sym typeface="Roboto"/>
                </a:rPr>
                <a:t>eature </a:t>
              </a:r>
              <a:r>
                <a:rPr b="1" lang="en" sz="1300">
                  <a:solidFill>
                    <a:srgbClr val="FFFFFF"/>
                  </a:solidFill>
                  <a:latin typeface="Roboto"/>
                  <a:ea typeface="Roboto"/>
                  <a:cs typeface="Roboto"/>
                  <a:sym typeface="Roboto"/>
                </a:rPr>
                <a:t>E</a:t>
              </a:r>
              <a:r>
                <a:rPr lang="en" sz="1300">
                  <a:solidFill>
                    <a:srgbClr val="FFFFFF"/>
                  </a:solidFill>
                  <a:latin typeface="Roboto"/>
                  <a:ea typeface="Roboto"/>
                  <a:cs typeface="Roboto"/>
                  <a:sym typeface="Roboto"/>
                </a:rPr>
                <a:t>limination</a:t>
              </a:r>
              <a:endParaRPr sz="1300">
                <a:solidFill>
                  <a:srgbClr val="FFFFFF"/>
                </a:solidFill>
                <a:latin typeface="Roboto"/>
                <a:ea typeface="Roboto"/>
                <a:cs typeface="Roboto"/>
                <a:sym typeface="Roboto"/>
              </a:endParaRPr>
            </a:p>
          </p:txBody>
        </p:sp>
        <p:sp>
          <p:nvSpPr>
            <p:cNvPr id="156" name="Google Shape;156;p18"/>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50">
                  <a:latin typeface="Roboto"/>
                  <a:ea typeface="Roboto"/>
                  <a:cs typeface="Roboto"/>
                  <a:sym typeface="Roboto"/>
                </a:rPr>
                <a:t>Eliminated feature that didn’t strongly contribute to analysis</a:t>
              </a:r>
              <a:endParaRPr b="1" sz="1050">
                <a:latin typeface="Roboto"/>
                <a:ea typeface="Roboto"/>
                <a:cs typeface="Roboto"/>
                <a:sym typeface="Roboto"/>
              </a:endParaRPr>
            </a:p>
            <a:p>
              <a:pPr indent="0" lvl="0" marL="0" rtl="0" algn="l">
                <a:lnSpc>
                  <a:spcPct val="115000"/>
                </a:lnSpc>
                <a:spcBef>
                  <a:spcPts val="0"/>
                </a:spcBef>
                <a:spcAft>
                  <a:spcPts val="0"/>
                </a:spcAft>
                <a:buNone/>
              </a:pPr>
              <a:r>
                <a:t/>
              </a:r>
              <a:endParaRPr b="1" sz="1050">
                <a:latin typeface="Roboto"/>
                <a:ea typeface="Roboto"/>
                <a:cs typeface="Roboto"/>
                <a:sym typeface="Roboto"/>
              </a:endParaRPr>
            </a:p>
            <a:p>
              <a:pPr indent="0" lvl="0" marL="0" rtl="0" algn="l">
                <a:lnSpc>
                  <a:spcPct val="115000"/>
                </a:lnSpc>
                <a:spcBef>
                  <a:spcPts val="0"/>
                </a:spcBef>
                <a:spcAft>
                  <a:spcPts val="0"/>
                </a:spcAft>
                <a:buNone/>
              </a:pPr>
              <a:r>
                <a:rPr b="1" lang="en" sz="1050">
                  <a:latin typeface="Roboto"/>
                  <a:ea typeface="Roboto"/>
                  <a:cs typeface="Roboto"/>
                  <a:sym typeface="Roboto"/>
                </a:rPr>
                <a:t>Narrowed down to 22 integral features</a:t>
              </a:r>
              <a:endParaRPr b="1" sz="1050">
                <a:latin typeface="Roboto"/>
                <a:ea typeface="Roboto"/>
                <a:cs typeface="Roboto"/>
                <a:sym typeface="Roboto"/>
              </a:endParaRPr>
            </a:p>
          </p:txBody>
        </p:sp>
      </p:grpSp>
      <p:grpSp>
        <p:nvGrpSpPr>
          <p:cNvPr id="157" name="Google Shape;157;p18"/>
          <p:cNvGrpSpPr/>
          <p:nvPr/>
        </p:nvGrpSpPr>
        <p:grpSpPr>
          <a:xfrm>
            <a:off x="5195350" y="1570775"/>
            <a:ext cx="2064000" cy="3217850"/>
            <a:chOff x="5195350" y="1189775"/>
            <a:chExt cx="2064000" cy="3217850"/>
          </a:xfrm>
        </p:grpSpPr>
        <p:sp>
          <p:nvSpPr>
            <p:cNvPr id="158" name="Google Shape;158;p18"/>
            <p:cNvSpPr/>
            <p:nvPr/>
          </p:nvSpPr>
          <p:spPr>
            <a:xfrm>
              <a:off x="5195350" y="118977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State &amp; Industry Selection</a:t>
              </a:r>
              <a:endParaRPr>
                <a:solidFill>
                  <a:srgbClr val="FFFFFF"/>
                </a:solidFill>
                <a:latin typeface="Roboto"/>
                <a:ea typeface="Roboto"/>
                <a:cs typeface="Roboto"/>
                <a:sym typeface="Roboto"/>
              </a:endParaRPr>
            </a:p>
          </p:txBody>
        </p:sp>
        <p:sp>
          <p:nvSpPr>
            <p:cNvPr id="159" name="Google Shape;159;p18"/>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50">
                  <a:latin typeface="Roboto"/>
                  <a:ea typeface="Roboto"/>
                  <a:cs typeface="Roboto"/>
                  <a:sym typeface="Roboto"/>
                </a:rPr>
                <a:t>Dataset still large after merging</a:t>
              </a:r>
              <a:endParaRPr b="1" sz="1050">
                <a:latin typeface="Roboto"/>
                <a:ea typeface="Roboto"/>
                <a:cs typeface="Roboto"/>
                <a:sym typeface="Roboto"/>
              </a:endParaRPr>
            </a:p>
            <a:p>
              <a:pPr indent="0" lvl="0" marL="0" rtl="0" algn="l">
                <a:lnSpc>
                  <a:spcPct val="115000"/>
                </a:lnSpc>
                <a:spcBef>
                  <a:spcPts val="0"/>
                </a:spcBef>
                <a:spcAft>
                  <a:spcPts val="0"/>
                </a:spcAft>
                <a:buNone/>
              </a:pPr>
              <a:r>
                <a:t/>
              </a:r>
              <a:endParaRPr b="1" sz="800">
                <a:latin typeface="Roboto"/>
                <a:ea typeface="Roboto"/>
                <a:cs typeface="Roboto"/>
                <a:sym typeface="Roboto"/>
              </a:endParaRPr>
            </a:p>
            <a:p>
              <a:pPr indent="0" lvl="0" marL="0" rtl="0" algn="l">
                <a:lnSpc>
                  <a:spcPct val="115000"/>
                </a:lnSpc>
                <a:spcBef>
                  <a:spcPts val="0"/>
                </a:spcBef>
                <a:spcAft>
                  <a:spcPts val="0"/>
                </a:spcAft>
                <a:buNone/>
              </a:pPr>
              <a:r>
                <a:t/>
              </a:r>
              <a:endParaRPr b="1" sz="800">
                <a:latin typeface="Roboto"/>
                <a:ea typeface="Roboto"/>
                <a:cs typeface="Roboto"/>
                <a:sym typeface="Roboto"/>
              </a:endParaRPr>
            </a:p>
            <a:p>
              <a:pPr indent="0" lvl="0" marL="0" rtl="0" algn="l">
                <a:lnSpc>
                  <a:spcPct val="115000"/>
                </a:lnSpc>
                <a:spcBef>
                  <a:spcPts val="0"/>
                </a:spcBef>
                <a:spcAft>
                  <a:spcPts val="0"/>
                </a:spcAft>
                <a:buNone/>
              </a:pPr>
              <a:r>
                <a:rPr b="1" lang="en" sz="1050">
                  <a:latin typeface="Roboto"/>
                  <a:ea typeface="Roboto"/>
                  <a:cs typeface="Roboto"/>
                  <a:sym typeface="Roboto"/>
                </a:rPr>
                <a:t>Chose to specify Texas, included largest amount of data points</a:t>
              </a:r>
              <a:endParaRPr b="1" sz="1050">
                <a:latin typeface="Roboto"/>
                <a:ea typeface="Roboto"/>
                <a:cs typeface="Roboto"/>
                <a:sym typeface="Roboto"/>
              </a:endParaRPr>
            </a:p>
            <a:p>
              <a:pPr indent="0" lvl="0" marL="0" rtl="0" algn="l">
                <a:lnSpc>
                  <a:spcPct val="115000"/>
                </a:lnSpc>
                <a:spcBef>
                  <a:spcPts val="0"/>
                </a:spcBef>
                <a:spcAft>
                  <a:spcPts val="0"/>
                </a:spcAft>
                <a:buNone/>
              </a:pPr>
              <a:r>
                <a:t/>
              </a:r>
              <a:endParaRPr b="1" sz="800">
                <a:latin typeface="Roboto"/>
                <a:ea typeface="Roboto"/>
                <a:cs typeface="Roboto"/>
                <a:sym typeface="Roboto"/>
              </a:endParaRPr>
            </a:p>
            <a:p>
              <a:pPr indent="0" lvl="0" marL="0" rtl="0" algn="l">
                <a:lnSpc>
                  <a:spcPct val="115000"/>
                </a:lnSpc>
                <a:spcBef>
                  <a:spcPts val="0"/>
                </a:spcBef>
                <a:spcAft>
                  <a:spcPts val="0"/>
                </a:spcAft>
                <a:buNone/>
              </a:pPr>
              <a:r>
                <a:t/>
              </a:r>
              <a:endParaRPr b="1" sz="800">
                <a:latin typeface="Roboto"/>
                <a:ea typeface="Roboto"/>
                <a:cs typeface="Roboto"/>
                <a:sym typeface="Roboto"/>
              </a:endParaRPr>
            </a:p>
            <a:p>
              <a:pPr indent="0" lvl="0" marL="0" rtl="0" algn="l">
                <a:lnSpc>
                  <a:spcPct val="115000"/>
                </a:lnSpc>
                <a:spcBef>
                  <a:spcPts val="0"/>
                </a:spcBef>
                <a:spcAft>
                  <a:spcPts val="0"/>
                </a:spcAft>
                <a:buNone/>
              </a:pPr>
              <a:r>
                <a:rPr b="1" lang="en" sz="1050">
                  <a:latin typeface="Roboto"/>
                  <a:ea typeface="Roboto"/>
                  <a:cs typeface="Roboto"/>
                  <a:sym typeface="Roboto"/>
                </a:rPr>
                <a:t>Focused on healthcare industry to replicate client choosing industry</a:t>
              </a:r>
              <a:endParaRPr b="1" sz="1050">
                <a:latin typeface="Roboto"/>
                <a:ea typeface="Roboto"/>
                <a:cs typeface="Roboto"/>
                <a:sym typeface="Roboto"/>
              </a:endParaRPr>
            </a:p>
          </p:txBody>
        </p:sp>
      </p:grpSp>
      <p:sp>
        <p:nvSpPr>
          <p:cNvPr id="160" name="Google Shape;160;p18"/>
          <p:cNvSpPr/>
          <p:nvPr/>
        </p:nvSpPr>
        <p:spPr>
          <a:xfrm>
            <a:off x="0" y="1570989"/>
            <a:ext cx="22146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Drop Unnecessary Variables</a:t>
            </a:r>
            <a:endParaRPr>
              <a:solidFill>
                <a:srgbClr val="FFFFFF"/>
              </a:solidFill>
              <a:latin typeface="Roboto"/>
              <a:ea typeface="Roboto"/>
              <a:cs typeface="Roboto"/>
              <a:sym typeface="Roboto"/>
            </a:endParaRPr>
          </a:p>
        </p:txBody>
      </p:sp>
      <p:sp>
        <p:nvSpPr>
          <p:cNvPr id="161" name="Google Shape;161;p18"/>
          <p:cNvSpPr/>
          <p:nvPr/>
        </p:nvSpPr>
        <p:spPr>
          <a:xfrm>
            <a:off x="8509450" y="619913"/>
            <a:ext cx="416475" cy="417775"/>
          </a:xfrm>
          <a:prstGeom prst="flowChartProcess">
            <a:avLst/>
          </a:prstGeom>
          <a:gradFill>
            <a:gsLst>
              <a:gs pos="0">
                <a:srgbClr val="FF7B2E"/>
              </a:gs>
              <a:gs pos="100000">
                <a:srgbClr val="A44006"/>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2</a:t>
            </a:r>
            <a:endParaRPr b="1" sz="16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729450" y="552903"/>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Recursive Feature Elimination (RFE)</a:t>
            </a:r>
            <a:endParaRPr/>
          </a:p>
        </p:txBody>
      </p:sp>
      <p:sp>
        <p:nvSpPr>
          <p:cNvPr id="167" name="Google Shape;167;p19"/>
          <p:cNvSpPr/>
          <p:nvPr/>
        </p:nvSpPr>
        <p:spPr>
          <a:xfrm>
            <a:off x="2326054" y="1647746"/>
            <a:ext cx="2330700" cy="23019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19"/>
          <p:cNvGrpSpPr/>
          <p:nvPr/>
        </p:nvGrpSpPr>
        <p:grpSpPr>
          <a:xfrm>
            <a:off x="842650" y="1783141"/>
            <a:ext cx="1772466" cy="606792"/>
            <a:chOff x="1680836" y="1315124"/>
            <a:chExt cx="1931633" cy="669600"/>
          </a:xfrm>
        </p:grpSpPr>
        <p:cxnSp>
          <p:nvCxnSpPr>
            <p:cNvPr id="169" name="Google Shape;169;p19"/>
            <p:cNvCxnSpPr/>
            <p:nvPr/>
          </p:nvCxnSpPr>
          <p:spPr>
            <a:xfrm>
              <a:off x="3178969" y="1638300"/>
              <a:ext cx="433500" cy="252300"/>
            </a:xfrm>
            <a:prstGeom prst="straightConnector1">
              <a:avLst/>
            </a:prstGeom>
            <a:noFill/>
            <a:ln cap="flat" cmpd="sng" w="19050">
              <a:solidFill>
                <a:srgbClr val="A1C3FA"/>
              </a:solidFill>
              <a:prstDash val="solid"/>
              <a:round/>
              <a:headEnd len="med" w="med" type="oval"/>
              <a:tailEnd len="sm" w="sm" type="none"/>
            </a:ln>
          </p:spPr>
        </p:cxnSp>
        <p:sp>
          <p:nvSpPr>
            <p:cNvPr id="170" name="Google Shape;170;p19"/>
            <p:cNvSpPr txBox="1"/>
            <p:nvPr/>
          </p:nvSpPr>
          <p:spPr>
            <a:xfrm>
              <a:off x="1680836" y="1315124"/>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800">
                  <a:latin typeface="Roboto"/>
                  <a:ea typeface="Roboto"/>
                  <a:cs typeface="Roboto"/>
                  <a:sym typeface="Roboto"/>
                </a:rPr>
                <a:t>STEP 3</a:t>
              </a:r>
              <a:endParaRPr sz="800">
                <a:latin typeface="Roboto"/>
                <a:ea typeface="Roboto"/>
                <a:cs typeface="Roboto"/>
                <a:sym typeface="Roboto"/>
              </a:endParaRPr>
            </a:p>
            <a:p>
              <a:pPr indent="0" lvl="0" marL="0" rtl="0" algn="r">
                <a:lnSpc>
                  <a:spcPct val="115000"/>
                </a:lnSpc>
                <a:spcBef>
                  <a:spcPts val="0"/>
                </a:spcBef>
                <a:spcAft>
                  <a:spcPts val="0"/>
                </a:spcAft>
                <a:buNone/>
              </a:pPr>
              <a:r>
                <a:t/>
              </a:r>
              <a:endParaRPr sz="600">
                <a:latin typeface="Roboto"/>
                <a:ea typeface="Roboto"/>
                <a:cs typeface="Roboto"/>
                <a:sym typeface="Roboto"/>
              </a:endParaRPr>
            </a:p>
            <a:p>
              <a:pPr indent="0" lvl="0" marL="0" rtl="0" algn="r">
                <a:lnSpc>
                  <a:spcPct val="115000"/>
                </a:lnSpc>
                <a:spcBef>
                  <a:spcPts val="0"/>
                </a:spcBef>
                <a:spcAft>
                  <a:spcPts val="0"/>
                </a:spcAft>
                <a:buNone/>
              </a:pPr>
              <a:r>
                <a:rPr b="1" lang="en" sz="1000">
                  <a:latin typeface="Roboto"/>
                  <a:ea typeface="Roboto"/>
                  <a:cs typeface="Roboto"/>
                  <a:sym typeface="Roboto"/>
                </a:rPr>
                <a:t>Removes chosen features from model</a:t>
              </a:r>
              <a:endParaRPr b="1" sz="1000">
                <a:latin typeface="Roboto"/>
                <a:ea typeface="Roboto"/>
                <a:cs typeface="Roboto"/>
                <a:sym typeface="Roboto"/>
              </a:endParaRPr>
            </a:p>
          </p:txBody>
        </p:sp>
      </p:grpSp>
      <p:grpSp>
        <p:nvGrpSpPr>
          <p:cNvPr id="171" name="Google Shape;171;p19"/>
          <p:cNvGrpSpPr/>
          <p:nvPr/>
        </p:nvGrpSpPr>
        <p:grpSpPr>
          <a:xfrm>
            <a:off x="4363006" y="1706941"/>
            <a:ext cx="1780150" cy="606792"/>
            <a:chOff x="5517319" y="1231036"/>
            <a:chExt cx="1940006" cy="669600"/>
          </a:xfrm>
        </p:grpSpPr>
        <p:cxnSp>
          <p:nvCxnSpPr>
            <p:cNvPr id="172" name="Google Shape;172;p19"/>
            <p:cNvCxnSpPr/>
            <p:nvPr/>
          </p:nvCxnSpPr>
          <p:spPr>
            <a:xfrm flipH="1">
              <a:off x="5517319" y="1638300"/>
              <a:ext cx="433500" cy="252300"/>
            </a:xfrm>
            <a:prstGeom prst="straightConnector1">
              <a:avLst/>
            </a:prstGeom>
            <a:noFill/>
            <a:ln cap="flat" cmpd="sng" w="19050">
              <a:solidFill>
                <a:srgbClr val="0944A1"/>
              </a:solidFill>
              <a:prstDash val="solid"/>
              <a:round/>
              <a:headEnd len="med" w="med" type="oval"/>
              <a:tailEnd len="sm" w="sm" type="none"/>
            </a:ln>
          </p:spPr>
        </p:cxnSp>
        <p:sp>
          <p:nvSpPr>
            <p:cNvPr id="173" name="Google Shape;173;p19"/>
            <p:cNvSpPr txBox="1"/>
            <p:nvPr/>
          </p:nvSpPr>
          <p:spPr>
            <a:xfrm>
              <a:off x="5962125" y="1231036"/>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latin typeface="Roboto"/>
                  <a:ea typeface="Roboto"/>
                  <a:cs typeface="Roboto"/>
                  <a:sym typeface="Roboto"/>
                </a:rPr>
                <a:t>STEP 1</a:t>
              </a:r>
              <a:endParaRPr sz="800">
                <a:latin typeface="Roboto"/>
                <a:ea typeface="Roboto"/>
                <a:cs typeface="Roboto"/>
                <a:sym typeface="Roboto"/>
              </a:endParaRPr>
            </a:p>
            <a:p>
              <a:pPr indent="0" lvl="0" marL="0" rtl="0" algn="l">
                <a:lnSpc>
                  <a:spcPct val="115000"/>
                </a:lnSpc>
                <a:spcBef>
                  <a:spcPts val="0"/>
                </a:spcBef>
                <a:spcAft>
                  <a:spcPts val="0"/>
                </a:spcAft>
                <a:buNone/>
              </a:pPr>
              <a:r>
                <a:t/>
              </a:r>
              <a:endParaRPr sz="800">
                <a:latin typeface="Roboto"/>
                <a:ea typeface="Roboto"/>
                <a:cs typeface="Roboto"/>
                <a:sym typeface="Roboto"/>
              </a:endParaRPr>
            </a:p>
            <a:p>
              <a:pPr indent="0" lvl="0" marL="0" rtl="0" algn="l">
                <a:lnSpc>
                  <a:spcPct val="115000"/>
                </a:lnSpc>
                <a:spcBef>
                  <a:spcPts val="0"/>
                </a:spcBef>
                <a:spcAft>
                  <a:spcPts val="0"/>
                </a:spcAft>
                <a:buNone/>
              </a:pPr>
              <a:r>
                <a:rPr b="1" lang="en" sz="1000">
                  <a:latin typeface="Roboto"/>
                  <a:ea typeface="Roboto"/>
                  <a:cs typeface="Roboto"/>
                  <a:sym typeface="Roboto"/>
                </a:rPr>
                <a:t>Builds model with existing features</a:t>
              </a:r>
              <a:endParaRPr b="1" sz="1000">
                <a:latin typeface="Roboto"/>
                <a:ea typeface="Roboto"/>
                <a:cs typeface="Roboto"/>
                <a:sym typeface="Roboto"/>
              </a:endParaRPr>
            </a:p>
          </p:txBody>
        </p:sp>
      </p:grpSp>
      <p:grpSp>
        <p:nvGrpSpPr>
          <p:cNvPr id="174" name="Google Shape;174;p19"/>
          <p:cNvGrpSpPr/>
          <p:nvPr/>
        </p:nvGrpSpPr>
        <p:grpSpPr>
          <a:xfrm>
            <a:off x="2615124" y="3794920"/>
            <a:ext cx="1683062" cy="1036496"/>
            <a:chOff x="3612478" y="3535140"/>
            <a:chExt cx="1834200" cy="1143783"/>
          </a:xfrm>
        </p:grpSpPr>
        <p:cxnSp>
          <p:nvCxnSpPr>
            <p:cNvPr id="175" name="Google Shape;175;p19"/>
            <p:cNvCxnSpPr/>
            <p:nvPr/>
          </p:nvCxnSpPr>
          <p:spPr>
            <a:xfrm rot="10800000">
              <a:off x="4556399" y="3535140"/>
              <a:ext cx="0" cy="460500"/>
            </a:xfrm>
            <a:prstGeom prst="straightConnector1">
              <a:avLst/>
            </a:prstGeom>
            <a:noFill/>
            <a:ln cap="flat" cmpd="sng" w="19050">
              <a:solidFill>
                <a:srgbClr val="307BF3"/>
              </a:solidFill>
              <a:prstDash val="solid"/>
              <a:round/>
              <a:headEnd len="med" w="med" type="oval"/>
              <a:tailEnd len="sm" w="sm" type="none"/>
            </a:ln>
          </p:spPr>
        </p:cxnSp>
        <p:sp>
          <p:nvSpPr>
            <p:cNvPr id="176" name="Google Shape;176;p19"/>
            <p:cNvSpPr txBox="1"/>
            <p:nvPr/>
          </p:nvSpPr>
          <p:spPr>
            <a:xfrm>
              <a:off x="3612478" y="4009324"/>
              <a:ext cx="1834200" cy="66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latin typeface="Roboto"/>
                  <a:ea typeface="Roboto"/>
                  <a:cs typeface="Roboto"/>
                  <a:sym typeface="Roboto"/>
                </a:rPr>
                <a:t>STEP 2</a:t>
              </a:r>
              <a:r>
                <a:rPr lang="en" sz="800">
                  <a:latin typeface="Roboto"/>
                  <a:ea typeface="Roboto"/>
                  <a:cs typeface="Roboto"/>
                  <a:sym typeface="Roboto"/>
                </a:rPr>
                <a:t>:</a:t>
              </a:r>
              <a:endParaRPr sz="800">
                <a:latin typeface="Roboto"/>
                <a:ea typeface="Roboto"/>
                <a:cs typeface="Roboto"/>
                <a:sym typeface="Roboto"/>
              </a:endParaRPr>
            </a:p>
            <a:p>
              <a:pPr indent="0" lvl="0" marL="0" rtl="0" algn="ctr">
                <a:lnSpc>
                  <a:spcPct val="115000"/>
                </a:lnSpc>
                <a:spcBef>
                  <a:spcPts val="0"/>
                </a:spcBef>
                <a:spcAft>
                  <a:spcPts val="0"/>
                </a:spcAft>
                <a:buNone/>
              </a:pPr>
              <a:r>
                <a:t/>
              </a:r>
              <a:endParaRPr sz="600">
                <a:latin typeface="Roboto"/>
                <a:ea typeface="Roboto"/>
                <a:cs typeface="Roboto"/>
                <a:sym typeface="Roboto"/>
              </a:endParaRPr>
            </a:p>
            <a:p>
              <a:pPr indent="0" lvl="0" marL="0" rtl="0" algn="ctr">
                <a:lnSpc>
                  <a:spcPct val="115000"/>
                </a:lnSpc>
                <a:spcBef>
                  <a:spcPts val="0"/>
                </a:spcBef>
                <a:spcAft>
                  <a:spcPts val="0"/>
                </a:spcAft>
                <a:buNone/>
              </a:pPr>
              <a:r>
                <a:rPr b="1" lang="en" sz="1000">
                  <a:latin typeface="Roboto"/>
                  <a:ea typeface="Roboto"/>
                  <a:cs typeface="Roboto"/>
                  <a:sym typeface="Roboto"/>
                </a:rPr>
                <a:t>Identifies features with the smallest coefficient</a:t>
              </a:r>
              <a:endParaRPr b="1" sz="1000">
                <a:latin typeface="Roboto"/>
                <a:ea typeface="Roboto"/>
                <a:cs typeface="Roboto"/>
                <a:sym typeface="Roboto"/>
              </a:endParaRPr>
            </a:p>
          </p:txBody>
        </p:sp>
      </p:grpSp>
      <p:sp>
        <p:nvSpPr>
          <p:cNvPr id="177" name="Google Shape;177;p19"/>
          <p:cNvSpPr txBox="1"/>
          <p:nvPr/>
        </p:nvSpPr>
        <p:spPr>
          <a:xfrm>
            <a:off x="2829151" y="2454895"/>
            <a:ext cx="1324500" cy="728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Roboto"/>
                <a:ea typeface="Roboto"/>
                <a:cs typeface="Roboto"/>
                <a:sym typeface="Roboto"/>
              </a:rPr>
              <a:t>RFE Process</a:t>
            </a:r>
            <a:endParaRPr sz="1200"/>
          </a:p>
        </p:txBody>
      </p:sp>
      <p:sp>
        <p:nvSpPr>
          <p:cNvPr id="178" name="Google Shape;178;p19"/>
          <p:cNvSpPr/>
          <p:nvPr/>
        </p:nvSpPr>
        <p:spPr>
          <a:xfrm rot="1781367">
            <a:off x="2258692" y="1572016"/>
            <a:ext cx="2461545" cy="2446072"/>
          </a:xfrm>
          <a:prstGeom prst="blockArc">
            <a:avLst>
              <a:gd fmla="val 14414370" name="adj1"/>
              <a:gd fmla="val 694" name="adj2"/>
              <a:gd fmla="val 9562" name="adj3"/>
            </a:avLst>
          </a:prstGeom>
          <a:solidFill>
            <a:srgbClr val="0944A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flipH="1" rot="-1781367">
            <a:off x="2260461" y="1572016"/>
            <a:ext cx="2461545" cy="2446072"/>
          </a:xfrm>
          <a:prstGeom prst="blockArc">
            <a:avLst>
              <a:gd fmla="val 14348563" name="adj1"/>
              <a:gd fmla="val 21472873" name="adj2"/>
              <a:gd fmla="val 9381" name="adj3"/>
            </a:avLst>
          </a:prstGeom>
          <a:solidFill>
            <a:srgbClr val="A1C3FA"/>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rot="-8119820">
            <a:off x="3322880" y="1521260"/>
            <a:ext cx="331144" cy="331144"/>
          </a:xfrm>
          <a:prstGeom prst="rtTriangle">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flipH="1" rot="-9019518">
            <a:off x="2259727" y="1570532"/>
            <a:ext cx="2460839" cy="2445510"/>
          </a:xfrm>
          <a:prstGeom prst="blockArc">
            <a:avLst>
              <a:gd fmla="val 14316164" name="adj1"/>
              <a:gd fmla="val 21502663" name="adj2"/>
              <a:gd fmla="val 9415" name="adj3"/>
            </a:avLst>
          </a:prstGeom>
          <a:solidFill>
            <a:srgbClr val="307BF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rot="-1015052">
            <a:off x="4334283" y="3173695"/>
            <a:ext cx="286603" cy="283803"/>
          </a:xfrm>
          <a:prstGeom prst="rtTriangle">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rot="6369609">
            <a:off x="2344807" y="3170018"/>
            <a:ext cx="329833" cy="333334"/>
          </a:xfrm>
          <a:prstGeom prst="rtTriangle">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txBox="1"/>
          <p:nvPr/>
        </p:nvSpPr>
        <p:spPr>
          <a:xfrm>
            <a:off x="6045900" y="2149500"/>
            <a:ext cx="2607900" cy="1835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Backwards predictor selection method</a:t>
            </a:r>
            <a:br>
              <a:rPr lang="en">
                <a:latin typeface="Lato"/>
                <a:ea typeface="Lato"/>
                <a:cs typeface="Lato"/>
                <a:sym typeface="Lato"/>
              </a:rPr>
            </a:b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Identifies which variables are important, unlike PCA which shows proportion of variance</a:t>
            </a:r>
            <a:br>
              <a:rPr lang="en">
                <a:latin typeface="Lato"/>
                <a:ea typeface="Lato"/>
                <a:cs typeface="Lato"/>
                <a:sym typeface="Lato"/>
              </a:rPr>
            </a:br>
            <a:endParaRPr>
              <a:latin typeface="Lato"/>
              <a:ea typeface="Lato"/>
              <a:cs typeface="Lato"/>
              <a:sym typeface="Lato"/>
            </a:endParaRPr>
          </a:p>
        </p:txBody>
      </p:sp>
      <p:sp>
        <p:nvSpPr>
          <p:cNvPr id="185" name="Google Shape;185;p19"/>
          <p:cNvSpPr/>
          <p:nvPr/>
        </p:nvSpPr>
        <p:spPr>
          <a:xfrm>
            <a:off x="8509450" y="619913"/>
            <a:ext cx="416475" cy="417775"/>
          </a:xfrm>
          <a:prstGeom prst="flowChartProcess">
            <a:avLst/>
          </a:prstGeom>
          <a:gradFill>
            <a:gsLst>
              <a:gs pos="0">
                <a:srgbClr val="FF7B2E"/>
              </a:gs>
              <a:gs pos="100000">
                <a:srgbClr val="A44006"/>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2</a:t>
            </a:r>
            <a:endParaRPr b="1" sz="16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729450" y="5200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Complete List of Variables</a:t>
            </a:r>
            <a:endParaRPr/>
          </a:p>
        </p:txBody>
      </p:sp>
      <p:sp>
        <p:nvSpPr>
          <p:cNvPr id="191" name="Google Shape;191;p20"/>
          <p:cNvSpPr txBox="1"/>
          <p:nvPr>
            <p:ph idx="1" type="body"/>
          </p:nvPr>
        </p:nvSpPr>
        <p:spPr>
          <a:xfrm>
            <a:off x="348450" y="1316875"/>
            <a:ext cx="4280700" cy="36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100">
              <a:solidFill>
                <a:srgbClr val="000000"/>
              </a:solidFill>
            </a:endParaRPr>
          </a:p>
          <a:p>
            <a:pPr indent="-298450" lvl="0" marL="457200" rtl="0" algn="l">
              <a:lnSpc>
                <a:spcPct val="150000"/>
              </a:lnSpc>
              <a:spcBef>
                <a:spcPts val="0"/>
              </a:spcBef>
              <a:spcAft>
                <a:spcPts val="0"/>
              </a:spcAft>
              <a:buClr>
                <a:srgbClr val="000000"/>
              </a:buClr>
              <a:buSzPts val="1100"/>
              <a:buChar char="➢"/>
            </a:pPr>
            <a:r>
              <a:rPr lang="en" sz="1100">
                <a:solidFill>
                  <a:srgbClr val="000000"/>
                </a:solidFill>
              </a:rPr>
              <a:t>US_lfo_-: 	US legal form of organization </a:t>
            </a:r>
            <a:endParaRPr sz="1100">
              <a:solidFill>
                <a:srgbClr val="000000"/>
              </a:solidFill>
            </a:endParaRPr>
          </a:p>
          <a:p>
            <a:pPr indent="-298450" lvl="0" marL="457200" rtl="0" algn="l">
              <a:lnSpc>
                <a:spcPct val="150000"/>
              </a:lnSpc>
              <a:spcBef>
                <a:spcPts val="0"/>
              </a:spcBef>
              <a:spcAft>
                <a:spcPts val="0"/>
              </a:spcAft>
              <a:buClr>
                <a:srgbClr val="000000"/>
              </a:buClr>
              <a:buSzPts val="1100"/>
              <a:buChar char="➢"/>
            </a:pPr>
            <a:r>
              <a:rPr lang="en" sz="1100">
                <a:solidFill>
                  <a:srgbClr val="000000"/>
                </a:solidFill>
              </a:rPr>
              <a:t>US_lfo_G: 	US legal form of organization Government</a:t>
            </a:r>
            <a:endParaRPr sz="1100">
              <a:solidFill>
                <a:srgbClr val="000000"/>
              </a:solidFill>
            </a:endParaRPr>
          </a:p>
          <a:p>
            <a:pPr indent="-298450" lvl="0" marL="457200" rtl="0" algn="l">
              <a:lnSpc>
                <a:spcPct val="150000"/>
              </a:lnSpc>
              <a:spcBef>
                <a:spcPts val="0"/>
              </a:spcBef>
              <a:spcAft>
                <a:spcPts val="0"/>
              </a:spcAft>
              <a:buClr>
                <a:srgbClr val="000000"/>
              </a:buClr>
              <a:buSzPts val="1100"/>
              <a:buChar char="➢"/>
            </a:pPr>
            <a:r>
              <a:rPr lang="en" sz="1100">
                <a:solidFill>
                  <a:srgbClr val="000000"/>
                </a:solidFill>
              </a:rPr>
              <a:t>US_lfo_O: 	US legal form of organization Other</a:t>
            </a:r>
            <a:endParaRPr sz="1100">
              <a:solidFill>
                <a:srgbClr val="000000"/>
              </a:solidFill>
            </a:endParaRPr>
          </a:p>
          <a:p>
            <a:pPr indent="-298450" lvl="0" marL="457200" rtl="0" algn="l">
              <a:lnSpc>
                <a:spcPct val="150000"/>
              </a:lnSpc>
              <a:spcBef>
                <a:spcPts val="0"/>
              </a:spcBef>
              <a:spcAft>
                <a:spcPts val="0"/>
              </a:spcAft>
              <a:buClr>
                <a:srgbClr val="000000"/>
              </a:buClr>
              <a:buSzPts val="1100"/>
              <a:buChar char="➢"/>
            </a:pPr>
            <a:r>
              <a:rPr lang="en" sz="1100">
                <a:solidFill>
                  <a:srgbClr val="000000"/>
                </a:solidFill>
              </a:rPr>
              <a:t>US_lfo_Z: 	US legal form of organization S-Corporations</a:t>
            </a:r>
            <a:br>
              <a:rPr lang="en" sz="1100">
                <a:solidFill>
                  <a:srgbClr val="000000"/>
                </a:solidFill>
              </a:rPr>
            </a:br>
            <a:endParaRPr sz="1100">
              <a:solidFill>
                <a:srgbClr val="000000"/>
              </a:solidFill>
            </a:endParaRPr>
          </a:p>
          <a:p>
            <a:pPr indent="-298450" lvl="0" marL="457200" rtl="0" algn="l">
              <a:lnSpc>
                <a:spcPct val="150000"/>
              </a:lnSpc>
              <a:spcBef>
                <a:spcPts val="0"/>
              </a:spcBef>
              <a:spcAft>
                <a:spcPts val="0"/>
              </a:spcAft>
              <a:buClr>
                <a:srgbClr val="000000"/>
              </a:buClr>
              <a:buSzPts val="1100"/>
              <a:buChar char="➢"/>
            </a:pPr>
            <a:r>
              <a:rPr lang="en" sz="1100">
                <a:solidFill>
                  <a:srgbClr val="000000"/>
                </a:solidFill>
              </a:rPr>
              <a:t>COUNTY_emp:	County total mid-march employees</a:t>
            </a:r>
            <a:endParaRPr sz="1100">
              <a:solidFill>
                <a:srgbClr val="000000"/>
              </a:solidFill>
            </a:endParaRPr>
          </a:p>
          <a:p>
            <a:pPr indent="-298450" lvl="0" marL="457200" rtl="0" algn="l">
              <a:lnSpc>
                <a:spcPct val="150000"/>
              </a:lnSpc>
              <a:spcBef>
                <a:spcPts val="0"/>
              </a:spcBef>
              <a:spcAft>
                <a:spcPts val="0"/>
              </a:spcAft>
              <a:buClr>
                <a:srgbClr val="000000"/>
              </a:buClr>
              <a:buSzPts val="1100"/>
              <a:buChar char="➢"/>
            </a:pPr>
            <a:r>
              <a:rPr lang="en" sz="1100">
                <a:solidFill>
                  <a:srgbClr val="000000"/>
                </a:solidFill>
              </a:rPr>
              <a:t>COUNTY_q1:		C. first quarter payroll</a:t>
            </a:r>
            <a:endParaRPr sz="1100">
              <a:solidFill>
                <a:srgbClr val="000000"/>
              </a:solidFill>
            </a:endParaRPr>
          </a:p>
          <a:p>
            <a:pPr indent="-298450" lvl="0" marL="457200" rtl="0" algn="l">
              <a:lnSpc>
                <a:spcPct val="150000"/>
              </a:lnSpc>
              <a:spcBef>
                <a:spcPts val="0"/>
              </a:spcBef>
              <a:spcAft>
                <a:spcPts val="0"/>
              </a:spcAft>
              <a:buClr>
                <a:srgbClr val="000000"/>
              </a:buClr>
              <a:buSzPts val="1100"/>
              <a:buChar char="➢"/>
            </a:pPr>
            <a:r>
              <a:rPr lang="en" sz="1100">
                <a:solidFill>
                  <a:srgbClr val="000000"/>
                </a:solidFill>
              </a:rPr>
              <a:t>COUNTY_ap: 		C. annual payroll</a:t>
            </a:r>
            <a:endParaRPr sz="1100">
              <a:solidFill>
                <a:srgbClr val="000000"/>
              </a:solidFill>
            </a:endParaRPr>
          </a:p>
          <a:p>
            <a:pPr indent="-298450" lvl="0" marL="457200" rtl="0" algn="l">
              <a:lnSpc>
                <a:spcPct val="150000"/>
              </a:lnSpc>
              <a:spcBef>
                <a:spcPts val="0"/>
              </a:spcBef>
              <a:spcAft>
                <a:spcPts val="0"/>
              </a:spcAft>
              <a:buClr>
                <a:srgbClr val="000000"/>
              </a:buClr>
              <a:buSzPts val="1100"/>
              <a:buChar char="➢"/>
            </a:pPr>
            <a:r>
              <a:rPr lang="en" sz="1100">
                <a:solidFill>
                  <a:srgbClr val="000000"/>
                </a:solidFill>
              </a:rPr>
              <a:t>COUNTY_est: 		C. total number of establishments</a:t>
            </a:r>
            <a:endParaRPr sz="1100">
              <a:solidFill>
                <a:srgbClr val="000000"/>
              </a:solidFill>
            </a:endParaRPr>
          </a:p>
          <a:p>
            <a:pPr indent="-298450" lvl="0" marL="457200" rtl="0" algn="l">
              <a:lnSpc>
                <a:spcPct val="150000"/>
              </a:lnSpc>
              <a:spcBef>
                <a:spcPts val="0"/>
              </a:spcBef>
              <a:spcAft>
                <a:spcPts val="0"/>
              </a:spcAft>
              <a:buClr>
                <a:srgbClr val="000000"/>
              </a:buClr>
              <a:buSzPts val="1100"/>
              <a:buChar char="➢"/>
            </a:pPr>
            <a:r>
              <a:rPr lang="en" sz="1100">
                <a:solidFill>
                  <a:srgbClr val="000000"/>
                </a:solidFill>
              </a:rPr>
              <a:t>COUNTY_sz_small: 	C. establishment class size small</a:t>
            </a:r>
            <a:endParaRPr sz="1100">
              <a:solidFill>
                <a:srgbClr val="000000"/>
              </a:solidFill>
            </a:endParaRPr>
          </a:p>
          <a:p>
            <a:pPr indent="-298450" lvl="0" marL="457200" rtl="0" algn="l">
              <a:lnSpc>
                <a:spcPct val="150000"/>
              </a:lnSpc>
              <a:spcBef>
                <a:spcPts val="0"/>
              </a:spcBef>
              <a:spcAft>
                <a:spcPts val="0"/>
              </a:spcAft>
              <a:buClr>
                <a:srgbClr val="000000"/>
              </a:buClr>
              <a:buSzPts val="1100"/>
              <a:buChar char="➢"/>
            </a:pPr>
            <a:r>
              <a:rPr lang="en" sz="1100">
                <a:solidFill>
                  <a:srgbClr val="000000"/>
                </a:solidFill>
              </a:rPr>
              <a:t>COUNTY_sz_med: 	C. establishment class size, medium</a:t>
            </a:r>
            <a:endParaRPr sz="1100">
              <a:solidFill>
                <a:srgbClr val="000000"/>
              </a:solidFill>
            </a:endParaRPr>
          </a:p>
        </p:txBody>
      </p:sp>
      <p:sp>
        <p:nvSpPr>
          <p:cNvPr id="192" name="Google Shape;192;p20"/>
          <p:cNvSpPr txBox="1"/>
          <p:nvPr>
            <p:ph idx="1" type="body"/>
          </p:nvPr>
        </p:nvSpPr>
        <p:spPr>
          <a:xfrm>
            <a:off x="4810525" y="1316875"/>
            <a:ext cx="4280700" cy="34035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SzPts val="1100"/>
              <a:buChar char="➢"/>
            </a:pPr>
            <a:r>
              <a:rPr lang="en" sz="1100">
                <a:solidFill>
                  <a:srgbClr val="000000"/>
                </a:solidFill>
              </a:rPr>
              <a:t>State_lfo_ - :	State legal form of organization</a:t>
            </a:r>
            <a:endParaRPr sz="1100">
              <a:solidFill>
                <a:srgbClr val="000000"/>
              </a:solidFill>
            </a:endParaRPr>
          </a:p>
          <a:p>
            <a:pPr indent="-298450" lvl="0" marL="457200" rtl="0" algn="l">
              <a:lnSpc>
                <a:spcPct val="150000"/>
              </a:lnSpc>
              <a:spcBef>
                <a:spcPts val="0"/>
              </a:spcBef>
              <a:spcAft>
                <a:spcPts val="0"/>
              </a:spcAft>
              <a:buClr>
                <a:srgbClr val="000000"/>
              </a:buClr>
              <a:buSzPts val="1100"/>
              <a:buChar char="➢"/>
            </a:pPr>
            <a:r>
              <a:rPr lang="en" sz="1100">
                <a:solidFill>
                  <a:srgbClr val="000000"/>
                </a:solidFill>
              </a:rPr>
              <a:t>State_lfo_Z:	State legal form of organization </a:t>
            </a:r>
            <a:br>
              <a:rPr lang="en" sz="1100">
                <a:solidFill>
                  <a:srgbClr val="000000"/>
                </a:solidFill>
              </a:rPr>
            </a:br>
            <a:endParaRPr sz="1100">
              <a:solidFill>
                <a:srgbClr val="000000"/>
              </a:solidFill>
            </a:endParaRPr>
          </a:p>
          <a:p>
            <a:pPr indent="-298450" lvl="0" marL="457200" rtl="0" algn="l">
              <a:lnSpc>
                <a:spcPct val="150000"/>
              </a:lnSpc>
              <a:spcBef>
                <a:spcPts val="0"/>
              </a:spcBef>
              <a:spcAft>
                <a:spcPts val="0"/>
              </a:spcAft>
              <a:buClr>
                <a:srgbClr val="000000"/>
              </a:buClr>
              <a:buSzPts val="1100"/>
              <a:buChar char="➢"/>
            </a:pPr>
            <a:r>
              <a:rPr lang="en" sz="1100">
                <a:solidFill>
                  <a:srgbClr val="000000"/>
                </a:solidFill>
              </a:rPr>
              <a:t>state_q1:		State  first quarter payroll</a:t>
            </a:r>
            <a:endParaRPr sz="1100">
              <a:solidFill>
                <a:srgbClr val="000000"/>
              </a:solidFill>
            </a:endParaRPr>
          </a:p>
          <a:p>
            <a:pPr indent="-298450" lvl="0" marL="457200" rtl="0" algn="l">
              <a:lnSpc>
                <a:spcPct val="150000"/>
              </a:lnSpc>
              <a:spcBef>
                <a:spcPts val="0"/>
              </a:spcBef>
              <a:spcAft>
                <a:spcPts val="0"/>
              </a:spcAft>
              <a:buClr>
                <a:srgbClr val="000000"/>
              </a:buClr>
              <a:buSzPts val="1100"/>
              <a:buChar char="➢"/>
            </a:pPr>
            <a:r>
              <a:rPr lang="en" sz="1100">
                <a:solidFill>
                  <a:srgbClr val="000000"/>
                </a:solidFill>
              </a:rPr>
              <a:t>state_ap: 		S. annual payroll</a:t>
            </a:r>
            <a:endParaRPr sz="1100">
              <a:solidFill>
                <a:srgbClr val="000000"/>
              </a:solidFill>
            </a:endParaRPr>
          </a:p>
          <a:p>
            <a:pPr indent="-298450" lvl="0" marL="457200" rtl="0" algn="l">
              <a:lnSpc>
                <a:spcPct val="150000"/>
              </a:lnSpc>
              <a:spcBef>
                <a:spcPts val="0"/>
              </a:spcBef>
              <a:spcAft>
                <a:spcPts val="0"/>
              </a:spcAft>
              <a:buClr>
                <a:srgbClr val="000000"/>
              </a:buClr>
              <a:buSzPts val="1100"/>
              <a:buChar char="➢"/>
            </a:pPr>
            <a:r>
              <a:rPr lang="en" sz="1100">
                <a:solidFill>
                  <a:srgbClr val="000000"/>
                </a:solidFill>
              </a:rPr>
              <a:t>state_est: 		S. total number of establishments</a:t>
            </a:r>
            <a:endParaRPr sz="1100">
              <a:solidFill>
                <a:srgbClr val="000000"/>
              </a:solidFill>
            </a:endParaRPr>
          </a:p>
          <a:p>
            <a:pPr indent="-298450" lvl="0" marL="457200" rtl="0" algn="l">
              <a:lnSpc>
                <a:spcPct val="150000"/>
              </a:lnSpc>
              <a:spcBef>
                <a:spcPts val="0"/>
              </a:spcBef>
              <a:spcAft>
                <a:spcPts val="0"/>
              </a:spcAft>
              <a:buClr>
                <a:srgbClr val="000000"/>
              </a:buClr>
              <a:buSzPts val="1100"/>
              <a:buChar char="➢"/>
            </a:pPr>
            <a:r>
              <a:rPr lang="en" sz="1100">
                <a:solidFill>
                  <a:srgbClr val="000000"/>
                </a:solidFill>
              </a:rPr>
              <a:t>state_sz_small: 	S. establishment class size small</a:t>
            </a:r>
            <a:endParaRPr sz="1100">
              <a:solidFill>
                <a:srgbClr val="000000"/>
              </a:solidFill>
            </a:endParaRPr>
          </a:p>
          <a:p>
            <a:pPr indent="-298450" lvl="0" marL="457200" rtl="0" algn="l">
              <a:lnSpc>
                <a:spcPct val="150000"/>
              </a:lnSpc>
              <a:spcBef>
                <a:spcPts val="0"/>
              </a:spcBef>
              <a:spcAft>
                <a:spcPts val="0"/>
              </a:spcAft>
              <a:buClr>
                <a:srgbClr val="000000"/>
              </a:buClr>
              <a:buSzPts val="1100"/>
              <a:buChar char="➢"/>
            </a:pPr>
            <a:r>
              <a:rPr lang="en" sz="1100">
                <a:solidFill>
                  <a:srgbClr val="000000"/>
                </a:solidFill>
              </a:rPr>
              <a:t>state_sz_med: 		S. establishment class size, medium</a:t>
            </a:r>
            <a:endParaRPr sz="1100">
              <a:solidFill>
                <a:srgbClr val="000000"/>
              </a:solidFill>
            </a:endParaRPr>
          </a:p>
          <a:p>
            <a:pPr indent="-298450" lvl="0" marL="457200" rtl="0" algn="l">
              <a:lnSpc>
                <a:spcPct val="150000"/>
              </a:lnSpc>
              <a:spcBef>
                <a:spcPts val="0"/>
              </a:spcBef>
              <a:spcAft>
                <a:spcPts val="0"/>
              </a:spcAft>
              <a:buClr>
                <a:srgbClr val="000000"/>
              </a:buClr>
              <a:buSzPts val="1100"/>
              <a:buChar char="➢"/>
            </a:pPr>
            <a:r>
              <a:rPr lang="en" sz="1100">
                <a:solidFill>
                  <a:srgbClr val="000000"/>
                </a:solidFill>
              </a:rPr>
              <a:t>state_sz_lrg: 		S. establishment class size, large</a:t>
            </a:r>
            <a:br>
              <a:rPr lang="en" sz="1100">
                <a:solidFill>
                  <a:srgbClr val="000000"/>
                </a:solidFill>
              </a:rPr>
            </a:br>
            <a:endParaRPr sz="1100">
              <a:solidFill>
                <a:srgbClr val="000000"/>
              </a:solidFill>
            </a:endParaRPr>
          </a:p>
          <a:p>
            <a:pPr indent="-298450" lvl="0" marL="457200" rtl="0" algn="l">
              <a:lnSpc>
                <a:spcPct val="150000"/>
              </a:lnSpc>
              <a:spcBef>
                <a:spcPts val="0"/>
              </a:spcBef>
              <a:spcAft>
                <a:spcPts val="0"/>
              </a:spcAft>
              <a:buClr>
                <a:srgbClr val="000000"/>
              </a:buClr>
              <a:buSzPts val="1100"/>
              <a:buChar char="➢"/>
            </a:pPr>
            <a:r>
              <a:rPr lang="en" sz="1100">
                <a:solidFill>
                  <a:srgbClr val="000000"/>
                </a:solidFill>
              </a:rPr>
              <a:t>US_sz_small: 		US establishment class size small</a:t>
            </a:r>
            <a:endParaRPr sz="1100">
              <a:solidFill>
                <a:srgbClr val="000000"/>
              </a:solidFill>
            </a:endParaRPr>
          </a:p>
          <a:p>
            <a:pPr indent="-298450" lvl="0" marL="457200" rtl="0" algn="l">
              <a:lnSpc>
                <a:spcPct val="150000"/>
              </a:lnSpc>
              <a:spcBef>
                <a:spcPts val="0"/>
              </a:spcBef>
              <a:spcAft>
                <a:spcPts val="0"/>
              </a:spcAft>
              <a:buClr>
                <a:srgbClr val="000000"/>
              </a:buClr>
              <a:buSzPts val="1100"/>
              <a:buChar char="➢"/>
            </a:pPr>
            <a:r>
              <a:rPr lang="en" sz="1100">
                <a:solidFill>
                  <a:srgbClr val="000000"/>
                </a:solidFill>
              </a:rPr>
              <a:t>US_sz_med: 		US establishment class size, medium</a:t>
            </a:r>
            <a:endParaRPr sz="1100">
              <a:solidFill>
                <a:srgbClr val="000000"/>
              </a:solidFill>
            </a:endParaRPr>
          </a:p>
          <a:p>
            <a:pPr indent="-298450" lvl="0" marL="457200" rtl="0" algn="l">
              <a:lnSpc>
                <a:spcPct val="150000"/>
              </a:lnSpc>
              <a:spcBef>
                <a:spcPts val="0"/>
              </a:spcBef>
              <a:spcAft>
                <a:spcPts val="0"/>
              </a:spcAft>
              <a:buClr>
                <a:srgbClr val="000000"/>
              </a:buClr>
              <a:buSzPts val="1100"/>
              <a:buChar char="➢"/>
            </a:pPr>
            <a:r>
              <a:rPr lang="en" sz="1100">
                <a:solidFill>
                  <a:srgbClr val="000000"/>
                </a:solidFill>
              </a:rPr>
              <a:t>US_sz_lrg: 		US establishment class size, large</a:t>
            </a:r>
            <a:endParaRPr sz="1100">
              <a:solidFill>
                <a:srgbClr val="000000"/>
              </a:solidFill>
            </a:endParaRPr>
          </a:p>
        </p:txBody>
      </p:sp>
      <p:sp>
        <p:nvSpPr>
          <p:cNvPr id="193" name="Google Shape;193;p20"/>
          <p:cNvSpPr/>
          <p:nvPr/>
        </p:nvSpPr>
        <p:spPr>
          <a:xfrm>
            <a:off x="8509450" y="619913"/>
            <a:ext cx="416475" cy="417775"/>
          </a:xfrm>
          <a:prstGeom prst="flowChartProcess">
            <a:avLst/>
          </a:prstGeom>
          <a:gradFill>
            <a:gsLst>
              <a:gs pos="0">
                <a:srgbClr val="FF7B2E"/>
              </a:gs>
              <a:gs pos="100000">
                <a:srgbClr val="A44006"/>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2</a:t>
            </a:r>
            <a:endParaRPr b="1" sz="16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729450" y="558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Fitted Models on AVG. Payroll for Counties</a:t>
            </a:r>
            <a:endParaRPr/>
          </a:p>
        </p:txBody>
      </p:sp>
      <p:sp>
        <p:nvSpPr>
          <p:cNvPr id="199" name="Google Shape;199;p21"/>
          <p:cNvSpPr/>
          <p:nvPr/>
        </p:nvSpPr>
        <p:spPr>
          <a:xfrm>
            <a:off x="8509450" y="619913"/>
            <a:ext cx="416475" cy="417775"/>
          </a:xfrm>
          <a:prstGeom prst="flowChartProcess">
            <a:avLst/>
          </a:prstGeom>
          <a:gradFill>
            <a:gsLst>
              <a:gs pos="0">
                <a:srgbClr val="24D2BA"/>
              </a:gs>
              <a:gs pos="100000">
                <a:srgbClr val="155E54"/>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3</a:t>
            </a:r>
            <a:endParaRPr b="1" sz="1600">
              <a:solidFill>
                <a:srgbClr val="FFFFFF"/>
              </a:solidFill>
            </a:endParaRPr>
          </a:p>
        </p:txBody>
      </p:sp>
      <p:cxnSp>
        <p:nvCxnSpPr>
          <p:cNvPr id="200" name="Google Shape;200;p21"/>
          <p:cNvCxnSpPr/>
          <p:nvPr/>
        </p:nvCxnSpPr>
        <p:spPr>
          <a:xfrm>
            <a:off x="2334255" y="3187725"/>
            <a:ext cx="3908400" cy="1246800"/>
          </a:xfrm>
          <a:prstGeom prst="bentConnector3">
            <a:avLst>
              <a:gd fmla="val 36119" name="adj1"/>
            </a:avLst>
          </a:prstGeom>
          <a:noFill/>
          <a:ln cap="flat" cmpd="sng" w="9525">
            <a:solidFill>
              <a:srgbClr val="C2C2C2"/>
            </a:solidFill>
            <a:prstDash val="solid"/>
            <a:round/>
            <a:headEnd len="sm" w="sm" type="none"/>
            <a:tailEnd len="sm" w="sm" type="none"/>
          </a:ln>
        </p:spPr>
      </p:cxnSp>
      <p:cxnSp>
        <p:nvCxnSpPr>
          <p:cNvPr id="201" name="Google Shape;201;p21"/>
          <p:cNvCxnSpPr/>
          <p:nvPr/>
        </p:nvCxnSpPr>
        <p:spPr>
          <a:xfrm flipH="1" rot="10800000">
            <a:off x="2223600" y="1982900"/>
            <a:ext cx="3045600" cy="12048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202" name="Google Shape;202;p21"/>
          <p:cNvSpPr/>
          <p:nvPr/>
        </p:nvSpPr>
        <p:spPr>
          <a:xfrm>
            <a:off x="1215325" y="2724150"/>
            <a:ext cx="1959300" cy="821400"/>
          </a:xfrm>
          <a:prstGeom prst="roundRect">
            <a:avLst>
              <a:gd fmla="val 16667" name="adj"/>
            </a:avLst>
          </a:prstGeom>
          <a:solidFill>
            <a:srgbClr val="0075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AVG. Payroll </a:t>
            </a:r>
            <a:endParaRPr b="1">
              <a:solidFill>
                <a:schemeClr val="lt1"/>
              </a:solidFill>
              <a:latin typeface="Roboto"/>
              <a:ea typeface="Roboto"/>
              <a:cs typeface="Roboto"/>
              <a:sym typeface="Roboto"/>
            </a:endParaRPr>
          </a:p>
          <a:p>
            <a:pPr indent="0" lvl="0" marL="0" rtl="0" algn="ctr">
              <a:spcBef>
                <a:spcPts val="0"/>
              </a:spcBef>
              <a:spcAft>
                <a:spcPts val="0"/>
              </a:spcAft>
              <a:buNone/>
            </a:pPr>
            <a:r>
              <a:rPr b="1" lang="en">
                <a:solidFill>
                  <a:schemeClr val="lt1"/>
                </a:solidFill>
                <a:latin typeface="Roboto"/>
                <a:ea typeface="Roboto"/>
                <a:cs typeface="Roboto"/>
                <a:sym typeface="Roboto"/>
              </a:rPr>
              <a:t>For Counties</a:t>
            </a:r>
            <a:endParaRPr b="1">
              <a:solidFill>
                <a:schemeClr val="lt1"/>
              </a:solidFill>
              <a:latin typeface="Roboto"/>
              <a:ea typeface="Roboto"/>
              <a:cs typeface="Roboto"/>
              <a:sym typeface="Roboto"/>
            </a:endParaRPr>
          </a:p>
        </p:txBody>
      </p:sp>
      <p:sp>
        <p:nvSpPr>
          <p:cNvPr id="203" name="Google Shape;203;p21"/>
          <p:cNvSpPr/>
          <p:nvPr/>
        </p:nvSpPr>
        <p:spPr>
          <a:xfrm>
            <a:off x="5247300" y="1317500"/>
            <a:ext cx="2293500" cy="2486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solidFill>
                  <a:schemeClr val="lt1"/>
                </a:solidFill>
                <a:latin typeface="Roboto"/>
                <a:ea typeface="Roboto"/>
                <a:cs typeface="Roboto"/>
                <a:sym typeface="Roboto"/>
              </a:rPr>
              <a:t>Classification Methods</a:t>
            </a:r>
            <a:endParaRPr b="1" sz="1100">
              <a:solidFill>
                <a:schemeClr val="lt1"/>
              </a:solidFill>
              <a:latin typeface="Roboto"/>
              <a:ea typeface="Roboto"/>
              <a:cs typeface="Roboto"/>
              <a:sym typeface="Roboto"/>
            </a:endParaRPr>
          </a:p>
          <a:p>
            <a:pPr indent="0" lvl="0" marL="0" rtl="0" algn="l">
              <a:spcBef>
                <a:spcPts val="0"/>
              </a:spcBef>
              <a:spcAft>
                <a:spcPts val="0"/>
              </a:spcAft>
              <a:buNone/>
            </a:pPr>
            <a:r>
              <a:t/>
            </a:r>
            <a:endParaRPr sz="1100">
              <a:solidFill>
                <a:schemeClr val="lt1"/>
              </a:solidFill>
              <a:latin typeface="Roboto"/>
              <a:ea typeface="Roboto"/>
              <a:cs typeface="Roboto"/>
              <a:sym typeface="Roboto"/>
            </a:endParaRPr>
          </a:p>
          <a:p>
            <a:pPr indent="-298450" lvl="0" marL="457200" rtl="0" algn="l">
              <a:lnSpc>
                <a:spcPct val="150000"/>
              </a:lnSpc>
              <a:spcBef>
                <a:spcPts val="0"/>
              </a:spcBef>
              <a:spcAft>
                <a:spcPts val="0"/>
              </a:spcAft>
              <a:buClr>
                <a:schemeClr val="lt1"/>
              </a:buClr>
              <a:buSzPts val="1100"/>
              <a:buFont typeface="Roboto"/>
              <a:buChar char="➢"/>
            </a:pPr>
            <a:r>
              <a:rPr b="1" lang="en" sz="1100">
                <a:solidFill>
                  <a:schemeClr val="lt1"/>
                </a:solidFill>
                <a:latin typeface="Roboto"/>
                <a:ea typeface="Roboto"/>
                <a:cs typeface="Roboto"/>
                <a:sym typeface="Roboto"/>
              </a:rPr>
              <a:t>Logistic Regression</a:t>
            </a:r>
            <a:endParaRPr b="1" sz="1100">
              <a:solidFill>
                <a:schemeClr val="lt1"/>
              </a:solidFill>
              <a:latin typeface="Roboto"/>
              <a:ea typeface="Roboto"/>
              <a:cs typeface="Roboto"/>
              <a:sym typeface="Roboto"/>
            </a:endParaRPr>
          </a:p>
          <a:p>
            <a:pPr indent="-298450" lvl="0" marL="457200" rtl="0" algn="l">
              <a:lnSpc>
                <a:spcPct val="150000"/>
              </a:lnSpc>
              <a:spcBef>
                <a:spcPts val="0"/>
              </a:spcBef>
              <a:spcAft>
                <a:spcPts val="0"/>
              </a:spcAft>
              <a:buClr>
                <a:schemeClr val="lt1"/>
              </a:buClr>
              <a:buSzPts val="1100"/>
              <a:buFont typeface="Roboto"/>
              <a:buChar char="➢"/>
            </a:pPr>
            <a:r>
              <a:rPr b="1" lang="en" sz="1100">
                <a:solidFill>
                  <a:schemeClr val="lt1"/>
                </a:solidFill>
                <a:latin typeface="Roboto"/>
                <a:ea typeface="Roboto"/>
                <a:cs typeface="Roboto"/>
                <a:sym typeface="Roboto"/>
              </a:rPr>
              <a:t>Decision Tree</a:t>
            </a:r>
            <a:endParaRPr b="1" sz="1100">
              <a:solidFill>
                <a:schemeClr val="lt1"/>
              </a:solidFill>
              <a:latin typeface="Roboto"/>
              <a:ea typeface="Roboto"/>
              <a:cs typeface="Roboto"/>
              <a:sym typeface="Roboto"/>
            </a:endParaRPr>
          </a:p>
          <a:p>
            <a:pPr indent="-298450" lvl="0" marL="457200" rtl="0" algn="l">
              <a:lnSpc>
                <a:spcPct val="150000"/>
              </a:lnSpc>
              <a:spcBef>
                <a:spcPts val="0"/>
              </a:spcBef>
              <a:spcAft>
                <a:spcPts val="0"/>
              </a:spcAft>
              <a:buClr>
                <a:schemeClr val="lt1"/>
              </a:buClr>
              <a:buSzPts val="1100"/>
              <a:buFont typeface="Roboto"/>
              <a:buChar char="➢"/>
            </a:pPr>
            <a:r>
              <a:rPr b="1" lang="en" sz="1100">
                <a:solidFill>
                  <a:schemeClr val="lt1"/>
                </a:solidFill>
                <a:latin typeface="Roboto"/>
                <a:ea typeface="Roboto"/>
                <a:cs typeface="Roboto"/>
                <a:sym typeface="Roboto"/>
              </a:rPr>
              <a:t>SVM</a:t>
            </a:r>
            <a:endParaRPr b="1" sz="1100">
              <a:solidFill>
                <a:schemeClr val="lt1"/>
              </a:solidFill>
              <a:latin typeface="Roboto"/>
              <a:ea typeface="Roboto"/>
              <a:cs typeface="Roboto"/>
              <a:sym typeface="Roboto"/>
            </a:endParaRPr>
          </a:p>
          <a:p>
            <a:pPr indent="-292100" lvl="1" marL="640080" rtl="0" algn="l">
              <a:lnSpc>
                <a:spcPct val="150000"/>
              </a:lnSpc>
              <a:spcBef>
                <a:spcPts val="0"/>
              </a:spcBef>
              <a:spcAft>
                <a:spcPts val="0"/>
              </a:spcAft>
              <a:buClr>
                <a:schemeClr val="lt1"/>
              </a:buClr>
              <a:buSzPts val="1000"/>
              <a:buFont typeface="Roboto"/>
              <a:buChar char="○"/>
            </a:pPr>
            <a:r>
              <a:rPr lang="en" sz="1000">
                <a:solidFill>
                  <a:schemeClr val="lt1"/>
                </a:solidFill>
                <a:latin typeface="Roboto"/>
                <a:ea typeface="Roboto"/>
                <a:cs typeface="Roboto"/>
                <a:sym typeface="Roboto"/>
              </a:rPr>
              <a:t>Linear, RBF</a:t>
            </a:r>
            <a:endParaRPr sz="1000">
              <a:solidFill>
                <a:schemeClr val="lt1"/>
              </a:solidFill>
              <a:latin typeface="Roboto"/>
              <a:ea typeface="Roboto"/>
              <a:cs typeface="Roboto"/>
              <a:sym typeface="Roboto"/>
            </a:endParaRPr>
          </a:p>
          <a:p>
            <a:pPr indent="-298450" lvl="0" marL="457200" rtl="0" algn="l">
              <a:lnSpc>
                <a:spcPct val="150000"/>
              </a:lnSpc>
              <a:spcBef>
                <a:spcPts val="0"/>
              </a:spcBef>
              <a:spcAft>
                <a:spcPts val="0"/>
              </a:spcAft>
              <a:buClr>
                <a:schemeClr val="lt1"/>
              </a:buClr>
              <a:buSzPts val="1100"/>
              <a:buFont typeface="Roboto"/>
              <a:buChar char="➢"/>
            </a:pPr>
            <a:r>
              <a:rPr b="1" lang="en" sz="1100">
                <a:solidFill>
                  <a:schemeClr val="lt1"/>
                </a:solidFill>
                <a:latin typeface="Roboto"/>
                <a:ea typeface="Roboto"/>
                <a:cs typeface="Roboto"/>
                <a:sym typeface="Roboto"/>
              </a:rPr>
              <a:t>Random Forest</a:t>
            </a:r>
            <a:endParaRPr b="1" sz="1100">
              <a:solidFill>
                <a:schemeClr val="lt1"/>
              </a:solidFill>
              <a:latin typeface="Roboto"/>
              <a:ea typeface="Roboto"/>
              <a:cs typeface="Roboto"/>
              <a:sym typeface="Roboto"/>
            </a:endParaRPr>
          </a:p>
          <a:p>
            <a:pPr indent="-298450" lvl="0" marL="457200" rtl="0" algn="l">
              <a:lnSpc>
                <a:spcPct val="150000"/>
              </a:lnSpc>
              <a:spcBef>
                <a:spcPts val="0"/>
              </a:spcBef>
              <a:spcAft>
                <a:spcPts val="0"/>
              </a:spcAft>
              <a:buClr>
                <a:schemeClr val="lt1"/>
              </a:buClr>
              <a:buSzPts val="1100"/>
              <a:buFont typeface="Roboto"/>
              <a:buChar char="➢"/>
            </a:pPr>
            <a:r>
              <a:rPr b="1" lang="en" sz="1100">
                <a:solidFill>
                  <a:schemeClr val="lt1"/>
                </a:solidFill>
                <a:latin typeface="Roboto"/>
                <a:ea typeface="Roboto"/>
                <a:cs typeface="Roboto"/>
                <a:sym typeface="Roboto"/>
              </a:rPr>
              <a:t>Naive Bayes</a:t>
            </a:r>
            <a:endParaRPr b="1" sz="1100">
              <a:solidFill>
                <a:schemeClr val="lt1"/>
              </a:solidFill>
              <a:latin typeface="Roboto"/>
              <a:ea typeface="Roboto"/>
              <a:cs typeface="Roboto"/>
              <a:sym typeface="Roboto"/>
            </a:endParaRPr>
          </a:p>
          <a:p>
            <a:pPr indent="-298450" lvl="0" marL="457200" rtl="0" algn="l">
              <a:lnSpc>
                <a:spcPct val="150000"/>
              </a:lnSpc>
              <a:spcBef>
                <a:spcPts val="0"/>
              </a:spcBef>
              <a:spcAft>
                <a:spcPts val="0"/>
              </a:spcAft>
              <a:buClr>
                <a:schemeClr val="lt1"/>
              </a:buClr>
              <a:buSzPts val="1100"/>
              <a:buFont typeface="Roboto"/>
              <a:buChar char="➢"/>
            </a:pPr>
            <a:r>
              <a:rPr b="1" lang="en" sz="1100">
                <a:solidFill>
                  <a:schemeClr val="lt1"/>
                </a:solidFill>
                <a:latin typeface="Roboto"/>
                <a:ea typeface="Roboto"/>
                <a:cs typeface="Roboto"/>
                <a:sym typeface="Roboto"/>
              </a:rPr>
              <a:t>KNN</a:t>
            </a:r>
            <a:endParaRPr b="1" sz="1100">
              <a:solidFill>
                <a:schemeClr val="lt1"/>
              </a:solidFill>
              <a:latin typeface="Roboto"/>
              <a:ea typeface="Roboto"/>
              <a:cs typeface="Roboto"/>
              <a:sym typeface="Roboto"/>
            </a:endParaRPr>
          </a:p>
          <a:p>
            <a:pPr indent="-298450" lvl="0" marL="457200" rtl="0" algn="l">
              <a:lnSpc>
                <a:spcPct val="150000"/>
              </a:lnSpc>
              <a:spcBef>
                <a:spcPts val="0"/>
              </a:spcBef>
              <a:spcAft>
                <a:spcPts val="0"/>
              </a:spcAft>
              <a:buClr>
                <a:schemeClr val="lt1"/>
              </a:buClr>
              <a:buSzPts val="1100"/>
              <a:buFont typeface="Roboto"/>
              <a:buChar char="➢"/>
            </a:pPr>
            <a:r>
              <a:rPr b="1" lang="en" sz="1100">
                <a:solidFill>
                  <a:schemeClr val="lt1"/>
                </a:solidFill>
                <a:latin typeface="Roboto"/>
                <a:ea typeface="Roboto"/>
                <a:cs typeface="Roboto"/>
                <a:sym typeface="Roboto"/>
              </a:rPr>
              <a:t>Neural Network</a:t>
            </a:r>
            <a:endParaRPr b="1" sz="1100">
              <a:solidFill>
                <a:schemeClr val="lt1"/>
              </a:solidFill>
              <a:latin typeface="Roboto"/>
              <a:ea typeface="Roboto"/>
              <a:cs typeface="Roboto"/>
              <a:sym typeface="Roboto"/>
            </a:endParaRPr>
          </a:p>
        </p:txBody>
      </p:sp>
      <p:sp>
        <p:nvSpPr>
          <p:cNvPr id="204" name="Google Shape;204;p21"/>
          <p:cNvSpPr/>
          <p:nvPr/>
        </p:nvSpPr>
        <p:spPr>
          <a:xfrm>
            <a:off x="5247300" y="4022005"/>
            <a:ext cx="2293500" cy="821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solidFill>
                  <a:schemeClr val="lt1"/>
                </a:solidFill>
                <a:latin typeface="Roboto"/>
                <a:ea typeface="Roboto"/>
                <a:cs typeface="Roboto"/>
                <a:sym typeface="Roboto"/>
              </a:rPr>
              <a:t>Optimization Method</a:t>
            </a:r>
            <a:endParaRPr b="1" u="sng">
              <a:solidFill>
                <a:schemeClr val="lt1"/>
              </a:solidFill>
              <a:latin typeface="Roboto"/>
              <a:ea typeface="Roboto"/>
              <a:cs typeface="Roboto"/>
              <a:sym typeface="Roboto"/>
            </a:endParaRPr>
          </a:p>
          <a:p>
            <a:pPr indent="0" lvl="0" marL="0" rtl="0" algn="ctr">
              <a:spcBef>
                <a:spcPts val="0"/>
              </a:spcBef>
              <a:spcAft>
                <a:spcPts val="0"/>
              </a:spcAft>
              <a:buNone/>
            </a:pPr>
            <a:r>
              <a:t/>
            </a:r>
            <a:endParaRPr b="1" sz="1100">
              <a:solidFill>
                <a:schemeClr val="lt1"/>
              </a:solidFill>
              <a:latin typeface="Roboto"/>
              <a:ea typeface="Roboto"/>
              <a:cs typeface="Roboto"/>
              <a:sym typeface="Roboto"/>
            </a:endParaRPr>
          </a:p>
          <a:p>
            <a:pPr indent="-298450" lvl="0" marL="457200" rtl="0" algn="l">
              <a:lnSpc>
                <a:spcPct val="150000"/>
              </a:lnSpc>
              <a:spcBef>
                <a:spcPts val="0"/>
              </a:spcBef>
              <a:spcAft>
                <a:spcPts val="0"/>
              </a:spcAft>
              <a:buClr>
                <a:schemeClr val="lt1"/>
              </a:buClr>
              <a:buSzPts val="1100"/>
              <a:buFont typeface="Roboto"/>
              <a:buChar char="➢"/>
            </a:pPr>
            <a:r>
              <a:rPr b="1" lang="en" sz="1100">
                <a:solidFill>
                  <a:schemeClr val="lt1"/>
                </a:solidFill>
                <a:latin typeface="Roboto"/>
                <a:ea typeface="Roboto"/>
                <a:cs typeface="Roboto"/>
                <a:sym typeface="Roboto"/>
              </a:rPr>
              <a:t>GridsearchCV</a:t>
            </a:r>
            <a:endParaRPr sz="1100">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