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6" r:id="rId6"/>
    <p:sldId id="260" r:id="rId7"/>
    <p:sldId id="267" r:id="rId8"/>
    <p:sldId id="268" r:id="rId9"/>
    <p:sldId id="271" r:id="rId10"/>
    <p:sldId id="272" r:id="rId11"/>
    <p:sldId id="273" r:id="rId12"/>
    <p:sldId id="26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03F7-0959-40FF-877B-50936C874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4E26-EF00-4BDD-81EB-71DFDDBB2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DAC2B-69DF-40F1-9A17-FC2CC5EC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EFC0-5F39-4A83-BC34-CD084980702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4A26B-C25B-43F4-90EE-FD250993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364E1-DF01-41D4-9EDA-2366380D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2138-8171-4188-BFA5-C406AE487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6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5DD7-38BE-4C57-BD6F-3E18AB5E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60351-CF33-4C9C-B5A5-4C096C0CC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BAFA3-79FD-4204-B26E-9A8DF461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EFC0-5F39-4A83-BC34-CD084980702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9DDBE-8DEC-4C8C-ACDF-9CA6E14A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01DD8-4569-4BAC-9466-4C938A30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2138-8171-4188-BFA5-C406AE487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0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C642E-7D3D-4342-91D2-30B5FA1FD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40A2C-9FD1-42A5-8E9E-A018776C6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D6A44-9063-4AA8-89D3-5164E88E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EFC0-5F39-4A83-BC34-CD084980702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33724-D1F0-4E76-ACDF-3613E314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1AF54-4D9A-41E5-8136-6319AF0D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2138-8171-4188-BFA5-C406AE487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6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51CF-6B2C-43A4-B6D0-E4701C10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CA81-2B43-4716-A231-A5D0E4878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A013-1386-4989-8AB8-4C1AF736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EFC0-5F39-4A83-BC34-CD084980702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A44C1-52E1-406D-9E9F-B216EFBD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F585B-C304-4B34-A894-2562D1A6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2138-8171-4188-BFA5-C406AE487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8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B31D-AAFC-4DFC-B858-D5D46D28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40ACF-1C1B-4668-A0EA-13BC4EAE2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1A013-F26D-405E-A531-3D1E474E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EFC0-5F39-4A83-BC34-CD084980702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18E40-1111-4D66-A17E-0A0E855F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E23B9-513A-4366-8A57-E74B3008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2138-8171-4188-BFA5-C406AE487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467D-627B-4B1E-B774-6D184AAA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87D5-1646-442F-AC4E-5E559CB83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34156-F38F-4EA4-8480-87E57D085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84EC1-DED3-46BC-93C4-6FF05D33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EFC0-5F39-4A83-BC34-CD084980702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802F6-9C90-4DF7-A39F-777BAC7D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3587F-C442-4D01-B8AA-031137D1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2138-8171-4188-BFA5-C406AE487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5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4F8A-2827-4C3B-A5EB-A4FE672A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C15-11F1-4685-842B-B7E5E3D5E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A1E36-879F-4CD6-B746-A21F87A74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28459-05AC-43B2-B0E1-780DD9615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E5E3C-D421-4C3C-B525-8AA6AE4F4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5FF19-4DDE-4A03-B762-700EA929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EFC0-5F39-4A83-BC34-CD084980702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F0AE1C-EE66-459D-AE6A-B2E3CD986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4AC3E-4CB7-4795-AA32-09D8E085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2138-8171-4188-BFA5-C406AE487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5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BC4F-C90F-412A-96CA-ED5FC09E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66175-50BE-4CCA-91D8-5D7D43B2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EFC0-5F39-4A83-BC34-CD084980702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7FC78-EFD2-46CF-B46C-2378A0E4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6B114-C8E2-4ABA-B4D5-4604167E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2138-8171-4188-BFA5-C406AE487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3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20AF0-15D5-4DF4-90CC-225236EB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EFC0-5F39-4A83-BC34-CD084980702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08C49-B128-4649-9B01-6106C86F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8CA2-826D-46B4-A75D-74C31A3C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2138-8171-4188-BFA5-C406AE487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6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73D4-57A5-49B4-B1C5-2678CE3E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2C6A-3882-4163-9B60-D9F29E852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1D091-ABA8-4B61-B505-4413C36E4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DE331-AD34-4368-BCBF-4FE025A9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EFC0-5F39-4A83-BC34-CD084980702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8CF31-FCE1-4F9E-BE67-F50ABC13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1A5B6-FD94-44D9-A515-558D5A75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2138-8171-4188-BFA5-C406AE487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3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851D-6992-4FEA-A898-4E6EC891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D0F72-5FC7-40B0-862B-FCFE9868D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056EC-857A-423D-926C-4607E3952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FBE09-2301-4FB2-BB08-95E6AAA5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EFC0-5F39-4A83-BC34-CD084980702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612C4-AC6D-4B22-8686-F7480E3D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67E38-9811-49DB-B50A-D1F182B4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2138-8171-4188-BFA5-C406AE487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9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853AA-3D32-45C1-B220-496B771F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B8256-C257-418B-B147-BBFBD2B1E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50DB3-7CE9-47B3-8C70-8C38EF0E2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9EFC0-5F39-4A83-BC34-CD084980702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FE174-004C-4700-9E92-8E590F014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49685-2CC9-4B59-827D-0AB59D112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F2138-8171-4188-BFA5-C406AE487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2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HFO-1234YF-Case-Cans-8-Ounce-each/dp/B01M3YQ8Z9/ref=pd_bxgy_328_img_3/145-9857952-0726501?_encoding=UTF8&amp;pd_rd_i=B01M3YQ8Z9&amp;pd_rd_r=876446ac-033a-4549-b7dc-d9e6792a5584&amp;pd_rd_w=285fd&amp;pd_rd_wg=dIAw5&amp;pf_rd_p=09627863-9889-4290-b90a-5e9f86682449&amp;pf_rd_r=5K519AZSWFCRATXPRR4Z&amp;psc=1&amp;refRID=5K519AZSWFCRATXPRR4Z" TargetMode="External"/><Relationship Id="rId2" Type="http://schemas.openxmlformats.org/officeDocument/2006/relationships/hyperlink" Target="https://www.amazon.com/DuPont-Suva-R-134a-Refrigerant-12oz/dp/B001CUNFGI/ref=sr_1_5?keywords=r-134a+cans&amp;linkCode=sl2&amp;linkId=18f0563028c5c0b1de47680d7efe0452&amp;qid=1575324752&amp;sr=8-5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itylocal.com/states/arizona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s.mitsubishielectric.co.uk/the-hub/whychangetor32" TargetMode="External"/><Relationship Id="rId2" Type="http://schemas.openxmlformats.org/officeDocument/2006/relationships/hyperlink" Target="https://www.honeywell-refrigerants.com/europe/product/solstice-l41y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rpnet.com/prices/home/basic.aspx" TargetMode="External"/><Relationship Id="rId5" Type="http://schemas.openxmlformats.org/officeDocument/2006/relationships/hyperlink" Target="https://www.airconditioning-systems.com/R32.html" TargetMode="External"/><Relationship Id="rId4" Type="http://schemas.openxmlformats.org/officeDocument/2006/relationships/hyperlink" Target="https://www.kaltra.com/r-452b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,3,3,3-Tetrafluoropropene" TargetMode="External"/><Relationship Id="rId2" Type="http://schemas.openxmlformats.org/officeDocument/2006/relationships/hyperlink" Target="https://en.wikipedia.org/wiki/2,3,3,3-Tetrafluoropropen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Difluoromethan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HFO-1234YF-Case-Cans-8-Ounce-each/dp/B01M3YQ8Z9/ref=pd_bxgy_328_img_3/145-9857952-0726501?_encoding=UTF8&amp;pd_rd_i=B01M3YQ8Z9&amp;pd_rd_r=876446ac-033a-4549-b7dc-d9e6792a5584&amp;pd_rd_w=285fd&amp;pd_rd_wg=dIAw5&amp;pf_rd_p=09627863-9889-4290-b90a-5e9f86682449&amp;pf_rd_r=5K519AZSWFCRATXPRR4Z&amp;psc=1&amp;refRID=5K519AZSWFCRATXPRR4Z" TargetMode="External"/><Relationship Id="rId2" Type="http://schemas.openxmlformats.org/officeDocument/2006/relationships/hyperlink" Target="https://www.amazon.com/DuPont-Suva-R-134a-Refrigerant-12oz/dp/B001CUNFGI/ref=sr_1_5?keywords=r-134a+cans&amp;linkCode=sl2&amp;linkId=18f0563028c5c0b1de47680d7efe0452&amp;qid=1575324752&amp;sr=8-5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HFO-1234YF-Case-Cans-8-Ounce-each/dp/B01M3YQ8Z9/ref=pd_bxgy_328_img_3/145-9857952-0726501?_encoding=UTF8&amp;pd_rd_i=B01M3YQ8Z9&amp;pd_rd_r=876446ac-033a-4549-b7dc-d9e6792a5584&amp;pd_rd_w=285fd&amp;pd_rd_wg=dIAw5&amp;pf_rd_p=09627863-9889-4290-b90a-5e9f86682449&amp;pf_rd_r=5K519AZSWFCRATXPRR4Z&amp;psc=1&amp;refRID=5K519AZSWFCRATXPRR4Z" TargetMode="External"/><Relationship Id="rId2" Type="http://schemas.openxmlformats.org/officeDocument/2006/relationships/hyperlink" Target="https://www.amazon.com/DuPont-Suva-R-134a-Refrigerant-12oz/dp/B001CUNFGI/ref=sr_1_5?keywords=r-134a+cans&amp;linkCode=sl2&amp;linkId=18f0563028c5c0b1de47680d7efe0452&amp;qid=1575324752&amp;sr=8-5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HFO-1234YF-Case-Cans-8-Ounce-each/dp/B01M3YQ8Z9/ref=pd_bxgy_328_img_3/145-9857952-0726501?_encoding=UTF8&amp;pd_rd_i=B01M3YQ8Z9&amp;pd_rd_r=876446ac-033a-4549-b7dc-d9e6792a5584&amp;pd_rd_w=285fd&amp;pd_rd_wg=dIAw5&amp;pf_rd_p=09627863-9889-4290-b90a-5e9f86682449&amp;pf_rd_r=5K519AZSWFCRATXPRR4Z&amp;psc=1&amp;refRID=5K519AZSWFCRATXPRR4Z" TargetMode="External"/><Relationship Id="rId2" Type="http://schemas.openxmlformats.org/officeDocument/2006/relationships/hyperlink" Target="https://www.amazon.com/DuPont-Suva-R-134a-Refrigerant-12oz/dp/B001CUNFGI/ref=sr_1_5?keywords=r-134a+cans&amp;linkCode=sl2&amp;linkId=18f0563028c5c0b1de47680d7efe0452&amp;qid=1575324752&amp;sr=8-5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60DAE-B71E-42B7-AAB2-549630689E04}"/>
              </a:ext>
            </a:extLst>
          </p:cNvPr>
          <p:cNvSpPr/>
          <p:nvPr/>
        </p:nvSpPr>
        <p:spPr>
          <a:xfrm>
            <a:off x="312536" y="351536"/>
            <a:ext cx="115669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u="sng" dirty="0">
                <a:ln w="0"/>
                <a:solidFill>
                  <a:srgbClr val="FF0000"/>
                </a:solidFill>
                <a:latin typeface="Copperplate Gothic Bold" panose="020E0705020206020404" pitchFamily="34" charset="0"/>
              </a:rPr>
              <a:t>IMPROVEMENT IN SELECTION OF REFRIGERANTS</a:t>
            </a:r>
            <a:endParaRPr lang="en-US" sz="3200" b="1" u="sng" cap="none" spc="0" dirty="0">
              <a:ln w="0"/>
              <a:solidFill>
                <a:srgbClr val="FF00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5AE3B2-ACF4-429C-9A60-3B1E79998FE0}"/>
              </a:ext>
            </a:extLst>
          </p:cNvPr>
          <p:cNvSpPr/>
          <p:nvPr/>
        </p:nvSpPr>
        <p:spPr>
          <a:xfrm>
            <a:off x="875663" y="1065422"/>
            <a:ext cx="104406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DONE BY: </a:t>
            </a:r>
            <a:r>
              <a:rPr lang="en-US" sz="2000">
                <a:ln w="0"/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ANIKETH CHANDRASHEKHAR LOLAM</a:t>
            </a:r>
            <a:r>
              <a:rPr lang="en-US" sz="2000" dirty="0">
                <a:ln w="0"/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, VARUN SUBRAMANIAN, SANDEEP RAMESH MOUDGALYA, </a:t>
            </a:r>
          </a:p>
          <a:p>
            <a:pPr algn="ctr"/>
            <a:r>
              <a:rPr lang="en-US" sz="2000" dirty="0">
                <a:ln w="0"/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NIRIKSHITH VENUGOPAL &amp; HRISHIKESH RAO.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88DFCC-7E1B-47A1-BEFE-4C646E4DFB72}"/>
              </a:ext>
            </a:extLst>
          </p:cNvPr>
          <p:cNvGrpSpPr/>
          <p:nvPr/>
        </p:nvGrpSpPr>
        <p:grpSpPr>
          <a:xfrm>
            <a:off x="1118587" y="2762718"/>
            <a:ext cx="9954827" cy="475488"/>
            <a:chOff x="1118588" y="3052757"/>
            <a:chExt cx="9954827" cy="4754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1336C3-5C2E-4D52-BD77-E7CEA17EA70C}"/>
                </a:ext>
              </a:extLst>
            </p:cNvPr>
            <p:cNvSpPr/>
            <p:nvPr/>
          </p:nvSpPr>
          <p:spPr>
            <a:xfrm>
              <a:off x="1118588" y="3105835"/>
              <a:ext cx="995482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b="1" dirty="0"/>
                <a:t>S</a:t>
              </a:r>
              <a:r>
                <a:rPr lang="en-US" b="1" dirty="0">
                  <a:solidFill>
                    <a:schemeClr val="tx1"/>
                  </a:solidFill>
                </a:rPr>
                <a:t>election of refrigerants</a:t>
              </a:r>
              <a:r>
                <a:rPr lang="en-US" dirty="0">
                  <a:solidFill>
                    <a:schemeClr val="tx1"/>
                  </a:solidFill>
                </a:rPr>
                <a:t>	 	</a:t>
              </a:r>
              <a:r>
                <a:rPr lang="en-US" dirty="0">
                  <a:solidFill>
                    <a:schemeClr val="bg1"/>
                  </a:solidFill>
                </a:rPr>
                <a:t>depends on</a:t>
              </a:r>
              <a:r>
                <a:rPr lang="en-US" dirty="0">
                  <a:solidFill>
                    <a:schemeClr val="tx1"/>
                  </a:solidFill>
                </a:rPr>
                <a:t>		</a:t>
              </a:r>
              <a:r>
                <a:rPr lang="en-US" b="1" dirty="0"/>
                <a:t>D</a:t>
              </a:r>
              <a:r>
                <a:rPr lang="en-US" b="1" dirty="0">
                  <a:solidFill>
                    <a:schemeClr val="tx1"/>
                  </a:solidFill>
                </a:rPr>
                <a:t>egrees of freedom of refrigerant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  <a:endParaRPr lang="en-US" dirty="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C4244226-629F-48C4-B0F3-9C654CD6EE8C}"/>
                </a:ext>
              </a:extLst>
            </p:cNvPr>
            <p:cNvSpPr/>
            <p:nvPr/>
          </p:nvSpPr>
          <p:spPr>
            <a:xfrm>
              <a:off x="4312772" y="3052757"/>
              <a:ext cx="2679192" cy="47548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depends 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2B9EA6-307D-4E3B-8723-4A5A2395A13A}"/>
              </a:ext>
            </a:extLst>
          </p:cNvPr>
          <p:cNvGrpSpPr/>
          <p:nvPr/>
        </p:nvGrpSpPr>
        <p:grpSpPr>
          <a:xfrm>
            <a:off x="1562246" y="4193209"/>
            <a:ext cx="9143876" cy="1228969"/>
            <a:chOff x="588703" y="5155856"/>
            <a:chExt cx="9143876" cy="1228969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7C05043-FE28-4626-B88A-A8D0F68029B8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3672840" y="5340522"/>
              <a:ext cx="1792224" cy="4844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16B7761-832C-4A6D-98BE-66E0BF627BB6}"/>
                </a:ext>
              </a:extLst>
            </p:cNvPr>
            <p:cNvCxnSpPr>
              <a:cxnSpLocks/>
            </p:cNvCxnSpPr>
            <p:nvPr/>
          </p:nvCxnSpPr>
          <p:spPr>
            <a:xfrm>
              <a:off x="3671317" y="5834885"/>
              <a:ext cx="1793747" cy="4097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4B022E-39F3-4A5C-8C35-A40EB0149CA8}"/>
                </a:ext>
              </a:extLst>
            </p:cNvPr>
            <p:cNvSpPr/>
            <p:nvPr/>
          </p:nvSpPr>
          <p:spPr>
            <a:xfrm>
              <a:off x="5465064" y="5155856"/>
              <a:ext cx="4267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increase in overall efficiency of the system </a:t>
              </a:r>
              <a:endParaRPr lang="en-US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156A1C-A5C2-407A-BD71-B27D2D5D31AB}"/>
                </a:ext>
              </a:extLst>
            </p:cNvPr>
            <p:cNvSpPr/>
            <p:nvPr/>
          </p:nvSpPr>
          <p:spPr>
            <a:xfrm>
              <a:off x="5465064" y="6015493"/>
              <a:ext cx="13158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cost savings</a:t>
              </a:r>
              <a:endParaRPr lang="en-US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08172C-8F68-476C-9499-DF1B3C565BD2}"/>
                </a:ext>
              </a:extLst>
            </p:cNvPr>
            <p:cNvSpPr/>
            <p:nvPr/>
          </p:nvSpPr>
          <p:spPr>
            <a:xfrm>
              <a:off x="588703" y="5523566"/>
              <a:ext cx="3190104" cy="4648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tx1"/>
                  </a:solidFill>
                </a:rPr>
                <a:t>Selection of a better refrigerant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386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DF675-38DC-4A41-B182-ED523981EA00}"/>
              </a:ext>
            </a:extLst>
          </p:cNvPr>
          <p:cNvSpPr/>
          <p:nvPr/>
        </p:nvSpPr>
        <p:spPr>
          <a:xfrm>
            <a:off x="273979" y="351536"/>
            <a:ext cx="116440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u="sng" cap="none" spc="0" dirty="0">
                <a:ln w="0"/>
                <a:solidFill>
                  <a:srgbClr val="FF0000"/>
                </a:solidFill>
                <a:latin typeface="Copperplate Gothic Bold" panose="020E0705020206020404" pitchFamily="34" charset="0"/>
              </a:rPr>
              <a:t>COMPARISON BETWEEN Current and New refrigerants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A5E7BE-E11B-44A0-BC05-EDF7265C6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066626"/>
              </p:ext>
            </p:extLst>
          </p:nvPr>
        </p:nvGraphicFramePr>
        <p:xfrm>
          <a:off x="2032001" y="1243448"/>
          <a:ext cx="8127999" cy="43351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96977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313421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5915482"/>
                    </a:ext>
                  </a:extLst>
                </a:gridCol>
              </a:tblGrid>
              <a:tr h="722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Refrigerant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R410a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951265"/>
                  </a:ext>
                </a:extLst>
              </a:tr>
              <a:tr h="722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per pound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352922"/>
                  </a:ext>
                </a:extLst>
              </a:tr>
              <a:tr h="722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Usage in Industry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Used in several industries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 Systems and Heat Pumps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194716"/>
                  </a:ext>
                </a:extLst>
              </a:tr>
              <a:tr h="722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006195"/>
                  </a:ext>
                </a:extLst>
              </a:tr>
              <a:tr h="722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GWP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2,088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02915"/>
                  </a:ext>
                </a:extLst>
              </a:tr>
              <a:tr h="722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Ozone Depletion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02176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740F0FE-ADF1-442C-9066-99E08E3CB78A}"/>
              </a:ext>
            </a:extLst>
          </p:cNvPr>
          <p:cNvSpPr txBox="1"/>
          <p:nvPr/>
        </p:nvSpPr>
        <p:spPr>
          <a:xfrm>
            <a:off x="1191092" y="6152521"/>
            <a:ext cx="1002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References:</a:t>
            </a:r>
          </a:p>
          <a:p>
            <a:r>
              <a:rPr lang="en-US" sz="900" dirty="0">
                <a:hlinkClick r:id="rId2"/>
              </a:rPr>
              <a:t>https://www.amazon.com/DuPont-Suva-R-134a-Refrigerant-12oz/dp/B001CUNFGI/ref=sr_1_5?keywords=r-134a+cans&amp;linkCode=sl2&amp;linkId=18f0563028c5c0b1de47680d7efe0452&amp;qid=1575324752&amp;sr=8-5</a:t>
            </a:r>
            <a:endParaRPr lang="en-US" sz="900" dirty="0"/>
          </a:p>
          <a:p>
            <a:r>
              <a:rPr lang="en-US" sz="900" dirty="0">
                <a:hlinkClick r:id="rId3"/>
              </a:rPr>
              <a:t>https://www.amazon.com/HFO-1234YF-Case-Cans-8-Ounce-each/dp/B01M3YQ8Z9/ref=pd_bxgy_328_img_3/145-9857952-0726501?_encoding=UTF8&amp;pd_rd_i=B01M3YQ8Z9&amp;pd_rd_r=876446ac-033a-4549-b7dc-d9e6792a5584&amp;pd_rd_w=285fd&amp;pd_rd_wg=dIAw5&amp;pf_rd_p=09627863-9889-4290-b90a-5e9f86682449&amp;pf_rd_r=5K519AZSWFCRATXPRR4Z&amp;psc=1&amp;refRID=5K519AZSWFCRATXPRR4Z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8311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CFAE42-91D8-44F1-94E9-02ABCD1D3A9B}"/>
              </a:ext>
            </a:extLst>
          </p:cNvPr>
          <p:cNvSpPr/>
          <p:nvPr/>
        </p:nvSpPr>
        <p:spPr>
          <a:xfrm>
            <a:off x="3190778" y="351536"/>
            <a:ext cx="58105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u="sng" cap="none" spc="0" dirty="0">
                <a:ln w="0"/>
                <a:solidFill>
                  <a:srgbClr val="FF0000"/>
                </a:solidFill>
                <a:latin typeface="Copperplate Gothic Bold" panose="020E0705020206020404" pitchFamily="34" charset="0"/>
              </a:rPr>
              <a:t>SIMPLE PAYBACK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3DB229-C25B-40E9-B5DB-D3CC1CFEF5B8}"/>
                  </a:ext>
                </a:extLst>
              </p:cNvPr>
              <p:cNvSpPr txBox="1"/>
              <p:nvPr/>
            </p:nvSpPr>
            <p:spPr>
              <a:xfrm>
                <a:off x="946951" y="1003177"/>
                <a:ext cx="10298097" cy="4941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Refrigerants R452b showed the highest COP for the system and is proposed to replace R410a.</a:t>
                </a:r>
              </a:p>
              <a:p>
                <a:pPr marL="342900" indent="-342900" algn="just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power consumed by the evaporator is very less as compared to the compressor so it assumed that total power is consumed only by the compressor.</a:t>
                </a:r>
                <a:endParaRPr lang="en-US" sz="2400" dirty="0"/>
              </a:p>
              <a:p>
                <a:pPr marL="342900" indent="-342900" algn="just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Compressor Work input energy for the 10-ton system when R452b and R410a are compared: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US" sz="2000" dirty="0"/>
                  <a:t>       Work done for refrigerant R452b = 4.479KW and Work done for refrigerant R410a = 8.738KW</a:t>
                </a:r>
              </a:p>
              <a:p>
                <a:pPr marL="342900" indent="-342900" algn="just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Energy Savings = 4.259KW    ( Assume running time of A.C Unit = 8000hrs/Year )</a:t>
                </a:r>
              </a:p>
              <a:p>
                <a:pPr marL="342900" indent="-342900" algn="just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Energy Cost Savings = 4.259KW * 8000hrs/Year * $0.1129/</a:t>
                </a:r>
                <a:r>
                  <a:rPr lang="en-US" sz="2000" dirty="0" err="1"/>
                  <a:t>KWhr</a:t>
                </a:r>
                <a:r>
                  <a:rPr lang="en-US" sz="2000" dirty="0"/>
                  <a:t> [SRP Rate Plan for Arizona: Basic]                            = $3846.73/Year</a:t>
                </a:r>
              </a:p>
              <a:p>
                <a:pPr marL="342900" indent="-342900" algn="just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Simple Payback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/>
                          <m:t>(40 </m:t>
                        </m:r>
                        <m:r>
                          <m:rPr>
                            <m:nor/>
                          </m:rPr>
                          <a:rPr lang="en-US" sz="2000" dirty="0"/>
                          <m:t>lbs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of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total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refrigerant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required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for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a</m:t>
                        </m:r>
                        <m:r>
                          <m:rPr>
                            <m:nor/>
                          </m:rPr>
                          <a:rPr lang="en-US" sz="2000" dirty="0"/>
                          <m:t> 10−</m:t>
                        </m:r>
                        <m:r>
                          <m:rPr>
                            <m:nor/>
                          </m:rPr>
                          <a:rPr lang="en-US" sz="2000" dirty="0"/>
                          <m:t>ton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A</m:t>
                        </m:r>
                        <m:r>
                          <m:rPr>
                            <m:nor/>
                          </m:rPr>
                          <a:rPr lang="en-US" sz="2000" dirty="0"/>
                          <m:t>.</m:t>
                        </m:r>
                        <m:r>
                          <m:rPr>
                            <m:nor/>
                          </m:rPr>
                          <a:rPr lang="en-US" sz="2000" dirty="0"/>
                          <m:t>C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unit</m:t>
                        </m:r>
                        <m:r>
                          <m:rPr>
                            <m:nor/>
                          </m:rPr>
                          <a:rPr lang="en-US" sz="2000" dirty="0"/>
                          <m:t>)∗(</m:t>
                        </m:r>
                        <m:r>
                          <m:rPr>
                            <m:nor/>
                          </m:rPr>
                          <a:rPr lang="en-US" sz="2000" dirty="0"/>
                          <m:t>Price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per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pound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/>
                          <m:t>Energy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Cost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Savings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342900" indent="-342900" algn="just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SP = (40lbs * $50/lb.) / ($3846.73/Year) = 0.52</a:t>
                </a:r>
              </a:p>
              <a:p>
                <a:pPr marL="342900" indent="-342900" algn="just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Therefore, the simple payback period is </a:t>
                </a:r>
                <a:r>
                  <a:rPr lang="en-US" sz="2000" b="1" dirty="0"/>
                  <a:t>6 months</a:t>
                </a:r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3DB229-C25B-40E9-B5DB-D3CC1CFEF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51" y="1003177"/>
                <a:ext cx="10298097" cy="4941481"/>
              </a:xfrm>
              <a:prstGeom prst="rect">
                <a:avLst/>
              </a:prstGeom>
              <a:blipFill>
                <a:blip r:embed="rId2"/>
                <a:stretch>
                  <a:fillRect l="-533" t="-741" r="-592" b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0438CFE-A83C-430E-8485-282318208DB8}"/>
              </a:ext>
            </a:extLst>
          </p:cNvPr>
          <p:cNvSpPr txBox="1"/>
          <p:nvPr/>
        </p:nvSpPr>
        <p:spPr>
          <a:xfrm>
            <a:off x="4791723" y="6321798"/>
            <a:ext cx="260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References:</a:t>
            </a:r>
          </a:p>
          <a:p>
            <a:r>
              <a:rPr lang="en-US" sz="900" dirty="0">
                <a:hlinkClick r:id="rId3"/>
              </a:rPr>
              <a:t>https://www.electricitylocal.com/states/arizona/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48010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156582-9574-40F7-BDE5-48AEEFF9D8C3}"/>
              </a:ext>
            </a:extLst>
          </p:cNvPr>
          <p:cNvSpPr/>
          <p:nvPr/>
        </p:nvSpPr>
        <p:spPr>
          <a:xfrm>
            <a:off x="3048000" y="3105835"/>
            <a:ext cx="8137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https://www.honeywell-refrigerants.com/europe/product/solstice-l41y/</a:t>
            </a:r>
            <a:endParaRPr lang="en-US" dirty="0"/>
          </a:p>
          <a:p>
            <a:r>
              <a:rPr lang="en-US" dirty="0">
                <a:hlinkClick r:id="rId3"/>
              </a:rPr>
              <a:t>https://les.mitsubishielectric.co.uk/the-hub/whychangetor32</a:t>
            </a:r>
            <a:endParaRPr lang="en-US" dirty="0"/>
          </a:p>
          <a:p>
            <a:r>
              <a:rPr lang="en-US" dirty="0">
                <a:hlinkClick r:id="rId4"/>
              </a:rPr>
              <a:t>https://www.kaltra.com/r-452b</a:t>
            </a:r>
            <a:endParaRPr lang="en-US" dirty="0"/>
          </a:p>
          <a:p>
            <a:r>
              <a:rPr lang="en-US" dirty="0">
                <a:hlinkClick r:id="rId5"/>
              </a:rPr>
              <a:t>https://www.airconditioning-systems.com/R32.html</a:t>
            </a:r>
            <a:endParaRPr lang="en-US" dirty="0"/>
          </a:p>
          <a:p>
            <a:r>
              <a:rPr lang="en-US" dirty="0">
                <a:hlinkClick r:id="rId6"/>
              </a:rPr>
              <a:t>https://www.srpnet.com/prices/home/basic.aspx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2707E1-D2C4-40DC-9CCB-DE837AAE2DDD}"/>
              </a:ext>
            </a:extLst>
          </p:cNvPr>
          <p:cNvSpPr/>
          <p:nvPr/>
        </p:nvSpPr>
        <p:spPr>
          <a:xfrm>
            <a:off x="4621386" y="351536"/>
            <a:ext cx="29492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u="sng" cap="none" spc="0" dirty="0">
                <a:ln w="0"/>
                <a:solidFill>
                  <a:srgbClr val="FF0000"/>
                </a:solidFill>
                <a:latin typeface="Copperplate Gothic Bold" panose="020E07050202060204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79754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0D2792-0958-4716-8B1D-5DE3BAE12775}"/>
              </a:ext>
            </a:extLst>
          </p:cNvPr>
          <p:cNvSpPr/>
          <p:nvPr/>
        </p:nvSpPr>
        <p:spPr>
          <a:xfrm>
            <a:off x="4478572" y="2905780"/>
            <a:ext cx="32348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rgbClr val="FF0000"/>
                </a:solidFill>
                <a:latin typeface="Copperplate Gothic Bold" panose="020E07050202060204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5423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9BD3DA-0B48-48AD-B40D-2F32D313D0AE}"/>
              </a:ext>
            </a:extLst>
          </p:cNvPr>
          <p:cNvSpPr/>
          <p:nvPr/>
        </p:nvSpPr>
        <p:spPr>
          <a:xfrm>
            <a:off x="903674" y="351536"/>
            <a:ext cx="103847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u="sng" dirty="0">
                <a:ln w="0"/>
                <a:solidFill>
                  <a:srgbClr val="FF0000"/>
                </a:solidFill>
                <a:latin typeface="Copperplate Gothic Bold" panose="020E0705020206020404" pitchFamily="34" charset="0"/>
              </a:rPr>
              <a:t>REFRIGERATIONS UNDER CONSIDERATIONS</a:t>
            </a:r>
            <a:endParaRPr lang="en-US" sz="3200" b="1" u="sng" cap="none" spc="0" dirty="0">
              <a:ln w="0"/>
              <a:solidFill>
                <a:srgbClr val="FF0000"/>
              </a:solidFill>
              <a:latin typeface="Copperplate Gothic Bold" panose="020E07050202060204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335C04-075B-4190-9714-AB6BEFB9F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014054"/>
              </p:ext>
            </p:extLst>
          </p:nvPr>
        </p:nvGraphicFramePr>
        <p:xfrm>
          <a:off x="1316285" y="1425808"/>
          <a:ext cx="9559431" cy="394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446">
                  <a:extLst>
                    <a:ext uri="{9D8B030D-6E8A-4147-A177-3AD203B41FA5}">
                      <a16:colId xmlns:a16="http://schemas.microsoft.com/office/drawing/2014/main" val="85619863"/>
                    </a:ext>
                  </a:extLst>
                </a:gridCol>
                <a:gridCol w="2040011">
                  <a:extLst>
                    <a:ext uri="{9D8B030D-6E8A-4147-A177-3AD203B41FA5}">
                      <a16:colId xmlns:a16="http://schemas.microsoft.com/office/drawing/2014/main" val="1928628494"/>
                    </a:ext>
                  </a:extLst>
                </a:gridCol>
                <a:gridCol w="2024108">
                  <a:extLst>
                    <a:ext uri="{9D8B030D-6E8A-4147-A177-3AD203B41FA5}">
                      <a16:colId xmlns:a16="http://schemas.microsoft.com/office/drawing/2014/main" val="2009988045"/>
                    </a:ext>
                  </a:extLst>
                </a:gridCol>
                <a:gridCol w="1889800">
                  <a:extLst>
                    <a:ext uri="{9D8B030D-6E8A-4147-A177-3AD203B41FA5}">
                      <a16:colId xmlns:a16="http://schemas.microsoft.com/office/drawing/2014/main" val="3161809813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3160563951"/>
                    </a:ext>
                  </a:extLst>
                </a:gridCol>
              </a:tblGrid>
              <a:tr h="726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REFRIGERANT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R1234yf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R1234ze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R452b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025036"/>
                  </a:ext>
                </a:extLst>
              </a:tr>
              <a:tr h="8514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IUPAC Nomenclature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2,3,3,3-Tetrafluoropropene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1,3,3,3-Tetrafluoropropene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Difluoromethane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5764119"/>
                  </a:ext>
                </a:extLst>
              </a:tr>
              <a:tr h="8514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Chemical Formula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8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C</a:t>
                      </a:r>
                      <a:r>
                        <a:rPr lang="en-US" baseline="-25000" dirty="0">
                          <a:effectLst/>
                        </a:rPr>
                        <a:t>3</a:t>
                      </a:r>
                      <a:r>
                        <a:rPr lang="en-US" dirty="0">
                          <a:effectLst/>
                        </a:rPr>
                        <a:t>H</a:t>
                      </a:r>
                      <a:r>
                        <a:rPr lang="en-US" baseline="-25000" dirty="0">
                          <a:effectLst/>
                        </a:rPr>
                        <a:t>2</a:t>
                      </a:r>
                      <a:r>
                        <a:rPr lang="en-US" dirty="0">
                          <a:effectLst/>
                        </a:rPr>
                        <a:t>F</a:t>
                      </a:r>
                      <a:r>
                        <a:rPr lang="en-US" baseline="-25000" dirty="0">
                          <a:effectLst/>
                        </a:rPr>
                        <a:t>4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/>
                        <a:t>67 %/7 %/26 %</a:t>
                      </a:r>
                    </a:p>
                    <a:p>
                      <a:pPr algn="ctr" fontAlgn="t"/>
                      <a:r>
                        <a:rPr lang="pt-BR" dirty="0"/>
                        <a:t>R-32/R-125/R-1234yf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sz="18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455584"/>
                  </a:ext>
                </a:extLst>
              </a:tr>
              <a:tr h="726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Boiling Point (°C)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761615"/>
                  </a:ext>
                </a:extLst>
              </a:tr>
              <a:tr h="726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Vapor 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6.067 kPa</a:t>
                      </a:r>
                    </a:p>
                    <a:p>
                      <a:pPr algn="ctr"/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(at 21.1°C)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703 kPa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(at 37</a:t>
                      </a: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°C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1537.4 kPa</a:t>
                      </a:r>
                    </a:p>
                    <a:p>
                      <a:pPr algn="ctr"/>
                      <a:r>
                        <a:rPr lang="en-US" dirty="0"/>
                        <a:t>(at 25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°C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1518.92 kPa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(at 21.1°C)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61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B8BF8A6-49AA-42B7-9EDF-110C35DE917A}"/>
              </a:ext>
            </a:extLst>
          </p:cNvPr>
          <p:cNvSpPr txBox="1"/>
          <p:nvPr/>
        </p:nvSpPr>
        <p:spPr>
          <a:xfrm>
            <a:off x="4605294" y="6090377"/>
            <a:ext cx="298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References:</a:t>
            </a:r>
          </a:p>
          <a:p>
            <a:r>
              <a:rPr lang="en-US" sz="900" dirty="0">
                <a:hlinkClick r:id="rId2"/>
              </a:rPr>
              <a:t>https://en.wikipedia.org/wiki/2,3,3,3-Tetrafluoropropene</a:t>
            </a:r>
            <a:endParaRPr lang="en-US" sz="900" dirty="0"/>
          </a:p>
          <a:p>
            <a:r>
              <a:rPr lang="en-US" sz="900" dirty="0">
                <a:hlinkClick r:id="rId3"/>
              </a:rPr>
              <a:t>https://en.wikipedia.org/wiki/1,3,3,3-Tetrafluoropropene</a:t>
            </a:r>
            <a:endParaRPr lang="en-US" sz="900" dirty="0"/>
          </a:p>
          <a:p>
            <a:r>
              <a:rPr lang="en-US" sz="900" dirty="0">
                <a:hlinkClick r:id="rId4"/>
              </a:rPr>
              <a:t>https://en.wikipedia.org/wiki/Difluoromethane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988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9BD3DA-0B48-48AD-B40D-2F32D313D0AE}"/>
              </a:ext>
            </a:extLst>
          </p:cNvPr>
          <p:cNvSpPr/>
          <p:nvPr/>
        </p:nvSpPr>
        <p:spPr>
          <a:xfrm>
            <a:off x="1805099" y="351536"/>
            <a:ext cx="85818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u="sng" dirty="0">
                <a:ln w="0"/>
                <a:solidFill>
                  <a:srgbClr val="FF0000"/>
                </a:solidFill>
                <a:latin typeface="Copperplate Gothic Bold" panose="020E0705020206020404" pitchFamily="34" charset="0"/>
              </a:rPr>
              <a:t>SYSTEM CONDITIONS FOR ANALYSIS</a:t>
            </a:r>
            <a:endParaRPr lang="en-US" sz="3200" b="1" u="sng" cap="none" spc="0" dirty="0">
              <a:ln w="0"/>
              <a:solidFill>
                <a:srgbClr val="FF00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EE2A06-BA17-42AF-95B1-DE680E271AC5}"/>
              </a:ext>
            </a:extLst>
          </p:cNvPr>
          <p:cNvSpPr txBox="1"/>
          <p:nvPr/>
        </p:nvSpPr>
        <p:spPr>
          <a:xfrm>
            <a:off x="2139519" y="1606860"/>
            <a:ext cx="75371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Taking into consideration a 10-ton refrigeration unit with single-staged actual vapor cycle with the following conditions: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Pressure drop inside Evaporator is 5psia</a:t>
            </a:r>
            <a:endParaRPr lang="en-US" sz="2000" u="sng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u="sng" dirty="0"/>
              <a:t>Evaporator output conditions</a:t>
            </a:r>
            <a:r>
              <a:rPr lang="en-US" sz="2000" dirty="0"/>
              <a:t>: Temperature is 40F and saturated vapor.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Pressure drop inside suction valve is 2psia &amp; vapor is superheated by 20F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Compressor Discharge Pressure is 300psia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Pressure drop inside discharge valve is 5psia &amp; vapor is de-superheated by 10F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Pressure drop inside condenser is 5psia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u="sng" dirty="0"/>
              <a:t>Expansion valve input conditions</a:t>
            </a:r>
            <a:r>
              <a:rPr lang="en-US" sz="2000" dirty="0"/>
              <a:t>: Pressure is 290psia &amp; Temperature is 110F</a:t>
            </a:r>
          </a:p>
        </p:txBody>
      </p:sp>
    </p:spTree>
    <p:extLst>
      <p:ext uri="{BB962C8B-B14F-4D97-AF65-F5344CB8AC3E}">
        <p14:creationId xmlns:p14="http://schemas.microsoft.com/office/powerpoint/2010/main" val="22545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0FACEFC-2047-4780-BB6A-87D5A9D8DEC9}"/>
              </a:ext>
            </a:extLst>
          </p:cNvPr>
          <p:cNvGrpSpPr/>
          <p:nvPr/>
        </p:nvGrpSpPr>
        <p:grpSpPr>
          <a:xfrm>
            <a:off x="875782" y="1992072"/>
            <a:ext cx="10440437" cy="3657600"/>
            <a:chOff x="1331650" y="1793291"/>
            <a:chExt cx="10440437" cy="3657600"/>
          </a:xfrm>
        </p:grpSpPr>
        <p:pic>
          <p:nvPicPr>
            <p:cNvPr id="3" name="Picture 2" descr="A close up of text on a white surface&#10;&#10;Description automatically generated">
              <a:extLst>
                <a:ext uri="{FF2B5EF4-FFF2-40B4-BE49-F238E27FC236}">
                  <a16:creationId xmlns:a16="http://schemas.microsoft.com/office/drawing/2014/main" id="{E9A5B0BA-D2D3-4F51-8362-520FDA7BB1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detail="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57" t="16391" r="19013" b="9345"/>
            <a:stretch/>
          </p:blipFill>
          <p:spPr>
            <a:xfrm>
              <a:off x="1331650" y="1793291"/>
              <a:ext cx="4296578" cy="3657600"/>
            </a:xfrm>
            <a:prstGeom prst="rect">
              <a:avLst/>
            </a:prstGeom>
          </p:spPr>
        </p:pic>
        <p:pic>
          <p:nvPicPr>
            <p:cNvPr id="5" name="Picture 4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840BD4FC-9B55-45A3-87CC-2698F0F45D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8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67" t="20641" r="15242" b="16950"/>
            <a:stretch/>
          </p:blipFill>
          <p:spPr>
            <a:xfrm>
              <a:off x="6467041" y="1793291"/>
              <a:ext cx="5305046" cy="3657600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CF5D41C-D73E-4863-88C0-52E72561DE5D}"/>
              </a:ext>
            </a:extLst>
          </p:cNvPr>
          <p:cNvSpPr/>
          <p:nvPr/>
        </p:nvSpPr>
        <p:spPr>
          <a:xfrm>
            <a:off x="561846" y="351536"/>
            <a:ext cx="1106830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u="sng" dirty="0">
                <a:ln w="0"/>
                <a:solidFill>
                  <a:srgbClr val="FF0000"/>
                </a:solidFill>
                <a:latin typeface="Copperplate Gothic Bold" panose="020E0705020206020404" pitchFamily="34" charset="0"/>
              </a:rPr>
              <a:t>ACTAUAL  SINGLE-STAGED VAPOR COMPRESSSION CYCLE</a:t>
            </a:r>
            <a:endParaRPr lang="en-US" sz="3200" b="1" u="sng" cap="none" spc="0" dirty="0">
              <a:ln w="0"/>
              <a:solidFill>
                <a:srgbClr val="FF00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0B5FC-B78B-4348-946B-5DC4032B8FEB}"/>
              </a:ext>
            </a:extLst>
          </p:cNvPr>
          <p:cNvSpPr txBox="1"/>
          <p:nvPr/>
        </p:nvSpPr>
        <p:spPr>
          <a:xfrm>
            <a:off x="1193265" y="5724940"/>
            <a:ext cx="366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Pressure-Enthalpy (P-H)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72AAF-2624-42FC-9C87-B87BC1F6F15C}"/>
              </a:ext>
            </a:extLst>
          </p:cNvPr>
          <p:cNvSpPr txBox="1"/>
          <p:nvPr/>
        </p:nvSpPr>
        <p:spPr>
          <a:xfrm>
            <a:off x="6422031" y="5724941"/>
            <a:ext cx="448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Single-Staged Vapor Compression Cycle</a:t>
            </a:r>
          </a:p>
        </p:txBody>
      </p:sp>
    </p:spTree>
    <p:extLst>
      <p:ext uri="{BB962C8B-B14F-4D97-AF65-F5344CB8AC3E}">
        <p14:creationId xmlns:p14="http://schemas.microsoft.com/office/powerpoint/2010/main" val="222515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9BD3DA-0B48-48AD-B40D-2F32D313D0AE}"/>
              </a:ext>
            </a:extLst>
          </p:cNvPr>
          <p:cNvSpPr/>
          <p:nvPr/>
        </p:nvSpPr>
        <p:spPr>
          <a:xfrm>
            <a:off x="3995826" y="351536"/>
            <a:ext cx="42003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u="sng" dirty="0">
                <a:ln w="0"/>
                <a:solidFill>
                  <a:srgbClr val="FF0000"/>
                </a:solidFill>
                <a:latin typeface="Copperplate Gothic Bold" panose="020E0705020206020404" pitchFamily="34" charset="0"/>
              </a:rPr>
              <a:t>Calculating COP</a:t>
            </a:r>
            <a:endParaRPr lang="en-US" sz="3200" b="1" u="sng" cap="none" spc="0" dirty="0">
              <a:ln w="0"/>
              <a:solidFill>
                <a:srgbClr val="FF0000"/>
              </a:solidFill>
              <a:latin typeface="Copperplate Gothic Bold" panose="020E07050202060204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EE2A06-BA17-42AF-95B1-DE680E271AC5}"/>
                  </a:ext>
                </a:extLst>
              </p:cNvPr>
              <p:cNvSpPr txBox="1"/>
              <p:nvPr/>
            </p:nvSpPr>
            <p:spPr>
              <a:xfrm>
                <a:off x="2139519" y="1606860"/>
                <a:ext cx="7537142" cy="3036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/>
                  <a:t>COP is calculated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COP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𝐻𝑒𝑎𝑡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𝐸𝑣𝑎𝑝𝑜𝑟𝑎𝑡𝑜𝑟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𝑊𝑜𝑟𝑘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𝐶𝑜𝑚𝑝𝑟𝑒𝑠𝑠𝑜𝑟</m:t>
                        </m:r>
                      </m:den>
                    </m:f>
                  </m:oMath>
                </a14:m>
                <a:endParaRPr lang="en-US" sz="2000" dirty="0"/>
              </a:p>
              <a:p>
                <a:pPr algn="just"/>
                <a:endParaRPr lang="en-US" sz="2000" dirty="0"/>
              </a:p>
              <a:p>
                <a:pPr marL="342900" indent="-342900" algn="just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Heat input at Evaporator can be calculated using the difference between enthalpy at end of evaporator (saturated condition at 40F) and enthalpy at end of expansion.</a:t>
                </a:r>
              </a:p>
              <a:p>
                <a:pPr marL="342900" indent="-342900" algn="just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Work input to compressor can be calculated using enthalpy after pressure loss and super heating at start of compressor, and the pre-loss enthalpy after compression.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EE2A06-BA17-42AF-95B1-DE680E271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519" y="1606860"/>
                <a:ext cx="7537142" cy="3036152"/>
              </a:xfrm>
              <a:prstGeom prst="rect">
                <a:avLst/>
              </a:prstGeom>
              <a:blipFill>
                <a:blip r:embed="rId2"/>
                <a:stretch>
                  <a:fillRect l="-890" r="-809" b="-2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88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727EEA-7244-4AFC-A244-68B0D640D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808130"/>
              </p:ext>
            </p:extLst>
          </p:nvPr>
        </p:nvGraphicFramePr>
        <p:xfrm>
          <a:off x="2032001" y="1243448"/>
          <a:ext cx="8128000" cy="507567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96977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313421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59154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837436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0488462"/>
                    </a:ext>
                  </a:extLst>
                </a:gridCol>
              </a:tblGrid>
              <a:tr h="722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Refrigerant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R1234yf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R1234ze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R452b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951265"/>
                  </a:ext>
                </a:extLst>
              </a:tr>
              <a:tr h="722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per pound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Approx. $50-$60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352922"/>
                  </a:ext>
                </a:extLst>
              </a:tr>
              <a:tr h="722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Usage in Industry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Currently in Automobiles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Currently in Automobiles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 expansion (DX) chillers, High pressure heat pumps 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 systems and Heat Pumps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194716"/>
                  </a:ext>
                </a:extLst>
              </a:tr>
              <a:tr h="7225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006195"/>
                  </a:ext>
                </a:extLst>
              </a:tr>
              <a:tr h="722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GWP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02915"/>
                  </a:ext>
                </a:extLst>
              </a:tr>
              <a:tr h="722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Ozone Depletion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0217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538B762-D160-4F6A-BA77-72DD2EE8E481}"/>
              </a:ext>
            </a:extLst>
          </p:cNvPr>
          <p:cNvSpPr/>
          <p:nvPr/>
        </p:nvSpPr>
        <p:spPr>
          <a:xfrm>
            <a:off x="1024959" y="351536"/>
            <a:ext cx="101421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u="sng" cap="none" spc="0" dirty="0">
                <a:ln w="0"/>
                <a:solidFill>
                  <a:srgbClr val="FF0000"/>
                </a:solidFill>
                <a:latin typeface="Copperplate Gothic Bold" panose="020E0705020206020404" pitchFamily="34" charset="0"/>
              </a:rPr>
              <a:t>PROPERTIES OF NEXT-GEN REFRIGERANTS</a:t>
            </a:r>
          </a:p>
        </p:txBody>
      </p:sp>
    </p:spTree>
    <p:extLst>
      <p:ext uri="{BB962C8B-B14F-4D97-AF65-F5344CB8AC3E}">
        <p14:creationId xmlns:p14="http://schemas.microsoft.com/office/powerpoint/2010/main" val="258695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DF675-38DC-4A41-B182-ED523981EA00}"/>
              </a:ext>
            </a:extLst>
          </p:cNvPr>
          <p:cNvSpPr/>
          <p:nvPr/>
        </p:nvSpPr>
        <p:spPr>
          <a:xfrm>
            <a:off x="273979" y="351536"/>
            <a:ext cx="116440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u="sng" cap="none" spc="0" dirty="0">
                <a:ln w="0"/>
                <a:solidFill>
                  <a:srgbClr val="FF0000"/>
                </a:solidFill>
                <a:latin typeface="Copperplate Gothic Bold" panose="020E0705020206020404" pitchFamily="34" charset="0"/>
              </a:rPr>
              <a:t>COMPARISON BETWEEN Current and New refrigerants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A5E7BE-E11B-44A0-BC05-EDF7265C6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498005"/>
              </p:ext>
            </p:extLst>
          </p:nvPr>
        </p:nvGraphicFramePr>
        <p:xfrm>
          <a:off x="2032001" y="1243448"/>
          <a:ext cx="8127999" cy="43351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96977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313421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5915482"/>
                    </a:ext>
                  </a:extLst>
                </a:gridCol>
              </a:tblGrid>
              <a:tr h="722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Refrigerant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R134a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R1234yf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951265"/>
                  </a:ext>
                </a:extLst>
              </a:tr>
              <a:tr h="722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per pound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352922"/>
                  </a:ext>
                </a:extLst>
              </a:tr>
              <a:tr h="722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Usage in Industry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Highly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Currently in Automobiles only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194716"/>
                  </a:ext>
                </a:extLst>
              </a:tr>
              <a:tr h="722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006195"/>
                  </a:ext>
                </a:extLst>
              </a:tr>
              <a:tr h="722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GWP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02915"/>
                  </a:ext>
                </a:extLst>
              </a:tr>
              <a:tr h="722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Ozone Depletion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02176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740F0FE-ADF1-442C-9066-99E08E3CB78A}"/>
              </a:ext>
            </a:extLst>
          </p:cNvPr>
          <p:cNvSpPr txBox="1"/>
          <p:nvPr/>
        </p:nvSpPr>
        <p:spPr>
          <a:xfrm>
            <a:off x="1191092" y="6152521"/>
            <a:ext cx="1002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References:</a:t>
            </a:r>
          </a:p>
          <a:p>
            <a:r>
              <a:rPr lang="en-US" sz="900" dirty="0">
                <a:hlinkClick r:id="rId2"/>
              </a:rPr>
              <a:t>https://www.amazon.com/DuPont-Suva-R-134a-Refrigerant-12oz/dp/B001CUNFGI/ref=sr_1_5?keywords=r-134a+cans&amp;linkCode=sl2&amp;linkId=18f0563028c5c0b1de47680d7efe0452&amp;qid=1575324752&amp;sr=8-5</a:t>
            </a:r>
            <a:endParaRPr lang="en-US" sz="900" dirty="0"/>
          </a:p>
          <a:p>
            <a:r>
              <a:rPr lang="en-US" sz="900" dirty="0">
                <a:hlinkClick r:id="rId3"/>
              </a:rPr>
              <a:t>https://www.amazon.com/HFO-1234YF-Case-Cans-8-Ounce-each/dp/B01M3YQ8Z9/ref=pd_bxgy_328_img_3/145-9857952-0726501?_encoding=UTF8&amp;pd_rd_i=B01M3YQ8Z9&amp;pd_rd_r=876446ac-033a-4549-b7dc-d9e6792a5584&amp;pd_rd_w=285fd&amp;pd_rd_wg=dIAw5&amp;pf_rd_p=09627863-9889-4290-b90a-5e9f86682449&amp;pf_rd_r=5K519AZSWFCRATXPRR4Z&amp;psc=1&amp;refRID=5K519AZSWFCRATXPRR4Z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4816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DF675-38DC-4A41-B182-ED523981EA00}"/>
              </a:ext>
            </a:extLst>
          </p:cNvPr>
          <p:cNvSpPr/>
          <p:nvPr/>
        </p:nvSpPr>
        <p:spPr>
          <a:xfrm>
            <a:off x="273979" y="351536"/>
            <a:ext cx="116440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u="sng" cap="none" spc="0" dirty="0">
                <a:ln w="0"/>
                <a:solidFill>
                  <a:srgbClr val="FF0000"/>
                </a:solidFill>
                <a:latin typeface="Copperplate Gothic Bold" panose="020E0705020206020404" pitchFamily="34" charset="0"/>
              </a:rPr>
              <a:t>COMPARISON BETWEEN Current and New refrigerants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A5E7BE-E11B-44A0-BC05-EDF7265C6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910895"/>
              </p:ext>
            </p:extLst>
          </p:nvPr>
        </p:nvGraphicFramePr>
        <p:xfrm>
          <a:off x="2032001" y="1243448"/>
          <a:ext cx="8127999" cy="43351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96977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313421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5915482"/>
                    </a:ext>
                  </a:extLst>
                </a:gridCol>
              </a:tblGrid>
              <a:tr h="722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Refrigerant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R134a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R1234ze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951265"/>
                  </a:ext>
                </a:extLst>
              </a:tr>
              <a:tr h="722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per pound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352922"/>
                  </a:ext>
                </a:extLst>
              </a:tr>
              <a:tr h="722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Usage in Industry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Highly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Currently in Automobiles only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194716"/>
                  </a:ext>
                </a:extLst>
              </a:tr>
              <a:tr h="722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006195"/>
                  </a:ext>
                </a:extLst>
              </a:tr>
              <a:tr h="722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GWP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02915"/>
                  </a:ext>
                </a:extLst>
              </a:tr>
              <a:tr h="722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Ozone Depletion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02176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740F0FE-ADF1-442C-9066-99E08E3CB78A}"/>
              </a:ext>
            </a:extLst>
          </p:cNvPr>
          <p:cNvSpPr txBox="1"/>
          <p:nvPr/>
        </p:nvSpPr>
        <p:spPr>
          <a:xfrm>
            <a:off x="1191092" y="6152521"/>
            <a:ext cx="1002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References:</a:t>
            </a:r>
          </a:p>
          <a:p>
            <a:r>
              <a:rPr lang="en-US" sz="900" dirty="0">
                <a:hlinkClick r:id="rId2"/>
              </a:rPr>
              <a:t>https://www.amazon.com/DuPont-Suva-R-134a-Refrigerant-12oz/dp/B001CUNFGI/ref=sr_1_5?keywords=r-134a+cans&amp;linkCode=sl2&amp;linkId=18f0563028c5c0b1de47680d7efe0452&amp;qid=1575324752&amp;sr=8-5</a:t>
            </a:r>
            <a:endParaRPr lang="en-US" sz="900" dirty="0"/>
          </a:p>
          <a:p>
            <a:r>
              <a:rPr lang="en-US" sz="900" dirty="0">
                <a:hlinkClick r:id="rId3"/>
              </a:rPr>
              <a:t>https://www.amazon.com/HFO-1234YF-Case-Cans-8-Ounce-each/dp/B01M3YQ8Z9/ref=pd_bxgy_328_img_3/145-9857952-0726501?_encoding=UTF8&amp;pd_rd_i=B01M3YQ8Z9&amp;pd_rd_r=876446ac-033a-4549-b7dc-d9e6792a5584&amp;pd_rd_w=285fd&amp;pd_rd_wg=dIAw5&amp;pf_rd_p=09627863-9889-4290-b90a-5e9f86682449&amp;pf_rd_r=5K519AZSWFCRATXPRR4Z&amp;psc=1&amp;refRID=5K519AZSWFCRATXPRR4Z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1738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DF675-38DC-4A41-B182-ED523981EA00}"/>
              </a:ext>
            </a:extLst>
          </p:cNvPr>
          <p:cNvSpPr/>
          <p:nvPr/>
        </p:nvSpPr>
        <p:spPr>
          <a:xfrm>
            <a:off x="273979" y="351536"/>
            <a:ext cx="116440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u="sng" cap="none" spc="0" dirty="0">
                <a:ln w="0"/>
                <a:solidFill>
                  <a:srgbClr val="FF0000"/>
                </a:solidFill>
                <a:latin typeface="Copperplate Gothic Bold" panose="020E0705020206020404" pitchFamily="34" charset="0"/>
              </a:rPr>
              <a:t>COMPARISON BETWEEN Current and New refrigerants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A5E7BE-E11B-44A0-BC05-EDF7265C6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04531"/>
              </p:ext>
            </p:extLst>
          </p:nvPr>
        </p:nvGraphicFramePr>
        <p:xfrm>
          <a:off x="2032001" y="1243448"/>
          <a:ext cx="8127999" cy="45270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96977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313421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5915482"/>
                    </a:ext>
                  </a:extLst>
                </a:gridCol>
              </a:tblGrid>
              <a:tr h="722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Refrigerant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R410a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R452b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951265"/>
                  </a:ext>
                </a:extLst>
              </a:tr>
              <a:tr h="722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per pound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Approx. $50-$60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352922"/>
                  </a:ext>
                </a:extLst>
              </a:tr>
              <a:tr h="722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Usage in Industry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Used in several industries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 expansion (DX) chillers, High pressure heat pumps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194716"/>
                  </a:ext>
                </a:extLst>
              </a:tr>
              <a:tr h="722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006195"/>
                  </a:ext>
                </a:extLst>
              </a:tr>
              <a:tr h="722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GWP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2,088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02915"/>
                  </a:ext>
                </a:extLst>
              </a:tr>
              <a:tr h="722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Ozone Depletion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02176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740F0FE-ADF1-442C-9066-99E08E3CB78A}"/>
              </a:ext>
            </a:extLst>
          </p:cNvPr>
          <p:cNvSpPr txBox="1"/>
          <p:nvPr/>
        </p:nvSpPr>
        <p:spPr>
          <a:xfrm>
            <a:off x="1191092" y="6152521"/>
            <a:ext cx="1002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References:</a:t>
            </a:r>
          </a:p>
          <a:p>
            <a:r>
              <a:rPr lang="en-US" sz="900" dirty="0">
                <a:hlinkClick r:id="rId2"/>
              </a:rPr>
              <a:t>https://www.amazon.com/DuPont-Suva-R-134a-Refrigerant-12oz/dp/B001CUNFGI/ref=sr_1_5?keywords=r-134a+cans&amp;linkCode=sl2&amp;linkId=18f0563028c5c0b1de47680d7efe0452&amp;qid=1575324752&amp;sr=8-5</a:t>
            </a:r>
            <a:endParaRPr lang="en-US" sz="900" dirty="0"/>
          </a:p>
          <a:p>
            <a:r>
              <a:rPr lang="en-US" sz="900" dirty="0">
                <a:hlinkClick r:id="rId3"/>
              </a:rPr>
              <a:t>https://www.amazon.com/HFO-1234YF-Case-Cans-8-Ounce-each/dp/B01M3YQ8Z9/ref=pd_bxgy_328_img_3/145-9857952-0726501?_encoding=UTF8&amp;pd_rd_i=B01M3YQ8Z9&amp;pd_rd_r=876446ac-033a-4549-b7dc-d9e6792a5584&amp;pd_rd_w=285fd&amp;pd_rd_wg=dIAw5&amp;pf_rd_p=09627863-9889-4290-b90a-5e9f86682449&amp;pf_rd_r=5K519AZSWFCRATXPRR4Z&amp;psc=1&amp;refRID=5K519AZSWFCRATXPRR4Z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8935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1291</Words>
  <Application>Microsoft Office PowerPoint</Application>
  <PresentationFormat>Widescreen</PresentationFormat>
  <Paragraphs>198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Bahnschrift Light SemiCondensed</vt:lpstr>
      <vt:lpstr>Calibri</vt:lpstr>
      <vt:lpstr>Calibri Light</vt:lpstr>
      <vt:lpstr>Cambria Math</vt:lpstr>
      <vt:lpstr>Copperplate Gothic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Aniketh Lolam</dc:creator>
  <cp:lastModifiedBy>Aniketh Lolam</cp:lastModifiedBy>
  <cp:revision>41</cp:revision>
  <dcterms:created xsi:type="dcterms:W3CDTF">2019-12-02T22:48:14Z</dcterms:created>
  <dcterms:modified xsi:type="dcterms:W3CDTF">2019-12-03T22:13:03Z</dcterms:modified>
</cp:coreProperties>
</file>