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
  </p:notes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66" autoAdjust="0"/>
  </p:normalViewPr>
  <p:slideViewPr>
    <p:cSldViewPr snapToGrid="0">
      <p:cViewPr varScale="1">
        <p:scale>
          <a:sx n="90" d="100"/>
          <a:sy n="90" d="100"/>
        </p:scale>
        <p:origin x="13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093E7-3486-4C19-BA10-2C8E5A846D7D}" type="datetimeFigureOut">
              <a:rPr lang="en-US" smtClean="0"/>
              <a:t>9/23/2019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7E87B-0571-406E-9247-4883550578B9}" type="slidenum">
              <a:rPr lang="en-US" smtClean="0"/>
              <a:t>‹#›</a:t>
            </a:fld>
            <a:endParaRPr lang="en-US"/>
          </a:p>
        </p:txBody>
      </p:sp>
    </p:spTree>
    <p:extLst>
      <p:ext uri="{BB962C8B-B14F-4D97-AF65-F5344CB8AC3E}">
        <p14:creationId xmlns:p14="http://schemas.microsoft.com/office/powerpoint/2010/main" val="1446063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morning</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Our project revolves around the selection of Refrigerants in the </a:t>
            </a:r>
            <a:r>
              <a:rPr lang="en-US" sz="1200" b="0" i="0" kern="1200" dirty="0">
                <a:solidFill>
                  <a:schemeClr val="tx1"/>
                </a:solidFill>
                <a:effectLst/>
                <a:latin typeface="+mn-lt"/>
                <a:ea typeface="+mn-ea"/>
                <a:cs typeface="+mn-cs"/>
              </a:rPr>
              <a:t>Vapor-compression refrigeration cycle.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find that refrigerants with higher Specific heat capacities in the vapor state have higher COPs.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what decides the Specific heat capacity?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find that the Molar specific heat capacity is proportional to the number of active degrees of freedom.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convert this to mass specific heat capacity, we divide by Molecular Mass.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a high specific heat capacity is one where the number of degrees of freedom is high and the molecular mass is 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example we have benzene with 36 DOF, and comparatively low molecular mass, being comprised only of carbon and hydrogen has a much higher Specific heat capacity than R-134a.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plan to explore more refrigerant options which provide a better COP as well as being safe to use.</a:t>
            </a:r>
          </a:p>
        </p:txBody>
      </p:sp>
      <p:sp>
        <p:nvSpPr>
          <p:cNvPr id="4" name="Slide Number Placeholder 3"/>
          <p:cNvSpPr>
            <a:spLocks noGrp="1"/>
          </p:cNvSpPr>
          <p:nvPr>
            <p:ph type="sldNum" sz="quarter" idx="5"/>
          </p:nvPr>
        </p:nvSpPr>
        <p:spPr/>
        <p:txBody>
          <a:bodyPr/>
          <a:lstStyle/>
          <a:p>
            <a:fld id="{C477E87B-0571-406E-9247-4883550578B9}" type="slidenum">
              <a:rPr lang="en-US" smtClean="0"/>
              <a:t>1</a:t>
            </a:fld>
            <a:endParaRPr lang="en-US"/>
          </a:p>
        </p:txBody>
      </p:sp>
    </p:spTree>
    <p:extLst>
      <p:ext uri="{BB962C8B-B14F-4D97-AF65-F5344CB8AC3E}">
        <p14:creationId xmlns:p14="http://schemas.microsoft.com/office/powerpoint/2010/main" val="1871882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998893-FC5A-492C-9662-96871ADC0540}"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D8D53-B2DA-466F-B470-418F2E0CB25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929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5998893-FC5A-492C-9662-96871ADC0540}" type="datetimeFigureOut">
              <a:rPr lang="en-US" smtClean="0"/>
              <a:t>9/23/2019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9D8D53-B2DA-466F-B470-418F2E0CB258}" type="slidenum">
              <a:rPr lang="en-US" smtClean="0"/>
              <a:t>‹#›</a:t>
            </a:fld>
            <a:endParaRPr lang="en-US"/>
          </a:p>
        </p:txBody>
      </p:sp>
    </p:spTree>
    <p:extLst>
      <p:ext uri="{BB962C8B-B14F-4D97-AF65-F5344CB8AC3E}">
        <p14:creationId xmlns:p14="http://schemas.microsoft.com/office/powerpoint/2010/main" val="246774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98893-FC5A-492C-9662-96871ADC0540}"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D8D53-B2DA-466F-B470-418F2E0CB258}" type="slidenum">
              <a:rPr lang="en-US" smtClean="0"/>
              <a:t>‹#›</a:t>
            </a:fld>
            <a:endParaRPr lang="en-US"/>
          </a:p>
        </p:txBody>
      </p:sp>
    </p:spTree>
    <p:extLst>
      <p:ext uri="{BB962C8B-B14F-4D97-AF65-F5344CB8AC3E}">
        <p14:creationId xmlns:p14="http://schemas.microsoft.com/office/powerpoint/2010/main" val="2086167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98893-FC5A-492C-9662-96871ADC0540}"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D8D53-B2DA-466F-B470-418F2E0CB25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71490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98893-FC5A-492C-9662-96871ADC0540}"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D8D53-B2DA-466F-B470-418F2E0CB258}" type="slidenum">
              <a:rPr lang="en-US" smtClean="0"/>
              <a:t>‹#›</a:t>
            </a:fld>
            <a:endParaRPr lang="en-US"/>
          </a:p>
        </p:txBody>
      </p:sp>
    </p:spTree>
    <p:extLst>
      <p:ext uri="{BB962C8B-B14F-4D97-AF65-F5344CB8AC3E}">
        <p14:creationId xmlns:p14="http://schemas.microsoft.com/office/powerpoint/2010/main" val="176291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98893-FC5A-492C-9662-96871ADC0540}"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D8D53-B2DA-466F-B470-418F2E0CB25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37646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98893-FC5A-492C-9662-96871ADC0540}"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D8D53-B2DA-466F-B470-418F2E0CB258}" type="slidenum">
              <a:rPr lang="en-US" smtClean="0"/>
              <a:t>‹#›</a:t>
            </a:fld>
            <a:endParaRPr lang="en-US"/>
          </a:p>
        </p:txBody>
      </p:sp>
    </p:spTree>
    <p:extLst>
      <p:ext uri="{BB962C8B-B14F-4D97-AF65-F5344CB8AC3E}">
        <p14:creationId xmlns:p14="http://schemas.microsoft.com/office/powerpoint/2010/main" val="88375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98893-FC5A-492C-9662-96871ADC0540}"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D8D53-B2DA-466F-B470-418F2E0CB258}" type="slidenum">
              <a:rPr lang="en-US" smtClean="0"/>
              <a:t>‹#›</a:t>
            </a:fld>
            <a:endParaRPr lang="en-US"/>
          </a:p>
        </p:txBody>
      </p:sp>
    </p:spTree>
    <p:extLst>
      <p:ext uri="{BB962C8B-B14F-4D97-AF65-F5344CB8AC3E}">
        <p14:creationId xmlns:p14="http://schemas.microsoft.com/office/powerpoint/2010/main" val="1150814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98893-FC5A-492C-9662-96871ADC0540}"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D8D53-B2DA-466F-B470-418F2E0CB258}" type="slidenum">
              <a:rPr lang="en-US" smtClean="0"/>
              <a:t>‹#›</a:t>
            </a:fld>
            <a:endParaRPr lang="en-US"/>
          </a:p>
        </p:txBody>
      </p:sp>
    </p:spTree>
    <p:extLst>
      <p:ext uri="{BB962C8B-B14F-4D97-AF65-F5344CB8AC3E}">
        <p14:creationId xmlns:p14="http://schemas.microsoft.com/office/powerpoint/2010/main" val="1253191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98893-FC5A-492C-9662-96871ADC0540}"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D8D53-B2DA-466F-B470-418F2E0CB258}" type="slidenum">
              <a:rPr lang="en-US" smtClean="0"/>
              <a:t>‹#›</a:t>
            </a:fld>
            <a:endParaRPr lang="en-US"/>
          </a:p>
        </p:txBody>
      </p:sp>
    </p:spTree>
    <p:extLst>
      <p:ext uri="{BB962C8B-B14F-4D97-AF65-F5344CB8AC3E}">
        <p14:creationId xmlns:p14="http://schemas.microsoft.com/office/powerpoint/2010/main" val="251781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98893-FC5A-492C-9662-96871ADC0540}"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D8D53-B2DA-466F-B470-418F2E0CB258}" type="slidenum">
              <a:rPr lang="en-US" smtClean="0"/>
              <a:t>‹#›</a:t>
            </a:fld>
            <a:endParaRPr lang="en-US"/>
          </a:p>
        </p:txBody>
      </p:sp>
    </p:spTree>
    <p:extLst>
      <p:ext uri="{BB962C8B-B14F-4D97-AF65-F5344CB8AC3E}">
        <p14:creationId xmlns:p14="http://schemas.microsoft.com/office/powerpoint/2010/main" val="78402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998893-FC5A-492C-9662-96871ADC0540}" type="datetimeFigureOut">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D8D53-B2DA-466F-B470-418F2E0CB258}" type="slidenum">
              <a:rPr lang="en-US" smtClean="0"/>
              <a:t>‹#›</a:t>
            </a:fld>
            <a:endParaRPr lang="en-US"/>
          </a:p>
        </p:txBody>
      </p:sp>
    </p:spTree>
    <p:extLst>
      <p:ext uri="{BB962C8B-B14F-4D97-AF65-F5344CB8AC3E}">
        <p14:creationId xmlns:p14="http://schemas.microsoft.com/office/powerpoint/2010/main" val="2944091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998893-FC5A-492C-9662-96871ADC0540}" type="datetimeFigureOut">
              <a:rPr lang="en-US" smtClean="0"/>
              <a:t>9/23/2019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9D8D53-B2DA-466F-B470-418F2E0CB258}" type="slidenum">
              <a:rPr lang="en-US" smtClean="0"/>
              <a:t>‹#›</a:t>
            </a:fld>
            <a:endParaRPr lang="en-US"/>
          </a:p>
        </p:txBody>
      </p:sp>
    </p:spTree>
    <p:extLst>
      <p:ext uri="{BB962C8B-B14F-4D97-AF65-F5344CB8AC3E}">
        <p14:creationId xmlns:p14="http://schemas.microsoft.com/office/powerpoint/2010/main" val="363427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998893-FC5A-492C-9662-96871ADC0540}" type="datetimeFigureOut">
              <a:rPr lang="en-US" smtClean="0"/>
              <a:t>9/23/2019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9D8D53-B2DA-466F-B470-418F2E0CB258}" type="slidenum">
              <a:rPr lang="en-US" smtClean="0"/>
              <a:t>‹#›</a:t>
            </a:fld>
            <a:endParaRPr lang="en-US"/>
          </a:p>
        </p:txBody>
      </p:sp>
    </p:spTree>
    <p:extLst>
      <p:ext uri="{BB962C8B-B14F-4D97-AF65-F5344CB8AC3E}">
        <p14:creationId xmlns:p14="http://schemas.microsoft.com/office/powerpoint/2010/main" val="2509144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98893-FC5A-492C-9662-96871ADC0540}" type="datetimeFigureOut">
              <a:rPr lang="en-US" smtClean="0"/>
              <a:t>9/23/2019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9D8D53-B2DA-466F-B470-418F2E0CB258}" type="slidenum">
              <a:rPr lang="en-US" smtClean="0"/>
              <a:t>‹#›</a:t>
            </a:fld>
            <a:endParaRPr lang="en-US"/>
          </a:p>
        </p:txBody>
      </p:sp>
    </p:spTree>
    <p:extLst>
      <p:ext uri="{BB962C8B-B14F-4D97-AF65-F5344CB8AC3E}">
        <p14:creationId xmlns:p14="http://schemas.microsoft.com/office/powerpoint/2010/main" val="140600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998893-FC5A-492C-9662-96871ADC0540}" type="datetimeFigureOut">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D8D53-B2DA-466F-B470-418F2E0CB258}" type="slidenum">
              <a:rPr lang="en-US" smtClean="0"/>
              <a:t>‹#›</a:t>
            </a:fld>
            <a:endParaRPr lang="en-US"/>
          </a:p>
        </p:txBody>
      </p:sp>
    </p:spTree>
    <p:extLst>
      <p:ext uri="{BB962C8B-B14F-4D97-AF65-F5344CB8AC3E}">
        <p14:creationId xmlns:p14="http://schemas.microsoft.com/office/powerpoint/2010/main" val="1606615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998893-FC5A-492C-9662-96871ADC0540}" type="datetimeFigureOut">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D8D53-B2DA-466F-B470-418F2E0CB258}" type="slidenum">
              <a:rPr lang="en-US" smtClean="0"/>
              <a:t>‹#›</a:t>
            </a:fld>
            <a:endParaRPr lang="en-US"/>
          </a:p>
        </p:txBody>
      </p:sp>
    </p:spTree>
    <p:extLst>
      <p:ext uri="{BB962C8B-B14F-4D97-AF65-F5344CB8AC3E}">
        <p14:creationId xmlns:p14="http://schemas.microsoft.com/office/powerpoint/2010/main" val="3248049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5998893-FC5A-492C-9662-96871ADC0540}" type="datetimeFigureOut">
              <a:rPr lang="en-US" smtClean="0"/>
              <a:t>9/23/2019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B9D8D53-B2DA-466F-B470-418F2E0CB258}" type="slidenum">
              <a:rPr lang="en-US" smtClean="0"/>
              <a:t>‹#›</a:t>
            </a:fld>
            <a:endParaRPr lang="en-US"/>
          </a:p>
        </p:txBody>
      </p:sp>
    </p:spTree>
    <p:extLst>
      <p:ext uri="{BB962C8B-B14F-4D97-AF65-F5344CB8AC3E}">
        <p14:creationId xmlns:p14="http://schemas.microsoft.com/office/powerpoint/2010/main" val="313679475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C61B6EE-DF31-47B2-9714-02B10AE2B005}"/>
              </a:ext>
            </a:extLst>
          </p:cNvPr>
          <p:cNvSpPr/>
          <p:nvPr/>
        </p:nvSpPr>
        <p:spPr>
          <a:xfrm>
            <a:off x="2594090" y="395926"/>
            <a:ext cx="7003840" cy="461665"/>
          </a:xfrm>
          <a:prstGeom prst="rect">
            <a:avLst/>
          </a:prstGeom>
          <a:noFill/>
        </p:spPr>
        <p:txBody>
          <a:bodyPr wrap="none" lIns="91440" tIns="45720" rIns="91440" bIns="45720">
            <a:spAutoFit/>
          </a:bodyPr>
          <a:lstStyle/>
          <a:p>
            <a:pPr algn="ctr"/>
            <a:r>
              <a:rPr lang="en-US" sz="2400" b="1" dirty="0">
                <a:ln w="0"/>
                <a:solidFill>
                  <a:schemeClr val="bg1"/>
                </a:solidFill>
                <a:latin typeface="Bahnschrift SemiBold" panose="020B0502040204020203" pitchFamily="34" charset="0"/>
              </a:rPr>
              <a:t>IMPROVEMENT IN SELECTION OF REFRIGERANTS</a:t>
            </a:r>
            <a:endParaRPr lang="en-US" sz="2400" b="1" cap="none" spc="0" dirty="0">
              <a:ln w="0"/>
              <a:solidFill>
                <a:schemeClr val="bg1"/>
              </a:solidFill>
              <a:latin typeface="Bahnschrift SemiBold" panose="020B0502040204020203" pitchFamily="34" charset="0"/>
            </a:endParaRPr>
          </a:p>
        </p:txBody>
      </p:sp>
      <p:sp>
        <p:nvSpPr>
          <p:cNvPr id="9" name="Rectangle 8">
            <a:extLst>
              <a:ext uri="{FF2B5EF4-FFF2-40B4-BE49-F238E27FC236}">
                <a16:creationId xmlns:a16="http://schemas.microsoft.com/office/drawing/2014/main" id="{9A3BEBD1-CF03-445D-B947-95EAEC526826}"/>
              </a:ext>
            </a:extLst>
          </p:cNvPr>
          <p:cNvSpPr/>
          <p:nvPr/>
        </p:nvSpPr>
        <p:spPr>
          <a:xfrm>
            <a:off x="1507244" y="710319"/>
            <a:ext cx="9177512" cy="707886"/>
          </a:xfrm>
          <a:prstGeom prst="rect">
            <a:avLst/>
          </a:prstGeom>
          <a:noFill/>
        </p:spPr>
        <p:txBody>
          <a:bodyPr wrap="none" lIns="91440" tIns="45720" rIns="91440" bIns="45720">
            <a:spAutoFit/>
          </a:bodyPr>
          <a:lstStyle/>
          <a:p>
            <a:pPr algn="ctr"/>
            <a:r>
              <a:rPr lang="en-US" sz="2000" dirty="0">
                <a:ln w="0"/>
                <a:solidFill>
                  <a:schemeClr val="bg1"/>
                </a:solidFill>
                <a:latin typeface="Bahnschrift Light SemiCondensed" panose="020B0502040204020203" pitchFamily="34" charset="0"/>
              </a:rPr>
              <a:t>DONE BY: VARUN SUBRAMANIAN, SANDEEP RAMESH MOUDGALYA, NIRIKSHITH VENUGOPAL</a:t>
            </a:r>
            <a:br>
              <a:rPr lang="en-US" sz="2000" dirty="0">
                <a:ln w="0"/>
                <a:solidFill>
                  <a:schemeClr val="bg1"/>
                </a:solidFill>
                <a:latin typeface="Bahnschrift Light SemiCondensed" panose="020B0502040204020203" pitchFamily="34" charset="0"/>
              </a:rPr>
            </a:br>
            <a:r>
              <a:rPr lang="en-US" sz="2000" dirty="0">
                <a:ln w="0"/>
                <a:solidFill>
                  <a:schemeClr val="bg1"/>
                </a:solidFill>
                <a:latin typeface="Bahnschrift Light SemiCondensed" panose="020B0502040204020203" pitchFamily="34" charset="0"/>
              </a:rPr>
              <a:t>HRISHIKESH RAO, ANIKETH LOLAM </a:t>
            </a:r>
            <a:endParaRPr lang="en-US" sz="2000" b="0" cap="none" spc="0" dirty="0">
              <a:ln w="0"/>
              <a:solidFill>
                <a:schemeClr val="bg1"/>
              </a:solidFill>
              <a:latin typeface="Bahnschrift Light SemiCondensed" panose="020B0502040204020203" pitchFamily="34" charset="0"/>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094E32B-623C-4E2A-BC44-EBD70FC8C230}"/>
                  </a:ext>
                </a:extLst>
              </p:cNvPr>
              <p:cNvSpPr txBox="1"/>
              <p:nvPr/>
            </p:nvSpPr>
            <p:spPr>
              <a:xfrm>
                <a:off x="361097" y="1418205"/>
                <a:ext cx="11469806" cy="432015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Based on Equipartition theorem from Statistical mechanicals, the energy of a thermodynamic system in equilibrium is partitioned equally among its active degrees of freedom. Accordingly, the molar heat capacity of an ideal gas is proportional to its number of degrees of freedom, d, where:</a:t>
                </a:r>
              </a:p>
              <a:p>
                <a:pPr/>
                <a14:m>
                  <m:oMathPara xmlns:m="http://schemas.openxmlformats.org/officeDocument/2006/math">
                    <m:oMathParaPr>
                      <m:jc m:val="centerGroup"/>
                    </m:oMathParaPr>
                    <m:oMath xmlns:m="http://schemas.openxmlformats.org/officeDocument/2006/math">
                      <m:acc>
                        <m:accPr>
                          <m:chr m:val="̃"/>
                          <m:ctrlPr>
                            <a:rPr lang="en-US" sz="2000" i="1" smtClean="0">
                              <a:solidFill>
                                <a:schemeClr val="bg1"/>
                              </a:solidFill>
                              <a:latin typeface="Cambria Math" panose="02040503050406030204" pitchFamily="18" charset="0"/>
                            </a:rPr>
                          </m:ctrlPr>
                        </m:accPr>
                        <m:e>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𝐶</m:t>
                              </m:r>
                            </m:e>
                            <m:sub>
                              <m:r>
                                <a:rPr lang="en-IN" sz="2000" i="1">
                                  <a:solidFill>
                                    <a:schemeClr val="bg1"/>
                                  </a:solidFill>
                                  <a:latin typeface="Cambria Math" panose="02040503050406030204" pitchFamily="18" charset="0"/>
                                </a:rPr>
                                <m:t>𝑝</m:t>
                              </m:r>
                            </m:sub>
                          </m:sSub>
                        </m:e>
                      </m:acc>
                      <m:r>
                        <a:rPr lang="en-US" sz="2000" i="1">
                          <a:solidFill>
                            <a:schemeClr val="bg1"/>
                          </a:solidFill>
                          <a:latin typeface="Cambria Math" panose="02040503050406030204" pitchFamily="18" charset="0"/>
                        </a:rPr>
                        <m:t>=</m:t>
                      </m:r>
                      <m:r>
                        <a:rPr lang="en-IN" sz="2000" b="0" i="1" smtClean="0">
                          <a:solidFill>
                            <a:schemeClr val="bg1"/>
                          </a:solidFill>
                          <a:latin typeface="Cambria Math" panose="02040503050406030204" pitchFamily="18" charset="0"/>
                        </a:rPr>
                        <m:t>(1+</m:t>
                      </m:r>
                      <m:f>
                        <m:fPr>
                          <m:ctrlPr>
                            <a:rPr lang="en-US" sz="2000" i="1">
                              <a:solidFill>
                                <a:schemeClr val="bg1"/>
                              </a:solidFill>
                              <a:latin typeface="Cambria Math" panose="02040503050406030204" pitchFamily="18" charset="0"/>
                            </a:rPr>
                          </m:ctrlPr>
                        </m:fPr>
                        <m:num>
                          <m:r>
                            <a:rPr lang="en-US" sz="2000" i="1">
                              <a:solidFill>
                                <a:schemeClr val="bg1"/>
                              </a:solidFill>
                              <a:latin typeface="Cambria Math" panose="02040503050406030204" pitchFamily="18" charset="0"/>
                            </a:rPr>
                            <m:t>𝑑</m:t>
                          </m:r>
                        </m:num>
                        <m:den>
                          <m:r>
                            <a:rPr lang="en-US" sz="2000" i="1">
                              <a:solidFill>
                                <a:schemeClr val="bg1"/>
                              </a:solidFill>
                              <a:latin typeface="Cambria Math" panose="02040503050406030204" pitchFamily="18" charset="0"/>
                            </a:rPr>
                            <m:t>2</m:t>
                          </m:r>
                        </m:den>
                      </m:f>
                      <m:r>
                        <a:rPr lang="en-IN" sz="2000" b="0" i="1" smtClean="0">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 </m:t>
                      </m:r>
                      <m:acc>
                        <m:accPr>
                          <m:chr m:val="̃"/>
                          <m:ctrlPr>
                            <a:rPr lang="en-US" sz="2000" i="1" smtClean="0">
                              <a:solidFill>
                                <a:schemeClr val="bg1"/>
                              </a:solidFill>
                              <a:latin typeface="Cambria Math" panose="02040503050406030204" pitchFamily="18" charset="0"/>
                            </a:rPr>
                          </m:ctrlPr>
                        </m:accPr>
                        <m:e>
                          <m:r>
                            <a:rPr lang="en-IN" sz="2000" b="0" i="1" smtClean="0">
                              <a:solidFill>
                                <a:schemeClr val="bg1"/>
                              </a:solidFill>
                              <a:latin typeface="Cambria Math" panose="02040503050406030204" pitchFamily="18" charset="0"/>
                            </a:rPr>
                            <m:t>𝑅</m:t>
                          </m:r>
                        </m:e>
                      </m:acc>
                      <m:r>
                        <a:rPr lang="en-IN" sz="2000" b="0" i="1" smtClean="0">
                          <a:solidFill>
                            <a:schemeClr val="bg1"/>
                          </a:solidFill>
                          <a:latin typeface="Cambria Math" panose="02040503050406030204" pitchFamily="18" charset="0"/>
                        </a:rPr>
                        <m:t>  </m:t>
                      </m:r>
                      <m:r>
                        <a:rPr lang="en-IN" sz="2000" b="0" i="1" smtClean="0">
                          <a:solidFill>
                            <a:schemeClr val="bg1"/>
                          </a:solidFill>
                          <a:latin typeface="Cambria Math" panose="02040503050406030204" pitchFamily="18" charset="0"/>
                        </a:rPr>
                        <m:t>𝑎𝑛𝑑</m:t>
                      </m:r>
                      <m:acc>
                        <m:accPr>
                          <m:chr m:val="̃"/>
                          <m:ctrlPr>
                            <a:rPr lang="en-US" sz="2000" i="1">
                              <a:solidFill>
                                <a:schemeClr val="bg1"/>
                              </a:solidFill>
                              <a:latin typeface="Cambria Math" panose="02040503050406030204" pitchFamily="18" charset="0"/>
                            </a:rPr>
                          </m:ctrlPr>
                        </m:accPr>
                        <m:e>
                          <m:sSub>
                            <m:sSubPr>
                              <m:ctrlPr>
                                <a:rPr lang="en-US" sz="2000" i="1">
                                  <a:solidFill>
                                    <a:schemeClr val="bg1"/>
                                  </a:solidFill>
                                  <a:latin typeface="Cambria Math" panose="02040503050406030204" pitchFamily="18" charset="0"/>
                                </a:rPr>
                              </m:ctrlPr>
                            </m:sSubPr>
                            <m:e>
                              <m:r>
                                <a:rPr lang="en-IN" sz="2000" b="0" i="1" smtClean="0">
                                  <a:solidFill>
                                    <a:schemeClr val="bg1"/>
                                  </a:solidFill>
                                  <a:latin typeface="Cambria Math" panose="02040503050406030204" pitchFamily="18" charset="0"/>
                                </a:rPr>
                                <m:t> </m:t>
                              </m:r>
                              <m:r>
                                <a:rPr lang="en-IN" sz="2000" b="0" i="1" smtClean="0">
                                  <a:solidFill>
                                    <a:schemeClr val="bg1"/>
                                  </a:solidFill>
                                  <a:latin typeface="Cambria Math" panose="02040503050406030204" pitchFamily="18" charset="0"/>
                                </a:rPr>
                                <m:t>𝐶</m:t>
                              </m:r>
                            </m:e>
                            <m:sub>
                              <m:r>
                                <a:rPr lang="en-IN" sz="2000" b="0" i="1" smtClean="0">
                                  <a:solidFill>
                                    <a:schemeClr val="bg1"/>
                                  </a:solidFill>
                                  <a:latin typeface="Cambria Math" panose="02040503050406030204" pitchFamily="18" charset="0"/>
                                </a:rPr>
                                <m:t>𝑣</m:t>
                              </m:r>
                            </m:sub>
                          </m:sSub>
                        </m:e>
                      </m:acc>
                      <m:r>
                        <a:rPr lang="en-US" sz="2000" i="1">
                          <a:solidFill>
                            <a:schemeClr val="bg1"/>
                          </a:solidFill>
                          <a:latin typeface="Cambria Math" panose="02040503050406030204" pitchFamily="18" charset="0"/>
                        </a:rPr>
                        <m:t>=</m:t>
                      </m:r>
                      <m:f>
                        <m:fPr>
                          <m:ctrlPr>
                            <a:rPr lang="en-US" sz="2000" i="1">
                              <a:solidFill>
                                <a:schemeClr val="bg1"/>
                              </a:solidFill>
                              <a:latin typeface="Cambria Math" panose="02040503050406030204" pitchFamily="18" charset="0"/>
                            </a:rPr>
                          </m:ctrlPr>
                        </m:fPr>
                        <m:num>
                          <m:r>
                            <a:rPr lang="en-US" sz="2000" i="1">
                              <a:solidFill>
                                <a:schemeClr val="bg1"/>
                              </a:solidFill>
                              <a:latin typeface="Cambria Math" panose="02040503050406030204" pitchFamily="18" charset="0"/>
                            </a:rPr>
                            <m:t>𝑑</m:t>
                          </m:r>
                        </m:num>
                        <m:den>
                          <m:r>
                            <a:rPr lang="en-US" sz="2000" i="1">
                              <a:solidFill>
                                <a:schemeClr val="bg1"/>
                              </a:solidFill>
                              <a:latin typeface="Cambria Math" panose="02040503050406030204" pitchFamily="18" charset="0"/>
                            </a:rPr>
                            <m:t>2</m:t>
                          </m:r>
                        </m:den>
                      </m:f>
                      <m:r>
                        <a:rPr lang="en-US" sz="2000" i="1">
                          <a:solidFill>
                            <a:schemeClr val="bg1"/>
                          </a:solidFill>
                          <a:latin typeface="Cambria Math" panose="02040503050406030204" pitchFamily="18" charset="0"/>
                        </a:rPr>
                        <m:t> </m:t>
                      </m:r>
                      <m:acc>
                        <m:accPr>
                          <m:chr m:val="̃"/>
                          <m:ctrlPr>
                            <a:rPr lang="en-US" sz="2000" i="1">
                              <a:solidFill>
                                <a:schemeClr val="bg1"/>
                              </a:solidFill>
                              <a:latin typeface="Cambria Math" panose="02040503050406030204" pitchFamily="18" charset="0"/>
                            </a:rPr>
                          </m:ctrlPr>
                        </m:accPr>
                        <m:e>
                          <m:r>
                            <a:rPr lang="en-IN" sz="2000" i="1">
                              <a:solidFill>
                                <a:schemeClr val="bg1"/>
                              </a:solidFill>
                              <a:latin typeface="Cambria Math" panose="02040503050406030204" pitchFamily="18" charset="0"/>
                            </a:rPr>
                            <m:t>𝑅</m:t>
                          </m:r>
                        </m:e>
                      </m:acc>
                    </m:oMath>
                  </m:oMathPara>
                </a14:m>
                <a:endParaRPr lang="en-US" dirty="0">
                  <a:solidFill>
                    <a:schemeClr val="bg1"/>
                  </a:solidFill>
                </a:endParaRPr>
              </a:p>
              <a:p>
                <a:r>
                  <a:rPr lang="en-US" dirty="0">
                    <a:solidFill>
                      <a:schemeClr val="bg1"/>
                    </a:solidFill>
                  </a:rPr>
                  <a:t>Therefore, selection of refrigerants can be done by considering the degrees of freedom that exist in the molecular structure of the refrigerant.</a:t>
                </a:r>
              </a:p>
              <a:p>
                <a:pPr marL="285750" indent="-285750">
                  <a:buFont typeface="Arial" panose="020B0604020202020204" pitchFamily="34" charset="0"/>
                  <a:buChar char="•"/>
                </a:pPr>
                <a:r>
                  <a:rPr lang="en-US" dirty="0">
                    <a:solidFill>
                      <a:schemeClr val="bg1"/>
                    </a:solidFill>
                  </a:rPr>
                  <a:t>For example, a proposed refrigerant after taking into consideration the degrees of freedom is Benzene( C</a:t>
                </a:r>
                <a:r>
                  <a:rPr lang="en-US" baseline="-25000" dirty="0">
                    <a:solidFill>
                      <a:schemeClr val="bg1"/>
                    </a:solidFill>
                  </a:rPr>
                  <a:t>6</a:t>
                </a:r>
                <a:r>
                  <a:rPr lang="en-US" dirty="0">
                    <a:solidFill>
                      <a:schemeClr val="bg1"/>
                    </a:solidFill>
                  </a:rPr>
                  <a:t>H</a:t>
                </a:r>
                <a:r>
                  <a:rPr lang="en-US" baseline="-25000" dirty="0">
                    <a:solidFill>
                      <a:schemeClr val="bg1"/>
                    </a:solidFill>
                  </a:rPr>
                  <a:t>6</a:t>
                </a:r>
                <a:r>
                  <a:rPr lang="en-US" dirty="0">
                    <a:solidFill>
                      <a:schemeClr val="bg1"/>
                    </a:solidFill>
                  </a:rPr>
                  <a:t> ) which 36 degrees of freedom which corelates to a high specific heat of capacity. </a:t>
                </a:r>
              </a:p>
              <a:p>
                <a:pPr marL="285750" indent="-285750">
                  <a:buFont typeface="Arial" panose="020B0604020202020204" pitchFamily="34" charset="0"/>
                  <a:buChar char="•"/>
                </a:pPr>
                <a:r>
                  <a:rPr lang="en-US" dirty="0">
                    <a:solidFill>
                      <a:schemeClr val="bg1"/>
                    </a:solidFill>
                  </a:rPr>
                  <a:t>Comparing the specific heat of vapor for a popular refrigerant R-134a and Benzene gas, consider an atmospheric pressure of 1atm and atmospheric temperature of 70˚F, which gives,</a:t>
                </a:r>
              </a:p>
              <a:p>
                <a:pPr algn="ctr"/>
                <a14:m>
                  <m:oMath xmlns:m="http://schemas.openxmlformats.org/officeDocument/2006/math">
                    <m:sSub>
                      <m:sSubPr>
                        <m:ctrlPr>
                          <a:rPr lang="en-US" i="1">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𝐶</m:t>
                        </m:r>
                      </m:e>
                      <m:sub>
                        <m:r>
                          <a:rPr lang="en-US" i="1">
                            <a:solidFill>
                              <a:schemeClr val="bg1"/>
                            </a:solidFill>
                            <a:latin typeface="Cambria Math" panose="02040503050406030204" pitchFamily="18" charset="0"/>
                          </a:rPr>
                          <m:t>𝑉</m:t>
                        </m:r>
                        <m:r>
                          <a:rPr lang="en-US" b="0" i="1" smtClean="0">
                            <a:solidFill>
                              <a:schemeClr val="bg1"/>
                            </a:solidFill>
                            <a:latin typeface="Cambria Math" panose="02040503050406030204" pitchFamily="18" charset="0"/>
                          </a:rPr>
                          <m:t>1 </m:t>
                        </m:r>
                        <m:r>
                          <a:rPr lang="en-US" b="0" i="1" smtClean="0">
                            <a:solidFill>
                              <a:schemeClr val="bg1"/>
                            </a:solidFill>
                            <a:latin typeface="Cambria Math" panose="02040503050406030204" pitchFamily="18" charset="0"/>
                          </a:rPr>
                          <m:t>𝑜𝑓</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𝐵𝑒𝑛𝑧𝑒𝑛𝑒</m:t>
                        </m:r>
                      </m:sub>
                    </m:sSub>
                    <m:r>
                      <a:rPr lang="en-US" i="1">
                        <a:solidFill>
                          <a:schemeClr val="bg1"/>
                        </a:solidFill>
                        <a:latin typeface="Cambria Math" panose="02040503050406030204" pitchFamily="18" charset="0"/>
                      </a:rPr>
                      <m:t>=</m:t>
                    </m:r>
                  </m:oMath>
                </a14:m>
                <a:r>
                  <a:rPr lang="en-US" dirty="0">
                    <a:solidFill>
                      <a:schemeClr val="bg1"/>
                    </a:solidFill>
                  </a:rPr>
                  <a:t> </a:t>
                </a:r>
                <a:r>
                  <a:rPr lang="en-US" dirty="0">
                    <a:solidFill>
                      <a:schemeClr val="bg1"/>
                    </a:solidFill>
                    <a:latin typeface="Cambria Math" panose="02040503050406030204" pitchFamily="18" charset="0"/>
                    <a:ea typeface="Cambria Math" panose="02040503050406030204" pitchFamily="18" charset="0"/>
                  </a:rPr>
                  <a:t>0. 251 BTU/lbs.-F  </a:t>
                </a:r>
              </a:p>
              <a:p>
                <a:pPr algn="ctr"/>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𝐶</m:t>
                        </m:r>
                      </m:e>
                      <m:sub>
                        <m:r>
                          <a:rPr lang="en-US" i="1">
                            <a:solidFill>
                              <a:schemeClr val="bg1"/>
                            </a:solidFill>
                            <a:latin typeface="Cambria Math" panose="02040503050406030204" pitchFamily="18" charset="0"/>
                          </a:rPr>
                          <m:t>𝑉</m:t>
                        </m:r>
                        <m:r>
                          <a:rPr lang="en-US" b="0" i="1" smtClean="0">
                            <a:solidFill>
                              <a:schemeClr val="bg1"/>
                            </a:solidFill>
                            <a:latin typeface="Cambria Math" panose="02040503050406030204" pitchFamily="18" charset="0"/>
                          </a:rPr>
                          <m:t>2 </m:t>
                        </m:r>
                        <m:r>
                          <a:rPr lang="en-US" b="0" i="1" smtClean="0">
                            <a:solidFill>
                              <a:schemeClr val="bg1"/>
                            </a:solidFill>
                            <a:latin typeface="Cambria Math" panose="02040503050406030204" pitchFamily="18" charset="0"/>
                          </a:rPr>
                          <m:t>𝑜𝑓</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−134</m:t>
                        </m:r>
                        <m:r>
                          <a:rPr lang="en-US" b="0" i="1" smtClean="0">
                            <a:solidFill>
                              <a:schemeClr val="bg1"/>
                            </a:solidFill>
                            <a:latin typeface="Cambria Math" panose="02040503050406030204" pitchFamily="18" charset="0"/>
                          </a:rPr>
                          <m:t>𝑎</m:t>
                        </m:r>
                      </m:sub>
                    </m:sSub>
                  </m:oMath>
                </a14:m>
                <a:r>
                  <a:rPr lang="en-US" dirty="0">
                    <a:solidFill>
                      <a:schemeClr val="bg1"/>
                    </a:solidFill>
                    <a:latin typeface="Cambria Math" panose="02040503050406030204" pitchFamily="18" charset="0"/>
                    <a:ea typeface="Cambria Math" panose="02040503050406030204" pitchFamily="18" charset="0"/>
                  </a:rPr>
                  <a:t>= 0.2021 BTU/lbs.-F</a:t>
                </a:r>
                <a:r>
                  <a:rPr lang="en-US" dirty="0">
                    <a:solidFill>
                      <a:schemeClr val="bg1"/>
                    </a:solidFill>
                  </a:rPr>
                  <a:t>  </a:t>
                </a:r>
              </a:p>
              <a:p>
                <a:pPr marL="285750" indent="-285750">
                  <a:buFont typeface="Arial" panose="020B0604020202020204" pitchFamily="34" charset="0"/>
                  <a:buChar char="•"/>
                </a:pPr>
                <a:r>
                  <a:rPr lang="en-US" dirty="0">
                    <a:solidFill>
                      <a:schemeClr val="bg1"/>
                    </a:solidFill>
                  </a:rPr>
                  <a:t>Selection of a better refrigerant results in the increase in overall efficiency of the system which in-turn brings cost savings.</a:t>
                </a:r>
              </a:p>
            </p:txBody>
          </p:sp>
        </mc:Choice>
        <mc:Fallback>
          <p:sp>
            <p:nvSpPr>
              <p:cNvPr id="10" name="TextBox 9">
                <a:extLst>
                  <a:ext uri="{FF2B5EF4-FFF2-40B4-BE49-F238E27FC236}">
                    <a16:creationId xmlns:a16="http://schemas.microsoft.com/office/drawing/2014/main" id="{3094E32B-623C-4E2A-BC44-EBD70FC8C230}"/>
                  </a:ext>
                </a:extLst>
              </p:cNvPr>
              <p:cNvSpPr txBox="1">
                <a:spLocks noRot="1" noChangeAspect="1" noMove="1" noResize="1" noEditPoints="1" noAdjustHandles="1" noChangeArrowheads="1" noChangeShapeType="1" noTextEdit="1"/>
              </p:cNvSpPr>
              <p:nvPr/>
            </p:nvSpPr>
            <p:spPr>
              <a:xfrm>
                <a:off x="361097" y="1418205"/>
                <a:ext cx="11469806" cy="4320157"/>
              </a:xfrm>
              <a:prstGeom prst="rect">
                <a:avLst/>
              </a:prstGeom>
              <a:blipFill>
                <a:blip r:embed="rId5"/>
                <a:stretch>
                  <a:fillRect l="-425" t="-847" b="-1412"/>
                </a:stretch>
              </a:blipFill>
            </p:spPr>
            <p:txBody>
              <a:bodyPr/>
              <a:lstStyle/>
              <a:p>
                <a:r>
                  <a:rPr lang="en-US">
                    <a:noFill/>
                  </a:rPr>
                  <a:t> </a:t>
                </a:r>
              </a:p>
            </p:txBody>
          </p:sp>
        </mc:Fallback>
      </mc:AlternateContent>
      <p:pic>
        <p:nvPicPr>
          <p:cNvPr id="4" name="Introduction">
            <a:hlinkClick r:id="" action="ppaction://media"/>
            <a:extLst>
              <a:ext uri="{FF2B5EF4-FFF2-40B4-BE49-F238E27FC236}">
                <a16:creationId xmlns:a16="http://schemas.microsoft.com/office/drawing/2014/main" id="{F19B5513-B3BC-4C95-BF9E-E85FE950563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20418" y="282438"/>
            <a:ext cx="609600" cy="609600"/>
          </a:xfrm>
          <a:prstGeom prst="rect">
            <a:avLst/>
          </a:prstGeom>
        </p:spPr>
      </p:pic>
    </p:spTree>
    <p:extLst>
      <p:ext uri="{BB962C8B-B14F-4D97-AF65-F5344CB8AC3E}">
        <p14:creationId xmlns:p14="http://schemas.microsoft.com/office/powerpoint/2010/main" val="163070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178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31</TotalTime>
  <Words>361</Words>
  <Application>Microsoft Office PowerPoint</Application>
  <PresentationFormat>Widescreen</PresentationFormat>
  <Paragraphs>25</Paragraphs>
  <Slides>1</Slides>
  <Notes>1</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Bahnschrift Light SemiCondensed</vt:lpstr>
      <vt:lpstr>Bahnschrift SemiBold</vt:lpstr>
      <vt:lpstr>Calibri</vt:lpstr>
      <vt:lpstr>Cambria Math</vt:lpstr>
      <vt:lpstr>Century Gothic</vt:lpstr>
      <vt:lpstr>Wingdings 3</vt:lpstr>
      <vt:lpstr>Slice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 Subramanian (Student)</dc:creator>
  <cp:lastModifiedBy>Sandeep Moudgalya</cp:lastModifiedBy>
  <cp:revision>7</cp:revision>
  <dcterms:created xsi:type="dcterms:W3CDTF">2019-09-23T22:36:12Z</dcterms:created>
  <dcterms:modified xsi:type="dcterms:W3CDTF">2019-09-24T00:49:19Z</dcterms:modified>
</cp:coreProperties>
</file>