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1" r:id="rId1"/>
    <p:sldMasterId id="2147484623" r:id="rId2"/>
    <p:sldMasterId id="2147484635" r:id="rId3"/>
    <p:sldMasterId id="2147484647" r:id="rId4"/>
    <p:sldMasterId id="2147484659" r:id="rId5"/>
    <p:sldMasterId id="2147484683" r:id="rId6"/>
    <p:sldMasterId id="2147484695" r:id="rId7"/>
    <p:sldMasterId id="2147484707" r:id="rId8"/>
  </p:sldMasterIdLst>
  <p:notesMasterIdLst>
    <p:notesMasterId r:id="rId23"/>
  </p:notesMasterIdLst>
  <p:handoutMasterIdLst>
    <p:handoutMasterId r:id="rId24"/>
  </p:handoutMasterIdLst>
  <p:sldIdLst>
    <p:sldId id="283" r:id="rId9"/>
    <p:sldId id="282" r:id="rId10"/>
    <p:sldId id="281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738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2/9/2010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3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D45FE-CBB8-4877-B90B-AF22665D0F1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D9664-7A33-4601-975D-D8A3D59F1E4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3276A-81DE-458F-BAD0-7CF1F09A146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7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D69F4-9C3B-4DF7-B5E6-065D9C2EC2A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8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C07A1-956C-4617-8050-50700D3A1AE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AA3F3-2042-43E5-B8E7-E5517BE9BCC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0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85C5-2F90-4D93-92B8-BBEDE489707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F561C-3DA7-48CA-AC89-A182D9B4503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79390"/>
            <a:ext cx="2061195" cy="16668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005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304799" y="65423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81600" y="168166"/>
            <a:ext cx="3962400" cy="6705600"/>
            <a:chOff x="5181600" y="152400"/>
            <a:chExt cx="3962400" cy="6705600"/>
          </a:xfrm>
        </p:grpSpPr>
        <p:pic>
          <p:nvPicPr>
            <p:cNvPr id="8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81600" y="168166"/>
            <a:ext cx="3962400" cy="6705600"/>
            <a:chOff x="5181600" y="152400"/>
            <a:chExt cx="3962400" cy="6705600"/>
          </a:xfrm>
        </p:grpSpPr>
        <p:pic>
          <p:nvPicPr>
            <p:cNvPr id="8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62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69" r:id="rId10"/>
    <p:sldLayoutId id="2147484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133599"/>
            <a:ext cx="6934200" cy="34558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MR105S01P01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Introduction to DBMS and DB2 Overview“</a:t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5189" y="263167"/>
            <a:ext cx="5965065" cy="6397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Environment - DB2 STRUCTURE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2209800" y="1905000"/>
            <a:ext cx="2574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APPLICATION</a:t>
            </a:r>
          </a:p>
          <a:p>
            <a:pPr eaLnBrk="0" hangingPunct="0"/>
            <a:r>
              <a:rPr lang="en-US" b="1" dirty="0"/>
              <a:t>MANAGER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2209800" y="3733800"/>
            <a:ext cx="2574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APPLICATION</a:t>
            </a:r>
          </a:p>
          <a:p>
            <a:pPr eaLnBrk="0" hangingPunct="0"/>
            <a:r>
              <a:rPr lang="en-US" b="1"/>
              <a:t>PROGRAMS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5319713" y="3025775"/>
            <a:ext cx="18954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DATA</a:t>
            </a:r>
          </a:p>
          <a:p>
            <a:pPr eaLnBrk="0" hangingPunct="0"/>
            <a:r>
              <a:rPr lang="en-US" b="1"/>
              <a:t>MANAGER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57200" y="1981200"/>
            <a:ext cx="10906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USER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1676400" y="22098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2362200" y="266700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2514600" y="266700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>
            <a:off x="3352800" y="251460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>
            <a:off x="3352800" y="3276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5562600" y="236220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5562600" y="23622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5715000" y="251460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5715000" y="25146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6858000" y="2209800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-152400"/>
            <a:ext cx="5562600" cy="1112838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Environment - DB2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153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                         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MVS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USERDATA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105400" y="2018763"/>
            <a:ext cx="1524000" cy="40386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DB2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286000" y="2286000"/>
            <a:ext cx="1409700" cy="8763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TSO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PRG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286000" y="3733800"/>
            <a:ext cx="1409700" cy="8763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PRG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0" y="5105400"/>
            <a:ext cx="1485900" cy="8001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CICS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PRG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733800" y="2590800"/>
            <a:ext cx="1320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733800" y="4038600"/>
            <a:ext cx="1320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810000" y="5410200"/>
            <a:ext cx="1320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3733800" y="28956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3733800" y="4343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3810000" y="57150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1524000" y="26670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1524000" y="41910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1524000" y="5486400"/>
            <a:ext cx="71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-76200" y="272122"/>
            <a:ext cx="5354637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SUBSYSTEM ATTACHES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57200" y="2057400"/>
            <a:ext cx="2273300" cy="166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63550" y="32004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1524000" y="2063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206750" y="2063750"/>
            <a:ext cx="2273300" cy="166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3206750" y="32004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4267200" y="2063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97750" y="2063750"/>
            <a:ext cx="1054100" cy="1663700"/>
            <a:chOff x="4660" y="1300"/>
            <a:chExt cx="664" cy="1048"/>
          </a:xfrm>
        </p:grpSpPr>
        <p:sp>
          <p:nvSpPr>
            <p:cNvPr id="14376" name="Rectangle 12"/>
            <p:cNvSpPr>
              <a:spLocks noChangeArrowheads="1"/>
            </p:cNvSpPr>
            <p:nvPr/>
          </p:nvSpPr>
          <p:spPr bwMode="auto">
            <a:xfrm>
              <a:off x="4660" y="1300"/>
              <a:ext cx="664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377" name="Line 13"/>
            <p:cNvSpPr>
              <a:spLocks noChangeShapeType="1"/>
            </p:cNvSpPr>
            <p:nvPr/>
          </p:nvSpPr>
          <p:spPr bwMode="auto">
            <a:xfrm>
              <a:off x="4660" y="2016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49950" y="2057400"/>
            <a:ext cx="1136650" cy="1670050"/>
            <a:chOff x="3748" y="1300"/>
            <a:chExt cx="664" cy="1048"/>
          </a:xfrm>
        </p:grpSpPr>
        <p:sp>
          <p:nvSpPr>
            <p:cNvPr id="14374" name="Rectangle 15"/>
            <p:cNvSpPr>
              <a:spLocks noChangeArrowheads="1"/>
            </p:cNvSpPr>
            <p:nvPr/>
          </p:nvSpPr>
          <p:spPr bwMode="auto">
            <a:xfrm>
              <a:off x="3748" y="1300"/>
              <a:ext cx="664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375" name="Line 16"/>
            <p:cNvSpPr>
              <a:spLocks noChangeShapeType="1"/>
            </p:cNvSpPr>
            <p:nvPr/>
          </p:nvSpPr>
          <p:spPr bwMode="auto">
            <a:xfrm>
              <a:off x="3748" y="2016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1943100" y="37782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>
            <a:off x="6438900" y="37782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>
            <a:off x="7962900" y="37782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>
            <a:off x="3206750" y="3962400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1" name="Line 21"/>
          <p:cNvSpPr>
            <a:spLocks noChangeShapeType="1"/>
          </p:cNvSpPr>
          <p:nvPr/>
        </p:nvSpPr>
        <p:spPr bwMode="auto">
          <a:xfrm>
            <a:off x="3740150" y="4191000"/>
            <a:ext cx="417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>
            <a:off x="3200400" y="39687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>
            <a:off x="3733800" y="41973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4" name="Rectangle 24"/>
          <p:cNvSpPr>
            <a:spLocks noChangeArrowheads="1"/>
          </p:cNvSpPr>
          <p:nvPr/>
        </p:nvSpPr>
        <p:spPr bwMode="auto">
          <a:xfrm>
            <a:off x="1301750" y="4806950"/>
            <a:ext cx="3035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5" name="Rectangle 25"/>
          <p:cNvSpPr>
            <a:spLocks noChangeArrowheads="1"/>
          </p:cNvSpPr>
          <p:nvPr/>
        </p:nvSpPr>
        <p:spPr bwMode="auto">
          <a:xfrm>
            <a:off x="5721350" y="4730750"/>
            <a:ext cx="3035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6" name="Line 26"/>
          <p:cNvSpPr>
            <a:spLocks noChangeShapeType="1"/>
          </p:cNvSpPr>
          <p:nvPr/>
        </p:nvSpPr>
        <p:spPr bwMode="auto">
          <a:xfrm>
            <a:off x="4076700" y="37782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57" name="Rectangle 27"/>
          <p:cNvSpPr>
            <a:spLocks noChangeArrowheads="1"/>
          </p:cNvSpPr>
          <p:nvPr/>
        </p:nvSpPr>
        <p:spPr bwMode="auto">
          <a:xfrm>
            <a:off x="381000" y="2133600"/>
            <a:ext cx="15240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A</a:t>
            </a: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PPLICATION S</a:t>
            </a:r>
          </a:p>
        </p:txBody>
      </p:sp>
      <p:sp>
        <p:nvSpPr>
          <p:cNvPr id="14358" name="Rectangle 28"/>
          <p:cNvSpPr>
            <a:spLocks noChangeArrowheads="1"/>
          </p:cNvSpPr>
          <p:nvPr/>
        </p:nvSpPr>
        <p:spPr bwMode="auto">
          <a:xfrm>
            <a:off x="588963" y="25781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(ONLINE/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BATCH)</a:t>
            </a:r>
          </a:p>
        </p:txBody>
      </p:sp>
      <p:sp>
        <p:nvSpPr>
          <p:cNvPr id="14359" name="Rectangle 29"/>
          <p:cNvSpPr>
            <a:spLocks noChangeArrowheads="1"/>
          </p:cNvSpPr>
          <p:nvPr/>
        </p:nvSpPr>
        <p:spPr bwMode="auto">
          <a:xfrm>
            <a:off x="1731963" y="2197100"/>
            <a:ext cx="779462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  QMF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1000" b="1">
              <a:solidFill>
                <a:prstClr val="black"/>
              </a:solidFill>
              <a:latin typeface="Book Antiqua" pitchFamily="18" charset="0"/>
              <a:cs typeface="+mn-cs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b="1">
              <a:solidFill>
                <a:prstClr val="black"/>
              </a:solidFill>
              <a:latin typeface="Book Antiqua" pitchFamily="18" charset="0"/>
              <a:cs typeface="+mn-cs"/>
            </a:endParaRPr>
          </a:p>
        </p:txBody>
      </p:sp>
      <p:sp>
        <p:nvSpPr>
          <p:cNvPr id="14360" name="Rectangle 30"/>
          <p:cNvSpPr>
            <a:spLocks noChangeArrowheads="1"/>
          </p:cNvSpPr>
          <p:nvPr/>
        </p:nvSpPr>
        <p:spPr bwMode="auto">
          <a:xfrm>
            <a:off x="3484563" y="2251075"/>
            <a:ext cx="512762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DB2</a:t>
            </a: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 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3332163" y="2578100"/>
            <a:ext cx="7794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(ONLINE)</a:t>
            </a:r>
          </a:p>
        </p:txBody>
      </p:sp>
      <p:sp>
        <p:nvSpPr>
          <p:cNvPr id="14362" name="Rectangle 32"/>
          <p:cNvSpPr>
            <a:spLocks noChangeArrowheads="1"/>
          </p:cNvSpPr>
          <p:nvPr/>
        </p:nvSpPr>
        <p:spPr bwMode="auto">
          <a:xfrm>
            <a:off x="4246563" y="2251075"/>
            <a:ext cx="1201737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A</a:t>
            </a: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PPLICATIONS </a:t>
            </a:r>
          </a:p>
        </p:txBody>
      </p:sp>
      <p:sp>
        <p:nvSpPr>
          <p:cNvPr id="14363" name="Rectangle 33"/>
          <p:cNvSpPr>
            <a:spLocks noChangeArrowheads="1"/>
          </p:cNvSpPr>
          <p:nvPr/>
        </p:nvSpPr>
        <p:spPr bwMode="auto">
          <a:xfrm>
            <a:off x="4475163" y="25781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(ONLINE/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BATCH)</a:t>
            </a:r>
          </a:p>
        </p:txBody>
      </p:sp>
      <p:sp>
        <p:nvSpPr>
          <p:cNvPr id="14364" name="Rectangle 34"/>
          <p:cNvSpPr>
            <a:spLocks noChangeArrowheads="1"/>
          </p:cNvSpPr>
          <p:nvPr/>
        </p:nvSpPr>
        <p:spPr bwMode="auto">
          <a:xfrm>
            <a:off x="6075363" y="2730500"/>
            <a:ext cx="7794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(ONLINE)</a:t>
            </a:r>
          </a:p>
        </p:txBody>
      </p:sp>
      <p:sp>
        <p:nvSpPr>
          <p:cNvPr id="14365" name="Rectangle 35"/>
          <p:cNvSpPr>
            <a:spLocks noChangeArrowheads="1"/>
          </p:cNvSpPr>
          <p:nvPr/>
        </p:nvSpPr>
        <p:spPr bwMode="auto">
          <a:xfrm>
            <a:off x="5867400" y="2362200"/>
            <a:ext cx="12954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A</a:t>
            </a: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PPLICATIONS</a:t>
            </a:r>
          </a:p>
        </p:txBody>
      </p:sp>
      <p:sp>
        <p:nvSpPr>
          <p:cNvPr id="14366" name="Rectangle 36"/>
          <p:cNvSpPr>
            <a:spLocks noChangeArrowheads="1"/>
          </p:cNvSpPr>
          <p:nvPr/>
        </p:nvSpPr>
        <p:spPr bwMode="auto">
          <a:xfrm>
            <a:off x="7523163" y="28067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(ONLINE/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BATCH)</a:t>
            </a:r>
          </a:p>
        </p:txBody>
      </p:sp>
      <p:sp>
        <p:nvSpPr>
          <p:cNvPr id="14367" name="Rectangle 37"/>
          <p:cNvSpPr>
            <a:spLocks noChangeArrowheads="1"/>
          </p:cNvSpPr>
          <p:nvPr/>
        </p:nvSpPr>
        <p:spPr bwMode="auto">
          <a:xfrm>
            <a:off x="7294563" y="2327275"/>
            <a:ext cx="1201737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A</a:t>
            </a:r>
            <a:r>
              <a:rPr lang="en-US" sz="1000" b="1">
                <a:solidFill>
                  <a:prstClr val="black"/>
                </a:solidFill>
                <a:latin typeface="Book Antiqua" pitchFamily="18" charset="0"/>
                <a:cs typeface="+mn-cs"/>
              </a:rPr>
              <a:t>PPLICATION S</a:t>
            </a:r>
          </a:p>
        </p:txBody>
      </p:sp>
      <p:sp>
        <p:nvSpPr>
          <p:cNvPr id="14368" name="Rectangle 38"/>
          <p:cNvSpPr>
            <a:spLocks noChangeArrowheads="1"/>
          </p:cNvSpPr>
          <p:nvPr/>
        </p:nvSpPr>
        <p:spPr bwMode="auto">
          <a:xfrm>
            <a:off x="665163" y="3317875"/>
            <a:ext cx="1474787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Call Attach Facility</a:t>
            </a:r>
          </a:p>
        </p:txBody>
      </p:sp>
      <p:sp>
        <p:nvSpPr>
          <p:cNvPr id="14369" name="Rectangle 39"/>
          <p:cNvSpPr>
            <a:spLocks noChangeArrowheads="1"/>
          </p:cNvSpPr>
          <p:nvPr/>
        </p:nvSpPr>
        <p:spPr bwMode="auto">
          <a:xfrm>
            <a:off x="4017963" y="3317875"/>
            <a:ext cx="498475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TSO</a:t>
            </a:r>
          </a:p>
        </p:txBody>
      </p:sp>
      <p:sp>
        <p:nvSpPr>
          <p:cNvPr id="14370" name="Rectangle 40"/>
          <p:cNvSpPr>
            <a:spLocks noChangeArrowheads="1"/>
          </p:cNvSpPr>
          <p:nvPr/>
        </p:nvSpPr>
        <p:spPr bwMode="auto">
          <a:xfrm>
            <a:off x="6227763" y="3317875"/>
            <a:ext cx="593725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CICS </a:t>
            </a:r>
          </a:p>
        </p:txBody>
      </p:sp>
      <p:sp>
        <p:nvSpPr>
          <p:cNvPr id="14371" name="Rectangle 41"/>
          <p:cNvSpPr>
            <a:spLocks noChangeArrowheads="1"/>
          </p:cNvSpPr>
          <p:nvPr/>
        </p:nvSpPr>
        <p:spPr bwMode="auto">
          <a:xfrm>
            <a:off x="7675563" y="3317875"/>
            <a:ext cx="557212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prstClr val="black"/>
                </a:solidFill>
                <a:latin typeface="Book Antiqua" pitchFamily="18" charset="0"/>
                <a:cs typeface="+mn-cs"/>
              </a:rPr>
              <a:t>IMS  </a:t>
            </a:r>
          </a:p>
        </p:txBody>
      </p:sp>
      <p:sp>
        <p:nvSpPr>
          <p:cNvPr id="14372" name="Rectangle 42"/>
          <p:cNvSpPr>
            <a:spLocks noChangeArrowheads="1"/>
          </p:cNvSpPr>
          <p:nvPr/>
        </p:nvSpPr>
        <p:spPr bwMode="auto">
          <a:xfrm>
            <a:off x="1884363" y="5000625"/>
            <a:ext cx="19272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latin typeface="Book Antiqua" pitchFamily="18" charset="0"/>
                <a:cs typeface="+mn-cs"/>
              </a:rPr>
              <a:t>DB2 DATABASE</a:t>
            </a:r>
          </a:p>
        </p:txBody>
      </p:sp>
      <p:sp>
        <p:nvSpPr>
          <p:cNvPr id="14373" name="Rectangle 43"/>
          <p:cNvSpPr>
            <a:spLocks noChangeArrowheads="1"/>
          </p:cNvSpPr>
          <p:nvPr/>
        </p:nvSpPr>
        <p:spPr bwMode="auto">
          <a:xfrm>
            <a:off x="6227763" y="4924425"/>
            <a:ext cx="19843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latin typeface="Book Antiqua" pitchFamily="18" charset="0"/>
                <a:cs typeface="+mn-cs"/>
              </a:rPr>
              <a:t>IMS 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295400" y="228600"/>
            <a:ext cx="2979984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Components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81000" y="1143000"/>
            <a:ext cx="7620000" cy="5574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Major Components: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Services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 This supports system operation, operator communication, logging etc.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Locking services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This provides necessary controls for managing concurrent access to data.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Database services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This supports definition, retrieval, and update of user and system data.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data facility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 provides distributed database support.</a:t>
            </a:r>
            <a:endParaRPr lang="en-US" sz="2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300" dirty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300" dirty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3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23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152400"/>
            <a:ext cx="56388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DB2 as perceived by an individual </a:t>
            </a:r>
            <a:r>
              <a:rPr lang="en-US" sz="22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U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ser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04800" y="1295400"/>
            <a:ext cx="8382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(Application Programming or Interactive)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7750" y="2216150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581400" y="3048000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VIEW 1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102350" y="3054350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VIEW 2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3962400"/>
            <a:ext cx="21336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BaseTable B1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2362200" y="3962400"/>
            <a:ext cx="21336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BaseTable B2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4648200" y="3962400"/>
            <a:ext cx="19812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BaseTable B3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6858000" y="3962400"/>
            <a:ext cx="22860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BaseTable B4</a:t>
            </a:r>
          </a:p>
        </p:txBody>
      </p:sp>
      <p:sp>
        <p:nvSpPr>
          <p:cNvPr id="17419" name="Oval 14"/>
          <p:cNvSpPr>
            <a:spLocks noChangeArrowheads="1"/>
          </p:cNvSpPr>
          <p:nvPr/>
        </p:nvSpPr>
        <p:spPr bwMode="auto">
          <a:xfrm>
            <a:off x="457200" y="4953000"/>
            <a:ext cx="16002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0" name="Oval 15"/>
          <p:cNvSpPr>
            <a:spLocks noChangeArrowheads="1"/>
          </p:cNvSpPr>
          <p:nvPr/>
        </p:nvSpPr>
        <p:spPr bwMode="auto">
          <a:xfrm>
            <a:off x="457200" y="6172200"/>
            <a:ext cx="16002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>
            <a:off x="2057400" y="5029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457200" y="5029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3" name="Rectangle 33"/>
          <p:cNvSpPr>
            <a:spLocks noChangeArrowheads="1"/>
          </p:cNvSpPr>
          <p:nvPr/>
        </p:nvSpPr>
        <p:spPr bwMode="auto">
          <a:xfrm>
            <a:off x="457200" y="5105400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VSAM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Dataset D1</a:t>
            </a:r>
          </a:p>
        </p:txBody>
      </p:sp>
      <p:sp>
        <p:nvSpPr>
          <p:cNvPr id="17424" name="Oval 34"/>
          <p:cNvSpPr>
            <a:spLocks noChangeArrowheads="1"/>
          </p:cNvSpPr>
          <p:nvPr/>
        </p:nvSpPr>
        <p:spPr bwMode="auto">
          <a:xfrm>
            <a:off x="2667000" y="4953000"/>
            <a:ext cx="16002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5" name="Oval 35"/>
          <p:cNvSpPr>
            <a:spLocks noChangeArrowheads="1"/>
          </p:cNvSpPr>
          <p:nvPr/>
        </p:nvSpPr>
        <p:spPr bwMode="auto">
          <a:xfrm>
            <a:off x="4953000" y="4953000"/>
            <a:ext cx="16002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6" name="Oval 36"/>
          <p:cNvSpPr>
            <a:spLocks noChangeArrowheads="1"/>
          </p:cNvSpPr>
          <p:nvPr/>
        </p:nvSpPr>
        <p:spPr bwMode="auto">
          <a:xfrm>
            <a:off x="7239000" y="4953000"/>
            <a:ext cx="16002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7" name="Oval 37"/>
          <p:cNvSpPr>
            <a:spLocks noChangeArrowheads="1"/>
          </p:cNvSpPr>
          <p:nvPr/>
        </p:nvSpPr>
        <p:spPr bwMode="auto">
          <a:xfrm>
            <a:off x="2667000" y="6096000"/>
            <a:ext cx="16002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8" name="Oval 38"/>
          <p:cNvSpPr>
            <a:spLocks noChangeArrowheads="1"/>
          </p:cNvSpPr>
          <p:nvPr/>
        </p:nvSpPr>
        <p:spPr bwMode="auto">
          <a:xfrm>
            <a:off x="4953000" y="6096000"/>
            <a:ext cx="16002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29" name="Oval 39"/>
          <p:cNvSpPr>
            <a:spLocks noChangeArrowheads="1"/>
          </p:cNvSpPr>
          <p:nvPr/>
        </p:nvSpPr>
        <p:spPr bwMode="auto">
          <a:xfrm>
            <a:off x="7239000" y="6019800"/>
            <a:ext cx="16002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0" name="Line 40"/>
          <p:cNvSpPr>
            <a:spLocks noChangeShapeType="1"/>
          </p:cNvSpPr>
          <p:nvPr/>
        </p:nvSpPr>
        <p:spPr bwMode="auto">
          <a:xfrm>
            <a:off x="2667000" y="5029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1" name="Line 41"/>
          <p:cNvSpPr>
            <a:spLocks noChangeShapeType="1"/>
          </p:cNvSpPr>
          <p:nvPr/>
        </p:nvSpPr>
        <p:spPr bwMode="auto">
          <a:xfrm>
            <a:off x="4267200" y="5029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2" name="Line 42"/>
          <p:cNvSpPr>
            <a:spLocks noChangeShapeType="1"/>
          </p:cNvSpPr>
          <p:nvPr/>
        </p:nvSpPr>
        <p:spPr bwMode="auto">
          <a:xfrm>
            <a:off x="4953000" y="5029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3" name="Line 43"/>
          <p:cNvSpPr>
            <a:spLocks noChangeShapeType="1"/>
          </p:cNvSpPr>
          <p:nvPr/>
        </p:nvSpPr>
        <p:spPr bwMode="auto">
          <a:xfrm>
            <a:off x="6553200" y="5029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4" name="Line 44"/>
          <p:cNvSpPr>
            <a:spLocks noChangeShapeType="1"/>
          </p:cNvSpPr>
          <p:nvPr/>
        </p:nvSpPr>
        <p:spPr bwMode="auto">
          <a:xfrm>
            <a:off x="7239000" y="5029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5" name="Line 45"/>
          <p:cNvSpPr>
            <a:spLocks noChangeShapeType="1"/>
          </p:cNvSpPr>
          <p:nvPr/>
        </p:nvSpPr>
        <p:spPr bwMode="auto">
          <a:xfrm>
            <a:off x="8839200" y="5029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36" name="Rectangle 46"/>
          <p:cNvSpPr>
            <a:spLocks noChangeArrowheads="1"/>
          </p:cNvSpPr>
          <p:nvPr/>
        </p:nvSpPr>
        <p:spPr bwMode="auto">
          <a:xfrm>
            <a:off x="2590800" y="51054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VSAM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Dataset D2</a:t>
            </a:r>
          </a:p>
        </p:txBody>
      </p:sp>
      <p:sp>
        <p:nvSpPr>
          <p:cNvPr id="17437" name="Rectangle 47"/>
          <p:cNvSpPr>
            <a:spLocks noChangeArrowheads="1"/>
          </p:cNvSpPr>
          <p:nvPr/>
        </p:nvSpPr>
        <p:spPr bwMode="auto">
          <a:xfrm>
            <a:off x="4953000" y="51816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VSAM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Dataset D3</a:t>
            </a:r>
          </a:p>
        </p:txBody>
      </p:sp>
      <p:sp>
        <p:nvSpPr>
          <p:cNvPr id="17438" name="Rectangle 48"/>
          <p:cNvSpPr>
            <a:spLocks noChangeArrowheads="1"/>
          </p:cNvSpPr>
          <p:nvPr/>
        </p:nvSpPr>
        <p:spPr bwMode="auto">
          <a:xfrm>
            <a:off x="7162800" y="51816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VSAM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Dataset D4</a:t>
            </a:r>
          </a:p>
        </p:txBody>
      </p:sp>
      <p:sp>
        <p:nvSpPr>
          <p:cNvPr id="17439" name="Line 49"/>
          <p:cNvSpPr>
            <a:spLocks noChangeShapeType="1"/>
          </p:cNvSpPr>
          <p:nvPr/>
        </p:nvSpPr>
        <p:spPr bwMode="auto">
          <a:xfrm>
            <a:off x="4267200" y="26733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0" name="Line 50"/>
          <p:cNvSpPr>
            <a:spLocks noChangeShapeType="1"/>
          </p:cNvSpPr>
          <p:nvPr/>
        </p:nvSpPr>
        <p:spPr bwMode="auto">
          <a:xfrm>
            <a:off x="4578350" y="2673350"/>
            <a:ext cx="20447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1" name="Line 51"/>
          <p:cNvSpPr>
            <a:spLocks noChangeShapeType="1"/>
          </p:cNvSpPr>
          <p:nvPr/>
        </p:nvSpPr>
        <p:spPr bwMode="auto">
          <a:xfrm flipV="1">
            <a:off x="1295400" y="2660650"/>
            <a:ext cx="2279650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2" name="Line 52"/>
          <p:cNvSpPr>
            <a:spLocks noChangeShapeType="1"/>
          </p:cNvSpPr>
          <p:nvPr/>
        </p:nvSpPr>
        <p:spPr bwMode="auto">
          <a:xfrm flipH="1">
            <a:off x="3727450" y="3511550"/>
            <a:ext cx="469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3" name="Line 53"/>
          <p:cNvSpPr>
            <a:spLocks noChangeShapeType="1"/>
          </p:cNvSpPr>
          <p:nvPr/>
        </p:nvSpPr>
        <p:spPr bwMode="auto">
          <a:xfrm flipV="1">
            <a:off x="4425950" y="3498850"/>
            <a:ext cx="18161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4" name="Line 54"/>
          <p:cNvSpPr>
            <a:spLocks noChangeShapeType="1"/>
          </p:cNvSpPr>
          <p:nvPr/>
        </p:nvSpPr>
        <p:spPr bwMode="auto">
          <a:xfrm flipH="1">
            <a:off x="6248400" y="3511550"/>
            <a:ext cx="635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5" name="Line 55"/>
          <p:cNvSpPr>
            <a:spLocks noChangeShapeType="1"/>
          </p:cNvSpPr>
          <p:nvPr/>
        </p:nvSpPr>
        <p:spPr bwMode="auto">
          <a:xfrm flipH="1">
            <a:off x="527050" y="4495800"/>
            <a:ext cx="5397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6" name="Line 56"/>
          <p:cNvSpPr>
            <a:spLocks noChangeShapeType="1"/>
          </p:cNvSpPr>
          <p:nvPr/>
        </p:nvSpPr>
        <p:spPr bwMode="auto">
          <a:xfrm>
            <a:off x="7245350" y="351155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7" name="Line 57"/>
          <p:cNvSpPr>
            <a:spLocks noChangeShapeType="1"/>
          </p:cNvSpPr>
          <p:nvPr/>
        </p:nvSpPr>
        <p:spPr bwMode="auto">
          <a:xfrm>
            <a:off x="1981200" y="4495800"/>
            <a:ext cx="29654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8" name="Line 58"/>
          <p:cNvSpPr>
            <a:spLocks noChangeShapeType="1"/>
          </p:cNvSpPr>
          <p:nvPr/>
        </p:nvSpPr>
        <p:spPr bwMode="auto">
          <a:xfrm flipH="1">
            <a:off x="3041650" y="4502150"/>
            <a:ext cx="622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49" name="Line 59"/>
          <p:cNvSpPr>
            <a:spLocks noChangeShapeType="1"/>
          </p:cNvSpPr>
          <p:nvPr/>
        </p:nvSpPr>
        <p:spPr bwMode="auto">
          <a:xfrm flipH="1">
            <a:off x="5181600" y="4502150"/>
            <a:ext cx="5397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50" name="Line 60"/>
          <p:cNvSpPr>
            <a:spLocks noChangeShapeType="1"/>
          </p:cNvSpPr>
          <p:nvPr/>
        </p:nvSpPr>
        <p:spPr bwMode="auto">
          <a:xfrm>
            <a:off x="4267200" y="4495800"/>
            <a:ext cx="3124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51" name="Line 61"/>
          <p:cNvSpPr>
            <a:spLocks noChangeShapeType="1"/>
          </p:cNvSpPr>
          <p:nvPr/>
        </p:nvSpPr>
        <p:spPr bwMode="auto">
          <a:xfrm>
            <a:off x="7854950" y="4502150"/>
            <a:ext cx="22225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 fontAlgn="base"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completion of this session the learner will be able to: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endParaRPr lang="en-US" sz="23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Explain DBMS, Database and different database models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Explain evolution of DB2 and how it is supported on Mainframe Environment`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304800" y="76200"/>
            <a:ext cx="64770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6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Session</a:t>
            </a:r>
            <a:r>
              <a:rPr lang="en-US" sz="2600" b="1" kern="12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 1 - Objectives</a:t>
            </a:r>
            <a:r>
              <a:rPr lang="en-US" sz="2600" b="1" kern="12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600" kern="12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458200" cy="5791200"/>
          </a:xfrm>
        </p:spPr>
        <p:txBody>
          <a:bodyPr/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 i</a:t>
            </a: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 a collection of logically related objects.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Any Database should have the following features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Sharing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Security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Recovery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Data Definition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Physical Storage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Accessing</a:t>
            </a:r>
          </a:p>
          <a:p>
            <a:pPr lvl="1" fontAlgn="base"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Referential Integrity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DBMS:- </a:t>
            </a: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a layer between application program &amp; data.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a software that handles the management of database.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64770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600" b="1" kern="12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Recap On RDBMS Concepts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2209800" y="473539"/>
            <a:ext cx="272350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Database Model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33400" y="1295400"/>
            <a:ext cx="7620000" cy="435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Three Types of Data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Hierarchical Data Model	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Network Data Model and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Relational Data Model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hierarchical model,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it uses embedded pointers to create tree like structure where in dependent Element will have only one parent.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EX: IMS is a hierarchical type of database.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762000" y="228600"/>
            <a:ext cx="435536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Database Model - Diagram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23925" y="298132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E1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733550" y="376237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495550" y="452437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E3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74" name="AutoShape 7"/>
          <p:cNvCxnSpPr>
            <a:cxnSpLocks noChangeShapeType="1"/>
          </p:cNvCxnSpPr>
          <p:nvPr/>
        </p:nvCxnSpPr>
        <p:spPr bwMode="auto">
          <a:xfrm flipH="1">
            <a:off x="1485900" y="3409950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75" name="AutoShape 8"/>
          <p:cNvCxnSpPr>
            <a:cxnSpLocks noChangeShapeType="1"/>
          </p:cNvCxnSpPr>
          <p:nvPr/>
        </p:nvCxnSpPr>
        <p:spPr bwMode="auto">
          <a:xfrm>
            <a:off x="1495425" y="3914775"/>
            <a:ext cx="2381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76" name="AutoShape 9"/>
          <p:cNvCxnSpPr>
            <a:cxnSpLocks noChangeShapeType="1"/>
          </p:cNvCxnSpPr>
          <p:nvPr/>
        </p:nvCxnSpPr>
        <p:spPr bwMode="auto">
          <a:xfrm flipH="1">
            <a:off x="2152650" y="4191000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77" name="AutoShape 10"/>
          <p:cNvCxnSpPr>
            <a:cxnSpLocks noChangeShapeType="1"/>
          </p:cNvCxnSpPr>
          <p:nvPr/>
        </p:nvCxnSpPr>
        <p:spPr bwMode="auto">
          <a:xfrm>
            <a:off x="2162175" y="4667250"/>
            <a:ext cx="333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953125" y="286702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E1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4991100" y="368617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6048375" y="444817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E3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7267575" y="3686175"/>
            <a:ext cx="1114425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E4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82" name="AutoShape 15"/>
          <p:cNvCxnSpPr>
            <a:cxnSpLocks noChangeShapeType="1"/>
          </p:cNvCxnSpPr>
          <p:nvPr/>
        </p:nvCxnSpPr>
        <p:spPr bwMode="auto">
          <a:xfrm flipH="1">
            <a:off x="5524500" y="3067050"/>
            <a:ext cx="428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83" name="AutoShape 16"/>
          <p:cNvCxnSpPr>
            <a:cxnSpLocks noChangeShapeType="1"/>
          </p:cNvCxnSpPr>
          <p:nvPr/>
        </p:nvCxnSpPr>
        <p:spPr bwMode="auto">
          <a:xfrm>
            <a:off x="5524500" y="3067050"/>
            <a:ext cx="0" cy="619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4" name="AutoShape 17"/>
          <p:cNvCxnSpPr>
            <a:cxnSpLocks noChangeShapeType="1"/>
          </p:cNvCxnSpPr>
          <p:nvPr/>
        </p:nvCxnSpPr>
        <p:spPr bwMode="auto">
          <a:xfrm flipV="1">
            <a:off x="5524500" y="4114800"/>
            <a:ext cx="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85" name="AutoShape 18"/>
          <p:cNvCxnSpPr>
            <a:cxnSpLocks noChangeShapeType="1"/>
          </p:cNvCxnSpPr>
          <p:nvPr/>
        </p:nvCxnSpPr>
        <p:spPr bwMode="auto">
          <a:xfrm>
            <a:off x="5524500" y="4657725"/>
            <a:ext cx="523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6" name="AutoShape 19"/>
          <p:cNvCxnSpPr>
            <a:cxnSpLocks noChangeShapeType="1"/>
          </p:cNvCxnSpPr>
          <p:nvPr/>
        </p:nvCxnSpPr>
        <p:spPr bwMode="auto">
          <a:xfrm>
            <a:off x="7067550" y="3067050"/>
            <a:ext cx="609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87" name="AutoShape 20"/>
          <p:cNvCxnSpPr>
            <a:cxnSpLocks noChangeShapeType="1"/>
          </p:cNvCxnSpPr>
          <p:nvPr/>
        </p:nvCxnSpPr>
        <p:spPr bwMode="auto">
          <a:xfrm>
            <a:off x="7677150" y="3067050"/>
            <a:ext cx="0" cy="619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8" name="AutoShape 21"/>
          <p:cNvCxnSpPr>
            <a:cxnSpLocks noChangeShapeType="1"/>
          </p:cNvCxnSpPr>
          <p:nvPr/>
        </p:nvCxnSpPr>
        <p:spPr bwMode="auto">
          <a:xfrm>
            <a:off x="7734300" y="4114800"/>
            <a:ext cx="9525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89" name="AutoShape 22"/>
          <p:cNvCxnSpPr>
            <a:cxnSpLocks noChangeShapeType="1"/>
          </p:cNvCxnSpPr>
          <p:nvPr/>
        </p:nvCxnSpPr>
        <p:spPr bwMode="auto">
          <a:xfrm flipH="1">
            <a:off x="7162800" y="4657725"/>
            <a:ext cx="571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190" name="Rectangle 4"/>
          <p:cNvSpPr>
            <a:spLocks noChangeArrowheads="1"/>
          </p:cNvSpPr>
          <p:nvPr/>
        </p:nvSpPr>
        <p:spPr bwMode="auto">
          <a:xfrm>
            <a:off x="533400" y="1322388"/>
            <a:ext cx="7924800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3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HIERARCHICAL                                   </a:t>
            </a: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219200" y="228600"/>
            <a:ext cx="29718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Database 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Model </a:t>
            </a:r>
            <a:endParaRPr lang="en-US" sz="2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533400" y="1295400"/>
            <a:ext cx="7620000" cy="399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network model,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it uses embedded pointers  to create mesh like structure where in dependent Element will have more than one parent.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EX: IDMS is a Network type of database.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Relational model,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there are no pointers, but each entity is represented as table.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EX: Db2 is a Relational type of database.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5867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TABLE CONCEPTS</a:t>
            </a:r>
          </a:p>
        </p:txBody>
      </p:sp>
      <p:sp>
        <p:nvSpPr>
          <p:cNvPr id="9220" name="Rectangle 4"/>
          <p:cNvSpPr>
            <a:spLocks noRot="1" noChangeArrowheads="1"/>
          </p:cNvSpPr>
          <p:nvPr/>
        </p:nvSpPr>
        <p:spPr bwMode="auto">
          <a:xfrm>
            <a:off x="304800" y="2057399"/>
            <a:ext cx="7162800" cy="161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ONE TABLE FOR EACH ENTITY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EMPLOYEE, DEPARTMENT &amp; PROJECT are 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the three tables which stores their respective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information. </a:t>
            </a:r>
            <a:r>
              <a:rPr lang="en-US" sz="23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600200" y="4343400"/>
            <a:ext cx="465832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	        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DEPT                     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PROJ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371600" y="5029200"/>
            <a:ext cx="15113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200400" y="5029200"/>
            <a:ext cx="15113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105400" y="5029200"/>
            <a:ext cx="15113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371600" y="52578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371600" y="55626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200400" y="52578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200400" y="55626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105400" y="52578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105400" y="55626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4343400" cy="1143000"/>
          </a:xfrm>
        </p:spPr>
        <p:txBody>
          <a:bodyPr/>
          <a:lstStyle/>
          <a:p>
            <a:pPr algn="ctr" eaLnBrk="1" hangingPunct="1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TABLE CONCEPTS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37587"/>
            <a:ext cx="5181600" cy="609600"/>
          </a:xfrm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COLUMN PER DATA ELEMENT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62000" y="2247187"/>
            <a:ext cx="8001000" cy="534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ONE COLUMN FOR EACH ELEMENT OF DATA NEEDED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990600" y="3810000"/>
            <a:ext cx="1967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TABLE : EMP</a:t>
            </a: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1066800" y="4876800"/>
            <a:ext cx="577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1066800" y="441960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2438400" y="441960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4191000" y="441960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5867400" y="441960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1066800" y="4495800"/>
            <a:ext cx="604492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+mn-cs"/>
              </a:rPr>
              <a:t>EMPNO 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           LASTNAME           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+mn-cs"/>
              </a:rPr>
              <a:t>WORKDEPT    JOB</a:t>
            </a:r>
            <a:r>
              <a:rPr lang="en-US" sz="2000" b="1" dirty="0">
                <a:solidFill>
                  <a:prstClr val="black"/>
                </a:solidFill>
                <a:cs typeface="+mn-cs"/>
              </a:rPr>
              <a:t> 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860258" y="152400"/>
            <a:ext cx="2406942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HISTORY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33400" y="1295400"/>
            <a:ext cx="7620000" cy="3906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Relational Model: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Developed by Dr.E.F.Codd in 1969-70.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DB2 is a RDBMS for the MVS operating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system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environment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IBM released DB2 </a:t>
            </a: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Version 1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delivered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1984 and</a:t>
            </a:r>
            <a:endParaRPr lang="en-US" sz="23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version </a:t>
            </a:r>
            <a:r>
              <a:rPr lang="en-US" sz="23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 1995 and the latest 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version </a:t>
            </a:r>
            <a:r>
              <a:rPr lang="en-US" sz="2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3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9.1 </a:t>
            </a:r>
            <a:r>
              <a:rPr lang="en-US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3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Z/OS</a:t>
            </a:r>
            <a:endParaRPr lang="en-US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477</Words>
  <Application>Microsoft Office PowerPoint</Application>
  <PresentationFormat>On-screen Show (4:3)</PresentationFormat>
  <Paragraphs>152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MR105S01P01 – “Introduction to DBMS and DB2 Overview“  Session 1</vt:lpstr>
      <vt:lpstr>Session 1 - Objectives  </vt:lpstr>
      <vt:lpstr>Recap On RDBMS Concepts  </vt:lpstr>
      <vt:lpstr>Slide 4</vt:lpstr>
      <vt:lpstr>Slide 5</vt:lpstr>
      <vt:lpstr>Slide 6</vt:lpstr>
      <vt:lpstr>TABLE CONCEPTS</vt:lpstr>
      <vt:lpstr>TABLE CONCEPTS</vt:lpstr>
      <vt:lpstr>Slide 9</vt:lpstr>
      <vt:lpstr>Environment - DB2 STRUCTURE</vt:lpstr>
      <vt:lpstr>Environment - DB2 STRUCTURE</vt:lpstr>
      <vt:lpstr>Slide 12</vt:lpstr>
      <vt:lpstr>Slide 13</vt:lpstr>
      <vt:lpstr>DB2 as perceived by an individual User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932</cp:revision>
  <dcterms:created xsi:type="dcterms:W3CDTF">2008-05-02T07:49:09Z</dcterms:created>
  <dcterms:modified xsi:type="dcterms:W3CDTF">2010-02-09T08:50:29Z</dcterms:modified>
</cp:coreProperties>
</file>