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5" r:id="rId1"/>
    <p:sldMasterId id="2147484707" r:id="rId2"/>
  </p:sldMasterIdLst>
  <p:notesMasterIdLst>
    <p:notesMasterId r:id="rId45"/>
  </p:notesMasterIdLst>
  <p:handoutMasterIdLst>
    <p:handoutMasterId r:id="rId46"/>
  </p:handoutMasterIdLst>
  <p:sldIdLst>
    <p:sldId id="283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E4FCBA"/>
    <a:srgbClr val="F6FEE8"/>
    <a:srgbClr val="FFF5CD"/>
    <a:srgbClr val="B0C9DA"/>
    <a:srgbClr val="C5EDE7"/>
    <a:srgbClr val="E5F7F4"/>
    <a:srgbClr val="C0D4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 snapToGrid="0" snapToObjects="1">
      <p:cViewPr varScale="1">
        <p:scale>
          <a:sx n="74" d="100"/>
          <a:sy n="74" d="100"/>
        </p:scale>
        <p:origin x="-690" y="-102"/>
      </p:cViewPr>
      <p:guideLst>
        <p:guide orient="horz" pos="2160"/>
        <p:guide pos="4852"/>
      </p:guideLst>
    </p:cSldViewPr>
  </p:slideViewPr>
  <p:outlineViewPr>
    <p:cViewPr>
      <p:scale>
        <a:sx n="33" d="100"/>
        <a:sy n="33" d="100"/>
      </p:scale>
      <p:origin x="264" y="113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88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2F748D-30C5-44E6-96F9-9806FFB0D2B5}" type="datetimeFigureOut">
              <a:rPr lang="en-US"/>
              <a:pPr>
                <a:defRPr/>
              </a:pPr>
              <a:t>4/15/2012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9575E-12B4-4581-B88A-C50FA2C7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87514C-A422-43A7-BD13-B2C5D61E5FA3}" type="datetimeFigureOut">
              <a:rPr lang="en-US"/>
              <a:pPr>
                <a:defRPr/>
              </a:pPr>
              <a:t>4/15/2012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E869-FB69-4F5A-B1E3-49991EF4A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8402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55565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D8402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55565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81600" y="168166"/>
            <a:ext cx="3962400" cy="6705600"/>
            <a:chOff x="5181600" y="152400"/>
            <a:chExt cx="3962400" cy="6705600"/>
          </a:xfrm>
        </p:grpSpPr>
        <p:pic>
          <p:nvPicPr>
            <p:cNvPr id="8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8665" t="77809" r="91" b="856"/>
            <a:stretch>
              <a:fillRect/>
            </a:stretch>
          </p:blipFill>
          <p:spPr bwMode="auto">
            <a:xfrm>
              <a:off x="5867400" y="5562600"/>
              <a:ext cx="32766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9946" t="7529" r="6267" b="84941"/>
            <a:stretch>
              <a:fillRect/>
            </a:stretch>
          </p:blipFill>
          <p:spPr bwMode="auto">
            <a:xfrm>
              <a:off x="5181600" y="152400"/>
              <a:ext cx="3543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D84027"/>
                </a:solidFill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Mastertitle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555658"/>
                </a:solidFill>
                <a:latin typeface="Century Gothic" pitchFamily="34" charset="0"/>
              </a:defRPr>
            </a:lvl1pPr>
            <a:lvl2pPr>
              <a:defRPr sz="2400" b="1">
                <a:solidFill>
                  <a:srgbClr val="555658"/>
                </a:solidFill>
                <a:latin typeface="Century Gothic" pitchFamily="34" charset="0"/>
              </a:defRPr>
            </a:lvl2pPr>
            <a:lvl3pPr>
              <a:defRPr sz="2000" b="1">
                <a:solidFill>
                  <a:srgbClr val="555658"/>
                </a:solidFill>
                <a:latin typeface="Century Gothic" pitchFamily="34" charset="0"/>
              </a:defRPr>
            </a:lvl3pPr>
            <a:lvl4pPr>
              <a:defRPr sz="1800" b="1">
                <a:solidFill>
                  <a:srgbClr val="555658"/>
                </a:solidFill>
                <a:latin typeface="Century Gothic" pitchFamily="34" charset="0"/>
              </a:defRPr>
            </a:lvl4pPr>
            <a:lvl5pPr>
              <a:defRPr sz="1800" b="1">
                <a:solidFill>
                  <a:srgbClr val="555658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mall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4/15/2012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  <p:sldLayoutId id="2147484712" r:id="rId5"/>
    <p:sldLayoutId id="2147484713" r:id="rId6"/>
    <p:sldLayoutId id="2147484714" r:id="rId7"/>
    <p:sldLayoutId id="2147484715" r:id="rId8"/>
    <p:sldLayoutId id="2147484716" r:id="rId9"/>
    <p:sldLayoutId id="2147484717" r:id="rId10"/>
    <p:sldLayoutId id="21474847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940414"/>
            <a:ext cx="6934200" cy="345583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MR105S02P01</a:t>
            </a:r>
            <a:r>
              <a:rPr lang="en-US" sz="4400" b="1" kern="1200" dirty="0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–</a:t>
            </a: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“</a:t>
            </a: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DB2 OBJECTS“</a:t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Session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332697" y="128790"/>
            <a:ext cx="4953000" cy="953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STORAGE GROUP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LIST  OF VOLUMES  FROM WHICH  DB2  IS TO  ALLOCATE  SPACE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ALL  VOLUMES  IN GROUP MUST BE SAME DEVICE TYPE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USER  CAN  ALLOCATE  SPACE  VIA  VSAM  ACCESS  METHOD 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119647" y="292995"/>
            <a:ext cx="1984712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DATABASE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533400" y="1295400"/>
            <a:ext cx="7620000" cy="2398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A collection of logically related objects</a:t>
            </a:r>
          </a:p>
          <a:p>
            <a:pPr eaLnBrk="0" hangingPunct="0"/>
            <a:endParaRPr lang="en-US" sz="2200" b="1" dirty="0"/>
          </a:p>
          <a:p>
            <a:pPr lvl="1" eaLnBrk="0" hangingPunct="0"/>
            <a:r>
              <a:rPr lang="en-US" sz="2200" b="1" dirty="0"/>
              <a:t>-	Tables</a:t>
            </a:r>
          </a:p>
          <a:p>
            <a:pPr lvl="1" eaLnBrk="0" hangingPunct="0"/>
            <a:r>
              <a:rPr lang="en-US" sz="2200" b="1" dirty="0"/>
              <a:t>-	Table spaces</a:t>
            </a:r>
          </a:p>
          <a:p>
            <a:pPr lvl="1" eaLnBrk="0" hangingPunct="0"/>
            <a:r>
              <a:rPr lang="en-US" sz="2200" b="1" dirty="0"/>
              <a:t>-	Indexes</a:t>
            </a:r>
          </a:p>
          <a:p>
            <a:pPr lvl="1" eaLnBrk="0" hangingPunct="0"/>
            <a:r>
              <a:rPr lang="en-US" sz="2200" b="1" dirty="0"/>
              <a:t>-	Index spaces</a:t>
            </a:r>
          </a:p>
          <a:p>
            <a:pPr lvl="2"/>
            <a:endParaRPr lang="en-US" b="1" dirty="0"/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457200" y="3657600"/>
            <a:ext cx="7385036" cy="21210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Database is the unit of START and STOP.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It is typically not contained in a single set of  disks,</a:t>
            </a:r>
          </a:p>
          <a:p>
            <a:pPr eaLnBrk="0" hangingPunct="0"/>
            <a:r>
              <a:rPr lang="en-US" sz="2200" b="1" dirty="0"/>
              <a:t>but rather occupies portions of many disks.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One DB2 system can manage </a:t>
            </a:r>
            <a:r>
              <a:rPr lang="en-US" sz="2200" b="1" dirty="0" smtClean="0"/>
              <a:t>up to </a:t>
            </a:r>
            <a:r>
              <a:rPr lang="en-US" sz="2200" b="1" dirty="0"/>
              <a:t>64,000 databases</a:t>
            </a:r>
            <a:r>
              <a:rPr lang="en-US" sz="2200" b="1" dirty="0"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183776" y="304800"/>
            <a:ext cx="38100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TABLE SPACE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838200" y="1828800"/>
            <a:ext cx="6409576" cy="2736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A logical address space on secondary storage</a:t>
            </a:r>
          </a:p>
          <a:p>
            <a:pPr eaLnBrk="0" hangingPunct="0"/>
            <a:r>
              <a:rPr lang="en-US" sz="2200" b="1" dirty="0"/>
              <a:t> - to hold one or more tables.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As the table size  increases, more memory is</a:t>
            </a:r>
          </a:p>
          <a:p>
            <a:pPr eaLnBrk="0" hangingPunct="0"/>
            <a:r>
              <a:rPr lang="en-US" sz="2200" b="1" dirty="0"/>
              <a:t> acquired for the table space.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Max size of table space - 64 billion bytes.</a:t>
            </a:r>
          </a:p>
          <a:p>
            <a:pPr eaLnBrk="0" hangingPunct="0"/>
            <a:endParaRPr lang="en-US" b="1" dirty="0"/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3179763" y="4848225"/>
            <a:ext cx="180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800" b="1">
              <a:latin typeface="Book Antiqua" pitchFamily="18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3179763" y="5153025"/>
            <a:ext cx="180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800" b="1">
              <a:latin typeface="Book Antiqua" pitchFamily="18" charset="0"/>
            </a:endParaRP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3179763" y="5534025"/>
            <a:ext cx="180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800" b="1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685800" y="1704975"/>
            <a:ext cx="84582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200" b="1" dirty="0"/>
              <a:t>No limit to the no. of table spaces in a database.</a:t>
            </a:r>
          </a:p>
          <a:p>
            <a:pPr algn="ctr" eaLnBrk="0" hangingPunct="0"/>
            <a:endParaRPr lang="en-US" sz="2200" b="1" dirty="0"/>
          </a:p>
          <a:p>
            <a:pPr algn="ctr" eaLnBrk="0" hangingPunct="0"/>
            <a:r>
              <a:rPr lang="en-US" sz="2200" b="1" dirty="0"/>
              <a:t>Page size in a table space - all 4k or all 32 k bytes.</a:t>
            </a:r>
          </a:p>
          <a:p>
            <a:pPr algn="ctr" eaLnBrk="0" hangingPunct="0"/>
            <a:endParaRPr lang="en-US" sz="2200" b="1" dirty="0"/>
          </a:p>
          <a:p>
            <a:pPr algn="ctr" eaLnBrk="0" hangingPunct="0"/>
            <a:r>
              <a:rPr lang="en-US" sz="2200" b="1" dirty="0"/>
              <a:t>Unit for Recovery and Reorganization.</a:t>
            </a:r>
          </a:p>
          <a:p>
            <a:pPr algn="ctr" eaLnBrk="0" hangingPunct="0"/>
            <a:endParaRPr lang="en-US" sz="2000" b="1" dirty="0"/>
          </a:p>
          <a:p>
            <a:pPr algn="ctr" eaLnBrk="0" hangingPunct="0"/>
            <a:endParaRPr lang="en-US" sz="1800" b="1" dirty="0">
              <a:latin typeface="Times New Roman" pitchFamily="18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5181600" y="4495800"/>
            <a:ext cx="280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b="1"/>
              <a:t>Simple Table Spaces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5181600" y="5029200"/>
            <a:ext cx="338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b="1"/>
              <a:t>Segmented Table Spaces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5257800" y="5486400"/>
            <a:ext cx="3368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 b="1"/>
              <a:t>Partitioned Table Spaces</a:t>
            </a: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1524000" y="4983163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/>
              <a:t>Table spaces</a:t>
            </a:r>
            <a:endParaRPr lang="en-US" sz="2000" dirty="0"/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 flipV="1">
            <a:off x="4191000" y="5257800"/>
            <a:ext cx="609600" cy="7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 flipV="1">
            <a:off x="4038600" y="5257800"/>
            <a:ext cx="685800" cy="152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 flipV="1">
            <a:off x="3962400" y="4724400"/>
            <a:ext cx="129540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>
            <a:off x="4038600" y="5257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3962400" y="5257800"/>
            <a:ext cx="1371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708" name="Rectangle 4"/>
          <p:cNvSpPr>
            <a:spLocks noChangeArrowheads="1"/>
          </p:cNvSpPr>
          <p:nvPr/>
        </p:nvSpPr>
        <p:spPr bwMode="auto">
          <a:xfrm>
            <a:off x="874680" y="330558"/>
            <a:ext cx="38100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TABLE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0455" y="128790"/>
            <a:ext cx="4713669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TABLE SPACE PAGE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914400" y="1447800"/>
            <a:ext cx="77724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75000"/>
              <a:buFont typeface="Wingdings" pitchFamily="2" charset="2"/>
              <a:buChar char="v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TABLE SPACE IS DIVIDED INTO 4K BLOCKS CALLED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PAGE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PAGE IS THE UNIT OF I/O TRANSMISSION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PAGE MAY CONTAIN ONE OR MANY ROWS (MAXIMUM 127)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 ROW MUST LIE WITHIN ONE PAGE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  (TO ACCOMMODATE ROWS LARGER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  THAN 4K , PAGES CAN BE 32K)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360609" y="230546"/>
            <a:ext cx="452048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Page - Diagram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2133600"/>
          <a:ext cx="3429000" cy="1600200"/>
        </p:xfrm>
        <a:graphic>
          <a:graphicData uri="http://schemas.openxmlformats.org/drawingml/2006/table">
            <a:tbl>
              <a:tblPr/>
              <a:tblGrid>
                <a:gridCol w="1158240"/>
                <a:gridCol w="1184910"/>
                <a:gridCol w="1085850"/>
              </a:tblGrid>
              <a:tr h="40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Page Header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Row 1  ID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Sam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1441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20000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98494111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Row 2 ID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C00000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C00000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Verdana"/>
                          <a:ea typeface="Calibri"/>
                          <a:cs typeface="Times New Roman"/>
                        </a:rPr>
                        <a:t>Page Footer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257565" y="291921"/>
            <a:ext cx="4765183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Simple Table Space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665163" y="1676400"/>
            <a:ext cx="7641710" cy="3475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Contains more than one table ( rows) in a single page.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Advantages :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1. Rows of different tables can be clustered together to </a:t>
            </a:r>
          </a:p>
          <a:p>
            <a:pPr eaLnBrk="0" hangingPunct="0"/>
            <a:r>
              <a:rPr lang="en-US" sz="2200" b="1" dirty="0"/>
              <a:t>    improve access  time to logically related data.</a:t>
            </a:r>
          </a:p>
          <a:p>
            <a:pPr eaLnBrk="0" hangingPunct="0"/>
            <a:r>
              <a:rPr lang="en-US" sz="2200" b="1" dirty="0"/>
              <a:t>   ( No. of Info operations would be reduced)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2. Efficient Referential Integrity.</a:t>
            </a:r>
          </a:p>
          <a:p>
            <a:pPr eaLnBrk="0" hangingPunct="0"/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914400" y="2230438"/>
            <a:ext cx="76835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anchor="ctr">
            <a:spAutoFit/>
          </a:bodyPr>
          <a:lstStyle/>
          <a:p>
            <a:pPr marL="457200" indent="-457200" eaLnBrk="0" hangingPunct="0">
              <a:buFont typeface="+mj-lt"/>
              <a:buAutoNum type="arabicPeriod"/>
            </a:pPr>
            <a:r>
              <a:rPr lang="en-US" sz="2200" b="1" dirty="0" smtClean="0"/>
              <a:t>Inefficient </a:t>
            </a:r>
            <a:r>
              <a:rPr lang="en-US" sz="2200" b="1" dirty="0"/>
              <a:t>Recovery &amp; Reorganization.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 2. Table scan requires table space scan</a:t>
            </a:r>
          </a:p>
          <a:p>
            <a:pPr eaLnBrk="0" hangingPunct="0"/>
            <a:r>
              <a:rPr lang="en-US" sz="2200" b="1" dirty="0" smtClean="0"/>
              <a:t>	- </a:t>
            </a:r>
            <a:r>
              <a:rPr lang="en-US" sz="2200" b="1" dirty="0"/>
              <a:t>Sequential Access is very slow</a:t>
            </a:r>
          </a:p>
          <a:p>
            <a:pPr lvl="1" eaLnBrk="0" hangingPunct="0"/>
            <a:r>
              <a:rPr lang="en-US" sz="2200" b="1" dirty="0"/>
              <a:t>     </a:t>
            </a:r>
            <a:r>
              <a:rPr lang="en-US" sz="2200" b="1" dirty="0" smtClean="0"/>
              <a:t> - </a:t>
            </a:r>
            <a:r>
              <a:rPr lang="en-US" sz="2200" b="1" dirty="0"/>
              <a:t>Unnecessary tables also will be read</a:t>
            </a:r>
          </a:p>
          <a:p>
            <a:pPr algn="ctr"/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226443" y="320699"/>
            <a:ext cx="5257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Disadvantages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33255" y="179030"/>
            <a:ext cx="5257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Simple Table space - Diagram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2209800"/>
          <a:ext cx="2590799" cy="2666997"/>
        </p:xfrm>
        <a:graphic>
          <a:graphicData uri="http://schemas.openxmlformats.org/drawingml/2006/table">
            <a:tbl>
              <a:tblPr/>
              <a:tblGrid>
                <a:gridCol w="531445"/>
                <a:gridCol w="332154"/>
                <a:gridCol w="332154"/>
                <a:gridCol w="451730"/>
                <a:gridCol w="212578"/>
                <a:gridCol w="730738"/>
              </a:tblGrid>
              <a:tr h="296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93CDD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464700" y="292995"/>
            <a:ext cx="4289425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Segmented Table Space</a:t>
            </a: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685800" y="1371600"/>
            <a:ext cx="8075613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Table space is divided into segments.</a:t>
            </a:r>
          </a:p>
          <a:p>
            <a:pPr eaLnBrk="0" hangingPunct="0"/>
            <a:r>
              <a:rPr lang="en-US" sz="2200" b="1" dirty="0"/>
              <a:t>Segment size 4 pages to 64 pages ( Multiple of 4).</a:t>
            </a:r>
          </a:p>
          <a:p>
            <a:pPr eaLnBrk="0" hangingPunct="0"/>
            <a:r>
              <a:rPr lang="en-US" sz="2200" b="1" dirty="0"/>
              <a:t>Each segment can have rows of only one table.</a:t>
            </a:r>
          </a:p>
          <a:p>
            <a:pPr lvl="1" eaLnBrk="0" hangingPunct="0"/>
            <a:r>
              <a:rPr lang="en-US" sz="2200" b="1" dirty="0"/>
              <a:t>Segment                       Tables  </a:t>
            </a:r>
          </a:p>
        </p:txBody>
      </p:sp>
      <p:sp>
        <p:nvSpPr>
          <p:cNvPr id="35844" name="Line 6"/>
          <p:cNvSpPr>
            <a:spLocks noChangeShapeType="1"/>
          </p:cNvSpPr>
          <p:nvPr/>
        </p:nvSpPr>
        <p:spPr bwMode="auto">
          <a:xfrm>
            <a:off x="3124200" y="25908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533400" y="3352800"/>
            <a:ext cx="8228013" cy="2459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Advantages  :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1. Like single table space - can contain more than one table</a:t>
            </a:r>
          </a:p>
          <a:p>
            <a:pPr eaLnBrk="0" hangingPunct="0"/>
            <a:r>
              <a:rPr lang="en-US" sz="2200" b="1" dirty="0"/>
              <a:t>2. Single page contains rows of a single table</a:t>
            </a:r>
          </a:p>
          <a:p>
            <a:pPr eaLnBrk="0" hangingPunct="0"/>
            <a:r>
              <a:rPr lang="en-US" sz="2200" b="1" dirty="0"/>
              <a:t>3. Supports variable length records (rows).</a:t>
            </a:r>
          </a:p>
          <a:p>
            <a:pPr eaLnBrk="0" hangingPunct="0"/>
            <a:r>
              <a:rPr lang="en-US" sz="2200" b="1" dirty="0"/>
              <a:t>4. Efficient </a:t>
            </a:r>
            <a:r>
              <a:rPr lang="en-US" sz="2200" b="1" dirty="0" smtClean="0"/>
              <a:t>table scan.</a:t>
            </a:r>
            <a:endParaRPr lang="en-US" sz="2200" b="1" dirty="0"/>
          </a:p>
          <a:p>
            <a:pPr eaLnBrk="0" hangingPunct="0"/>
            <a:r>
              <a:rPr lang="en-US" sz="2200" b="1" dirty="0"/>
              <a:t>5. Efficient recovery, reorganization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8410" y="1079679"/>
            <a:ext cx="8229600" cy="5012028"/>
          </a:xfrm>
        </p:spPr>
        <p:txBody>
          <a:bodyPr/>
          <a:lstStyle/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5000"/>
              <a:buNone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 completion of this session the learner will be able to: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 fontAlgn="base">
              <a:lnSpc>
                <a:spcPct val="100000"/>
              </a:lnSpc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Explain Physical and Logical objects</a:t>
            </a:r>
          </a:p>
          <a:p>
            <a:pPr lvl="1" fontAlgn="base">
              <a:lnSpc>
                <a:spcPct val="100000"/>
              </a:lnSpc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Explain types of table spaces</a:t>
            </a:r>
          </a:p>
          <a:p>
            <a:pPr lvl="1" fontAlgn="base">
              <a:lnSpc>
                <a:spcPct val="100000"/>
              </a:lnSpc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Explain difference between Alias and Synonym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b="1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GB" sz="23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6163"/>
            <a:ext cx="6130344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Session 2 - Objectives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693572" y="744834"/>
            <a:ext cx="6019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Segmented Table space - Diagram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1905000"/>
          <a:ext cx="2743200" cy="3733799"/>
        </p:xfrm>
        <a:graphic>
          <a:graphicData uri="http://schemas.openxmlformats.org/drawingml/2006/table">
            <a:tbl>
              <a:tblPr/>
              <a:tblGrid>
                <a:gridCol w="743857"/>
                <a:gridCol w="170543"/>
                <a:gridCol w="446314"/>
                <a:gridCol w="454297"/>
                <a:gridCol w="162560"/>
                <a:gridCol w="765629"/>
              </a:tblGrid>
              <a:tr h="849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93CDDD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8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98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611739" y="369195"/>
            <a:ext cx="4166315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Partitioned Table Space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81000" y="1447800"/>
            <a:ext cx="8308975" cy="2525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200" b="1" dirty="0"/>
              <a:t>   Occupies more than one DASD.</a:t>
            </a:r>
          </a:p>
          <a:p>
            <a:pPr eaLnBrk="0" hangingPunct="0">
              <a:buFontTx/>
              <a:buChar char="•"/>
            </a:pPr>
            <a:r>
              <a:rPr lang="en-US" sz="2200" b="1" dirty="0"/>
              <a:t>   For very large tables with millions of Rows.</a:t>
            </a:r>
          </a:p>
          <a:p>
            <a:pPr eaLnBrk="0" hangingPunct="0">
              <a:buFontTx/>
              <a:buChar char="•"/>
            </a:pPr>
            <a:r>
              <a:rPr lang="en-US" sz="2200" b="1" dirty="0"/>
              <a:t>   Contains only one table.</a:t>
            </a:r>
          </a:p>
          <a:p>
            <a:pPr eaLnBrk="0" hangingPunct="0">
              <a:buFontTx/>
              <a:buChar char="•"/>
            </a:pPr>
            <a:r>
              <a:rPr lang="en-US" sz="2200" b="1" dirty="0"/>
              <a:t>   Partitioned in accordance with value ranges of a </a:t>
            </a:r>
          </a:p>
          <a:p>
            <a:pPr eaLnBrk="0" hangingPunct="0"/>
            <a:r>
              <a:rPr lang="en-US" sz="2200" b="1" dirty="0"/>
              <a:t>     partitioning column / column combination.</a:t>
            </a:r>
          </a:p>
          <a:p>
            <a:pPr lvl="1" eaLnBrk="0" hangingPunct="0"/>
            <a:endParaRPr lang="en-US" sz="2200" b="1" dirty="0"/>
          </a:p>
          <a:p>
            <a:pPr lvl="2" eaLnBrk="0" hangingPunct="0"/>
            <a:r>
              <a:rPr lang="en-US" sz="2200" b="1" dirty="0"/>
              <a:t>   Partition                Table</a:t>
            </a:r>
            <a:r>
              <a:rPr lang="en-US" sz="2800" dirty="0">
                <a:latin typeface="Times New Roman" pitchFamily="18" charset="0"/>
              </a:rPr>
              <a:t>          </a:t>
            </a:r>
          </a:p>
        </p:txBody>
      </p:sp>
      <p:sp>
        <p:nvSpPr>
          <p:cNvPr id="37892" name="Line 6"/>
          <p:cNvSpPr>
            <a:spLocks noChangeShapeType="1"/>
          </p:cNvSpPr>
          <p:nvPr/>
        </p:nvSpPr>
        <p:spPr bwMode="auto">
          <a:xfrm>
            <a:off x="2940672" y="3733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122363" y="3454400"/>
            <a:ext cx="2444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.</a:t>
            </a:r>
          </a:p>
          <a:p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6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</a:t>
            </a:r>
            <a:r>
              <a:rPr lang="en-US" sz="7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vantages :</a:t>
            </a:r>
          </a:p>
          <a:p>
            <a:pPr eaLnBrk="1" hangingPunct="1">
              <a:lnSpc>
                <a:spcPct val="90000"/>
              </a:lnSpc>
            </a:pPr>
            <a:endParaRPr lang="en-US" sz="7400" b="1" dirty="0" smtClean="0"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SzPct val="75000"/>
              <a:buFont typeface="Symbol" pitchFamily="18" charset="2"/>
              <a:buChar char="·"/>
            </a:pPr>
            <a:r>
              <a:rPr lang="en-US" sz="7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Some portions of Database can be quickly accessible by using fast DASD for those partitions.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SzPct val="75000"/>
              <a:buFont typeface="Symbol" pitchFamily="18" charset="2"/>
              <a:buChar char="·"/>
            </a:pPr>
            <a:r>
              <a:rPr lang="en-US" sz="7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Parts of the database can be recovered.</a:t>
            </a:r>
          </a:p>
          <a:p>
            <a:pPr eaLnBrk="1" hangingPunct="1">
              <a:lnSpc>
                <a:spcPct val="90000"/>
              </a:lnSpc>
            </a:pPr>
            <a:endParaRPr lang="en-US" sz="7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7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Disadvantages :</a:t>
            </a:r>
          </a:p>
          <a:p>
            <a:pPr eaLnBrk="1" hangingPunct="1">
              <a:lnSpc>
                <a:spcPct val="90000"/>
              </a:lnSpc>
            </a:pPr>
            <a:endParaRPr lang="en-US" sz="74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7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 operation on partitioning column is not allowed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444312" y="343437"/>
            <a:ext cx="4488287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Partitioned Table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817812" y="731955"/>
            <a:ext cx="6019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Partitioned  Table space - Diagram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600200" y="2438400"/>
            <a:ext cx="1600200" cy="1981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0000"/>
                </a:solidFill>
                <a:latin typeface="+mn-lt"/>
                <a:ea typeface="Calibri" pitchFamily="34" charset="0"/>
                <a:cs typeface="Times New Roman" pitchFamily="18" charset="0"/>
              </a:rPr>
              <a:t>PARTITION 1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810000" y="2438400"/>
            <a:ext cx="1676400" cy="19621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solidFill>
                  <a:srgbClr val="FF0000"/>
                </a:solidFill>
                <a:latin typeface="+mn-lt"/>
                <a:ea typeface="Calibri" pitchFamily="34" charset="0"/>
                <a:cs typeface="Times New Roman" pitchFamily="18" charset="0"/>
              </a:rPr>
              <a:t>PARTITION 2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4800600"/>
            <a:ext cx="6019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        PARTITION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KEY A-D  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          PARTITION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KEY E-H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108205" y="167424"/>
            <a:ext cx="5300908" cy="97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TABLE SPACE TYPES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/>
              <a:t>SIMPLE TABLE SPACE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/>
              <a:t>SEGMENTED TABLE SPACE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dirty="0" smtClean="0"/>
              <a:t>PARTITIONED </a:t>
            </a:r>
            <a:r>
              <a:rPr lang="en-US" sz="2200" dirty="0"/>
              <a:t>TABLE SPACE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460500" y="2908300"/>
            <a:ext cx="5689600" cy="165082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/>
          <a:lstStyle/>
          <a:p>
            <a:pPr algn="ctr" eaLnBrk="0" hangingPunct="0"/>
            <a:r>
              <a:rPr lang="en-US" sz="2000" b="1" dirty="0"/>
              <a:t>SIMPLE AND SEGMENTED TABLE </a:t>
            </a:r>
          </a:p>
          <a:p>
            <a:pPr algn="ctr" eaLnBrk="0" hangingPunct="0"/>
            <a:endParaRPr lang="en-US" sz="2000" b="1" dirty="0"/>
          </a:p>
          <a:p>
            <a:pPr algn="ctr" eaLnBrk="0" hangingPunct="0"/>
            <a:r>
              <a:rPr lang="en-US" sz="2000" b="1" dirty="0"/>
              <a:t>SPACES CAN HOLD MORE THAN</a:t>
            </a:r>
          </a:p>
          <a:p>
            <a:pPr algn="ctr" eaLnBrk="0" hangingPunct="0"/>
            <a:endParaRPr lang="en-US" sz="2000" b="1" dirty="0"/>
          </a:p>
          <a:p>
            <a:pPr algn="ctr" eaLnBrk="0" hangingPunct="0"/>
            <a:r>
              <a:rPr lang="en-US" sz="2000" b="1" dirty="0"/>
              <a:t>ONE TABLE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4479925" y="3382963"/>
            <a:ext cx="184150" cy="920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38634" y="167427"/>
            <a:ext cx="525458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PARTITIONED TABLE SPACE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b="1" dirty="0"/>
              <a:t>EACH PARTITION BELONGS TO A RANGE OF KEY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62238" y="0"/>
            <a:ext cx="5257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RECOMMENDATIONS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STANDARD CHOICE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b="1" dirty="0"/>
              <a:t>SEGMENTED TABLE SPACE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TO INTERLEAVE ROWS OF DIFFERENT TABLES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b="1" dirty="0"/>
              <a:t>SIMPLE TABLE SPACE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FOR A VERY LARGE TABLE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b="1" dirty="0"/>
              <a:t>PARTITIONED TABLE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231818" y="76200"/>
            <a:ext cx="4803821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CREATE  TABLESPACE</a:t>
            </a: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1066800" y="1524000"/>
            <a:ext cx="7620000" cy="396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CREATE  TABLE  TS3  IN DB3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SEGSIZE  4   </a:t>
            </a:r>
            <a:r>
              <a:rPr lang="en-US" sz="2200" dirty="0" smtClean="0"/>
              <a:t>----------------------------------------------</a:t>
            </a:r>
            <a:endParaRPr lang="en-US" sz="22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-NUMBER  OF  PAGES  PER  SEGMENT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NUMPARTS  3                                                </a:t>
            </a: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 smtClean="0"/>
              <a:t>    NOT </a:t>
            </a:r>
            <a:r>
              <a:rPr lang="en-US" sz="2200" dirty="0"/>
              <a:t>BOTH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- NUMBER  OF PARTITIONS </a:t>
            </a:r>
            <a:r>
              <a:rPr lang="en-US" sz="2200" dirty="0" smtClean="0"/>
              <a:t>-------------------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533400" y="1371600"/>
            <a:ext cx="7086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 dirty="0"/>
              <a:t>BUFFERPOOL  BPO</a:t>
            </a:r>
          </a:p>
          <a:p>
            <a:pPr lvl="1"/>
            <a:r>
              <a:rPr lang="en-US" sz="2200" b="1" dirty="0"/>
              <a:t>DETERMINES  PAGE  SIZE</a:t>
            </a:r>
          </a:p>
          <a:p>
            <a:r>
              <a:rPr lang="en-US" sz="2200" b="1" dirty="0"/>
              <a:t>USING  STOGROUP  SG1</a:t>
            </a:r>
          </a:p>
          <a:p>
            <a:endParaRPr lang="en-US" sz="2200" b="1" dirty="0"/>
          </a:p>
          <a:p>
            <a:r>
              <a:rPr lang="en-US" sz="2200" b="1" dirty="0"/>
              <a:t>PRE-DEFINED LIST OF</a:t>
            </a:r>
          </a:p>
          <a:p>
            <a:r>
              <a:rPr lang="en-US" sz="2200" b="1" dirty="0"/>
              <a:t> STORAGE GROUP VOLUMES</a:t>
            </a:r>
          </a:p>
          <a:p>
            <a:endParaRPr lang="en-US" sz="2200" b="1" dirty="0"/>
          </a:p>
          <a:p>
            <a:r>
              <a:rPr lang="en-US" sz="2200" b="1" dirty="0"/>
              <a:t>PRIQTY  52  SECQTY  20</a:t>
            </a:r>
          </a:p>
          <a:p>
            <a:pPr lvl="1"/>
            <a:r>
              <a:rPr lang="en-US" sz="2200" b="1" dirty="0"/>
              <a:t>PRIMARY/SECONDARY  AMOUNTS, </a:t>
            </a:r>
            <a:endParaRPr lang="en-US" sz="2200" b="1" dirty="0" smtClean="0"/>
          </a:p>
          <a:p>
            <a:pPr lvl="1"/>
            <a:r>
              <a:rPr lang="en-US" sz="2200" b="1" dirty="0" smtClean="0"/>
              <a:t>IN </a:t>
            </a:r>
            <a:r>
              <a:rPr lang="en-US" sz="2200" b="1" dirty="0"/>
              <a:t>KB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76200"/>
            <a:ext cx="46943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CREATE  TABLESPACE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762000" y="1739900"/>
            <a:ext cx="7543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 dirty="0"/>
              <a:t>PCTFREE  10  FREESPACE  4 SPACE</a:t>
            </a:r>
          </a:p>
          <a:p>
            <a:r>
              <a:rPr lang="en-US" sz="2200" b="1" dirty="0"/>
              <a:t>LEFT BY LOAD/REORG FOR LATER</a:t>
            </a:r>
          </a:p>
          <a:p>
            <a:endParaRPr lang="en-US" sz="2200" b="1" dirty="0"/>
          </a:p>
          <a:p>
            <a:endParaRPr lang="en-US" sz="2200" b="1" dirty="0"/>
          </a:p>
          <a:p>
            <a:r>
              <a:rPr lang="en-US" sz="2200" b="1" dirty="0"/>
              <a:t>LOCKSIZE ANY AMOUNT OF TABLE LOCKED </a:t>
            </a:r>
            <a:endParaRPr lang="en-US" sz="2200" b="1" dirty="0" smtClean="0"/>
          </a:p>
          <a:p>
            <a:r>
              <a:rPr lang="en-US" sz="2200" b="1" dirty="0" smtClean="0"/>
              <a:t>DURING </a:t>
            </a:r>
            <a:r>
              <a:rPr lang="en-US" sz="2200" b="1" dirty="0"/>
              <a:t>USE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37554" y="76200"/>
            <a:ext cx="5715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CREATE  TABLESPACE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60974" y="331632"/>
            <a:ext cx="51054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DB2 TYPES OF OBJECTS 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094704" y="1197735"/>
            <a:ext cx="5126038" cy="28782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STORAGE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RECOVERY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DATABASE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SYSTEM</a:t>
            </a:r>
          </a:p>
          <a:p>
            <a:pPr lvl="1" eaLnBrk="0" hangingPunct="0">
              <a:lnSpc>
                <a:spcPct val="200000"/>
              </a:lnSpc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371334" y="0"/>
            <a:ext cx="5181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LOCKSIZE  PAGE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533400" y="13843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                        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/>
              <a:t>                         </a:t>
            </a:r>
            <a:endParaRPr lang="en-US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b="1" dirty="0" smtClean="0"/>
          </a:p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AVAILABLE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BETTER  DATA  CONCURRENCY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1841500" y="2451100"/>
            <a:ext cx="736600" cy="1041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3060700" y="2374900"/>
            <a:ext cx="812800" cy="1117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4660900" y="2451100"/>
            <a:ext cx="1041400" cy="1117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>
                <a:latin typeface="Arial" charset="0"/>
              </a:rPr>
              <a:t>IN</a:t>
            </a:r>
          </a:p>
          <a:p>
            <a:pPr algn="ctr" eaLnBrk="0" hangingPunct="0"/>
            <a:r>
              <a:rPr lang="en-US" sz="1800" b="1">
                <a:latin typeface="Arial" charset="0"/>
              </a:rPr>
              <a:t>USE</a:t>
            </a:r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6642100" y="2374900"/>
            <a:ext cx="965200" cy="127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2133600" y="24574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2209800" y="24574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>
            <a:off x="2438400" y="24574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2286000" y="24574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4"/>
          <p:cNvSpPr>
            <a:spLocks noChangeShapeType="1"/>
          </p:cNvSpPr>
          <p:nvPr/>
        </p:nvSpPr>
        <p:spPr bwMode="auto">
          <a:xfrm>
            <a:off x="2514600" y="24574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5"/>
          <p:cNvSpPr>
            <a:spLocks noChangeShapeType="1"/>
          </p:cNvSpPr>
          <p:nvPr/>
        </p:nvSpPr>
        <p:spPr bwMode="auto">
          <a:xfrm>
            <a:off x="2362200" y="24574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6"/>
          <p:cNvSpPr>
            <a:spLocks noChangeShapeType="1"/>
          </p:cNvSpPr>
          <p:nvPr/>
        </p:nvSpPr>
        <p:spPr bwMode="auto">
          <a:xfrm>
            <a:off x="1981200" y="24574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>
            <a:off x="1905000" y="24574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8"/>
          <p:cNvSpPr>
            <a:spLocks noChangeShapeType="1"/>
          </p:cNvSpPr>
          <p:nvPr/>
        </p:nvSpPr>
        <p:spPr bwMode="auto">
          <a:xfrm>
            <a:off x="2057400" y="24574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9"/>
          <p:cNvSpPr>
            <a:spLocks noChangeShapeType="1"/>
          </p:cNvSpPr>
          <p:nvPr/>
        </p:nvSpPr>
        <p:spPr bwMode="auto">
          <a:xfrm>
            <a:off x="3124200" y="23812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20"/>
          <p:cNvSpPr>
            <a:spLocks noChangeShapeType="1"/>
          </p:cNvSpPr>
          <p:nvPr/>
        </p:nvSpPr>
        <p:spPr bwMode="auto">
          <a:xfrm>
            <a:off x="3200400" y="23812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21"/>
          <p:cNvSpPr>
            <a:spLocks noChangeShapeType="1"/>
          </p:cNvSpPr>
          <p:nvPr/>
        </p:nvSpPr>
        <p:spPr bwMode="auto">
          <a:xfrm>
            <a:off x="3352800" y="23812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>
            <a:off x="3276600" y="23812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>
            <a:off x="3810000" y="23812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3733800" y="23812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>
            <a:off x="3581400" y="23812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26"/>
          <p:cNvSpPr>
            <a:spLocks noChangeShapeType="1"/>
          </p:cNvSpPr>
          <p:nvPr/>
        </p:nvSpPr>
        <p:spPr bwMode="auto">
          <a:xfrm>
            <a:off x="3657600" y="23812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7"/>
          <p:cNvSpPr>
            <a:spLocks noChangeShapeType="1"/>
          </p:cNvSpPr>
          <p:nvPr/>
        </p:nvSpPr>
        <p:spPr bwMode="auto">
          <a:xfrm>
            <a:off x="3429000" y="2381250"/>
            <a:ext cx="0" cy="1028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28"/>
          <p:cNvSpPr>
            <a:spLocks noChangeShapeType="1"/>
          </p:cNvSpPr>
          <p:nvPr/>
        </p:nvSpPr>
        <p:spPr bwMode="auto">
          <a:xfrm>
            <a:off x="3505200" y="23812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29"/>
          <p:cNvSpPr>
            <a:spLocks noChangeShapeType="1"/>
          </p:cNvSpPr>
          <p:nvPr/>
        </p:nvSpPr>
        <p:spPr bwMode="auto">
          <a:xfrm>
            <a:off x="67056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Line 30"/>
          <p:cNvSpPr>
            <a:spLocks noChangeShapeType="1"/>
          </p:cNvSpPr>
          <p:nvPr/>
        </p:nvSpPr>
        <p:spPr bwMode="auto">
          <a:xfrm>
            <a:off x="68580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Line 31"/>
          <p:cNvSpPr>
            <a:spLocks noChangeShapeType="1"/>
          </p:cNvSpPr>
          <p:nvPr/>
        </p:nvSpPr>
        <p:spPr bwMode="auto">
          <a:xfrm>
            <a:off x="70104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2"/>
          <p:cNvSpPr>
            <a:spLocks noChangeShapeType="1"/>
          </p:cNvSpPr>
          <p:nvPr/>
        </p:nvSpPr>
        <p:spPr bwMode="auto">
          <a:xfrm>
            <a:off x="71628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3"/>
          <p:cNvSpPr>
            <a:spLocks noChangeShapeType="1"/>
          </p:cNvSpPr>
          <p:nvPr/>
        </p:nvSpPr>
        <p:spPr bwMode="auto">
          <a:xfrm>
            <a:off x="75438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4"/>
          <p:cNvSpPr>
            <a:spLocks noChangeShapeType="1"/>
          </p:cNvSpPr>
          <p:nvPr/>
        </p:nvSpPr>
        <p:spPr bwMode="auto">
          <a:xfrm>
            <a:off x="74676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5"/>
          <p:cNvSpPr>
            <a:spLocks noChangeShapeType="1"/>
          </p:cNvSpPr>
          <p:nvPr/>
        </p:nvSpPr>
        <p:spPr bwMode="auto">
          <a:xfrm>
            <a:off x="73152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Line 36"/>
          <p:cNvSpPr>
            <a:spLocks noChangeShapeType="1"/>
          </p:cNvSpPr>
          <p:nvPr/>
        </p:nvSpPr>
        <p:spPr bwMode="auto">
          <a:xfrm>
            <a:off x="72390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37"/>
          <p:cNvSpPr>
            <a:spLocks noChangeShapeType="1"/>
          </p:cNvSpPr>
          <p:nvPr/>
        </p:nvSpPr>
        <p:spPr bwMode="auto">
          <a:xfrm>
            <a:off x="70866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8"/>
          <p:cNvSpPr>
            <a:spLocks noChangeShapeType="1"/>
          </p:cNvSpPr>
          <p:nvPr/>
        </p:nvSpPr>
        <p:spPr bwMode="auto">
          <a:xfrm>
            <a:off x="69342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9"/>
          <p:cNvSpPr>
            <a:spLocks noChangeShapeType="1"/>
          </p:cNvSpPr>
          <p:nvPr/>
        </p:nvSpPr>
        <p:spPr bwMode="auto">
          <a:xfrm>
            <a:off x="67818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Line 40"/>
          <p:cNvSpPr>
            <a:spLocks noChangeShapeType="1"/>
          </p:cNvSpPr>
          <p:nvPr/>
        </p:nvSpPr>
        <p:spPr bwMode="auto">
          <a:xfrm>
            <a:off x="47244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Line 41"/>
          <p:cNvSpPr>
            <a:spLocks noChangeShapeType="1"/>
          </p:cNvSpPr>
          <p:nvPr/>
        </p:nvSpPr>
        <p:spPr bwMode="auto">
          <a:xfrm>
            <a:off x="48768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2"/>
          <p:cNvSpPr>
            <a:spLocks noChangeShapeType="1"/>
          </p:cNvSpPr>
          <p:nvPr/>
        </p:nvSpPr>
        <p:spPr bwMode="auto">
          <a:xfrm>
            <a:off x="51054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Line 43"/>
          <p:cNvSpPr>
            <a:spLocks noChangeShapeType="1"/>
          </p:cNvSpPr>
          <p:nvPr/>
        </p:nvSpPr>
        <p:spPr bwMode="auto">
          <a:xfrm>
            <a:off x="49530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Line 44"/>
          <p:cNvSpPr>
            <a:spLocks noChangeShapeType="1"/>
          </p:cNvSpPr>
          <p:nvPr/>
        </p:nvSpPr>
        <p:spPr bwMode="auto">
          <a:xfrm>
            <a:off x="50292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Line 45"/>
          <p:cNvSpPr>
            <a:spLocks noChangeShapeType="1"/>
          </p:cNvSpPr>
          <p:nvPr/>
        </p:nvSpPr>
        <p:spPr bwMode="auto">
          <a:xfrm>
            <a:off x="54102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8" name="Line 46"/>
          <p:cNvSpPr>
            <a:spLocks noChangeShapeType="1"/>
          </p:cNvSpPr>
          <p:nvPr/>
        </p:nvSpPr>
        <p:spPr bwMode="auto">
          <a:xfrm>
            <a:off x="55626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Line 47"/>
          <p:cNvSpPr>
            <a:spLocks noChangeShapeType="1"/>
          </p:cNvSpPr>
          <p:nvPr/>
        </p:nvSpPr>
        <p:spPr bwMode="auto">
          <a:xfrm>
            <a:off x="56388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0" name="Line 48"/>
          <p:cNvSpPr>
            <a:spLocks noChangeShapeType="1"/>
          </p:cNvSpPr>
          <p:nvPr/>
        </p:nvSpPr>
        <p:spPr bwMode="auto">
          <a:xfrm>
            <a:off x="52578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Line 49"/>
          <p:cNvSpPr>
            <a:spLocks noChangeShapeType="1"/>
          </p:cNvSpPr>
          <p:nvPr/>
        </p:nvSpPr>
        <p:spPr bwMode="auto">
          <a:xfrm>
            <a:off x="51816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Line 50"/>
          <p:cNvSpPr>
            <a:spLocks noChangeShapeType="1"/>
          </p:cNvSpPr>
          <p:nvPr/>
        </p:nvSpPr>
        <p:spPr bwMode="auto">
          <a:xfrm>
            <a:off x="53340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51"/>
          <p:cNvSpPr>
            <a:spLocks noChangeShapeType="1"/>
          </p:cNvSpPr>
          <p:nvPr/>
        </p:nvSpPr>
        <p:spPr bwMode="auto">
          <a:xfrm>
            <a:off x="54864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Line 52"/>
          <p:cNvSpPr>
            <a:spLocks noChangeShapeType="1"/>
          </p:cNvSpPr>
          <p:nvPr/>
        </p:nvSpPr>
        <p:spPr bwMode="auto">
          <a:xfrm>
            <a:off x="4800600" y="24574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5" name="Line 53"/>
          <p:cNvSpPr>
            <a:spLocks noChangeShapeType="1"/>
          </p:cNvSpPr>
          <p:nvPr/>
        </p:nvSpPr>
        <p:spPr bwMode="auto">
          <a:xfrm>
            <a:off x="7391400" y="2381250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Line 54"/>
          <p:cNvSpPr>
            <a:spLocks noChangeShapeType="1"/>
          </p:cNvSpPr>
          <p:nvPr/>
        </p:nvSpPr>
        <p:spPr bwMode="auto">
          <a:xfrm flipV="1">
            <a:off x="3581400" y="3556000"/>
            <a:ext cx="0" cy="584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7" name="Line 55"/>
          <p:cNvSpPr>
            <a:spLocks noChangeShapeType="1"/>
          </p:cNvSpPr>
          <p:nvPr/>
        </p:nvSpPr>
        <p:spPr bwMode="auto">
          <a:xfrm>
            <a:off x="5130800" y="4419600"/>
            <a:ext cx="1930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Line 56"/>
          <p:cNvSpPr>
            <a:spLocks noChangeShapeType="1"/>
          </p:cNvSpPr>
          <p:nvPr/>
        </p:nvSpPr>
        <p:spPr bwMode="auto">
          <a:xfrm flipH="1">
            <a:off x="2184400" y="4419600"/>
            <a:ext cx="1117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Line 57"/>
          <p:cNvSpPr>
            <a:spLocks noChangeShapeType="1"/>
          </p:cNvSpPr>
          <p:nvPr/>
        </p:nvSpPr>
        <p:spPr bwMode="auto">
          <a:xfrm flipV="1">
            <a:off x="2209800" y="3632200"/>
            <a:ext cx="0" cy="812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Line 58"/>
          <p:cNvSpPr>
            <a:spLocks noChangeShapeType="1"/>
          </p:cNvSpPr>
          <p:nvPr/>
        </p:nvSpPr>
        <p:spPr bwMode="auto">
          <a:xfrm flipV="1">
            <a:off x="7086600" y="3708400"/>
            <a:ext cx="0" cy="73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435729" y="0"/>
            <a:ext cx="5105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LOCKSIZE  ANY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DB2  TO  CHOOSE BEST  LOCK SIZE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SYSTEM STARTS  WITH  PAGE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IF  PAGE  LOCKS  BECOME  EXCESSIVE , </a:t>
            </a:r>
            <a:r>
              <a:rPr lang="en-US" sz="2200" b="1" dirty="0" smtClean="0"/>
              <a:t>DB2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DYNAMICALLY  </a:t>
            </a:r>
            <a:r>
              <a:rPr lang="en-US" sz="2200" b="1" dirty="0"/>
              <a:t>UPGRADES TO </a:t>
            </a:r>
            <a:r>
              <a:rPr lang="en-US" sz="2200" b="1" dirty="0" smtClean="0"/>
              <a:t>TABLESPACE ,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 smtClean="0"/>
              <a:t>    OR </a:t>
            </a:r>
            <a:r>
              <a:rPr lang="en-US" sz="2200" b="1" dirty="0"/>
              <a:t>TO TABLE IF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641793" y="0"/>
            <a:ext cx="5105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Buffer Pool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defRPr/>
            </a:pPr>
            <a:endParaRPr lang="en-US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200" b="1" dirty="0"/>
              <a:t>These are areas of virtual storage that DB2 uses to store data temporarily.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1937845" y="228600"/>
            <a:ext cx="2916238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TABLES</a:t>
            </a: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914400" y="1524000"/>
            <a:ext cx="6172200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Stored record : prefix ( control info )</a:t>
            </a:r>
          </a:p>
          <a:p>
            <a:pPr lvl="3" eaLnBrk="0" hangingPunct="0"/>
            <a:r>
              <a:rPr lang="en-US" sz="2200" b="1" dirty="0"/>
              <a:t>          </a:t>
            </a:r>
            <a:r>
              <a:rPr lang="en-US" sz="2200" b="1" dirty="0" smtClean="0"/>
              <a:t>+ </a:t>
            </a:r>
            <a:r>
              <a:rPr lang="en-US" sz="2200" b="1" dirty="0"/>
              <a:t>all the stored fields.</a:t>
            </a:r>
          </a:p>
          <a:p>
            <a:pPr lvl="3" eaLnBrk="0" hangingPunct="0"/>
            <a:endParaRPr lang="en-US" sz="2200" b="1" dirty="0"/>
          </a:p>
          <a:p>
            <a:pPr lvl="3"/>
            <a:endParaRPr lang="en-US" b="1" dirty="0"/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838200" y="3581400"/>
            <a:ext cx="7607300" cy="1105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200" b="1" dirty="0" smtClean="0"/>
              <a:t>  Stored </a:t>
            </a:r>
            <a:r>
              <a:rPr lang="en-US" sz="2200" b="1" dirty="0"/>
              <a:t>field    : prefix ( if varying length filed)</a:t>
            </a:r>
          </a:p>
          <a:p>
            <a:pPr lvl="3" eaLnBrk="0" hangingPunct="0"/>
            <a:r>
              <a:rPr lang="en-US" sz="2200" b="1" dirty="0"/>
              <a:t>          + Null indicator prefix</a:t>
            </a:r>
          </a:p>
          <a:p>
            <a:pPr lvl="3" eaLnBrk="0" hangingPunct="0"/>
            <a:r>
              <a:rPr lang="en-US" sz="2200" b="1" dirty="0"/>
              <a:t>          + Actual Data-value</a:t>
            </a: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1427163" y="3248025"/>
            <a:ext cx="180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800" b="1">
              <a:latin typeface="Book Antiqua" pitchFamily="18" charset="0"/>
            </a:endParaRP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2265363" y="5534025"/>
            <a:ext cx="180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800" b="1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304800" y="1751528"/>
            <a:ext cx="8382000" cy="282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200" b="1" dirty="0"/>
              <a:t>Internally, stored records are addressed by ‘Record ID’ or RID.</a:t>
            </a:r>
          </a:p>
          <a:p>
            <a:pPr algn="ctr" eaLnBrk="0" hangingPunct="0"/>
            <a:endParaRPr lang="en-US" sz="2200" b="1" dirty="0"/>
          </a:p>
          <a:p>
            <a:pPr algn="ctr" eaLnBrk="0" hangingPunct="0"/>
            <a:r>
              <a:rPr lang="en-US" sz="2200" b="1" dirty="0"/>
              <a:t>RID’s are unique within the containing </a:t>
            </a:r>
            <a:r>
              <a:rPr lang="en-US" sz="2200" b="1" dirty="0" smtClean="0"/>
              <a:t>table space.</a:t>
            </a:r>
            <a:endParaRPr lang="en-US" sz="2200" b="1" dirty="0"/>
          </a:p>
          <a:p>
            <a:pPr algn="ctr" eaLnBrk="0" hangingPunct="0"/>
            <a:endParaRPr lang="en-US" sz="2200" b="1" dirty="0"/>
          </a:p>
          <a:p>
            <a:pPr algn="ctr" eaLnBrk="0" hangingPunct="0"/>
            <a:r>
              <a:rPr lang="en-US" sz="2200" b="1" dirty="0"/>
              <a:t>RID of Row R consists of 2 parts</a:t>
            </a:r>
          </a:p>
          <a:p>
            <a:pPr algn="ctr" eaLnBrk="0" hangingPunct="0"/>
            <a:endParaRPr lang="en-US" sz="2200" b="1" dirty="0"/>
          </a:p>
          <a:p>
            <a:pPr lvl="1" algn="ctr" eaLnBrk="0" hangingPunct="0"/>
            <a:r>
              <a:rPr lang="en-US" sz="2200" b="1" dirty="0"/>
              <a:t>      Page number of page P containing R</a:t>
            </a: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1511300" y="4746088"/>
            <a:ext cx="6651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200" b="1" dirty="0"/>
              <a:t>      Byte offset of R from the bottom of  P</a:t>
            </a:r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 flipH="1">
            <a:off x="1447800" y="4953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 flipV="1">
            <a:off x="1447800" y="4495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 flipV="1">
            <a:off x="1447800" y="4572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1705371" y="305874"/>
            <a:ext cx="2916238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420693" y="266163"/>
            <a:ext cx="44196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TABLES</a:t>
            </a: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685800" y="1524000"/>
            <a:ext cx="7391400" cy="766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457200" indent="-457200" eaLnBrk="0" hangingPunct="0">
              <a:buFont typeface="+mj-lt"/>
              <a:buAutoNum type="arabicPeriod"/>
            </a:pPr>
            <a:r>
              <a:rPr lang="en-US" sz="2200" b="1" dirty="0" smtClean="0"/>
              <a:t>EDITPROC  </a:t>
            </a:r>
            <a:r>
              <a:rPr lang="en-US" sz="2200" b="1" dirty="0"/>
              <a:t>-  will be given control every time   a </a:t>
            </a:r>
            <a:r>
              <a:rPr lang="en-US" sz="2200" b="1" dirty="0" smtClean="0"/>
              <a:t>   </a:t>
            </a:r>
          </a:p>
          <a:p>
            <a:pPr marL="457200" indent="-457200" eaLnBrk="0" hangingPunct="0"/>
            <a:r>
              <a:rPr lang="en-US" sz="2200" b="1" dirty="0" smtClean="0"/>
              <a:t>      record </a:t>
            </a:r>
            <a:r>
              <a:rPr lang="en-US" sz="2200" b="1" dirty="0"/>
              <a:t>(row) is stored or fetched.</a:t>
            </a:r>
          </a:p>
        </p:txBody>
      </p:sp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685800" y="2743200"/>
            <a:ext cx="8008604" cy="766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457200" indent="-457200" eaLnBrk="0" hangingPunct="0">
              <a:buFont typeface="+mj-lt"/>
              <a:buAutoNum type="arabicPeriod" startAt="2"/>
            </a:pPr>
            <a:r>
              <a:rPr lang="en-US" sz="2200" b="1" dirty="0" smtClean="0"/>
              <a:t>FIELDPROC </a:t>
            </a:r>
            <a:r>
              <a:rPr lang="en-US" sz="2200" b="1" dirty="0"/>
              <a:t>-  will be given control every time a </a:t>
            </a:r>
            <a:r>
              <a:rPr lang="en-US" sz="2200" b="1" dirty="0" smtClean="0"/>
              <a:t>field is</a:t>
            </a:r>
            <a:endParaRPr lang="en-US" sz="2200" b="1" dirty="0"/>
          </a:p>
          <a:p>
            <a:pPr eaLnBrk="0" hangingPunct="0"/>
            <a:r>
              <a:rPr lang="en-US" sz="2200" b="1" dirty="0"/>
              <a:t> </a:t>
            </a:r>
            <a:r>
              <a:rPr lang="en-US" sz="2200" b="1" dirty="0" smtClean="0"/>
              <a:t>      accessed</a:t>
            </a:r>
            <a:r>
              <a:rPr lang="en-US" sz="2200" b="1" dirty="0"/>
              <a:t>.</a:t>
            </a: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685799" y="3886200"/>
            <a:ext cx="7582437" cy="766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457200" indent="-457200" eaLnBrk="0" hangingPunct="0">
              <a:buFont typeface="+mj-lt"/>
              <a:buAutoNum type="arabicPeriod" startAt="3"/>
            </a:pPr>
            <a:r>
              <a:rPr lang="en-US" sz="2200" b="1" dirty="0" smtClean="0"/>
              <a:t>VALIDPROC </a:t>
            </a:r>
            <a:r>
              <a:rPr lang="en-US" sz="2200" b="1" dirty="0"/>
              <a:t>- will be given control </a:t>
            </a:r>
            <a:r>
              <a:rPr lang="en-US" sz="2200" b="1" dirty="0" smtClean="0"/>
              <a:t>every time </a:t>
            </a:r>
            <a:r>
              <a:rPr lang="en-US" sz="2200" b="1" dirty="0"/>
              <a:t>a </a:t>
            </a:r>
            <a:r>
              <a:rPr lang="en-US" sz="2200" b="1" dirty="0" smtClean="0"/>
              <a:t>row of that </a:t>
            </a:r>
            <a:r>
              <a:rPr lang="en-US" sz="2200" b="1" dirty="0"/>
              <a:t>table is inserted, updated or deleted.</a:t>
            </a:r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685800" y="53340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1143000" y="5105400"/>
            <a:ext cx="4510723" cy="428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 </a:t>
            </a:r>
            <a:r>
              <a:rPr lang="en-US" sz="2200" b="1" dirty="0"/>
              <a:t>Max. of 1 VALIDPROC per table.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1607709" y="304800"/>
            <a:ext cx="2925763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INDEX SPACE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358037" y="1287887"/>
            <a:ext cx="8618537" cy="3475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1. An index space contains only one Index.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2. It is created automatically wherever a table is </a:t>
            </a:r>
            <a:r>
              <a:rPr lang="en-US" sz="2200" b="1" dirty="0" smtClean="0"/>
              <a:t>created </a:t>
            </a:r>
            <a:r>
              <a:rPr lang="en-US" sz="2200" b="1" dirty="0"/>
              <a:t>with </a:t>
            </a:r>
            <a:r>
              <a:rPr lang="en-US" sz="2200" b="1" dirty="0" smtClean="0"/>
              <a:t>    </a:t>
            </a:r>
          </a:p>
          <a:p>
            <a:pPr eaLnBrk="0" hangingPunct="0"/>
            <a:r>
              <a:rPr lang="en-US" sz="2200" b="1" dirty="0" smtClean="0"/>
              <a:t>    an index</a:t>
            </a:r>
            <a:r>
              <a:rPr lang="en-US" sz="2200" b="1" dirty="0"/>
              <a:t>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3. Can be reorganized, recovered independently.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4. Index space for a partitioned table space is also </a:t>
            </a:r>
            <a:r>
              <a:rPr lang="en-US" sz="2200" b="1" dirty="0" smtClean="0"/>
              <a:t>Partitioned</a:t>
            </a:r>
            <a:r>
              <a:rPr lang="en-US" sz="2200" b="1" dirty="0"/>
              <a:t>.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u="sng" dirty="0"/>
              <a:t>INDEX</a:t>
            </a: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762000" y="4873630"/>
            <a:ext cx="7229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 Contains the RID of the rows in table in an order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1530435" y="304800"/>
            <a:ext cx="2925763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VIEWS 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228600" y="1295400"/>
            <a:ext cx="8458200" cy="4213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b="1" dirty="0"/>
              <a:t>  </a:t>
            </a:r>
            <a:r>
              <a:rPr lang="en-US" sz="2200" dirty="0"/>
              <a:t>A view is an alternative way of describing data that </a:t>
            </a:r>
            <a:r>
              <a:rPr lang="en-US" sz="2200" dirty="0" smtClean="0"/>
              <a:t>exists</a:t>
            </a:r>
            <a:endParaRPr lang="en-US" sz="2200" dirty="0"/>
          </a:p>
          <a:p>
            <a:r>
              <a:rPr lang="en-US" sz="2200" dirty="0"/>
              <a:t>  </a:t>
            </a:r>
            <a:r>
              <a:rPr lang="en-US" sz="2200" dirty="0" smtClean="0"/>
              <a:t> in </a:t>
            </a:r>
            <a:r>
              <a:rPr lang="en-US" sz="2200" dirty="0"/>
              <a:t>one or more tables. </a:t>
            </a:r>
          </a:p>
          <a:p>
            <a:endParaRPr lang="en-US" sz="2200" dirty="0"/>
          </a:p>
          <a:p>
            <a:pPr>
              <a:buFont typeface="Arial" charset="0"/>
              <a:buChar char="•"/>
            </a:pPr>
            <a:r>
              <a:rPr lang="en-US" sz="2200" dirty="0"/>
              <a:t> It does not contain data but, instead, is a stored </a:t>
            </a:r>
            <a:r>
              <a:rPr lang="en-US" sz="2200" dirty="0" smtClean="0"/>
              <a:t>set of SQL</a:t>
            </a:r>
            <a:endParaRPr lang="en-US" sz="2200" dirty="0"/>
          </a:p>
          <a:p>
            <a:r>
              <a:rPr lang="en-US" sz="2200" dirty="0"/>
              <a:t>  </a:t>
            </a:r>
            <a:r>
              <a:rPr lang="en-US" sz="2200" dirty="0" smtClean="0"/>
              <a:t>commands </a:t>
            </a:r>
            <a:r>
              <a:rPr lang="en-US" sz="2200" dirty="0"/>
              <a:t>that define a sub-set of rows and </a:t>
            </a:r>
            <a:r>
              <a:rPr lang="en-US" sz="2200" dirty="0" smtClean="0"/>
              <a:t>columns </a:t>
            </a:r>
            <a:r>
              <a:rPr lang="en-US" sz="2200" dirty="0"/>
              <a:t>in the </a:t>
            </a:r>
            <a:endParaRPr lang="en-US" sz="2200" dirty="0" smtClean="0"/>
          </a:p>
          <a:p>
            <a:r>
              <a:rPr lang="en-US" sz="2200" dirty="0" smtClean="0"/>
              <a:t>  base </a:t>
            </a:r>
            <a:r>
              <a:rPr lang="en-US" sz="2200" dirty="0"/>
              <a:t>table.</a:t>
            </a:r>
            <a:endParaRPr lang="en-US" sz="2200" b="1" dirty="0"/>
          </a:p>
          <a:p>
            <a:endParaRPr lang="en-US" sz="2200" b="1" dirty="0"/>
          </a:p>
          <a:p>
            <a:pPr>
              <a:buFont typeface="Arial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Views can provide customized tables for specific </a:t>
            </a:r>
            <a:r>
              <a:rPr lang="en-US" sz="2200" dirty="0" smtClean="0"/>
              <a:t>users</a:t>
            </a:r>
            <a:endParaRPr lang="en-US" sz="2200" b="1" dirty="0"/>
          </a:p>
          <a:p>
            <a:endParaRPr lang="en-US" sz="2200" b="1" dirty="0"/>
          </a:p>
          <a:p>
            <a:pPr>
              <a:buFont typeface="Arial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Views can be utilized to limit access to certain kinds </a:t>
            </a:r>
            <a:r>
              <a:rPr lang="en-US" sz="2200" dirty="0" smtClean="0"/>
              <a:t>of </a:t>
            </a:r>
            <a:r>
              <a:rPr lang="en-US" sz="2200" dirty="0"/>
              <a:t>data.</a:t>
            </a:r>
            <a:endParaRPr lang="en-US" sz="2200" b="1" dirty="0"/>
          </a:p>
          <a:p>
            <a:pPr eaLnBrk="0" hangingPunct="0"/>
            <a:endParaRPr lang="en-US" sz="2000" b="1" dirty="0"/>
          </a:p>
          <a:p>
            <a:pPr eaLnBrk="0" hangingPunct="0"/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1145139" y="306948"/>
            <a:ext cx="35052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Alias &amp; Synonyms 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228600" y="1295400"/>
            <a:ext cx="8763000" cy="38138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 b="1" dirty="0"/>
              <a:t>  ALIAS - </a:t>
            </a:r>
            <a:r>
              <a:rPr lang="en-US" sz="2200" dirty="0"/>
              <a:t>Mean ‘another name’ for the table. </a:t>
            </a:r>
          </a:p>
          <a:p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 Aliases </a:t>
            </a:r>
            <a:r>
              <a:rPr lang="en-US" sz="2200" dirty="0"/>
              <a:t>are used basically for accessing remote </a:t>
            </a:r>
            <a:r>
              <a:rPr lang="en-US" sz="2200" dirty="0" smtClean="0"/>
              <a:t>tables</a:t>
            </a:r>
            <a:endParaRPr lang="en-US" sz="2200" dirty="0"/>
          </a:p>
          <a:p>
            <a:r>
              <a:rPr lang="en-US" sz="2200" dirty="0"/>
              <a:t>  </a:t>
            </a:r>
            <a:r>
              <a:rPr lang="en-US" sz="2200" dirty="0" smtClean="0"/>
              <a:t> (</a:t>
            </a:r>
            <a:r>
              <a:rPr lang="en-US" sz="2200" dirty="0"/>
              <a:t>in distributed data processing</a:t>
            </a:r>
            <a:r>
              <a:rPr lang="en-US" sz="2200" dirty="0" smtClean="0"/>
              <a:t>).</a:t>
            </a:r>
          </a:p>
          <a:p>
            <a:endParaRPr lang="en-US" sz="2200" dirty="0"/>
          </a:p>
          <a:p>
            <a:pPr>
              <a:buFont typeface="Arial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SYNONYM</a:t>
            </a:r>
            <a:r>
              <a:rPr lang="en-US" sz="2200" dirty="0"/>
              <a:t>- Also means another name for the table, </a:t>
            </a:r>
            <a:r>
              <a:rPr lang="en-US" sz="2200" dirty="0" smtClean="0"/>
              <a:t>but  </a:t>
            </a:r>
            <a:endParaRPr lang="en-US" sz="2200" dirty="0"/>
          </a:p>
          <a:p>
            <a:r>
              <a:rPr lang="en-US" sz="2200" dirty="0"/>
              <a:t>  </a:t>
            </a:r>
            <a:r>
              <a:rPr lang="en-US" sz="2200" dirty="0" smtClean="0"/>
              <a:t> is </a:t>
            </a:r>
            <a:r>
              <a:rPr lang="en-US" sz="2200" dirty="0"/>
              <a:t>private to the user who created it. </a:t>
            </a:r>
            <a:endParaRPr lang="en-US" sz="2200" b="1" dirty="0"/>
          </a:p>
          <a:p>
            <a:endParaRPr lang="en-US" sz="2200" b="1" dirty="0"/>
          </a:p>
          <a:p>
            <a:endParaRPr lang="en-US" b="1" dirty="0"/>
          </a:p>
          <a:p>
            <a:pPr eaLnBrk="0" hangingPunct="0"/>
            <a:endParaRPr lang="en-US" sz="2000" b="1" dirty="0"/>
          </a:p>
          <a:p>
            <a:pPr eaLnBrk="0" hangingPunct="0"/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1414524" y="304800"/>
            <a:ext cx="2925763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INDEX 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228599" y="1295400"/>
            <a:ext cx="8915401" cy="34445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200" b="1" dirty="0" smtClean="0"/>
              <a:t>An index is an ordered list of the key values of a column or columns of a table.</a:t>
            </a:r>
            <a:endParaRPr lang="en-US" sz="2200" b="1" dirty="0"/>
          </a:p>
          <a:p>
            <a:endParaRPr lang="en-US" sz="2200" b="1" dirty="0"/>
          </a:p>
          <a:p>
            <a:pPr>
              <a:buFont typeface="Arial" charset="0"/>
              <a:buChar char="•"/>
            </a:pPr>
            <a:r>
              <a:rPr lang="en-US" sz="2200" b="1" dirty="0"/>
              <a:t> Similar to table Space, each index resides on </a:t>
            </a:r>
            <a:r>
              <a:rPr lang="en-US" sz="2200" b="1" dirty="0" smtClean="0"/>
              <a:t>an index </a:t>
            </a:r>
          </a:p>
          <a:p>
            <a:r>
              <a:rPr lang="en-US" sz="2200" b="1" dirty="0" smtClean="0"/>
              <a:t>   Space</a:t>
            </a:r>
            <a:r>
              <a:rPr lang="en-US" sz="2200" b="1" dirty="0"/>
              <a:t>.</a:t>
            </a:r>
          </a:p>
          <a:p>
            <a:endParaRPr lang="en-US" sz="2200" b="1" dirty="0"/>
          </a:p>
          <a:p>
            <a:pPr>
              <a:buFont typeface="Arial" charset="0"/>
              <a:buChar char="•"/>
            </a:pPr>
            <a:r>
              <a:rPr lang="en-US" sz="2200" b="1" dirty="0"/>
              <a:t> Index Space is automatically created when the </a:t>
            </a:r>
            <a:r>
              <a:rPr lang="en-US" sz="2200" b="1" dirty="0" smtClean="0"/>
              <a:t>index </a:t>
            </a:r>
            <a:r>
              <a:rPr lang="en-US" sz="2200" b="1" dirty="0"/>
              <a:t>is </a:t>
            </a:r>
            <a:r>
              <a:rPr lang="en-US" sz="2200" b="1" dirty="0" smtClean="0"/>
              <a:t> </a:t>
            </a:r>
          </a:p>
          <a:p>
            <a:r>
              <a:rPr lang="en-US" sz="2200" b="1" dirty="0" smtClean="0"/>
              <a:t>  created</a:t>
            </a:r>
            <a:r>
              <a:rPr lang="en-US" sz="2200" b="1" dirty="0"/>
              <a:t>.</a:t>
            </a:r>
          </a:p>
          <a:p>
            <a:pPr eaLnBrk="0" hangingPunct="0"/>
            <a:endParaRPr lang="en-US" sz="2200" b="1" dirty="0"/>
          </a:p>
          <a:p>
            <a:pPr eaLnBrk="0" hangingPunct="0"/>
            <a:endParaRPr lang="en-US" sz="2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777016" y="611133"/>
            <a:ext cx="6283818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DB2 TYPES OF OBJECTS - STORAGE 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457200" y="1219200"/>
            <a:ext cx="7543800" cy="47925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STORAGE :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Storage objects control where data is physically stored and how data is moved between storage and memory during normal operation. </a:t>
            </a:r>
          </a:p>
          <a:p>
            <a:pPr lvl="1" eaLnBrk="0" hangingPunct="0"/>
            <a:endParaRPr lang="en-US" b="1" dirty="0"/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dirty="0"/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Three types of storage objects are used:</a:t>
            </a:r>
          </a:p>
          <a:p>
            <a:pPr marL="1257300" lvl="3" indent="-342900" eaLnBrk="0" hangingPunct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Buffer Pools</a:t>
            </a:r>
          </a:p>
          <a:p>
            <a:pPr marL="1257300" lvl="3" indent="-342900" eaLnBrk="0" hangingPunct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Containers</a:t>
            </a:r>
          </a:p>
          <a:p>
            <a:pPr marL="1257300" lvl="3" indent="-342900" eaLnBrk="0" hangingPunct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Table spaces</a:t>
            </a:r>
          </a:p>
          <a:p>
            <a:pPr lvl="1" eaLnBrk="0" hangingPunct="0">
              <a:lnSpc>
                <a:spcPct val="200000"/>
              </a:lnSpc>
              <a:buFontTx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lvl="1" eaLnBrk="0" hangingPunct="0">
              <a:lnSpc>
                <a:spcPct val="200000"/>
              </a:lnSpc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528034" y="154546"/>
            <a:ext cx="4327302" cy="9884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CREATE  DATABASE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DEFINE A DATABASE TO ENCOMPASS THE DATA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CREATE  DATABASE  DB3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295400" y="3276600"/>
            <a:ext cx="5842000" cy="218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b"/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DB3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450761" y="64395"/>
            <a:ext cx="447684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CREATE TABLE SPACE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ALLOCATE SPACE TO HOLD THE TABLES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CREATE TABLESPACE TS3 IN DB3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1447800" y="3276600"/>
            <a:ext cx="6223000" cy="281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b"/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DB3</a:t>
            </a: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1600200" y="3810000"/>
            <a:ext cx="1270000" cy="187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b"/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TS1</a:t>
            </a:r>
          </a:p>
        </p:txBody>
      </p:sp>
      <p:sp>
        <p:nvSpPr>
          <p:cNvPr id="58374" name="Rectangle 8"/>
          <p:cNvSpPr>
            <a:spLocks noChangeArrowheads="1"/>
          </p:cNvSpPr>
          <p:nvPr/>
        </p:nvSpPr>
        <p:spPr bwMode="auto">
          <a:xfrm>
            <a:off x="3505200" y="4038600"/>
            <a:ext cx="1422400" cy="157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b"/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TS2</a:t>
            </a:r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auto">
          <a:xfrm>
            <a:off x="5410200" y="3657600"/>
            <a:ext cx="1498600" cy="195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b"/>
          <a:lstStyle/>
          <a:p>
            <a:pPr algn="ctr" eaLnBrk="0" hangingPunct="0"/>
            <a:r>
              <a:rPr lang="en-US" sz="2000" b="1" dirty="0"/>
              <a:t>TS3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23601" y="0"/>
            <a:ext cx="5791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CREATE TABLE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533400" y="1371600"/>
            <a:ext cx="77724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DESCRIBE  THE TABLES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CREATE  TABLE  EMP ...  IN DB3.TS2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838200" y="2743200"/>
            <a:ext cx="7823200" cy="3175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b"/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DB3</a:t>
            </a:r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1219200" y="3581400"/>
            <a:ext cx="1270000" cy="218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b"/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TS1</a:t>
            </a:r>
          </a:p>
        </p:txBody>
      </p:sp>
      <p:sp>
        <p:nvSpPr>
          <p:cNvPr id="59398" name="Rectangle 8"/>
          <p:cNvSpPr>
            <a:spLocks noChangeArrowheads="1"/>
          </p:cNvSpPr>
          <p:nvPr/>
        </p:nvSpPr>
        <p:spPr bwMode="auto">
          <a:xfrm>
            <a:off x="3048000" y="3505200"/>
            <a:ext cx="2184400" cy="198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b"/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EMP</a:t>
            </a:r>
          </a:p>
          <a:p>
            <a:pPr algn="ctr" eaLnBrk="0" hangingPunct="0"/>
            <a:endParaRPr lang="en-US" sz="1800" b="1" dirty="0">
              <a:latin typeface="Arial" charset="0"/>
            </a:endParaRPr>
          </a:p>
          <a:p>
            <a:pPr algn="ctr" eaLnBrk="0" hangingPunct="0"/>
            <a:endParaRPr lang="en-US" sz="1800" b="1" dirty="0">
              <a:latin typeface="Arial" charset="0"/>
            </a:endParaRPr>
          </a:p>
          <a:p>
            <a:pPr algn="ctr" eaLnBrk="0" hangingPunct="0"/>
            <a:endParaRPr lang="en-US" sz="1800" b="1" dirty="0">
              <a:latin typeface="Arial" charset="0"/>
            </a:endParaRPr>
          </a:p>
          <a:p>
            <a:pPr algn="ctr" eaLnBrk="0" hangingPunct="0"/>
            <a:r>
              <a:rPr lang="en-US" sz="2000" b="1" dirty="0">
                <a:latin typeface="Arial" charset="0"/>
              </a:rPr>
              <a:t>TS2</a:t>
            </a:r>
          </a:p>
        </p:txBody>
      </p:sp>
      <p:sp>
        <p:nvSpPr>
          <p:cNvPr id="59399" name="Rectangle 9"/>
          <p:cNvSpPr>
            <a:spLocks noChangeArrowheads="1"/>
          </p:cNvSpPr>
          <p:nvPr/>
        </p:nvSpPr>
        <p:spPr bwMode="auto">
          <a:xfrm>
            <a:off x="6096000" y="3733800"/>
            <a:ext cx="2108200" cy="187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b"/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TS3</a:t>
            </a:r>
          </a:p>
        </p:txBody>
      </p:sp>
      <p:sp>
        <p:nvSpPr>
          <p:cNvPr id="59400" name="Rectangle 10"/>
          <p:cNvSpPr>
            <a:spLocks noChangeArrowheads="1"/>
          </p:cNvSpPr>
          <p:nvPr/>
        </p:nvSpPr>
        <p:spPr bwMode="auto">
          <a:xfrm>
            <a:off x="3505200" y="4343400"/>
            <a:ext cx="14986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3505200" y="4495800"/>
            <a:ext cx="14859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>
            <a:off x="3505200" y="4953000"/>
            <a:ext cx="14859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>
            <a:off x="3505200" y="4800600"/>
            <a:ext cx="14859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3505200" y="4648200"/>
            <a:ext cx="14859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223221" y="629161"/>
            <a:ext cx="6164687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DB2 TYPES OF OBJECTS - Recovery 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457200" y="1502538"/>
            <a:ext cx="8305800" cy="46448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lvl="1" eaLnBrk="0" hangingPunct="0"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sz="2200" b="1" dirty="0"/>
              <a:t>RECOVERY :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Recovery objects consists of  </a:t>
            </a:r>
          </a:p>
          <a:p>
            <a:pPr lvl="1" eaLnBrk="0" hangingPunct="0"/>
            <a:r>
              <a:rPr lang="en-US" sz="2200" dirty="0"/>
              <a:t>   transaction log files and recovery history files.</a:t>
            </a:r>
          </a:p>
          <a:p>
            <a:pPr lvl="1" eaLnBrk="0" hangingPunct="0"/>
            <a:r>
              <a:rPr lang="en-US" sz="2200" dirty="0"/>
              <a:t> </a:t>
            </a:r>
          </a:p>
          <a:p>
            <a:pPr lvl="2" eaLnBrk="0" hangingPunct="0">
              <a:buFontTx/>
              <a:buChar char="•"/>
            </a:pPr>
            <a:r>
              <a:rPr lang="en-US" sz="2200" dirty="0"/>
              <a:t> By default, one recovery history file and </a:t>
            </a:r>
            <a:r>
              <a:rPr lang="en-US" sz="2200" dirty="0" smtClean="0"/>
              <a:t>three  </a:t>
            </a:r>
          </a:p>
          <a:p>
            <a:pPr lvl="2" eaLnBrk="0" hangingPunct="0"/>
            <a:r>
              <a:rPr lang="en-US" sz="2200" dirty="0" smtClean="0"/>
              <a:t>  transaction </a:t>
            </a:r>
            <a:r>
              <a:rPr lang="en-US" sz="2200" dirty="0"/>
              <a:t>log files are automatically </a:t>
            </a:r>
            <a:r>
              <a:rPr lang="en-US" sz="2200" dirty="0" smtClean="0"/>
              <a:t>created </a:t>
            </a:r>
          </a:p>
          <a:p>
            <a:pPr lvl="2" eaLnBrk="0" hangingPunct="0"/>
            <a:r>
              <a:rPr lang="en-US" sz="2200" dirty="0" smtClean="0"/>
              <a:t>  when </a:t>
            </a:r>
            <a:r>
              <a:rPr lang="en-US" sz="2200" dirty="0"/>
              <a:t>a database is created. </a:t>
            </a:r>
          </a:p>
          <a:p>
            <a:pPr lvl="2" eaLnBrk="0" hangingPunct="0"/>
            <a:endParaRPr lang="en-US" sz="2200" dirty="0"/>
          </a:p>
          <a:p>
            <a:pPr lvl="2" eaLnBrk="0" hangingPunct="0">
              <a:buFontTx/>
              <a:buChar char="•"/>
            </a:pPr>
            <a:r>
              <a:rPr lang="en-US" sz="2200" dirty="0"/>
              <a:t> Recovery history files are used together with  </a:t>
            </a:r>
          </a:p>
          <a:p>
            <a:pPr lvl="2" eaLnBrk="0" hangingPunct="0"/>
            <a:r>
              <a:rPr lang="en-US" sz="2200" dirty="0"/>
              <a:t>   database backup images and transaction </a:t>
            </a:r>
            <a:r>
              <a:rPr lang="en-US" sz="2200" dirty="0" smtClean="0"/>
              <a:t>files</a:t>
            </a:r>
            <a:endParaRPr lang="en-US" sz="2200" dirty="0"/>
          </a:p>
          <a:p>
            <a:pPr lvl="2" eaLnBrk="0" hangingPunct="0"/>
            <a:r>
              <a:rPr lang="en-US" sz="2200" dirty="0"/>
              <a:t>   </a:t>
            </a:r>
            <a:r>
              <a:rPr lang="en-US" sz="2200" dirty="0" smtClean="0"/>
              <a:t>to </a:t>
            </a:r>
            <a:r>
              <a:rPr lang="en-US" sz="2200" dirty="0"/>
              <a:t>coordinate data-base </a:t>
            </a:r>
            <a:r>
              <a:rPr lang="en-US" sz="2200" dirty="0" smtClean="0"/>
              <a:t>recovery operations.   </a:t>
            </a:r>
            <a:endParaRPr lang="en-US" sz="2200" dirty="0"/>
          </a:p>
          <a:p>
            <a:pPr lvl="2" eaLnBrk="0" hangingPunct="0"/>
            <a:r>
              <a:rPr lang="en-US" sz="2200" dirty="0"/>
              <a:t>   </a:t>
            </a:r>
          </a:p>
          <a:p>
            <a:pPr lvl="1" eaLnBrk="0" hangingPunct="0"/>
            <a:endParaRPr lang="en-US" b="1" dirty="0"/>
          </a:p>
          <a:p>
            <a:pPr lvl="1" eaLnBrk="0" hangingPunct="0">
              <a:lnSpc>
                <a:spcPct val="200000"/>
              </a:lnSpc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995962" y="654919"/>
            <a:ext cx="6087414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DB2 TYPES OF OBJECTS - Database 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79926" y="1785876"/>
            <a:ext cx="8458200" cy="4183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lvl="1" eaLnBrk="0" hangingPunct="0">
              <a:buFont typeface="Wingdings" pitchFamily="2" charset="2"/>
              <a:buChar char="v"/>
            </a:pPr>
            <a:r>
              <a:rPr lang="en-US" sz="2200" b="1" dirty="0"/>
              <a:t> DATABASE :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known as data objects - are used  </a:t>
            </a:r>
          </a:p>
          <a:p>
            <a:pPr lvl="1" eaLnBrk="0" hangingPunct="0"/>
            <a:r>
              <a:rPr lang="en-US" sz="2200" dirty="0"/>
              <a:t>    to logically store and manipulate data, as well  </a:t>
            </a:r>
            <a:r>
              <a:rPr lang="en-US" sz="2200" dirty="0" smtClean="0"/>
              <a:t>as </a:t>
            </a:r>
            <a:endParaRPr lang="en-US" sz="2200" dirty="0"/>
          </a:p>
          <a:p>
            <a:pPr lvl="1" eaLnBrk="0" hangingPunct="0"/>
            <a:r>
              <a:rPr lang="en-US" sz="2200" dirty="0"/>
              <a:t>    </a:t>
            </a:r>
            <a:r>
              <a:rPr lang="en-US" sz="2200" dirty="0" smtClean="0"/>
              <a:t>control </a:t>
            </a:r>
            <a:r>
              <a:rPr lang="en-US" sz="2200" dirty="0"/>
              <a:t>how all user data ( &amp; some system  </a:t>
            </a:r>
            <a:r>
              <a:rPr lang="en-US" sz="2200" dirty="0" smtClean="0"/>
              <a:t>data)</a:t>
            </a:r>
            <a:endParaRPr lang="en-US" sz="2200" dirty="0"/>
          </a:p>
          <a:p>
            <a:pPr lvl="1" eaLnBrk="0" hangingPunct="0"/>
            <a:r>
              <a:rPr lang="en-US" sz="2200" dirty="0"/>
              <a:t>    </a:t>
            </a:r>
            <a:r>
              <a:rPr lang="en-US" sz="2200" dirty="0" smtClean="0"/>
              <a:t>is </a:t>
            </a:r>
            <a:r>
              <a:rPr lang="en-US" sz="2200" dirty="0"/>
              <a:t>organized).</a:t>
            </a:r>
          </a:p>
          <a:p>
            <a:pPr lvl="1" eaLnBrk="0" hangingPunct="0"/>
            <a:r>
              <a:rPr lang="en-US" sz="2200" dirty="0"/>
              <a:t> </a:t>
            </a:r>
            <a:endParaRPr lang="en-US" sz="2200" dirty="0" smtClean="0"/>
          </a:p>
          <a:p>
            <a:pPr lvl="2" eaLnBrk="0" hangingPunct="0">
              <a:buFontTx/>
              <a:buChar char="•"/>
            </a:pPr>
            <a:r>
              <a:rPr lang="en-US" sz="2200" dirty="0" smtClean="0"/>
              <a:t> Data objects include tables, Indexes, views,  </a:t>
            </a:r>
          </a:p>
          <a:p>
            <a:pPr lvl="2" eaLnBrk="0" hangingPunct="0"/>
            <a:r>
              <a:rPr lang="en-US" sz="2200" dirty="0" smtClean="0"/>
              <a:t>   </a:t>
            </a:r>
            <a:r>
              <a:rPr lang="en-US" sz="2200" dirty="0"/>
              <a:t>alias, schemas, triggers, user defined data    </a:t>
            </a:r>
          </a:p>
          <a:p>
            <a:pPr lvl="2" eaLnBrk="0" hangingPunct="0"/>
            <a:r>
              <a:rPr lang="en-US" sz="2200" dirty="0"/>
              <a:t>   types, user defined functions &amp; sequences.</a:t>
            </a:r>
          </a:p>
          <a:p>
            <a:pPr lvl="2" eaLnBrk="0" hangingPunct="0"/>
            <a:endParaRPr lang="en-US" dirty="0"/>
          </a:p>
          <a:p>
            <a:pPr lvl="2" eaLnBrk="0" hangingPunct="0"/>
            <a:endParaRPr lang="en-US" dirty="0"/>
          </a:p>
          <a:p>
            <a:pPr lvl="1" eaLnBrk="0" hangingPunct="0"/>
            <a:endParaRPr lang="en-US" b="1" dirty="0"/>
          </a:p>
          <a:p>
            <a:pPr lvl="1" eaLnBrk="0" hangingPunct="0">
              <a:lnSpc>
                <a:spcPct val="200000"/>
              </a:lnSpc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725504" y="616282"/>
            <a:ext cx="57912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DB2 TYPES OF OBJECTS - System 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31442" y="1364091"/>
            <a:ext cx="8458200" cy="538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lvl="1" eaLnBrk="0" hangingPunct="0"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sz="2200" b="1" dirty="0" smtClean="0"/>
              <a:t>SYSTEM </a:t>
            </a:r>
            <a:r>
              <a:rPr lang="en-US" sz="2200" b="1" dirty="0"/>
              <a:t>: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System objects consists of registry </a:t>
            </a:r>
          </a:p>
          <a:p>
            <a:pPr lvl="1" eaLnBrk="0" hangingPunct="0"/>
            <a:r>
              <a:rPr lang="en-US" sz="2200" dirty="0"/>
              <a:t>   variables, instance configuration files and </a:t>
            </a:r>
            <a:r>
              <a:rPr lang="en-US" sz="2200" dirty="0" smtClean="0"/>
              <a:t>individual</a:t>
            </a:r>
            <a:endParaRPr lang="en-US" sz="2200" dirty="0"/>
          </a:p>
          <a:p>
            <a:pPr lvl="1" eaLnBrk="0" hangingPunct="0"/>
            <a:r>
              <a:rPr lang="en-US" sz="2200" dirty="0"/>
              <a:t>   </a:t>
            </a:r>
            <a:r>
              <a:rPr lang="en-US" sz="2200" dirty="0" smtClean="0"/>
              <a:t>database </a:t>
            </a:r>
            <a:r>
              <a:rPr lang="en-US" sz="2200" dirty="0"/>
              <a:t>configuration files.</a:t>
            </a:r>
          </a:p>
          <a:p>
            <a:pPr lvl="1" eaLnBrk="0" hangingPunct="0"/>
            <a:r>
              <a:rPr lang="en-US" sz="2200" dirty="0"/>
              <a:t> </a:t>
            </a:r>
          </a:p>
          <a:p>
            <a:pPr lvl="2" eaLnBrk="0" hangingPunct="0">
              <a:buFontTx/>
              <a:buChar char="•"/>
            </a:pPr>
            <a:r>
              <a:rPr lang="en-US" sz="2200" dirty="0"/>
              <a:t> Registry variables are set at the system </a:t>
            </a:r>
            <a:r>
              <a:rPr lang="en-US" sz="2200" dirty="0" smtClean="0"/>
              <a:t>level and</a:t>
            </a:r>
            <a:endParaRPr lang="en-US" sz="2200" dirty="0"/>
          </a:p>
          <a:p>
            <a:pPr lvl="2" eaLnBrk="0" hangingPunct="0"/>
            <a:r>
              <a:rPr lang="en-US" sz="2200" dirty="0"/>
              <a:t>   </a:t>
            </a:r>
            <a:r>
              <a:rPr lang="en-US" sz="2200" dirty="0" smtClean="0"/>
              <a:t>affect </a:t>
            </a:r>
            <a:r>
              <a:rPr lang="en-US" sz="2200" dirty="0"/>
              <a:t>every instance that resides on a </a:t>
            </a:r>
            <a:r>
              <a:rPr lang="en-US" sz="2200" dirty="0" smtClean="0"/>
              <a:t>particular server.</a:t>
            </a:r>
            <a:endParaRPr lang="en-US" sz="2200" dirty="0"/>
          </a:p>
          <a:p>
            <a:pPr lvl="2" eaLnBrk="0" hangingPunct="0"/>
            <a:r>
              <a:rPr lang="en-US" sz="2200" dirty="0"/>
              <a:t>   </a:t>
            </a:r>
          </a:p>
          <a:p>
            <a:pPr lvl="2" eaLnBrk="0" hangingPunct="0">
              <a:buFontTx/>
              <a:buChar char="•"/>
            </a:pPr>
            <a:r>
              <a:rPr lang="en-US" sz="2200" dirty="0"/>
              <a:t> Instance configuration files are created </a:t>
            </a:r>
            <a:r>
              <a:rPr lang="en-US" sz="2200" dirty="0" smtClean="0"/>
              <a:t>and assigned</a:t>
            </a:r>
            <a:endParaRPr lang="en-US" sz="2200" dirty="0"/>
          </a:p>
          <a:p>
            <a:pPr lvl="2" eaLnBrk="0" hangingPunct="0"/>
            <a:r>
              <a:rPr lang="en-US" sz="2200" dirty="0"/>
              <a:t>   </a:t>
            </a:r>
            <a:r>
              <a:rPr lang="en-US" sz="2200" dirty="0" smtClean="0"/>
              <a:t>to </a:t>
            </a:r>
            <a:r>
              <a:rPr lang="en-US" sz="2200" dirty="0"/>
              <a:t>individual instances during </a:t>
            </a:r>
            <a:r>
              <a:rPr lang="en-US" sz="2200" dirty="0" smtClean="0"/>
              <a:t>the instance </a:t>
            </a:r>
            <a:r>
              <a:rPr lang="en-US" sz="2200" dirty="0"/>
              <a:t>creation </a:t>
            </a:r>
            <a:r>
              <a:rPr lang="en-US" sz="2200" dirty="0" smtClean="0"/>
              <a:t> </a:t>
            </a:r>
          </a:p>
          <a:p>
            <a:pPr lvl="2" eaLnBrk="0" hangingPunct="0"/>
            <a:r>
              <a:rPr lang="en-US" sz="2200" dirty="0" smtClean="0"/>
              <a:t>   process</a:t>
            </a:r>
            <a:r>
              <a:rPr lang="en-US" sz="2200" dirty="0"/>
              <a:t>.</a:t>
            </a:r>
          </a:p>
          <a:p>
            <a:pPr lvl="1" eaLnBrk="0" hangingPunct="0"/>
            <a:endParaRPr lang="en-US" sz="2200" b="1" dirty="0"/>
          </a:p>
          <a:p>
            <a:pPr lvl="2" eaLnBrk="0" hangingPunct="0">
              <a:buFontTx/>
              <a:buChar char="•"/>
            </a:pPr>
            <a:r>
              <a:rPr lang="en-US" sz="2200" dirty="0"/>
              <a:t> Database configuration files are created and </a:t>
            </a:r>
            <a:r>
              <a:rPr lang="en-US" sz="2200" dirty="0" smtClean="0"/>
              <a:t>assigned</a:t>
            </a:r>
            <a:endParaRPr lang="en-US" sz="2200" dirty="0"/>
          </a:p>
          <a:p>
            <a:pPr lvl="2" eaLnBrk="0" hangingPunct="0"/>
            <a:r>
              <a:rPr lang="en-US" sz="2200" dirty="0"/>
              <a:t>   </a:t>
            </a:r>
            <a:r>
              <a:rPr lang="en-US" sz="2200" dirty="0" smtClean="0"/>
              <a:t>to </a:t>
            </a:r>
            <a:r>
              <a:rPr lang="en-US" sz="2200" dirty="0"/>
              <a:t>individual databases during the </a:t>
            </a:r>
            <a:r>
              <a:rPr lang="en-US" sz="2200" dirty="0" smtClean="0"/>
              <a:t>database </a:t>
            </a:r>
            <a:r>
              <a:rPr lang="en-US" sz="2200" dirty="0"/>
              <a:t>creation </a:t>
            </a:r>
            <a:r>
              <a:rPr lang="en-US" sz="2200" dirty="0" smtClean="0"/>
              <a:t> </a:t>
            </a:r>
          </a:p>
          <a:p>
            <a:pPr lvl="2" eaLnBrk="0" hangingPunct="0"/>
            <a:r>
              <a:rPr lang="en-US" sz="2200" dirty="0" smtClean="0"/>
              <a:t>   process.</a:t>
            </a:r>
            <a:endParaRPr lang="en-US" b="1" dirty="0"/>
          </a:p>
          <a:p>
            <a:pPr lvl="1" eaLnBrk="0" hangingPunct="0">
              <a:lnSpc>
                <a:spcPct val="200000"/>
              </a:lnSpc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497980" y="833913"/>
            <a:ext cx="7989196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DATABASE OBJECTS (PHYSICAL &amp; LOGICAL)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1219200" y="1732212"/>
            <a:ext cx="5715000" cy="4152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lvl="1" eaLnBrk="0" hangingPunct="0">
              <a:buFontTx/>
              <a:buChar char="•"/>
            </a:pPr>
            <a:r>
              <a:rPr lang="en-US" sz="2200" b="1" dirty="0"/>
              <a:t>STORAGE GROUP </a:t>
            </a:r>
            <a:r>
              <a:rPr lang="en-US" sz="2200" dirty="0"/>
              <a:t>(Physical)</a:t>
            </a:r>
          </a:p>
          <a:p>
            <a:pPr lvl="1" eaLnBrk="0" hangingPunct="0">
              <a:buFontTx/>
              <a:buChar char="•"/>
            </a:pPr>
            <a:r>
              <a:rPr lang="en-US" sz="2200" b="1" dirty="0"/>
              <a:t>DATABASE </a:t>
            </a:r>
            <a:r>
              <a:rPr lang="en-US" sz="2200" dirty="0"/>
              <a:t>(Logical)</a:t>
            </a:r>
          </a:p>
          <a:p>
            <a:pPr lvl="1" eaLnBrk="0" hangingPunct="0">
              <a:buFontTx/>
              <a:buChar char="•"/>
            </a:pPr>
            <a:r>
              <a:rPr lang="en-US" sz="2200" b="1" dirty="0"/>
              <a:t>TABLE SPACES </a:t>
            </a:r>
            <a:r>
              <a:rPr lang="en-US" sz="2200" dirty="0"/>
              <a:t>(Physical)</a:t>
            </a:r>
          </a:p>
          <a:p>
            <a:pPr lvl="2" eaLnBrk="0" hangingPunct="0">
              <a:buFont typeface="Wingdings" pitchFamily="2" charset="2"/>
              <a:buChar char="ü"/>
            </a:pPr>
            <a:r>
              <a:rPr lang="en-US" sz="2200" b="1" dirty="0"/>
              <a:t>SIMPLE</a:t>
            </a:r>
          </a:p>
          <a:p>
            <a:pPr lvl="2" eaLnBrk="0" hangingPunct="0">
              <a:buFont typeface="Wingdings" pitchFamily="2" charset="2"/>
              <a:buChar char="ü"/>
            </a:pPr>
            <a:r>
              <a:rPr lang="en-US" sz="2200" b="1" dirty="0"/>
              <a:t>SEGMENTED</a:t>
            </a:r>
          </a:p>
          <a:p>
            <a:pPr lvl="2" eaLnBrk="0" hangingPunct="0">
              <a:buFont typeface="Wingdings" pitchFamily="2" charset="2"/>
              <a:buChar char="ü"/>
            </a:pPr>
            <a:r>
              <a:rPr lang="en-US" sz="2200" b="1" dirty="0"/>
              <a:t>PARTITIONED</a:t>
            </a:r>
          </a:p>
          <a:p>
            <a:pPr lvl="1" eaLnBrk="0" hangingPunct="0">
              <a:buFontTx/>
              <a:buChar char="•"/>
            </a:pPr>
            <a:r>
              <a:rPr lang="en-US" sz="2200" b="1" dirty="0"/>
              <a:t>TABLES </a:t>
            </a:r>
            <a:r>
              <a:rPr lang="en-US" sz="2200" dirty="0"/>
              <a:t>(Logical)</a:t>
            </a:r>
          </a:p>
          <a:p>
            <a:pPr lvl="1" eaLnBrk="0" hangingPunct="0">
              <a:buFontTx/>
              <a:buChar char="•"/>
            </a:pPr>
            <a:r>
              <a:rPr lang="en-US" sz="2200" b="1" dirty="0"/>
              <a:t>INDEX SPACE </a:t>
            </a:r>
            <a:r>
              <a:rPr lang="en-US" sz="2200" dirty="0"/>
              <a:t>(Physical)</a:t>
            </a:r>
          </a:p>
          <a:p>
            <a:pPr lvl="1" eaLnBrk="0" hangingPunct="0">
              <a:buFontTx/>
              <a:buChar char="•"/>
            </a:pPr>
            <a:r>
              <a:rPr lang="en-US" sz="2200" b="1" dirty="0"/>
              <a:t>INDEX </a:t>
            </a:r>
            <a:r>
              <a:rPr lang="en-US" sz="2200" dirty="0"/>
              <a:t>(Logical)</a:t>
            </a:r>
          </a:p>
          <a:p>
            <a:pPr lvl="1" eaLnBrk="0" hangingPunct="0">
              <a:buFontTx/>
              <a:buChar char="•"/>
            </a:pPr>
            <a:r>
              <a:rPr lang="en-US" sz="2200" b="1" dirty="0"/>
              <a:t>VIEWS </a:t>
            </a:r>
            <a:r>
              <a:rPr lang="en-US" sz="2200" dirty="0"/>
              <a:t>(Logical)</a:t>
            </a:r>
          </a:p>
          <a:p>
            <a:pPr lvl="1" eaLnBrk="0" hangingPunct="0">
              <a:buFontTx/>
              <a:buChar char="•"/>
            </a:pPr>
            <a:r>
              <a:rPr lang="en-US" sz="2200" b="1" dirty="0"/>
              <a:t>ALIAS </a:t>
            </a:r>
            <a:r>
              <a:rPr lang="en-US" sz="2200" dirty="0"/>
              <a:t>(Logical)</a:t>
            </a:r>
          </a:p>
          <a:p>
            <a:pPr lvl="1" eaLnBrk="0" hangingPunct="0">
              <a:buFontTx/>
              <a:buChar char="•"/>
            </a:pPr>
            <a:r>
              <a:rPr lang="en-US" sz="2200" b="1" dirty="0"/>
              <a:t>SYNONYM </a:t>
            </a:r>
            <a:r>
              <a:rPr lang="en-US" sz="2200" dirty="0"/>
              <a:t>(Logical)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ChangeArrowheads="1"/>
          </p:cNvSpPr>
          <p:nvPr/>
        </p:nvSpPr>
        <p:spPr bwMode="auto">
          <a:xfrm>
            <a:off x="974490" y="370269"/>
            <a:ext cx="32766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STORAGE GROUP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533400" y="1746156"/>
            <a:ext cx="8153400" cy="22565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It is a named collection of DASD all of the same device type within the storage group.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Spaces and Partitions - in VSAM LDS.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75000"/>
              <a:buFont typeface="Symbol" pitchFamily="18" charset="2"/>
              <a:buChar char="·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Tables - in VSAM KSDS.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1533</Words>
  <Application>Microsoft Office PowerPoint</Application>
  <PresentationFormat>On-screen Show (4:3)</PresentationFormat>
  <Paragraphs>458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3_Office Theme</vt:lpstr>
      <vt:lpstr>9_Office Theme</vt:lpstr>
      <vt:lpstr>MR105S02P01 –        “DB2 OBJECTS“  Session 2</vt:lpstr>
      <vt:lpstr>Session 2 - Objectives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</dc:creator>
  <cp:lastModifiedBy>vh4490</cp:lastModifiedBy>
  <cp:revision>959</cp:revision>
  <dcterms:created xsi:type="dcterms:W3CDTF">2008-05-02T07:49:09Z</dcterms:created>
  <dcterms:modified xsi:type="dcterms:W3CDTF">2012-04-15T16:41:02Z</dcterms:modified>
</cp:coreProperties>
</file>