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5" r:id="rId1"/>
    <p:sldMasterId id="2147484707" r:id="rId2"/>
  </p:sldMasterIdLst>
  <p:notesMasterIdLst>
    <p:notesMasterId r:id="rId50"/>
  </p:notesMasterIdLst>
  <p:handoutMasterIdLst>
    <p:handoutMasterId r:id="rId51"/>
  </p:handoutMasterIdLst>
  <p:sldIdLst>
    <p:sldId id="283" r:id="rId3"/>
    <p:sldId id="297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90" r:id="rId16"/>
    <p:sldId id="387" r:id="rId17"/>
    <p:sldId id="391" r:id="rId18"/>
    <p:sldId id="389" r:id="rId19"/>
    <p:sldId id="392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94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6" r:id="rId44"/>
    <p:sldId id="407" r:id="rId45"/>
    <p:sldId id="405" r:id="rId46"/>
    <p:sldId id="408" r:id="rId47"/>
    <p:sldId id="410" r:id="rId48"/>
    <p:sldId id="409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EB"/>
    <a:srgbClr val="E4FCBA"/>
    <a:srgbClr val="F6FEE8"/>
    <a:srgbClr val="FFF5CD"/>
    <a:srgbClr val="B0C9DA"/>
    <a:srgbClr val="C5EDE7"/>
    <a:srgbClr val="E5F7F4"/>
    <a:srgbClr val="C0D4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20" autoAdjust="0"/>
  </p:normalViewPr>
  <p:slideViewPr>
    <p:cSldViewPr snapToGrid="0" snapToObjects="1">
      <p:cViewPr varScale="1">
        <p:scale>
          <a:sx n="74" d="100"/>
          <a:sy n="74" d="100"/>
        </p:scale>
        <p:origin x="-690" y="-102"/>
      </p:cViewPr>
      <p:guideLst>
        <p:guide orient="horz" pos="2160"/>
        <p:guide pos="4852"/>
      </p:guideLst>
    </p:cSldViewPr>
  </p:slideViewPr>
  <p:outlineViewPr>
    <p:cViewPr>
      <p:scale>
        <a:sx n="33" d="100"/>
        <a:sy n="33" d="100"/>
      </p:scale>
      <p:origin x="264" y="11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20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2F748D-30C5-44E6-96F9-9806FFB0D2B5}" type="datetimeFigureOut">
              <a:rPr lang="en-US"/>
              <a:pPr>
                <a:defRPr/>
              </a:pPr>
              <a:t>10/9/2009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39575E-12B4-4581-B88A-C50FA2C78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287514C-A422-43A7-BD13-B2C5D61E5FA3}" type="datetimeFigureOut">
              <a:rPr lang="en-US"/>
              <a:pPr>
                <a:defRPr/>
              </a:pPr>
              <a:t>10/9/2009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AE869-FB69-4F5A-B1E3-49991EF4A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E675-D2CC-4130-B787-57CC4F08BD2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BA590-4185-4309-BD22-55685D740B7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81600" y="168166"/>
            <a:ext cx="3962400" cy="6705600"/>
            <a:chOff x="5181600" y="152400"/>
            <a:chExt cx="3962400" cy="6705600"/>
          </a:xfrm>
        </p:grpSpPr>
        <p:pic>
          <p:nvPicPr>
            <p:cNvPr id="8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D8402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55565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181600" y="168166"/>
            <a:ext cx="3962400" cy="6705600"/>
            <a:chOff x="5181600" y="152400"/>
            <a:chExt cx="3962400" cy="6705600"/>
          </a:xfrm>
        </p:grpSpPr>
        <p:pic>
          <p:nvPicPr>
            <p:cNvPr id="8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8665" t="77809" r="91" b="856"/>
            <a:stretch>
              <a:fillRect/>
            </a:stretch>
          </p:blipFill>
          <p:spPr bwMode="auto">
            <a:xfrm>
              <a:off x="5867400" y="5562600"/>
              <a:ext cx="32766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8" descr="Promotional-mailer-for-KM-initiatives_Mailer_260609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59946" t="7529" r="6267" b="84941"/>
            <a:stretch>
              <a:fillRect/>
            </a:stretch>
          </p:blipFill>
          <p:spPr bwMode="auto">
            <a:xfrm>
              <a:off x="5181600" y="152400"/>
              <a:ext cx="35433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ma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49430" y="153990"/>
            <a:ext cx="2061195" cy="1666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675120"/>
            <a:ext cx="7315200" cy="182880"/>
          </a:xfrm>
          <a:prstGeom prst="rect">
            <a:avLst/>
          </a:prstGeom>
          <a:solidFill>
            <a:srgbClr val="BE3A3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20"/>
          <p:cNvSpPr txBox="1">
            <a:spLocks noChangeArrowheads="1"/>
          </p:cNvSpPr>
          <p:nvPr userDrawn="1"/>
        </p:nvSpPr>
        <p:spPr bwMode="auto">
          <a:xfrm>
            <a:off x="304799" y="6516993"/>
            <a:ext cx="141248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257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Mahindra Satyam 2009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6257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10/9/2009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10/9/2009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13ABB79-2E0A-45E8-A039-0E8DE7D0631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10/9/2009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2322AE7-D291-4109-A4D3-2D92A631576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940414"/>
            <a:ext cx="6934200" cy="34558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MR105S03P01</a:t>
            </a:r>
            <a:r>
              <a:rPr lang="en-US" sz="4400" b="1" kern="1200" dirty="0" smtClean="0">
                <a:solidFill>
                  <a:srgbClr val="00B05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–</a:t>
            </a:r>
            <a:r>
              <a:rPr lang="en-US" sz="4400" b="1" kern="120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en-US" sz="4400" b="1" kern="12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“</a:t>
            </a: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>SQL-DDL“</a:t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lang="en-US" sz="4400" dirty="0" smtClean="0">
                <a:solidFill>
                  <a:srgbClr val="002060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Session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244699" y="458274"/>
            <a:ext cx="4752304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NUMERICAL DATA TYPES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893763" y="1778000"/>
            <a:ext cx="7188200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/>
              <a:t>INTEGER 	 -  signed </a:t>
            </a:r>
            <a:r>
              <a:rPr lang="en-US" sz="1800" b="1" dirty="0" smtClean="0"/>
              <a:t>four byte </a:t>
            </a:r>
            <a:r>
              <a:rPr lang="en-US" sz="1800" b="1" dirty="0"/>
              <a:t>binary integer</a:t>
            </a:r>
          </a:p>
          <a:p>
            <a:pPr eaLnBrk="0" hangingPunct="0"/>
            <a:endParaRPr lang="en-US" sz="1800" b="1" dirty="0"/>
          </a:p>
          <a:p>
            <a:pPr eaLnBrk="0" hangingPunct="0"/>
            <a:r>
              <a:rPr lang="en-US" sz="1800" b="1" dirty="0"/>
              <a:t>SMALLINT	 -  signed </a:t>
            </a:r>
            <a:r>
              <a:rPr lang="en-US" sz="1800" b="1" dirty="0" smtClean="0"/>
              <a:t>two byte </a:t>
            </a:r>
            <a:r>
              <a:rPr lang="en-US" sz="1800" b="1" dirty="0"/>
              <a:t>binary integer</a:t>
            </a:r>
          </a:p>
          <a:p>
            <a:pPr eaLnBrk="0" hangingPunct="0"/>
            <a:endParaRPr lang="en-US" sz="1800" b="1" dirty="0"/>
          </a:p>
          <a:p>
            <a:pPr eaLnBrk="0" hangingPunct="0"/>
            <a:r>
              <a:rPr lang="en-US" sz="1800" b="1" dirty="0"/>
              <a:t>DECIMAL(</a:t>
            </a:r>
            <a:r>
              <a:rPr lang="en-US" sz="1800" b="1" dirty="0" err="1"/>
              <a:t>p,q</a:t>
            </a:r>
            <a:r>
              <a:rPr lang="en-US" sz="1800" b="1" dirty="0" smtClean="0"/>
              <a:t>)     </a:t>
            </a:r>
            <a:r>
              <a:rPr lang="en-US" sz="1800" b="1" dirty="0"/>
              <a:t>-  packed decimal integer ‘p’ digits and </a:t>
            </a:r>
          </a:p>
          <a:p>
            <a:pPr lvl="4" eaLnBrk="0" hangingPunct="0"/>
            <a:r>
              <a:rPr lang="en-US" sz="1800" b="1" dirty="0"/>
              <a:t>    sign(0&lt;p&lt;32) with assumed decimal point </a:t>
            </a:r>
          </a:p>
          <a:p>
            <a:pPr lvl="4" eaLnBrk="0" hangingPunct="0"/>
            <a:r>
              <a:rPr lang="en-US" sz="1800" b="1" dirty="0"/>
              <a:t>   ‘q’ digits from the right (0&lt;=q&lt;=p)</a:t>
            </a:r>
            <a:endParaRPr lang="en-US" sz="1800" dirty="0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893763" y="5359400"/>
            <a:ext cx="3206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  </a:t>
            </a:r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817563" y="4292600"/>
            <a:ext cx="815975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/>
              <a:t> FLOAT(p)	-   Floating point number n=f*(16**e)</a:t>
            </a:r>
          </a:p>
          <a:p>
            <a:pPr lvl="4" eaLnBrk="0" hangingPunct="0"/>
            <a:r>
              <a:rPr lang="en-US" sz="1800" b="1"/>
              <a:t>    where ‘f’ is  a binary fraction of ‘p’ binary</a:t>
            </a:r>
          </a:p>
          <a:p>
            <a:pPr lvl="4" eaLnBrk="0" hangingPunct="0"/>
            <a:r>
              <a:rPr lang="en-US" sz="1800" b="1"/>
              <a:t>    digits precision(-1&lt;f&lt;+1,0&lt;p&lt;54) and</a:t>
            </a:r>
          </a:p>
          <a:p>
            <a:pPr lvl="4" eaLnBrk="0" hangingPunct="0"/>
            <a:r>
              <a:rPr lang="en-US" sz="1800" b="1"/>
              <a:t>    ‘e’ is a binary integer exponent (-64&lt;e&lt;+64)</a:t>
            </a:r>
          </a:p>
          <a:p>
            <a:pPr lvl="4" eaLnBrk="0" hangingPunct="0"/>
            <a:r>
              <a:rPr lang="en-US" sz="1800" b="1"/>
              <a:t>    If p&lt;22    - n is single precision 	  - 4 bytes</a:t>
            </a:r>
          </a:p>
          <a:p>
            <a:pPr lvl="4" eaLnBrk="0" hangingPunct="0"/>
            <a:r>
              <a:rPr lang="en-US" sz="1800" b="1"/>
              <a:t>     If p&gt;=22  - n is double precision  - 8 bytes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141646" y="330558"/>
            <a:ext cx="52578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 DATA TYPES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399249" y="2159000"/>
            <a:ext cx="9423400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/>
              <a:t>CHARACTER (n)    - Fixed length string of exactly n 8-bit characters</a:t>
            </a:r>
          </a:p>
          <a:p>
            <a:pPr eaLnBrk="0" hangingPunct="0"/>
            <a:r>
              <a:rPr lang="en-US" sz="1800" b="1" dirty="0"/>
              <a:t>                               </a:t>
            </a:r>
            <a:r>
              <a:rPr lang="en-US" sz="1800" b="1" dirty="0" smtClean="0"/>
              <a:t>    </a:t>
            </a:r>
            <a:r>
              <a:rPr lang="en-US" sz="1800" b="1" dirty="0"/>
              <a:t>(0&lt;n&lt;255)</a:t>
            </a:r>
          </a:p>
          <a:p>
            <a:pPr eaLnBrk="0" hangingPunct="0"/>
            <a:endParaRPr lang="en-US" sz="1800" b="1" dirty="0"/>
          </a:p>
          <a:p>
            <a:pPr eaLnBrk="0" hangingPunct="0"/>
            <a:r>
              <a:rPr lang="en-US" sz="1800" b="1" dirty="0"/>
              <a:t>VARCHAR (n)	    </a:t>
            </a:r>
            <a:r>
              <a:rPr lang="en-US" sz="1800" b="1" dirty="0" smtClean="0"/>
              <a:t>- </a:t>
            </a:r>
            <a:r>
              <a:rPr lang="en-US" sz="1800" b="1" dirty="0"/>
              <a:t>Varying length string of </a:t>
            </a:r>
            <a:r>
              <a:rPr lang="en-US" sz="1800" b="1" dirty="0" smtClean="0"/>
              <a:t>up to </a:t>
            </a:r>
            <a:r>
              <a:rPr lang="en-US" sz="1800" b="1" dirty="0"/>
              <a:t>n 8-bit characters</a:t>
            </a:r>
          </a:p>
          <a:p>
            <a:pPr lvl="2" eaLnBrk="0" hangingPunct="0"/>
            <a:r>
              <a:rPr lang="en-US" sz="1800" b="1" dirty="0"/>
              <a:t>                     (</a:t>
            </a:r>
            <a:r>
              <a:rPr lang="en-US" sz="1800" b="1" dirty="0" smtClean="0"/>
              <a:t>0&lt;n&lt;page-size </a:t>
            </a:r>
            <a:r>
              <a:rPr lang="en-US" sz="1800" b="1" dirty="0"/>
              <a:t>of </a:t>
            </a:r>
            <a:r>
              <a:rPr lang="en-US" sz="1800" b="1" dirty="0" smtClean="0"/>
              <a:t>table space)</a:t>
            </a:r>
            <a:endParaRPr lang="en-US" sz="1800" b="1" dirty="0"/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412128" y="3911600"/>
            <a:ext cx="9504363" cy="1462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/>
              <a:t>GRAPHIC (n)         </a:t>
            </a:r>
            <a:r>
              <a:rPr lang="en-US" sz="1800" b="1" dirty="0" smtClean="0"/>
              <a:t> -  </a:t>
            </a:r>
            <a:r>
              <a:rPr lang="en-US" sz="1800" b="1" dirty="0"/>
              <a:t>Fixed length string of exactly n 16-bit characters</a:t>
            </a:r>
          </a:p>
          <a:p>
            <a:pPr eaLnBrk="0" hangingPunct="0"/>
            <a:r>
              <a:rPr lang="en-US" sz="1800" b="1" dirty="0"/>
              <a:t>                                 </a:t>
            </a:r>
            <a:r>
              <a:rPr lang="en-US" sz="1800" b="1" dirty="0" smtClean="0"/>
              <a:t>  (</a:t>
            </a:r>
            <a:r>
              <a:rPr lang="en-US" sz="1800" b="1" dirty="0"/>
              <a:t>0&lt;n&lt;128)</a:t>
            </a:r>
          </a:p>
          <a:p>
            <a:pPr eaLnBrk="0" hangingPunct="0"/>
            <a:endParaRPr lang="en-US" sz="1800" b="1" dirty="0"/>
          </a:p>
          <a:p>
            <a:pPr eaLnBrk="0" hangingPunct="0"/>
            <a:r>
              <a:rPr lang="en-US" sz="1800" b="1" dirty="0"/>
              <a:t>VARGRAPHIC (n)   -  Varying length string of </a:t>
            </a:r>
            <a:r>
              <a:rPr lang="en-US" sz="1800" b="1" dirty="0" smtClean="0"/>
              <a:t>up to </a:t>
            </a:r>
            <a:r>
              <a:rPr lang="en-US" sz="1800" b="1" dirty="0"/>
              <a:t>n 16-bit characters</a:t>
            </a:r>
          </a:p>
          <a:p>
            <a:pPr lvl="3" eaLnBrk="0" hangingPunct="0"/>
            <a:r>
              <a:rPr lang="en-US" sz="1800" b="1" dirty="0"/>
              <a:t>                (0&lt;n&lt; 1/2 page size of table space)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446460" y="254358"/>
            <a:ext cx="48006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DATE/TIME DATA</a:t>
            </a:r>
          </a:p>
        </p:txBody>
      </p:sp>
      <p:sp>
        <p:nvSpPr>
          <p:cNvPr id="69635" name="Rectangle 5"/>
          <p:cNvSpPr>
            <a:spLocks noChangeArrowheads="1"/>
          </p:cNvSpPr>
          <p:nvPr/>
        </p:nvSpPr>
        <p:spPr bwMode="auto">
          <a:xfrm>
            <a:off x="969963" y="1854200"/>
            <a:ext cx="7463583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DATE	 	-	8 unsigned packed decimal digits</a:t>
            </a:r>
          </a:p>
          <a:p>
            <a:pPr lvl="4" eaLnBrk="0" hangingPunct="0"/>
            <a:r>
              <a:rPr lang="en-US" sz="2200" b="1" dirty="0"/>
              <a:t>              (yyyymmdd)</a:t>
            </a: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969963" y="3073400"/>
            <a:ext cx="7463583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TIME	 	-	6 unsigned packed decimal digits</a:t>
            </a:r>
          </a:p>
          <a:p>
            <a:pPr lvl="4" eaLnBrk="0" hangingPunct="0"/>
            <a:r>
              <a:rPr lang="en-US" sz="2200" b="1" dirty="0"/>
              <a:t>              (hhmmss)</a:t>
            </a:r>
          </a:p>
        </p:txBody>
      </p:sp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969963" y="4292600"/>
            <a:ext cx="7542130" cy="76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TIMESTAMP 	-	20unsigned packed decimal digits</a:t>
            </a:r>
          </a:p>
          <a:p>
            <a:pPr lvl="4" eaLnBrk="0" hangingPunct="0"/>
            <a:r>
              <a:rPr lang="en-US" sz="2200" b="1" dirty="0"/>
              <a:t>              (yyyymmdd hhmmss nnnnnn)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442173" y="304800"/>
            <a:ext cx="445173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ALTERNATIVE SPELLINGS</a:t>
            </a:r>
          </a:p>
        </p:txBody>
      </p:sp>
      <p:sp>
        <p:nvSpPr>
          <p:cNvPr id="70659" name="Rectangle 5"/>
          <p:cNvSpPr>
            <a:spLocks noChangeArrowheads="1"/>
          </p:cNvSpPr>
          <p:nvPr/>
        </p:nvSpPr>
        <p:spPr bwMode="auto">
          <a:xfrm>
            <a:off x="1585913" y="1199434"/>
            <a:ext cx="6646051" cy="5321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INT 			FOR 	INTEGER</a:t>
            </a:r>
          </a:p>
          <a:p>
            <a:pPr eaLnBrk="0" hangingPunct="0"/>
            <a:r>
              <a:rPr lang="en-US" sz="2000" b="1" dirty="0"/>
              <a:t>DECIMAL(P)		FOR	DECIMAL(P,O)</a:t>
            </a:r>
          </a:p>
          <a:p>
            <a:pPr eaLnBrk="0" hangingPunct="0"/>
            <a:r>
              <a:rPr lang="en-US" sz="2000" b="1" dirty="0"/>
              <a:t>DECIMAL		FOR	DECIMAL(5)</a:t>
            </a:r>
          </a:p>
          <a:p>
            <a:pPr eaLnBrk="0" hangingPunct="0"/>
            <a:r>
              <a:rPr lang="en-US" sz="2000" b="1" dirty="0"/>
              <a:t>DEC			FOR	DECIMAL</a:t>
            </a:r>
          </a:p>
          <a:p>
            <a:pPr eaLnBrk="0" hangingPunct="0"/>
            <a:r>
              <a:rPr lang="en-US" sz="2000" b="1" dirty="0"/>
              <a:t>NUMERIC		FOR	DECIMAL</a:t>
            </a:r>
          </a:p>
          <a:p>
            <a:pPr eaLnBrk="0" hangingPunct="0"/>
            <a:r>
              <a:rPr lang="en-US" sz="2000" b="1" dirty="0"/>
              <a:t>FLOAT			FOR	FLOAT(53)</a:t>
            </a:r>
          </a:p>
          <a:p>
            <a:pPr eaLnBrk="0" hangingPunct="0"/>
            <a:r>
              <a:rPr lang="en-US" sz="2000" b="1" dirty="0"/>
              <a:t>REAL			FOR	FLOAT(21)</a:t>
            </a:r>
          </a:p>
          <a:p>
            <a:pPr eaLnBrk="0" hangingPunct="0"/>
            <a:r>
              <a:rPr lang="en-US" sz="2000" b="1" dirty="0"/>
              <a:t>DOUBLE</a:t>
            </a:r>
          </a:p>
          <a:p>
            <a:pPr eaLnBrk="0" hangingPunct="0"/>
            <a:r>
              <a:rPr lang="en-US" sz="2000" b="1" dirty="0"/>
              <a:t>PRECISION		FOR	FLOAT(53)</a:t>
            </a:r>
          </a:p>
          <a:p>
            <a:pPr eaLnBrk="0" hangingPunct="0"/>
            <a:r>
              <a:rPr lang="en-US" sz="2000" b="1" dirty="0"/>
              <a:t>CHARACTER		FOR	CHARACTER(1)</a:t>
            </a:r>
          </a:p>
          <a:p>
            <a:pPr eaLnBrk="0" hangingPunct="0"/>
            <a:r>
              <a:rPr lang="en-US" sz="2000" b="1" dirty="0"/>
              <a:t>CHAR			FOR	CHARACTER</a:t>
            </a:r>
          </a:p>
          <a:p>
            <a:pPr eaLnBrk="0" hangingPunct="0"/>
            <a:r>
              <a:rPr lang="en-US" sz="2000" b="1" dirty="0"/>
              <a:t>LONG </a:t>
            </a:r>
          </a:p>
          <a:p>
            <a:pPr eaLnBrk="0" hangingPunct="0"/>
            <a:r>
              <a:rPr lang="en-US" sz="2000" b="1" dirty="0"/>
              <a:t>VARCHAR		FOR	VARCHAR(n)</a:t>
            </a:r>
          </a:p>
          <a:p>
            <a:pPr eaLnBrk="0" hangingPunct="0"/>
            <a:r>
              <a:rPr lang="en-US" sz="2000" b="1" dirty="0"/>
              <a:t>GRAPHIC		FOR	GRAPHIC(1)</a:t>
            </a:r>
          </a:p>
          <a:p>
            <a:pPr eaLnBrk="0" hangingPunct="0"/>
            <a:r>
              <a:rPr lang="en-US" sz="2000" b="1" dirty="0"/>
              <a:t>LONG</a:t>
            </a:r>
          </a:p>
          <a:p>
            <a:pPr eaLnBrk="0" hangingPunct="0"/>
            <a:r>
              <a:rPr lang="en-US" sz="2000" b="1" dirty="0"/>
              <a:t>VARGRAPHIC	</a:t>
            </a:r>
            <a:r>
              <a:rPr lang="en-US" sz="2000" b="1" dirty="0" smtClean="0"/>
              <a:t>             FOR</a:t>
            </a:r>
            <a:r>
              <a:rPr lang="en-US" sz="2000" b="1" dirty="0"/>
              <a:t>	VARGRAPHIC(n)</a:t>
            </a:r>
            <a:r>
              <a:rPr lang="en-US" sz="2000" dirty="0">
                <a:latin typeface="Book Antiqua" pitchFamily="18" charset="0"/>
              </a:rPr>
              <a:t>	</a:t>
            </a:r>
          </a:p>
          <a:p>
            <a:endParaRPr lang="en-US" sz="20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965899" y="154546"/>
            <a:ext cx="3850784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 TYPES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EVERY COLUMN IS ASSIGNED A SPECIFIC TYPE AND SIZE OF DATA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CATEGORIES  OF  DATA  TYPES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 NUMERIC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CHARACTER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GRAPHICS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DATE/TIME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965899" y="0"/>
            <a:ext cx="3850784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NUMERIC FORMATS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 smtClean="0"/>
              <a:t> </a:t>
            </a:r>
            <a:r>
              <a:rPr lang="en-US" sz="2200" b="1" dirty="0" smtClean="0"/>
              <a:t>SMALLINT --&gt; </a:t>
            </a:r>
            <a:r>
              <a:rPr lang="en-US" sz="2200" b="1" u="sng" baseline="30000" dirty="0" smtClean="0"/>
              <a:t>+</a:t>
            </a:r>
            <a:r>
              <a:rPr lang="en-US" sz="2200" b="1" dirty="0" smtClean="0"/>
              <a:t> 32768 (2 BYTES) HALFWORD BINARY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INTEGER    --&gt; </a:t>
            </a:r>
            <a:r>
              <a:rPr lang="en-US" sz="2200" b="1" u="sng" baseline="30000" dirty="0" smtClean="0"/>
              <a:t>+</a:t>
            </a:r>
            <a:r>
              <a:rPr lang="en-US" sz="2200" b="1" dirty="0" smtClean="0"/>
              <a:t> 2GB (4 BYTES) FULLWORD BINARY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DECIMAL(X,Y)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REAL    -       SINGLE  FLOAT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FLOAT  -       DOUBLE FLOAT 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51512" y="656829"/>
            <a:ext cx="5795493" cy="79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CHARACTER STRING FORMATS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653864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 smtClean="0"/>
              <a:t> </a:t>
            </a:r>
            <a:r>
              <a:rPr lang="en-US" sz="2200" b="1" dirty="0" smtClean="0"/>
              <a:t>CHAR (X)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VARCHAR (X)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LONG VARCHAR</a:t>
            </a:r>
          </a:p>
          <a:p>
            <a:pPr marL="342900" indent="-342900">
              <a:spcBef>
                <a:spcPct val="20000"/>
              </a:spcBef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54546" y="605311"/>
            <a:ext cx="5499279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GRAPHIC STRING FORMATS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769775"/>
            <a:ext cx="7772400" cy="3896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GRAPHIC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VARGRAPHIC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LONG VARGRAPHIC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54546" y="605311"/>
            <a:ext cx="5499279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DATE/TIME FORMATS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769775"/>
            <a:ext cx="7772400" cy="3896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DATE                          YYYYMMDD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TIME                            HHMMSS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TIMESTAMP                 YYYYMMDDHHMMSSNNNNNN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1454150" y="1441271"/>
            <a:ext cx="7302500" cy="3873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Line 5"/>
          <p:cNvSpPr>
            <a:spLocks noChangeShapeType="1"/>
          </p:cNvSpPr>
          <p:nvPr/>
        </p:nvSpPr>
        <p:spPr bwMode="auto">
          <a:xfrm>
            <a:off x="1454150" y="19050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>
            <a:off x="1454150" y="22860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7"/>
          <p:cNvSpPr>
            <a:spLocks noChangeShapeType="1"/>
          </p:cNvSpPr>
          <p:nvPr/>
        </p:nvSpPr>
        <p:spPr bwMode="auto">
          <a:xfrm>
            <a:off x="1454150" y="36576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8"/>
          <p:cNvSpPr>
            <a:spLocks noChangeShapeType="1"/>
          </p:cNvSpPr>
          <p:nvPr/>
        </p:nvSpPr>
        <p:spPr bwMode="auto">
          <a:xfrm>
            <a:off x="1454150" y="41148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>
            <a:off x="1454150" y="27432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1454150" y="45720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1454150" y="32004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2"/>
          <p:cNvSpPr>
            <a:spLocks noChangeShapeType="1"/>
          </p:cNvSpPr>
          <p:nvPr/>
        </p:nvSpPr>
        <p:spPr bwMode="auto">
          <a:xfrm>
            <a:off x="26670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3"/>
          <p:cNvSpPr>
            <a:spLocks noChangeShapeType="1"/>
          </p:cNvSpPr>
          <p:nvPr/>
        </p:nvSpPr>
        <p:spPr bwMode="auto">
          <a:xfrm>
            <a:off x="34290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Line 14"/>
          <p:cNvSpPr>
            <a:spLocks noChangeShapeType="1"/>
          </p:cNvSpPr>
          <p:nvPr/>
        </p:nvSpPr>
        <p:spPr bwMode="auto">
          <a:xfrm>
            <a:off x="41148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8006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>
            <a:off x="54864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Line 17"/>
          <p:cNvSpPr>
            <a:spLocks noChangeShapeType="1"/>
          </p:cNvSpPr>
          <p:nvPr/>
        </p:nvSpPr>
        <p:spPr bwMode="auto">
          <a:xfrm>
            <a:off x="64008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>
            <a:off x="71628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>
            <a:off x="7848600" y="1454150"/>
            <a:ext cx="0" cy="387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Rectangle 20"/>
          <p:cNvSpPr>
            <a:spLocks noChangeArrowheads="1"/>
          </p:cNvSpPr>
          <p:nvPr/>
        </p:nvSpPr>
        <p:spPr bwMode="auto">
          <a:xfrm>
            <a:off x="2420169" y="665412"/>
            <a:ext cx="5543699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COMPATABILITY OF DATA TYPES</a:t>
            </a:r>
          </a:p>
        </p:txBody>
      </p:sp>
      <p:sp>
        <p:nvSpPr>
          <p:cNvPr id="76819" name="Rectangle 21"/>
          <p:cNvSpPr>
            <a:spLocks noChangeArrowheads="1"/>
          </p:cNvSpPr>
          <p:nvPr/>
        </p:nvSpPr>
        <p:spPr bwMode="auto">
          <a:xfrm>
            <a:off x="1503363" y="1876425"/>
            <a:ext cx="5365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Bin</a:t>
            </a:r>
          </a:p>
        </p:txBody>
      </p:sp>
      <p:sp>
        <p:nvSpPr>
          <p:cNvPr id="76820" name="Rectangle 22"/>
          <p:cNvSpPr>
            <a:spLocks noChangeArrowheads="1"/>
          </p:cNvSpPr>
          <p:nvPr/>
        </p:nvSpPr>
        <p:spPr bwMode="auto">
          <a:xfrm>
            <a:off x="1503363" y="2333625"/>
            <a:ext cx="561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Dec</a:t>
            </a:r>
          </a:p>
        </p:txBody>
      </p:sp>
      <p:sp>
        <p:nvSpPr>
          <p:cNvPr id="76821" name="Rectangle 23"/>
          <p:cNvSpPr>
            <a:spLocks noChangeArrowheads="1"/>
          </p:cNvSpPr>
          <p:nvPr/>
        </p:nvSpPr>
        <p:spPr bwMode="auto">
          <a:xfrm>
            <a:off x="1503363" y="2738438"/>
            <a:ext cx="863600" cy="37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Float</a:t>
            </a:r>
          </a:p>
        </p:txBody>
      </p:sp>
      <p:sp>
        <p:nvSpPr>
          <p:cNvPr id="76822" name="Rectangle 24"/>
          <p:cNvSpPr>
            <a:spLocks noChangeArrowheads="1"/>
          </p:cNvSpPr>
          <p:nvPr/>
        </p:nvSpPr>
        <p:spPr bwMode="auto">
          <a:xfrm>
            <a:off x="1503363" y="3248025"/>
            <a:ext cx="6381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char</a:t>
            </a:r>
          </a:p>
        </p:txBody>
      </p:sp>
      <p:sp>
        <p:nvSpPr>
          <p:cNvPr id="76823" name="Rectangle 25"/>
          <p:cNvSpPr>
            <a:spLocks noChangeArrowheads="1"/>
          </p:cNvSpPr>
          <p:nvPr/>
        </p:nvSpPr>
        <p:spPr bwMode="auto">
          <a:xfrm>
            <a:off x="1503363" y="3705225"/>
            <a:ext cx="10064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Graphic</a:t>
            </a:r>
          </a:p>
        </p:txBody>
      </p:sp>
      <p:sp>
        <p:nvSpPr>
          <p:cNvPr id="76824" name="Line 26"/>
          <p:cNvSpPr>
            <a:spLocks noChangeShapeType="1"/>
          </p:cNvSpPr>
          <p:nvPr/>
        </p:nvSpPr>
        <p:spPr bwMode="auto">
          <a:xfrm>
            <a:off x="1454150" y="4953000"/>
            <a:ext cx="730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Rectangle 27"/>
          <p:cNvSpPr>
            <a:spLocks noChangeArrowheads="1"/>
          </p:cNvSpPr>
          <p:nvPr/>
        </p:nvSpPr>
        <p:spPr bwMode="auto">
          <a:xfrm>
            <a:off x="1503363" y="4086225"/>
            <a:ext cx="6508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Date</a:t>
            </a:r>
          </a:p>
        </p:txBody>
      </p:sp>
      <p:sp>
        <p:nvSpPr>
          <p:cNvPr id="76826" name="Rectangle 28"/>
          <p:cNvSpPr>
            <a:spLocks noChangeArrowheads="1"/>
          </p:cNvSpPr>
          <p:nvPr/>
        </p:nvSpPr>
        <p:spPr bwMode="auto">
          <a:xfrm>
            <a:off x="1503363" y="4619625"/>
            <a:ext cx="7016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latin typeface="Book Antiqua" pitchFamily="18" charset="0"/>
              </a:rPr>
              <a:t>Time</a:t>
            </a:r>
          </a:p>
        </p:txBody>
      </p:sp>
      <p:sp>
        <p:nvSpPr>
          <p:cNvPr id="76827" name="Rectangle 29"/>
          <p:cNvSpPr>
            <a:spLocks noChangeArrowheads="1"/>
          </p:cNvSpPr>
          <p:nvPr/>
        </p:nvSpPr>
        <p:spPr bwMode="auto">
          <a:xfrm>
            <a:off x="1350963" y="5000625"/>
            <a:ext cx="14509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Time stamp</a:t>
            </a:r>
          </a:p>
        </p:txBody>
      </p:sp>
      <p:sp>
        <p:nvSpPr>
          <p:cNvPr id="76828" name="Rectangle 30"/>
          <p:cNvSpPr>
            <a:spLocks noChangeArrowheads="1"/>
          </p:cNvSpPr>
          <p:nvPr/>
        </p:nvSpPr>
        <p:spPr bwMode="auto">
          <a:xfrm>
            <a:off x="2667000" y="1524000"/>
            <a:ext cx="58705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Bin       Dec     Float  char    graphic   Date     Time      TS</a:t>
            </a:r>
          </a:p>
        </p:txBody>
      </p:sp>
      <p:sp>
        <p:nvSpPr>
          <p:cNvPr id="76829" name="Rectangle 31"/>
          <p:cNvSpPr>
            <a:spLocks noChangeArrowheads="1"/>
          </p:cNvSpPr>
          <p:nvPr/>
        </p:nvSpPr>
        <p:spPr bwMode="auto">
          <a:xfrm>
            <a:off x="2874963" y="1876425"/>
            <a:ext cx="3587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  <a:p>
            <a:endParaRPr lang="en-US" sz="1800" b="1">
              <a:latin typeface="Book Antiqua" pitchFamily="18" charset="0"/>
            </a:endParaRPr>
          </a:p>
        </p:txBody>
      </p:sp>
      <p:sp>
        <p:nvSpPr>
          <p:cNvPr id="76830" name="Rectangle 32"/>
          <p:cNvSpPr>
            <a:spLocks noChangeArrowheads="1"/>
          </p:cNvSpPr>
          <p:nvPr/>
        </p:nvSpPr>
        <p:spPr bwMode="auto">
          <a:xfrm>
            <a:off x="28749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31" name="Rectangle 33"/>
          <p:cNvSpPr>
            <a:spLocks noChangeArrowheads="1"/>
          </p:cNvSpPr>
          <p:nvPr/>
        </p:nvSpPr>
        <p:spPr bwMode="auto">
          <a:xfrm>
            <a:off x="28749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32" name="Rectangle 34"/>
          <p:cNvSpPr>
            <a:spLocks noChangeArrowheads="1"/>
          </p:cNvSpPr>
          <p:nvPr/>
        </p:nvSpPr>
        <p:spPr bwMode="auto">
          <a:xfrm>
            <a:off x="2874963" y="32480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33" name="Rectangle 35"/>
          <p:cNvSpPr>
            <a:spLocks noChangeArrowheads="1"/>
          </p:cNvSpPr>
          <p:nvPr/>
        </p:nvSpPr>
        <p:spPr bwMode="auto">
          <a:xfrm>
            <a:off x="2874963" y="37052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34" name="Rectangle 36"/>
          <p:cNvSpPr>
            <a:spLocks noChangeArrowheads="1"/>
          </p:cNvSpPr>
          <p:nvPr/>
        </p:nvSpPr>
        <p:spPr bwMode="auto">
          <a:xfrm>
            <a:off x="2874963" y="4162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35" name="Rectangle 37"/>
          <p:cNvSpPr>
            <a:spLocks noChangeArrowheads="1"/>
          </p:cNvSpPr>
          <p:nvPr/>
        </p:nvSpPr>
        <p:spPr bwMode="auto">
          <a:xfrm>
            <a:off x="28749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36" name="Rectangle 38"/>
          <p:cNvSpPr>
            <a:spLocks noChangeArrowheads="1"/>
          </p:cNvSpPr>
          <p:nvPr/>
        </p:nvSpPr>
        <p:spPr bwMode="auto">
          <a:xfrm>
            <a:off x="28749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37" name="Rectangle 39"/>
          <p:cNvSpPr>
            <a:spLocks noChangeArrowheads="1"/>
          </p:cNvSpPr>
          <p:nvPr/>
        </p:nvSpPr>
        <p:spPr bwMode="auto">
          <a:xfrm>
            <a:off x="36369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38" name="Rectangle 40"/>
          <p:cNvSpPr>
            <a:spLocks noChangeArrowheads="1"/>
          </p:cNvSpPr>
          <p:nvPr/>
        </p:nvSpPr>
        <p:spPr bwMode="auto">
          <a:xfrm>
            <a:off x="43227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39" name="Rectangle 41"/>
          <p:cNvSpPr>
            <a:spLocks noChangeArrowheads="1"/>
          </p:cNvSpPr>
          <p:nvPr/>
        </p:nvSpPr>
        <p:spPr bwMode="auto">
          <a:xfrm>
            <a:off x="49323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0" name="Rectangle 42"/>
          <p:cNvSpPr>
            <a:spLocks noChangeArrowheads="1"/>
          </p:cNvSpPr>
          <p:nvPr/>
        </p:nvSpPr>
        <p:spPr bwMode="auto">
          <a:xfrm>
            <a:off x="57705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1" name="Rectangle 43"/>
          <p:cNvSpPr>
            <a:spLocks noChangeArrowheads="1"/>
          </p:cNvSpPr>
          <p:nvPr/>
        </p:nvSpPr>
        <p:spPr bwMode="auto">
          <a:xfrm>
            <a:off x="66087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2" name="Rectangle 44"/>
          <p:cNvSpPr>
            <a:spLocks noChangeArrowheads="1"/>
          </p:cNvSpPr>
          <p:nvPr/>
        </p:nvSpPr>
        <p:spPr bwMode="auto">
          <a:xfrm>
            <a:off x="72945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3" name="Rectangle 45"/>
          <p:cNvSpPr>
            <a:spLocks noChangeArrowheads="1"/>
          </p:cNvSpPr>
          <p:nvPr/>
        </p:nvSpPr>
        <p:spPr bwMode="auto">
          <a:xfrm>
            <a:off x="8132763" y="1876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4" name="Rectangle 46"/>
          <p:cNvSpPr>
            <a:spLocks noChangeArrowheads="1"/>
          </p:cNvSpPr>
          <p:nvPr/>
        </p:nvSpPr>
        <p:spPr bwMode="auto">
          <a:xfrm>
            <a:off x="36369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45" name="Rectangle 47"/>
          <p:cNvSpPr>
            <a:spLocks noChangeArrowheads="1"/>
          </p:cNvSpPr>
          <p:nvPr/>
        </p:nvSpPr>
        <p:spPr bwMode="auto">
          <a:xfrm>
            <a:off x="43227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46" name="Rectangle 48"/>
          <p:cNvSpPr>
            <a:spLocks noChangeArrowheads="1"/>
          </p:cNvSpPr>
          <p:nvPr/>
        </p:nvSpPr>
        <p:spPr bwMode="auto">
          <a:xfrm>
            <a:off x="49323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7" name="Rectangle 49"/>
          <p:cNvSpPr>
            <a:spLocks noChangeArrowheads="1"/>
          </p:cNvSpPr>
          <p:nvPr/>
        </p:nvSpPr>
        <p:spPr bwMode="auto">
          <a:xfrm>
            <a:off x="57705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8" name="Rectangle 50"/>
          <p:cNvSpPr>
            <a:spLocks noChangeArrowheads="1"/>
          </p:cNvSpPr>
          <p:nvPr/>
        </p:nvSpPr>
        <p:spPr bwMode="auto">
          <a:xfrm>
            <a:off x="66087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49" name="Rectangle 51"/>
          <p:cNvSpPr>
            <a:spLocks noChangeArrowheads="1"/>
          </p:cNvSpPr>
          <p:nvPr/>
        </p:nvSpPr>
        <p:spPr bwMode="auto">
          <a:xfrm>
            <a:off x="73707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0" name="Rectangle 52"/>
          <p:cNvSpPr>
            <a:spLocks noChangeArrowheads="1"/>
          </p:cNvSpPr>
          <p:nvPr/>
        </p:nvSpPr>
        <p:spPr bwMode="auto">
          <a:xfrm>
            <a:off x="8132763" y="2333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1" name="Rectangle 53"/>
          <p:cNvSpPr>
            <a:spLocks noChangeArrowheads="1"/>
          </p:cNvSpPr>
          <p:nvPr/>
        </p:nvSpPr>
        <p:spPr bwMode="auto">
          <a:xfrm>
            <a:off x="36369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52" name="Rectangle 54"/>
          <p:cNvSpPr>
            <a:spLocks noChangeArrowheads="1"/>
          </p:cNvSpPr>
          <p:nvPr/>
        </p:nvSpPr>
        <p:spPr bwMode="auto">
          <a:xfrm>
            <a:off x="3636963" y="32480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3" name="Rectangle 55"/>
          <p:cNvSpPr>
            <a:spLocks noChangeArrowheads="1"/>
          </p:cNvSpPr>
          <p:nvPr/>
        </p:nvSpPr>
        <p:spPr bwMode="auto">
          <a:xfrm>
            <a:off x="3636963" y="37052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4" name="Rectangle 56"/>
          <p:cNvSpPr>
            <a:spLocks noChangeArrowheads="1"/>
          </p:cNvSpPr>
          <p:nvPr/>
        </p:nvSpPr>
        <p:spPr bwMode="auto">
          <a:xfrm>
            <a:off x="3636963" y="4162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5" name="Rectangle 57"/>
          <p:cNvSpPr>
            <a:spLocks noChangeArrowheads="1"/>
          </p:cNvSpPr>
          <p:nvPr/>
        </p:nvSpPr>
        <p:spPr bwMode="auto">
          <a:xfrm>
            <a:off x="36369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6" name="Rectangle 58"/>
          <p:cNvSpPr>
            <a:spLocks noChangeArrowheads="1"/>
          </p:cNvSpPr>
          <p:nvPr/>
        </p:nvSpPr>
        <p:spPr bwMode="auto">
          <a:xfrm>
            <a:off x="36369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7" name="Rectangle 59"/>
          <p:cNvSpPr>
            <a:spLocks noChangeArrowheads="1"/>
          </p:cNvSpPr>
          <p:nvPr/>
        </p:nvSpPr>
        <p:spPr bwMode="auto">
          <a:xfrm>
            <a:off x="43227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58" name="Rectangle 60"/>
          <p:cNvSpPr>
            <a:spLocks noChangeArrowheads="1"/>
          </p:cNvSpPr>
          <p:nvPr/>
        </p:nvSpPr>
        <p:spPr bwMode="auto">
          <a:xfrm>
            <a:off x="4322763" y="32480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59" name="Rectangle 61"/>
          <p:cNvSpPr>
            <a:spLocks noChangeArrowheads="1"/>
          </p:cNvSpPr>
          <p:nvPr/>
        </p:nvSpPr>
        <p:spPr bwMode="auto">
          <a:xfrm>
            <a:off x="4322763" y="37052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0" name="Rectangle 62"/>
          <p:cNvSpPr>
            <a:spLocks noChangeArrowheads="1"/>
          </p:cNvSpPr>
          <p:nvPr/>
        </p:nvSpPr>
        <p:spPr bwMode="auto">
          <a:xfrm>
            <a:off x="4322763" y="4238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1" name="Rectangle 63"/>
          <p:cNvSpPr>
            <a:spLocks noChangeArrowheads="1"/>
          </p:cNvSpPr>
          <p:nvPr/>
        </p:nvSpPr>
        <p:spPr bwMode="auto">
          <a:xfrm>
            <a:off x="43227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2" name="Rectangle 64"/>
          <p:cNvSpPr>
            <a:spLocks noChangeArrowheads="1"/>
          </p:cNvSpPr>
          <p:nvPr/>
        </p:nvSpPr>
        <p:spPr bwMode="auto">
          <a:xfrm>
            <a:off x="43227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3" name="Rectangle 65"/>
          <p:cNvSpPr>
            <a:spLocks noChangeArrowheads="1"/>
          </p:cNvSpPr>
          <p:nvPr/>
        </p:nvSpPr>
        <p:spPr bwMode="auto">
          <a:xfrm>
            <a:off x="49323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4" name="Rectangle 66"/>
          <p:cNvSpPr>
            <a:spLocks noChangeArrowheads="1"/>
          </p:cNvSpPr>
          <p:nvPr/>
        </p:nvSpPr>
        <p:spPr bwMode="auto">
          <a:xfrm>
            <a:off x="5008563" y="32480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65" name="Rectangle 67"/>
          <p:cNvSpPr>
            <a:spLocks noChangeArrowheads="1"/>
          </p:cNvSpPr>
          <p:nvPr/>
        </p:nvSpPr>
        <p:spPr bwMode="auto">
          <a:xfrm>
            <a:off x="5008563" y="37052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66" name="Rectangle 68"/>
          <p:cNvSpPr>
            <a:spLocks noChangeArrowheads="1"/>
          </p:cNvSpPr>
          <p:nvPr/>
        </p:nvSpPr>
        <p:spPr bwMode="auto">
          <a:xfrm>
            <a:off x="5008563" y="42386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67" name="Rectangle 69"/>
          <p:cNvSpPr>
            <a:spLocks noChangeArrowheads="1"/>
          </p:cNvSpPr>
          <p:nvPr/>
        </p:nvSpPr>
        <p:spPr bwMode="auto">
          <a:xfrm>
            <a:off x="5008563" y="46196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68" name="Rectangle 70"/>
          <p:cNvSpPr>
            <a:spLocks noChangeArrowheads="1"/>
          </p:cNvSpPr>
          <p:nvPr/>
        </p:nvSpPr>
        <p:spPr bwMode="auto">
          <a:xfrm>
            <a:off x="5008563" y="50006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69" name="Rectangle 71"/>
          <p:cNvSpPr>
            <a:spLocks noChangeArrowheads="1"/>
          </p:cNvSpPr>
          <p:nvPr/>
        </p:nvSpPr>
        <p:spPr bwMode="auto">
          <a:xfrm>
            <a:off x="57705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0" name="Rectangle 72"/>
          <p:cNvSpPr>
            <a:spLocks noChangeArrowheads="1"/>
          </p:cNvSpPr>
          <p:nvPr/>
        </p:nvSpPr>
        <p:spPr bwMode="auto">
          <a:xfrm>
            <a:off x="5770563" y="32480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1" name="Rectangle 73"/>
          <p:cNvSpPr>
            <a:spLocks noChangeArrowheads="1"/>
          </p:cNvSpPr>
          <p:nvPr/>
        </p:nvSpPr>
        <p:spPr bwMode="auto">
          <a:xfrm>
            <a:off x="5770563" y="3781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72" name="Rectangle 74"/>
          <p:cNvSpPr>
            <a:spLocks noChangeArrowheads="1"/>
          </p:cNvSpPr>
          <p:nvPr/>
        </p:nvSpPr>
        <p:spPr bwMode="auto">
          <a:xfrm>
            <a:off x="5770563" y="4162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3" name="Rectangle 75"/>
          <p:cNvSpPr>
            <a:spLocks noChangeArrowheads="1"/>
          </p:cNvSpPr>
          <p:nvPr/>
        </p:nvSpPr>
        <p:spPr bwMode="auto">
          <a:xfrm>
            <a:off x="57705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4" name="Rectangle 76"/>
          <p:cNvSpPr>
            <a:spLocks noChangeArrowheads="1"/>
          </p:cNvSpPr>
          <p:nvPr/>
        </p:nvSpPr>
        <p:spPr bwMode="auto">
          <a:xfrm>
            <a:off x="57705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5" name="Rectangle 77"/>
          <p:cNvSpPr>
            <a:spLocks noChangeArrowheads="1"/>
          </p:cNvSpPr>
          <p:nvPr/>
        </p:nvSpPr>
        <p:spPr bwMode="auto">
          <a:xfrm>
            <a:off x="66087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76" name="Rectangle 78"/>
          <p:cNvSpPr>
            <a:spLocks noChangeArrowheads="1"/>
          </p:cNvSpPr>
          <p:nvPr/>
        </p:nvSpPr>
        <p:spPr bwMode="auto">
          <a:xfrm>
            <a:off x="6608763" y="33242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77" name="Rectangle 79"/>
          <p:cNvSpPr>
            <a:spLocks noChangeArrowheads="1"/>
          </p:cNvSpPr>
          <p:nvPr/>
        </p:nvSpPr>
        <p:spPr bwMode="auto">
          <a:xfrm>
            <a:off x="7370763" y="33242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78" name="Rectangle 80"/>
          <p:cNvSpPr>
            <a:spLocks noChangeArrowheads="1"/>
          </p:cNvSpPr>
          <p:nvPr/>
        </p:nvSpPr>
        <p:spPr bwMode="auto">
          <a:xfrm>
            <a:off x="8132763" y="3324225"/>
            <a:ext cx="3079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</a:t>
            </a:r>
          </a:p>
        </p:txBody>
      </p:sp>
      <p:sp>
        <p:nvSpPr>
          <p:cNvPr id="76879" name="Rectangle 81"/>
          <p:cNvSpPr>
            <a:spLocks noChangeArrowheads="1"/>
          </p:cNvSpPr>
          <p:nvPr/>
        </p:nvSpPr>
        <p:spPr bwMode="auto">
          <a:xfrm>
            <a:off x="73707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0" name="Rectangle 82"/>
          <p:cNvSpPr>
            <a:spLocks noChangeArrowheads="1"/>
          </p:cNvSpPr>
          <p:nvPr/>
        </p:nvSpPr>
        <p:spPr bwMode="auto">
          <a:xfrm>
            <a:off x="8132763" y="27908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1" name="Rectangle 83"/>
          <p:cNvSpPr>
            <a:spLocks noChangeArrowheads="1"/>
          </p:cNvSpPr>
          <p:nvPr/>
        </p:nvSpPr>
        <p:spPr bwMode="auto">
          <a:xfrm>
            <a:off x="6684963" y="3781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2" name="Rectangle 84"/>
          <p:cNvSpPr>
            <a:spLocks noChangeArrowheads="1"/>
          </p:cNvSpPr>
          <p:nvPr/>
        </p:nvSpPr>
        <p:spPr bwMode="auto">
          <a:xfrm>
            <a:off x="6684963" y="4162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83" name="Rectangle 85"/>
          <p:cNvSpPr>
            <a:spLocks noChangeArrowheads="1"/>
          </p:cNvSpPr>
          <p:nvPr/>
        </p:nvSpPr>
        <p:spPr bwMode="auto">
          <a:xfrm>
            <a:off x="66849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4" name="Rectangle 86"/>
          <p:cNvSpPr>
            <a:spLocks noChangeArrowheads="1"/>
          </p:cNvSpPr>
          <p:nvPr/>
        </p:nvSpPr>
        <p:spPr bwMode="auto">
          <a:xfrm>
            <a:off x="66849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5" name="Rectangle 87"/>
          <p:cNvSpPr>
            <a:spLocks noChangeArrowheads="1"/>
          </p:cNvSpPr>
          <p:nvPr/>
        </p:nvSpPr>
        <p:spPr bwMode="auto">
          <a:xfrm>
            <a:off x="7370763" y="3781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6" name="Rectangle 88"/>
          <p:cNvSpPr>
            <a:spLocks noChangeArrowheads="1"/>
          </p:cNvSpPr>
          <p:nvPr/>
        </p:nvSpPr>
        <p:spPr bwMode="auto">
          <a:xfrm>
            <a:off x="7294563" y="4162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7" name="Rectangle 89"/>
          <p:cNvSpPr>
            <a:spLocks noChangeArrowheads="1"/>
          </p:cNvSpPr>
          <p:nvPr/>
        </p:nvSpPr>
        <p:spPr bwMode="auto">
          <a:xfrm>
            <a:off x="72945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88" name="Rectangle 90"/>
          <p:cNvSpPr>
            <a:spLocks noChangeArrowheads="1"/>
          </p:cNvSpPr>
          <p:nvPr/>
        </p:nvSpPr>
        <p:spPr bwMode="auto">
          <a:xfrm>
            <a:off x="73707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89" name="Rectangle 91"/>
          <p:cNvSpPr>
            <a:spLocks noChangeArrowheads="1"/>
          </p:cNvSpPr>
          <p:nvPr/>
        </p:nvSpPr>
        <p:spPr bwMode="auto">
          <a:xfrm>
            <a:off x="8132763" y="37814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90" name="Rectangle 92"/>
          <p:cNvSpPr>
            <a:spLocks noChangeArrowheads="1"/>
          </p:cNvSpPr>
          <p:nvPr/>
        </p:nvSpPr>
        <p:spPr bwMode="auto">
          <a:xfrm>
            <a:off x="8132763" y="4238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91" name="Rectangle 93"/>
          <p:cNvSpPr>
            <a:spLocks noChangeArrowheads="1"/>
          </p:cNvSpPr>
          <p:nvPr/>
        </p:nvSpPr>
        <p:spPr bwMode="auto">
          <a:xfrm>
            <a:off x="8132763" y="4619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</a:t>
            </a:r>
          </a:p>
        </p:txBody>
      </p:sp>
      <p:sp>
        <p:nvSpPr>
          <p:cNvPr id="76892" name="Rectangle 94"/>
          <p:cNvSpPr>
            <a:spLocks noChangeArrowheads="1"/>
          </p:cNvSpPr>
          <p:nvPr/>
        </p:nvSpPr>
        <p:spPr bwMode="auto">
          <a:xfrm>
            <a:off x="8132763" y="5000625"/>
            <a:ext cx="3587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Y</a:t>
            </a:r>
          </a:p>
        </p:txBody>
      </p:sp>
      <p:sp>
        <p:nvSpPr>
          <p:cNvPr id="76893" name="Rectangle 95"/>
          <p:cNvSpPr>
            <a:spLocks noChangeArrowheads="1"/>
          </p:cNvSpPr>
          <p:nvPr/>
        </p:nvSpPr>
        <p:spPr bwMode="auto">
          <a:xfrm>
            <a:off x="1274763" y="5534025"/>
            <a:ext cx="6269037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* </a:t>
            </a:r>
            <a:r>
              <a:rPr lang="en-US" sz="1800" b="1"/>
              <a:t>Compatibility of Date Time values is limited to</a:t>
            </a:r>
          </a:p>
          <a:p>
            <a:pPr eaLnBrk="0" hangingPunct="0"/>
            <a:r>
              <a:rPr lang="en-US" sz="1800" b="1"/>
              <a:t>  Assignments and comparisons.</a:t>
            </a:r>
          </a:p>
          <a:p>
            <a:pPr eaLnBrk="0" hangingPunct="0"/>
            <a:endParaRPr lang="en-US" sz="1800" b="1"/>
          </a:p>
          <a:p>
            <a:pPr hangingPunct="0"/>
            <a:endParaRPr lang="en-US" sz="1800" b="1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410" y="1079679"/>
            <a:ext cx="8229600" cy="5012028"/>
          </a:xfrm>
        </p:spPr>
        <p:txBody>
          <a:bodyPr/>
          <a:lstStyle/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5000"/>
              <a:buNone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completion of this session the learner will be able to: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 fontAlgn="base">
              <a:lnSpc>
                <a:spcPct val="100000"/>
              </a:lnSpc>
              <a:spcAft>
                <a:spcPct val="0"/>
              </a:spcAft>
              <a:buSzPct val="75000"/>
              <a:buFont typeface="Wingdings" pitchFamily="2" charset="2"/>
              <a:buChar char="§"/>
            </a:pPr>
            <a:r>
              <a:rPr lang="en-US" sz="23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DDL statements using SQL </a:t>
            </a:r>
          </a:p>
          <a:p>
            <a:pPr lvl="1" fontAlgn="base">
              <a:lnSpc>
                <a:spcPct val="100000"/>
              </a:lnSpc>
              <a:spcAft>
                <a:spcPct val="0"/>
              </a:spcAft>
              <a:buSzPct val="75000"/>
              <a:buNone/>
            </a:pPr>
            <a:endParaRPr lang="en-US" sz="23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300" b="1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US" sz="23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endParaRPr lang="en-GB" sz="2300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6163"/>
            <a:ext cx="6130344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Session 3 - Objectives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680430" y="304800"/>
            <a:ext cx="49530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 DEFINITION</a:t>
            </a: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1295400" y="1524000"/>
            <a:ext cx="5716181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BASE TABLES</a:t>
            </a:r>
          </a:p>
          <a:p>
            <a:pPr eaLnBrk="0" hangingPunct="0"/>
            <a:endParaRPr lang="en-US" sz="2200" b="1" dirty="0"/>
          </a:p>
          <a:p>
            <a:pPr lvl="1" eaLnBrk="0" hangingPunct="0"/>
            <a:r>
              <a:rPr lang="en-US" sz="2200" dirty="0"/>
              <a:t>CREATE (DEFINES A NEW OBJECT)</a:t>
            </a:r>
          </a:p>
          <a:p>
            <a:pPr lvl="1" eaLnBrk="0" hangingPunct="0"/>
            <a:r>
              <a:rPr lang="en-US" sz="2200" dirty="0"/>
              <a:t>DROP (REMOVES AN OBJECT)</a:t>
            </a:r>
          </a:p>
          <a:p>
            <a:pPr lvl="1" eaLnBrk="0" hangingPunct="0"/>
            <a:r>
              <a:rPr lang="en-US" sz="2200" dirty="0"/>
              <a:t>ALTER (CHANGES ITS DESCRIPTION)</a:t>
            </a:r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1295400" y="3505200"/>
            <a:ext cx="1782412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INDEXES</a:t>
            </a:r>
          </a:p>
          <a:p>
            <a:pPr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CREATE</a:t>
            </a:r>
          </a:p>
          <a:p>
            <a:pPr lvl="1" eaLnBrk="0" hangingPunct="0"/>
            <a:r>
              <a:rPr lang="en-US" sz="2200" b="1" dirty="0"/>
              <a:t>DROP</a:t>
            </a: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1244958" y="4953000"/>
            <a:ext cx="5401864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NO ROW ORDERING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COLUMN ORDERING - LEFT TO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270453" y="343437"/>
            <a:ext cx="4726547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TABLE - FORMAT 1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1503363" y="1495425"/>
            <a:ext cx="465832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CREATE TABLE 	     table-name</a:t>
            </a:r>
          </a:p>
        </p:txBody>
      </p:sp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1808163" y="1876425"/>
            <a:ext cx="5780087" cy="222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/>
              <a:t>(column_name 		column_type,</a:t>
            </a:r>
          </a:p>
          <a:p>
            <a:pPr eaLnBrk="0" hangingPunct="0"/>
            <a:r>
              <a:rPr lang="en-US" sz="2000" b="1"/>
              <a:t> column_name		column_type</a:t>
            </a:r>
          </a:p>
          <a:p>
            <a:pPr eaLnBrk="0" hangingPunct="0"/>
            <a:r>
              <a:rPr lang="en-US" sz="2000" b="1"/>
              <a:t>             .			          . </a:t>
            </a:r>
          </a:p>
          <a:p>
            <a:pPr eaLnBrk="0" hangingPunct="0"/>
            <a:r>
              <a:rPr lang="en-US" sz="2000" b="1"/>
              <a:t>             .			          .	</a:t>
            </a:r>
          </a:p>
          <a:p>
            <a:pPr lvl="2" eaLnBrk="0" hangingPunct="0"/>
            <a:r>
              <a:rPr lang="en-US" sz="2000" b="1"/>
              <a:t>	</a:t>
            </a:r>
          </a:p>
          <a:p>
            <a:pPr eaLnBrk="0" hangingPunct="0"/>
            <a:endParaRPr lang="en-US" sz="2000" b="1"/>
          </a:p>
          <a:p>
            <a:endParaRPr lang="en-US" sz="2000" b="1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884363" y="3171825"/>
            <a:ext cx="5341937" cy="216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[,PRIMARY KEY ( </a:t>
            </a:r>
            <a:r>
              <a:rPr lang="en-US" sz="2000" b="1" dirty="0" err="1"/>
              <a:t>List_of_columns</a:t>
            </a:r>
            <a:r>
              <a:rPr lang="en-US" sz="2000" b="1" dirty="0"/>
              <a:t>)]</a:t>
            </a:r>
          </a:p>
          <a:p>
            <a:pPr eaLnBrk="0" hangingPunct="0"/>
            <a:r>
              <a:rPr lang="en-US" sz="2000" b="1" dirty="0"/>
              <a:t>[,FOREIGN KEY  (</a:t>
            </a:r>
            <a:r>
              <a:rPr lang="en-US" sz="2000" b="1" dirty="0" err="1"/>
              <a:t>List_of_columns</a:t>
            </a:r>
            <a:r>
              <a:rPr lang="en-US" sz="2000" b="1" dirty="0"/>
              <a:t>)</a:t>
            </a:r>
          </a:p>
          <a:p>
            <a:pPr lvl="2" eaLnBrk="0" hangingPunct="0"/>
            <a:r>
              <a:rPr lang="en-US" sz="2000" b="1" dirty="0"/>
              <a:t>REFERENCES table_name</a:t>
            </a:r>
          </a:p>
          <a:p>
            <a:pPr lvl="2" eaLnBrk="0" hangingPunct="0"/>
            <a:r>
              <a:rPr lang="en-US" sz="2000" b="1" dirty="0"/>
              <a:t>ON DELETE  CASCADE]  )</a:t>
            </a:r>
          </a:p>
          <a:p>
            <a:pPr lvl="2" eaLnBrk="0" hangingPunct="0"/>
            <a:endParaRPr lang="en-US" sz="2000" b="1" dirty="0"/>
          </a:p>
          <a:p>
            <a:pPr lvl="2" eaLnBrk="0" hangingPunct="0"/>
            <a:endParaRPr lang="en-US" sz="1800" b="1" dirty="0">
              <a:latin typeface="Book Antiqua" pitchFamily="18" charset="0"/>
            </a:endParaRPr>
          </a:p>
          <a:p>
            <a:pPr lvl="2" eaLnBrk="0" hangingPunct="0"/>
            <a:r>
              <a:rPr lang="en-US" sz="1800" b="1" dirty="0">
                <a:latin typeface="Book Antiqua" pitchFamily="18" charset="0"/>
              </a:rPr>
              <a:t> </a:t>
            </a:r>
          </a:p>
        </p:txBody>
      </p:sp>
      <p:sp>
        <p:nvSpPr>
          <p:cNvPr id="78854" name="Rectangle 8"/>
          <p:cNvSpPr>
            <a:spLocks noChangeArrowheads="1"/>
          </p:cNvSpPr>
          <p:nvPr/>
        </p:nvSpPr>
        <p:spPr bwMode="auto">
          <a:xfrm>
            <a:off x="1503363" y="4543425"/>
            <a:ext cx="7473950" cy="1308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in database_name  </a:t>
            </a:r>
            <a:r>
              <a:rPr lang="en-US" sz="2000" b="1" dirty="0" err="1"/>
              <a:t>tablespace_name</a:t>
            </a:r>
            <a:r>
              <a:rPr lang="en-US" sz="2000" b="1" dirty="0"/>
              <a:t>;</a:t>
            </a:r>
          </a:p>
          <a:p>
            <a:pPr eaLnBrk="0" hangingPunct="0"/>
            <a:endParaRPr lang="en-US" sz="2000" b="1" dirty="0"/>
          </a:p>
          <a:p>
            <a:pPr eaLnBrk="0" hangingPunct="0"/>
            <a:r>
              <a:rPr lang="en-US" sz="2000" b="1" dirty="0"/>
              <a:t>where </a:t>
            </a:r>
            <a:r>
              <a:rPr lang="en-US" sz="2000" b="1" dirty="0" err="1"/>
              <a:t>column_type</a:t>
            </a:r>
            <a:r>
              <a:rPr lang="en-US" sz="2000" b="1" dirty="0"/>
              <a:t> takes the form</a:t>
            </a:r>
          </a:p>
          <a:p>
            <a:pPr eaLnBrk="0" hangingPunct="0"/>
            <a:r>
              <a:rPr lang="en-US" sz="2000" b="1" dirty="0"/>
              <a:t>data_type [ NOT NULL [ WITH DEFAULT/UNIQUE]]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321957" y="381000"/>
            <a:ext cx="44958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EXAMPLE FOR FORMAT 1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88963" y="1647825"/>
            <a:ext cx="8478837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CREATE TABLE  POLICY</a:t>
            </a:r>
          </a:p>
          <a:p>
            <a:pPr lvl="1" eaLnBrk="0" hangingPunct="0"/>
            <a:r>
              <a:rPr lang="en-US" sz="2000" b="1" dirty="0"/>
              <a:t>( POLICY_NO	CHAR(10)	NOT NULL,</a:t>
            </a:r>
          </a:p>
          <a:p>
            <a:pPr lvl="1" eaLnBrk="0" hangingPunct="0"/>
            <a:r>
              <a:rPr lang="en-US" sz="2000" b="1" dirty="0"/>
              <a:t>POLICY_TERM	SMALLINT	NOT NULL,</a:t>
            </a:r>
          </a:p>
          <a:p>
            <a:pPr lvl="1" eaLnBrk="0" hangingPunct="0"/>
            <a:r>
              <a:rPr lang="en-US" sz="2000" b="1" dirty="0"/>
              <a:t>STATUS		CHAR(01)	NOT NULL,</a:t>
            </a:r>
          </a:p>
          <a:p>
            <a:pPr lvl="1" eaLnBrk="0" hangingPunct="0"/>
            <a:r>
              <a:rPr lang="en-US" sz="2000" b="1" dirty="0"/>
              <a:t>INSURED_NAME	CHAR(20)	NOT NULL,</a:t>
            </a:r>
          </a:p>
          <a:p>
            <a:pPr lvl="1" eaLnBrk="0" hangingPunct="0"/>
            <a:r>
              <a:rPr lang="en-US" sz="2000" b="1" dirty="0"/>
              <a:t>ADDRESS		CHAR(40)	NOT NULL,</a:t>
            </a:r>
          </a:p>
          <a:p>
            <a:pPr lvl="1" eaLnBrk="0" hangingPunct="0"/>
            <a:r>
              <a:rPr lang="en-US" sz="2000" b="1" dirty="0"/>
              <a:t>PROCESS_DATE	DATE		NOT NULL</a:t>
            </a:r>
          </a:p>
          <a:p>
            <a:pPr lvl="4" eaLnBrk="0" hangingPunct="0"/>
            <a:r>
              <a:rPr lang="en-US" sz="2000" b="1" dirty="0"/>
              <a:t>                                                WITH DEFAULT,</a:t>
            </a:r>
          </a:p>
          <a:p>
            <a:pPr lvl="4"/>
            <a:endParaRPr lang="en-US" sz="2000" b="1" dirty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990600" y="4191000"/>
            <a:ext cx="5936434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 dirty="0">
                <a:latin typeface="Book Antiqua" pitchFamily="18" charset="0"/>
              </a:rPr>
              <a:t> </a:t>
            </a:r>
            <a:r>
              <a:rPr lang="en-US" sz="2000" b="1" dirty="0"/>
              <a:t>PRIMARY KEY (POLICY_NO, POLICY_TERM) 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pPr eaLnBrk="0" hangingPunct="0"/>
            <a:endParaRPr lang="en-US" sz="2000" b="1" dirty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0" y="304800"/>
            <a:ext cx="4997003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CREATE TABLE - FORMAT 2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1808163" y="1506156"/>
            <a:ext cx="5429372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CREATE TABLE  table_name</a:t>
            </a:r>
          </a:p>
          <a:p>
            <a:pPr eaLnBrk="0" hangingPunct="0"/>
            <a:r>
              <a:rPr lang="en-US" sz="2200" b="1" dirty="0"/>
              <a:t>LIKE table_name</a:t>
            </a:r>
          </a:p>
          <a:p>
            <a:pPr eaLnBrk="0" hangingPunct="0"/>
            <a:r>
              <a:rPr lang="en-US" sz="2200" b="1" dirty="0"/>
              <a:t>IN database_name, table_space_name;</a:t>
            </a:r>
            <a:endParaRPr lang="en-US" sz="2200" dirty="0"/>
          </a:p>
        </p:txBody>
      </p:sp>
      <p:sp>
        <p:nvSpPr>
          <p:cNvPr id="80900" name="Rectangle 6"/>
          <p:cNvSpPr>
            <a:spLocks noChangeArrowheads="1"/>
          </p:cNvSpPr>
          <p:nvPr/>
        </p:nvSpPr>
        <p:spPr bwMode="auto">
          <a:xfrm>
            <a:off x="914400" y="2895600"/>
            <a:ext cx="23622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b="1" u="sng" dirty="0"/>
              <a:t>Example</a:t>
            </a:r>
          </a:p>
        </p:txBody>
      </p:sp>
      <p:sp>
        <p:nvSpPr>
          <p:cNvPr id="80901" name="Rectangle 7"/>
          <p:cNvSpPr>
            <a:spLocks noChangeArrowheads="1"/>
          </p:cNvSpPr>
          <p:nvPr/>
        </p:nvSpPr>
        <p:spPr bwMode="auto">
          <a:xfrm>
            <a:off x="1884363" y="3324225"/>
            <a:ext cx="4185186" cy="11054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CREATE TABLE TRN_POLICY</a:t>
            </a:r>
          </a:p>
          <a:p>
            <a:pPr eaLnBrk="0" hangingPunct="0"/>
            <a:r>
              <a:rPr lang="en-US" sz="2200" b="1" dirty="0"/>
              <a:t>LIKE POLICY</a:t>
            </a:r>
          </a:p>
          <a:p>
            <a:pPr eaLnBrk="0" hangingPunct="0"/>
            <a:r>
              <a:rPr lang="en-US" sz="2200" b="1" dirty="0"/>
              <a:t>IN DINSSYS.SPOLSET;</a:t>
            </a:r>
            <a:endParaRPr lang="en-US" sz="2200" dirty="0"/>
          </a:p>
        </p:txBody>
      </p:sp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698500" y="4572000"/>
            <a:ext cx="7590092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* </a:t>
            </a:r>
            <a:r>
              <a:rPr lang="en-US" sz="2200" b="1" dirty="0"/>
              <a:t>TRN_POLICY inherits only </a:t>
            </a:r>
            <a:r>
              <a:rPr lang="en-US" sz="2200" b="1" dirty="0" smtClean="0"/>
              <a:t>column definitions </a:t>
            </a:r>
            <a:endParaRPr lang="en-US" sz="2200" b="1" dirty="0"/>
          </a:p>
          <a:p>
            <a:pPr eaLnBrk="0" hangingPunct="0"/>
            <a:r>
              <a:rPr lang="en-US" sz="2200" b="1" dirty="0"/>
              <a:t>  and nothing else.</a:t>
            </a:r>
          </a:p>
          <a:p>
            <a:pPr eaLnBrk="0" hangingPunct="0"/>
            <a:r>
              <a:rPr lang="en-US" sz="2200" b="1" dirty="0"/>
              <a:t>* It doesn’t inherit any primary, alternate or </a:t>
            </a:r>
            <a:r>
              <a:rPr lang="en-US" sz="2200" b="1" dirty="0" smtClean="0"/>
              <a:t>foreign key </a:t>
            </a:r>
            <a:endParaRPr lang="en-US" sz="2200" b="1" dirty="0"/>
          </a:p>
          <a:p>
            <a:pPr eaLnBrk="0" hangingPunct="0"/>
            <a:r>
              <a:rPr lang="en-US" sz="2200" b="1" dirty="0"/>
              <a:t>  definitions from POLICY_table.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2112135" y="304800"/>
            <a:ext cx="35814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ALTER</a:t>
            </a:r>
          </a:p>
        </p:txBody>
      </p:sp>
      <p:sp>
        <p:nvSpPr>
          <p:cNvPr id="81923" name="Rectangle 5"/>
          <p:cNvSpPr>
            <a:spLocks noChangeArrowheads="1"/>
          </p:cNvSpPr>
          <p:nvPr/>
        </p:nvSpPr>
        <p:spPr bwMode="auto">
          <a:xfrm>
            <a:off x="1163638" y="990600"/>
            <a:ext cx="7616825" cy="3136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Format :</a:t>
            </a:r>
          </a:p>
          <a:p>
            <a:pPr eaLnBrk="0" hangingPunct="0"/>
            <a:endParaRPr lang="en-US" sz="2000" b="1" dirty="0"/>
          </a:p>
          <a:p>
            <a:pPr eaLnBrk="0" hangingPunct="0"/>
            <a:r>
              <a:rPr lang="en-US" sz="2000" b="1" dirty="0"/>
              <a:t>ALTER TABLE table_name</a:t>
            </a:r>
          </a:p>
          <a:p>
            <a:pPr eaLnBrk="0" hangingPunct="0"/>
            <a:r>
              <a:rPr lang="en-US" sz="2000" b="1" dirty="0"/>
              <a:t>ADD column data_type [ NOT NULL WITH DEFAULT]</a:t>
            </a:r>
          </a:p>
          <a:p>
            <a:pPr eaLnBrk="0" hangingPunct="0"/>
            <a:endParaRPr lang="en-US" sz="2000" b="1" dirty="0"/>
          </a:p>
          <a:p>
            <a:pPr eaLnBrk="0" hangingPunct="0"/>
            <a:r>
              <a:rPr lang="en-US" sz="2000" b="1" dirty="0"/>
              <a:t>Example :</a:t>
            </a:r>
          </a:p>
          <a:p>
            <a:pPr eaLnBrk="0" hangingPunct="0"/>
            <a:r>
              <a:rPr lang="en-US" sz="2000" b="1" dirty="0"/>
              <a:t>ALTER TABLE POLICY</a:t>
            </a:r>
          </a:p>
          <a:p>
            <a:pPr lvl="1" eaLnBrk="0" hangingPunct="0"/>
            <a:r>
              <a:rPr lang="en-US" sz="2000" b="1" dirty="0"/>
              <a:t>ADD ENTRY_DATE DATE;</a:t>
            </a:r>
          </a:p>
          <a:p>
            <a:pPr eaLnBrk="0" hangingPunct="0"/>
            <a:r>
              <a:rPr lang="en-US" sz="2000" b="1" dirty="0"/>
              <a:t>ALTER TABLE POLICY</a:t>
            </a:r>
          </a:p>
          <a:p>
            <a:pPr lvl="1" eaLnBrk="0" hangingPunct="0"/>
            <a:r>
              <a:rPr lang="en-US" sz="2000" b="1" dirty="0"/>
              <a:t>ADD EFF_DATE DATE NOT NULL WITH DEFAULT;</a:t>
            </a:r>
            <a:endParaRPr lang="en-US" sz="2000" dirty="0"/>
          </a:p>
        </p:txBody>
      </p:sp>
      <p:sp>
        <p:nvSpPr>
          <p:cNvPr id="81924" name="Rectangle 6"/>
          <p:cNvSpPr>
            <a:spLocks noChangeArrowheads="1"/>
          </p:cNvSpPr>
          <p:nvPr/>
        </p:nvSpPr>
        <p:spPr bwMode="auto">
          <a:xfrm>
            <a:off x="914400" y="4216400"/>
            <a:ext cx="8483600" cy="222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1" dirty="0"/>
              <a:t>* ALTER TABLE allows addition or deletion of primary</a:t>
            </a:r>
          </a:p>
          <a:p>
            <a:pPr eaLnBrk="0" hangingPunct="0"/>
            <a:r>
              <a:rPr lang="en-US" sz="2000" b="1" dirty="0"/>
              <a:t>   and foreign key (but not alternate key) specifications</a:t>
            </a:r>
          </a:p>
          <a:p>
            <a:pPr eaLnBrk="0" hangingPunct="0"/>
            <a:r>
              <a:rPr lang="en-US" sz="2000" b="1" dirty="0"/>
              <a:t>   for a given table</a:t>
            </a:r>
          </a:p>
          <a:p>
            <a:pPr eaLnBrk="0" hangingPunct="0"/>
            <a:r>
              <a:rPr lang="en-US" sz="2000" b="1" dirty="0"/>
              <a:t>* Doesn’t support change to the width or data_type of an </a:t>
            </a:r>
          </a:p>
          <a:p>
            <a:pPr eaLnBrk="0" hangingPunct="0"/>
            <a:r>
              <a:rPr lang="en-US" sz="2000" b="1" dirty="0"/>
              <a:t>   existing column</a:t>
            </a:r>
          </a:p>
          <a:p>
            <a:pPr eaLnBrk="0" hangingPunct="0"/>
            <a:r>
              <a:rPr lang="en-US" sz="2000" b="1" dirty="0"/>
              <a:t>* Doesn’t support removal of an existing column</a:t>
            </a:r>
          </a:p>
          <a:p>
            <a:pPr lvl="1"/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2601527" y="296215"/>
            <a:ext cx="2318197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DROP</a:t>
            </a:r>
            <a:endParaRPr lang="en-US" sz="2800" u="sng" dirty="0"/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1838208" y="1115801"/>
            <a:ext cx="6584587" cy="4829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200" b="1" dirty="0" smtClean="0"/>
              <a:t>DROP TABLE   table_name;</a:t>
            </a:r>
            <a:endParaRPr lang="en-US" sz="2200" dirty="0" smtClean="0"/>
          </a:p>
          <a:p>
            <a:pPr eaLnBrk="0" hangingPunct="0"/>
            <a:endParaRPr lang="en-US" sz="2200" b="1" dirty="0" smtClean="0"/>
          </a:p>
          <a:p>
            <a:pPr eaLnBrk="0" hangingPunct="0"/>
            <a:r>
              <a:rPr lang="en-US" sz="2200" b="1" dirty="0" smtClean="0"/>
              <a:t>Example </a:t>
            </a:r>
            <a:r>
              <a:rPr lang="en-US" sz="2200" b="1" dirty="0"/>
              <a:t>:</a:t>
            </a:r>
          </a:p>
          <a:p>
            <a:pPr eaLnBrk="0" hangingPunct="0"/>
            <a:r>
              <a:rPr lang="en-US" sz="2200" b="1" dirty="0" smtClean="0"/>
              <a:t>1</a:t>
            </a:r>
            <a:r>
              <a:rPr lang="en-US" sz="2200" b="1" dirty="0"/>
              <a:t>. DROP TABLE POLICY;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2. ALTER TABLE table_name</a:t>
            </a:r>
          </a:p>
          <a:p>
            <a:pPr eaLnBrk="0" hangingPunct="0"/>
            <a:r>
              <a:rPr lang="en-US" sz="2200" b="1" dirty="0"/>
              <a:t>[ADD] primary_key_definition;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3. ALTER TABLE table_name</a:t>
            </a:r>
          </a:p>
          <a:p>
            <a:pPr eaLnBrk="0" hangingPunct="0"/>
            <a:r>
              <a:rPr lang="en-US" sz="2200" b="1" dirty="0"/>
              <a:t>DROP PRIMARY KEY;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4. ALTER TABLE table_name1</a:t>
            </a:r>
          </a:p>
          <a:p>
            <a:pPr eaLnBrk="0" hangingPunct="0"/>
            <a:r>
              <a:rPr lang="en-US" sz="2200" b="1" dirty="0"/>
              <a:t>ADD FOREIGN KEY </a:t>
            </a:r>
            <a:r>
              <a:rPr lang="en-US" sz="2200" b="1" dirty="0" smtClean="0"/>
              <a:t>K1(</a:t>
            </a:r>
            <a:r>
              <a:rPr lang="en-US" sz="2200" b="1" dirty="0" err="1" smtClean="0"/>
              <a:t>List_of_columns</a:t>
            </a:r>
            <a:r>
              <a:rPr lang="en-US" sz="2200" b="1" dirty="0"/>
              <a:t>)</a:t>
            </a:r>
          </a:p>
          <a:p>
            <a:pPr eaLnBrk="0" hangingPunct="0"/>
            <a:r>
              <a:rPr lang="en-US" sz="2200" b="1" dirty="0"/>
              <a:t>REFERENCES table_name2;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2819400" y="304800"/>
            <a:ext cx="164788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INDEXES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1350963" y="1549400"/>
            <a:ext cx="5784405" cy="41524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CREATE_INDEX-FORMAT :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CREATE[UNIQUE] INDEX index_name</a:t>
            </a:r>
          </a:p>
          <a:p>
            <a:pPr eaLnBrk="0" hangingPunct="0"/>
            <a:r>
              <a:rPr lang="en-US" sz="2200" b="1" dirty="0"/>
              <a:t>ON table_name</a:t>
            </a:r>
          </a:p>
          <a:p>
            <a:pPr eaLnBrk="0" hangingPunct="0"/>
            <a:r>
              <a:rPr lang="en-US" sz="2200" b="1" dirty="0"/>
              <a:t>(column[order][,column[order]]...)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Example :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CREATE INDEX POL X ON POLICY</a:t>
            </a:r>
          </a:p>
          <a:p>
            <a:pPr eaLnBrk="0" hangingPunct="0"/>
            <a:r>
              <a:rPr lang="en-US" sz="2200" b="1" dirty="0"/>
              <a:t>(POLICY_NO ASC, POLICY_TERM DESC);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DROP INDEX index-name;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4343400" y="5867400"/>
            <a:ext cx="901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1758950" y="1149350"/>
            <a:ext cx="1054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6"/>
          <p:cNvSpPr>
            <a:spLocks noChangeArrowheads="1"/>
          </p:cNvSpPr>
          <p:nvPr/>
        </p:nvSpPr>
        <p:spPr bwMode="auto">
          <a:xfrm>
            <a:off x="3359150" y="1149350"/>
            <a:ext cx="1054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4959350" y="1149350"/>
            <a:ext cx="1054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Rectangle 8"/>
          <p:cNvSpPr>
            <a:spLocks noChangeArrowheads="1"/>
          </p:cNvSpPr>
          <p:nvPr/>
        </p:nvSpPr>
        <p:spPr bwMode="auto">
          <a:xfrm>
            <a:off x="844550" y="1987550"/>
            <a:ext cx="2730500" cy="3263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Rectangle 9"/>
          <p:cNvSpPr>
            <a:spLocks noChangeArrowheads="1"/>
          </p:cNvSpPr>
          <p:nvPr/>
        </p:nvSpPr>
        <p:spPr bwMode="auto">
          <a:xfrm>
            <a:off x="996950" y="2139950"/>
            <a:ext cx="673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Rectangle 10"/>
          <p:cNvSpPr>
            <a:spLocks noChangeArrowheads="1"/>
          </p:cNvSpPr>
          <p:nvPr/>
        </p:nvSpPr>
        <p:spPr bwMode="auto">
          <a:xfrm>
            <a:off x="1911350" y="2139950"/>
            <a:ext cx="673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Rectangle 11"/>
          <p:cNvSpPr>
            <a:spLocks noChangeArrowheads="1"/>
          </p:cNvSpPr>
          <p:nvPr/>
        </p:nvSpPr>
        <p:spPr bwMode="auto">
          <a:xfrm>
            <a:off x="2749550" y="2139950"/>
            <a:ext cx="673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2"/>
          <p:cNvSpPr>
            <a:spLocks noChangeShapeType="1"/>
          </p:cNvSpPr>
          <p:nvPr/>
        </p:nvSpPr>
        <p:spPr bwMode="auto">
          <a:xfrm>
            <a:off x="844550" y="26670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3"/>
          <p:cNvSpPr>
            <a:spLocks noChangeShapeType="1"/>
          </p:cNvSpPr>
          <p:nvPr/>
        </p:nvSpPr>
        <p:spPr bwMode="auto">
          <a:xfrm>
            <a:off x="844550" y="33528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4"/>
          <p:cNvSpPr>
            <a:spLocks noChangeShapeType="1"/>
          </p:cNvSpPr>
          <p:nvPr/>
        </p:nvSpPr>
        <p:spPr bwMode="auto">
          <a:xfrm>
            <a:off x="844550" y="46482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5"/>
          <p:cNvSpPr>
            <a:spLocks noChangeShapeType="1"/>
          </p:cNvSpPr>
          <p:nvPr/>
        </p:nvSpPr>
        <p:spPr bwMode="auto">
          <a:xfrm>
            <a:off x="844550" y="43434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16"/>
          <p:cNvSpPr>
            <a:spLocks noChangeShapeType="1"/>
          </p:cNvSpPr>
          <p:nvPr/>
        </p:nvSpPr>
        <p:spPr bwMode="auto">
          <a:xfrm>
            <a:off x="844550" y="38862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17"/>
          <p:cNvSpPr>
            <a:spLocks noChangeShapeType="1"/>
          </p:cNvSpPr>
          <p:nvPr/>
        </p:nvSpPr>
        <p:spPr bwMode="auto">
          <a:xfrm flipV="1">
            <a:off x="844550" y="33464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18"/>
          <p:cNvSpPr>
            <a:spLocks noChangeShapeType="1"/>
          </p:cNvSpPr>
          <p:nvPr/>
        </p:nvSpPr>
        <p:spPr bwMode="auto">
          <a:xfrm flipV="1">
            <a:off x="844550" y="3346450"/>
            <a:ext cx="4445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19"/>
          <p:cNvSpPr>
            <a:spLocks noChangeShapeType="1"/>
          </p:cNvSpPr>
          <p:nvPr/>
        </p:nvSpPr>
        <p:spPr bwMode="auto">
          <a:xfrm flipV="1">
            <a:off x="9969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20"/>
          <p:cNvSpPr>
            <a:spLocks noChangeShapeType="1"/>
          </p:cNvSpPr>
          <p:nvPr/>
        </p:nvSpPr>
        <p:spPr bwMode="auto">
          <a:xfrm flipV="1">
            <a:off x="12255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21"/>
          <p:cNvSpPr>
            <a:spLocks noChangeShapeType="1"/>
          </p:cNvSpPr>
          <p:nvPr/>
        </p:nvSpPr>
        <p:spPr bwMode="auto">
          <a:xfrm flipV="1">
            <a:off x="14541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22"/>
          <p:cNvSpPr>
            <a:spLocks noChangeShapeType="1"/>
          </p:cNvSpPr>
          <p:nvPr/>
        </p:nvSpPr>
        <p:spPr bwMode="auto">
          <a:xfrm flipV="1">
            <a:off x="16827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Line 23"/>
          <p:cNvSpPr>
            <a:spLocks noChangeShapeType="1"/>
          </p:cNvSpPr>
          <p:nvPr/>
        </p:nvSpPr>
        <p:spPr bwMode="auto">
          <a:xfrm flipV="1">
            <a:off x="19113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24"/>
          <p:cNvSpPr>
            <a:spLocks noChangeShapeType="1"/>
          </p:cNvSpPr>
          <p:nvPr/>
        </p:nvSpPr>
        <p:spPr bwMode="auto">
          <a:xfrm flipV="1">
            <a:off x="21399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25"/>
          <p:cNvSpPr>
            <a:spLocks noChangeShapeType="1"/>
          </p:cNvSpPr>
          <p:nvPr/>
        </p:nvSpPr>
        <p:spPr bwMode="auto">
          <a:xfrm flipV="1">
            <a:off x="23685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26"/>
          <p:cNvSpPr>
            <a:spLocks noChangeShapeType="1"/>
          </p:cNvSpPr>
          <p:nvPr/>
        </p:nvSpPr>
        <p:spPr bwMode="auto">
          <a:xfrm flipV="1">
            <a:off x="25971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 flipV="1">
            <a:off x="28257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Line 28"/>
          <p:cNvSpPr>
            <a:spLocks noChangeShapeType="1"/>
          </p:cNvSpPr>
          <p:nvPr/>
        </p:nvSpPr>
        <p:spPr bwMode="auto">
          <a:xfrm flipV="1">
            <a:off x="3054350" y="33464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29"/>
          <p:cNvSpPr>
            <a:spLocks noChangeShapeType="1"/>
          </p:cNvSpPr>
          <p:nvPr/>
        </p:nvSpPr>
        <p:spPr bwMode="auto">
          <a:xfrm flipV="1">
            <a:off x="3282950" y="3575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 flipV="1">
            <a:off x="844550" y="43370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Line 31"/>
          <p:cNvSpPr>
            <a:spLocks noChangeShapeType="1"/>
          </p:cNvSpPr>
          <p:nvPr/>
        </p:nvSpPr>
        <p:spPr bwMode="auto">
          <a:xfrm flipV="1">
            <a:off x="16065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Line 32"/>
          <p:cNvSpPr>
            <a:spLocks noChangeShapeType="1"/>
          </p:cNvSpPr>
          <p:nvPr/>
        </p:nvSpPr>
        <p:spPr bwMode="auto">
          <a:xfrm flipV="1">
            <a:off x="18351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Line 33"/>
          <p:cNvSpPr>
            <a:spLocks noChangeShapeType="1"/>
          </p:cNvSpPr>
          <p:nvPr/>
        </p:nvSpPr>
        <p:spPr bwMode="auto">
          <a:xfrm flipV="1">
            <a:off x="20637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4"/>
          <p:cNvSpPr>
            <a:spLocks noChangeShapeType="1"/>
          </p:cNvSpPr>
          <p:nvPr/>
        </p:nvSpPr>
        <p:spPr bwMode="auto">
          <a:xfrm flipV="1">
            <a:off x="22923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Line 35"/>
          <p:cNvSpPr>
            <a:spLocks noChangeShapeType="1"/>
          </p:cNvSpPr>
          <p:nvPr/>
        </p:nvSpPr>
        <p:spPr bwMode="auto">
          <a:xfrm flipV="1">
            <a:off x="25209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6" name="Line 36"/>
          <p:cNvSpPr>
            <a:spLocks noChangeShapeType="1"/>
          </p:cNvSpPr>
          <p:nvPr/>
        </p:nvSpPr>
        <p:spPr bwMode="auto">
          <a:xfrm flipV="1">
            <a:off x="27495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37"/>
          <p:cNvSpPr>
            <a:spLocks noChangeShapeType="1"/>
          </p:cNvSpPr>
          <p:nvPr/>
        </p:nvSpPr>
        <p:spPr bwMode="auto">
          <a:xfrm flipV="1">
            <a:off x="29781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Line 38"/>
          <p:cNvSpPr>
            <a:spLocks noChangeShapeType="1"/>
          </p:cNvSpPr>
          <p:nvPr/>
        </p:nvSpPr>
        <p:spPr bwMode="auto">
          <a:xfrm flipV="1">
            <a:off x="13779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9" name="Line 39"/>
          <p:cNvSpPr>
            <a:spLocks noChangeShapeType="1"/>
          </p:cNvSpPr>
          <p:nvPr/>
        </p:nvSpPr>
        <p:spPr bwMode="auto">
          <a:xfrm flipV="1">
            <a:off x="32067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0" name="Line 40"/>
          <p:cNvSpPr>
            <a:spLocks noChangeShapeType="1"/>
          </p:cNvSpPr>
          <p:nvPr/>
        </p:nvSpPr>
        <p:spPr bwMode="auto">
          <a:xfrm flipV="1">
            <a:off x="9207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Line 41"/>
          <p:cNvSpPr>
            <a:spLocks noChangeShapeType="1"/>
          </p:cNvSpPr>
          <p:nvPr/>
        </p:nvSpPr>
        <p:spPr bwMode="auto">
          <a:xfrm flipV="1">
            <a:off x="1149350" y="433705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Line 42"/>
          <p:cNvSpPr>
            <a:spLocks noChangeShapeType="1"/>
          </p:cNvSpPr>
          <p:nvPr/>
        </p:nvSpPr>
        <p:spPr bwMode="auto">
          <a:xfrm flipV="1">
            <a:off x="3435350" y="44894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3" name="Rectangle 43"/>
          <p:cNvSpPr>
            <a:spLocks noChangeArrowheads="1"/>
          </p:cNvSpPr>
          <p:nvPr/>
        </p:nvSpPr>
        <p:spPr bwMode="auto">
          <a:xfrm>
            <a:off x="1073150" y="3968750"/>
            <a:ext cx="2197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4" name="Rectangle 44"/>
          <p:cNvSpPr>
            <a:spLocks noChangeArrowheads="1"/>
          </p:cNvSpPr>
          <p:nvPr/>
        </p:nvSpPr>
        <p:spPr bwMode="auto">
          <a:xfrm>
            <a:off x="1073150" y="4806950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Rectangle 45"/>
          <p:cNvSpPr>
            <a:spLocks noChangeArrowheads="1"/>
          </p:cNvSpPr>
          <p:nvPr/>
        </p:nvSpPr>
        <p:spPr bwMode="auto">
          <a:xfrm>
            <a:off x="3740150" y="1987550"/>
            <a:ext cx="2120900" cy="3263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Rectangle 46"/>
          <p:cNvSpPr>
            <a:spLocks noChangeArrowheads="1"/>
          </p:cNvSpPr>
          <p:nvPr/>
        </p:nvSpPr>
        <p:spPr bwMode="auto">
          <a:xfrm>
            <a:off x="6635750" y="1987550"/>
            <a:ext cx="2120900" cy="3263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7" name="Line 47"/>
          <p:cNvSpPr>
            <a:spLocks noChangeShapeType="1"/>
          </p:cNvSpPr>
          <p:nvPr/>
        </p:nvSpPr>
        <p:spPr bwMode="auto">
          <a:xfrm flipV="1">
            <a:off x="1225550" y="1517650"/>
            <a:ext cx="9017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8" name="Line 48"/>
          <p:cNvSpPr>
            <a:spLocks noChangeShapeType="1"/>
          </p:cNvSpPr>
          <p:nvPr/>
        </p:nvSpPr>
        <p:spPr bwMode="auto">
          <a:xfrm>
            <a:off x="2133600" y="1530350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Line 49"/>
          <p:cNvSpPr>
            <a:spLocks noChangeShapeType="1"/>
          </p:cNvSpPr>
          <p:nvPr/>
        </p:nvSpPr>
        <p:spPr bwMode="auto">
          <a:xfrm flipV="1">
            <a:off x="2444750" y="1517650"/>
            <a:ext cx="9779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Line 50"/>
          <p:cNvSpPr>
            <a:spLocks noChangeShapeType="1"/>
          </p:cNvSpPr>
          <p:nvPr/>
        </p:nvSpPr>
        <p:spPr bwMode="auto">
          <a:xfrm flipV="1">
            <a:off x="3054350" y="1517650"/>
            <a:ext cx="59690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Line 51"/>
          <p:cNvSpPr>
            <a:spLocks noChangeShapeType="1"/>
          </p:cNvSpPr>
          <p:nvPr/>
        </p:nvSpPr>
        <p:spPr bwMode="auto">
          <a:xfrm flipV="1">
            <a:off x="5035550" y="1517650"/>
            <a:ext cx="4445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Line 52"/>
          <p:cNvSpPr>
            <a:spLocks noChangeShapeType="1"/>
          </p:cNvSpPr>
          <p:nvPr/>
        </p:nvSpPr>
        <p:spPr bwMode="auto">
          <a:xfrm>
            <a:off x="3740150" y="2667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Line 53"/>
          <p:cNvSpPr>
            <a:spLocks noChangeShapeType="1"/>
          </p:cNvSpPr>
          <p:nvPr/>
        </p:nvSpPr>
        <p:spPr bwMode="auto">
          <a:xfrm flipV="1">
            <a:off x="3740150" y="19748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4" name="Line 54"/>
          <p:cNvSpPr>
            <a:spLocks noChangeShapeType="1"/>
          </p:cNvSpPr>
          <p:nvPr/>
        </p:nvSpPr>
        <p:spPr bwMode="auto">
          <a:xfrm flipV="1">
            <a:off x="3740150" y="19748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Line 55"/>
          <p:cNvSpPr>
            <a:spLocks noChangeShapeType="1"/>
          </p:cNvSpPr>
          <p:nvPr/>
        </p:nvSpPr>
        <p:spPr bwMode="auto">
          <a:xfrm flipV="1">
            <a:off x="3892550" y="1974850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6" name="Line 56"/>
          <p:cNvSpPr>
            <a:spLocks noChangeShapeType="1"/>
          </p:cNvSpPr>
          <p:nvPr/>
        </p:nvSpPr>
        <p:spPr bwMode="auto">
          <a:xfrm flipV="1">
            <a:off x="4197350" y="1974850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7" name="Line 57"/>
          <p:cNvSpPr>
            <a:spLocks noChangeShapeType="1"/>
          </p:cNvSpPr>
          <p:nvPr/>
        </p:nvSpPr>
        <p:spPr bwMode="auto">
          <a:xfrm flipV="1">
            <a:off x="4502150" y="1974850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Line 58"/>
          <p:cNvSpPr>
            <a:spLocks noChangeShapeType="1"/>
          </p:cNvSpPr>
          <p:nvPr/>
        </p:nvSpPr>
        <p:spPr bwMode="auto">
          <a:xfrm flipV="1">
            <a:off x="4806950" y="1974850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Line 59"/>
          <p:cNvSpPr>
            <a:spLocks noChangeShapeType="1"/>
          </p:cNvSpPr>
          <p:nvPr/>
        </p:nvSpPr>
        <p:spPr bwMode="auto">
          <a:xfrm flipV="1">
            <a:off x="5111750" y="1974850"/>
            <a:ext cx="6731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Line 60"/>
          <p:cNvSpPr>
            <a:spLocks noChangeShapeType="1"/>
          </p:cNvSpPr>
          <p:nvPr/>
        </p:nvSpPr>
        <p:spPr bwMode="auto">
          <a:xfrm flipV="1">
            <a:off x="5416550" y="2203450"/>
            <a:ext cx="4445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1" name="Line 61"/>
          <p:cNvSpPr>
            <a:spLocks noChangeShapeType="1"/>
          </p:cNvSpPr>
          <p:nvPr/>
        </p:nvSpPr>
        <p:spPr bwMode="auto">
          <a:xfrm flipV="1">
            <a:off x="5645150" y="2432050"/>
            <a:ext cx="215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2" name="Rectangle 62"/>
          <p:cNvSpPr>
            <a:spLocks noChangeArrowheads="1"/>
          </p:cNvSpPr>
          <p:nvPr/>
        </p:nvSpPr>
        <p:spPr bwMode="auto">
          <a:xfrm>
            <a:off x="5922963" y="3302000"/>
            <a:ext cx="70167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........</a:t>
            </a:r>
          </a:p>
        </p:txBody>
      </p:sp>
      <p:sp>
        <p:nvSpPr>
          <p:cNvPr id="85053" name="Rectangle 63"/>
          <p:cNvSpPr>
            <a:spLocks noChangeArrowheads="1"/>
          </p:cNvSpPr>
          <p:nvPr/>
        </p:nvSpPr>
        <p:spPr bwMode="auto">
          <a:xfrm>
            <a:off x="6788150" y="2368550"/>
            <a:ext cx="18161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4" name="Rectangle 64"/>
          <p:cNvSpPr>
            <a:spLocks noChangeArrowheads="1"/>
          </p:cNvSpPr>
          <p:nvPr/>
        </p:nvSpPr>
        <p:spPr bwMode="auto">
          <a:xfrm>
            <a:off x="6940550" y="4502150"/>
            <a:ext cx="15875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Rectangle 65"/>
          <p:cNvSpPr>
            <a:spLocks noChangeArrowheads="1"/>
          </p:cNvSpPr>
          <p:nvPr/>
        </p:nvSpPr>
        <p:spPr bwMode="auto">
          <a:xfrm>
            <a:off x="1808163" y="1092200"/>
            <a:ext cx="744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View</a:t>
            </a:r>
          </a:p>
        </p:txBody>
      </p:sp>
      <p:sp>
        <p:nvSpPr>
          <p:cNvPr id="85056" name="Rectangle 66"/>
          <p:cNvSpPr>
            <a:spLocks noChangeArrowheads="1"/>
          </p:cNvSpPr>
          <p:nvPr/>
        </p:nvSpPr>
        <p:spPr bwMode="auto">
          <a:xfrm>
            <a:off x="3484563" y="1092200"/>
            <a:ext cx="744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View</a:t>
            </a:r>
          </a:p>
        </p:txBody>
      </p:sp>
      <p:sp>
        <p:nvSpPr>
          <p:cNvPr id="85057" name="Rectangle 67"/>
          <p:cNvSpPr>
            <a:spLocks noChangeArrowheads="1"/>
          </p:cNvSpPr>
          <p:nvPr/>
        </p:nvSpPr>
        <p:spPr bwMode="auto">
          <a:xfrm>
            <a:off x="5084763" y="1092200"/>
            <a:ext cx="744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View</a:t>
            </a:r>
          </a:p>
        </p:txBody>
      </p:sp>
      <p:sp>
        <p:nvSpPr>
          <p:cNvPr id="85058" name="Rectangle 68"/>
          <p:cNvSpPr>
            <a:spLocks noChangeArrowheads="1"/>
          </p:cNvSpPr>
          <p:nvPr/>
        </p:nvSpPr>
        <p:spPr bwMode="auto">
          <a:xfrm>
            <a:off x="893763" y="20828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Table</a:t>
            </a:r>
          </a:p>
        </p:txBody>
      </p:sp>
      <p:sp>
        <p:nvSpPr>
          <p:cNvPr id="85059" name="Rectangle 69"/>
          <p:cNvSpPr>
            <a:spLocks noChangeArrowheads="1"/>
          </p:cNvSpPr>
          <p:nvPr/>
        </p:nvSpPr>
        <p:spPr bwMode="auto">
          <a:xfrm>
            <a:off x="1808163" y="20828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Table</a:t>
            </a:r>
          </a:p>
        </p:txBody>
      </p:sp>
      <p:sp>
        <p:nvSpPr>
          <p:cNvPr id="85060" name="Rectangle 70"/>
          <p:cNvSpPr>
            <a:spLocks noChangeArrowheads="1"/>
          </p:cNvSpPr>
          <p:nvPr/>
        </p:nvSpPr>
        <p:spPr bwMode="auto">
          <a:xfrm>
            <a:off x="2646363" y="20828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Table</a:t>
            </a:r>
          </a:p>
        </p:txBody>
      </p:sp>
      <p:sp>
        <p:nvSpPr>
          <p:cNvPr id="85061" name="Rectangle 71"/>
          <p:cNvSpPr>
            <a:spLocks noChangeArrowheads="1"/>
          </p:cNvSpPr>
          <p:nvPr/>
        </p:nvSpPr>
        <p:spPr bwMode="auto">
          <a:xfrm>
            <a:off x="1731963" y="39116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Table</a:t>
            </a:r>
          </a:p>
        </p:txBody>
      </p:sp>
      <p:sp>
        <p:nvSpPr>
          <p:cNvPr id="85062" name="Rectangle 72"/>
          <p:cNvSpPr>
            <a:spLocks noChangeArrowheads="1"/>
          </p:cNvSpPr>
          <p:nvPr/>
        </p:nvSpPr>
        <p:spPr bwMode="auto">
          <a:xfrm>
            <a:off x="1579563" y="47498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Index</a:t>
            </a:r>
          </a:p>
        </p:txBody>
      </p:sp>
      <p:sp>
        <p:nvSpPr>
          <p:cNvPr id="85063" name="Rectangle 73"/>
          <p:cNvSpPr>
            <a:spLocks noChangeArrowheads="1"/>
          </p:cNvSpPr>
          <p:nvPr/>
        </p:nvSpPr>
        <p:spPr bwMode="auto">
          <a:xfrm>
            <a:off x="6989763" y="2311400"/>
            <a:ext cx="982662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Catalog</a:t>
            </a:r>
          </a:p>
          <a:p>
            <a:pPr eaLnBrk="0" hangingPunct="0"/>
            <a:r>
              <a:rPr lang="en-US" sz="2000">
                <a:latin typeface="Book Antiqua" pitchFamily="18" charset="0"/>
              </a:rPr>
              <a:t>Table</a:t>
            </a:r>
          </a:p>
        </p:txBody>
      </p:sp>
      <p:sp>
        <p:nvSpPr>
          <p:cNvPr id="85064" name="Rectangle 74"/>
          <p:cNvSpPr>
            <a:spLocks noChangeArrowheads="1"/>
          </p:cNvSpPr>
          <p:nvPr/>
        </p:nvSpPr>
        <p:spPr bwMode="auto">
          <a:xfrm>
            <a:off x="7446963" y="2997200"/>
            <a:ext cx="257175" cy="132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000"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000">
                <a:latin typeface="Book Antiqua" pitchFamily="18" charset="0"/>
              </a:rPr>
              <a:t>.</a:t>
            </a:r>
          </a:p>
          <a:p>
            <a:pPr eaLnBrk="0" hangingPunct="0"/>
            <a:r>
              <a:rPr lang="en-US" sz="2000">
                <a:latin typeface="Book Antiqua" pitchFamily="18" charset="0"/>
              </a:rPr>
              <a:t>.</a:t>
            </a:r>
          </a:p>
        </p:txBody>
      </p:sp>
      <p:sp>
        <p:nvSpPr>
          <p:cNvPr id="85065" name="Rectangle 75"/>
          <p:cNvSpPr>
            <a:spLocks noChangeArrowheads="1"/>
          </p:cNvSpPr>
          <p:nvPr/>
        </p:nvSpPr>
        <p:spPr bwMode="auto">
          <a:xfrm>
            <a:off x="7142163" y="4521200"/>
            <a:ext cx="771525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Index</a:t>
            </a:r>
          </a:p>
        </p:txBody>
      </p:sp>
      <p:sp>
        <p:nvSpPr>
          <p:cNvPr id="85066" name="Rectangle 76"/>
          <p:cNvSpPr>
            <a:spLocks noChangeArrowheads="1"/>
          </p:cNvSpPr>
          <p:nvPr/>
        </p:nvSpPr>
        <p:spPr bwMode="auto">
          <a:xfrm>
            <a:off x="1127982" y="524817"/>
            <a:ext cx="6107828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MAJOR STORAGE OBJECTS OF DB2</a:t>
            </a:r>
          </a:p>
        </p:txBody>
      </p:sp>
      <p:sp>
        <p:nvSpPr>
          <p:cNvPr id="85067" name="Rectangle 77"/>
          <p:cNvSpPr>
            <a:spLocks noChangeArrowheads="1"/>
          </p:cNvSpPr>
          <p:nvPr/>
        </p:nvSpPr>
        <p:spPr bwMode="auto">
          <a:xfrm>
            <a:off x="1350963" y="5283200"/>
            <a:ext cx="7246937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User Database		User Database	           Catalog Database</a:t>
            </a:r>
          </a:p>
          <a:p>
            <a:pPr lvl="4"/>
            <a:endParaRPr lang="en-US" sz="2000">
              <a:latin typeface="Book Antiqua" pitchFamily="18" charset="0"/>
            </a:endParaRPr>
          </a:p>
        </p:txBody>
      </p:sp>
      <p:sp>
        <p:nvSpPr>
          <p:cNvPr id="85068" name="Rectangle 78"/>
          <p:cNvSpPr>
            <a:spLocks noChangeArrowheads="1"/>
          </p:cNvSpPr>
          <p:nvPr/>
        </p:nvSpPr>
        <p:spPr bwMode="auto">
          <a:xfrm>
            <a:off x="1066800" y="5867400"/>
            <a:ext cx="901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9" name="Rectangle 79"/>
          <p:cNvSpPr>
            <a:spLocks noChangeArrowheads="1"/>
          </p:cNvSpPr>
          <p:nvPr/>
        </p:nvSpPr>
        <p:spPr bwMode="auto">
          <a:xfrm>
            <a:off x="2112963" y="5892800"/>
            <a:ext cx="177165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Storage group I</a:t>
            </a:r>
          </a:p>
        </p:txBody>
      </p:sp>
      <p:sp>
        <p:nvSpPr>
          <p:cNvPr id="85070" name="Line 80"/>
          <p:cNvSpPr>
            <a:spLocks noChangeShapeType="1"/>
          </p:cNvSpPr>
          <p:nvPr/>
        </p:nvSpPr>
        <p:spPr bwMode="auto">
          <a:xfrm flipV="1">
            <a:off x="4343400" y="586740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71" name="Line 81"/>
          <p:cNvSpPr>
            <a:spLocks noChangeShapeType="1"/>
          </p:cNvSpPr>
          <p:nvPr/>
        </p:nvSpPr>
        <p:spPr bwMode="auto">
          <a:xfrm flipV="1">
            <a:off x="4343400" y="5867400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72" name="Line 82"/>
          <p:cNvSpPr>
            <a:spLocks noChangeShapeType="1"/>
          </p:cNvSpPr>
          <p:nvPr/>
        </p:nvSpPr>
        <p:spPr bwMode="auto">
          <a:xfrm flipV="1">
            <a:off x="4800600" y="5867400"/>
            <a:ext cx="4445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73" name="Line 83"/>
          <p:cNvSpPr>
            <a:spLocks noChangeShapeType="1"/>
          </p:cNvSpPr>
          <p:nvPr/>
        </p:nvSpPr>
        <p:spPr bwMode="auto">
          <a:xfrm flipV="1">
            <a:off x="5029200" y="6019800"/>
            <a:ext cx="2159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74" name="Rectangle 84"/>
          <p:cNvSpPr>
            <a:spLocks noChangeArrowheads="1"/>
          </p:cNvSpPr>
          <p:nvPr/>
        </p:nvSpPr>
        <p:spPr bwMode="auto">
          <a:xfrm>
            <a:off x="5313363" y="5892800"/>
            <a:ext cx="181451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Storage group 2</a:t>
            </a:r>
          </a:p>
        </p:txBody>
      </p:sp>
      <p:sp>
        <p:nvSpPr>
          <p:cNvPr id="85075" name="Rectangle 85"/>
          <p:cNvSpPr>
            <a:spLocks noChangeArrowheads="1"/>
          </p:cNvSpPr>
          <p:nvPr/>
        </p:nvSpPr>
        <p:spPr bwMode="auto">
          <a:xfrm>
            <a:off x="284163" y="2082800"/>
            <a:ext cx="490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TS</a:t>
            </a:r>
          </a:p>
        </p:txBody>
      </p:sp>
      <p:sp>
        <p:nvSpPr>
          <p:cNvPr id="85076" name="Rectangle 86"/>
          <p:cNvSpPr>
            <a:spLocks noChangeArrowheads="1"/>
          </p:cNvSpPr>
          <p:nvPr/>
        </p:nvSpPr>
        <p:spPr bwMode="auto">
          <a:xfrm>
            <a:off x="284163" y="2768600"/>
            <a:ext cx="490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TS</a:t>
            </a:r>
          </a:p>
        </p:txBody>
      </p:sp>
      <p:sp>
        <p:nvSpPr>
          <p:cNvPr id="85077" name="Rectangle 87"/>
          <p:cNvSpPr>
            <a:spLocks noChangeArrowheads="1"/>
          </p:cNvSpPr>
          <p:nvPr/>
        </p:nvSpPr>
        <p:spPr bwMode="auto">
          <a:xfrm>
            <a:off x="284163" y="3378200"/>
            <a:ext cx="490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TS</a:t>
            </a:r>
          </a:p>
        </p:txBody>
      </p:sp>
      <p:sp>
        <p:nvSpPr>
          <p:cNvPr id="85078" name="Rectangle 88"/>
          <p:cNvSpPr>
            <a:spLocks noChangeArrowheads="1"/>
          </p:cNvSpPr>
          <p:nvPr/>
        </p:nvSpPr>
        <p:spPr bwMode="auto">
          <a:xfrm>
            <a:off x="284163" y="3835400"/>
            <a:ext cx="490537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TS</a:t>
            </a:r>
          </a:p>
        </p:txBody>
      </p:sp>
      <p:sp>
        <p:nvSpPr>
          <p:cNvPr id="85079" name="Rectangle 89"/>
          <p:cNvSpPr>
            <a:spLocks noChangeArrowheads="1"/>
          </p:cNvSpPr>
          <p:nvPr/>
        </p:nvSpPr>
        <p:spPr bwMode="auto">
          <a:xfrm>
            <a:off x="360363" y="4292600"/>
            <a:ext cx="4191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IS</a:t>
            </a:r>
          </a:p>
        </p:txBody>
      </p:sp>
      <p:sp>
        <p:nvSpPr>
          <p:cNvPr id="85080" name="Rectangle 90"/>
          <p:cNvSpPr>
            <a:spLocks noChangeArrowheads="1"/>
          </p:cNvSpPr>
          <p:nvPr/>
        </p:nvSpPr>
        <p:spPr bwMode="auto">
          <a:xfrm>
            <a:off x="360363" y="4749800"/>
            <a:ext cx="4191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latin typeface="Book Antiqua" pitchFamily="18" charset="0"/>
              </a:rPr>
              <a:t>IS</a:t>
            </a:r>
          </a:p>
        </p:txBody>
      </p:sp>
      <p:sp>
        <p:nvSpPr>
          <p:cNvPr id="85081" name="Line 91"/>
          <p:cNvSpPr>
            <a:spLocks noChangeShapeType="1"/>
          </p:cNvSpPr>
          <p:nvPr/>
        </p:nvSpPr>
        <p:spPr bwMode="auto">
          <a:xfrm flipV="1">
            <a:off x="4648200" y="5867400"/>
            <a:ext cx="381000" cy="304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82" name="Line 92"/>
          <p:cNvSpPr>
            <a:spLocks noChangeShapeType="1"/>
          </p:cNvSpPr>
          <p:nvPr/>
        </p:nvSpPr>
        <p:spPr bwMode="auto">
          <a:xfrm flipV="1">
            <a:off x="4572000" y="5867400"/>
            <a:ext cx="444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49359" y="0"/>
            <a:ext cx="5334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STRUCTURE - ROW </a:t>
            </a:r>
          </a:p>
        </p:txBody>
      </p:sp>
      <p:sp>
        <p:nvSpPr>
          <p:cNvPr id="86019" name="Rectangle 6"/>
          <p:cNvSpPr>
            <a:spLocks noChangeArrowheads="1"/>
          </p:cNvSpPr>
          <p:nvPr/>
        </p:nvSpPr>
        <p:spPr bwMode="auto">
          <a:xfrm>
            <a:off x="685800" y="1447800"/>
            <a:ext cx="77724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ONE ROW FOR EVERY OCCURRENCE OF THE ENTITY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TABLE:  EMP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EMP NO     LAST NAME    WORK DEPT     JOB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--------------------------------------------------------------------------</a:t>
            </a: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250           </a:t>
            </a:r>
            <a:r>
              <a:rPr lang="en-US" sz="2200" dirty="0" smtClean="0"/>
              <a:t> SMITH                   D21                 </a:t>
            </a:r>
            <a:r>
              <a:rPr lang="en-US" sz="2200" dirty="0"/>
              <a:t>CLK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030           </a:t>
            </a:r>
            <a:r>
              <a:rPr lang="en-US" sz="2200" dirty="0" smtClean="0"/>
              <a:t> KWAN                   C01                  </a:t>
            </a:r>
            <a:r>
              <a:rPr lang="en-US" sz="2200" dirty="0"/>
              <a:t>MGR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EVERY ROW IN A  TABLE  HAS THE SAME COLUMNS </a:t>
            </a:r>
          </a:p>
        </p:txBody>
      </p:sp>
      <p:sp>
        <p:nvSpPr>
          <p:cNvPr id="86020" name="Line 7"/>
          <p:cNvSpPr>
            <a:spLocks noChangeShapeType="1"/>
          </p:cNvSpPr>
          <p:nvPr/>
        </p:nvSpPr>
        <p:spPr bwMode="auto">
          <a:xfrm>
            <a:off x="2057400" y="3276600"/>
            <a:ext cx="0" cy="1104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8"/>
          <p:cNvSpPr>
            <a:spLocks noChangeShapeType="1"/>
          </p:cNvSpPr>
          <p:nvPr/>
        </p:nvSpPr>
        <p:spPr bwMode="auto">
          <a:xfrm>
            <a:off x="4105143" y="3263721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9"/>
          <p:cNvSpPr>
            <a:spLocks noChangeShapeType="1"/>
          </p:cNvSpPr>
          <p:nvPr/>
        </p:nvSpPr>
        <p:spPr bwMode="auto">
          <a:xfrm>
            <a:off x="6100296" y="3289479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10"/>
          <p:cNvSpPr>
            <a:spLocks noChangeShapeType="1"/>
          </p:cNvSpPr>
          <p:nvPr/>
        </p:nvSpPr>
        <p:spPr bwMode="auto">
          <a:xfrm>
            <a:off x="7613556" y="3275526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2266682" y="0"/>
            <a:ext cx="3528811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NAMES	</a:t>
            </a:r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EVERY TABLE AND EVERY COLUMN MUST BE NAMED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FIRST CHARACTER : ALPHA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OTHERS: ALPHANUMERIC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MAXIMUM: 18 CHARACTERS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TABLE  NAME UNIQUE  FOR OWNER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COLUMN NAME UNIQUE  FOR  TABLE </a:t>
            </a:r>
          </a:p>
        </p:txBody>
      </p:sp>
      <p:sp>
        <p:nvSpPr>
          <p:cNvPr id="87044" name="Line 6"/>
          <p:cNvSpPr>
            <a:spLocks noChangeShapeType="1"/>
          </p:cNvSpPr>
          <p:nvPr/>
        </p:nvSpPr>
        <p:spPr bwMode="auto">
          <a:xfrm>
            <a:off x="762000" y="4358436"/>
            <a:ext cx="675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7"/>
          <p:cNvSpPr>
            <a:spLocks noChangeShapeType="1"/>
          </p:cNvSpPr>
          <p:nvPr/>
        </p:nvSpPr>
        <p:spPr bwMode="auto">
          <a:xfrm>
            <a:off x="762000" y="3205752"/>
            <a:ext cx="668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2052638" y="2514600"/>
            <a:ext cx="4488729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6B6B6B"/>
            </a:prst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200" b="1" dirty="0"/>
              <a:t>SQL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200" b="1" dirty="0"/>
              <a:t>       (Structure Query Language)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313973" y="167425"/>
            <a:ext cx="5105400" cy="9626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marL="514350" indent="-514350"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Introduction 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ChangeArrowheads="1"/>
          </p:cNvSpPr>
          <p:nvPr/>
        </p:nvSpPr>
        <p:spPr bwMode="auto">
          <a:xfrm>
            <a:off x="270446" y="128790"/>
            <a:ext cx="4958366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TABLE  NAMES</a:t>
            </a:r>
            <a:b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-Construction-</a:t>
            </a:r>
          </a:p>
        </p:txBody>
      </p:sp>
      <p:sp>
        <p:nvSpPr>
          <p:cNvPr id="8806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TABLE  CREATOR                  ASSIGNED  </a:t>
            </a: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NAME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</a:t>
            </a:r>
            <a:r>
              <a:rPr lang="en-US" sz="2200" dirty="0" smtClean="0"/>
              <a:t>    </a:t>
            </a:r>
            <a:r>
              <a:rPr lang="en-US" sz="2200" dirty="0"/>
              <a:t>PAYRL  </a:t>
            </a:r>
            <a:r>
              <a:rPr lang="en-US" sz="2200" dirty="0" smtClean="0"/>
              <a:t>                                                         </a:t>
            </a:r>
            <a:r>
              <a:rPr lang="en-US" sz="2200" dirty="0"/>
              <a:t>EMPL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 </a:t>
            </a:r>
            <a:r>
              <a:rPr lang="en-US" sz="2200" b="1" dirty="0" smtClean="0"/>
              <a:t>        FULL </a:t>
            </a:r>
            <a:r>
              <a:rPr lang="en-US" sz="2200" b="1" dirty="0"/>
              <a:t>TABLE 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</a:t>
            </a:r>
            <a:r>
              <a:rPr lang="en-US" sz="2200" b="1" dirty="0" smtClean="0"/>
              <a:t>           PAYRL.EMPL</a:t>
            </a:r>
            <a:endParaRPr lang="en-US" sz="2200" b="1" dirty="0"/>
          </a:p>
        </p:txBody>
      </p:sp>
      <p:sp>
        <p:nvSpPr>
          <p:cNvPr id="88068" name="Line 6"/>
          <p:cNvSpPr>
            <a:spLocks noChangeShapeType="1"/>
          </p:cNvSpPr>
          <p:nvPr/>
        </p:nvSpPr>
        <p:spPr bwMode="auto">
          <a:xfrm>
            <a:off x="2802941" y="2486694"/>
            <a:ext cx="284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Line 7"/>
          <p:cNvSpPr>
            <a:spLocks noChangeShapeType="1"/>
          </p:cNvSpPr>
          <p:nvPr/>
        </p:nvSpPr>
        <p:spPr bwMode="auto">
          <a:xfrm>
            <a:off x="1905000" y="2750709"/>
            <a:ext cx="0" cy="1333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Line 8"/>
          <p:cNvSpPr>
            <a:spLocks noChangeShapeType="1"/>
          </p:cNvSpPr>
          <p:nvPr/>
        </p:nvSpPr>
        <p:spPr bwMode="auto">
          <a:xfrm>
            <a:off x="7391400" y="2597235"/>
            <a:ext cx="0" cy="1409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1" name="Line 9"/>
          <p:cNvSpPr>
            <a:spLocks noChangeShapeType="1"/>
          </p:cNvSpPr>
          <p:nvPr/>
        </p:nvSpPr>
        <p:spPr bwMode="auto">
          <a:xfrm>
            <a:off x="1847850" y="4097625"/>
            <a:ext cx="9525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10"/>
          <p:cNvSpPr>
            <a:spLocks noChangeShapeType="1"/>
          </p:cNvSpPr>
          <p:nvPr/>
        </p:nvSpPr>
        <p:spPr bwMode="auto">
          <a:xfrm flipH="1">
            <a:off x="6032679" y="4033230"/>
            <a:ext cx="13335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11"/>
          <p:cNvSpPr>
            <a:spLocks noChangeShapeType="1"/>
          </p:cNvSpPr>
          <p:nvPr/>
        </p:nvSpPr>
        <p:spPr bwMode="auto">
          <a:xfrm>
            <a:off x="6858000" y="4419600"/>
            <a:ext cx="0" cy="381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ChangeArrowheads="1"/>
          </p:cNvSpPr>
          <p:nvPr/>
        </p:nvSpPr>
        <p:spPr bwMode="auto">
          <a:xfrm>
            <a:off x="296199" y="64395"/>
            <a:ext cx="4713668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COLUMN NAMES</a:t>
            </a:r>
            <a:b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-Construction-</a:t>
            </a:r>
          </a:p>
        </p:txBody>
      </p:sp>
      <p:sp>
        <p:nvSpPr>
          <p:cNvPr id="89091" name="Rectangle 5"/>
          <p:cNvSpPr>
            <a:spLocks noChangeArrowheads="1"/>
          </p:cNvSpPr>
          <p:nvPr/>
        </p:nvSpPr>
        <p:spPr bwMode="auto">
          <a:xfrm>
            <a:off x="685800" y="13716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   </a:t>
            </a:r>
            <a:r>
              <a:rPr lang="en-US" sz="2200" b="1" dirty="0"/>
              <a:t>TABLE  NAME                               </a:t>
            </a: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</a:t>
            </a:r>
            <a:r>
              <a:rPr lang="en-US" sz="2200" b="1" dirty="0"/>
              <a:t>ASSIGNED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NAME                            COLUMN 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EMPL                                    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                 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             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                         </a:t>
            </a: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                    QUALIFIED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    </a:t>
            </a:r>
            <a:r>
              <a:rPr lang="en-US" sz="2200" b="1" dirty="0" smtClean="0"/>
              <a:t>     COLUMN  </a:t>
            </a:r>
            <a:r>
              <a:rPr lang="en-US" sz="2200" b="1" dirty="0"/>
              <a:t>NAME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                          </a:t>
            </a:r>
            <a:r>
              <a:rPr lang="en-US" sz="2200" b="1" dirty="0" smtClean="0"/>
              <a:t>     EMPL.NAME</a:t>
            </a:r>
            <a:endParaRPr lang="en-US" sz="2200" b="1" dirty="0"/>
          </a:p>
        </p:txBody>
      </p:sp>
      <p:sp>
        <p:nvSpPr>
          <p:cNvPr id="89092" name="Line 6"/>
          <p:cNvSpPr>
            <a:spLocks noChangeShapeType="1"/>
          </p:cNvSpPr>
          <p:nvPr/>
        </p:nvSpPr>
        <p:spPr bwMode="auto">
          <a:xfrm>
            <a:off x="1993005" y="3657600"/>
            <a:ext cx="0" cy="16573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7"/>
          <p:cNvSpPr>
            <a:spLocks noChangeShapeType="1"/>
          </p:cNvSpPr>
          <p:nvPr/>
        </p:nvSpPr>
        <p:spPr bwMode="auto">
          <a:xfrm>
            <a:off x="5736453" y="3657600"/>
            <a:ext cx="0" cy="1676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8"/>
          <p:cNvSpPr>
            <a:spLocks noChangeShapeType="1"/>
          </p:cNvSpPr>
          <p:nvPr/>
        </p:nvSpPr>
        <p:spPr bwMode="auto">
          <a:xfrm>
            <a:off x="1986297" y="5334000"/>
            <a:ext cx="1104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9"/>
          <p:cNvSpPr>
            <a:spLocks noChangeShapeType="1"/>
          </p:cNvSpPr>
          <p:nvPr/>
        </p:nvSpPr>
        <p:spPr bwMode="auto">
          <a:xfrm flipH="1" flipV="1">
            <a:off x="5164416" y="5334000"/>
            <a:ext cx="533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965899" y="154546"/>
            <a:ext cx="3850784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NULLS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EVERY COLUMN HAS A NULL CHARACTERSTIC ( RULE FOR WHEN A VALUE IS  NOT  AVAILABLE 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NOT NULL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ALLOW  NULL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NOT  NULL  WITH  DEFAULT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965899" y="154546"/>
            <a:ext cx="3850784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NULLS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A - - -  NOT 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     VALUE  MUST BE GIVEN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B/C  -  ALLOW 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      IF VALUE  IS NOT GIVEN,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      IT  IS MARKED  </a:t>
            </a:r>
            <a:r>
              <a:rPr lang="en-US" sz="2200" b="1" u="sng" dirty="0" smtClean="0"/>
              <a:t>UNKNOWN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D - - -  NOT NULL  WITH  DEFAULT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IF VALUE  NOT GIVEN, DB2 FILLS IN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</a:t>
            </a:r>
            <a:r>
              <a:rPr lang="en-US" sz="2200" b="1" u="sng" dirty="0" smtClean="0"/>
              <a:t>DEFAULT VALUE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373469" y="154546"/>
            <a:ext cx="4456107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NOT NULL WITH DEFAULT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WHEN NO VALUE IS PRESENT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NUMERIC     BECOMES        ZERO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FIXED           BECOMES        BLANKS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VARIABLE    BECOMES       ZERO LENGTH  	                                                                                                                                           					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373469" y="154546"/>
            <a:ext cx="4456107" cy="9015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NOT NULL WITH DEFAULT</a:t>
            </a:r>
          </a:p>
          <a:p>
            <a:pPr algn="ctr" eaLnBrk="0" hangingPunct="0"/>
            <a:endParaRPr lang="en-US" sz="26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WHEN NO VALUE IS INSERTED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DATE     BECOMES   CURRENT DATE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TIME     BECOMES    CURRENT TIME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TIMESTAMP BECOMES                                                                                                           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         CURRENT TIMESTAMP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347711" y="206058"/>
            <a:ext cx="4456107" cy="824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PRIMARY KEY IDENTIFIER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000" b="1" dirty="0"/>
              <a:t>ONE OR MORE COLUMNS CAN  QUALIFY A SPECIFIC  ENTITY OCCURRENCE (PRIMARY KEY)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TABLE:  EMP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 EMP NO    LAST NAME   WORK DEPT    JOB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 smtClean="0"/>
              <a:t>-------------------------------------------------------------------------------------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   250          </a:t>
            </a:r>
            <a:r>
              <a:rPr lang="en-US" sz="2000" b="1" dirty="0" smtClean="0"/>
              <a:t>   SMITH                  D21                    CLK 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   030          </a:t>
            </a:r>
            <a:r>
              <a:rPr lang="en-US" sz="2000" b="1" dirty="0" smtClean="0"/>
              <a:t>    KWAN                 C01                    MGR</a:t>
            </a:r>
            <a:endParaRPr lang="en-US" sz="20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/>
              <a:t>       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 smtClean="0"/>
              <a:t>                    UNIQUE  </a:t>
            </a:r>
            <a:r>
              <a:rPr lang="en-US" sz="2000" b="1" dirty="0"/>
              <a:t>VALUES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1828800" y="3051213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810000" y="3038334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598015" y="3051213"/>
            <a:ext cx="0" cy="1143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696200" y="3039408"/>
            <a:ext cx="0" cy="12573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3335627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KEYS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 smtClean="0"/>
              <a:t>KEY </a:t>
            </a:r>
            <a:r>
              <a:rPr lang="en-US" sz="2200" dirty="0" smtClean="0"/>
              <a:t>IDENTIFIES A ROW  OF DATA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 smtClean="0"/>
              <a:t>PRIMARY KEY </a:t>
            </a:r>
            <a:r>
              <a:rPr lang="en-US" sz="2200" dirty="0" smtClean="0"/>
              <a:t>IDENTIFIES ITS OWN  ROW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dirty="0" smtClean="0"/>
              <a:t>FOREIGN  KEY </a:t>
            </a:r>
            <a:r>
              <a:rPr lang="en-US" sz="2200" dirty="0" smtClean="0"/>
              <a:t>IDENTIFIES  A ROW OF RELATED  DATA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3335627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RELATED TABLES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1494864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      DEPT NO   DEPT NAME   MGRNO   . . .</a:t>
            </a:r>
          </a:p>
          <a:p>
            <a:r>
              <a:rPr lang="en-US" dirty="0" smtClean="0"/>
              <a:t>E          </a:t>
            </a:r>
          </a:p>
          <a:p>
            <a:r>
              <a:rPr lang="en-US" dirty="0" smtClean="0"/>
              <a:t>P          C01               INFO                       030         </a:t>
            </a:r>
          </a:p>
          <a:p>
            <a:r>
              <a:rPr lang="en-US" dirty="0" smtClean="0"/>
              <a:t>T          D21               ADMIN                    070         </a:t>
            </a:r>
          </a:p>
          <a:p>
            <a:endParaRPr lang="en-US" dirty="0" smtClean="0"/>
          </a:p>
          <a:p>
            <a:r>
              <a:rPr lang="en-US" dirty="0" smtClean="0"/>
              <a:t>             PRIMARY KEY                 FOREIGN KEY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       EMP NO    LAST NAME          WORK DEPT          JOB</a:t>
            </a:r>
          </a:p>
          <a:p>
            <a:r>
              <a:rPr lang="en-US" dirty="0" smtClean="0"/>
              <a:t>M         250           SMITH                  D21                         CLK </a:t>
            </a:r>
          </a:p>
          <a:p>
            <a:r>
              <a:rPr lang="en-US" dirty="0" smtClean="0"/>
              <a:t> P        030            KWAN                  C01                         MGR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1409163" y="1896417"/>
            <a:ext cx="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552163" y="1896417"/>
            <a:ext cx="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409163" y="1896417"/>
            <a:ext cx="5334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4304763" y="1972617"/>
            <a:ext cx="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666963" y="1896417"/>
            <a:ext cx="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14600" y="3733800"/>
            <a:ext cx="0" cy="1485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43400" y="3733800"/>
            <a:ext cx="0" cy="1485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172200" y="3733800"/>
            <a:ext cx="0" cy="1485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8610600" y="3733800"/>
            <a:ext cx="0" cy="1485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295400" y="3733800"/>
            <a:ext cx="739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295400" y="4267200"/>
            <a:ext cx="739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3733800"/>
            <a:ext cx="0" cy="14859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V="1">
            <a:off x="2488842" y="2512452"/>
            <a:ext cx="0" cy="55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5486400" y="3352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002662" y="3236889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ADDITIONAL TABLES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ONE TABLE PER ENTITY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MANY- TO - MANY RELATIONSHIPS NEEDS AN ASSOCIATION TABLE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REPEATING GROUP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NEEDS  A  SEPARATE TABLE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-105193" y="24684"/>
            <a:ext cx="5562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  PROGRAM VARIATIONS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/>
              <a:t> </a:t>
            </a:r>
            <a:r>
              <a:rPr lang="en-US" sz="2200" b="1" u="sng" dirty="0"/>
              <a:t>ENVIRONMENT</a:t>
            </a:r>
            <a:r>
              <a:rPr lang="en-US" sz="2200" b="1" dirty="0"/>
              <a:t>          </a:t>
            </a:r>
            <a:r>
              <a:rPr lang="en-US" sz="2200" b="1" u="sng" dirty="0"/>
              <a:t>HOST LANGUAGE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TSO                            COBOL, PL/I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IMS/VS 	</a:t>
            </a:r>
            <a:r>
              <a:rPr lang="en-US" sz="2200" b="1" dirty="0" smtClean="0"/>
              <a:t>                 ASSEMBLER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CICS/VS		     </a:t>
            </a:r>
            <a:r>
              <a:rPr lang="en-US" sz="2200" b="1" dirty="0" smtClean="0"/>
              <a:t>FORTRAN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BATCH  		     </a:t>
            </a:r>
            <a:r>
              <a:rPr lang="en-US" sz="2200" b="1" dirty="0" smtClean="0"/>
              <a:t>C</a:t>
            </a:r>
            <a:endParaRPr lang="en-US" sz="2200" b="1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u="sng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u="sng" dirty="0" smtClean="0"/>
              <a:t>HANDLING </a:t>
            </a:r>
            <a:r>
              <a:rPr lang="en-US" sz="2200" b="1" u="sng" dirty="0"/>
              <a:t>OF SQL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STATIC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/>
              <a:t>DYNAMIC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ASSOCIATION TABLE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1681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dirty="0" smtClean="0"/>
              <a:t>ONE TABLE PER MANY-TO-MANY ASSOCIATION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dirty="0" smtClean="0"/>
              <a:t>              EMP                           ASSIGNMENT                  PROJ</a:t>
            </a: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26910" y="3534001"/>
            <a:ext cx="1955800" cy="157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EMP      LAST 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NO       NAME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-------------------------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1          SMITH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2         JONES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3         BOWN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12910" y="3457801"/>
            <a:ext cx="2413000" cy="2565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EMP          PROJ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NO               NO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-----------------------------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1               C1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1               C3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1               C4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2               C3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2               C3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5               C1</a:t>
            </a:r>
          </a:p>
          <a:p>
            <a:pPr algn="ctr" eaLnBrk="0" hangingPunct="0"/>
            <a:r>
              <a:rPr lang="en-US" sz="1600" b="1" dirty="0">
                <a:latin typeface="Times New Roman" pitchFamily="18" charset="0"/>
              </a:rPr>
              <a:t>5               C3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979910" y="3610201"/>
            <a:ext cx="1879600" cy="172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600" b="1">
                <a:latin typeface="Times New Roman" pitchFamily="18" charset="0"/>
              </a:rPr>
              <a:t>PROJ          PROJ</a:t>
            </a:r>
          </a:p>
          <a:p>
            <a:pPr algn="ctr" eaLnBrk="0" hangingPunct="0"/>
            <a:r>
              <a:rPr lang="en-US" sz="1600" b="1">
                <a:latin typeface="Times New Roman" pitchFamily="18" charset="0"/>
              </a:rPr>
              <a:t>NO             NAME</a:t>
            </a:r>
          </a:p>
          <a:p>
            <a:pPr algn="ctr" eaLnBrk="0" hangingPunct="0"/>
            <a:r>
              <a:rPr lang="en-US" sz="1600" b="1">
                <a:latin typeface="Times New Roman" pitchFamily="18" charset="0"/>
              </a:rPr>
              <a:t>------------------------</a:t>
            </a:r>
          </a:p>
          <a:p>
            <a:pPr algn="ctr" eaLnBrk="0" hangingPunct="0"/>
            <a:r>
              <a:rPr lang="en-US" sz="1600" b="1">
                <a:latin typeface="Times New Roman" pitchFamily="18" charset="0"/>
              </a:rPr>
              <a:t>C1       SUPPORT</a:t>
            </a:r>
          </a:p>
          <a:p>
            <a:pPr algn="ctr" eaLnBrk="0" hangingPunct="0"/>
            <a:r>
              <a:rPr lang="en-US" sz="1600" b="1">
                <a:latin typeface="Times New Roman" pitchFamily="18" charset="0"/>
              </a:rPr>
              <a:t>C3   WORKSHOP</a:t>
            </a:r>
          </a:p>
          <a:p>
            <a:pPr algn="ctr" eaLnBrk="0" hangingPunct="0"/>
            <a:r>
              <a:rPr lang="en-US" sz="1600" b="1">
                <a:latin typeface="Times New Roman" pitchFamily="18" charset="0"/>
              </a:rPr>
              <a:t>C4           DESIGN</a:t>
            </a:r>
          </a:p>
          <a:p>
            <a:pPr algn="ctr" eaLnBrk="0" latinLnBrk="1" hangingPunct="0"/>
            <a:endParaRPr lang="en-US" sz="1600" b="1">
              <a:latin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319010" y="6340701"/>
            <a:ext cx="5676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7034010" y="5350101"/>
            <a:ext cx="0" cy="990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319010" y="5178651"/>
            <a:ext cx="0" cy="11620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ASSOCIATION TABLE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799"/>
            <a:ext cx="7772400" cy="5197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dirty="0" smtClean="0"/>
              <a:t>AN  ASSOCIATION TABLE IS A NORMAL DB2 TABLE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PRIMARY KEY -------------------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 smtClean="0"/>
              <a:t>FOREIGN  KEYS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657600" y="2667000"/>
            <a:ext cx="0" cy="55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0" y="3352800"/>
            <a:ext cx="3708400" cy="172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sz="1800" b="1">
                <a:latin typeface="Times New Roman" pitchFamily="18" charset="0"/>
              </a:rPr>
              <a:t>EMP           PROJ           PER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NO              NO           CENT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---------------------------------------------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1                 C1                    50</a:t>
            </a:r>
          </a:p>
          <a:p>
            <a:pPr algn="ctr" eaLnBrk="0" hangingPunct="0"/>
            <a:r>
              <a:rPr lang="en-US" sz="1800" b="1">
                <a:latin typeface="Times New Roman" pitchFamily="18" charset="0"/>
              </a:rPr>
              <a:t>2                 C3                    40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4800600" y="5105400"/>
            <a:ext cx="0" cy="508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PRIMARY KEY VALUES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 smtClean="0"/>
              <a:t> </a:t>
            </a:r>
            <a:r>
              <a:rPr lang="en-US" sz="2200" b="1" dirty="0" smtClean="0"/>
              <a:t>A PRIMARY KEY VALUE MUST BE UNIQUE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(AND CANNOT BE NULL)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FOREIGN KEY VALUES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 smtClean="0"/>
              <a:t>A  FOREIGN KEY VALUE MUST MATCH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 smtClean="0"/>
              <a:t>A  PRIMARY KEY VALUE  ( OR BE NULL 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TERMS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b="1" dirty="0" smtClean="0"/>
              <a:t> </a:t>
            </a:r>
            <a:r>
              <a:rPr lang="en-US" sz="2200" b="1" dirty="0" smtClean="0"/>
              <a:t>REFERENTIAL  CONSTRAINT		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THE LIMITING OF A SET OF FOREIGN KEY VALUES TO A SET OF PRIMARY KEY VALUES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REFERENTIAL INTEGRITY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THE AUTOMATIC ENFORCEMENT OF REFERENTIAL CONSTRAINTS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PROCESSING RULES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REFERENTIAL INTEGRITY MAINTAINS DATA VALIDITY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BY ENFORCING RULES DURING PROCESSING , SO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THAT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-  EVERY PRIMARY KEY VALUE IS   UNIQUE    (AND    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NOT NULL)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-   EVERY FOREIGN KEY VALUE  MATCHES A 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PRIMARY KEY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656814" y="141664"/>
            <a:ext cx="4353068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DELETE RULES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WHEN A ROW WITH A PRIMARY KEY IS  DELETED---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WHAT SHOULD BE DONE ABOUT THE ROWS WITH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MATCHING FOREIGN KEYS ?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 smtClean="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DESIGNER  CHOOSES  ONE OF: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-  CASCADE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-  SET NULL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            -  RESTRICT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798483" y="579550"/>
            <a:ext cx="6375051" cy="8113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DATA MANAGEMENT OBJECTS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85800" y="2027355"/>
            <a:ext cx="7772400" cy="3149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EVERY TABLE RESIDES IN A TABLE SPACE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EVERY TABLE SPACE (AND ITS CONTENTS) BELONGS TO SOME DATABASE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200" b="1" dirty="0" smtClean="0"/>
              <a:t>A DATABASE IS A GROUPING OF TABLES AND THE SPACES THEY OCCUPY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066800" y="0"/>
            <a:ext cx="4876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REQUESTS ARE MADE TO DB2 IN </a:t>
            </a:r>
            <a:endParaRPr lang="en-US" sz="2200" dirty="0" smtClean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b="1" dirty="0" smtClean="0"/>
              <a:t>S</a:t>
            </a:r>
            <a:r>
              <a:rPr lang="en-US" sz="2200" dirty="0" smtClean="0"/>
              <a:t>TRUCTURED </a:t>
            </a:r>
            <a:r>
              <a:rPr lang="en-US" sz="2200" b="1" dirty="0"/>
              <a:t>Q</a:t>
            </a:r>
            <a:r>
              <a:rPr lang="en-US" sz="2200" dirty="0"/>
              <a:t>UERY </a:t>
            </a:r>
            <a:r>
              <a:rPr lang="en-US" sz="2200" b="1" dirty="0"/>
              <a:t>L</a:t>
            </a:r>
            <a:r>
              <a:rPr lang="en-US" sz="2200" dirty="0"/>
              <a:t>ANGUAGE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r>
              <a:rPr lang="en-US" sz="2200" dirty="0"/>
              <a:t>----- WHICH INCLUDES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None/>
            </a:pPr>
            <a:endParaRPr lang="en-US" sz="2200" dirty="0"/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/>
              <a:t>DATA MANIPULATION LANGUAGE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/>
              <a:t>DATA DEFINITION LANGUAGE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v"/>
            </a:pPr>
            <a:r>
              <a:rPr lang="en-US" sz="2400" b="1" dirty="0"/>
              <a:t>DATA CONTROL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1576572" y="381000"/>
            <a:ext cx="28956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SQL - examples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914400" y="1837383"/>
            <a:ext cx="2780955" cy="3136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DDL </a:t>
            </a:r>
            <a:r>
              <a:rPr lang="en-US" sz="2200" b="1" dirty="0" smtClean="0"/>
              <a:t>Ex.1</a:t>
            </a:r>
            <a:r>
              <a:rPr lang="en-US" sz="2200" b="1" dirty="0"/>
              <a:t>.</a:t>
            </a:r>
          </a:p>
          <a:p>
            <a:pPr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CREATE TABLE</a:t>
            </a:r>
          </a:p>
          <a:p>
            <a:pPr lvl="1" eaLnBrk="0" hangingPunct="0"/>
            <a:r>
              <a:rPr lang="en-US" sz="2200" b="1" dirty="0"/>
              <a:t>CREATE VIEW</a:t>
            </a:r>
          </a:p>
          <a:p>
            <a:pPr lvl="1" eaLnBrk="0" hangingPunct="0"/>
            <a:r>
              <a:rPr lang="en-US" sz="2200" b="1" dirty="0"/>
              <a:t>CREATE INDEX</a:t>
            </a:r>
          </a:p>
          <a:p>
            <a:pPr lvl="1"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DROP TABLE</a:t>
            </a:r>
          </a:p>
          <a:p>
            <a:pPr lvl="1" eaLnBrk="0" hangingPunct="0"/>
            <a:r>
              <a:rPr lang="en-US" sz="2200" b="1" dirty="0"/>
              <a:t>DROP VIEW</a:t>
            </a:r>
          </a:p>
          <a:p>
            <a:pPr lvl="1" eaLnBrk="0" hangingPunct="0"/>
            <a:r>
              <a:rPr lang="en-US" sz="2200" b="1" dirty="0"/>
              <a:t>DROP INDEX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4495800" y="1811625"/>
            <a:ext cx="4038600" cy="38138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DML Ex. 1.</a:t>
            </a:r>
          </a:p>
          <a:p>
            <a:pPr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SELECT S#</a:t>
            </a:r>
          </a:p>
          <a:p>
            <a:pPr lvl="1" eaLnBrk="0" hangingPunct="0"/>
            <a:r>
              <a:rPr lang="en-US" sz="2200" b="1" dirty="0"/>
              <a:t>FROM SP</a:t>
            </a:r>
          </a:p>
          <a:p>
            <a:pPr lvl="1" eaLnBrk="0" hangingPunct="0"/>
            <a:r>
              <a:rPr lang="en-US" sz="2200" b="1" dirty="0"/>
              <a:t>WHERE P#=‘P2’;</a:t>
            </a:r>
          </a:p>
          <a:p>
            <a:pPr lvl="1"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Ex. 2.</a:t>
            </a:r>
          </a:p>
          <a:p>
            <a:pPr lvl="1" eaLnBrk="0" hangingPunct="0"/>
            <a:endParaRPr lang="en-US" sz="2200" b="1" dirty="0"/>
          </a:p>
          <a:p>
            <a:pPr lvl="1" eaLnBrk="0" hangingPunct="0"/>
            <a:r>
              <a:rPr lang="en-US" sz="2200" b="1" dirty="0"/>
              <a:t>UPDATE S</a:t>
            </a:r>
          </a:p>
          <a:p>
            <a:pPr lvl="1" eaLnBrk="0" hangingPunct="0"/>
            <a:r>
              <a:rPr lang="en-US" sz="2200" b="1" dirty="0"/>
              <a:t>SET STATUS=‘2*STATUS’</a:t>
            </a:r>
          </a:p>
          <a:p>
            <a:pPr lvl="1" eaLnBrk="0" hangingPunct="0"/>
            <a:r>
              <a:rPr lang="en-US" sz="2200" b="1" dirty="0"/>
              <a:t>WHERE CITY=‘London’;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685800" y="692244"/>
            <a:ext cx="59436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BASIC </a:t>
            </a:r>
            <a:r>
              <a:rPr lang="en-US" sz="2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OBJECTS &amp; OPERATORS</a:t>
            </a: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1676400" y="1676400"/>
            <a:ext cx="320040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800" b="1" dirty="0"/>
              <a:t>1. Scalar Objects</a:t>
            </a:r>
          </a:p>
          <a:p>
            <a:pPr eaLnBrk="0" hangingPunct="0"/>
            <a:r>
              <a:rPr lang="en-US" sz="1800" b="1" dirty="0"/>
              <a:t>2. Scalar Data Types </a:t>
            </a:r>
          </a:p>
        </p:txBody>
      </p:sp>
      <p:sp>
        <p:nvSpPr>
          <p:cNvPr id="64516" name="Line 6"/>
          <p:cNvSpPr>
            <a:spLocks noChangeShapeType="1"/>
          </p:cNvSpPr>
          <p:nvPr/>
        </p:nvSpPr>
        <p:spPr bwMode="auto">
          <a:xfrm flipV="1">
            <a:off x="4572000" y="1828800"/>
            <a:ext cx="2921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4572000" y="2133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8"/>
          <p:cNvSpPr>
            <a:spLocks noChangeShapeType="1"/>
          </p:cNvSpPr>
          <p:nvPr/>
        </p:nvSpPr>
        <p:spPr bwMode="auto">
          <a:xfrm>
            <a:off x="4572000" y="2133600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5084763" y="1571625"/>
            <a:ext cx="10445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Numeric</a:t>
            </a: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5237163" y="1876425"/>
            <a:ext cx="8032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String</a:t>
            </a:r>
          </a:p>
        </p:txBody>
      </p:sp>
      <p:sp>
        <p:nvSpPr>
          <p:cNvPr id="64521" name="Rectangle 11"/>
          <p:cNvSpPr>
            <a:spLocks noChangeArrowheads="1"/>
          </p:cNvSpPr>
          <p:nvPr/>
        </p:nvSpPr>
        <p:spPr bwMode="auto">
          <a:xfrm>
            <a:off x="5084763" y="2181225"/>
            <a:ext cx="127952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b="1">
                <a:latin typeface="Book Antiqua" pitchFamily="18" charset="0"/>
              </a:rPr>
              <a:t>Date /Time</a:t>
            </a:r>
          </a:p>
        </p:txBody>
      </p:sp>
      <p:sp>
        <p:nvSpPr>
          <p:cNvPr id="64522" name="Rectangle 12"/>
          <p:cNvSpPr>
            <a:spLocks noChangeArrowheads="1"/>
          </p:cNvSpPr>
          <p:nvPr/>
        </p:nvSpPr>
        <p:spPr bwMode="auto">
          <a:xfrm>
            <a:off x="1655763" y="2693988"/>
            <a:ext cx="4959350" cy="28368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800" b="1"/>
              <a:t>3. Scalar Values.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4. Literals.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5. Scalar Operators.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6. Scalar Functions - Official.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7. Special Registers.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8. Scalar Expressions.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9. Data Types ‘Compatibility’.</a:t>
            </a:r>
          </a:p>
          <a:p>
            <a:pPr eaLnBrk="0" hangingPunct="0">
              <a:lnSpc>
                <a:spcPct val="110000"/>
              </a:lnSpc>
            </a:pPr>
            <a:r>
              <a:rPr lang="en-US" sz="1800" b="1"/>
              <a:t>10. Representation of Unknown Info.</a:t>
            </a:r>
          </a:p>
          <a:p>
            <a:pPr>
              <a:lnSpc>
                <a:spcPct val="110000"/>
              </a:lnSpc>
            </a:pPr>
            <a:endParaRPr lang="en-US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496893" y="304800"/>
            <a:ext cx="4495800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LITERALS (EXAMPLES)</a:t>
            </a:r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1600200" y="975573"/>
            <a:ext cx="5850962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INTEGER  :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4	 	-85		+3690		0</a:t>
            </a:r>
          </a:p>
          <a:p>
            <a:pPr eaLnBrk="0" hangingPunct="0"/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1655763" y="1596309"/>
            <a:ext cx="6299803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DECIMAL :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4		-57.9		+301.02		0.001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1655763" y="2257425"/>
            <a:ext cx="6325451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FLOAT        : [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xEy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 = x* (10**y)]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4 E 2	-49.5E5		+364E-5		0.2E1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65542" name="Rectangle 8"/>
          <p:cNvSpPr>
            <a:spLocks noChangeArrowheads="1"/>
          </p:cNvSpPr>
          <p:nvPr/>
        </p:nvSpPr>
        <p:spPr bwMode="auto">
          <a:xfrm>
            <a:off x="2112963" y="3019425"/>
            <a:ext cx="2692400" cy="1474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‘123 CRANBERRY ST. ‘</a:t>
            </a:r>
          </a:p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‘AUTO’</a:t>
            </a:r>
          </a:p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X’F1F2F340F5D4’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3" name="Rectangle 9"/>
          <p:cNvSpPr>
            <a:spLocks noChangeArrowheads="1"/>
          </p:cNvSpPr>
          <p:nvPr/>
        </p:nvSpPr>
        <p:spPr bwMode="auto">
          <a:xfrm>
            <a:off x="1655763" y="2943225"/>
            <a:ext cx="2733675" cy="376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CHARACTER STRING :</a:t>
            </a:r>
          </a:p>
        </p:txBody>
      </p: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1655763" y="4238625"/>
            <a:ext cx="4333875" cy="65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DATE  :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‘1/18/1955’		‘12/12/1994’</a:t>
            </a:r>
          </a:p>
        </p:txBody>
      </p:sp>
      <p:sp>
        <p:nvSpPr>
          <p:cNvPr id="65545" name="Rectangle 11"/>
          <p:cNvSpPr>
            <a:spLocks noChangeArrowheads="1"/>
          </p:cNvSpPr>
          <p:nvPr/>
        </p:nvSpPr>
        <p:spPr bwMode="auto">
          <a:xfrm>
            <a:off x="1655763" y="4848225"/>
            <a:ext cx="4773744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TIME  :</a:t>
            </a:r>
          </a:p>
          <a:p>
            <a:pPr lvl="1"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‘10:00 AM’			‘9:30PM’</a:t>
            </a: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6" name="Rectangle 12"/>
          <p:cNvSpPr>
            <a:spLocks noChangeArrowheads="1"/>
          </p:cNvSpPr>
          <p:nvPr/>
        </p:nvSpPr>
        <p:spPr bwMode="auto">
          <a:xfrm>
            <a:off x="1731963" y="5534025"/>
            <a:ext cx="394762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800" dirty="0">
                <a:latin typeface="Arial" pitchFamily="34" charset="0"/>
                <a:cs typeface="Arial" pitchFamily="34" charset="0"/>
              </a:rPr>
              <a:t>TIMESTAMP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:‘1990-4-28-12.00’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226445" y="665412"/>
            <a:ext cx="6766775" cy="4898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2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SCALAR OPERATORS AND FUNCTIONS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1731963" y="1275408"/>
            <a:ext cx="5390054" cy="51065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200" b="1" dirty="0"/>
              <a:t>NUMERIC OPERATORS	: +, - , *, /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CONCATENATION	: ||</a:t>
            </a:r>
          </a:p>
          <a:p>
            <a:pPr eaLnBrk="0" hangingPunct="0"/>
            <a:endParaRPr lang="en-US" sz="2200" b="1" dirty="0"/>
          </a:p>
          <a:p>
            <a:pPr eaLnBrk="0" hangingPunct="0"/>
            <a:r>
              <a:rPr lang="en-US" sz="2200" b="1" dirty="0"/>
              <a:t>CHAR		MICROSOUND</a:t>
            </a:r>
          </a:p>
          <a:p>
            <a:pPr eaLnBrk="0" hangingPunct="0"/>
            <a:r>
              <a:rPr lang="en-US" sz="2200" b="1" dirty="0"/>
              <a:t>DATE		MINUTE</a:t>
            </a:r>
          </a:p>
          <a:p>
            <a:pPr eaLnBrk="0" hangingPunct="0"/>
            <a:r>
              <a:rPr lang="en-US" sz="2200" b="1" dirty="0"/>
              <a:t>DAY		MONTH</a:t>
            </a:r>
          </a:p>
          <a:p>
            <a:pPr eaLnBrk="0" hangingPunct="0"/>
            <a:r>
              <a:rPr lang="en-US" sz="2200" b="1" dirty="0"/>
              <a:t>DAYS		SECOND</a:t>
            </a:r>
          </a:p>
          <a:p>
            <a:pPr eaLnBrk="0" hangingPunct="0"/>
            <a:r>
              <a:rPr lang="en-US" sz="2200" b="1" dirty="0"/>
              <a:t>DECIMAL	SUBSTR</a:t>
            </a:r>
          </a:p>
          <a:p>
            <a:pPr eaLnBrk="0" hangingPunct="0"/>
            <a:r>
              <a:rPr lang="en-US" sz="2200" b="1" dirty="0"/>
              <a:t>DIGITS	</a:t>
            </a:r>
            <a:r>
              <a:rPr lang="en-US" sz="2200" b="1" dirty="0" smtClean="0"/>
              <a:t>TIME</a:t>
            </a:r>
            <a:endParaRPr lang="en-US" sz="2200" b="1" dirty="0"/>
          </a:p>
          <a:p>
            <a:pPr eaLnBrk="0" hangingPunct="0"/>
            <a:r>
              <a:rPr lang="en-US" sz="2200" b="1" dirty="0"/>
              <a:t>FLOAT		TIMESTAMP</a:t>
            </a:r>
          </a:p>
          <a:p>
            <a:pPr eaLnBrk="0" hangingPunct="0"/>
            <a:r>
              <a:rPr lang="en-US" sz="2200" b="1" dirty="0"/>
              <a:t>HEX		VALUE</a:t>
            </a:r>
          </a:p>
          <a:p>
            <a:pPr eaLnBrk="0" hangingPunct="0"/>
            <a:r>
              <a:rPr lang="en-US" sz="2200" b="1" dirty="0"/>
              <a:t>INTEGER	VARGRAPHIC</a:t>
            </a:r>
          </a:p>
          <a:p>
            <a:pPr eaLnBrk="0" hangingPunct="0"/>
            <a:r>
              <a:rPr lang="en-US" sz="2200" b="1" dirty="0"/>
              <a:t>LENGTH	YEAR</a:t>
            </a:r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1459</Words>
  <Application>Microsoft Office PowerPoint</Application>
  <PresentationFormat>On-screen Show (4:3)</PresentationFormat>
  <Paragraphs>580</Paragraphs>
  <Slides>47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3_Office Theme</vt:lpstr>
      <vt:lpstr>9_Office Theme</vt:lpstr>
      <vt:lpstr>MR105S03P01 –        “SQL-DDL“  Session 3</vt:lpstr>
      <vt:lpstr>Session 3 - Objectives 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</dc:creator>
  <cp:lastModifiedBy>vh4490</cp:lastModifiedBy>
  <cp:revision>994</cp:revision>
  <dcterms:created xsi:type="dcterms:W3CDTF">2008-05-02T07:49:09Z</dcterms:created>
  <dcterms:modified xsi:type="dcterms:W3CDTF">2009-10-09T10:47:15Z</dcterms:modified>
</cp:coreProperties>
</file>