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26" r:id="rId2"/>
    <p:sldId id="525" r:id="rId3"/>
    <p:sldId id="470" r:id="rId4"/>
    <p:sldId id="471" r:id="rId5"/>
    <p:sldId id="472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480" r:id="rId14"/>
    <p:sldId id="481" r:id="rId15"/>
    <p:sldId id="482" r:id="rId16"/>
    <p:sldId id="483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EB"/>
    <a:srgbClr val="E4FCBA"/>
    <a:srgbClr val="F6FEE8"/>
    <a:srgbClr val="FFF5CD"/>
    <a:srgbClr val="B0C9DA"/>
    <a:srgbClr val="C5EDE7"/>
    <a:srgbClr val="E5F7F4"/>
    <a:srgbClr val="C0D4E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6" autoAdjust="0"/>
    <p:restoredTop sz="86420" autoAdjust="0"/>
  </p:normalViewPr>
  <p:slideViewPr>
    <p:cSldViewPr snapToGrid="0" snapToObjects="1">
      <p:cViewPr>
        <p:scale>
          <a:sx n="73" d="100"/>
          <a:sy n="73" d="100"/>
        </p:scale>
        <p:origin x="-678" y="288"/>
      </p:cViewPr>
      <p:guideLst>
        <p:guide orient="horz" pos="2160"/>
        <p:guide pos="4852"/>
      </p:guideLst>
    </p:cSldViewPr>
  </p:slideViewPr>
  <p:outlineViewPr>
    <p:cViewPr>
      <p:scale>
        <a:sx n="33" d="100"/>
        <a:sy n="33" d="100"/>
      </p:scale>
      <p:origin x="6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2088" y="-96"/>
      </p:cViewPr>
      <p:guideLst>
        <p:guide orient="horz" pos="2880"/>
        <p:guide pos="2160"/>
      </p:guideLst>
    </p:cSldViewPr>
  </p:notes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2F748D-30C5-44E6-96F9-9806FFB0D2B5}" type="datetimeFigureOut">
              <a:rPr lang="en-US"/>
              <a:pPr>
                <a:defRPr/>
              </a:pPr>
              <a:t>10/20/2009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E39575E-12B4-4581-B88A-C50FA2C788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287514C-A422-43A7-BD13-B2C5D61E5FA3}" type="datetimeFigureOut">
              <a:rPr lang="en-US"/>
              <a:pPr>
                <a:defRPr/>
              </a:pPr>
              <a:t>10/20/2009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5AE869-FB69-4F5A-B1E3-49991EF4A7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DFE675-D2CC-4130-B787-57CC4F08BD2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343400"/>
            <a:ext cx="48006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DFE675-D2CC-4130-B787-57CC4F08BD2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343400"/>
            <a:ext cx="48006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smal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49430" y="153990"/>
            <a:ext cx="2061195" cy="166685"/>
          </a:xfrm>
          <a:prstGeom prst="rect">
            <a:avLst/>
          </a:prstGeom>
        </p:spPr>
      </p:pic>
      <p:sp>
        <p:nvSpPr>
          <p:cNvPr id="38" name="Rectangle 37"/>
          <p:cNvSpPr/>
          <p:nvPr userDrawn="1"/>
        </p:nvSpPr>
        <p:spPr>
          <a:xfrm>
            <a:off x="0" y="6675120"/>
            <a:ext cx="7315200" cy="182880"/>
          </a:xfrm>
          <a:prstGeom prst="rect">
            <a:avLst/>
          </a:prstGeom>
          <a:solidFill>
            <a:srgbClr val="BE3A3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TextBox 20"/>
          <p:cNvSpPr txBox="1">
            <a:spLocks noChangeArrowheads="1"/>
          </p:cNvSpPr>
          <p:nvPr userDrawn="1"/>
        </p:nvSpPr>
        <p:spPr bwMode="auto">
          <a:xfrm>
            <a:off x="304799" y="6516993"/>
            <a:ext cx="141248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Mahindra Satyam 2009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62575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imary &amp; two sup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Round Diagonal Corner Rectangle 6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6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70733621-589F-4416-8DF7-A6E3F768137D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300038" y="1119188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1" name="Line 6"/>
          <p:cNvSpPr>
            <a:spLocks noChangeShapeType="1"/>
          </p:cNvSpPr>
          <p:nvPr userDrawn="1"/>
        </p:nvSpPr>
        <p:spPr bwMode="auto">
          <a:xfrm>
            <a:off x="258763" y="2590800"/>
            <a:ext cx="8885237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2" name="Line 7"/>
          <p:cNvSpPr>
            <a:spLocks noChangeShapeType="1"/>
          </p:cNvSpPr>
          <p:nvPr userDrawn="1"/>
        </p:nvSpPr>
        <p:spPr bwMode="auto">
          <a:xfrm>
            <a:off x="4495800" y="2590800"/>
            <a:ext cx="52388" cy="3408363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3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81000" y="2743200"/>
            <a:ext cx="4038600" cy="32004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4648200" y="2743200"/>
            <a:ext cx="4114800" cy="32004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1175658"/>
            <a:ext cx="8229600" cy="133894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528"/>
              </a:spcBef>
              <a:spcAft>
                <a:spcPts val="528"/>
              </a:spcAft>
              <a:buFontTx/>
              <a:buNone/>
              <a:defRPr sz="32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fo/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Round Diagonal Corner Rectangle 7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Chevron 13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5" name="Chevron 14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7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834089DD-07C9-4E43-AC39-D0B9AC474761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>
            <a:off x="300038" y="1119188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2" name="Rectangle 21"/>
          <p:cNvSpPr>
            <a:spLocks noChangeArrowheads="1"/>
          </p:cNvSpPr>
          <p:nvPr userDrawn="1"/>
        </p:nvSpPr>
        <p:spPr bwMode="auto">
          <a:xfrm>
            <a:off x="4579938" y="1109663"/>
            <a:ext cx="4267200" cy="673100"/>
          </a:xfrm>
          <a:prstGeom prst="rect">
            <a:avLst/>
          </a:prstGeom>
          <a:solidFill>
            <a:srgbClr val="B0C9D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3" name="Rectangle 20"/>
          <p:cNvSpPr>
            <a:spLocks noChangeArrowheads="1"/>
          </p:cNvSpPr>
          <p:nvPr userDrawn="1"/>
        </p:nvSpPr>
        <p:spPr bwMode="auto">
          <a:xfrm>
            <a:off x="304800" y="1108075"/>
            <a:ext cx="4267200" cy="673100"/>
          </a:xfrm>
          <a:prstGeom prst="rect">
            <a:avLst/>
          </a:prstGeom>
          <a:solidFill>
            <a:srgbClr val="B0C9D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4" name="AutoShape 39"/>
          <p:cNvSpPr>
            <a:spLocks noChangeArrowheads="1"/>
          </p:cNvSpPr>
          <p:nvPr userDrawn="1"/>
        </p:nvSpPr>
        <p:spPr bwMode="auto">
          <a:xfrm>
            <a:off x="347663" y="1282700"/>
            <a:ext cx="317500" cy="292100"/>
          </a:xfrm>
          <a:prstGeom prst="flowChartProcess">
            <a:avLst/>
          </a:prstGeom>
          <a:noFill/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cxnSp>
        <p:nvCxnSpPr>
          <p:cNvPr id="25" name="Straight Connector 24"/>
          <p:cNvCxnSpPr/>
          <p:nvPr userDrawn="1"/>
        </p:nvCxnSpPr>
        <p:spPr>
          <a:xfrm rot="5400000">
            <a:off x="2056607" y="3594894"/>
            <a:ext cx="5029200" cy="15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utoShape 39"/>
          <p:cNvSpPr>
            <a:spLocks noChangeArrowheads="1"/>
          </p:cNvSpPr>
          <p:nvPr userDrawn="1"/>
        </p:nvSpPr>
        <p:spPr bwMode="auto">
          <a:xfrm>
            <a:off x="4643438" y="1268413"/>
            <a:ext cx="317500" cy="292100"/>
          </a:xfrm>
          <a:prstGeom prst="flowChartProcess">
            <a:avLst/>
          </a:prstGeom>
          <a:noFill/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8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732972" y="1157514"/>
            <a:ext cx="3733800" cy="5334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81000" y="1905000"/>
            <a:ext cx="4038600" cy="396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800600" y="1905000"/>
            <a:ext cx="3962400" cy="396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5029200" y="1143000"/>
            <a:ext cx="3733800" cy="5334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in the window and small area for supporting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Round Diagonal Corner Rectangle 5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Oval 8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Chevron 10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352EA985-A8EC-4996-A932-45ACFA35962B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300038" y="1104900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Rectangle 6"/>
          <p:cNvSpPr>
            <a:spLocks noChangeArrowheads="1"/>
          </p:cNvSpPr>
          <p:nvPr userDrawn="1"/>
        </p:nvSpPr>
        <p:spPr bwMode="auto">
          <a:xfrm>
            <a:off x="381000" y="1277938"/>
            <a:ext cx="3962400" cy="4589462"/>
          </a:xfrm>
          <a:prstGeom prst="rect">
            <a:avLst/>
          </a:prstGeom>
          <a:solidFill>
            <a:srgbClr val="B0C9DA"/>
          </a:solidFill>
          <a:ln w="38100" algn="ctr">
            <a:solidFill>
              <a:schemeClr val="bg1"/>
            </a:solidFill>
            <a:miter lim="800000"/>
            <a:headEnd/>
            <a:tailEnd/>
          </a:ln>
        </p:spPr>
        <p:txBody>
          <a:bodyPr lIns="182880" tIns="91440" rIns="182880" bIns="9144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>
              <a:latin typeface="+mn-lt"/>
              <a:cs typeface="+mn-cs"/>
            </a:endParaRPr>
          </a:p>
        </p:txBody>
      </p:sp>
      <p:sp>
        <p:nvSpPr>
          <p:cNvPr id="20" name="Line 5"/>
          <p:cNvSpPr>
            <a:spLocks noChangeShapeType="1"/>
          </p:cNvSpPr>
          <p:nvPr userDrawn="1"/>
        </p:nvSpPr>
        <p:spPr bwMode="auto">
          <a:xfrm>
            <a:off x="4441825" y="1066800"/>
            <a:ext cx="0" cy="4967288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1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89858" y="1371600"/>
            <a:ext cx="3777342" cy="441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2400"/>
              </a:lnSpc>
              <a:spcBef>
                <a:spcPts val="1200"/>
              </a:spcBef>
              <a:buFontTx/>
              <a:buNone/>
              <a:defRPr sz="2200">
                <a:solidFill>
                  <a:schemeClr val="tx1"/>
                </a:solidFill>
              </a:defRPr>
            </a:lvl1pPr>
            <a:lvl2pPr>
              <a:buFontTx/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13944" y="1219200"/>
            <a:ext cx="4205514" cy="4724400"/>
          </a:xfrm>
          <a:prstGeom prst="rect">
            <a:avLst/>
          </a:prstGeom>
        </p:spPr>
        <p:txBody>
          <a:bodyPr lIns="0" tIns="0" rIns="0" bIns="0"/>
          <a:lstStyle>
            <a:lvl1pPr marL="521208" indent="-173736">
              <a:lnSpc>
                <a:spcPts val="2640"/>
              </a:lnSpc>
              <a:spcBef>
                <a:spcPts val="324"/>
              </a:spcBef>
              <a:spcAft>
                <a:spcPts val="324"/>
              </a:spcAft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Key message in the window and small area for supporting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Round Diagonal Corner Rectangle 5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Oval 8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Chevron 10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0A73D98C-BD00-4CA4-9C37-E473D76F31DB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300038" y="1104900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Rectangle 6"/>
          <p:cNvSpPr>
            <a:spLocks noChangeArrowheads="1"/>
          </p:cNvSpPr>
          <p:nvPr userDrawn="1"/>
        </p:nvSpPr>
        <p:spPr bwMode="auto">
          <a:xfrm>
            <a:off x="446088" y="1277938"/>
            <a:ext cx="4692650" cy="4589462"/>
          </a:xfrm>
          <a:prstGeom prst="rect">
            <a:avLst/>
          </a:prstGeom>
          <a:solidFill>
            <a:srgbClr val="B0C9DA"/>
          </a:solidFill>
          <a:ln w="38100" algn="ctr">
            <a:solidFill>
              <a:schemeClr val="bg1"/>
            </a:solidFill>
            <a:miter lim="800000"/>
            <a:headEnd/>
            <a:tailEnd/>
          </a:ln>
        </p:spPr>
        <p:txBody>
          <a:bodyPr lIns="182880" tIns="91440" rIns="182880" bIns="9144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>
              <a:latin typeface="+mn-lt"/>
              <a:cs typeface="+mn-cs"/>
            </a:endParaRPr>
          </a:p>
        </p:txBody>
      </p:sp>
      <p:sp>
        <p:nvSpPr>
          <p:cNvPr id="20" name="Line 5"/>
          <p:cNvSpPr>
            <a:spLocks noChangeShapeType="1"/>
          </p:cNvSpPr>
          <p:nvPr userDrawn="1"/>
        </p:nvSpPr>
        <p:spPr bwMode="auto">
          <a:xfrm>
            <a:off x="5257800" y="1066800"/>
            <a:ext cx="0" cy="4967288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1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55172" y="1371600"/>
            <a:ext cx="4472620" cy="441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2400"/>
              </a:lnSpc>
              <a:spcBef>
                <a:spcPts val="1200"/>
              </a:spcBef>
              <a:buFontTx/>
              <a:buNone/>
              <a:defRPr sz="2200">
                <a:solidFill>
                  <a:schemeClr val="tx1"/>
                </a:solidFill>
              </a:defRPr>
            </a:lvl1pPr>
            <a:lvl2pPr>
              <a:buFontTx/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5334000" y="1219200"/>
            <a:ext cx="3385458" cy="4572000"/>
          </a:xfrm>
          <a:prstGeom prst="rect">
            <a:avLst/>
          </a:prstGeom>
        </p:spPr>
        <p:txBody>
          <a:bodyPr lIns="0" tIns="0" rIns="0" bIns="0"/>
          <a:lstStyle>
            <a:lvl1pPr marL="521208" indent="-173736">
              <a:lnSpc>
                <a:spcPts val="2640"/>
              </a:lnSpc>
              <a:spcBef>
                <a:spcPts val="324"/>
              </a:spcBef>
              <a:spcAft>
                <a:spcPts val="324"/>
              </a:spcAft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main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Round Diagonal Corner Rectangle 6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Chevron 10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al 12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Chevron 13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5" name="Chevron 14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7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59E8BC8A-3E5D-4A42-8954-B2592103FB12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>
            <a:off x="304800" y="1109663"/>
            <a:ext cx="8570913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1" name="Line 7"/>
          <p:cNvSpPr>
            <a:spLocks noChangeShapeType="1"/>
          </p:cNvSpPr>
          <p:nvPr userDrawn="1"/>
        </p:nvSpPr>
        <p:spPr bwMode="auto">
          <a:xfrm>
            <a:off x="231775" y="2760663"/>
            <a:ext cx="8721725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2" name="Line 8"/>
          <p:cNvSpPr>
            <a:spLocks noChangeShapeType="1"/>
          </p:cNvSpPr>
          <p:nvPr userDrawn="1"/>
        </p:nvSpPr>
        <p:spPr bwMode="auto">
          <a:xfrm>
            <a:off x="219075" y="4559300"/>
            <a:ext cx="8721725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3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1219200"/>
            <a:ext cx="8229600" cy="1371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2895600"/>
            <a:ext cx="8229600" cy="152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7200" y="4724400"/>
            <a:ext cx="8229600" cy="114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smal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49430" y="153990"/>
            <a:ext cx="2061195" cy="166685"/>
          </a:xfrm>
          <a:prstGeom prst="rect">
            <a:avLst/>
          </a:prstGeom>
        </p:spPr>
      </p:pic>
      <p:sp>
        <p:nvSpPr>
          <p:cNvPr id="40" name="Rectangle 39"/>
          <p:cNvSpPr/>
          <p:nvPr userDrawn="1"/>
        </p:nvSpPr>
        <p:spPr>
          <a:xfrm>
            <a:off x="0" y="6675120"/>
            <a:ext cx="7315200" cy="182880"/>
          </a:xfrm>
          <a:prstGeom prst="rect">
            <a:avLst/>
          </a:prstGeom>
          <a:solidFill>
            <a:srgbClr val="BE3A3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TextBox 20"/>
          <p:cNvSpPr txBox="1">
            <a:spLocks noChangeArrowheads="1"/>
          </p:cNvSpPr>
          <p:nvPr userDrawn="1"/>
        </p:nvSpPr>
        <p:spPr bwMode="auto">
          <a:xfrm>
            <a:off x="304799" y="6516993"/>
            <a:ext cx="141248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Mahindra Satyam 2009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62575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ound Diagonal Corner Rectangle 13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5" name="Chevron 14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Chevron 15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7" name="Oval 16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8" name="Chevron 17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9" name="Chevron 18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0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21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24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E754738F-210D-4DBE-8839-0C5BC5C4AE21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0" y="990600"/>
            <a:ext cx="9144000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6" name="Group 28"/>
          <p:cNvGrpSpPr>
            <a:grpSpLocks/>
          </p:cNvGrpSpPr>
          <p:nvPr userDrawn="1"/>
        </p:nvGrpSpPr>
        <p:grpSpPr bwMode="auto">
          <a:xfrm>
            <a:off x="228600" y="1143000"/>
            <a:ext cx="8582025" cy="4886325"/>
            <a:chOff x="439005" y="1095375"/>
            <a:chExt cx="8371620" cy="4857323"/>
          </a:xfrm>
        </p:grpSpPr>
        <p:grpSp>
          <p:nvGrpSpPr>
            <p:cNvPr id="27" name="Group 27"/>
            <p:cNvGrpSpPr>
              <a:grpSpLocks/>
            </p:cNvGrpSpPr>
            <p:nvPr/>
          </p:nvGrpSpPr>
          <p:grpSpPr bwMode="auto">
            <a:xfrm>
              <a:off x="7152097" y="1095375"/>
              <a:ext cx="1658528" cy="4855745"/>
              <a:chOff x="7152097" y="1095375"/>
              <a:chExt cx="1658528" cy="4855745"/>
            </a:xfrm>
          </p:grpSpPr>
          <p:sp>
            <p:nvSpPr>
              <p:cNvPr id="45" name="Rectangle 8"/>
              <p:cNvSpPr>
                <a:spLocks noChangeArrowheads="1"/>
              </p:cNvSpPr>
              <p:nvPr/>
            </p:nvSpPr>
            <p:spPr bwMode="auto">
              <a:xfrm>
                <a:off x="7166034" y="1095375"/>
                <a:ext cx="1644591" cy="711713"/>
              </a:xfrm>
              <a:prstGeom prst="rect">
                <a:avLst/>
              </a:prstGeom>
              <a:solidFill>
                <a:srgbClr val="B0C9DA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6" name="Rectangle 45"/>
              <p:cNvSpPr>
                <a:spLocks noChangeArrowheads="1"/>
              </p:cNvSpPr>
              <p:nvPr/>
            </p:nvSpPr>
            <p:spPr bwMode="auto">
              <a:xfrm>
                <a:off x="7152097" y="1870212"/>
                <a:ext cx="1650786" cy="4080908"/>
              </a:xfrm>
              <a:prstGeom prst="rect">
                <a:avLst/>
              </a:prstGeom>
              <a:solidFill>
                <a:srgbClr val="F6FEE8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fontAlgn="t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grpSp>
          <p:nvGrpSpPr>
            <p:cNvPr id="28" name="Group 26"/>
            <p:cNvGrpSpPr>
              <a:grpSpLocks/>
            </p:cNvGrpSpPr>
            <p:nvPr/>
          </p:nvGrpSpPr>
          <p:grpSpPr bwMode="auto">
            <a:xfrm>
              <a:off x="5474985" y="1095375"/>
              <a:ext cx="1653883" cy="4857323"/>
              <a:chOff x="5474985" y="1095375"/>
              <a:chExt cx="1653883" cy="4857323"/>
            </a:xfrm>
          </p:grpSpPr>
          <p:sp>
            <p:nvSpPr>
              <p:cNvPr id="43" name="Rectangle 31"/>
              <p:cNvSpPr>
                <a:spLocks noChangeArrowheads="1"/>
              </p:cNvSpPr>
              <p:nvPr/>
            </p:nvSpPr>
            <p:spPr bwMode="auto">
              <a:xfrm>
                <a:off x="5484276" y="1095375"/>
                <a:ext cx="1644592" cy="711714"/>
              </a:xfrm>
              <a:prstGeom prst="rect">
                <a:avLst/>
              </a:prstGeom>
              <a:solidFill>
                <a:srgbClr val="B0C9DA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4" name="Rectangle 19"/>
              <p:cNvSpPr>
                <a:spLocks noChangeArrowheads="1"/>
              </p:cNvSpPr>
              <p:nvPr/>
            </p:nvSpPr>
            <p:spPr bwMode="auto">
              <a:xfrm>
                <a:off x="5474985" y="1871789"/>
                <a:ext cx="1650786" cy="4080909"/>
              </a:xfrm>
              <a:prstGeom prst="rect">
                <a:avLst/>
              </a:prstGeom>
              <a:solidFill>
                <a:srgbClr val="F6FEE8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fontAlgn="t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grpSp>
          <p:nvGrpSpPr>
            <p:cNvPr id="29" name="Group 25"/>
            <p:cNvGrpSpPr>
              <a:grpSpLocks/>
            </p:cNvGrpSpPr>
            <p:nvPr/>
          </p:nvGrpSpPr>
          <p:grpSpPr bwMode="auto">
            <a:xfrm>
              <a:off x="3796325" y="1095375"/>
              <a:ext cx="1653882" cy="4857323"/>
              <a:chOff x="3796325" y="1095375"/>
              <a:chExt cx="1653882" cy="4857323"/>
            </a:xfrm>
          </p:grpSpPr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3805616" y="1095375"/>
                <a:ext cx="1644591" cy="711714"/>
              </a:xfrm>
              <a:prstGeom prst="rect">
                <a:avLst/>
              </a:prstGeom>
              <a:solidFill>
                <a:srgbClr val="B0C9DA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2" name="Rectangle 20"/>
              <p:cNvSpPr>
                <a:spLocks noChangeArrowheads="1"/>
              </p:cNvSpPr>
              <p:nvPr/>
            </p:nvSpPr>
            <p:spPr bwMode="auto">
              <a:xfrm>
                <a:off x="3796325" y="1871789"/>
                <a:ext cx="1652335" cy="4080909"/>
              </a:xfrm>
              <a:prstGeom prst="rect">
                <a:avLst/>
              </a:prstGeom>
              <a:solidFill>
                <a:srgbClr val="F6FEE8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fontAlgn="t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grpSp>
          <p:nvGrpSpPr>
            <p:cNvPr id="30" name="Group 24"/>
            <p:cNvGrpSpPr>
              <a:grpSpLocks/>
            </p:cNvGrpSpPr>
            <p:nvPr/>
          </p:nvGrpSpPr>
          <p:grpSpPr bwMode="auto">
            <a:xfrm>
              <a:off x="2117665" y="1095375"/>
              <a:ext cx="1650786" cy="4857323"/>
              <a:chOff x="2117665" y="1095375"/>
              <a:chExt cx="1650786" cy="4857323"/>
            </a:xfrm>
          </p:grpSpPr>
          <p:sp>
            <p:nvSpPr>
              <p:cNvPr id="37" name="Rectangle 6"/>
              <p:cNvSpPr>
                <a:spLocks noChangeArrowheads="1"/>
              </p:cNvSpPr>
              <p:nvPr/>
            </p:nvSpPr>
            <p:spPr bwMode="auto">
              <a:xfrm>
                <a:off x="2123859" y="1095375"/>
                <a:ext cx="1644592" cy="711714"/>
              </a:xfrm>
              <a:prstGeom prst="rect">
                <a:avLst/>
              </a:prstGeom>
              <a:solidFill>
                <a:srgbClr val="B0C9DA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9" name="Rectangle 21"/>
              <p:cNvSpPr>
                <a:spLocks noChangeArrowheads="1"/>
              </p:cNvSpPr>
              <p:nvPr/>
            </p:nvSpPr>
            <p:spPr bwMode="auto">
              <a:xfrm>
                <a:off x="2117665" y="1871789"/>
                <a:ext cx="1650786" cy="4080909"/>
              </a:xfrm>
              <a:prstGeom prst="rect">
                <a:avLst/>
              </a:prstGeom>
              <a:solidFill>
                <a:srgbClr val="F6FEE8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fontAlgn="t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grpSp>
          <p:nvGrpSpPr>
            <p:cNvPr id="31" name="Group 23"/>
            <p:cNvGrpSpPr>
              <a:grpSpLocks/>
            </p:cNvGrpSpPr>
            <p:nvPr/>
          </p:nvGrpSpPr>
          <p:grpSpPr bwMode="auto">
            <a:xfrm>
              <a:off x="439005" y="1095375"/>
              <a:ext cx="1650786" cy="4857323"/>
              <a:chOff x="439005" y="1095375"/>
              <a:chExt cx="1650786" cy="4857323"/>
            </a:xfrm>
          </p:grpSpPr>
          <p:sp>
            <p:nvSpPr>
              <p:cNvPr id="33" name="Rectangle 4"/>
              <p:cNvSpPr>
                <a:spLocks noChangeArrowheads="1"/>
              </p:cNvSpPr>
              <p:nvPr/>
            </p:nvSpPr>
            <p:spPr bwMode="auto">
              <a:xfrm>
                <a:off x="445199" y="1095375"/>
                <a:ext cx="1643044" cy="711714"/>
              </a:xfrm>
              <a:prstGeom prst="rect">
                <a:avLst/>
              </a:prstGeom>
              <a:solidFill>
                <a:srgbClr val="B0C9DA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5" name="Rectangle 22"/>
              <p:cNvSpPr>
                <a:spLocks noChangeArrowheads="1"/>
              </p:cNvSpPr>
              <p:nvPr/>
            </p:nvSpPr>
            <p:spPr bwMode="auto">
              <a:xfrm>
                <a:off x="439005" y="1871789"/>
                <a:ext cx="1650786" cy="4080909"/>
              </a:xfrm>
              <a:prstGeom prst="rect">
                <a:avLst/>
              </a:prstGeom>
              <a:solidFill>
                <a:srgbClr val="F6FEE8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fontAlgn="t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</p:grpSp>
      <p:sp>
        <p:nvSpPr>
          <p:cNvPr id="47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48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243114" y="1143000"/>
            <a:ext cx="16764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algn="ctr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6"/>
          </p:nvPr>
        </p:nvSpPr>
        <p:spPr>
          <a:xfrm>
            <a:off x="275772" y="2061030"/>
            <a:ext cx="1553028" cy="3810000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>
              <a:buSzPct val="75000"/>
              <a:buFont typeface="Symbol" pitchFamily="18" charset="2"/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1981200" y="2075544"/>
            <a:ext cx="1600200" cy="379185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>
              <a:buNone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8"/>
          </p:nvPr>
        </p:nvSpPr>
        <p:spPr>
          <a:xfrm>
            <a:off x="3719286" y="2104572"/>
            <a:ext cx="1600200" cy="3733800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>
              <a:buNone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9"/>
          </p:nvPr>
        </p:nvSpPr>
        <p:spPr>
          <a:xfrm>
            <a:off x="5486400" y="2104572"/>
            <a:ext cx="1600200" cy="3733800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>
              <a:buNone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0"/>
          </p:nvPr>
        </p:nvSpPr>
        <p:spPr>
          <a:xfrm>
            <a:off x="7148286" y="2104572"/>
            <a:ext cx="1600200" cy="3733800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>
              <a:buNone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21"/>
          </p:nvPr>
        </p:nvSpPr>
        <p:spPr>
          <a:xfrm>
            <a:off x="1963056" y="1143000"/>
            <a:ext cx="16764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algn="ctr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  <a:defRPr lang="en-US" sz="14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3701142" y="1143000"/>
            <a:ext cx="16764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algn="ctr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  <a:defRPr lang="en-US" sz="14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23"/>
          </p:nvPr>
        </p:nvSpPr>
        <p:spPr>
          <a:xfrm>
            <a:off x="5410200" y="1143000"/>
            <a:ext cx="16764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algn="ctr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  <a:defRPr lang="en-US" sz="14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24"/>
          </p:nvPr>
        </p:nvSpPr>
        <p:spPr>
          <a:xfrm>
            <a:off x="7115628" y="1143000"/>
            <a:ext cx="16764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algn="ctr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  <a:defRPr lang="en-US" sz="14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ifting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smal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49430" y="153990"/>
            <a:ext cx="2061195" cy="166685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>
            <a:off x="0" y="6675120"/>
            <a:ext cx="7315200" cy="182880"/>
          </a:xfrm>
          <a:prstGeom prst="rect">
            <a:avLst/>
          </a:prstGeom>
          <a:solidFill>
            <a:srgbClr val="BE3A3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TextBox 20"/>
          <p:cNvSpPr txBox="1">
            <a:spLocks noChangeArrowheads="1"/>
          </p:cNvSpPr>
          <p:nvPr userDrawn="1"/>
        </p:nvSpPr>
        <p:spPr bwMode="auto">
          <a:xfrm>
            <a:off x="304799" y="6516993"/>
            <a:ext cx="141248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Mahindra Satyam 2009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62575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i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Round Diagonal Corner Rectangle 5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2681924E-6C55-493C-9ED2-25D223FF7225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1114425"/>
            <a:ext cx="9144000" cy="498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381000" y="11430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Line 6"/>
          <p:cNvSpPr>
            <a:spLocks noChangeShapeType="1"/>
          </p:cNvSpPr>
          <p:nvPr userDrawn="1"/>
        </p:nvSpPr>
        <p:spPr bwMode="auto">
          <a:xfrm>
            <a:off x="5372100" y="1939925"/>
            <a:ext cx="528638" cy="0"/>
          </a:xfrm>
          <a:prstGeom prst="line">
            <a:avLst/>
          </a:prstGeom>
          <a:noFill/>
          <a:ln w="38100" cap="rnd">
            <a:solidFill>
              <a:srgbClr val="E4FCBA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auto">
          <a:xfrm>
            <a:off x="5888038" y="1125538"/>
            <a:ext cx="2616200" cy="1574800"/>
          </a:xfrm>
          <a:prstGeom prst="rect">
            <a:avLst/>
          </a:prstGeom>
          <a:noFill/>
          <a:ln w="9525" algn="ctr">
            <a:solidFill>
              <a:srgbClr val="E4FCBA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2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23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2192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19800" y="1219200"/>
            <a:ext cx="2362200" cy="13716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buNone/>
              <a:defRPr/>
            </a:lvl1pPr>
          </a:lstStyle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int and Image - Ideal for Summa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Round Diagonal Corner Rectangle 7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7D48F768-1066-4DBA-A851-16D2479DC535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1114425"/>
            <a:ext cx="9144000" cy="498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381000" y="11430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Line 6"/>
          <p:cNvSpPr>
            <a:spLocks noChangeShapeType="1"/>
          </p:cNvSpPr>
          <p:nvPr userDrawn="1"/>
        </p:nvSpPr>
        <p:spPr bwMode="auto">
          <a:xfrm>
            <a:off x="5372100" y="1939925"/>
            <a:ext cx="528638" cy="0"/>
          </a:xfrm>
          <a:prstGeom prst="line">
            <a:avLst/>
          </a:prstGeom>
          <a:noFill/>
          <a:ln w="38100" cap="rnd">
            <a:solidFill>
              <a:srgbClr val="E4FCBA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3" name="Rectangle 7"/>
          <p:cNvSpPr>
            <a:spLocks noChangeArrowheads="1"/>
          </p:cNvSpPr>
          <p:nvPr userDrawn="1"/>
        </p:nvSpPr>
        <p:spPr bwMode="auto">
          <a:xfrm>
            <a:off x="5888038" y="1125538"/>
            <a:ext cx="2616200" cy="1574800"/>
          </a:xfrm>
          <a:prstGeom prst="rect">
            <a:avLst/>
          </a:prstGeom>
          <a:noFill/>
          <a:ln w="9525" algn="ctr">
            <a:solidFill>
              <a:srgbClr val="E4FCBA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381000" y="28194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Line 6"/>
          <p:cNvSpPr>
            <a:spLocks noChangeShapeType="1"/>
          </p:cNvSpPr>
          <p:nvPr userDrawn="1"/>
        </p:nvSpPr>
        <p:spPr bwMode="auto">
          <a:xfrm>
            <a:off x="5372100" y="3616325"/>
            <a:ext cx="528638" cy="0"/>
          </a:xfrm>
          <a:prstGeom prst="line">
            <a:avLst/>
          </a:prstGeom>
          <a:noFill/>
          <a:ln w="38100" cap="rnd">
            <a:solidFill>
              <a:srgbClr val="E4FCBA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8" name="Rectangle 7"/>
          <p:cNvSpPr>
            <a:spLocks noChangeArrowheads="1"/>
          </p:cNvSpPr>
          <p:nvPr userDrawn="1"/>
        </p:nvSpPr>
        <p:spPr bwMode="auto">
          <a:xfrm>
            <a:off x="5888038" y="2801938"/>
            <a:ext cx="2616200" cy="1574800"/>
          </a:xfrm>
          <a:prstGeom prst="rect">
            <a:avLst/>
          </a:prstGeom>
          <a:noFill/>
          <a:ln w="9525" algn="ctr">
            <a:solidFill>
              <a:srgbClr val="E4FCBA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2192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19800" y="1219200"/>
            <a:ext cx="2362200" cy="13716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buNone/>
              <a:defRPr/>
            </a:lvl1pPr>
          </a:lstStyle>
          <a:p>
            <a:pPr lvl="0"/>
            <a:endParaRPr lang="en-US" noProof="0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7200" y="28956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019800" y="2895600"/>
            <a:ext cx="2362200" cy="13716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buNone/>
              <a:defRPr/>
            </a:lvl1pPr>
          </a:lstStyle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28172" y="1219200"/>
            <a:ext cx="8305800" cy="46191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Symbol" pitchFamily="18" charset="2"/>
              <a:buChar char="·"/>
              <a:defRPr lang="en-US" sz="2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Symbol" pitchFamily="18" charset="2"/>
              <a:buChar char="&gt;"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int and Image - 3 s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Round Diagonal Corner Rectangle 9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Chevron 10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al 12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Chevron 13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5" name="Chevron 14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7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9EA4BC58-78E3-4FA2-9023-010391C25CB2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0" y="1114425"/>
            <a:ext cx="9144000" cy="498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381000" y="11430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Line 6"/>
          <p:cNvSpPr>
            <a:spLocks noChangeShapeType="1"/>
          </p:cNvSpPr>
          <p:nvPr userDrawn="1"/>
        </p:nvSpPr>
        <p:spPr bwMode="auto">
          <a:xfrm>
            <a:off x="5372100" y="1939925"/>
            <a:ext cx="528638" cy="0"/>
          </a:xfrm>
          <a:prstGeom prst="line">
            <a:avLst/>
          </a:prstGeom>
          <a:noFill/>
          <a:ln w="38100" cap="rnd">
            <a:solidFill>
              <a:srgbClr val="E4FCBA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3" name="Rectangle 7"/>
          <p:cNvSpPr>
            <a:spLocks noChangeArrowheads="1"/>
          </p:cNvSpPr>
          <p:nvPr userDrawn="1"/>
        </p:nvSpPr>
        <p:spPr bwMode="auto">
          <a:xfrm>
            <a:off x="5888038" y="1125538"/>
            <a:ext cx="2616200" cy="1574800"/>
          </a:xfrm>
          <a:prstGeom prst="rect">
            <a:avLst/>
          </a:prstGeom>
          <a:noFill/>
          <a:ln w="9525" algn="ctr">
            <a:solidFill>
              <a:srgbClr val="E4FCBA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381000" y="28194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Line 6"/>
          <p:cNvSpPr>
            <a:spLocks noChangeShapeType="1"/>
          </p:cNvSpPr>
          <p:nvPr userDrawn="1"/>
        </p:nvSpPr>
        <p:spPr bwMode="auto">
          <a:xfrm>
            <a:off x="5372100" y="3616325"/>
            <a:ext cx="528638" cy="0"/>
          </a:xfrm>
          <a:prstGeom prst="line">
            <a:avLst/>
          </a:prstGeom>
          <a:noFill/>
          <a:ln w="38100" cap="rnd">
            <a:solidFill>
              <a:srgbClr val="E4FCBA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6" name="Rectangle 7"/>
          <p:cNvSpPr>
            <a:spLocks noChangeArrowheads="1"/>
          </p:cNvSpPr>
          <p:nvPr userDrawn="1"/>
        </p:nvSpPr>
        <p:spPr bwMode="auto">
          <a:xfrm>
            <a:off x="5888038" y="2801938"/>
            <a:ext cx="2616200" cy="1574800"/>
          </a:xfrm>
          <a:prstGeom prst="rect">
            <a:avLst/>
          </a:prstGeom>
          <a:noFill/>
          <a:ln w="9525" algn="ctr">
            <a:solidFill>
              <a:srgbClr val="E4FCBA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381000" y="44958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Line 6"/>
          <p:cNvSpPr>
            <a:spLocks noChangeShapeType="1"/>
          </p:cNvSpPr>
          <p:nvPr userDrawn="1"/>
        </p:nvSpPr>
        <p:spPr bwMode="auto">
          <a:xfrm>
            <a:off x="5372100" y="5292725"/>
            <a:ext cx="528638" cy="0"/>
          </a:xfrm>
          <a:prstGeom prst="line">
            <a:avLst/>
          </a:prstGeom>
          <a:noFill/>
          <a:ln w="38100" cap="rnd">
            <a:solidFill>
              <a:srgbClr val="E4FCBA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1" name="Rectangle 7"/>
          <p:cNvSpPr>
            <a:spLocks noChangeArrowheads="1"/>
          </p:cNvSpPr>
          <p:nvPr userDrawn="1"/>
        </p:nvSpPr>
        <p:spPr bwMode="auto">
          <a:xfrm>
            <a:off x="5888038" y="4478338"/>
            <a:ext cx="2616200" cy="1574800"/>
          </a:xfrm>
          <a:prstGeom prst="rect">
            <a:avLst/>
          </a:prstGeom>
          <a:noFill/>
          <a:ln w="9525" algn="ctr">
            <a:solidFill>
              <a:srgbClr val="E4FCBA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2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9152"/>
            <a:ext cx="7696200" cy="639762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2192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19800" y="1219200"/>
            <a:ext cx="2362200" cy="13716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buNone/>
              <a:defRPr/>
            </a:lvl1pPr>
          </a:lstStyle>
          <a:p>
            <a:pPr lvl="0"/>
            <a:endParaRPr lang="en-US" noProof="0"/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7200" y="28956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4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019800" y="2895600"/>
            <a:ext cx="2362200" cy="13716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buNone/>
              <a:defRPr/>
            </a:lvl1pPr>
          </a:lstStyle>
          <a:p>
            <a:pPr lvl="0"/>
            <a:endParaRPr lang="en-US" noProof="0"/>
          </a:p>
        </p:txBody>
      </p:sp>
      <p:sp>
        <p:nvSpPr>
          <p:cNvPr id="38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57200" y="45720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19800" y="4572000"/>
            <a:ext cx="2362200" cy="13716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buNone/>
              <a:defRPr/>
            </a:lvl1pPr>
          </a:lstStyle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Points and Text box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Round Diagonal Corner Rectangle 7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8E843176-7905-43AD-8488-0AAA364BF205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1114425"/>
            <a:ext cx="9144000" cy="498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381000" y="11430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381000" y="28194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381000" y="44958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9152"/>
            <a:ext cx="7696200" cy="639762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2192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7200" y="28956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8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57200" y="45720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5486400" y="1219200"/>
            <a:ext cx="3233058" cy="4724400"/>
          </a:xfrm>
          <a:prstGeom prst="rect">
            <a:avLst/>
          </a:prstGeom>
        </p:spPr>
        <p:txBody>
          <a:bodyPr lIns="0" tIns="0" rIns="0" bIns="0"/>
          <a:lstStyle>
            <a:lvl1pPr marL="521208" indent="-173736">
              <a:lnSpc>
                <a:spcPct val="100000"/>
              </a:lnSpc>
              <a:spcBef>
                <a:spcPts val="324"/>
              </a:spcBef>
              <a:spcAft>
                <a:spcPts val="324"/>
              </a:spcAft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233488"/>
            <a:ext cx="8305800" cy="4633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6294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DB2SE Orientation with Satyam QMS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629400"/>
            <a:ext cx="2133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122FD-A26D-4171-AF02-563AE02C89C5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3ABB79-2E0A-45E8-A039-0E8DE7D0631F}" type="datetimeFigureOut">
              <a:rPr lang="en-US" smtClean="0"/>
              <a:pPr/>
              <a:t>10/20/2009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dule/Section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Round Diagonal Corner Rectangle 4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8888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Oval 7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C0D4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C0D4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ea typeface="+mj-ea"/>
                <a:cs typeface="Arial" pitchFamily="34" charset="0"/>
              </a:rPr>
              <a:t>Satyam School of Leadership</a:t>
            </a:r>
          </a:p>
        </p:txBody>
      </p:sp>
      <p:pic>
        <p:nvPicPr>
          <p:cNvPr id="12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4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D55F0926-E32B-406B-A623-C85BAA9A3B29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oup 79"/>
          <p:cNvGrpSpPr>
            <a:grpSpLocks/>
          </p:cNvGrpSpPr>
          <p:nvPr userDrawn="1"/>
        </p:nvGrpSpPr>
        <p:grpSpPr bwMode="auto">
          <a:xfrm>
            <a:off x="7905750" y="242888"/>
            <a:ext cx="911225" cy="814387"/>
            <a:chOff x="7905750" y="242888"/>
            <a:chExt cx="911226" cy="814388"/>
          </a:xfrm>
        </p:grpSpPr>
        <p:sp>
          <p:nvSpPr>
            <p:cNvPr id="16" name="AutoShape 61"/>
            <p:cNvSpPr>
              <a:spLocks noChangeAspect="1" noChangeArrowheads="1" noTextEdit="1"/>
            </p:cNvSpPr>
            <p:nvPr userDrawn="1"/>
          </p:nvSpPr>
          <p:spPr bwMode="auto">
            <a:xfrm>
              <a:off x="7905750" y="242888"/>
              <a:ext cx="906463" cy="809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Freeform 63"/>
            <p:cNvSpPr>
              <a:spLocks/>
            </p:cNvSpPr>
            <p:nvPr userDrawn="1"/>
          </p:nvSpPr>
          <p:spPr bwMode="auto">
            <a:xfrm>
              <a:off x="8091488" y="612776"/>
              <a:ext cx="195263" cy="280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32"/>
                </a:cxn>
                <a:cxn ang="0">
                  <a:pos x="123" y="177"/>
                </a:cxn>
                <a:cxn ang="0">
                  <a:pos x="0" y="0"/>
                </a:cxn>
              </a:cxnLst>
              <a:rect l="0" t="0" r="r" b="b"/>
              <a:pathLst>
                <a:path w="123" h="177">
                  <a:moveTo>
                    <a:pt x="0" y="0"/>
                  </a:moveTo>
                  <a:lnTo>
                    <a:pt x="115" y="32"/>
                  </a:lnTo>
                  <a:lnTo>
                    <a:pt x="123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 64"/>
            <p:cNvSpPr>
              <a:spLocks/>
            </p:cNvSpPr>
            <p:nvPr userDrawn="1"/>
          </p:nvSpPr>
          <p:spPr bwMode="auto">
            <a:xfrm>
              <a:off x="8761413" y="352426"/>
              <a:ext cx="46038" cy="22225"/>
            </a:xfrm>
            <a:custGeom>
              <a:avLst/>
              <a:gdLst/>
              <a:ahLst/>
              <a:cxnLst>
                <a:cxn ang="0">
                  <a:pos x="23" y="14"/>
                </a:cxn>
                <a:cxn ang="0">
                  <a:pos x="25" y="13"/>
                </a:cxn>
                <a:cxn ang="0">
                  <a:pos x="27" y="12"/>
                </a:cxn>
                <a:cxn ang="0">
                  <a:pos x="29" y="10"/>
                </a:cxn>
                <a:cxn ang="0">
                  <a:pos x="29" y="7"/>
                </a:cxn>
                <a:cxn ang="0">
                  <a:pos x="29" y="7"/>
                </a:cxn>
                <a:cxn ang="0">
                  <a:pos x="29" y="4"/>
                </a:cxn>
                <a:cxn ang="0">
                  <a:pos x="27" y="2"/>
                </a:cxn>
                <a:cxn ang="0">
                  <a:pos x="25" y="1"/>
                </a:cxn>
                <a:cxn ang="0">
                  <a:pos x="23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1" y="4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1" y="10"/>
                </a:cxn>
                <a:cxn ang="0">
                  <a:pos x="2" y="12"/>
                </a:cxn>
                <a:cxn ang="0">
                  <a:pos x="4" y="13"/>
                </a:cxn>
                <a:cxn ang="0">
                  <a:pos x="7" y="14"/>
                </a:cxn>
                <a:cxn ang="0">
                  <a:pos x="23" y="14"/>
                </a:cxn>
              </a:cxnLst>
              <a:rect l="0" t="0" r="r" b="b"/>
              <a:pathLst>
                <a:path w="29" h="14">
                  <a:moveTo>
                    <a:pt x="23" y="14"/>
                  </a:moveTo>
                  <a:lnTo>
                    <a:pt x="25" y="13"/>
                  </a:lnTo>
                  <a:lnTo>
                    <a:pt x="27" y="12"/>
                  </a:lnTo>
                  <a:lnTo>
                    <a:pt x="29" y="10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29" y="4"/>
                  </a:lnTo>
                  <a:lnTo>
                    <a:pt x="27" y="2"/>
                  </a:lnTo>
                  <a:lnTo>
                    <a:pt x="25" y="1"/>
                  </a:lnTo>
                  <a:lnTo>
                    <a:pt x="23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10"/>
                  </a:lnTo>
                  <a:lnTo>
                    <a:pt x="2" y="12"/>
                  </a:lnTo>
                  <a:lnTo>
                    <a:pt x="4" y="13"/>
                  </a:lnTo>
                  <a:lnTo>
                    <a:pt x="7" y="14"/>
                  </a:lnTo>
                  <a:lnTo>
                    <a:pt x="23" y="14"/>
                  </a:lnTo>
                  <a:close/>
                </a:path>
              </a:pathLst>
            </a:custGeom>
            <a:solidFill>
              <a:srgbClr val="4F81BD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 65"/>
            <p:cNvSpPr>
              <a:spLocks/>
            </p:cNvSpPr>
            <p:nvPr userDrawn="1"/>
          </p:nvSpPr>
          <p:spPr bwMode="auto">
            <a:xfrm>
              <a:off x="8169275" y="484188"/>
              <a:ext cx="158750" cy="60325"/>
            </a:xfrm>
            <a:custGeom>
              <a:avLst/>
              <a:gdLst/>
              <a:ahLst/>
              <a:cxnLst>
                <a:cxn ang="0">
                  <a:pos x="3" y="38"/>
                </a:cxn>
                <a:cxn ang="0">
                  <a:pos x="100" y="5"/>
                </a:cxn>
                <a:cxn ang="0">
                  <a:pos x="99" y="4"/>
                </a:cxn>
                <a:cxn ang="0">
                  <a:pos x="99" y="3"/>
                </a:cxn>
                <a:cxn ang="0">
                  <a:pos x="99" y="1"/>
                </a:cxn>
                <a:cxn ang="0">
                  <a:pos x="99" y="0"/>
                </a:cxn>
                <a:cxn ang="0">
                  <a:pos x="0" y="32"/>
                </a:cxn>
                <a:cxn ang="0">
                  <a:pos x="2" y="34"/>
                </a:cxn>
                <a:cxn ang="0">
                  <a:pos x="3" y="35"/>
                </a:cxn>
                <a:cxn ang="0">
                  <a:pos x="3" y="36"/>
                </a:cxn>
                <a:cxn ang="0">
                  <a:pos x="3" y="38"/>
                </a:cxn>
              </a:cxnLst>
              <a:rect l="0" t="0" r="r" b="b"/>
              <a:pathLst>
                <a:path w="100" h="38">
                  <a:moveTo>
                    <a:pt x="3" y="38"/>
                  </a:moveTo>
                  <a:lnTo>
                    <a:pt x="100" y="5"/>
                  </a:lnTo>
                  <a:lnTo>
                    <a:pt x="99" y="4"/>
                  </a:lnTo>
                  <a:lnTo>
                    <a:pt x="99" y="3"/>
                  </a:lnTo>
                  <a:lnTo>
                    <a:pt x="99" y="1"/>
                  </a:lnTo>
                  <a:lnTo>
                    <a:pt x="99" y="0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3" y="3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66"/>
            <p:cNvSpPr>
              <a:spLocks/>
            </p:cNvSpPr>
            <p:nvPr userDrawn="1"/>
          </p:nvSpPr>
          <p:spPr bwMode="auto">
            <a:xfrm>
              <a:off x="7905750" y="479426"/>
              <a:ext cx="911226" cy="544513"/>
            </a:xfrm>
            <a:custGeom>
              <a:avLst/>
              <a:gdLst/>
              <a:ahLst/>
              <a:cxnLst>
                <a:cxn ang="0">
                  <a:pos x="542" y="158"/>
                </a:cxn>
                <a:cxn ang="0">
                  <a:pos x="563" y="135"/>
                </a:cxn>
                <a:cxn ang="0">
                  <a:pos x="573" y="103"/>
                </a:cxn>
                <a:cxn ang="0">
                  <a:pos x="570" y="60"/>
                </a:cxn>
                <a:cxn ang="0">
                  <a:pos x="567" y="61"/>
                </a:cxn>
                <a:cxn ang="0">
                  <a:pos x="563" y="71"/>
                </a:cxn>
                <a:cxn ang="0">
                  <a:pos x="540" y="73"/>
                </a:cxn>
                <a:cxn ang="0">
                  <a:pos x="514" y="73"/>
                </a:cxn>
                <a:cxn ang="0">
                  <a:pos x="504" y="72"/>
                </a:cxn>
                <a:cxn ang="0">
                  <a:pos x="496" y="55"/>
                </a:cxn>
                <a:cxn ang="0">
                  <a:pos x="491" y="2"/>
                </a:cxn>
                <a:cxn ang="0">
                  <a:pos x="478" y="0"/>
                </a:cxn>
                <a:cxn ang="0">
                  <a:pos x="458" y="1"/>
                </a:cxn>
                <a:cxn ang="0">
                  <a:pos x="441" y="5"/>
                </a:cxn>
                <a:cxn ang="0">
                  <a:pos x="110" y="60"/>
                </a:cxn>
                <a:cxn ang="0">
                  <a:pos x="95" y="59"/>
                </a:cxn>
                <a:cxn ang="0">
                  <a:pos x="16" y="29"/>
                </a:cxn>
                <a:cxn ang="0">
                  <a:pos x="3" y="74"/>
                </a:cxn>
                <a:cxn ang="0">
                  <a:pos x="0" y="107"/>
                </a:cxn>
                <a:cxn ang="0">
                  <a:pos x="1" y="129"/>
                </a:cxn>
                <a:cxn ang="0">
                  <a:pos x="15" y="194"/>
                </a:cxn>
                <a:cxn ang="0">
                  <a:pos x="45" y="257"/>
                </a:cxn>
                <a:cxn ang="0">
                  <a:pos x="91" y="309"/>
                </a:cxn>
                <a:cxn ang="0">
                  <a:pos x="170" y="270"/>
                </a:cxn>
                <a:cxn ang="0">
                  <a:pos x="163" y="289"/>
                </a:cxn>
                <a:cxn ang="0">
                  <a:pos x="193" y="312"/>
                </a:cxn>
                <a:cxn ang="0">
                  <a:pos x="179" y="329"/>
                </a:cxn>
                <a:cxn ang="0">
                  <a:pos x="157" y="329"/>
                </a:cxn>
                <a:cxn ang="0">
                  <a:pos x="119" y="327"/>
                </a:cxn>
                <a:cxn ang="0">
                  <a:pos x="140" y="335"/>
                </a:cxn>
                <a:cxn ang="0">
                  <a:pos x="162" y="341"/>
                </a:cxn>
                <a:cxn ang="0">
                  <a:pos x="187" y="343"/>
                </a:cxn>
                <a:cxn ang="0">
                  <a:pos x="204" y="343"/>
                </a:cxn>
                <a:cxn ang="0">
                  <a:pos x="221" y="341"/>
                </a:cxn>
                <a:cxn ang="0">
                  <a:pos x="237" y="338"/>
                </a:cxn>
                <a:cxn ang="0">
                  <a:pos x="271" y="328"/>
                </a:cxn>
                <a:cxn ang="0">
                  <a:pos x="309" y="312"/>
                </a:cxn>
                <a:cxn ang="0">
                  <a:pos x="339" y="293"/>
                </a:cxn>
                <a:cxn ang="0">
                  <a:pos x="353" y="279"/>
                </a:cxn>
                <a:cxn ang="0">
                  <a:pos x="286" y="282"/>
                </a:cxn>
                <a:cxn ang="0">
                  <a:pos x="353" y="257"/>
                </a:cxn>
                <a:cxn ang="0">
                  <a:pos x="361" y="249"/>
                </a:cxn>
                <a:cxn ang="0">
                  <a:pos x="371" y="239"/>
                </a:cxn>
                <a:cxn ang="0">
                  <a:pos x="393" y="180"/>
                </a:cxn>
                <a:cxn ang="0">
                  <a:pos x="415" y="156"/>
                </a:cxn>
                <a:cxn ang="0">
                  <a:pos x="428" y="162"/>
                </a:cxn>
                <a:cxn ang="0">
                  <a:pos x="417" y="192"/>
                </a:cxn>
                <a:cxn ang="0">
                  <a:pos x="396" y="216"/>
                </a:cxn>
                <a:cxn ang="0">
                  <a:pos x="380" y="247"/>
                </a:cxn>
                <a:cxn ang="0">
                  <a:pos x="380" y="256"/>
                </a:cxn>
                <a:cxn ang="0">
                  <a:pos x="416" y="214"/>
                </a:cxn>
                <a:cxn ang="0">
                  <a:pos x="451" y="182"/>
                </a:cxn>
                <a:cxn ang="0">
                  <a:pos x="500" y="167"/>
                </a:cxn>
                <a:cxn ang="0">
                  <a:pos x="518" y="166"/>
                </a:cxn>
              </a:cxnLst>
              <a:rect l="0" t="0" r="r" b="b"/>
              <a:pathLst>
                <a:path w="574" h="343">
                  <a:moveTo>
                    <a:pt x="518" y="166"/>
                  </a:moveTo>
                  <a:lnTo>
                    <a:pt x="525" y="165"/>
                  </a:lnTo>
                  <a:lnTo>
                    <a:pt x="531" y="164"/>
                  </a:lnTo>
                  <a:lnTo>
                    <a:pt x="537" y="161"/>
                  </a:lnTo>
                  <a:lnTo>
                    <a:pt x="542" y="158"/>
                  </a:lnTo>
                  <a:lnTo>
                    <a:pt x="547" y="154"/>
                  </a:lnTo>
                  <a:lnTo>
                    <a:pt x="552" y="150"/>
                  </a:lnTo>
                  <a:lnTo>
                    <a:pt x="556" y="145"/>
                  </a:lnTo>
                  <a:lnTo>
                    <a:pt x="560" y="140"/>
                  </a:lnTo>
                  <a:lnTo>
                    <a:pt x="563" y="135"/>
                  </a:lnTo>
                  <a:lnTo>
                    <a:pt x="566" y="129"/>
                  </a:lnTo>
                  <a:lnTo>
                    <a:pt x="568" y="122"/>
                  </a:lnTo>
                  <a:lnTo>
                    <a:pt x="570" y="116"/>
                  </a:lnTo>
                  <a:lnTo>
                    <a:pt x="572" y="109"/>
                  </a:lnTo>
                  <a:lnTo>
                    <a:pt x="573" y="103"/>
                  </a:lnTo>
                  <a:lnTo>
                    <a:pt x="574" y="96"/>
                  </a:lnTo>
                  <a:lnTo>
                    <a:pt x="574" y="89"/>
                  </a:lnTo>
                  <a:lnTo>
                    <a:pt x="574" y="79"/>
                  </a:lnTo>
                  <a:lnTo>
                    <a:pt x="572" y="69"/>
                  </a:lnTo>
                  <a:lnTo>
                    <a:pt x="570" y="60"/>
                  </a:lnTo>
                  <a:lnTo>
                    <a:pt x="567" y="51"/>
                  </a:lnTo>
                  <a:lnTo>
                    <a:pt x="567" y="55"/>
                  </a:lnTo>
                  <a:lnTo>
                    <a:pt x="567" y="57"/>
                  </a:lnTo>
                  <a:lnTo>
                    <a:pt x="567" y="59"/>
                  </a:lnTo>
                  <a:lnTo>
                    <a:pt x="567" y="61"/>
                  </a:lnTo>
                  <a:lnTo>
                    <a:pt x="567" y="64"/>
                  </a:lnTo>
                  <a:lnTo>
                    <a:pt x="567" y="66"/>
                  </a:lnTo>
                  <a:lnTo>
                    <a:pt x="566" y="68"/>
                  </a:lnTo>
                  <a:lnTo>
                    <a:pt x="565" y="70"/>
                  </a:lnTo>
                  <a:lnTo>
                    <a:pt x="563" y="71"/>
                  </a:lnTo>
                  <a:lnTo>
                    <a:pt x="560" y="72"/>
                  </a:lnTo>
                  <a:lnTo>
                    <a:pt x="557" y="73"/>
                  </a:lnTo>
                  <a:lnTo>
                    <a:pt x="552" y="73"/>
                  </a:lnTo>
                  <a:lnTo>
                    <a:pt x="547" y="73"/>
                  </a:lnTo>
                  <a:lnTo>
                    <a:pt x="540" y="73"/>
                  </a:lnTo>
                  <a:lnTo>
                    <a:pt x="534" y="73"/>
                  </a:lnTo>
                  <a:lnTo>
                    <a:pt x="527" y="73"/>
                  </a:lnTo>
                  <a:lnTo>
                    <a:pt x="522" y="73"/>
                  </a:lnTo>
                  <a:lnTo>
                    <a:pt x="517" y="73"/>
                  </a:lnTo>
                  <a:lnTo>
                    <a:pt x="514" y="73"/>
                  </a:lnTo>
                  <a:lnTo>
                    <a:pt x="512" y="73"/>
                  </a:lnTo>
                  <a:lnTo>
                    <a:pt x="511" y="73"/>
                  </a:lnTo>
                  <a:lnTo>
                    <a:pt x="510" y="73"/>
                  </a:lnTo>
                  <a:lnTo>
                    <a:pt x="507" y="73"/>
                  </a:lnTo>
                  <a:lnTo>
                    <a:pt x="504" y="72"/>
                  </a:lnTo>
                  <a:lnTo>
                    <a:pt x="501" y="71"/>
                  </a:lnTo>
                  <a:lnTo>
                    <a:pt x="498" y="68"/>
                  </a:lnTo>
                  <a:lnTo>
                    <a:pt x="497" y="65"/>
                  </a:lnTo>
                  <a:lnTo>
                    <a:pt x="496" y="61"/>
                  </a:lnTo>
                  <a:lnTo>
                    <a:pt x="496" y="55"/>
                  </a:lnTo>
                  <a:lnTo>
                    <a:pt x="496" y="40"/>
                  </a:lnTo>
                  <a:lnTo>
                    <a:pt x="495" y="21"/>
                  </a:lnTo>
                  <a:lnTo>
                    <a:pt x="495" y="2"/>
                  </a:lnTo>
                  <a:lnTo>
                    <a:pt x="493" y="2"/>
                  </a:lnTo>
                  <a:lnTo>
                    <a:pt x="491" y="2"/>
                  </a:lnTo>
                  <a:lnTo>
                    <a:pt x="488" y="1"/>
                  </a:lnTo>
                  <a:lnTo>
                    <a:pt x="486" y="1"/>
                  </a:lnTo>
                  <a:lnTo>
                    <a:pt x="483" y="1"/>
                  </a:lnTo>
                  <a:lnTo>
                    <a:pt x="480" y="0"/>
                  </a:lnTo>
                  <a:lnTo>
                    <a:pt x="478" y="0"/>
                  </a:lnTo>
                  <a:lnTo>
                    <a:pt x="476" y="0"/>
                  </a:lnTo>
                  <a:lnTo>
                    <a:pt x="471" y="0"/>
                  </a:lnTo>
                  <a:lnTo>
                    <a:pt x="467" y="0"/>
                  </a:lnTo>
                  <a:lnTo>
                    <a:pt x="462" y="0"/>
                  </a:lnTo>
                  <a:lnTo>
                    <a:pt x="458" y="1"/>
                  </a:lnTo>
                  <a:lnTo>
                    <a:pt x="454" y="1"/>
                  </a:lnTo>
                  <a:lnTo>
                    <a:pt x="449" y="2"/>
                  </a:lnTo>
                  <a:lnTo>
                    <a:pt x="445" y="3"/>
                  </a:lnTo>
                  <a:lnTo>
                    <a:pt x="441" y="5"/>
                  </a:lnTo>
                  <a:lnTo>
                    <a:pt x="441" y="5"/>
                  </a:lnTo>
                  <a:lnTo>
                    <a:pt x="436" y="119"/>
                  </a:lnTo>
                  <a:lnTo>
                    <a:pt x="252" y="282"/>
                  </a:lnTo>
                  <a:lnTo>
                    <a:pt x="112" y="238"/>
                  </a:lnTo>
                  <a:lnTo>
                    <a:pt x="96" y="65"/>
                  </a:lnTo>
                  <a:lnTo>
                    <a:pt x="110" y="60"/>
                  </a:lnTo>
                  <a:lnTo>
                    <a:pt x="110" y="59"/>
                  </a:lnTo>
                  <a:lnTo>
                    <a:pt x="110" y="57"/>
                  </a:lnTo>
                  <a:lnTo>
                    <a:pt x="110" y="55"/>
                  </a:lnTo>
                  <a:lnTo>
                    <a:pt x="111" y="54"/>
                  </a:lnTo>
                  <a:lnTo>
                    <a:pt x="95" y="59"/>
                  </a:lnTo>
                  <a:lnTo>
                    <a:pt x="57" y="55"/>
                  </a:lnTo>
                  <a:lnTo>
                    <a:pt x="24" y="19"/>
                  </a:lnTo>
                  <a:lnTo>
                    <a:pt x="23" y="14"/>
                  </a:lnTo>
                  <a:lnTo>
                    <a:pt x="19" y="22"/>
                  </a:lnTo>
                  <a:lnTo>
                    <a:pt x="16" y="29"/>
                  </a:lnTo>
                  <a:lnTo>
                    <a:pt x="12" y="37"/>
                  </a:lnTo>
                  <a:lnTo>
                    <a:pt x="10" y="46"/>
                  </a:lnTo>
                  <a:lnTo>
                    <a:pt x="7" y="55"/>
                  </a:lnTo>
                  <a:lnTo>
                    <a:pt x="5" y="64"/>
                  </a:lnTo>
                  <a:lnTo>
                    <a:pt x="3" y="74"/>
                  </a:lnTo>
                  <a:lnTo>
                    <a:pt x="1" y="84"/>
                  </a:lnTo>
                  <a:lnTo>
                    <a:pt x="1" y="90"/>
                  </a:lnTo>
                  <a:lnTo>
                    <a:pt x="0" y="95"/>
                  </a:lnTo>
                  <a:lnTo>
                    <a:pt x="0" y="101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0" y="117"/>
                  </a:lnTo>
                  <a:lnTo>
                    <a:pt x="1" y="129"/>
                  </a:lnTo>
                  <a:lnTo>
                    <a:pt x="2" y="141"/>
                  </a:lnTo>
                  <a:lnTo>
                    <a:pt x="4" y="154"/>
                  </a:lnTo>
                  <a:lnTo>
                    <a:pt x="7" y="168"/>
                  </a:lnTo>
                  <a:lnTo>
                    <a:pt x="10" y="181"/>
                  </a:lnTo>
                  <a:lnTo>
                    <a:pt x="15" y="194"/>
                  </a:lnTo>
                  <a:lnTo>
                    <a:pt x="19" y="207"/>
                  </a:lnTo>
                  <a:lnTo>
                    <a:pt x="25" y="220"/>
                  </a:lnTo>
                  <a:lnTo>
                    <a:pt x="31" y="233"/>
                  </a:lnTo>
                  <a:lnTo>
                    <a:pt x="37" y="245"/>
                  </a:lnTo>
                  <a:lnTo>
                    <a:pt x="45" y="257"/>
                  </a:lnTo>
                  <a:lnTo>
                    <a:pt x="53" y="269"/>
                  </a:lnTo>
                  <a:lnTo>
                    <a:pt x="61" y="280"/>
                  </a:lnTo>
                  <a:lnTo>
                    <a:pt x="71" y="290"/>
                  </a:lnTo>
                  <a:lnTo>
                    <a:pt x="81" y="300"/>
                  </a:lnTo>
                  <a:lnTo>
                    <a:pt x="91" y="309"/>
                  </a:lnTo>
                  <a:lnTo>
                    <a:pt x="143" y="294"/>
                  </a:lnTo>
                  <a:lnTo>
                    <a:pt x="149" y="281"/>
                  </a:lnTo>
                  <a:lnTo>
                    <a:pt x="156" y="272"/>
                  </a:lnTo>
                  <a:lnTo>
                    <a:pt x="163" y="270"/>
                  </a:lnTo>
                  <a:lnTo>
                    <a:pt x="170" y="270"/>
                  </a:lnTo>
                  <a:lnTo>
                    <a:pt x="177" y="272"/>
                  </a:lnTo>
                  <a:lnTo>
                    <a:pt x="182" y="276"/>
                  </a:lnTo>
                  <a:lnTo>
                    <a:pt x="185" y="279"/>
                  </a:lnTo>
                  <a:lnTo>
                    <a:pt x="187" y="280"/>
                  </a:lnTo>
                  <a:lnTo>
                    <a:pt x="163" y="289"/>
                  </a:lnTo>
                  <a:lnTo>
                    <a:pt x="171" y="312"/>
                  </a:lnTo>
                  <a:lnTo>
                    <a:pt x="194" y="306"/>
                  </a:lnTo>
                  <a:lnTo>
                    <a:pt x="194" y="307"/>
                  </a:lnTo>
                  <a:lnTo>
                    <a:pt x="194" y="309"/>
                  </a:lnTo>
                  <a:lnTo>
                    <a:pt x="193" y="312"/>
                  </a:lnTo>
                  <a:lnTo>
                    <a:pt x="192" y="315"/>
                  </a:lnTo>
                  <a:lnTo>
                    <a:pt x="190" y="318"/>
                  </a:lnTo>
                  <a:lnTo>
                    <a:pt x="188" y="322"/>
                  </a:lnTo>
                  <a:lnTo>
                    <a:pt x="184" y="326"/>
                  </a:lnTo>
                  <a:lnTo>
                    <a:pt x="179" y="329"/>
                  </a:lnTo>
                  <a:lnTo>
                    <a:pt x="175" y="331"/>
                  </a:lnTo>
                  <a:lnTo>
                    <a:pt x="170" y="331"/>
                  </a:lnTo>
                  <a:lnTo>
                    <a:pt x="165" y="331"/>
                  </a:lnTo>
                  <a:lnTo>
                    <a:pt x="161" y="330"/>
                  </a:lnTo>
                  <a:lnTo>
                    <a:pt x="157" y="329"/>
                  </a:lnTo>
                  <a:lnTo>
                    <a:pt x="154" y="327"/>
                  </a:lnTo>
                  <a:lnTo>
                    <a:pt x="151" y="324"/>
                  </a:lnTo>
                  <a:lnTo>
                    <a:pt x="149" y="321"/>
                  </a:lnTo>
                  <a:lnTo>
                    <a:pt x="148" y="318"/>
                  </a:lnTo>
                  <a:lnTo>
                    <a:pt x="119" y="327"/>
                  </a:lnTo>
                  <a:lnTo>
                    <a:pt x="123" y="329"/>
                  </a:lnTo>
                  <a:lnTo>
                    <a:pt x="127" y="330"/>
                  </a:lnTo>
                  <a:lnTo>
                    <a:pt x="131" y="332"/>
                  </a:lnTo>
                  <a:lnTo>
                    <a:pt x="135" y="334"/>
                  </a:lnTo>
                  <a:lnTo>
                    <a:pt x="140" y="335"/>
                  </a:lnTo>
                  <a:lnTo>
                    <a:pt x="144" y="337"/>
                  </a:lnTo>
                  <a:lnTo>
                    <a:pt x="149" y="338"/>
                  </a:lnTo>
                  <a:lnTo>
                    <a:pt x="153" y="339"/>
                  </a:lnTo>
                  <a:lnTo>
                    <a:pt x="158" y="340"/>
                  </a:lnTo>
                  <a:lnTo>
                    <a:pt x="162" y="341"/>
                  </a:lnTo>
                  <a:lnTo>
                    <a:pt x="167" y="342"/>
                  </a:lnTo>
                  <a:lnTo>
                    <a:pt x="172" y="343"/>
                  </a:lnTo>
                  <a:lnTo>
                    <a:pt x="177" y="343"/>
                  </a:lnTo>
                  <a:lnTo>
                    <a:pt x="182" y="343"/>
                  </a:lnTo>
                  <a:lnTo>
                    <a:pt x="187" y="343"/>
                  </a:lnTo>
                  <a:lnTo>
                    <a:pt x="192" y="343"/>
                  </a:lnTo>
                  <a:lnTo>
                    <a:pt x="195" y="343"/>
                  </a:lnTo>
                  <a:lnTo>
                    <a:pt x="198" y="343"/>
                  </a:lnTo>
                  <a:lnTo>
                    <a:pt x="201" y="343"/>
                  </a:lnTo>
                  <a:lnTo>
                    <a:pt x="204" y="343"/>
                  </a:lnTo>
                  <a:lnTo>
                    <a:pt x="208" y="343"/>
                  </a:lnTo>
                  <a:lnTo>
                    <a:pt x="211" y="343"/>
                  </a:lnTo>
                  <a:lnTo>
                    <a:pt x="214" y="342"/>
                  </a:lnTo>
                  <a:lnTo>
                    <a:pt x="217" y="342"/>
                  </a:lnTo>
                  <a:lnTo>
                    <a:pt x="221" y="341"/>
                  </a:lnTo>
                  <a:lnTo>
                    <a:pt x="224" y="341"/>
                  </a:lnTo>
                  <a:lnTo>
                    <a:pt x="227" y="340"/>
                  </a:lnTo>
                  <a:lnTo>
                    <a:pt x="231" y="339"/>
                  </a:lnTo>
                  <a:lnTo>
                    <a:pt x="234" y="339"/>
                  </a:lnTo>
                  <a:lnTo>
                    <a:pt x="237" y="338"/>
                  </a:lnTo>
                  <a:lnTo>
                    <a:pt x="241" y="337"/>
                  </a:lnTo>
                  <a:lnTo>
                    <a:pt x="244" y="336"/>
                  </a:lnTo>
                  <a:lnTo>
                    <a:pt x="254" y="334"/>
                  </a:lnTo>
                  <a:lnTo>
                    <a:pt x="263" y="331"/>
                  </a:lnTo>
                  <a:lnTo>
                    <a:pt x="271" y="328"/>
                  </a:lnTo>
                  <a:lnTo>
                    <a:pt x="279" y="325"/>
                  </a:lnTo>
                  <a:lnTo>
                    <a:pt x="287" y="322"/>
                  </a:lnTo>
                  <a:lnTo>
                    <a:pt x="295" y="319"/>
                  </a:lnTo>
                  <a:lnTo>
                    <a:pt x="302" y="315"/>
                  </a:lnTo>
                  <a:lnTo>
                    <a:pt x="309" y="312"/>
                  </a:lnTo>
                  <a:lnTo>
                    <a:pt x="315" y="308"/>
                  </a:lnTo>
                  <a:lnTo>
                    <a:pt x="322" y="304"/>
                  </a:lnTo>
                  <a:lnTo>
                    <a:pt x="328" y="301"/>
                  </a:lnTo>
                  <a:lnTo>
                    <a:pt x="334" y="297"/>
                  </a:lnTo>
                  <a:lnTo>
                    <a:pt x="339" y="293"/>
                  </a:lnTo>
                  <a:lnTo>
                    <a:pt x="344" y="289"/>
                  </a:lnTo>
                  <a:lnTo>
                    <a:pt x="349" y="285"/>
                  </a:lnTo>
                  <a:lnTo>
                    <a:pt x="354" y="281"/>
                  </a:lnTo>
                  <a:lnTo>
                    <a:pt x="354" y="280"/>
                  </a:lnTo>
                  <a:lnTo>
                    <a:pt x="353" y="279"/>
                  </a:lnTo>
                  <a:lnTo>
                    <a:pt x="353" y="279"/>
                  </a:lnTo>
                  <a:lnTo>
                    <a:pt x="352" y="278"/>
                  </a:lnTo>
                  <a:lnTo>
                    <a:pt x="343" y="282"/>
                  </a:lnTo>
                  <a:lnTo>
                    <a:pt x="288" y="288"/>
                  </a:lnTo>
                  <a:lnTo>
                    <a:pt x="286" y="282"/>
                  </a:lnTo>
                  <a:lnTo>
                    <a:pt x="345" y="262"/>
                  </a:lnTo>
                  <a:lnTo>
                    <a:pt x="351" y="261"/>
                  </a:lnTo>
                  <a:lnTo>
                    <a:pt x="352" y="260"/>
                  </a:lnTo>
                  <a:lnTo>
                    <a:pt x="352" y="259"/>
                  </a:lnTo>
                  <a:lnTo>
                    <a:pt x="353" y="257"/>
                  </a:lnTo>
                  <a:lnTo>
                    <a:pt x="354" y="256"/>
                  </a:lnTo>
                  <a:lnTo>
                    <a:pt x="355" y="254"/>
                  </a:lnTo>
                  <a:lnTo>
                    <a:pt x="357" y="252"/>
                  </a:lnTo>
                  <a:lnTo>
                    <a:pt x="359" y="250"/>
                  </a:lnTo>
                  <a:lnTo>
                    <a:pt x="361" y="249"/>
                  </a:lnTo>
                  <a:lnTo>
                    <a:pt x="363" y="248"/>
                  </a:lnTo>
                  <a:lnTo>
                    <a:pt x="365" y="248"/>
                  </a:lnTo>
                  <a:lnTo>
                    <a:pt x="367" y="248"/>
                  </a:lnTo>
                  <a:lnTo>
                    <a:pt x="369" y="248"/>
                  </a:lnTo>
                  <a:lnTo>
                    <a:pt x="371" y="239"/>
                  </a:lnTo>
                  <a:lnTo>
                    <a:pt x="374" y="229"/>
                  </a:lnTo>
                  <a:lnTo>
                    <a:pt x="377" y="217"/>
                  </a:lnTo>
                  <a:lnTo>
                    <a:pt x="381" y="205"/>
                  </a:lnTo>
                  <a:lnTo>
                    <a:pt x="387" y="192"/>
                  </a:lnTo>
                  <a:lnTo>
                    <a:pt x="393" y="180"/>
                  </a:lnTo>
                  <a:lnTo>
                    <a:pt x="401" y="169"/>
                  </a:lnTo>
                  <a:lnTo>
                    <a:pt x="410" y="159"/>
                  </a:lnTo>
                  <a:lnTo>
                    <a:pt x="410" y="158"/>
                  </a:lnTo>
                  <a:lnTo>
                    <a:pt x="412" y="157"/>
                  </a:lnTo>
                  <a:lnTo>
                    <a:pt x="415" y="156"/>
                  </a:lnTo>
                  <a:lnTo>
                    <a:pt x="418" y="155"/>
                  </a:lnTo>
                  <a:lnTo>
                    <a:pt x="421" y="154"/>
                  </a:lnTo>
                  <a:lnTo>
                    <a:pt x="424" y="155"/>
                  </a:lnTo>
                  <a:lnTo>
                    <a:pt x="427" y="157"/>
                  </a:lnTo>
                  <a:lnTo>
                    <a:pt x="428" y="162"/>
                  </a:lnTo>
                  <a:lnTo>
                    <a:pt x="428" y="168"/>
                  </a:lnTo>
                  <a:lnTo>
                    <a:pt x="427" y="174"/>
                  </a:lnTo>
                  <a:lnTo>
                    <a:pt x="424" y="180"/>
                  </a:lnTo>
                  <a:lnTo>
                    <a:pt x="421" y="186"/>
                  </a:lnTo>
                  <a:lnTo>
                    <a:pt x="417" y="192"/>
                  </a:lnTo>
                  <a:lnTo>
                    <a:pt x="412" y="198"/>
                  </a:lnTo>
                  <a:lnTo>
                    <a:pt x="407" y="203"/>
                  </a:lnTo>
                  <a:lnTo>
                    <a:pt x="403" y="207"/>
                  </a:lnTo>
                  <a:lnTo>
                    <a:pt x="399" y="211"/>
                  </a:lnTo>
                  <a:lnTo>
                    <a:pt x="396" y="216"/>
                  </a:lnTo>
                  <a:lnTo>
                    <a:pt x="392" y="222"/>
                  </a:lnTo>
                  <a:lnTo>
                    <a:pt x="388" y="228"/>
                  </a:lnTo>
                  <a:lnTo>
                    <a:pt x="385" y="235"/>
                  </a:lnTo>
                  <a:lnTo>
                    <a:pt x="382" y="241"/>
                  </a:lnTo>
                  <a:lnTo>
                    <a:pt x="380" y="247"/>
                  </a:lnTo>
                  <a:lnTo>
                    <a:pt x="378" y="252"/>
                  </a:lnTo>
                  <a:lnTo>
                    <a:pt x="378" y="253"/>
                  </a:lnTo>
                  <a:lnTo>
                    <a:pt x="379" y="254"/>
                  </a:lnTo>
                  <a:lnTo>
                    <a:pt x="380" y="255"/>
                  </a:lnTo>
                  <a:lnTo>
                    <a:pt x="380" y="256"/>
                  </a:lnTo>
                  <a:lnTo>
                    <a:pt x="388" y="247"/>
                  </a:lnTo>
                  <a:lnTo>
                    <a:pt x="395" y="239"/>
                  </a:lnTo>
                  <a:lnTo>
                    <a:pt x="402" y="230"/>
                  </a:lnTo>
                  <a:lnTo>
                    <a:pt x="409" y="222"/>
                  </a:lnTo>
                  <a:lnTo>
                    <a:pt x="416" y="214"/>
                  </a:lnTo>
                  <a:lnTo>
                    <a:pt x="422" y="207"/>
                  </a:lnTo>
                  <a:lnTo>
                    <a:pt x="429" y="200"/>
                  </a:lnTo>
                  <a:lnTo>
                    <a:pt x="436" y="193"/>
                  </a:lnTo>
                  <a:lnTo>
                    <a:pt x="443" y="187"/>
                  </a:lnTo>
                  <a:lnTo>
                    <a:pt x="451" y="182"/>
                  </a:lnTo>
                  <a:lnTo>
                    <a:pt x="459" y="177"/>
                  </a:lnTo>
                  <a:lnTo>
                    <a:pt x="468" y="173"/>
                  </a:lnTo>
                  <a:lnTo>
                    <a:pt x="478" y="170"/>
                  </a:lnTo>
                  <a:lnTo>
                    <a:pt x="489" y="168"/>
                  </a:lnTo>
                  <a:lnTo>
                    <a:pt x="500" y="167"/>
                  </a:lnTo>
                  <a:lnTo>
                    <a:pt x="513" y="166"/>
                  </a:lnTo>
                  <a:lnTo>
                    <a:pt x="514" y="166"/>
                  </a:lnTo>
                  <a:lnTo>
                    <a:pt x="516" y="166"/>
                  </a:lnTo>
                  <a:lnTo>
                    <a:pt x="517" y="166"/>
                  </a:lnTo>
                  <a:lnTo>
                    <a:pt x="518" y="16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67"/>
            <p:cNvSpPr>
              <a:spLocks/>
            </p:cNvSpPr>
            <p:nvPr userDrawn="1"/>
          </p:nvSpPr>
          <p:spPr bwMode="auto">
            <a:xfrm>
              <a:off x="8458200" y="473076"/>
              <a:ext cx="147638" cy="68263"/>
            </a:xfrm>
            <a:custGeom>
              <a:avLst/>
              <a:gdLst/>
              <a:ahLst/>
              <a:cxnLst>
                <a:cxn ang="0">
                  <a:pos x="93" y="9"/>
                </a:cxn>
                <a:cxn ang="0">
                  <a:pos x="27" y="0"/>
                </a:cxn>
                <a:cxn ang="0">
                  <a:pos x="0" y="43"/>
                </a:cxn>
                <a:cxn ang="0">
                  <a:pos x="7" y="42"/>
                </a:cxn>
                <a:cxn ang="0">
                  <a:pos x="13" y="42"/>
                </a:cxn>
                <a:cxn ang="0">
                  <a:pos x="19" y="41"/>
                </a:cxn>
                <a:cxn ang="0">
                  <a:pos x="26" y="39"/>
                </a:cxn>
                <a:cxn ang="0">
                  <a:pos x="32" y="38"/>
                </a:cxn>
                <a:cxn ang="0">
                  <a:pos x="38" y="36"/>
                </a:cxn>
                <a:cxn ang="0">
                  <a:pos x="44" y="34"/>
                </a:cxn>
                <a:cxn ang="0">
                  <a:pos x="50" y="31"/>
                </a:cxn>
                <a:cxn ang="0">
                  <a:pos x="55" y="29"/>
                </a:cxn>
                <a:cxn ang="0">
                  <a:pos x="61" y="26"/>
                </a:cxn>
                <a:cxn ang="0">
                  <a:pos x="67" y="23"/>
                </a:cxn>
                <a:cxn ang="0">
                  <a:pos x="72" y="20"/>
                </a:cxn>
                <a:cxn ang="0">
                  <a:pos x="77" y="17"/>
                </a:cxn>
                <a:cxn ang="0">
                  <a:pos x="83" y="14"/>
                </a:cxn>
                <a:cxn ang="0">
                  <a:pos x="88" y="12"/>
                </a:cxn>
                <a:cxn ang="0">
                  <a:pos x="93" y="9"/>
                </a:cxn>
              </a:cxnLst>
              <a:rect l="0" t="0" r="r" b="b"/>
              <a:pathLst>
                <a:path w="93" h="43">
                  <a:moveTo>
                    <a:pt x="93" y="9"/>
                  </a:moveTo>
                  <a:lnTo>
                    <a:pt x="27" y="0"/>
                  </a:lnTo>
                  <a:lnTo>
                    <a:pt x="0" y="43"/>
                  </a:lnTo>
                  <a:lnTo>
                    <a:pt x="7" y="42"/>
                  </a:lnTo>
                  <a:lnTo>
                    <a:pt x="13" y="42"/>
                  </a:lnTo>
                  <a:lnTo>
                    <a:pt x="19" y="41"/>
                  </a:lnTo>
                  <a:lnTo>
                    <a:pt x="26" y="39"/>
                  </a:lnTo>
                  <a:lnTo>
                    <a:pt x="32" y="38"/>
                  </a:lnTo>
                  <a:lnTo>
                    <a:pt x="38" y="36"/>
                  </a:lnTo>
                  <a:lnTo>
                    <a:pt x="44" y="34"/>
                  </a:lnTo>
                  <a:lnTo>
                    <a:pt x="50" y="31"/>
                  </a:lnTo>
                  <a:lnTo>
                    <a:pt x="55" y="29"/>
                  </a:lnTo>
                  <a:lnTo>
                    <a:pt x="61" y="26"/>
                  </a:lnTo>
                  <a:lnTo>
                    <a:pt x="67" y="23"/>
                  </a:lnTo>
                  <a:lnTo>
                    <a:pt x="72" y="20"/>
                  </a:lnTo>
                  <a:lnTo>
                    <a:pt x="77" y="17"/>
                  </a:lnTo>
                  <a:lnTo>
                    <a:pt x="83" y="14"/>
                  </a:lnTo>
                  <a:lnTo>
                    <a:pt x="88" y="12"/>
                  </a:lnTo>
                  <a:lnTo>
                    <a:pt x="93" y="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Freeform 68"/>
            <p:cNvSpPr>
              <a:spLocks/>
            </p:cNvSpPr>
            <p:nvPr userDrawn="1"/>
          </p:nvSpPr>
          <p:spPr bwMode="auto">
            <a:xfrm>
              <a:off x="8410575" y="466726"/>
              <a:ext cx="90488" cy="74613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57" y="4"/>
                </a:cxn>
                <a:cxn ang="0">
                  <a:pos x="26" y="0"/>
                </a:cxn>
                <a:cxn ang="0">
                  <a:pos x="0" y="42"/>
                </a:cxn>
                <a:cxn ang="0">
                  <a:pos x="4" y="43"/>
                </a:cxn>
                <a:cxn ang="0">
                  <a:pos x="8" y="44"/>
                </a:cxn>
                <a:cxn ang="0">
                  <a:pos x="12" y="45"/>
                </a:cxn>
                <a:cxn ang="0">
                  <a:pos x="16" y="45"/>
                </a:cxn>
                <a:cxn ang="0">
                  <a:pos x="19" y="46"/>
                </a:cxn>
                <a:cxn ang="0">
                  <a:pos x="23" y="46"/>
                </a:cxn>
                <a:cxn ang="0">
                  <a:pos x="27" y="47"/>
                </a:cxn>
                <a:cxn ang="0">
                  <a:pos x="30" y="47"/>
                </a:cxn>
              </a:cxnLst>
              <a:rect l="0" t="0" r="r" b="b"/>
              <a:pathLst>
                <a:path w="57" h="47">
                  <a:moveTo>
                    <a:pt x="30" y="47"/>
                  </a:moveTo>
                  <a:lnTo>
                    <a:pt x="57" y="4"/>
                  </a:lnTo>
                  <a:lnTo>
                    <a:pt x="26" y="0"/>
                  </a:lnTo>
                  <a:lnTo>
                    <a:pt x="0" y="42"/>
                  </a:lnTo>
                  <a:lnTo>
                    <a:pt x="4" y="43"/>
                  </a:lnTo>
                  <a:lnTo>
                    <a:pt x="8" y="44"/>
                  </a:lnTo>
                  <a:lnTo>
                    <a:pt x="12" y="45"/>
                  </a:lnTo>
                  <a:lnTo>
                    <a:pt x="16" y="45"/>
                  </a:lnTo>
                  <a:lnTo>
                    <a:pt x="19" y="46"/>
                  </a:lnTo>
                  <a:lnTo>
                    <a:pt x="23" y="46"/>
                  </a:lnTo>
                  <a:lnTo>
                    <a:pt x="27" y="47"/>
                  </a:lnTo>
                  <a:lnTo>
                    <a:pt x="30" y="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Freeform 69"/>
            <p:cNvSpPr>
              <a:spLocks/>
            </p:cNvSpPr>
            <p:nvPr userDrawn="1"/>
          </p:nvSpPr>
          <p:spPr bwMode="auto">
            <a:xfrm>
              <a:off x="7964488" y="415926"/>
              <a:ext cx="87313" cy="131763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3" y="51"/>
                </a:cxn>
                <a:cxn ang="0">
                  <a:pos x="26" y="77"/>
                </a:cxn>
                <a:cxn ang="0">
                  <a:pos x="55" y="83"/>
                </a:cxn>
                <a:cxn ang="0">
                  <a:pos x="35" y="0"/>
                </a:cxn>
                <a:cxn ang="0">
                  <a:pos x="31" y="3"/>
                </a:cxn>
                <a:cxn ang="0">
                  <a:pos x="26" y="6"/>
                </a:cxn>
                <a:cxn ang="0">
                  <a:pos x="22" y="10"/>
                </a:cxn>
                <a:cxn ang="0">
                  <a:pos x="17" y="14"/>
                </a:cxn>
                <a:cxn ang="0">
                  <a:pos x="13" y="18"/>
                </a:cxn>
                <a:cxn ang="0">
                  <a:pos x="8" y="23"/>
                </a:cxn>
                <a:cxn ang="0">
                  <a:pos x="4" y="28"/>
                </a:cxn>
                <a:cxn ang="0">
                  <a:pos x="0" y="34"/>
                </a:cxn>
              </a:cxnLst>
              <a:rect l="0" t="0" r="r" b="b"/>
              <a:pathLst>
                <a:path w="55" h="83">
                  <a:moveTo>
                    <a:pt x="0" y="34"/>
                  </a:moveTo>
                  <a:lnTo>
                    <a:pt x="3" y="51"/>
                  </a:lnTo>
                  <a:lnTo>
                    <a:pt x="26" y="77"/>
                  </a:lnTo>
                  <a:lnTo>
                    <a:pt x="55" y="83"/>
                  </a:lnTo>
                  <a:lnTo>
                    <a:pt x="35" y="0"/>
                  </a:lnTo>
                  <a:lnTo>
                    <a:pt x="31" y="3"/>
                  </a:lnTo>
                  <a:lnTo>
                    <a:pt x="26" y="6"/>
                  </a:lnTo>
                  <a:lnTo>
                    <a:pt x="22" y="10"/>
                  </a:lnTo>
                  <a:lnTo>
                    <a:pt x="17" y="14"/>
                  </a:lnTo>
                  <a:lnTo>
                    <a:pt x="13" y="18"/>
                  </a:lnTo>
                  <a:lnTo>
                    <a:pt x="8" y="23"/>
                  </a:lnTo>
                  <a:lnTo>
                    <a:pt x="4" y="28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Freeform 70"/>
            <p:cNvSpPr>
              <a:spLocks/>
            </p:cNvSpPr>
            <p:nvPr userDrawn="1"/>
          </p:nvSpPr>
          <p:spPr bwMode="auto">
            <a:xfrm>
              <a:off x="8001000" y="457200"/>
              <a:ext cx="236538" cy="74613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7" y="47"/>
                </a:cxn>
                <a:cxn ang="0">
                  <a:pos x="149" y="6"/>
                </a:cxn>
                <a:cxn ang="0">
                  <a:pos x="148" y="4"/>
                </a:cxn>
                <a:cxn ang="0">
                  <a:pos x="147" y="3"/>
                </a:cxn>
                <a:cxn ang="0">
                  <a:pos x="145" y="2"/>
                </a:cxn>
                <a:cxn ang="0">
                  <a:pos x="144" y="0"/>
                </a:cxn>
                <a:cxn ang="0">
                  <a:pos x="0" y="38"/>
                </a:cxn>
              </a:cxnLst>
              <a:rect l="0" t="0" r="r" b="b"/>
              <a:pathLst>
                <a:path w="149" h="47">
                  <a:moveTo>
                    <a:pt x="0" y="38"/>
                  </a:moveTo>
                  <a:lnTo>
                    <a:pt x="7" y="47"/>
                  </a:lnTo>
                  <a:lnTo>
                    <a:pt x="149" y="6"/>
                  </a:lnTo>
                  <a:lnTo>
                    <a:pt x="148" y="4"/>
                  </a:lnTo>
                  <a:lnTo>
                    <a:pt x="147" y="3"/>
                  </a:lnTo>
                  <a:lnTo>
                    <a:pt x="145" y="2"/>
                  </a:lnTo>
                  <a:lnTo>
                    <a:pt x="144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Freeform 71"/>
            <p:cNvSpPr>
              <a:spLocks/>
            </p:cNvSpPr>
            <p:nvPr userDrawn="1"/>
          </p:nvSpPr>
          <p:spPr bwMode="auto">
            <a:xfrm>
              <a:off x="8435975" y="830263"/>
              <a:ext cx="214313" cy="219075"/>
            </a:xfrm>
            <a:custGeom>
              <a:avLst/>
              <a:gdLst/>
              <a:ahLst/>
              <a:cxnLst>
                <a:cxn ang="0">
                  <a:pos x="20" y="60"/>
                </a:cxn>
                <a:cxn ang="0">
                  <a:pos x="21" y="61"/>
                </a:cxn>
                <a:cxn ang="0">
                  <a:pos x="17" y="69"/>
                </a:cxn>
                <a:cxn ang="0">
                  <a:pos x="4" y="138"/>
                </a:cxn>
                <a:cxn ang="0">
                  <a:pos x="34" y="67"/>
                </a:cxn>
                <a:cxn ang="0">
                  <a:pos x="38" y="66"/>
                </a:cxn>
                <a:cxn ang="0">
                  <a:pos x="41" y="65"/>
                </a:cxn>
                <a:cxn ang="0">
                  <a:pos x="44" y="62"/>
                </a:cxn>
                <a:cxn ang="0">
                  <a:pos x="46" y="59"/>
                </a:cxn>
                <a:cxn ang="0">
                  <a:pos x="49" y="54"/>
                </a:cxn>
                <a:cxn ang="0">
                  <a:pos x="49" y="50"/>
                </a:cxn>
                <a:cxn ang="0">
                  <a:pos x="56" y="50"/>
                </a:cxn>
                <a:cxn ang="0">
                  <a:pos x="64" y="50"/>
                </a:cxn>
                <a:cxn ang="0">
                  <a:pos x="74" y="49"/>
                </a:cxn>
                <a:cxn ang="0">
                  <a:pos x="84" y="47"/>
                </a:cxn>
                <a:cxn ang="0">
                  <a:pos x="95" y="44"/>
                </a:cxn>
                <a:cxn ang="0">
                  <a:pos x="106" y="40"/>
                </a:cxn>
                <a:cxn ang="0">
                  <a:pos x="116" y="34"/>
                </a:cxn>
                <a:cxn ang="0">
                  <a:pos x="126" y="26"/>
                </a:cxn>
                <a:cxn ang="0">
                  <a:pos x="129" y="24"/>
                </a:cxn>
                <a:cxn ang="0">
                  <a:pos x="133" y="17"/>
                </a:cxn>
                <a:cxn ang="0">
                  <a:pos x="135" y="9"/>
                </a:cxn>
                <a:cxn ang="0">
                  <a:pos x="131" y="2"/>
                </a:cxn>
                <a:cxn ang="0">
                  <a:pos x="123" y="0"/>
                </a:cxn>
                <a:cxn ang="0">
                  <a:pos x="112" y="4"/>
                </a:cxn>
                <a:cxn ang="0">
                  <a:pos x="101" y="11"/>
                </a:cxn>
                <a:cxn ang="0">
                  <a:pos x="90" y="20"/>
                </a:cxn>
                <a:cxn ang="0">
                  <a:pos x="81" y="27"/>
                </a:cxn>
                <a:cxn ang="0">
                  <a:pos x="69" y="32"/>
                </a:cxn>
                <a:cxn ang="0">
                  <a:pos x="58" y="36"/>
                </a:cxn>
                <a:cxn ang="0">
                  <a:pos x="48" y="38"/>
                </a:cxn>
                <a:cxn ang="0">
                  <a:pos x="47" y="36"/>
                </a:cxn>
                <a:cxn ang="0">
                  <a:pos x="46" y="35"/>
                </a:cxn>
                <a:cxn ang="0">
                  <a:pos x="40" y="41"/>
                </a:cxn>
                <a:cxn ang="0">
                  <a:pos x="34" y="47"/>
                </a:cxn>
                <a:cxn ang="0">
                  <a:pos x="27" y="54"/>
                </a:cxn>
                <a:cxn ang="0">
                  <a:pos x="20" y="60"/>
                </a:cxn>
              </a:cxnLst>
              <a:rect l="0" t="0" r="r" b="b"/>
              <a:pathLst>
                <a:path w="135" h="138">
                  <a:moveTo>
                    <a:pt x="20" y="60"/>
                  </a:moveTo>
                  <a:lnTo>
                    <a:pt x="20" y="60"/>
                  </a:lnTo>
                  <a:lnTo>
                    <a:pt x="21" y="60"/>
                  </a:lnTo>
                  <a:lnTo>
                    <a:pt x="21" y="61"/>
                  </a:lnTo>
                  <a:lnTo>
                    <a:pt x="21" y="61"/>
                  </a:lnTo>
                  <a:lnTo>
                    <a:pt x="17" y="69"/>
                  </a:lnTo>
                  <a:lnTo>
                    <a:pt x="0" y="133"/>
                  </a:lnTo>
                  <a:lnTo>
                    <a:pt x="4" y="138"/>
                  </a:lnTo>
                  <a:lnTo>
                    <a:pt x="33" y="72"/>
                  </a:lnTo>
                  <a:lnTo>
                    <a:pt x="34" y="67"/>
                  </a:lnTo>
                  <a:lnTo>
                    <a:pt x="36" y="67"/>
                  </a:lnTo>
                  <a:lnTo>
                    <a:pt x="38" y="66"/>
                  </a:lnTo>
                  <a:lnTo>
                    <a:pt x="39" y="66"/>
                  </a:lnTo>
                  <a:lnTo>
                    <a:pt x="41" y="65"/>
                  </a:lnTo>
                  <a:lnTo>
                    <a:pt x="42" y="64"/>
                  </a:lnTo>
                  <a:lnTo>
                    <a:pt x="44" y="62"/>
                  </a:lnTo>
                  <a:lnTo>
                    <a:pt x="45" y="61"/>
                  </a:lnTo>
                  <a:lnTo>
                    <a:pt x="46" y="59"/>
                  </a:lnTo>
                  <a:lnTo>
                    <a:pt x="48" y="57"/>
                  </a:lnTo>
                  <a:lnTo>
                    <a:pt x="49" y="54"/>
                  </a:lnTo>
                  <a:lnTo>
                    <a:pt x="49" y="52"/>
                  </a:lnTo>
                  <a:lnTo>
                    <a:pt x="49" y="50"/>
                  </a:lnTo>
                  <a:lnTo>
                    <a:pt x="53" y="50"/>
                  </a:lnTo>
                  <a:lnTo>
                    <a:pt x="56" y="50"/>
                  </a:lnTo>
                  <a:lnTo>
                    <a:pt x="60" y="50"/>
                  </a:lnTo>
                  <a:lnTo>
                    <a:pt x="64" y="50"/>
                  </a:lnTo>
                  <a:lnTo>
                    <a:pt x="69" y="50"/>
                  </a:lnTo>
                  <a:lnTo>
                    <a:pt x="74" y="49"/>
                  </a:lnTo>
                  <a:lnTo>
                    <a:pt x="79" y="49"/>
                  </a:lnTo>
                  <a:lnTo>
                    <a:pt x="84" y="47"/>
                  </a:lnTo>
                  <a:lnTo>
                    <a:pt x="89" y="46"/>
                  </a:lnTo>
                  <a:lnTo>
                    <a:pt x="95" y="44"/>
                  </a:lnTo>
                  <a:lnTo>
                    <a:pt x="100" y="42"/>
                  </a:lnTo>
                  <a:lnTo>
                    <a:pt x="106" y="40"/>
                  </a:lnTo>
                  <a:lnTo>
                    <a:pt x="111" y="38"/>
                  </a:lnTo>
                  <a:lnTo>
                    <a:pt x="116" y="34"/>
                  </a:lnTo>
                  <a:lnTo>
                    <a:pt x="121" y="31"/>
                  </a:lnTo>
                  <a:lnTo>
                    <a:pt x="126" y="26"/>
                  </a:lnTo>
                  <a:lnTo>
                    <a:pt x="127" y="26"/>
                  </a:lnTo>
                  <a:lnTo>
                    <a:pt x="129" y="24"/>
                  </a:lnTo>
                  <a:lnTo>
                    <a:pt x="131" y="21"/>
                  </a:lnTo>
                  <a:lnTo>
                    <a:pt x="133" y="17"/>
                  </a:lnTo>
                  <a:lnTo>
                    <a:pt x="134" y="13"/>
                  </a:lnTo>
                  <a:lnTo>
                    <a:pt x="135" y="9"/>
                  </a:lnTo>
                  <a:lnTo>
                    <a:pt x="134" y="5"/>
                  </a:lnTo>
                  <a:lnTo>
                    <a:pt x="131" y="2"/>
                  </a:lnTo>
                  <a:lnTo>
                    <a:pt x="127" y="0"/>
                  </a:lnTo>
                  <a:lnTo>
                    <a:pt x="123" y="0"/>
                  </a:lnTo>
                  <a:lnTo>
                    <a:pt x="117" y="1"/>
                  </a:lnTo>
                  <a:lnTo>
                    <a:pt x="112" y="4"/>
                  </a:lnTo>
                  <a:lnTo>
                    <a:pt x="106" y="7"/>
                  </a:lnTo>
                  <a:lnTo>
                    <a:pt x="101" y="11"/>
                  </a:lnTo>
                  <a:lnTo>
                    <a:pt x="95" y="16"/>
                  </a:lnTo>
                  <a:lnTo>
                    <a:pt x="90" y="20"/>
                  </a:lnTo>
                  <a:lnTo>
                    <a:pt x="86" y="23"/>
                  </a:lnTo>
                  <a:lnTo>
                    <a:pt x="81" y="27"/>
                  </a:lnTo>
                  <a:lnTo>
                    <a:pt x="75" y="29"/>
                  </a:lnTo>
                  <a:lnTo>
                    <a:pt x="69" y="32"/>
                  </a:lnTo>
                  <a:lnTo>
                    <a:pt x="63" y="34"/>
                  </a:lnTo>
                  <a:lnTo>
                    <a:pt x="58" y="36"/>
                  </a:lnTo>
                  <a:lnTo>
                    <a:pt x="52" y="37"/>
                  </a:lnTo>
                  <a:lnTo>
                    <a:pt x="48" y="38"/>
                  </a:lnTo>
                  <a:lnTo>
                    <a:pt x="48" y="37"/>
                  </a:lnTo>
                  <a:lnTo>
                    <a:pt x="47" y="36"/>
                  </a:lnTo>
                  <a:lnTo>
                    <a:pt x="47" y="36"/>
                  </a:lnTo>
                  <a:lnTo>
                    <a:pt x="46" y="35"/>
                  </a:lnTo>
                  <a:lnTo>
                    <a:pt x="43" y="38"/>
                  </a:lnTo>
                  <a:lnTo>
                    <a:pt x="40" y="41"/>
                  </a:lnTo>
                  <a:lnTo>
                    <a:pt x="37" y="44"/>
                  </a:lnTo>
                  <a:lnTo>
                    <a:pt x="34" y="47"/>
                  </a:lnTo>
                  <a:lnTo>
                    <a:pt x="31" y="51"/>
                  </a:lnTo>
                  <a:lnTo>
                    <a:pt x="27" y="54"/>
                  </a:lnTo>
                  <a:lnTo>
                    <a:pt x="24" y="57"/>
                  </a:lnTo>
                  <a:lnTo>
                    <a:pt x="20" y="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Freeform 72"/>
            <p:cNvSpPr>
              <a:spLocks/>
            </p:cNvSpPr>
            <p:nvPr userDrawn="1"/>
          </p:nvSpPr>
          <p:spPr bwMode="auto">
            <a:xfrm>
              <a:off x="8120063" y="508001"/>
              <a:ext cx="288925" cy="125413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93" y="79"/>
                </a:cxn>
                <a:cxn ang="0">
                  <a:pos x="166" y="43"/>
                </a:cxn>
                <a:cxn ang="0">
                  <a:pos x="182" y="16"/>
                </a:cxn>
                <a:cxn ang="0">
                  <a:pos x="179" y="14"/>
                </a:cxn>
                <a:cxn ang="0">
                  <a:pos x="175" y="13"/>
                </a:cxn>
                <a:cxn ang="0">
                  <a:pos x="171" y="11"/>
                </a:cxn>
                <a:cxn ang="0">
                  <a:pos x="167" y="9"/>
                </a:cxn>
                <a:cxn ang="0">
                  <a:pos x="163" y="7"/>
                </a:cxn>
                <a:cxn ang="0">
                  <a:pos x="159" y="5"/>
                </a:cxn>
                <a:cxn ang="0">
                  <a:pos x="155" y="2"/>
                </a:cxn>
                <a:cxn ang="0">
                  <a:pos x="151" y="0"/>
                </a:cxn>
                <a:cxn ang="0">
                  <a:pos x="0" y="54"/>
                </a:cxn>
              </a:cxnLst>
              <a:rect l="0" t="0" r="r" b="b"/>
              <a:pathLst>
                <a:path w="182" h="79">
                  <a:moveTo>
                    <a:pt x="0" y="54"/>
                  </a:moveTo>
                  <a:lnTo>
                    <a:pt x="93" y="79"/>
                  </a:lnTo>
                  <a:lnTo>
                    <a:pt x="166" y="43"/>
                  </a:lnTo>
                  <a:lnTo>
                    <a:pt x="182" y="16"/>
                  </a:lnTo>
                  <a:lnTo>
                    <a:pt x="179" y="14"/>
                  </a:lnTo>
                  <a:lnTo>
                    <a:pt x="175" y="13"/>
                  </a:lnTo>
                  <a:lnTo>
                    <a:pt x="171" y="11"/>
                  </a:lnTo>
                  <a:lnTo>
                    <a:pt x="167" y="9"/>
                  </a:lnTo>
                  <a:lnTo>
                    <a:pt x="163" y="7"/>
                  </a:lnTo>
                  <a:lnTo>
                    <a:pt x="159" y="5"/>
                  </a:lnTo>
                  <a:lnTo>
                    <a:pt x="155" y="2"/>
                  </a:lnTo>
                  <a:lnTo>
                    <a:pt x="151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Freeform 73"/>
            <p:cNvSpPr>
              <a:spLocks/>
            </p:cNvSpPr>
            <p:nvPr userDrawn="1"/>
          </p:nvSpPr>
          <p:spPr bwMode="auto">
            <a:xfrm>
              <a:off x="7956550" y="957263"/>
              <a:ext cx="138113" cy="100013"/>
            </a:xfrm>
            <a:custGeom>
              <a:avLst/>
              <a:gdLst/>
              <a:ahLst/>
              <a:cxnLst>
                <a:cxn ang="0">
                  <a:pos x="51" y="10"/>
                </a:cxn>
                <a:cxn ang="0">
                  <a:pos x="51" y="11"/>
                </a:cxn>
                <a:cxn ang="0">
                  <a:pos x="45" y="12"/>
                </a:cxn>
                <a:cxn ang="0">
                  <a:pos x="33" y="3"/>
                </a:cxn>
                <a:cxn ang="0">
                  <a:pos x="23" y="0"/>
                </a:cxn>
                <a:cxn ang="0">
                  <a:pos x="15" y="1"/>
                </a:cxn>
                <a:cxn ang="0">
                  <a:pos x="9" y="5"/>
                </a:cxn>
                <a:cxn ang="0">
                  <a:pos x="5" y="11"/>
                </a:cxn>
                <a:cxn ang="0">
                  <a:pos x="2" y="17"/>
                </a:cxn>
                <a:cxn ang="0">
                  <a:pos x="1" y="22"/>
                </a:cxn>
                <a:cxn ang="0">
                  <a:pos x="0" y="24"/>
                </a:cxn>
                <a:cxn ang="0">
                  <a:pos x="25" y="20"/>
                </a:cxn>
                <a:cxn ang="0">
                  <a:pos x="31" y="42"/>
                </a:cxn>
                <a:cxn ang="0">
                  <a:pos x="8" y="50"/>
                </a:cxn>
                <a:cxn ang="0">
                  <a:pos x="8" y="51"/>
                </a:cxn>
                <a:cxn ang="0">
                  <a:pos x="9" y="52"/>
                </a:cxn>
                <a:cxn ang="0">
                  <a:pos x="11" y="53"/>
                </a:cxn>
                <a:cxn ang="0">
                  <a:pos x="13" y="55"/>
                </a:cxn>
                <a:cxn ang="0">
                  <a:pos x="16" y="58"/>
                </a:cxn>
                <a:cxn ang="0">
                  <a:pos x="19" y="60"/>
                </a:cxn>
                <a:cxn ang="0">
                  <a:pos x="23" y="62"/>
                </a:cxn>
                <a:cxn ang="0">
                  <a:pos x="28" y="63"/>
                </a:cxn>
                <a:cxn ang="0">
                  <a:pos x="29" y="63"/>
                </a:cxn>
                <a:cxn ang="0">
                  <a:pos x="31" y="63"/>
                </a:cxn>
                <a:cxn ang="0">
                  <a:pos x="32" y="63"/>
                </a:cxn>
                <a:cxn ang="0">
                  <a:pos x="33" y="63"/>
                </a:cxn>
                <a:cxn ang="0">
                  <a:pos x="38" y="62"/>
                </a:cxn>
                <a:cxn ang="0">
                  <a:pos x="43" y="59"/>
                </a:cxn>
                <a:cxn ang="0">
                  <a:pos x="46" y="55"/>
                </a:cxn>
                <a:cxn ang="0">
                  <a:pos x="48" y="50"/>
                </a:cxn>
                <a:cxn ang="0">
                  <a:pos x="50" y="46"/>
                </a:cxn>
                <a:cxn ang="0">
                  <a:pos x="51" y="41"/>
                </a:cxn>
                <a:cxn ang="0">
                  <a:pos x="52" y="38"/>
                </a:cxn>
                <a:cxn ang="0">
                  <a:pos x="52" y="36"/>
                </a:cxn>
                <a:cxn ang="0">
                  <a:pos x="56" y="35"/>
                </a:cxn>
                <a:cxn ang="0">
                  <a:pos x="87" y="26"/>
                </a:cxn>
                <a:cxn ang="0">
                  <a:pos x="83" y="24"/>
                </a:cxn>
                <a:cxn ang="0">
                  <a:pos x="80" y="22"/>
                </a:cxn>
                <a:cxn ang="0">
                  <a:pos x="76" y="20"/>
                </a:cxn>
                <a:cxn ang="0">
                  <a:pos x="73" y="18"/>
                </a:cxn>
                <a:cxn ang="0">
                  <a:pos x="69" y="15"/>
                </a:cxn>
                <a:cxn ang="0">
                  <a:pos x="66" y="13"/>
                </a:cxn>
                <a:cxn ang="0">
                  <a:pos x="62" y="11"/>
                </a:cxn>
                <a:cxn ang="0">
                  <a:pos x="59" y="8"/>
                </a:cxn>
                <a:cxn ang="0">
                  <a:pos x="51" y="10"/>
                </a:cxn>
              </a:cxnLst>
              <a:rect l="0" t="0" r="r" b="b"/>
              <a:pathLst>
                <a:path w="87" h="63">
                  <a:moveTo>
                    <a:pt x="51" y="10"/>
                  </a:moveTo>
                  <a:lnTo>
                    <a:pt x="51" y="11"/>
                  </a:lnTo>
                  <a:lnTo>
                    <a:pt x="45" y="12"/>
                  </a:lnTo>
                  <a:lnTo>
                    <a:pt x="33" y="3"/>
                  </a:lnTo>
                  <a:lnTo>
                    <a:pt x="23" y="0"/>
                  </a:lnTo>
                  <a:lnTo>
                    <a:pt x="15" y="1"/>
                  </a:lnTo>
                  <a:lnTo>
                    <a:pt x="9" y="5"/>
                  </a:lnTo>
                  <a:lnTo>
                    <a:pt x="5" y="11"/>
                  </a:lnTo>
                  <a:lnTo>
                    <a:pt x="2" y="17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25" y="20"/>
                  </a:lnTo>
                  <a:lnTo>
                    <a:pt x="31" y="42"/>
                  </a:lnTo>
                  <a:lnTo>
                    <a:pt x="8" y="50"/>
                  </a:lnTo>
                  <a:lnTo>
                    <a:pt x="8" y="51"/>
                  </a:lnTo>
                  <a:lnTo>
                    <a:pt x="9" y="52"/>
                  </a:lnTo>
                  <a:lnTo>
                    <a:pt x="11" y="53"/>
                  </a:lnTo>
                  <a:lnTo>
                    <a:pt x="13" y="55"/>
                  </a:lnTo>
                  <a:lnTo>
                    <a:pt x="16" y="58"/>
                  </a:lnTo>
                  <a:lnTo>
                    <a:pt x="19" y="60"/>
                  </a:lnTo>
                  <a:lnTo>
                    <a:pt x="23" y="62"/>
                  </a:lnTo>
                  <a:lnTo>
                    <a:pt x="28" y="63"/>
                  </a:lnTo>
                  <a:lnTo>
                    <a:pt x="29" y="63"/>
                  </a:lnTo>
                  <a:lnTo>
                    <a:pt x="31" y="63"/>
                  </a:lnTo>
                  <a:lnTo>
                    <a:pt x="32" y="63"/>
                  </a:lnTo>
                  <a:lnTo>
                    <a:pt x="33" y="63"/>
                  </a:lnTo>
                  <a:lnTo>
                    <a:pt x="38" y="62"/>
                  </a:lnTo>
                  <a:lnTo>
                    <a:pt x="43" y="59"/>
                  </a:lnTo>
                  <a:lnTo>
                    <a:pt x="46" y="55"/>
                  </a:lnTo>
                  <a:lnTo>
                    <a:pt x="48" y="50"/>
                  </a:lnTo>
                  <a:lnTo>
                    <a:pt x="50" y="46"/>
                  </a:lnTo>
                  <a:lnTo>
                    <a:pt x="51" y="41"/>
                  </a:lnTo>
                  <a:lnTo>
                    <a:pt x="52" y="38"/>
                  </a:lnTo>
                  <a:lnTo>
                    <a:pt x="52" y="36"/>
                  </a:lnTo>
                  <a:lnTo>
                    <a:pt x="56" y="35"/>
                  </a:lnTo>
                  <a:lnTo>
                    <a:pt x="87" y="26"/>
                  </a:lnTo>
                  <a:lnTo>
                    <a:pt x="83" y="24"/>
                  </a:lnTo>
                  <a:lnTo>
                    <a:pt x="80" y="22"/>
                  </a:lnTo>
                  <a:lnTo>
                    <a:pt x="76" y="20"/>
                  </a:lnTo>
                  <a:lnTo>
                    <a:pt x="73" y="18"/>
                  </a:lnTo>
                  <a:lnTo>
                    <a:pt x="69" y="15"/>
                  </a:lnTo>
                  <a:lnTo>
                    <a:pt x="66" y="13"/>
                  </a:lnTo>
                  <a:lnTo>
                    <a:pt x="62" y="11"/>
                  </a:lnTo>
                  <a:lnTo>
                    <a:pt x="59" y="8"/>
                  </a:lnTo>
                  <a:lnTo>
                    <a:pt x="51" y="1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Freeform 74"/>
            <p:cNvSpPr>
              <a:spLocks/>
            </p:cNvSpPr>
            <p:nvPr userDrawn="1"/>
          </p:nvSpPr>
          <p:spPr bwMode="auto">
            <a:xfrm>
              <a:off x="8691563" y="363538"/>
              <a:ext cx="114300" cy="196850"/>
            </a:xfrm>
            <a:custGeom>
              <a:avLst/>
              <a:gdLst/>
              <a:ahLst/>
              <a:cxnLst>
                <a:cxn ang="0">
                  <a:pos x="9" y="72"/>
                </a:cxn>
                <a:cxn ang="0">
                  <a:pos x="61" y="66"/>
                </a:cxn>
                <a:cxn ang="0">
                  <a:pos x="61" y="106"/>
                </a:cxn>
                <a:cxn ang="0">
                  <a:pos x="63" y="108"/>
                </a:cxn>
                <a:cxn ang="0">
                  <a:pos x="65" y="110"/>
                </a:cxn>
                <a:cxn ang="0">
                  <a:pos x="66" y="113"/>
                </a:cxn>
                <a:cxn ang="0">
                  <a:pos x="67" y="115"/>
                </a:cxn>
                <a:cxn ang="0">
                  <a:pos x="69" y="117"/>
                </a:cxn>
                <a:cxn ang="0">
                  <a:pos x="70" y="120"/>
                </a:cxn>
                <a:cxn ang="0">
                  <a:pos x="71" y="122"/>
                </a:cxn>
                <a:cxn ang="0">
                  <a:pos x="72" y="124"/>
                </a:cxn>
                <a:cxn ang="0">
                  <a:pos x="72" y="111"/>
                </a:cxn>
                <a:cxn ang="0">
                  <a:pos x="72" y="95"/>
                </a:cxn>
                <a:cxn ang="0">
                  <a:pos x="72" y="78"/>
                </a:cxn>
                <a:cxn ang="0">
                  <a:pos x="72" y="63"/>
                </a:cxn>
                <a:cxn ang="0">
                  <a:pos x="72" y="57"/>
                </a:cxn>
                <a:cxn ang="0">
                  <a:pos x="72" y="52"/>
                </a:cxn>
                <a:cxn ang="0">
                  <a:pos x="72" y="48"/>
                </a:cxn>
                <a:cxn ang="0">
                  <a:pos x="72" y="45"/>
                </a:cxn>
                <a:cxn ang="0">
                  <a:pos x="71" y="30"/>
                </a:cxn>
                <a:cxn ang="0">
                  <a:pos x="70" y="15"/>
                </a:cxn>
                <a:cxn ang="0">
                  <a:pos x="70" y="4"/>
                </a:cxn>
                <a:cxn ang="0">
                  <a:pos x="69" y="0"/>
                </a:cxn>
                <a:cxn ang="0">
                  <a:pos x="49" y="0"/>
                </a:cxn>
                <a:cxn ang="0">
                  <a:pos x="49" y="1"/>
                </a:cxn>
                <a:cxn ang="0">
                  <a:pos x="49" y="5"/>
                </a:cxn>
                <a:cxn ang="0">
                  <a:pos x="49" y="10"/>
                </a:cxn>
                <a:cxn ang="0">
                  <a:pos x="48" y="15"/>
                </a:cxn>
                <a:cxn ang="0">
                  <a:pos x="47" y="21"/>
                </a:cxn>
                <a:cxn ang="0">
                  <a:pos x="45" y="27"/>
                </a:cxn>
                <a:cxn ang="0">
                  <a:pos x="43" y="31"/>
                </a:cxn>
                <a:cxn ang="0">
                  <a:pos x="40" y="34"/>
                </a:cxn>
                <a:cxn ang="0">
                  <a:pos x="36" y="35"/>
                </a:cxn>
                <a:cxn ang="0">
                  <a:pos x="31" y="38"/>
                </a:cxn>
                <a:cxn ang="0">
                  <a:pos x="25" y="40"/>
                </a:cxn>
                <a:cxn ang="0">
                  <a:pos x="19" y="43"/>
                </a:cxn>
                <a:cxn ang="0">
                  <a:pos x="13" y="46"/>
                </a:cxn>
                <a:cxn ang="0">
                  <a:pos x="8" y="49"/>
                </a:cxn>
                <a:cxn ang="0">
                  <a:pos x="4" y="52"/>
                </a:cxn>
                <a:cxn ang="0">
                  <a:pos x="1" y="55"/>
                </a:cxn>
                <a:cxn ang="0">
                  <a:pos x="1" y="58"/>
                </a:cxn>
                <a:cxn ang="0">
                  <a:pos x="0" y="62"/>
                </a:cxn>
                <a:cxn ang="0">
                  <a:pos x="0" y="68"/>
                </a:cxn>
                <a:cxn ang="0">
                  <a:pos x="0" y="75"/>
                </a:cxn>
                <a:cxn ang="0">
                  <a:pos x="1" y="75"/>
                </a:cxn>
                <a:cxn ang="0">
                  <a:pos x="2" y="75"/>
                </a:cxn>
                <a:cxn ang="0">
                  <a:pos x="3" y="75"/>
                </a:cxn>
                <a:cxn ang="0">
                  <a:pos x="5" y="76"/>
                </a:cxn>
                <a:cxn ang="0">
                  <a:pos x="6" y="76"/>
                </a:cxn>
                <a:cxn ang="0">
                  <a:pos x="7" y="76"/>
                </a:cxn>
                <a:cxn ang="0">
                  <a:pos x="8" y="76"/>
                </a:cxn>
                <a:cxn ang="0">
                  <a:pos x="10" y="76"/>
                </a:cxn>
                <a:cxn ang="0">
                  <a:pos x="9" y="72"/>
                </a:cxn>
              </a:cxnLst>
              <a:rect l="0" t="0" r="r" b="b"/>
              <a:pathLst>
                <a:path w="72" h="124">
                  <a:moveTo>
                    <a:pt x="9" y="72"/>
                  </a:moveTo>
                  <a:lnTo>
                    <a:pt x="61" y="66"/>
                  </a:lnTo>
                  <a:lnTo>
                    <a:pt x="61" y="106"/>
                  </a:lnTo>
                  <a:lnTo>
                    <a:pt x="63" y="108"/>
                  </a:lnTo>
                  <a:lnTo>
                    <a:pt x="65" y="110"/>
                  </a:lnTo>
                  <a:lnTo>
                    <a:pt x="66" y="113"/>
                  </a:lnTo>
                  <a:lnTo>
                    <a:pt x="67" y="115"/>
                  </a:lnTo>
                  <a:lnTo>
                    <a:pt x="69" y="117"/>
                  </a:lnTo>
                  <a:lnTo>
                    <a:pt x="70" y="120"/>
                  </a:lnTo>
                  <a:lnTo>
                    <a:pt x="71" y="122"/>
                  </a:lnTo>
                  <a:lnTo>
                    <a:pt x="72" y="124"/>
                  </a:lnTo>
                  <a:lnTo>
                    <a:pt x="72" y="111"/>
                  </a:lnTo>
                  <a:lnTo>
                    <a:pt x="72" y="95"/>
                  </a:lnTo>
                  <a:lnTo>
                    <a:pt x="72" y="78"/>
                  </a:lnTo>
                  <a:lnTo>
                    <a:pt x="72" y="63"/>
                  </a:lnTo>
                  <a:lnTo>
                    <a:pt x="72" y="57"/>
                  </a:lnTo>
                  <a:lnTo>
                    <a:pt x="72" y="52"/>
                  </a:lnTo>
                  <a:lnTo>
                    <a:pt x="72" y="48"/>
                  </a:lnTo>
                  <a:lnTo>
                    <a:pt x="72" y="45"/>
                  </a:lnTo>
                  <a:lnTo>
                    <a:pt x="71" y="30"/>
                  </a:lnTo>
                  <a:lnTo>
                    <a:pt x="70" y="15"/>
                  </a:lnTo>
                  <a:lnTo>
                    <a:pt x="70" y="4"/>
                  </a:lnTo>
                  <a:lnTo>
                    <a:pt x="69" y="0"/>
                  </a:lnTo>
                  <a:lnTo>
                    <a:pt x="49" y="0"/>
                  </a:lnTo>
                  <a:lnTo>
                    <a:pt x="49" y="1"/>
                  </a:lnTo>
                  <a:lnTo>
                    <a:pt x="49" y="5"/>
                  </a:lnTo>
                  <a:lnTo>
                    <a:pt x="49" y="10"/>
                  </a:lnTo>
                  <a:lnTo>
                    <a:pt x="48" y="15"/>
                  </a:lnTo>
                  <a:lnTo>
                    <a:pt x="47" y="21"/>
                  </a:lnTo>
                  <a:lnTo>
                    <a:pt x="45" y="27"/>
                  </a:lnTo>
                  <a:lnTo>
                    <a:pt x="43" y="31"/>
                  </a:lnTo>
                  <a:lnTo>
                    <a:pt x="40" y="34"/>
                  </a:lnTo>
                  <a:lnTo>
                    <a:pt x="36" y="35"/>
                  </a:lnTo>
                  <a:lnTo>
                    <a:pt x="31" y="38"/>
                  </a:lnTo>
                  <a:lnTo>
                    <a:pt x="25" y="40"/>
                  </a:lnTo>
                  <a:lnTo>
                    <a:pt x="19" y="43"/>
                  </a:lnTo>
                  <a:lnTo>
                    <a:pt x="13" y="46"/>
                  </a:lnTo>
                  <a:lnTo>
                    <a:pt x="8" y="49"/>
                  </a:lnTo>
                  <a:lnTo>
                    <a:pt x="4" y="52"/>
                  </a:lnTo>
                  <a:lnTo>
                    <a:pt x="1" y="55"/>
                  </a:lnTo>
                  <a:lnTo>
                    <a:pt x="1" y="58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0" y="75"/>
                  </a:lnTo>
                  <a:lnTo>
                    <a:pt x="1" y="75"/>
                  </a:lnTo>
                  <a:lnTo>
                    <a:pt x="2" y="75"/>
                  </a:lnTo>
                  <a:lnTo>
                    <a:pt x="3" y="75"/>
                  </a:lnTo>
                  <a:lnTo>
                    <a:pt x="5" y="76"/>
                  </a:lnTo>
                  <a:lnTo>
                    <a:pt x="6" y="76"/>
                  </a:lnTo>
                  <a:lnTo>
                    <a:pt x="7" y="76"/>
                  </a:lnTo>
                  <a:lnTo>
                    <a:pt x="8" y="76"/>
                  </a:lnTo>
                  <a:lnTo>
                    <a:pt x="10" y="76"/>
                  </a:lnTo>
                  <a:lnTo>
                    <a:pt x="9" y="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Freeform 75"/>
            <p:cNvSpPr>
              <a:spLocks/>
            </p:cNvSpPr>
            <p:nvPr userDrawn="1"/>
          </p:nvSpPr>
          <p:spPr bwMode="auto">
            <a:xfrm>
              <a:off x="8707438" y="484188"/>
              <a:ext cx="80963" cy="55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5"/>
                </a:cxn>
                <a:cxn ang="0">
                  <a:pos x="51" y="34"/>
                </a:cxn>
                <a:cxn ang="0">
                  <a:pos x="51" y="30"/>
                </a:cxn>
                <a:cxn ang="0">
                  <a:pos x="49" y="27"/>
                </a:cxn>
                <a:cxn ang="0">
                  <a:pos x="47" y="25"/>
                </a:cxn>
                <a:cxn ang="0">
                  <a:pos x="44" y="22"/>
                </a:cxn>
                <a:cxn ang="0">
                  <a:pos x="42" y="20"/>
                </a:cxn>
                <a:cxn ang="0">
                  <a:pos x="39" y="17"/>
                </a:cxn>
                <a:cxn ang="0">
                  <a:pos x="36" y="15"/>
                </a:cxn>
                <a:cxn ang="0">
                  <a:pos x="33" y="13"/>
                </a:cxn>
                <a:cxn ang="0">
                  <a:pos x="30" y="11"/>
                </a:cxn>
                <a:cxn ang="0">
                  <a:pos x="26" y="9"/>
                </a:cxn>
                <a:cxn ang="0">
                  <a:pos x="23" y="7"/>
                </a:cxn>
                <a:cxn ang="0">
                  <a:pos x="19" y="6"/>
                </a:cxn>
                <a:cxn ang="0">
                  <a:pos x="16" y="4"/>
                </a:cxn>
                <a:cxn ang="0">
                  <a:pos x="12" y="3"/>
                </a:cxn>
                <a:cxn ang="0">
                  <a:pos x="8" y="2"/>
                </a:cxn>
                <a:cxn ang="0">
                  <a:pos x="4" y="1"/>
                </a:cxn>
                <a:cxn ang="0">
                  <a:pos x="0" y="0"/>
                </a:cxn>
              </a:cxnLst>
              <a:rect l="0" t="0" r="r" b="b"/>
              <a:pathLst>
                <a:path w="51" h="35">
                  <a:moveTo>
                    <a:pt x="0" y="0"/>
                  </a:moveTo>
                  <a:lnTo>
                    <a:pt x="1" y="35"/>
                  </a:lnTo>
                  <a:lnTo>
                    <a:pt x="51" y="34"/>
                  </a:lnTo>
                  <a:lnTo>
                    <a:pt x="51" y="30"/>
                  </a:lnTo>
                  <a:lnTo>
                    <a:pt x="49" y="27"/>
                  </a:lnTo>
                  <a:lnTo>
                    <a:pt x="47" y="25"/>
                  </a:lnTo>
                  <a:lnTo>
                    <a:pt x="44" y="22"/>
                  </a:lnTo>
                  <a:lnTo>
                    <a:pt x="42" y="20"/>
                  </a:lnTo>
                  <a:lnTo>
                    <a:pt x="39" y="17"/>
                  </a:lnTo>
                  <a:lnTo>
                    <a:pt x="36" y="15"/>
                  </a:lnTo>
                  <a:lnTo>
                    <a:pt x="33" y="13"/>
                  </a:lnTo>
                  <a:lnTo>
                    <a:pt x="30" y="11"/>
                  </a:lnTo>
                  <a:lnTo>
                    <a:pt x="26" y="9"/>
                  </a:lnTo>
                  <a:lnTo>
                    <a:pt x="23" y="7"/>
                  </a:lnTo>
                  <a:lnTo>
                    <a:pt x="19" y="6"/>
                  </a:lnTo>
                  <a:lnTo>
                    <a:pt x="16" y="4"/>
                  </a:lnTo>
                  <a:lnTo>
                    <a:pt x="12" y="3"/>
                  </a:lnTo>
                  <a:lnTo>
                    <a:pt x="8" y="2"/>
                  </a:lnTo>
                  <a:lnTo>
                    <a:pt x="4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Freeform 76"/>
            <p:cNvSpPr>
              <a:spLocks/>
            </p:cNvSpPr>
            <p:nvPr userDrawn="1"/>
          </p:nvSpPr>
          <p:spPr bwMode="auto">
            <a:xfrm>
              <a:off x="8451850" y="388938"/>
              <a:ext cx="104775" cy="84138"/>
            </a:xfrm>
            <a:custGeom>
              <a:avLst/>
              <a:gdLst/>
              <a:ahLst/>
              <a:cxnLst>
                <a:cxn ang="0">
                  <a:pos x="46" y="20"/>
                </a:cxn>
                <a:cxn ang="0">
                  <a:pos x="45" y="22"/>
                </a:cxn>
                <a:cxn ang="0">
                  <a:pos x="43" y="23"/>
                </a:cxn>
                <a:cxn ang="0">
                  <a:pos x="41" y="23"/>
                </a:cxn>
                <a:cxn ang="0">
                  <a:pos x="40" y="22"/>
                </a:cxn>
                <a:cxn ang="0">
                  <a:pos x="29" y="10"/>
                </a:cxn>
                <a:cxn ang="0">
                  <a:pos x="28" y="10"/>
                </a:cxn>
                <a:cxn ang="0">
                  <a:pos x="28" y="9"/>
                </a:cxn>
                <a:cxn ang="0">
                  <a:pos x="28" y="9"/>
                </a:cxn>
                <a:cxn ang="0">
                  <a:pos x="27" y="8"/>
                </a:cxn>
                <a:cxn ang="0">
                  <a:pos x="14" y="0"/>
                </a:cxn>
                <a:cxn ang="0">
                  <a:pos x="15" y="8"/>
                </a:cxn>
                <a:cxn ang="0">
                  <a:pos x="17" y="14"/>
                </a:cxn>
                <a:cxn ang="0">
                  <a:pos x="18" y="18"/>
                </a:cxn>
                <a:cxn ang="0">
                  <a:pos x="19" y="19"/>
                </a:cxn>
                <a:cxn ang="0">
                  <a:pos x="0" y="49"/>
                </a:cxn>
                <a:cxn ang="0">
                  <a:pos x="31" y="53"/>
                </a:cxn>
                <a:cxn ang="0">
                  <a:pos x="41" y="38"/>
                </a:cxn>
                <a:cxn ang="0">
                  <a:pos x="45" y="38"/>
                </a:cxn>
                <a:cxn ang="0">
                  <a:pos x="49" y="37"/>
                </a:cxn>
                <a:cxn ang="0">
                  <a:pos x="52" y="36"/>
                </a:cxn>
                <a:cxn ang="0">
                  <a:pos x="55" y="36"/>
                </a:cxn>
                <a:cxn ang="0">
                  <a:pos x="59" y="34"/>
                </a:cxn>
                <a:cxn ang="0">
                  <a:pos x="61" y="33"/>
                </a:cxn>
                <a:cxn ang="0">
                  <a:pos x="64" y="32"/>
                </a:cxn>
                <a:cxn ang="0">
                  <a:pos x="66" y="30"/>
                </a:cxn>
                <a:cxn ang="0">
                  <a:pos x="47" y="19"/>
                </a:cxn>
                <a:cxn ang="0">
                  <a:pos x="46" y="20"/>
                </a:cxn>
                <a:cxn ang="0">
                  <a:pos x="46" y="20"/>
                </a:cxn>
                <a:cxn ang="0">
                  <a:pos x="46" y="20"/>
                </a:cxn>
                <a:cxn ang="0">
                  <a:pos x="46" y="20"/>
                </a:cxn>
              </a:cxnLst>
              <a:rect l="0" t="0" r="r" b="b"/>
              <a:pathLst>
                <a:path w="66" h="53">
                  <a:moveTo>
                    <a:pt x="46" y="20"/>
                  </a:moveTo>
                  <a:lnTo>
                    <a:pt x="45" y="22"/>
                  </a:lnTo>
                  <a:lnTo>
                    <a:pt x="43" y="23"/>
                  </a:lnTo>
                  <a:lnTo>
                    <a:pt x="41" y="23"/>
                  </a:lnTo>
                  <a:lnTo>
                    <a:pt x="40" y="22"/>
                  </a:lnTo>
                  <a:lnTo>
                    <a:pt x="29" y="10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7" y="8"/>
                  </a:lnTo>
                  <a:lnTo>
                    <a:pt x="14" y="0"/>
                  </a:lnTo>
                  <a:lnTo>
                    <a:pt x="15" y="8"/>
                  </a:lnTo>
                  <a:lnTo>
                    <a:pt x="17" y="14"/>
                  </a:lnTo>
                  <a:lnTo>
                    <a:pt x="18" y="18"/>
                  </a:lnTo>
                  <a:lnTo>
                    <a:pt x="19" y="19"/>
                  </a:lnTo>
                  <a:lnTo>
                    <a:pt x="0" y="49"/>
                  </a:lnTo>
                  <a:lnTo>
                    <a:pt x="31" y="53"/>
                  </a:lnTo>
                  <a:lnTo>
                    <a:pt x="41" y="38"/>
                  </a:lnTo>
                  <a:lnTo>
                    <a:pt x="45" y="38"/>
                  </a:lnTo>
                  <a:lnTo>
                    <a:pt x="49" y="37"/>
                  </a:lnTo>
                  <a:lnTo>
                    <a:pt x="52" y="36"/>
                  </a:lnTo>
                  <a:lnTo>
                    <a:pt x="55" y="36"/>
                  </a:lnTo>
                  <a:lnTo>
                    <a:pt x="59" y="34"/>
                  </a:lnTo>
                  <a:lnTo>
                    <a:pt x="61" y="33"/>
                  </a:lnTo>
                  <a:lnTo>
                    <a:pt x="64" y="32"/>
                  </a:lnTo>
                  <a:lnTo>
                    <a:pt x="66" y="30"/>
                  </a:lnTo>
                  <a:lnTo>
                    <a:pt x="47" y="19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46" y="2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Freeform 77"/>
            <p:cNvSpPr>
              <a:spLocks/>
            </p:cNvSpPr>
            <p:nvPr userDrawn="1"/>
          </p:nvSpPr>
          <p:spPr bwMode="auto">
            <a:xfrm>
              <a:off x="8472488" y="307976"/>
              <a:ext cx="112713" cy="128588"/>
            </a:xfrm>
            <a:custGeom>
              <a:avLst/>
              <a:gdLst/>
              <a:ahLst/>
              <a:cxnLst>
                <a:cxn ang="0">
                  <a:pos x="68" y="21"/>
                </a:cxn>
                <a:cxn ang="0">
                  <a:pos x="45" y="56"/>
                </a:cxn>
                <a:cxn ang="0">
                  <a:pos x="24" y="37"/>
                </a:cxn>
                <a:cxn ang="0">
                  <a:pos x="43" y="0"/>
                </a:cxn>
                <a:cxn ang="0">
                  <a:pos x="43" y="0"/>
                </a:cxn>
                <a:cxn ang="0">
                  <a:pos x="40" y="0"/>
                </a:cxn>
                <a:cxn ang="0">
                  <a:pos x="37" y="0"/>
                </a:cxn>
                <a:cxn ang="0">
                  <a:pos x="32" y="0"/>
                </a:cxn>
                <a:cxn ang="0">
                  <a:pos x="27" y="2"/>
                </a:cxn>
                <a:cxn ang="0">
                  <a:pos x="21" y="5"/>
                </a:cxn>
                <a:cxn ang="0">
                  <a:pos x="15" y="9"/>
                </a:cxn>
                <a:cxn ang="0">
                  <a:pos x="8" y="16"/>
                </a:cxn>
                <a:cxn ang="0">
                  <a:pos x="5" y="20"/>
                </a:cxn>
                <a:cxn ang="0">
                  <a:pos x="3" y="25"/>
                </a:cxn>
                <a:cxn ang="0">
                  <a:pos x="1" y="29"/>
                </a:cxn>
                <a:cxn ang="0">
                  <a:pos x="1" y="34"/>
                </a:cxn>
                <a:cxn ang="0">
                  <a:pos x="0" y="38"/>
                </a:cxn>
                <a:cxn ang="0">
                  <a:pos x="0" y="43"/>
                </a:cxn>
                <a:cxn ang="0">
                  <a:pos x="0" y="47"/>
                </a:cxn>
                <a:cxn ang="0">
                  <a:pos x="1" y="51"/>
                </a:cxn>
                <a:cxn ang="0">
                  <a:pos x="14" y="59"/>
                </a:cxn>
                <a:cxn ang="0">
                  <a:pos x="14" y="58"/>
                </a:cxn>
                <a:cxn ang="0">
                  <a:pos x="14" y="56"/>
                </a:cxn>
                <a:cxn ang="0">
                  <a:pos x="14" y="55"/>
                </a:cxn>
                <a:cxn ang="0">
                  <a:pos x="15" y="54"/>
                </a:cxn>
                <a:cxn ang="0">
                  <a:pos x="16" y="52"/>
                </a:cxn>
                <a:cxn ang="0">
                  <a:pos x="18" y="51"/>
                </a:cxn>
                <a:cxn ang="0">
                  <a:pos x="19" y="51"/>
                </a:cxn>
                <a:cxn ang="0">
                  <a:pos x="21" y="53"/>
                </a:cxn>
                <a:cxn ang="0">
                  <a:pos x="32" y="64"/>
                </a:cxn>
                <a:cxn ang="0">
                  <a:pos x="33" y="65"/>
                </a:cxn>
                <a:cxn ang="0">
                  <a:pos x="34" y="67"/>
                </a:cxn>
                <a:cxn ang="0">
                  <a:pos x="34" y="69"/>
                </a:cxn>
                <a:cxn ang="0">
                  <a:pos x="34" y="70"/>
                </a:cxn>
                <a:cxn ang="0">
                  <a:pos x="53" y="81"/>
                </a:cxn>
                <a:cxn ang="0">
                  <a:pos x="62" y="74"/>
                </a:cxn>
                <a:cxn ang="0">
                  <a:pos x="68" y="64"/>
                </a:cxn>
                <a:cxn ang="0">
                  <a:pos x="70" y="54"/>
                </a:cxn>
                <a:cxn ang="0">
                  <a:pos x="71" y="45"/>
                </a:cxn>
                <a:cxn ang="0">
                  <a:pos x="71" y="35"/>
                </a:cxn>
                <a:cxn ang="0">
                  <a:pos x="70" y="28"/>
                </a:cxn>
                <a:cxn ang="0">
                  <a:pos x="69" y="23"/>
                </a:cxn>
                <a:cxn ang="0">
                  <a:pos x="68" y="21"/>
                </a:cxn>
              </a:cxnLst>
              <a:rect l="0" t="0" r="r" b="b"/>
              <a:pathLst>
                <a:path w="71" h="81">
                  <a:moveTo>
                    <a:pt x="68" y="21"/>
                  </a:moveTo>
                  <a:lnTo>
                    <a:pt x="45" y="56"/>
                  </a:lnTo>
                  <a:lnTo>
                    <a:pt x="24" y="37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2" y="0"/>
                  </a:lnTo>
                  <a:lnTo>
                    <a:pt x="27" y="2"/>
                  </a:lnTo>
                  <a:lnTo>
                    <a:pt x="21" y="5"/>
                  </a:lnTo>
                  <a:lnTo>
                    <a:pt x="15" y="9"/>
                  </a:lnTo>
                  <a:lnTo>
                    <a:pt x="8" y="16"/>
                  </a:lnTo>
                  <a:lnTo>
                    <a:pt x="5" y="20"/>
                  </a:lnTo>
                  <a:lnTo>
                    <a:pt x="3" y="25"/>
                  </a:lnTo>
                  <a:lnTo>
                    <a:pt x="1" y="29"/>
                  </a:lnTo>
                  <a:lnTo>
                    <a:pt x="1" y="34"/>
                  </a:lnTo>
                  <a:lnTo>
                    <a:pt x="0" y="38"/>
                  </a:lnTo>
                  <a:lnTo>
                    <a:pt x="0" y="43"/>
                  </a:lnTo>
                  <a:lnTo>
                    <a:pt x="0" y="47"/>
                  </a:lnTo>
                  <a:lnTo>
                    <a:pt x="1" y="51"/>
                  </a:lnTo>
                  <a:lnTo>
                    <a:pt x="14" y="59"/>
                  </a:lnTo>
                  <a:lnTo>
                    <a:pt x="14" y="58"/>
                  </a:lnTo>
                  <a:lnTo>
                    <a:pt x="14" y="56"/>
                  </a:lnTo>
                  <a:lnTo>
                    <a:pt x="14" y="55"/>
                  </a:lnTo>
                  <a:lnTo>
                    <a:pt x="15" y="54"/>
                  </a:lnTo>
                  <a:lnTo>
                    <a:pt x="16" y="52"/>
                  </a:lnTo>
                  <a:lnTo>
                    <a:pt x="18" y="51"/>
                  </a:lnTo>
                  <a:lnTo>
                    <a:pt x="19" y="51"/>
                  </a:lnTo>
                  <a:lnTo>
                    <a:pt x="21" y="53"/>
                  </a:lnTo>
                  <a:lnTo>
                    <a:pt x="32" y="64"/>
                  </a:lnTo>
                  <a:lnTo>
                    <a:pt x="33" y="65"/>
                  </a:lnTo>
                  <a:lnTo>
                    <a:pt x="34" y="67"/>
                  </a:lnTo>
                  <a:lnTo>
                    <a:pt x="34" y="69"/>
                  </a:lnTo>
                  <a:lnTo>
                    <a:pt x="34" y="70"/>
                  </a:lnTo>
                  <a:lnTo>
                    <a:pt x="53" y="81"/>
                  </a:lnTo>
                  <a:lnTo>
                    <a:pt x="62" y="74"/>
                  </a:lnTo>
                  <a:lnTo>
                    <a:pt x="68" y="64"/>
                  </a:lnTo>
                  <a:lnTo>
                    <a:pt x="70" y="54"/>
                  </a:lnTo>
                  <a:lnTo>
                    <a:pt x="71" y="45"/>
                  </a:lnTo>
                  <a:lnTo>
                    <a:pt x="71" y="35"/>
                  </a:lnTo>
                  <a:lnTo>
                    <a:pt x="70" y="28"/>
                  </a:lnTo>
                  <a:lnTo>
                    <a:pt x="69" y="23"/>
                  </a:lnTo>
                  <a:lnTo>
                    <a:pt x="68" y="2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Freeform 78"/>
            <p:cNvSpPr>
              <a:spLocks/>
            </p:cNvSpPr>
            <p:nvPr userDrawn="1"/>
          </p:nvSpPr>
          <p:spPr bwMode="auto">
            <a:xfrm>
              <a:off x="8301038" y="611188"/>
              <a:ext cx="250825" cy="276225"/>
            </a:xfrm>
            <a:custGeom>
              <a:avLst/>
              <a:gdLst/>
              <a:ahLst/>
              <a:cxnLst>
                <a:cxn ang="0">
                  <a:pos x="93" y="21"/>
                </a:cxn>
                <a:cxn ang="0">
                  <a:pos x="93" y="15"/>
                </a:cxn>
                <a:cxn ang="0">
                  <a:pos x="94" y="15"/>
                </a:cxn>
                <a:cxn ang="0">
                  <a:pos x="95" y="15"/>
                </a:cxn>
                <a:cxn ang="0">
                  <a:pos x="96" y="15"/>
                </a:cxn>
                <a:cxn ang="0">
                  <a:pos x="96" y="14"/>
                </a:cxn>
                <a:cxn ang="0">
                  <a:pos x="64" y="0"/>
                </a:cxn>
                <a:cxn ang="0">
                  <a:pos x="0" y="33"/>
                </a:cxn>
                <a:cxn ang="0">
                  <a:pos x="5" y="174"/>
                </a:cxn>
                <a:cxn ang="0">
                  <a:pos x="158" y="42"/>
                </a:cxn>
                <a:cxn ang="0">
                  <a:pos x="105" y="18"/>
                </a:cxn>
                <a:cxn ang="0">
                  <a:pos x="103" y="19"/>
                </a:cxn>
                <a:cxn ang="0">
                  <a:pos x="101" y="20"/>
                </a:cxn>
                <a:cxn ang="0">
                  <a:pos x="99" y="20"/>
                </a:cxn>
                <a:cxn ang="0">
                  <a:pos x="97" y="21"/>
                </a:cxn>
                <a:cxn ang="0">
                  <a:pos x="96" y="21"/>
                </a:cxn>
                <a:cxn ang="0">
                  <a:pos x="94" y="21"/>
                </a:cxn>
                <a:cxn ang="0">
                  <a:pos x="94" y="21"/>
                </a:cxn>
                <a:cxn ang="0">
                  <a:pos x="93" y="21"/>
                </a:cxn>
              </a:cxnLst>
              <a:rect l="0" t="0" r="r" b="b"/>
              <a:pathLst>
                <a:path w="158" h="174">
                  <a:moveTo>
                    <a:pt x="93" y="21"/>
                  </a:moveTo>
                  <a:lnTo>
                    <a:pt x="93" y="15"/>
                  </a:lnTo>
                  <a:lnTo>
                    <a:pt x="94" y="15"/>
                  </a:lnTo>
                  <a:lnTo>
                    <a:pt x="95" y="15"/>
                  </a:lnTo>
                  <a:lnTo>
                    <a:pt x="96" y="15"/>
                  </a:lnTo>
                  <a:lnTo>
                    <a:pt x="96" y="14"/>
                  </a:lnTo>
                  <a:lnTo>
                    <a:pt x="64" y="0"/>
                  </a:lnTo>
                  <a:lnTo>
                    <a:pt x="0" y="33"/>
                  </a:lnTo>
                  <a:lnTo>
                    <a:pt x="5" y="174"/>
                  </a:lnTo>
                  <a:lnTo>
                    <a:pt x="158" y="42"/>
                  </a:lnTo>
                  <a:lnTo>
                    <a:pt x="105" y="18"/>
                  </a:lnTo>
                  <a:lnTo>
                    <a:pt x="103" y="19"/>
                  </a:lnTo>
                  <a:lnTo>
                    <a:pt x="101" y="20"/>
                  </a:lnTo>
                  <a:lnTo>
                    <a:pt x="99" y="20"/>
                  </a:lnTo>
                  <a:lnTo>
                    <a:pt x="97" y="21"/>
                  </a:lnTo>
                  <a:lnTo>
                    <a:pt x="96" y="21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93" y="2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Freeform 79"/>
            <p:cNvSpPr>
              <a:spLocks/>
            </p:cNvSpPr>
            <p:nvPr userDrawn="1"/>
          </p:nvSpPr>
          <p:spPr bwMode="auto">
            <a:xfrm>
              <a:off x="8402638" y="519113"/>
              <a:ext cx="180975" cy="158750"/>
            </a:xfrm>
            <a:custGeom>
              <a:avLst/>
              <a:gdLst/>
              <a:ahLst/>
              <a:cxnLst>
                <a:cxn ang="0">
                  <a:pos x="114" y="0"/>
                </a:cxn>
                <a:cxn ang="0">
                  <a:pos x="0" y="58"/>
                </a:cxn>
                <a:cxn ang="0">
                  <a:pos x="32" y="72"/>
                </a:cxn>
                <a:cxn ang="0">
                  <a:pos x="35" y="71"/>
                </a:cxn>
                <a:cxn ang="0">
                  <a:pos x="36" y="70"/>
                </a:cxn>
                <a:cxn ang="0">
                  <a:pos x="38" y="68"/>
                </a:cxn>
                <a:cxn ang="0">
                  <a:pos x="38" y="65"/>
                </a:cxn>
                <a:cxn ang="0">
                  <a:pos x="38" y="63"/>
                </a:cxn>
                <a:cxn ang="0">
                  <a:pos x="37" y="61"/>
                </a:cxn>
                <a:cxn ang="0">
                  <a:pos x="36" y="60"/>
                </a:cxn>
                <a:cxn ang="0">
                  <a:pos x="35" y="58"/>
                </a:cxn>
                <a:cxn ang="0">
                  <a:pos x="33" y="58"/>
                </a:cxn>
                <a:cxn ang="0">
                  <a:pos x="31" y="57"/>
                </a:cxn>
                <a:cxn ang="0">
                  <a:pos x="30" y="57"/>
                </a:cxn>
                <a:cxn ang="0">
                  <a:pos x="28" y="56"/>
                </a:cxn>
                <a:cxn ang="0">
                  <a:pos x="27" y="51"/>
                </a:cxn>
                <a:cxn ang="0">
                  <a:pos x="28" y="51"/>
                </a:cxn>
                <a:cxn ang="0">
                  <a:pos x="30" y="51"/>
                </a:cxn>
                <a:cxn ang="0">
                  <a:pos x="33" y="51"/>
                </a:cxn>
                <a:cxn ang="0">
                  <a:pos x="36" y="52"/>
                </a:cxn>
                <a:cxn ang="0">
                  <a:pos x="40" y="53"/>
                </a:cxn>
                <a:cxn ang="0">
                  <a:pos x="43" y="55"/>
                </a:cxn>
                <a:cxn ang="0">
                  <a:pos x="45" y="59"/>
                </a:cxn>
                <a:cxn ang="0">
                  <a:pos x="47" y="64"/>
                </a:cxn>
                <a:cxn ang="0">
                  <a:pos x="46" y="68"/>
                </a:cxn>
                <a:cxn ang="0">
                  <a:pos x="45" y="72"/>
                </a:cxn>
                <a:cxn ang="0">
                  <a:pos x="43" y="74"/>
                </a:cxn>
                <a:cxn ang="0">
                  <a:pos x="41" y="76"/>
                </a:cxn>
                <a:cxn ang="0">
                  <a:pos x="94" y="100"/>
                </a:cxn>
                <a:cxn ang="0">
                  <a:pos x="110" y="86"/>
                </a:cxn>
                <a:cxn ang="0">
                  <a:pos x="114" y="0"/>
                </a:cxn>
              </a:cxnLst>
              <a:rect l="0" t="0" r="r" b="b"/>
              <a:pathLst>
                <a:path w="114" h="100">
                  <a:moveTo>
                    <a:pt x="114" y="0"/>
                  </a:moveTo>
                  <a:lnTo>
                    <a:pt x="0" y="58"/>
                  </a:lnTo>
                  <a:lnTo>
                    <a:pt x="32" y="72"/>
                  </a:lnTo>
                  <a:lnTo>
                    <a:pt x="35" y="71"/>
                  </a:lnTo>
                  <a:lnTo>
                    <a:pt x="36" y="70"/>
                  </a:lnTo>
                  <a:lnTo>
                    <a:pt x="38" y="68"/>
                  </a:lnTo>
                  <a:lnTo>
                    <a:pt x="38" y="65"/>
                  </a:lnTo>
                  <a:lnTo>
                    <a:pt x="38" y="63"/>
                  </a:lnTo>
                  <a:lnTo>
                    <a:pt x="37" y="61"/>
                  </a:lnTo>
                  <a:lnTo>
                    <a:pt x="36" y="60"/>
                  </a:lnTo>
                  <a:lnTo>
                    <a:pt x="35" y="58"/>
                  </a:lnTo>
                  <a:lnTo>
                    <a:pt x="33" y="58"/>
                  </a:lnTo>
                  <a:lnTo>
                    <a:pt x="31" y="57"/>
                  </a:lnTo>
                  <a:lnTo>
                    <a:pt x="30" y="57"/>
                  </a:lnTo>
                  <a:lnTo>
                    <a:pt x="28" y="56"/>
                  </a:lnTo>
                  <a:lnTo>
                    <a:pt x="27" y="51"/>
                  </a:lnTo>
                  <a:lnTo>
                    <a:pt x="28" y="51"/>
                  </a:lnTo>
                  <a:lnTo>
                    <a:pt x="30" y="51"/>
                  </a:lnTo>
                  <a:lnTo>
                    <a:pt x="33" y="51"/>
                  </a:lnTo>
                  <a:lnTo>
                    <a:pt x="36" y="52"/>
                  </a:lnTo>
                  <a:lnTo>
                    <a:pt x="40" y="53"/>
                  </a:lnTo>
                  <a:lnTo>
                    <a:pt x="43" y="55"/>
                  </a:lnTo>
                  <a:lnTo>
                    <a:pt x="45" y="59"/>
                  </a:lnTo>
                  <a:lnTo>
                    <a:pt x="47" y="64"/>
                  </a:lnTo>
                  <a:lnTo>
                    <a:pt x="46" y="68"/>
                  </a:lnTo>
                  <a:lnTo>
                    <a:pt x="45" y="72"/>
                  </a:lnTo>
                  <a:lnTo>
                    <a:pt x="43" y="74"/>
                  </a:lnTo>
                  <a:lnTo>
                    <a:pt x="41" y="76"/>
                  </a:lnTo>
                  <a:lnTo>
                    <a:pt x="94" y="100"/>
                  </a:lnTo>
                  <a:lnTo>
                    <a:pt x="110" y="86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Freeform 80"/>
            <p:cNvSpPr>
              <a:spLocks/>
            </p:cNvSpPr>
            <p:nvPr userDrawn="1"/>
          </p:nvSpPr>
          <p:spPr bwMode="auto">
            <a:xfrm>
              <a:off x="7924800" y="242888"/>
              <a:ext cx="452438" cy="258763"/>
            </a:xfrm>
            <a:custGeom>
              <a:avLst/>
              <a:gdLst/>
              <a:ahLst/>
              <a:cxnLst>
                <a:cxn ang="0">
                  <a:pos x="244" y="58"/>
                </a:cxn>
                <a:cxn ang="0">
                  <a:pos x="247" y="33"/>
                </a:cxn>
                <a:cxn ang="0">
                  <a:pos x="262" y="13"/>
                </a:cxn>
                <a:cxn ang="0">
                  <a:pos x="273" y="59"/>
                </a:cxn>
                <a:cxn ang="0">
                  <a:pos x="285" y="52"/>
                </a:cxn>
                <a:cxn ang="0">
                  <a:pos x="272" y="0"/>
                </a:cxn>
                <a:cxn ang="0">
                  <a:pos x="34" y="19"/>
                </a:cxn>
                <a:cxn ang="0">
                  <a:pos x="4" y="56"/>
                </a:cxn>
                <a:cxn ang="0">
                  <a:pos x="0" y="102"/>
                </a:cxn>
                <a:cxn ang="0">
                  <a:pos x="11" y="163"/>
                </a:cxn>
                <a:cxn ang="0">
                  <a:pos x="12" y="161"/>
                </a:cxn>
                <a:cxn ang="0">
                  <a:pos x="14" y="158"/>
                </a:cxn>
                <a:cxn ang="0">
                  <a:pos x="16" y="155"/>
                </a:cxn>
                <a:cxn ang="0">
                  <a:pos x="17" y="152"/>
                </a:cxn>
                <a:cxn ang="0">
                  <a:pos x="19" y="150"/>
                </a:cxn>
                <a:cxn ang="0">
                  <a:pos x="21" y="147"/>
                </a:cxn>
                <a:cxn ang="0">
                  <a:pos x="23" y="145"/>
                </a:cxn>
                <a:cxn ang="0">
                  <a:pos x="25" y="143"/>
                </a:cxn>
                <a:cxn ang="0">
                  <a:pos x="16" y="98"/>
                </a:cxn>
                <a:cxn ang="0">
                  <a:pos x="20" y="62"/>
                </a:cxn>
                <a:cxn ang="0">
                  <a:pos x="42" y="33"/>
                </a:cxn>
                <a:cxn ang="0">
                  <a:pos x="60" y="109"/>
                </a:cxn>
                <a:cxn ang="0">
                  <a:pos x="68" y="103"/>
                </a:cxn>
                <a:cxn ang="0">
                  <a:pos x="75" y="99"/>
                </a:cxn>
                <a:cxn ang="0">
                  <a:pos x="82" y="96"/>
                </a:cxn>
                <a:cxn ang="0">
                  <a:pos x="88" y="93"/>
                </a:cxn>
                <a:cxn ang="0">
                  <a:pos x="93" y="92"/>
                </a:cxn>
                <a:cxn ang="0">
                  <a:pos x="96" y="90"/>
                </a:cxn>
                <a:cxn ang="0">
                  <a:pos x="99" y="90"/>
                </a:cxn>
                <a:cxn ang="0">
                  <a:pos x="100" y="89"/>
                </a:cxn>
                <a:cxn ang="0">
                  <a:pos x="100" y="89"/>
                </a:cxn>
                <a:cxn ang="0">
                  <a:pos x="102" y="88"/>
                </a:cxn>
                <a:cxn ang="0">
                  <a:pos x="105" y="87"/>
                </a:cxn>
                <a:cxn ang="0">
                  <a:pos x="109" y="86"/>
                </a:cxn>
                <a:cxn ang="0">
                  <a:pos x="114" y="84"/>
                </a:cxn>
                <a:cxn ang="0">
                  <a:pos x="120" y="83"/>
                </a:cxn>
                <a:cxn ang="0">
                  <a:pos x="126" y="82"/>
                </a:cxn>
                <a:cxn ang="0">
                  <a:pos x="133" y="81"/>
                </a:cxn>
                <a:cxn ang="0">
                  <a:pos x="141" y="80"/>
                </a:cxn>
                <a:cxn ang="0">
                  <a:pos x="150" y="80"/>
                </a:cxn>
                <a:cxn ang="0">
                  <a:pos x="158" y="81"/>
                </a:cxn>
                <a:cxn ang="0">
                  <a:pos x="168" y="83"/>
                </a:cxn>
                <a:cxn ang="0">
                  <a:pos x="177" y="86"/>
                </a:cxn>
                <a:cxn ang="0">
                  <a:pos x="187" y="89"/>
                </a:cxn>
                <a:cxn ang="0">
                  <a:pos x="196" y="94"/>
                </a:cxn>
                <a:cxn ang="0">
                  <a:pos x="206" y="101"/>
                </a:cxn>
                <a:cxn ang="0">
                  <a:pos x="247" y="75"/>
                </a:cxn>
                <a:cxn ang="0">
                  <a:pos x="244" y="58"/>
                </a:cxn>
              </a:cxnLst>
              <a:rect l="0" t="0" r="r" b="b"/>
              <a:pathLst>
                <a:path w="285" h="163">
                  <a:moveTo>
                    <a:pt x="244" y="58"/>
                  </a:moveTo>
                  <a:lnTo>
                    <a:pt x="247" y="33"/>
                  </a:lnTo>
                  <a:lnTo>
                    <a:pt x="262" y="13"/>
                  </a:lnTo>
                  <a:lnTo>
                    <a:pt x="273" y="59"/>
                  </a:lnTo>
                  <a:lnTo>
                    <a:pt x="285" y="52"/>
                  </a:lnTo>
                  <a:lnTo>
                    <a:pt x="272" y="0"/>
                  </a:lnTo>
                  <a:lnTo>
                    <a:pt x="34" y="19"/>
                  </a:lnTo>
                  <a:lnTo>
                    <a:pt x="4" y="56"/>
                  </a:lnTo>
                  <a:lnTo>
                    <a:pt x="0" y="102"/>
                  </a:lnTo>
                  <a:lnTo>
                    <a:pt x="11" y="163"/>
                  </a:lnTo>
                  <a:lnTo>
                    <a:pt x="12" y="161"/>
                  </a:lnTo>
                  <a:lnTo>
                    <a:pt x="14" y="158"/>
                  </a:lnTo>
                  <a:lnTo>
                    <a:pt x="16" y="155"/>
                  </a:lnTo>
                  <a:lnTo>
                    <a:pt x="17" y="152"/>
                  </a:lnTo>
                  <a:lnTo>
                    <a:pt x="19" y="150"/>
                  </a:lnTo>
                  <a:lnTo>
                    <a:pt x="21" y="147"/>
                  </a:lnTo>
                  <a:lnTo>
                    <a:pt x="23" y="145"/>
                  </a:lnTo>
                  <a:lnTo>
                    <a:pt x="25" y="143"/>
                  </a:lnTo>
                  <a:lnTo>
                    <a:pt x="16" y="98"/>
                  </a:lnTo>
                  <a:lnTo>
                    <a:pt x="20" y="62"/>
                  </a:lnTo>
                  <a:lnTo>
                    <a:pt x="42" y="33"/>
                  </a:lnTo>
                  <a:lnTo>
                    <a:pt x="60" y="109"/>
                  </a:lnTo>
                  <a:lnTo>
                    <a:pt x="68" y="103"/>
                  </a:lnTo>
                  <a:lnTo>
                    <a:pt x="75" y="99"/>
                  </a:lnTo>
                  <a:lnTo>
                    <a:pt x="82" y="96"/>
                  </a:lnTo>
                  <a:lnTo>
                    <a:pt x="88" y="93"/>
                  </a:lnTo>
                  <a:lnTo>
                    <a:pt x="93" y="92"/>
                  </a:lnTo>
                  <a:lnTo>
                    <a:pt x="96" y="90"/>
                  </a:lnTo>
                  <a:lnTo>
                    <a:pt x="99" y="90"/>
                  </a:lnTo>
                  <a:lnTo>
                    <a:pt x="100" y="89"/>
                  </a:lnTo>
                  <a:lnTo>
                    <a:pt x="100" y="89"/>
                  </a:lnTo>
                  <a:lnTo>
                    <a:pt x="102" y="88"/>
                  </a:lnTo>
                  <a:lnTo>
                    <a:pt x="105" y="87"/>
                  </a:lnTo>
                  <a:lnTo>
                    <a:pt x="109" y="86"/>
                  </a:lnTo>
                  <a:lnTo>
                    <a:pt x="114" y="84"/>
                  </a:lnTo>
                  <a:lnTo>
                    <a:pt x="120" y="83"/>
                  </a:lnTo>
                  <a:lnTo>
                    <a:pt x="126" y="82"/>
                  </a:lnTo>
                  <a:lnTo>
                    <a:pt x="133" y="81"/>
                  </a:lnTo>
                  <a:lnTo>
                    <a:pt x="141" y="80"/>
                  </a:lnTo>
                  <a:lnTo>
                    <a:pt x="150" y="80"/>
                  </a:lnTo>
                  <a:lnTo>
                    <a:pt x="158" y="81"/>
                  </a:lnTo>
                  <a:lnTo>
                    <a:pt x="168" y="83"/>
                  </a:lnTo>
                  <a:lnTo>
                    <a:pt x="177" y="86"/>
                  </a:lnTo>
                  <a:lnTo>
                    <a:pt x="187" y="89"/>
                  </a:lnTo>
                  <a:lnTo>
                    <a:pt x="196" y="94"/>
                  </a:lnTo>
                  <a:lnTo>
                    <a:pt x="206" y="101"/>
                  </a:lnTo>
                  <a:lnTo>
                    <a:pt x="247" y="75"/>
                  </a:lnTo>
                  <a:lnTo>
                    <a:pt x="244" y="5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Freeform 81"/>
            <p:cNvSpPr>
              <a:spLocks/>
            </p:cNvSpPr>
            <p:nvPr userDrawn="1"/>
          </p:nvSpPr>
          <p:spPr bwMode="auto">
            <a:xfrm>
              <a:off x="8251825" y="325438"/>
              <a:ext cx="200025" cy="207963"/>
            </a:xfrm>
            <a:custGeom>
              <a:avLst/>
              <a:gdLst/>
              <a:ahLst/>
              <a:cxnLst>
                <a:cxn ang="0">
                  <a:pos x="87" y="92"/>
                </a:cxn>
                <a:cxn ang="0">
                  <a:pos x="87" y="90"/>
                </a:cxn>
                <a:cxn ang="0">
                  <a:pos x="86" y="87"/>
                </a:cxn>
                <a:cxn ang="0">
                  <a:pos x="79" y="0"/>
                </a:cxn>
                <a:cxn ang="0">
                  <a:pos x="83" y="71"/>
                </a:cxn>
                <a:cxn ang="0">
                  <a:pos x="47" y="49"/>
                </a:cxn>
                <a:cxn ang="0">
                  <a:pos x="0" y="49"/>
                </a:cxn>
                <a:cxn ang="0">
                  <a:pos x="5" y="53"/>
                </a:cxn>
                <a:cxn ang="0">
                  <a:pos x="11" y="58"/>
                </a:cxn>
                <a:cxn ang="0">
                  <a:pos x="16" y="64"/>
                </a:cxn>
                <a:cxn ang="0">
                  <a:pos x="22" y="70"/>
                </a:cxn>
                <a:cxn ang="0">
                  <a:pos x="25" y="74"/>
                </a:cxn>
                <a:cxn ang="0">
                  <a:pos x="27" y="77"/>
                </a:cxn>
                <a:cxn ang="0">
                  <a:pos x="30" y="80"/>
                </a:cxn>
                <a:cxn ang="0">
                  <a:pos x="33" y="83"/>
                </a:cxn>
                <a:cxn ang="0">
                  <a:pos x="65" y="81"/>
                </a:cxn>
                <a:cxn ang="0">
                  <a:pos x="40" y="90"/>
                </a:cxn>
                <a:cxn ang="0">
                  <a:pos x="42" y="92"/>
                </a:cxn>
                <a:cxn ang="0">
                  <a:pos x="44" y="95"/>
                </a:cxn>
                <a:cxn ang="0">
                  <a:pos x="46" y="97"/>
                </a:cxn>
                <a:cxn ang="0">
                  <a:pos x="48" y="98"/>
                </a:cxn>
                <a:cxn ang="0">
                  <a:pos x="49" y="99"/>
                </a:cxn>
                <a:cxn ang="0">
                  <a:pos x="50" y="100"/>
                </a:cxn>
                <a:cxn ang="0">
                  <a:pos x="53" y="102"/>
                </a:cxn>
                <a:cxn ang="0">
                  <a:pos x="54" y="104"/>
                </a:cxn>
                <a:cxn ang="0">
                  <a:pos x="56" y="105"/>
                </a:cxn>
                <a:cxn ang="0">
                  <a:pos x="58" y="107"/>
                </a:cxn>
                <a:cxn ang="0">
                  <a:pos x="61" y="109"/>
                </a:cxn>
                <a:cxn ang="0">
                  <a:pos x="64" y="111"/>
                </a:cxn>
                <a:cxn ang="0">
                  <a:pos x="67" y="114"/>
                </a:cxn>
                <a:cxn ang="0">
                  <a:pos x="108" y="100"/>
                </a:cxn>
                <a:cxn ang="0">
                  <a:pos x="99" y="131"/>
                </a:cxn>
                <a:cxn ang="0">
                  <a:pos x="100" y="131"/>
                </a:cxn>
                <a:cxn ang="0">
                  <a:pos x="100" y="131"/>
                </a:cxn>
                <a:cxn ang="0">
                  <a:pos x="105" y="86"/>
                </a:cxn>
              </a:cxnLst>
              <a:rect l="0" t="0" r="r" b="b"/>
              <a:pathLst>
                <a:path w="126" h="131">
                  <a:moveTo>
                    <a:pt x="105" y="86"/>
                  </a:moveTo>
                  <a:lnTo>
                    <a:pt x="87" y="92"/>
                  </a:lnTo>
                  <a:lnTo>
                    <a:pt x="87" y="91"/>
                  </a:lnTo>
                  <a:lnTo>
                    <a:pt x="87" y="90"/>
                  </a:lnTo>
                  <a:lnTo>
                    <a:pt x="87" y="89"/>
                  </a:lnTo>
                  <a:lnTo>
                    <a:pt x="86" y="87"/>
                  </a:lnTo>
                  <a:lnTo>
                    <a:pt x="99" y="83"/>
                  </a:lnTo>
                  <a:lnTo>
                    <a:pt x="79" y="0"/>
                  </a:lnTo>
                  <a:lnTo>
                    <a:pt x="67" y="7"/>
                  </a:lnTo>
                  <a:lnTo>
                    <a:pt x="83" y="71"/>
                  </a:lnTo>
                  <a:lnTo>
                    <a:pt x="63" y="67"/>
                  </a:lnTo>
                  <a:lnTo>
                    <a:pt x="47" y="49"/>
                  </a:lnTo>
                  <a:lnTo>
                    <a:pt x="41" y="23"/>
                  </a:lnTo>
                  <a:lnTo>
                    <a:pt x="0" y="49"/>
                  </a:lnTo>
                  <a:lnTo>
                    <a:pt x="3" y="51"/>
                  </a:lnTo>
                  <a:lnTo>
                    <a:pt x="5" y="53"/>
                  </a:lnTo>
                  <a:lnTo>
                    <a:pt x="8" y="56"/>
                  </a:lnTo>
                  <a:lnTo>
                    <a:pt x="11" y="58"/>
                  </a:lnTo>
                  <a:lnTo>
                    <a:pt x="14" y="61"/>
                  </a:lnTo>
                  <a:lnTo>
                    <a:pt x="16" y="64"/>
                  </a:lnTo>
                  <a:lnTo>
                    <a:pt x="19" y="67"/>
                  </a:lnTo>
                  <a:lnTo>
                    <a:pt x="22" y="70"/>
                  </a:lnTo>
                  <a:lnTo>
                    <a:pt x="23" y="72"/>
                  </a:lnTo>
                  <a:lnTo>
                    <a:pt x="25" y="74"/>
                  </a:lnTo>
                  <a:lnTo>
                    <a:pt x="26" y="75"/>
                  </a:lnTo>
                  <a:lnTo>
                    <a:pt x="27" y="77"/>
                  </a:lnTo>
                  <a:lnTo>
                    <a:pt x="29" y="78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3" y="83"/>
                  </a:lnTo>
                  <a:lnTo>
                    <a:pt x="52" y="78"/>
                  </a:lnTo>
                  <a:lnTo>
                    <a:pt x="65" y="81"/>
                  </a:lnTo>
                  <a:lnTo>
                    <a:pt x="38" y="89"/>
                  </a:lnTo>
                  <a:lnTo>
                    <a:pt x="40" y="90"/>
                  </a:lnTo>
                  <a:lnTo>
                    <a:pt x="41" y="91"/>
                  </a:lnTo>
                  <a:lnTo>
                    <a:pt x="42" y="92"/>
                  </a:lnTo>
                  <a:lnTo>
                    <a:pt x="43" y="94"/>
                  </a:lnTo>
                  <a:lnTo>
                    <a:pt x="44" y="95"/>
                  </a:lnTo>
                  <a:lnTo>
                    <a:pt x="45" y="96"/>
                  </a:lnTo>
                  <a:lnTo>
                    <a:pt x="46" y="97"/>
                  </a:lnTo>
                  <a:lnTo>
                    <a:pt x="47" y="98"/>
                  </a:lnTo>
                  <a:lnTo>
                    <a:pt x="48" y="98"/>
                  </a:lnTo>
                  <a:lnTo>
                    <a:pt x="48" y="98"/>
                  </a:lnTo>
                  <a:lnTo>
                    <a:pt x="49" y="99"/>
                  </a:lnTo>
                  <a:lnTo>
                    <a:pt x="49" y="99"/>
                  </a:lnTo>
                  <a:lnTo>
                    <a:pt x="50" y="100"/>
                  </a:lnTo>
                  <a:lnTo>
                    <a:pt x="52" y="101"/>
                  </a:lnTo>
                  <a:lnTo>
                    <a:pt x="53" y="102"/>
                  </a:lnTo>
                  <a:lnTo>
                    <a:pt x="54" y="103"/>
                  </a:lnTo>
                  <a:lnTo>
                    <a:pt x="54" y="104"/>
                  </a:lnTo>
                  <a:lnTo>
                    <a:pt x="55" y="104"/>
                  </a:lnTo>
                  <a:lnTo>
                    <a:pt x="56" y="105"/>
                  </a:lnTo>
                  <a:lnTo>
                    <a:pt x="56" y="105"/>
                  </a:lnTo>
                  <a:lnTo>
                    <a:pt x="58" y="107"/>
                  </a:lnTo>
                  <a:lnTo>
                    <a:pt x="59" y="108"/>
                  </a:lnTo>
                  <a:lnTo>
                    <a:pt x="61" y="109"/>
                  </a:lnTo>
                  <a:lnTo>
                    <a:pt x="62" y="110"/>
                  </a:lnTo>
                  <a:lnTo>
                    <a:pt x="64" y="111"/>
                  </a:lnTo>
                  <a:lnTo>
                    <a:pt x="65" y="112"/>
                  </a:lnTo>
                  <a:lnTo>
                    <a:pt x="67" y="114"/>
                  </a:lnTo>
                  <a:lnTo>
                    <a:pt x="68" y="115"/>
                  </a:lnTo>
                  <a:lnTo>
                    <a:pt x="108" y="100"/>
                  </a:lnTo>
                  <a:lnTo>
                    <a:pt x="108" y="117"/>
                  </a:lnTo>
                  <a:lnTo>
                    <a:pt x="99" y="131"/>
                  </a:lnTo>
                  <a:lnTo>
                    <a:pt x="100" y="131"/>
                  </a:lnTo>
                  <a:lnTo>
                    <a:pt x="100" y="131"/>
                  </a:lnTo>
                  <a:lnTo>
                    <a:pt x="100" y="131"/>
                  </a:lnTo>
                  <a:lnTo>
                    <a:pt x="100" y="131"/>
                  </a:lnTo>
                  <a:lnTo>
                    <a:pt x="126" y="89"/>
                  </a:lnTo>
                  <a:lnTo>
                    <a:pt x="105" y="8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6" name="Rectangle 3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 userDrawn="1"/>
        </p:nvSpPr>
        <p:spPr bwMode="auto">
          <a:xfrm>
            <a:off x="1814513" y="0"/>
            <a:ext cx="7329487" cy="6858000"/>
          </a:xfrm>
          <a:prstGeom prst="rect">
            <a:avLst/>
          </a:prstGeom>
          <a:solidFill>
            <a:srgbClr val="F6FE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38" name="Round Diagonal Corner Rectangle 37"/>
          <p:cNvSpPr/>
          <p:nvPr userDrawn="1"/>
        </p:nvSpPr>
        <p:spPr bwMode="auto">
          <a:xfrm>
            <a:off x="982663" y="838200"/>
            <a:ext cx="7766050" cy="990600"/>
          </a:xfrm>
          <a:prstGeom prst="round2DiagRect">
            <a:avLst>
              <a:gd name="adj1" fmla="val 0"/>
              <a:gd name="adj2" fmla="val 30702"/>
            </a:avLst>
          </a:prstGeom>
          <a:noFill/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39" name="Chevron 38"/>
          <p:cNvSpPr/>
          <p:nvPr userDrawn="1"/>
        </p:nvSpPr>
        <p:spPr bwMode="auto">
          <a:xfrm>
            <a:off x="1311275" y="1268413"/>
            <a:ext cx="246063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40" name="Chevron 39"/>
          <p:cNvSpPr/>
          <p:nvPr userDrawn="1"/>
        </p:nvSpPr>
        <p:spPr bwMode="auto">
          <a:xfrm>
            <a:off x="1519238" y="1271588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41" name="Rectangle 45"/>
          <p:cNvSpPr>
            <a:spLocks noChangeArrowheads="1"/>
          </p:cNvSpPr>
          <p:nvPr userDrawn="1"/>
        </p:nvSpPr>
        <p:spPr bwMode="auto">
          <a:xfrm>
            <a:off x="228600" y="6505575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4FF5FC32-C086-463A-93AB-A94C4292B776}" type="slidenum">
              <a:rPr lang="en-US" sz="1200" b="1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43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282" y="2246088"/>
            <a:ext cx="6324600" cy="32766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50000"/>
              </a:lnSpc>
              <a:defRPr sz="2200" b="0" cap="none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772" y="899886"/>
            <a:ext cx="6858000" cy="849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rizontal Text Boxe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Round Diagonal Corner Rectangle 6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ea typeface="+mj-ea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740CB73F-A8AD-4E11-AFE3-008A26D32895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auto">
          <a:xfrm>
            <a:off x="300038" y="1119188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Line 9"/>
          <p:cNvSpPr>
            <a:spLocks noChangeShapeType="1"/>
          </p:cNvSpPr>
          <p:nvPr userDrawn="1"/>
        </p:nvSpPr>
        <p:spPr bwMode="auto">
          <a:xfrm>
            <a:off x="273050" y="3160713"/>
            <a:ext cx="887095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219200"/>
            <a:ext cx="8382000" cy="1828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81000" y="3276600"/>
            <a:ext cx="8382000" cy="2667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s/findings &amp; s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Round Diagonal Corner Rectangle 5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Oval 8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Chevron 10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3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C1936CBB-1063-4A69-A993-4DD7EF957ACF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300038" y="2552700"/>
            <a:ext cx="8570912" cy="3479800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300038" y="1077913"/>
            <a:ext cx="8570912" cy="1500187"/>
          </a:xfrm>
          <a:prstGeom prst="rect">
            <a:avLst/>
          </a:prstGeom>
          <a:solidFill>
            <a:srgbClr val="B0C9DA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Bef>
                <a:spcPct val="4200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0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13658" y="1219200"/>
            <a:ext cx="8305800" cy="1219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Tx/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13658" y="2743200"/>
            <a:ext cx="8305800" cy="3124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Tx/>
              <a:buNone/>
              <a:defRPr sz="3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 List &amp; Support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Round Diagonal Corner Rectangle 5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Oval 8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DF03DF20-66B2-4409-ADFC-B739EEA926F5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auto">
          <a:xfrm>
            <a:off x="300038" y="1119188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Line 5"/>
          <p:cNvSpPr>
            <a:spLocks noChangeShapeType="1"/>
          </p:cNvSpPr>
          <p:nvPr userDrawn="1"/>
        </p:nvSpPr>
        <p:spPr bwMode="auto">
          <a:xfrm>
            <a:off x="4381500" y="1104900"/>
            <a:ext cx="0" cy="4913313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0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89858" y="1295400"/>
            <a:ext cx="3657600" cy="4495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572000" y="1295400"/>
            <a:ext cx="4114800" cy="44958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ext Boxe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Round Diagonal Corner Rectangle 5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Oval 8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19BA84E0-1C0B-42CF-9F48-936DE39B8490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auto">
          <a:xfrm>
            <a:off x="300038" y="1119188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Line 5"/>
          <p:cNvSpPr>
            <a:spLocks noChangeShapeType="1"/>
          </p:cNvSpPr>
          <p:nvPr userDrawn="1"/>
        </p:nvSpPr>
        <p:spPr bwMode="auto">
          <a:xfrm>
            <a:off x="4648200" y="1104900"/>
            <a:ext cx="0" cy="4913313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0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81000" y="1143000"/>
            <a:ext cx="4191000" cy="48006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95372" y="1143000"/>
            <a:ext cx="4143828" cy="48006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Vertical Text Boxes and 1 Horizont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Round Diagonal Corner Rectangle 7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5" name="Chevron 14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7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EEF50B2D-E607-4C84-A564-90002A615ABC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>
            <a:off x="300038" y="1119188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1" name="Line 5"/>
          <p:cNvSpPr>
            <a:spLocks noChangeShapeType="1"/>
          </p:cNvSpPr>
          <p:nvPr userDrawn="1"/>
        </p:nvSpPr>
        <p:spPr bwMode="auto">
          <a:xfrm>
            <a:off x="4648200" y="1104900"/>
            <a:ext cx="0" cy="4913313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319088" y="4343400"/>
            <a:ext cx="8534400" cy="16764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89858" y="1295400"/>
            <a:ext cx="3853542" cy="2971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800600" y="1295400"/>
            <a:ext cx="3853542" cy="2971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33400" y="4419600"/>
            <a:ext cx="8153400" cy="14478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None/>
              <a:defRPr sz="24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Round Diagonal Corner Rectangle 4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Oval 7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3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5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E500012F-5F0A-48BF-B38B-8722F7BB1D9C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300038" y="1119188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7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00742" y="1295400"/>
            <a:ext cx="8153400" cy="4572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FontTx/>
              <a:buNone/>
              <a:defRPr/>
            </a:lvl1pPr>
          </a:lstStyle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mall.png"/>
          <p:cNvPicPr>
            <a:picLocks noChangeAspect="1"/>
          </p:cNvPicPr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6749430" y="153990"/>
            <a:ext cx="2061195" cy="16668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675120"/>
            <a:ext cx="7315200" cy="182880"/>
          </a:xfrm>
          <a:prstGeom prst="rect">
            <a:avLst/>
          </a:prstGeom>
          <a:solidFill>
            <a:srgbClr val="BE3A3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TextBox 20"/>
          <p:cNvSpPr txBox="1">
            <a:spLocks noChangeArrowheads="1"/>
          </p:cNvSpPr>
          <p:nvPr userDrawn="1"/>
        </p:nvSpPr>
        <p:spPr bwMode="auto">
          <a:xfrm>
            <a:off x="304799" y="6516993"/>
            <a:ext cx="141248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Mahindra Satyam 2009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62575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4" r:id="rId1"/>
    <p:sldLayoutId id="2147484573" r:id="rId2"/>
    <p:sldLayoutId id="2147484575" r:id="rId3"/>
    <p:sldLayoutId id="2147484578" r:id="rId4"/>
    <p:sldLayoutId id="2147484579" r:id="rId5"/>
    <p:sldLayoutId id="2147484580" r:id="rId6"/>
    <p:sldLayoutId id="2147484581" r:id="rId7"/>
    <p:sldLayoutId id="2147484582" r:id="rId8"/>
    <p:sldLayoutId id="2147484583" r:id="rId9"/>
    <p:sldLayoutId id="2147484584" r:id="rId10"/>
    <p:sldLayoutId id="2147484585" r:id="rId11"/>
    <p:sldLayoutId id="2147484586" r:id="rId12"/>
    <p:sldLayoutId id="2147484587" r:id="rId13"/>
    <p:sldLayoutId id="2147484588" r:id="rId14"/>
    <p:sldLayoutId id="2147484589" r:id="rId15"/>
    <p:sldLayoutId id="2147484590" r:id="rId16"/>
    <p:sldLayoutId id="2147484592" r:id="rId17"/>
    <p:sldLayoutId id="2147484593" r:id="rId18"/>
    <p:sldLayoutId id="2147484594" r:id="rId19"/>
    <p:sldLayoutId id="2147484595" r:id="rId20"/>
    <p:sldLayoutId id="2147484596" r:id="rId21"/>
    <p:sldLayoutId id="2147484609" r:id="rId22"/>
    <p:sldLayoutId id="2147484610" r:id="rId23"/>
    <p:sldLayoutId id="2147484611" r:id="rId2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SzPct val="75000"/>
        <a:buFont typeface="Symbol" pitchFamily="18" charset="2"/>
        <a:buChar char="·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SzPct val="75000"/>
        <a:buFont typeface="Symbol" pitchFamily="18" charset="2"/>
        <a:buChar char="-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SzPct val="75000"/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SzPct val="75000"/>
        <a:buFont typeface="Symbol" pitchFamily="18" charset="2"/>
        <a:buChar char="&gt;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40414"/>
            <a:ext cx="6934200" cy="3455831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400" b="1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MR105S11P01</a:t>
            </a:r>
            <a:r>
              <a:rPr lang="en-US" sz="4400" b="1" kern="1200" dirty="0" smtClean="0">
                <a:solidFill>
                  <a:srgbClr val="00B05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4400" b="1" kern="12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  <a:t>–</a:t>
            </a:r>
            <a:r>
              <a:rPr lang="en-US" sz="4400" b="1" kern="120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        </a:t>
            </a:r>
            <a:r>
              <a:rPr lang="en-US" sz="4400" b="1" kern="12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  <a:t>“</a:t>
            </a:r>
            <a:r>
              <a:rPr lang="en-US" sz="4400" b="1" dirty="0" smtClean="0">
                <a:solidFill>
                  <a:srgbClr val="002060"/>
                </a:solidFill>
                <a:ea typeface="+mn-ea"/>
              </a:rPr>
              <a:t>Application Program Using Cursor“</a:t>
            </a:r>
            <a:r>
              <a:rPr lang="en-US" sz="4400" b="1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lang="en-US" sz="4400" b="1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sz="4400" b="1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lang="en-US" sz="4400" b="1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sz="4400" b="1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Session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153928" y="444002"/>
            <a:ext cx="6858000" cy="529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Outline of an Application Program</a:t>
            </a:r>
          </a:p>
        </p:txBody>
      </p:sp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IDENTIFICATION DIVISION.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ENVIRONMENT DIVISION.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DATA DIVISION.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i="1" dirty="0"/>
              <a:t>WORKING-STORAGE SECTION.</a:t>
            </a: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Include SQLCA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Declare Host variables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Include DCLGEN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Declare cursor1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PROCEDURE DIVISION.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Declare cursor2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Cursor operations...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ChangeArrowheads="1"/>
          </p:cNvSpPr>
          <p:nvPr/>
        </p:nvSpPr>
        <p:spPr bwMode="auto">
          <a:xfrm>
            <a:off x="685800" y="296214"/>
            <a:ext cx="5753637" cy="5419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Putting it all together</a:t>
            </a:r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1" dirty="0"/>
              <a:t>	</a:t>
            </a:r>
            <a:r>
              <a:rPr lang="en-US" sz="2200" b="1" dirty="0"/>
              <a:t>MOVE ‘01-01-1996’   TO WS-JOIN-DATE.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PERFORM OPEN-PARA.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PERFORM FETCH-PARA.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PERFORM UNTIL SQLCODE = 100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PERFORM PROCESS-ROW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PERFORM FETCH-PARA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END-PERFORM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PERFORM CLOSE-PARA.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965914" y="244699"/>
            <a:ext cx="5460643" cy="5816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FOR UPDATE OF</a:t>
            </a:r>
          </a:p>
        </p:txBody>
      </p:sp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18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18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1" dirty="0"/>
              <a:t>	</a:t>
            </a:r>
            <a:r>
              <a:rPr lang="en-US" sz="2200" b="1" dirty="0"/>
              <a:t>EXEC SQL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		 DECLARE CUREMP01 CURSOR FOR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  	 SELECT EMPNO, AGE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  	  FROM EMPLOYEE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  FOR UPDATE OF SALARY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END-EXEC.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ChangeArrowheads="1"/>
          </p:cNvSpPr>
          <p:nvPr/>
        </p:nvSpPr>
        <p:spPr bwMode="auto">
          <a:xfrm>
            <a:off x="157354" y="381720"/>
            <a:ext cx="6934200" cy="6063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UPDATE ... WHERE CURRENT OF</a:t>
            </a:r>
          </a:p>
        </p:txBody>
      </p:sp>
      <p:sp>
        <p:nvSpPr>
          <p:cNvPr id="217091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PERFORM FETCH-PARA.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PERFORM UNTIL SQLCODE = 100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   .......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EXEC SQL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    UPDATE EMPLOYEE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    SET SALARY = :WS-SALARY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   WHERE CURRENT OF CUREMP01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END-EXEC			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	PERFORM FETCH-PARA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END-PERFORM.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ChangeArrowheads="1"/>
          </p:cNvSpPr>
          <p:nvPr/>
        </p:nvSpPr>
        <p:spPr bwMode="auto">
          <a:xfrm>
            <a:off x="316917" y="407476"/>
            <a:ext cx="6738870" cy="580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DELETE ... WHERE CURRENT OF</a:t>
            </a: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67945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PERFORM OPEN-PARA.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PERFORM FETCH-PARA.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PERFORM UNTIL SQLCODE = 100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EXEC SQL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    DELETE FROM  EMPLOYEE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   WHERE CURRENT OF CUREMP01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END-EXEC			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	PERFORM FETCH-PARA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END-PERFORM.</a:t>
            </a:r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5327650" y="1981200"/>
            <a:ext cx="3810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</a:pPr>
            <a:endParaRPr lang="en-US" b="1">
              <a:latin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b="1">
              <a:latin typeface="Times New Roman" pitchFamily="18" charset="0"/>
            </a:endParaRPr>
          </a:p>
          <a:p>
            <a:pPr marL="342900" indent="-342900" eaLnBrk="0" latinLnBrk="1" hangingPunct="0">
              <a:spcBef>
                <a:spcPct val="20000"/>
              </a:spcBef>
            </a:pPr>
            <a:endParaRPr lang="en-US" b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ChangeArrowheads="1"/>
          </p:cNvSpPr>
          <p:nvPr/>
        </p:nvSpPr>
        <p:spPr bwMode="auto">
          <a:xfrm>
            <a:off x="-2941" y="227384"/>
            <a:ext cx="6212991" cy="594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DECLARE ... WITH HOLD</a:t>
            </a:r>
          </a:p>
        </p:txBody>
      </p:sp>
      <p:sp>
        <p:nvSpPr>
          <p:cNvPr id="219139" name="Rectangle 3"/>
          <p:cNvSpPr>
            <a:spLocks noChangeArrowheads="1"/>
          </p:cNvSpPr>
          <p:nvPr/>
        </p:nvSpPr>
        <p:spPr bwMode="auto">
          <a:xfrm>
            <a:off x="685799" y="1447800"/>
            <a:ext cx="8149107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18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1" dirty="0"/>
              <a:t>	</a:t>
            </a:r>
            <a:r>
              <a:rPr lang="en-US" sz="2200" b="1" dirty="0"/>
              <a:t>EXEC SQL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		DECLARE cursor-name CURSOR WITH HOLD FOR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  	 SELECT column-name-list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  	   FROM table-name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     WHERE search-condition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FOR UPDATE OF column-name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END-EXEC.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ChangeArrowheads="1"/>
          </p:cNvSpPr>
          <p:nvPr/>
        </p:nvSpPr>
        <p:spPr bwMode="auto">
          <a:xfrm>
            <a:off x="1068946" y="180304"/>
            <a:ext cx="5865254" cy="5816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WHENEVER</a:t>
            </a:r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228600" y="1447800"/>
            <a:ext cx="8458200" cy="480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1" dirty="0"/>
              <a:t>	</a:t>
            </a:r>
            <a:r>
              <a:rPr lang="en-US" sz="2200" b="1" dirty="0"/>
              <a:t>  EXEC SQL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		 WHENEVER condition action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  END-EXEC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Condition	: SQLWARNING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	  SQLERROR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	  NOT FOUND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action	: CONTINUE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	  GOTO or GO TO procedure/section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8410" y="1079679"/>
            <a:ext cx="8229600" cy="5012028"/>
          </a:xfrm>
        </p:spPr>
        <p:txBody>
          <a:bodyPr/>
          <a:lstStyle/>
          <a:p>
            <a:pPr lvl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 smtClean="0"/>
              <a:t>On completion of this session the learner will be able to:</a:t>
            </a:r>
            <a:endParaRPr lang="en-US" sz="2300" dirty="0" smtClean="0"/>
          </a:p>
          <a:p>
            <a:pPr lvl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2300" dirty="0" smtClean="0"/>
          </a:p>
          <a:p>
            <a:pPr lvl="1" eaLnBrk="1" hangingPunct="1">
              <a:lnSpc>
                <a:spcPct val="100000"/>
              </a:lnSpc>
            </a:pPr>
            <a:r>
              <a:rPr lang="en-US" sz="2300" dirty="0" smtClean="0"/>
              <a:t>Explain the concepts of Cursor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300" dirty="0" smtClean="0"/>
              <a:t>Explain different operations of cursor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300" dirty="0" smtClean="0"/>
              <a:t>Write an application program with cursors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sz="2300" dirty="0" smtClean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GB" sz="2300" b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2470" y="304800"/>
            <a:ext cx="6477000" cy="762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b="1" kern="1200" dirty="0" smtClean="0">
                <a:solidFill>
                  <a:srgbClr val="7030A0"/>
                </a:solidFill>
                <a:ea typeface="+mn-ea"/>
                <a:cs typeface="+mn-cs"/>
              </a:rPr>
              <a:t>Session 11 - Objectives</a:t>
            </a:r>
            <a:r>
              <a:rPr lang="en-US" b="1" kern="1200" dirty="0" smtClean="0">
                <a:ea typeface="+mn-ea"/>
                <a:cs typeface="+mn-cs"/>
              </a:rPr>
              <a:t> </a:t>
            </a:r>
            <a:r>
              <a:rPr lang="en-US" kern="1200" dirty="0" smtClean="0"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ChangeArrowheads="1"/>
          </p:cNvSpPr>
          <p:nvPr/>
        </p:nvSpPr>
        <p:spPr bwMode="auto">
          <a:xfrm>
            <a:off x="677738" y="38637"/>
            <a:ext cx="5736554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Concepts of Cursors</a:t>
            </a:r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469900" y="2311400"/>
            <a:ext cx="2184400" cy="3632200"/>
          </a:xfrm>
          <a:prstGeom prst="rect">
            <a:avLst/>
          </a:prstGeom>
          <a:noFill/>
          <a:ln w="25400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52" name="Oval 4"/>
          <p:cNvSpPr>
            <a:spLocks noChangeArrowheads="1"/>
          </p:cNvSpPr>
          <p:nvPr/>
        </p:nvSpPr>
        <p:spPr bwMode="auto">
          <a:xfrm>
            <a:off x="3968750" y="2457450"/>
            <a:ext cx="2501900" cy="901700"/>
          </a:xfrm>
          <a:prstGeom prst="ellipse">
            <a:avLst/>
          </a:prstGeom>
          <a:noFill/>
          <a:ln w="127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53" name="Rectangle 5"/>
          <p:cNvSpPr>
            <a:spLocks noChangeArrowheads="1"/>
          </p:cNvSpPr>
          <p:nvPr/>
        </p:nvSpPr>
        <p:spPr bwMode="auto">
          <a:xfrm>
            <a:off x="4356100" y="4368800"/>
            <a:ext cx="1879600" cy="1498600"/>
          </a:xfrm>
          <a:prstGeom prst="rect">
            <a:avLst/>
          </a:prstGeom>
          <a:noFill/>
          <a:ln w="25400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54" name="Line 6"/>
          <p:cNvSpPr>
            <a:spLocks noChangeShapeType="1"/>
          </p:cNvSpPr>
          <p:nvPr/>
        </p:nvSpPr>
        <p:spPr bwMode="auto">
          <a:xfrm>
            <a:off x="2693988" y="2908300"/>
            <a:ext cx="1243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55" name="Line 7"/>
          <p:cNvSpPr>
            <a:spLocks noChangeShapeType="1"/>
          </p:cNvSpPr>
          <p:nvPr/>
        </p:nvSpPr>
        <p:spPr bwMode="auto">
          <a:xfrm>
            <a:off x="5181600" y="3392488"/>
            <a:ext cx="0" cy="938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56" name="Rectangle 8"/>
          <p:cNvSpPr>
            <a:spLocks noChangeArrowheads="1"/>
          </p:cNvSpPr>
          <p:nvPr/>
        </p:nvSpPr>
        <p:spPr bwMode="auto">
          <a:xfrm>
            <a:off x="963613" y="4024313"/>
            <a:ext cx="12144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rgbClr val="000080"/>
                </a:solidFill>
                <a:latin typeface="Times New Roman" pitchFamily="18" charset="0"/>
              </a:rPr>
              <a:t>TABLE</a:t>
            </a:r>
          </a:p>
        </p:txBody>
      </p:sp>
      <p:sp>
        <p:nvSpPr>
          <p:cNvPr id="206857" name="Rectangle 9"/>
          <p:cNvSpPr>
            <a:spLocks noChangeArrowheads="1"/>
          </p:cNvSpPr>
          <p:nvPr/>
        </p:nvSpPr>
        <p:spPr bwMode="auto">
          <a:xfrm>
            <a:off x="4545013" y="4786313"/>
            <a:ext cx="1477962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rgbClr val="000080"/>
                </a:solidFill>
                <a:latin typeface="Times New Roman" pitchFamily="18" charset="0"/>
              </a:rPr>
              <a:t>RESULT </a:t>
            </a:r>
          </a:p>
          <a:p>
            <a:pPr eaLnBrk="0" hangingPunct="0"/>
            <a:r>
              <a:rPr lang="en-US" b="1">
                <a:solidFill>
                  <a:srgbClr val="000080"/>
                </a:solidFill>
                <a:latin typeface="Times New Roman" pitchFamily="18" charset="0"/>
              </a:rPr>
              <a:t>TABLE</a:t>
            </a:r>
          </a:p>
        </p:txBody>
      </p:sp>
      <p:sp>
        <p:nvSpPr>
          <p:cNvPr id="206858" name="Rectangle 10"/>
          <p:cNvSpPr>
            <a:spLocks noChangeArrowheads="1"/>
          </p:cNvSpPr>
          <p:nvPr/>
        </p:nvSpPr>
        <p:spPr bwMode="auto">
          <a:xfrm>
            <a:off x="4545013" y="2568575"/>
            <a:ext cx="159385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rgbClr val="000080"/>
                </a:solidFill>
                <a:latin typeface="Times New Roman" pitchFamily="18" charset="0"/>
              </a:rPr>
              <a:t>Multi-row </a:t>
            </a:r>
          </a:p>
          <a:p>
            <a:pPr eaLnBrk="0" hangingPunct="0"/>
            <a:r>
              <a:rPr lang="en-US" b="1">
                <a:solidFill>
                  <a:srgbClr val="000080"/>
                </a:solidFill>
                <a:latin typeface="Times New Roman" pitchFamily="18" charset="0"/>
              </a:rPr>
              <a:t>SELECT</a:t>
            </a:r>
          </a:p>
        </p:txBody>
      </p:sp>
      <p:sp>
        <p:nvSpPr>
          <p:cNvPr id="206859" name="Line 11"/>
          <p:cNvSpPr>
            <a:spLocks noChangeShapeType="1"/>
          </p:cNvSpPr>
          <p:nvPr/>
        </p:nvSpPr>
        <p:spPr bwMode="auto">
          <a:xfrm>
            <a:off x="6262688" y="4508500"/>
            <a:ext cx="506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>
            <a:off x="6262688" y="4737100"/>
            <a:ext cx="506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61" name="Line 13"/>
          <p:cNvSpPr>
            <a:spLocks noChangeShapeType="1"/>
          </p:cNvSpPr>
          <p:nvPr/>
        </p:nvSpPr>
        <p:spPr bwMode="auto">
          <a:xfrm>
            <a:off x="6262688" y="4889500"/>
            <a:ext cx="506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>
            <a:off x="6262688" y="5041900"/>
            <a:ext cx="506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63" name="Line 15"/>
          <p:cNvSpPr>
            <a:spLocks noChangeShapeType="1"/>
          </p:cNvSpPr>
          <p:nvPr/>
        </p:nvSpPr>
        <p:spPr bwMode="auto">
          <a:xfrm>
            <a:off x="6262688" y="5194300"/>
            <a:ext cx="506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64" name="Line 16"/>
          <p:cNvSpPr>
            <a:spLocks noChangeShapeType="1"/>
          </p:cNvSpPr>
          <p:nvPr/>
        </p:nvSpPr>
        <p:spPr bwMode="auto">
          <a:xfrm>
            <a:off x="6262688" y="5422900"/>
            <a:ext cx="506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65" name="Line 17"/>
          <p:cNvSpPr>
            <a:spLocks noChangeShapeType="1"/>
          </p:cNvSpPr>
          <p:nvPr/>
        </p:nvSpPr>
        <p:spPr bwMode="auto">
          <a:xfrm>
            <a:off x="6262688" y="5575300"/>
            <a:ext cx="506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66" name="Line 18"/>
          <p:cNvSpPr>
            <a:spLocks noChangeShapeType="1"/>
          </p:cNvSpPr>
          <p:nvPr/>
        </p:nvSpPr>
        <p:spPr bwMode="auto">
          <a:xfrm>
            <a:off x="6262688" y="5803900"/>
            <a:ext cx="506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67" name="Rectangle 19"/>
          <p:cNvSpPr>
            <a:spLocks noChangeArrowheads="1"/>
          </p:cNvSpPr>
          <p:nvPr/>
        </p:nvSpPr>
        <p:spPr bwMode="auto">
          <a:xfrm>
            <a:off x="7135813" y="4559300"/>
            <a:ext cx="1314450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Times New Roman" pitchFamily="18" charset="0"/>
              </a:rPr>
              <a:t>Retrieve</a:t>
            </a:r>
          </a:p>
          <a:p>
            <a:pPr eaLnBrk="0" hangingPunct="0"/>
            <a:r>
              <a:rPr lang="en-US" b="1">
                <a:latin typeface="Times New Roman" pitchFamily="18" charset="0"/>
              </a:rPr>
              <a:t>One row</a:t>
            </a:r>
          </a:p>
          <a:p>
            <a:pPr eaLnBrk="0" hangingPunct="0"/>
            <a:r>
              <a:rPr lang="en-US" b="1">
                <a:latin typeface="Times New Roman" pitchFamily="18" charset="0"/>
              </a:rPr>
              <a:t>at a time</a:t>
            </a:r>
          </a:p>
        </p:txBody>
      </p:sp>
      <p:sp>
        <p:nvSpPr>
          <p:cNvPr id="206868" name="Rectangle 2"/>
          <p:cNvSpPr>
            <a:spLocks noChangeArrowheads="1"/>
          </p:cNvSpPr>
          <p:nvPr/>
        </p:nvSpPr>
        <p:spPr bwMode="auto">
          <a:xfrm>
            <a:off x="152400" y="838200"/>
            <a:ext cx="69342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200" b="1" dirty="0"/>
              <a:t>Processing Multiple Rows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ChangeArrowheads="1"/>
          </p:cNvSpPr>
          <p:nvPr/>
        </p:nvSpPr>
        <p:spPr bwMode="auto">
          <a:xfrm>
            <a:off x="96190" y="270456"/>
            <a:ext cx="6553200" cy="5677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DECLARE CURSOR</a:t>
            </a:r>
          </a:p>
        </p:txBody>
      </p:sp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16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1" dirty="0"/>
              <a:t>	</a:t>
            </a:r>
            <a:r>
              <a:rPr lang="en-US" sz="2200" b="1" dirty="0"/>
              <a:t>EXEC SQL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DECLARE CUREMP01 CURSOR FOR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SELECT  EMPNO, SEX, AGE, NAME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    FROM  EMPLOYEE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   WHERE  JOIN_DATE &gt; :WS-JOIN-DATE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END-EXEC.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2266682" y="180304"/>
            <a:ext cx="4275786" cy="6578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OPEN</a:t>
            </a:r>
          </a:p>
        </p:txBody>
      </p:sp>
      <p:sp>
        <p:nvSpPr>
          <p:cNvPr id="208899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1720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 dirty="0"/>
              <a:t>		</a:t>
            </a:r>
            <a:r>
              <a:rPr lang="en-US" sz="2200" b="1" dirty="0"/>
              <a:t>EXEC SQL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   OPEN cursor-name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END-EXEC.</a:t>
            </a:r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692150" y="3663950"/>
            <a:ext cx="2501900" cy="204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901" name="Oval 5"/>
          <p:cNvSpPr>
            <a:spLocks noChangeArrowheads="1"/>
          </p:cNvSpPr>
          <p:nvPr/>
        </p:nvSpPr>
        <p:spPr bwMode="auto">
          <a:xfrm>
            <a:off x="3816350" y="3892550"/>
            <a:ext cx="1435100" cy="1358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902" name="Rectangle 6"/>
          <p:cNvSpPr>
            <a:spLocks noChangeArrowheads="1"/>
          </p:cNvSpPr>
          <p:nvPr/>
        </p:nvSpPr>
        <p:spPr bwMode="auto">
          <a:xfrm>
            <a:off x="6102350" y="3968750"/>
            <a:ext cx="2044700" cy="1358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903" name="Line 7"/>
          <p:cNvSpPr>
            <a:spLocks noChangeShapeType="1"/>
          </p:cNvSpPr>
          <p:nvPr/>
        </p:nvSpPr>
        <p:spPr bwMode="auto">
          <a:xfrm>
            <a:off x="700088" y="4114800"/>
            <a:ext cx="2487612" cy="0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904" name="Line 8"/>
          <p:cNvSpPr>
            <a:spLocks noChangeShapeType="1"/>
          </p:cNvSpPr>
          <p:nvPr/>
        </p:nvSpPr>
        <p:spPr bwMode="auto">
          <a:xfrm>
            <a:off x="700088" y="4495800"/>
            <a:ext cx="2487612" cy="0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905" name="Line 9"/>
          <p:cNvSpPr>
            <a:spLocks noChangeShapeType="1"/>
          </p:cNvSpPr>
          <p:nvPr/>
        </p:nvSpPr>
        <p:spPr bwMode="auto">
          <a:xfrm>
            <a:off x="700088" y="4876800"/>
            <a:ext cx="2487612" cy="0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906" name="Line 10"/>
          <p:cNvSpPr>
            <a:spLocks noChangeShapeType="1"/>
          </p:cNvSpPr>
          <p:nvPr/>
        </p:nvSpPr>
        <p:spPr bwMode="auto">
          <a:xfrm>
            <a:off x="700088" y="5334000"/>
            <a:ext cx="2487612" cy="0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907" name="Line 11"/>
          <p:cNvSpPr>
            <a:spLocks noChangeShapeType="1"/>
          </p:cNvSpPr>
          <p:nvPr/>
        </p:nvSpPr>
        <p:spPr bwMode="auto">
          <a:xfrm>
            <a:off x="1828800" y="3671888"/>
            <a:ext cx="0" cy="2030412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908" name="Line 12"/>
          <p:cNvSpPr>
            <a:spLocks noChangeShapeType="1"/>
          </p:cNvSpPr>
          <p:nvPr/>
        </p:nvSpPr>
        <p:spPr bwMode="auto">
          <a:xfrm>
            <a:off x="6934200" y="3976688"/>
            <a:ext cx="0" cy="1344612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909" name="Line 13"/>
          <p:cNvSpPr>
            <a:spLocks noChangeShapeType="1"/>
          </p:cNvSpPr>
          <p:nvPr/>
        </p:nvSpPr>
        <p:spPr bwMode="auto">
          <a:xfrm>
            <a:off x="6110288" y="4343400"/>
            <a:ext cx="2030412" cy="0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910" name="Line 14"/>
          <p:cNvSpPr>
            <a:spLocks noChangeShapeType="1"/>
          </p:cNvSpPr>
          <p:nvPr/>
        </p:nvSpPr>
        <p:spPr bwMode="auto">
          <a:xfrm>
            <a:off x="6110288" y="4876800"/>
            <a:ext cx="2030412" cy="0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911" name="Line 15"/>
          <p:cNvSpPr>
            <a:spLocks noChangeShapeType="1"/>
          </p:cNvSpPr>
          <p:nvPr/>
        </p:nvSpPr>
        <p:spPr bwMode="auto">
          <a:xfrm>
            <a:off x="3227388" y="4495800"/>
            <a:ext cx="557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912" name="Line 16"/>
          <p:cNvSpPr>
            <a:spLocks noChangeShapeType="1"/>
          </p:cNvSpPr>
          <p:nvPr/>
        </p:nvSpPr>
        <p:spPr bwMode="auto">
          <a:xfrm>
            <a:off x="5284788" y="4572000"/>
            <a:ext cx="7858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913" name="Rectangle 17"/>
          <p:cNvSpPr>
            <a:spLocks noChangeArrowheads="1"/>
          </p:cNvSpPr>
          <p:nvPr/>
        </p:nvSpPr>
        <p:spPr bwMode="auto">
          <a:xfrm>
            <a:off x="887413" y="4133850"/>
            <a:ext cx="561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>
                <a:solidFill>
                  <a:srgbClr val="000080"/>
                </a:solidFill>
                <a:latin typeface="Times New Roman" pitchFamily="18" charset="0"/>
              </a:rPr>
              <a:t>102</a:t>
            </a:r>
          </a:p>
        </p:txBody>
      </p:sp>
      <p:sp>
        <p:nvSpPr>
          <p:cNvPr id="208914" name="Rectangle 18"/>
          <p:cNvSpPr>
            <a:spLocks noChangeArrowheads="1"/>
          </p:cNvSpPr>
          <p:nvPr/>
        </p:nvSpPr>
        <p:spPr bwMode="auto">
          <a:xfrm>
            <a:off x="887413" y="4514850"/>
            <a:ext cx="561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>
                <a:solidFill>
                  <a:srgbClr val="000080"/>
                </a:solidFill>
                <a:latin typeface="Times New Roman" pitchFamily="18" charset="0"/>
              </a:rPr>
              <a:t>103</a:t>
            </a:r>
          </a:p>
        </p:txBody>
      </p:sp>
      <p:sp>
        <p:nvSpPr>
          <p:cNvPr id="208915" name="Rectangle 19"/>
          <p:cNvSpPr>
            <a:spLocks noChangeArrowheads="1"/>
          </p:cNvSpPr>
          <p:nvPr/>
        </p:nvSpPr>
        <p:spPr bwMode="auto">
          <a:xfrm>
            <a:off x="914400" y="3657600"/>
            <a:ext cx="68103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 b="1">
                <a:solidFill>
                  <a:srgbClr val="000080"/>
                </a:solidFill>
                <a:latin typeface="Times New Roman" pitchFamily="18" charset="0"/>
              </a:rPr>
              <a:t>101</a:t>
            </a:r>
          </a:p>
        </p:txBody>
      </p:sp>
      <p:sp>
        <p:nvSpPr>
          <p:cNvPr id="208916" name="Rectangle 20"/>
          <p:cNvSpPr>
            <a:spLocks noChangeArrowheads="1"/>
          </p:cNvSpPr>
          <p:nvPr/>
        </p:nvSpPr>
        <p:spPr bwMode="auto">
          <a:xfrm>
            <a:off x="887413" y="4895850"/>
            <a:ext cx="561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>
                <a:solidFill>
                  <a:srgbClr val="000080"/>
                </a:solidFill>
                <a:latin typeface="Times New Roman" pitchFamily="18" charset="0"/>
              </a:rPr>
              <a:t>104</a:t>
            </a:r>
          </a:p>
        </p:txBody>
      </p:sp>
      <p:sp>
        <p:nvSpPr>
          <p:cNvPr id="208917" name="Rectangle 21"/>
          <p:cNvSpPr>
            <a:spLocks noChangeArrowheads="1"/>
          </p:cNvSpPr>
          <p:nvPr/>
        </p:nvSpPr>
        <p:spPr bwMode="auto">
          <a:xfrm>
            <a:off x="887413" y="5353050"/>
            <a:ext cx="561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>
                <a:solidFill>
                  <a:srgbClr val="000080"/>
                </a:solidFill>
                <a:latin typeface="Times New Roman" pitchFamily="18" charset="0"/>
              </a:rPr>
              <a:t>105</a:t>
            </a:r>
          </a:p>
        </p:txBody>
      </p:sp>
      <p:sp>
        <p:nvSpPr>
          <p:cNvPr id="208918" name="Rectangle 22"/>
          <p:cNvSpPr>
            <a:spLocks noChangeArrowheads="1"/>
          </p:cNvSpPr>
          <p:nvPr/>
        </p:nvSpPr>
        <p:spPr bwMode="auto">
          <a:xfrm>
            <a:off x="6145213" y="3981450"/>
            <a:ext cx="561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>
                <a:solidFill>
                  <a:srgbClr val="000080"/>
                </a:solidFill>
                <a:latin typeface="Times New Roman" pitchFamily="18" charset="0"/>
              </a:rPr>
              <a:t>105</a:t>
            </a:r>
          </a:p>
        </p:txBody>
      </p:sp>
      <p:sp>
        <p:nvSpPr>
          <p:cNvPr id="208919" name="Rectangle 23"/>
          <p:cNvSpPr>
            <a:spLocks noChangeArrowheads="1"/>
          </p:cNvSpPr>
          <p:nvPr/>
        </p:nvSpPr>
        <p:spPr bwMode="auto">
          <a:xfrm>
            <a:off x="6145213" y="4438650"/>
            <a:ext cx="561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>
                <a:solidFill>
                  <a:srgbClr val="000080"/>
                </a:solidFill>
                <a:latin typeface="Times New Roman" pitchFamily="18" charset="0"/>
              </a:rPr>
              <a:t>101</a:t>
            </a:r>
          </a:p>
        </p:txBody>
      </p:sp>
      <p:sp>
        <p:nvSpPr>
          <p:cNvPr id="208920" name="Rectangle 24"/>
          <p:cNvSpPr>
            <a:spLocks noChangeArrowheads="1"/>
          </p:cNvSpPr>
          <p:nvPr/>
        </p:nvSpPr>
        <p:spPr bwMode="auto">
          <a:xfrm>
            <a:off x="6145213" y="4895850"/>
            <a:ext cx="561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>
                <a:solidFill>
                  <a:srgbClr val="000080"/>
                </a:solidFill>
                <a:latin typeface="Times New Roman" pitchFamily="18" charset="0"/>
              </a:rPr>
              <a:t>102</a:t>
            </a:r>
          </a:p>
        </p:txBody>
      </p:sp>
      <p:sp>
        <p:nvSpPr>
          <p:cNvPr id="208921" name="Rectangle 25"/>
          <p:cNvSpPr>
            <a:spLocks noChangeArrowheads="1"/>
          </p:cNvSpPr>
          <p:nvPr/>
        </p:nvSpPr>
        <p:spPr bwMode="auto">
          <a:xfrm>
            <a:off x="1878013" y="4178300"/>
            <a:ext cx="11303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80"/>
                </a:solidFill>
                <a:latin typeface="Times New Roman" pitchFamily="18" charset="0"/>
              </a:rPr>
              <a:t>04-05-1996</a:t>
            </a:r>
          </a:p>
        </p:txBody>
      </p:sp>
      <p:sp>
        <p:nvSpPr>
          <p:cNvPr id="208922" name="Rectangle 26"/>
          <p:cNvSpPr>
            <a:spLocks noChangeArrowheads="1"/>
          </p:cNvSpPr>
          <p:nvPr/>
        </p:nvSpPr>
        <p:spPr bwMode="auto">
          <a:xfrm>
            <a:off x="1878013" y="4559300"/>
            <a:ext cx="11303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80"/>
                </a:solidFill>
                <a:latin typeface="Times New Roman" pitchFamily="18" charset="0"/>
              </a:rPr>
              <a:t>01-11-1995</a:t>
            </a:r>
          </a:p>
        </p:txBody>
      </p:sp>
      <p:sp>
        <p:nvSpPr>
          <p:cNvPr id="208923" name="Rectangle 27"/>
          <p:cNvSpPr>
            <a:spLocks noChangeArrowheads="1"/>
          </p:cNvSpPr>
          <p:nvPr/>
        </p:nvSpPr>
        <p:spPr bwMode="auto">
          <a:xfrm>
            <a:off x="1878013" y="4940300"/>
            <a:ext cx="11303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80"/>
                </a:solidFill>
                <a:latin typeface="Times New Roman" pitchFamily="18" charset="0"/>
              </a:rPr>
              <a:t>15-03-1995</a:t>
            </a:r>
          </a:p>
        </p:txBody>
      </p:sp>
      <p:sp>
        <p:nvSpPr>
          <p:cNvPr id="208924" name="Rectangle 28"/>
          <p:cNvSpPr>
            <a:spLocks noChangeArrowheads="1"/>
          </p:cNvSpPr>
          <p:nvPr/>
        </p:nvSpPr>
        <p:spPr bwMode="auto">
          <a:xfrm>
            <a:off x="1878013" y="5397500"/>
            <a:ext cx="11303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80"/>
                </a:solidFill>
                <a:latin typeface="Times New Roman" pitchFamily="18" charset="0"/>
              </a:rPr>
              <a:t>15-02-1996</a:t>
            </a:r>
          </a:p>
        </p:txBody>
      </p:sp>
      <p:sp>
        <p:nvSpPr>
          <p:cNvPr id="208925" name="Rectangle 29"/>
          <p:cNvSpPr>
            <a:spLocks noChangeArrowheads="1"/>
          </p:cNvSpPr>
          <p:nvPr/>
        </p:nvSpPr>
        <p:spPr bwMode="auto">
          <a:xfrm>
            <a:off x="1878013" y="3721100"/>
            <a:ext cx="11303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80"/>
                </a:solidFill>
                <a:latin typeface="Times New Roman" pitchFamily="18" charset="0"/>
              </a:rPr>
              <a:t>01-02-1996</a:t>
            </a:r>
          </a:p>
        </p:txBody>
      </p:sp>
      <p:sp>
        <p:nvSpPr>
          <p:cNvPr id="208926" name="Rectangle 30"/>
          <p:cNvSpPr>
            <a:spLocks noChangeArrowheads="1"/>
          </p:cNvSpPr>
          <p:nvPr/>
        </p:nvSpPr>
        <p:spPr bwMode="auto">
          <a:xfrm>
            <a:off x="6907213" y="4483100"/>
            <a:ext cx="11303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80"/>
                </a:solidFill>
                <a:latin typeface="Times New Roman" pitchFamily="18" charset="0"/>
              </a:rPr>
              <a:t>01-02-1996</a:t>
            </a:r>
          </a:p>
        </p:txBody>
      </p:sp>
      <p:sp>
        <p:nvSpPr>
          <p:cNvPr id="208927" name="Rectangle 31"/>
          <p:cNvSpPr>
            <a:spLocks noChangeArrowheads="1"/>
          </p:cNvSpPr>
          <p:nvPr/>
        </p:nvSpPr>
        <p:spPr bwMode="auto">
          <a:xfrm>
            <a:off x="6907213" y="4940300"/>
            <a:ext cx="11303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80"/>
                </a:solidFill>
                <a:latin typeface="Times New Roman" pitchFamily="18" charset="0"/>
              </a:rPr>
              <a:t>04-05-1996</a:t>
            </a:r>
          </a:p>
        </p:txBody>
      </p:sp>
      <p:sp>
        <p:nvSpPr>
          <p:cNvPr id="208928" name="Rectangle 32"/>
          <p:cNvSpPr>
            <a:spLocks noChangeArrowheads="1"/>
          </p:cNvSpPr>
          <p:nvPr/>
        </p:nvSpPr>
        <p:spPr bwMode="auto">
          <a:xfrm>
            <a:off x="6907213" y="4025900"/>
            <a:ext cx="11303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80"/>
                </a:solidFill>
                <a:latin typeface="Times New Roman" pitchFamily="18" charset="0"/>
              </a:rPr>
              <a:t>15-02-1996</a:t>
            </a:r>
          </a:p>
        </p:txBody>
      </p:sp>
      <p:sp>
        <p:nvSpPr>
          <p:cNvPr id="208929" name="Rectangle 33"/>
          <p:cNvSpPr>
            <a:spLocks noChangeArrowheads="1"/>
          </p:cNvSpPr>
          <p:nvPr/>
        </p:nvSpPr>
        <p:spPr bwMode="auto">
          <a:xfrm>
            <a:off x="3860800" y="4178300"/>
            <a:ext cx="12890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80"/>
                </a:solidFill>
                <a:latin typeface="Times New Roman" pitchFamily="18" charset="0"/>
              </a:rPr>
              <a:t>EXEC SQL</a:t>
            </a:r>
          </a:p>
          <a:p>
            <a:pPr eaLnBrk="0" hangingPunct="0"/>
            <a:r>
              <a:rPr lang="en-US" sz="1600" b="1">
                <a:solidFill>
                  <a:srgbClr val="000080"/>
                </a:solidFill>
                <a:latin typeface="Times New Roman" pitchFamily="18" charset="0"/>
              </a:rPr>
              <a:t> OPEN CUR</a:t>
            </a:r>
          </a:p>
          <a:p>
            <a:pPr eaLnBrk="0" hangingPunct="0"/>
            <a:r>
              <a:rPr lang="en-US" sz="1600" b="1">
                <a:solidFill>
                  <a:srgbClr val="000080"/>
                </a:solidFill>
                <a:latin typeface="Times New Roman" pitchFamily="18" charset="0"/>
              </a:rPr>
              <a:t>END-EXEC.</a:t>
            </a:r>
          </a:p>
        </p:txBody>
      </p:sp>
      <p:sp>
        <p:nvSpPr>
          <p:cNvPr id="208930" name="Rectangle 34"/>
          <p:cNvSpPr>
            <a:spLocks noChangeArrowheads="1"/>
          </p:cNvSpPr>
          <p:nvPr/>
        </p:nvSpPr>
        <p:spPr bwMode="auto">
          <a:xfrm>
            <a:off x="6069013" y="5353050"/>
            <a:ext cx="21272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</a:rPr>
              <a:t>RESULT TABLE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ChangeArrowheads="1"/>
          </p:cNvSpPr>
          <p:nvPr/>
        </p:nvSpPr>
        <p:spPr bwMode="auto">
          <a:xfrm>
            <a:off x="1017427" y="51516"/>
            <a:ext cx="5594797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FETCH</a:t>
            </a:r>
          </a:p>
        </p:txBody>
      </p:sp>
      <p:sp>
        <p:nvSpPr>
          <p:cNvPr id="209923" name="Rectangle 3"/>
          <p:cNvSpPr>
            <a:spLocks noChangeArrowheads="1"/>
          </p:cNvSpPr>
          <p:nvPr/>
        </p:nvSpPr>
        <p:spPr bwMode="auto">
          <a:xfrm>
            <a:off x="685799" y="1219200"/>
            <a:ext cx="7994561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Syntax 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EXEC SQL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  FETCH cursor-name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    INTO :host-variable1, :host-variable2, ....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END-EXEC.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Example 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EXEC SQL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		FETCH CUREMP01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 INTO :WS-EMPNO, :WS-SEX, :WS-AGE, :WS-NAME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END-EXEC.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ChangeArrowheads="1"/>
          </p:cNvSpPr>
          <p:nvPr/>
        </p:nvSpPr>
        <p:spPr bwMode="auto">
          <a:xfrm>
            <a:off x="582613" y="141667"/>
            <a:ext cx="4675187" cy="6578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End-of-Data Processing</a:t>
            </a:r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506413" y="1466850"/>
            <a:ext cx="21272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</a:rPr>
              <a:t>RESULT TABLE</a:t>
            </a:r>
          </a:p>
        </p:txBody>
      </p:sp>
      <p:sp>
        <p:nvSpPr>
          <p:cNvPr id="210948" name="Line 4"/>
          <p:cNvSpPr>
            <a:spLocks noChangeShapeType="1"/>
          </p:cNvSpPr>
          <p:nvPr/>
        </p:nvSpPr>
        <p:spPr bwMode="auto">
          <a:xfrm>
            <a:off x="1295400" y="1919288"/>
            <a:ext cx="0" cy="1344612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949" name="Rectangle 5"/>
          <p:cNvSpPr>
            <a:spLocks noChangeArrowheads="1"/>
          </p:cNvSpPr>
          <p:nvPr/>
        </p:nvSpPr>
        <p:spPr bwMode="auto">
          <a:xfrm>
            <a:off x="4197350" y="4044950"/>
            <a:ext cx="2654300" cy="1816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950" name="Rectangle 6"/>
          <p:cNvSpPr>
            <a:spLocks noChangeArrowheads="1"/>
          </p:cNvSpPr>
          <p:nvPr/>
        </p:nvSpPr>
        <p:spPr bwMode="auto">
          <a:xfrm>
            <a:off x="4316413" y="4057650"/>
            <a:ext cx="561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>
                <a:solidFill>
                  <a:srgbClr val="000080"/>
                </a:solidFill>
                <a:latin typeface="Times New Roman" pitchFamily="18" charset="0"/>
              </a:rPr>
              <a:t>105</a:t>
            </a:r>
          </a:p>
        </p:txBody>
      </p:sp>
      <p:sp>
        <p:nvSpPr>
          <p:cNvPr id="210951" name="Rectangle 7"/>
          <p:cNvSpPr>
            <a:spLocks noChangeArrowheads="1"/>
          </p:cNvSpPr>
          <p:nvPr/>
        </p:nvSpPr>
        <p:spPr bwMode="auto">
          <a:xfrm>
            <a:off x="4316413" y="4514850"/>
            <a:ext cx="561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>
                <a:solidFill>
                  <a:srgbClr val="000080"/>
                </a:solidFill>
                <a:latin typeface="Times New Roman" pitchFamily="18" charset="0"/>
              </a:rPr>
              <a:t>101</a:t>
            </a:r>
          </a:p>
        </p:txBody>
      </p:sp>
      <p:sp>
        <p:nvSpPr>
          <p:cNvPr id="210952" name="Rectangle 8"/>
          <p:cNvSpPr>
            <a:spLocks noChangeArrowheads="1"/>
          </p:cNvSpPr>
          <p:nvPr/>
        </p:nvSpPr>
        <p:spPr bwMode="auto">
          <a:xfrm>
            <a:off x="4392613" y="5429250"/>
            <a:ext cx="561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>
                <a:solidFill>
                  <a:srgbClr val="000080"/>
                </a:solidFill>
                <a:latin typeface="Times New Roman" pitchFamily="18" charset="0"/>
              </a:rPr>
              <a:t>102</a:t>
            </a:r>
          </a:p>
        </p:txBody>
      </p:sp>
      <p:sp>
        <p:nvSpPr>
          <p:cNvPr id="210953" name="Rectangle 9"/>
          <p:cNvSpPr>
            <a:spLocks noChangeArrowheads="1"/>
          </p:cNvSpPr>
          <p:nvPr/>
        </p:nvSpPr>
        <p:spPr bwMode="auto">
          <a:xfrm>
            <a:off x="5383213" y="4537075"/>
            <a:ext cx="12477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solidFill>
                  <a:srgbClr val="000080"/>
                </a:solidFill>
                <a:latin typeface="Times New Roman" pitchFamily="18" charset="0"/>
              </a:rPr>
              <a:t>01-02-1996</a:t>
            </a:r>
          </a:p>
        </p:txBody>
      </p:sp>
      <p:sp>
        <p:nvSpPr>
          <p:cNvPr id="210954" name="Rectangle 10"/>
          <p:cNvSpPr>
            <a:spLocks noChangeArrowheads="1"/>
          </p:cNvSpPr>
          <p:nvPr/>
        </p:nvSpPr>
        <p:spPr bwMode="auto">
          <a:xfrm>
            <a:off x="5383213" y="4994275"/>
            <a:ext cx="12477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solidFill>
                  <a:srgbClr val="000080"/>
                </a:solidFill>
                <a:latin typeface="Times New Roman" pitchFamily="18" charset="0"/>
              </a:rPr>
              <a:t>04-05-1996</a:t>
            </a:r>
          </a:p>
        </p:txBody>
      </p:sp>
      <p:sp>
        <p:nvSpPr>
          <p:cNvPr id="210955" name="Rectangle 11"/>
          <p:cNvSpPr>
            <a:spLocks noChangeArrowheads="1"/>
          </p:cNvSpPr>
          <p:nvPr/>
        </p:nvSpPr>
        <p:spPr bwMode="auto">
          <a:xfrm>
            <a:off x="5383213" y="4079875"/>
            <a:ext cx="12477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solidFill>
                  <a:srgbClr val="000080"/>
                </a:solidFill>
                <a:latin typeface="Times New Roman" pitchFamily="18" charset="0"/>
              </a:rPr>
              <a:t>15-02-1996</a:t>
            </a:r>
          </a:p>
        </p:txBody>
      </p:sp>
      <p:sp>
        <p:nvSpPr>
          <p:cNvPr id="210956" name="Line 12"/>
          <p:cNvSpPr>
            <a:spLocks noChangeShapeType="1"/>
          </p:cNvSpPr>
          <p:nvPr/>
        </p:nvSpPr>
        <p:spPr bwMode="auto">
          <a:xfrm>
            <a:off x="4281488" y="4419600"/>
            <a:ext cx="2563812" cy="0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957" name="Line 13"/>
          <p:cNvSpPr>
            <a:spLocks noChangeShapeType="1"/>
          </p:cNvSpPr>
          <p:nvPr/>
        </p:nvSpPr>
        <p:spPr bwMode="auto">
          <a:xfrm>
            <a:off x="4205288" y="4953000"/>
            <a:ext cx="2640012" cy="0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958" name="Rectangle 14"/>
          <p:cNvSpPr>
            <a:spLocks noChangeArrowheads="1"/>
          </p:cNvSpPr>
          <p:nvPr/>
        </p:nvSpPr>
        <p:spPr bwMode="auto">
          <a:xfrm>
            <a:off x="539750" y="1911350"/>
            <a:ext cx="2044700" cy="1358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959" name="Rectangle 15"/>
          <p:cNvSpPr>
            <a:spLocks noChangeArrowheads="1"/>
          </p:cNvSpPr>
          <p:nvPr/>
        </p:nvSpPr>
        <p:spPr bwMode="auto">
          <a:xfrm>
            <a:off x="582613" y="1924050"/>
            <a:ext cx="561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>
                <a:solidFill>
                  <a:srgbClr val="000080"/>
                </a:solidFill>
                <a:latin typeface="Times New Roman" pitchFamily="18" charset="0"/>
              </a:rPr>
              <a:t>105</a:t>
            </a:r>
          </a:p>
        </p:txBody>
      </p:sp>
      <p:sp>
        <p:nvSpPr>
          <p:cNvPr id="210960" name="Rectangle 16"/>
          <p:cNvSpPr>
            <a:spLocks noChangeArrowheads="1"/>
          </p:cNvSpPr>
          <p:nvPr/>
        </p:nvSpPr>
        <p:spPr bwMode="auto">
          <a:xfrm>
            <a:off x="582613" y="2381250"/>
            <a:ext cx="561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>
                <a:solidFill>
                  <a:srgbClr val="000080"/>
                </a:solidFill>
                <a:latin typeface="Times New Roman" pitchFamily="18" charset="0"/>
              </a:rPr>
              <a:t>101</a:t>
            </a:r>
          </a:p>
        </p:txBody>
      </p:sp>
      <p:sp>
        <p:nvSpPr>
          <p:cNvPr id="210961" name="Rectangle 17"/>
          <p:cNvSpPr>
            <a:spLocks noChangeArrowheads="1"/>
          </p:cNvSpPr>
          <p:nvPr/>
        </p:nvSpPr>
        <p:spPr bwMode="auto">
          <a:xfrm>
            <a:off x="582613" y="2838450"/>
            <a:ext cx="561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>
                <a:solidFill>
                  <a:srgbClr val="000080"/>
                </a:solidFill>
                <a:latin typeface="Times New Roman" pitchFamily="18" charset="0"/>
              </a:rPr>
              <a:t>102</a:t>
            </a:r>
          </a:p>
        </p:txBody>
      </p:sp>
      <p:sp>
        <p:nvSpPr>
          <p:cNvPr id="210962" name="Rectangle 18"/>
          <p:cNvSpPr>
            <a:spLocks noChangeArrowheads="1"/>
          </p:cNvSpPr>
          <p:nvPr/>
        </p:nvSpPr>
        <p:spPr bwMode="auto">
          <a:xfrm>
            <a:off x="1344613" y="2425700"/>
            <a:ext cx="11303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80"/>
                </a:solidFill>
                <a:latin typeface="Times New Roman" pitchFamily="18" charset="0"/>
              </a:rPr>
              <a:t>01-02-1996</a:t>
            </a:r>
          </a:p>
        </p:txBody>
      </p:sp>
      <p:sp>
        <p:nvSpPr>
          <p:cNvPr id="210963" name="Rectangle 19"/>
          <p:cNvSpPr>
            <a:spLocks noChangeArrowheads="1"/>
          </p:cNvSpPr>
          <p:nvPr/>
        </p:nvSpPr>
        <p:spPr bwMode="auto">
          <a:xfrm>
            <a:off x="1344613" y="2882900"/>
            <a:ext cx="11303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80"/>
                </a:solidFill>
                <a:latin typeface="Times New Roman" pitchFamily="18" charset="0"/>
              </a:rPr>
              <a:t>04-05-1996</a:t>
            </a:r>
          </a:p>
        </p:txBody>
      </p:sp>
      <p:sp>
        <p:nvSpPr>
          <p:cNvPr id="210964" name="Rectangle 20"/>
          <p:cNvSpPr>
            <a:spLocks noChangeArrowheads="1"/>
          </p:cNvSpPr>
          <p:nvPr/>
        </p:nvSpPr>
        <p:spPr bwMode="auto">
          <a:xfrm>
            <a:off x="1344613" y="1968500"/>
            <a:ext cx="11303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80"/>
                </a:solidFill>
                <a:latin typeface="Times New Roman" pitchFamily="18" charset="0"/>
              </a:rPr>
              <a:t>15-02-1996</a:t>
            </a:r>
          </a:p>
        </p:txBody>
      </p:sp>
      <p:sp>
        <p:nvSpPr>
          <p:cNvPr id="210965" name="Line 21"/>
          <p:cNvSpPr>
            <a:spLocks noChangeShapeType="1"/>
          </p:cNvSpPr>
          <p:nvPr/>
        </p:nvSpPr>
        <p:spPr bwMode="auto">
          <a:xfrm>
            <a:off x="547688" y="2286000"/>
            <a:ext cx="2030412" cy="0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966" name="Line 22"/>
          <p:cNvSpPr>
            <a:spLocks noChangeShapeType="1"/>
          </p:cNvSpPr>
          <p:nvPr/>
        </p:nvSpPr>
        <p:spPr bwMode="auto">
          <a:xfrm>
            <a:off x="547688" y="2819400"/>
            <a:ext cx="2030412" cy="0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967" name="Line 23"/>
          <p:cNvSpPr>
            <a:spLocks noChangeShapeType="1"/>
          </p:cNvSpPr>
          <p:nvPr/>
        </p:nvSpPr>
        <p:spPr bwMode="auto">
          <a:xfrm>
            <a:off x="1219200" y="1919288"/>
            <a:ext cx="0" cy="1344612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968" name="Line 24"/>
          <p:cNvSpPr>
            <a:spLocks noChangeShapeType="1"/>
          </p:cNvSpPr>
          <p:nvPr/>
        </p:nvSpPr>
        <p:spPr bwMode="auto">
          <a:xfrm>
            <a:off x="5257800" y="4052888"/>
            <a:ext cx="0" cy="1801812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969" name="Rectangle 25"/>
          <p:cNvSpPr>
            <a:spLocks noChangeArrowheads="1"/>
          </p:cNvSpPr>
          <p:nvPr/>
        </p:nvSpPr>
        <p:spPr bwMode="auto">
          <a:xfrm>
            <a:off x="3962400" y="3733800"/>
            <a:ext cx="14636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latin typeface="Times New Roman" pitchFamily="18" charset="0"/>
              </a:rPr>
              <a:t>WS-EMPNO</a:t>
            </a:r>
            <a:endParaRPr lang="en-US" sz="1800" b="1">
              <a:latin typeface="Times New Roman" pitchFamily="18" charset="0"/>
            </a:endParaRPr>
          </a:p>
        </p:txBody>
      </p:sp>
      <p:sp>
        <p:nvSpPr>
          <p:cNvPr id="210970" name="Rectangle 26"/>
          <p:cNvSpPr>
            <a:spLocks noChangeArrowheads="1"/>
          </p:cNvSpPr>
          <p:nvPr/>
        </p:nvSpPr>
        <p:spPr bwMode="auto">
          <a:xfrm>
            <a:off x="5257800" y="3733800"/>
            <a:ext cx="18700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latin typeface="Times New Roman" pitchFamily="18" charset="0"/>
              </a:rPr>
              <a:t>WS-JOIN-DATE</a:t>
            </a:r>
            <a:endParaRPr lang="en-US" sz="1800" b="1">
              <a:latin typeface="Times New Roman" pitchFamily="18" charset="0"/>
            </a:endParaRPr>
          </a:p>
        </p:txBody>
      </p:sp>
      <p:sp>
        <p:nvSpPr>
          <p:cNvPr id="210971" name="Rectangle 27"/>
          <p:cNvSpPr>
            <a:spLocks noChangeArrowheads="1"/>
          </p:cNvSpPr>
          <p:nvPr/>
        </p:nvSpPr>
        <p:spPr bwMode="auto">
          <a:xfrm>
            <a:off x="7059613" y="3554413"/>
            <a:ext cx="16716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Times New Roman" pitchFamily="18" charset="0"/>
              </a:rPr>
              <a:t>SQLCODE</a:t>
            </a:r>
          </a:p>
        </p:txBody>
      </p:sp>
      <p:sp>
        <p:nvSpPr>
          <p:cNvPr id="210972" name="Rectangle 28"/>
          <p:cNvSpPr>
            <a:spLocks noChangeArrowheads="1"/>
          </p:cNvSpPr>
          <p:nvPr/>
        </p:nvSpPr>
        <p:spPr bwMode="auto">
          <a:xfrm>
            <a:off x="7059613" y="4011613"/>
            <a:ext cx="16970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Times New Roman" pitchFamily="18" charset="0"/>
              </a:rPr>
              <a:t>0</a:t>
            </a:r>
          </a:p>
        </p:txBody>
      </p:sp>
      <p:sp>
        <p:nvSpPr>
          <p:cNvPr id="210973" name="Rectangle 29"/>
          <p:cNvSpPr>
            <a:spLocks noChangeArrowheads="1"/>
          </p:cNvSpPr>
          <p:nvPr/>
        </p:nvSpPr>
        <p:spPr bwMode="auto">
          <a:xfrm>
            <a:off x="7059613" y="4468813"/>
            <a:ext cx="16970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Times New Roman" pitchFamily="18" charset="0"/>
              </a:rPr>
              <a:t>0</a:t>
            </a:r>
          </a:p>
        </p:txBody>
      </p:sp>
      <p:sp>
        <p:nvSpPr>
          <p:cNvPr id="210974" name="Rectangle 30"/>
          <p:cNvSpPr>
            <a:spLocks noChangeArrowheads="1"/>
          </p:cNvSpPr>
          <p:nvPr/>
        </p:nvSpPr>
        <p:spPr bwMode="auto">
          <a:xfrm>
            <a:off x="7059613" y="4926013"/>
            <a:ext cx="16970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Times New Roman" pitchFamily="18" charset="0"/>
              </a:rPr>
              <a:t>0</a:t>
            </a:r>
          </a:p>
        </p:txBody>
      </p:sp>
      <p:sp>
        <p:nvSpPr>
          <p:cNvPr id="210975" name="Rectangle 31"/>
          <p:cNvSpPr>
            <a:spLocks noChangeArrowheads="1"/>
          </p:cNvSpPr>
          <p:nvPr/>
        </p:nvSpPr>
        <p:spPr bwMode="auto">
          <a:xfrm>
            <a:off x="4392613" y="4972050"/>
            <a:ext cx="561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>
                <a:solidFill>
                  <a:srgbClr val="000080"/>
                </a:solidFill>
                <a:latin typeface="Times New Roman" pitchFamily="18" charset="0"/>
              </a:rPr>
              <a:t>102</a:t>
            </a:r>
          </a:p>
        </p:txBody>
      </p:sp>
      <p:sp>
        <p:nvSpPr>
          <p:cNvPr id="210976" name="Rectangle 32"/>
          <p:cNvSpPr>
            <a:spLocks noChangeArrowheads="1"/>
          </p:cNvSpPr>
          <p:nvPr/>
        </p:nvSpPr>
        <p:spPr bwMode="auto">
          <a:xfrm>
            <a:off x="5383213" y="5451475"/>
            <a:ext cx="12477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solidFill>
                  <a:srgbClr val="000080"/>
                </a:solidFill>
                <a:latin typeface="Times New Roman" pitchFamily="18" charset="0"/>
              </a:rPr>
              <a:t>04-05-1996</a:t>
            </a:r>
          </a:p>
        </p:txBody>
      </p:sp>
      <p:sp>
        <p:nvSpPr>
          <p:cNvPr id="210977" name="Line 33"/>
          <p:cNvSpPr>
            <a:spLocks noChangeShapeType="1"/>
          </p:cNvSpPr>
          <p:nvPr/>
        </p:nvSpPr>
        <p:spPr bwMode="auto">
          <a:xfrm>
            <a:off x="4205288" y="5410200"/>
            <a:ext cx="2640012" cy="0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978" name="Rectangle 34"/>
          <p:cNvSpPr>
            <a:spLocks noChangeArrowheads="1"/>
          </p:cNvSpPr>
          <p:nvPr/>
        </p:nvSpPr>
        <p:spPr bwMode="auto">
          <a:xfrm>
            <a:off x="7059613" y="5459413"/>
            <a:ext cx="16970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Times New Roman" pitchFamily="18" charset="0"/>
              </a:rPr>
              <a:t>100</a:t>
            </a:r>
          </a:p>
        </p:txBody>
      </p:sp>
      <p:sp>
        <p:nvSpPr>
          <p:cNvPr id="210979" name="Oval 35"/>
          <p:cNvSpPr>
            <a:spLocks noChangeArrowheads="1"/>
          </p:cNvSpPr>
          <p:nvPr/>
        </p:nvSpPr>
        <p:spPr bwMode="auto">
          <a:xfrm>
            <a:off x="844550" y="4273550"/>
            <a:ext cx="1816100" cy="16637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980" name="Rectangle 36"/>
          <p:cNvSpPr>
            <a:spLocks noChangeArrowheads="1"/>
          </p:cNvSpPr>
          <p:nvPr/>
        </p:nvSpPr>
        <p:spPr bwMode="auto">
          <a:xfrm>
            <a:off x="1127125" y="4860925"/>
            <a:ext cx="1200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981" name="Line 37"/>
          <p:cNvSpPr>
            <a:spLocks noChangeShapeType="1"/>
          </p:cNvSpPr>
          <p:nvPr/>
        </p:nvSpPr>
        <p:spPr bwMode="auto">
          <a:xfrm>
            <a:off x="1676400" y="3290888"/>
            <a:ext cx="0" cy="963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982" name="Line 38"/>
          <p:cNvSpPr>
            <a:spLocks noChangeShapeType="1"/>
          </p:cNvSpPr>
          <p:nvPr/>
        </p:nvSpPr>
        <p:spPr bwMode="auto">
          <a:xfrm flipV="1">
            <a:off x="2693988" y="4243388"/>
            <a:ext cx="1471612" cy="9636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983" name="Line 39"/>
          <p:cNvSpPr>
            <a:spLocks noChangeShapeType="1"/>
          </p:cNvSpPr>
          <p:nvPr/>
        </p:nvSpPr>
        <p:spPr bwMode="auto">
          <a:xfrm flipV="1">
            <a:off x="2693988" y="4700588"/>
            <a:ext cx="1471612" cy="506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984" name="Line 40"/>
          <p:cNvSpPr>
            <a:spLocks noChangeShapeType="1"/>
          </p:cNvSpPr>
          <p:nvPr/>
        </p:nvSpPr>
        <p:spPr bwMode="auto">
          <a:xfrm>
            <a:off x="2693988" y="5181600"/>
            <a:ext cx="14716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985" name="Line 41"/>
          <p:cNvSpPr>
            <a:spLocks noChangeShapeType="1"/>
          </p:cNvSpPr>
          <p:nvPr/>
        </p:nvSpPr>
        <p:spPr bwMode="auto">
          <a:xfrm>
            <a:off x="2693988" y="5208588"/>
            <a:ext cx="1471612" cy="4810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986" name="Rectangle 42"/>
          <p:cNvSpPr>
            <a:spLocks noChangeArrowheads="1"/>
          </p:cNvSpPr>
          <p:nvPr/>
        </p:nvSpPr>
        <p:spPr bwMode="auto">
          <a:xfrm>
            <a:off x="1039813" y="4849813"/>
            <a:ext cx="12303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Times New Roman" pitchFamily="18" charset="0"/>
              </a:rPr>
              <a:t>FETCH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1445661" y="206062"/>
            <a:ext cx="5740758" cy="632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Handling End-of-data</a:t>
            </a:r>
          </a:p>
        </p:txBody>
      </p:sp>
      <p:sp>
        <p:nvSpPr>
          <p:cNvPr id="211971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1" dirty="0"/>
              <a:t> </a:t>
            </a:r>
            <a:r>
              <a:rPr lang="en-US" sz="2200" b="1" dirty="0"/>
              <a:t>MAIN-PARA.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MOVE ‘01-01-1996’   TO WS-JOIN-DATE.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PERFORM OPEN-PARA.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PERFORM FETCH-PARA.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PERFORM UNTIL SQLCODE = 100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PERFORM PROCESS-ROW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PERFORM FETCH-PARA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END-PERFORM.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ChangeArrowheads="1"/>
          </p:cNvSpPr>
          <p:nvPr/>
        </p:nvSpPr>
        <p:spPr bwMode="auto">
          <a:xfrm>
            <a:off x="1468192" y="141666"/>
            <a:ext cx="5542208" cy="6450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CLOSE</a:t>
            </a:r>
          </a:p>
        </p:txBody>
      </p:sp>
      <p:sp>
        <p:nvSpPr>
          <p:cNvPr id="212995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Syntax: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EXEC SQL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		CLOSE cursor-name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END-EXEC.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Example: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EXEC SQL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		CLOSE CUREMP01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END-EXEC.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5309</TotalTime>
  <Words>184</Words>
  <Application>Microsoft Office PowerPoint</Application>
  <PresentationFormat>On-screen Show (4:3)</PresentationFormat>
  <Paragraphs>187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MR105S11P01 –        “Application Program Using Cursor“  Session 11</vt:lpstr>
      <vt:lpstr>Session 11 - Objectives 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</dc:creator>
  <cp:lastModifiedBy>vh4490</cp:lastModifiedBy>
  <cp:revision>928</cp:revision>
  <dcterms:created xsi:type="dcterms:W3CDTF">2008-05-02T07:49:09Z</dcterms:created>
  <dcterms:modified xsi:type="dcterms:W3CDTF">2009-10-20T05:29:51Z</dcterms:modified>
</cp:coreProperties>
</file>