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437" r:id="rId3"/>
    <p:sldId id="382" r:id="rId4"/>
    <p:sldId id="412" r:id="rId5"/>
    <p:sldId id="413" r:id="rId6"/>
    <p:sldId id="417" r:id="rId7"/>
    <p:sldId id="414" r:id="rId8"/>
    <p:sldId id="415" r:id="rId9"/>
    <p:sldId id="416" r:id="rId10"/>
    <p:sldId id="419" r:id="rId11"/>
    <p:sldId id="420" r:id="rId12"/>
    <p:sldId id="421" r:id="rId13"/>
    <p:sldId id="423" r:id="rId14"/>
    <p:sldId id="424" r:id="rId15"/>
    <p:sldId id="425" r:id="rId16"/>
    <p:sldId id="426" r:id="rId17"/>
    <p:sldId id="427" r:id="rId18"/>
    <p:sldId id="428" r:id="rId19"/>
    <p:sldId id="429" r:id="rId20"/>
    <p:sldId id="430" r:id="rId21"/>
    <p:sldId id="431" r:id="rId22"/>
    <p:sldId id="433" r:id="rId23"/>
    <p:sldId id="434" r:id="rId24"/>
    <p:sldId id="435" r:id="rId25"/>
    <p:sldId id="43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216" y="66"/>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1860"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E057E00-AEB2-4C3F-A568-B025D0575E31}" type="datetimeFigureOut">
              <a:rPr lang="en-US" smtClean="0"/>
              <a:pPr/>
              <a:t>7/3/2010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80A4D8-714B-44BA-9457-709D3D2C52EC}"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78EC52-E6C9-4E7B-9A01-E7FCA54866AC}" type="datetimeFigureOut">
              <a:rPr lang="en-US" smtClean="0"/>
              <a:pPr/>
              <a:t>7/3/2010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A1360B-72F4-4340-BC5B-1E690DB4BE5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DDDFE675-D2CC-4130-B787-57CC4F08BD2F}" type="slidenum">
              <a:rPr lang="en-US" smtClean="0">
                <a:solidFill>
                  <a:prstClr val="black"/>
                </a:solidFill>
              </a:rPr>
              <a:pPr/>
              <a:t>2</a:t>
            </a:fld>
            <a:endParaRPr lang="en-US" smtClean="0">
              <a:solidFill>
                <a:prstClr val="black"/>
              </a:solidFill>
            </a:endParaRPr>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xfrm>
            <a:off x="1143000" y="4343400"/>
            <a:ext cx="4800600" cy="4114800"/>
          </a:xfrm>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eaLnBrk="1" hangingPunct="1"/>
            <a:endParaRPr lang="en-US" smtClean="0"/>
          </a:p>
        </p:txBody>
      </p:sp>
      <p:sp>
        <p:nvSpPr>
          <p:cNvPr id="62468" name="Slide Number Placeholder 3"/>
          <p:cNvSpPr>
            <a:spLocks noGrp="1"/>
          </p:cNvSpPr>
          <p:nvPr>
            <p:ph type="sldNum" sz="quarter" idx="5"/>
          </p:nvPr>
        </p:nvSpPr>
        <p:spPr>
          <a:noFill/>
        </p:spPr>
        <p:txBody>
          <a:bodyPr/>
          <a:lstStyle/>
          <a:p>
            <a:fld id="{06891969-4D3F-4B6D-B5D5-42C764F07713}" type="slidenum">
              <a:rPr lang="en-US" smtClean="0"/>
              <a:pPr/>
              <a:t>11</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eaLnBrk="1" hangingPunct="1"/>
            <a:endParaRPr lang="en-US" smtClean="0"/>
          </a:p>
        </p:txBody>
      </p:sp>
      <p:sp>
        <p:nvSpPr>
          <p:cNvPr id="62468" name="Slide Number Placeholder 3"/>
          <p:cNvSpPr>
            <a:spLocks noGrp="1"/>
          </p:cNvSpPr>
          <p:nvPr>
            <p:ph type="sldNum" sz="quarter" idx="5"/>
          </p:nvPr>
        </p:nvSpPr>
        <p:spPr>
          <a:noFill/>
        </p:spPr>
        <p:txBody>
          <a:bodyPr/>
          <a:lstStyle/>
          <a:p>
            <a:fld id="{06891969-4D3F-4B6D-B5D5-42C764F07713}" type="slidenum">
              <a:rPr lang="en-US" smtClean="0"/>
              <a:pPr/>
              <a:t>12</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eaLnBrk="1" hangingPunct="1"/>
            <a:endParaRPr lang="en-US" smtClean="0"/>
          </a:p>
        </p:txBody>
      </p:sp>
      <p:sp>
        <p:nvSpPr>
          <p:cNvPr id="62468" name="Slide Number Placeholder 3"/>
          <p:cNvSpPr>
            <a:spLocks noGrp="1"/>
          </p:cNvSpPr>
          <p:nvPr>
            <p:ph type="sldNum" sz="quarter" idx="5"/>
          </p:nvPr>
        </p:nvSpPr>
        <p:spPr>
          <a:noFill/>
        </p:spPr>
        <p:txBody>
          <a:bodyPr/>
          <a:lstStyle/>
          <a:p>
            <a:fld id="{06891969-4D3F-4B6D-B5D5-42C764F07713}" type="slidenum">
              <a:rPr lang="en-US" smtClean="0"/>
              <a:pPr/>
              <a:t>13</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eaLnBrk="1" hangingPunct="1"/>
            <a:endParaRPr lang="en-US" smtClean="0"/>
          </a:p>
        </p:txBody>
      </p:sp>
      <p:sp>
        <p:nvSpPr>
          <p:cNvPr id="62468" name="Slide Number Placeholder 3"/>
          <p:cNvSpPr>
            <a:spLocks noGrp="1"/>
          </p:cNvSpPr>
          <p:nvPr>
            <p:ph type="sldNum" sz="quarter" idx="5"/>
          </p:nvPr>
        </p:nvSpPr>
        <p:spPr>
          <a:noFill/>
        </p:spPr>
        <p:txBody>
          <a:bodyPr/>
          <a:lstStyle/>
          <a:p>
            <a:fld id="{06891969-4D3F-4B6D-B5D5-42C764F07713}" type="slidenum">
              <a:rPr lang="en-US" smtClean="0"/>
              <a:pPr/>
              <a:t>14</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eaLnBrk="1" hangingPunct="1"/>
            <a:endParaRPr lang="en-US" smtClean="0"/>
          </a:p>
        </p:txBody>
      </p:sp>
      <p:sp>
        <p:nvSpPr>
          <p:cNvPr id="62468" name="Slide Number Placeholder 3"/>
          <p:cNvSpPr>
            <a:spLocks noGrp="1"/>
          </p:cNvSpPr>
          <p:nvPr>
            <p:ph type="sldNum" sz="quarter" idx="5"/>
          </p:nvPr>
        </p:nvSpPr>
        <p:spPr>
          <a:noFill/>
        </p:spPr>
        <p:txBody>
          <a:bodyPr/>
          <a:lstStyle/>
          <a:p>
            <a:fld id="{06891969-4D3F-4B6D-B5D5-42C764F07713}" type="slidenum">
              <a:rPr lang="en-US" smtClean="0"/>
              <a:pPr/>
              <a:t>15</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eaLnBrk="1" hangingPunct="1"/>
            <a:endParaRPr lang="en-US" smtClean="0"/>
          </a:p>
        </p:txBody>
      </p:sp>
      <p:sp>
        <p:nvSpPr>
          <p:cNvPr id="62468" name="Slide Number Placeholder 3"/>
          <p:cNvSpPr>
            <a:spLocks noGrp="1"/>
          </p:cNvSpPr>
          <p:nvPr>
            <p:ph type="sldNum" sz="quarter" idx="5"/>
          </p:nvPr>
        </p:nvSpPr>
        <p:spPr>
          <a:noFill/>
        </p:spPr>
        <p:txBody>
          <a:bodyPr/>
          <a:lstStyle/>
          <a:p>
            <a:fld id="{06891969-4D3F-4B6D-B5D5-42C764F07713}" type="slidenum">
              <a:rPr lang="en-US" smtClean="0"/>
              <a:pPr/>
              <a:t>16</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eaLnBrk="1" hangingPunct="1"/>
            <a:endParaRPr lang="en-US" smtClean="0"/>
          </a:p>
        </p:txBody>
      </p:sp>
      <p:sp>
        <p:nvSpPr>
          <p:cNvPr id="62468" name="Slide Number Placeholder 3"/>
          <p:cNvSpPr>
            <a:spLocks noGrp="1"/>
          </p:cNvSpPr>
          <p:nvPr>
            <p:ph type="sldNum" sz="quarter" idx="5"/>
          </p:nvPr>
        </p:nvSpPr>
        <p:spPr>
          <a:noFill/>
        </p:spPr>
        <p:txBody>
          <a:bodyPr/>
          <a:lstStyle/>
          <a:p>
            <a:fld id="{06891969-4D3F-4B6D-B5D5-42C764F07713}" type="slidenum">
              <a:rPr lang="en-US" smtClean="0"/>
              <a:pPr/>
              <a:t>17</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eaLnBrk="1" hangingPunct="1"/>
            <a:endParaRPr lang="en-US" smtClean="0"/>
          </a:p>
        </p:txBody>
      </p:sp>
      <p:sp>
        <p:nvSpPr>
          <p:cNvPr id="62468" name="Slide Number Placeholder 3"/>
          <p:cNvSpPr>
            <a:spLocks noGrp="1"/>
          </p:cNvSpPr>
          <p:nvPr>
            <p:ph type="sldNum" sz="quarter" idx="5"/>
          </p:nvPr>
        </p:nvSpPr>
        <p:spPr>
          <a:noFill/>
        </p:spPr>
        <p:txBody>
          <a:bodyPr/>
          <a:lstStyle/>
          <a:p>
            <a:fld id="{06891969-4D3F-4B6D-B5D5-42C764F07713}" type="slidenum">
              <a:rPr lang="en-US" smtClean="0"/>
              <a:pPr/>
              <a:t>18</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eaLnBrk="1" hangingPunct="1"/>
            <a:endParaRPr lang="en-US" smtClean="0"/>
          </a:p>
        </p:txBody>
      </p:sp>
      <p:sp>
        <p:nvSpPr>
          <p:cNvPr id="62468" name="Slide Number Placeholder 3"/>
          <p:cNvSpPr>
            <a:spLocks noGrp="1"/>
          </p:cNvSpPr>
          <p:nvPr>
            <p:ph type="sldNum" sz="quarter" idx="5"/>
          </p:nvPr>
        </p:nvSpPr>
        <p:spPr>
          <a:noFill/>
        </p:spPr>
        <p:txBody>
          <a:bodyPr/>
          <a:lstStyle/>
          <a:p>
            <a:fld id="{06891969-4D3F-4B6D-B5D5-42C764F07713}" type="slidenum">
              <a:rPr lang="en-US" smtClean="0"/>
              <a:pPr/>
              <a:t>19</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eaLnBrk="1" hangingPunct="1"/>
            <a:endParaRPr lang="en-US" smtClean="0"/>
          </a:p>
        </p:txBody>
      </p:sp>
      <p:sp>
        <p:nvSpPr>
          <p:cNvPr id="62468" name="Slide Number Placeholder 3"/>
          <p:cNvSpPr>
            <a:spLocks noGrp="1"/>
          </p:cNvSpPr>
          <p:nvPr>
            <p:ph type="sldNum" sz="quarter" idx="5"/>
          </p:nvPr>
        </p:nvSpPr>
        <p:spPr>
          <a:noFill/>
        </p:spPr>
        <p:txBody>
          <a:bodyPr/>
          <a:lstStyle/>
          <a:p>
            <a:fld id="{06891969-4D3F-4B6D-B5D5-42C764F07713}" type="slidenum">
              <a:rPr lang="en-US" smtClean="0"/>
              <a:pPr/>
              <a:t>20</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eaLnBrk="1" hangingPunct="1"/>
            <a:endParaRPr lang="en-US" smtClean="0"/>
          </a:p>
        </p:txBody>
      </p:sp>
      <p:sp>
        <p:nvSpPr>
          <p:cNvPr id="62468" name="Slide Number Placeholder 3"/>
          <p:cNvSpPr>
            <a:spLocks noGrp="1"/>
          </p:cNvSpPr>
          <p:nvPr>
            <p:ph type="sldNum" sz="quarter" idx="5"/>
          </p:nvPr>
        </p:nvSpPr>
        <p:spPr>
          <a:noFill/>
        </p:spPr>
        <p:txBody>
          <a:bodyPr/>
          <a:lstStyle/>
          <a:p>
            <a:fld id="{06891969-4D3F-4B6D-B5D5-42C764F07713}" type="slidenum">
              <a:rPr lang="en-US" smtClean="0"/>
              <a:pPr/>
              <a:t>3</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eaLnBrk="1" hangingPunct="1"/>
            <a:endParaRPr lang="en-US" smtClean="0"/>
          </a:p>
        </p:txBody>
      </p:sp>
      <p:sp>
        <p:nvSpPr>
          <p:cNvPr id="62468" name="Slide Number Placeholder 3"/>
          <p:cNvSpPr>
            <a:spLocks noGrp="1"/>
          </p:cNvSpPr>
          <p:nvPr>
            <p:ph type="sldNum" sz="quarter" idx="5"/>
          </p:nvPr>
        </p:nvSpPr>
        <p:spPr>
          <a:noFill/>
        </p:spPr>
        <p:txBody>
          <a:bodyPr/>
          <a:lstStyle/>
          <a:p>
            <a:fld id="{06891969-4D3F-4B6D-B5D5-42C764F07713}" type="slidenum">
              <a:rPr lang="en-US" smtClean="0"/>
              <a:pPr/>
              <a:t>21</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eaLnBrk="1" hangingPunct="1"/>
            <a:endParaRPr lang="en-US" smtClean="0"/>
          </a:p>
        </p:txBody>
      </p:sp>
      <p:sp>
        <p:nvSpPr>
          <p:cNvPr id="62468" name="Slide Number Placeholder 3"/>
          <p:cNvSpPr>
            <a:spLocks noGrp="1"/>
          </p:cNvSpPr>
          <p:nvPr>
            <p:ph type="sldNum" sz="quarter" idx="5"/>
          </p:nvPr>
        </p:nvSpPr>
        <p:spPr>
          <a:noFill/>
        </p:spPr>
        <p:txBody>
          <a:bodyPr/>
          <a:lstStyle/>
          <a:p>
            <a:fld id="{06891969-4D3F-4B6D-B5D5-42C764F07713}" type="slidenum">
              <a:rPr lang="en-US" smtClean="0"/>
              <a:pPr/>
              <a:t>22</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eaLnBrk="1" hangingPunct="1"/>
            <a:endParaRPr lang="en-US" smtClean="0"/>
          </a:p>
        </p:txBody>
      </p:sp>
      <p:sp>
        <p:nvSpPr>
          <p:cNvPr id="62468" name="Slide Number Placeholder 3"/>
          <p:cNvSpPr>
            <a:spLocks noGrp="1"/>
          </p:cNvSpPr>
          <p:nvPr>
            <p:ph type="sldNum" sz="quarter" idx="5"/>
          </p:nvPr>
        </p:nvSpPr>
        <p:spPr>
          <a:noFill/>
        </p:spPr>
        <p:txBody>
          <a:bodyPr/>
          <a:lstStyle/>
          <a:p>
            <a:fld id="{06891969-4D3F-4B6D-B5D5-42C764F07713}" type="slidenum">
              <a:rPr lang="en-US" smtClean="0"/>
              <a:pPr/>
              <a:t>23</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eaLnBrk="1" hangingPunct="1"/>
            <a:endParaRPr lang="en-US" smtClean="0"/>
          </a:p>
        </p:txBody>
      </p:sp>
      <p:sp>
        <p:nvSpPr>
          <p:cNvPr id="62468" name="Slide Number Placeholder 3"/>
          <p:cNvSpPr>
            <a:spLocks noGrp="1"/>
          </p:cNvSpPr>
          <p:nvPr>
            <p:ph type="sldNum" sz="quarter" idx="5"/>
          </p:nvPr>
        </p:nvSpPr>
        <p:spPr>
          <a:noFill/>
        </p:spPr>
        <p:txBody>
          <a:bodyPr/>
          <a:lstStyle/>
          <a:p>
            <a:fld id="{06891969-4D3F-4B6D-B5D5-42C764F07713}" type="slidenum">
              <a:rPr lang="en-US" smtClean="0"/>
              <a:pPr/>
              <a:t>24</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eaLnBrk="1" hangingPunct="1"/>
            <a:endParaRPr lang="en-US" smtClean="0"/>
          </a:p>
        </p:txBody>
      </p:sp>
      <p:sp>
        <p:nvSpPr>
          <p:cNvPr id="62468" name="Slide Number Placeholder 3"/>
          <p:cNvSpPr>
            <a:spLocks noGrp="1"/>
          </p:cNvSpPr>
          <p:nvPr>
            <p:ph type="sldNum" sz="quarter" idx="5"/>
          </p:nvPr>
        </p:nvSpPr>
        <p:spPr>
          <a:noFill/>
        </p:spPr>
        <p:txBody>
          <a:bodyPr/>
          <a:lstStyle/>
          <a:p>
            <a:fld id="{06891969-4D3F-4B6D-B5D5-42C764F07713}" type="slidenum">
              <a:rPr lang="en-US" smtClean="0"/>
              <a:pPr/>
              <a:t>4</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eaLnBrk="1" hangingPunct="1"/>
            <a:endParaRPr lang="en-US" smtClean="0"/>
          </a:p>
        </p:txBody>
      </p:sp>
      <p:sp>
        <p:nvSpPr>
          <p:cNvPr id="62468" name="Slide Number Placeholder 3"/>
          <p:cNvSpPr>
            <a:spLocks noGrp="1"/>
          </p:cNvSpPr>
          <p:nvPr>
            <p:ph type="sldNum" sz="quarter" idx="5"/>
          </p:nvPr>
        </p:nvSpPr>
        <p:spPr>
          <a:noFill/>
        </p:spPr>
        <p:txBody>
          <a:bodyPr/>
          <a:lstStyle/>
          <a:p>
            <a:fld id="{06891969-4D3F-4B6D-B5D5-42C764F07713}" type="slidenum">
              <a:rPr lang="en-US" smtClean="0"/>
              <a:pPr/>
              <a:t>5</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eaLnBrk="1" hangingPunct="1"/>
            <a:endParaRPr lang="en-US" smtClean="0"/>
          </a:p>
        </p:txBody>
      </p:sp>
      <p:sp>
        <p:nvSpPr>
          <p:cNvPr id="62468" name="Slide Number Placeholder 3"/>
          <p:cNvSpPr>
            <a:spLocks noGrp="1"/>
          </p:cNvSpPr>
          <p:nvPr>
            <p:ph type="sldNum" sz="quarter" idx="5"/>
          </p:nvPr>
        </p:nvSpPr>
        <p:spPr>
          <a:noFill/>
        </p:spPr>
        <p:txBody>
          <a:bodyPr/>
          <a:lstStyle/>
          <a:p>
            <a:fld id="{06891969-4D3F-4B6D-B5D5-42C764F07713}" type="slidenum">
              <a:rPr lang="en-US" smtClean="0"/>
              <a:pPr/>
              <a:t>6</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eaLnBrk="1" hangingPunct="1"/>
            <a:endParaRPr lang="en-US" smtClean="0"/>
          </a:p>
        </p:txBody>
      </p:sp>
      <p:sp>
        <p:nvSpPr>
          <p:cNvPr id="62468" name="Slide Number Placeholder 3"/>
          <p:cNvSpPr>
            <a:spLocks noGrp="1"/>
          </p:cNvSpPr>
          <p:nvPr>
            <p:ph type="sldNum" sz="quarter" idx="5"/>
          </p:nvPr>
        </p:nvSpPr>
        <p:spPr>
          <a:noFill/>
        </p:spPr>
        <p:txBody>
          <a:bodyPr/>
          <a:lstStyle/>
          <a:p>
            <a:fld id="{06891969-4D3F-4B6D-B5D5-42C764F07713}" type="slidenum">
              <a:rPr lang="en-US" smtClean="0"/>
              <a:pPr/>
              <a:t>7</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eaLnBrk="1" hangingPunct="1"/>
            <a:endParaRPr lang="en-US" smtClean="0"/>
          </a:p>
        </p:txBody>
      </p:sp>
      <p:sp>
        <p:nvSpPr>
          <p:cNvPr id="62468" name="Slide Number Placeholder 3"/>
          <p:cNvSpPr>
            <a:spLocks noGrp="1"/>
          </p:cNvSpPr>
          <p:nvPr>
            <p:ph type="sldNum" sz="quarter" idx="5"/>
          </p:nvPr>
        </p:nvSpPr>
        <p:spPr>
          <a:noFill/>
        </p:spPr>
        <p:txBody>
          <a:bodyPr/>
          <a:lstStyle/>
          <a:p>
            <a:fld id="{06891969-4D3F-4B6D-B5D5-42C764F07713}" type="slidenum">
              <a:rPr lang="en-US" smtClean="0"/>
              <a:pPr/>
              <a:t>8</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eaLnBrk="1" hangingPunct="1"/>
            <a:endParaRPr lang="en-US" smtClean="0"/>
          </a:p>
        </p:txBody>
      </p:sp>
      <p:sp>
        <p:nvSpPr>
          <p:cNvPr id="62468" name="Slide Number Placeholder 3"/>
          <p:cNvSpPr>
            <a:spLocks noGrp="1"/>
          </p:cNvSpPr>
          <p:nvPr>
            <p:ph type="sldNum" sz="quarter" idx="5"/>
          </p:nvPr>
        </p:nvSpPr>
        <p:spPr>
          <a:noFill/>
        </p:spPr>
        <p:txBody>
          <a:bodyPr/>
          <a:lstStyle/>
          <a:p>
            <a:fld id="{06891969-4D3F-4B6D-B5D5-42C764F07713}" type="slidenum">
              <a:rPr lang="en-US" smtClean="0"/>
              <a:pPr/>
              <a:t>9</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eaLnBrk="1" hangingPunct="1"/>
            <a:endParaRPr lang="en-US" smtClean="0"/>
          </a:p>
        </p:txBody>
      </p:sp>
      <p:sp>
        <p:nvSpPr>
          <p:cNvPr id="62468" name="Slide Number Placeholder 3"/>
          <p:cNvSpPr>
            <a:spLocks noGrp="1"/>
          </p:cNvSpPr>
          <p:nvPr>
            <p:ph type="sldNum" sz="quarter" idx="5"/>
          </p:nvPr>
        </p:nvSpPr>
        <p:spPr>
          <a:noFill/>
        </p:spPr>
        <p:txBody>
          <a:bodyPr/>
          <a:lstStyle/>
          <a:p>
            <a:fld id="{06891969-4D3F-4B6D-B5D5-42C764F07713}" type="slidenum">
              <a:rPr lang="en-US" smtClean="0"/>
              <a:pPr/>
              <a:t>10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6675120"/>
            <a:ext cx="7315200" cy="182880"/>
          </a:xfrm>
          <a:prstGeom prst="rect">
            <a:avLst/>
          </a:prstGeom>
          <a:solidFill>
            <a:srgbClr val="BE3A3A"/>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Arial"/>
              <a:ea typeface="+mn-ea"/>
              <a:cs typeface="+mn-cs"/>
            </a:endParaRPr>
          </a:p>
        </p:txBody>
      </p:sp>
      <p:sp>
        <p:nvSpPr>
          <p:cNvPr id="10" name="TextBox 20"/>
          <p:cNvSpPr txBox="1">
            <a:spLocks noChangeArrowheads="1"/>
          </p:cNvSpPr>
          <p:nvPr userDrawn="1"/>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625753"/>
                </a:solidFill>
                <a:effectLst/>
                <a:uLnTx/>
                <a:uFillTx/>
                <a:latin typeface="Arial"/>
                <a:ea typeface="+mn-ea"/>
                <a:cs typeface="+mn-cs"/>
              </a:rPr>
              <a:t>© </a:t>
            </a:r>
            <a:r>
              <a:rPr kumimoji="0" lang="en-US" sz="800" b="0" i="0" u="none" strike="noStrike" kern="1200" cap="none" spc="0" normalizeH="0" baseline="0" noProof="0" dirty="0" smtClean="0">
                <a:ln>
                  <a:noFill/>
                </a:ln>
                <a:solidFill>
                  <a:srgbClr val="625753"/>
                </a:solidFill>
                <a:effectLst/>
                <a:uLnTx/>
                <a:uFillTx/>
                <a:latin typeface="Arial"/>
                <a:ea typeface="+mn-ea"/>
                <a:cs typeface="+mn-cs"/>
              </a:rPr>
              <a:t>Mahindra Satyam 2009</a:t>
            </a:r>
            <a:endParaRPr kumimoji="0" lang="en-US" sz="800" b="0" i="0" u="none" strike="noStrike" kern="1200" cap="none" spc="0" normalizeH="0" baseline="0" noProof="0" dirty="0">
              <a:ln>
                <a:noFill/>
              </a:ln>
              <a:solidFill>
                <a:srgbClr val="625753"/>
              </a:solidFill>
              <a:effectLst/>
              <a:uLnTx/>
              <a:uFillTx/>
              <a:latin typeface="Arial"/>
              <a:ea typeface="+mn-ea"/>
              <a:cs typeface="+mn-cs"/>
            </a:endParaRPr>
          </a:p>
        </p:txBody>
      </p:sp>
      <p:pic>
        <p:nvPicPr>
          <p:cNvPr id="5" name="Picture 4" descr="small.png"/>
          <p:cNvPicPr>
            <a:picLocks noChangeAspect="1"/>
          </p:cNvPicPr>
          <p:nvPr userDrawn="1"/>
        </p:nvPicPr>
        <p:blipFill>
          <a:blip r:embed="rId2" cstate="print"/>
          <a:stretch>
            <a:fillRect/>
          </a:stretch>
        </p:blipFill>
        <p:spPr>
          <a:xfrm>
            <a:off x="6901830" y="306390"/>
            <a:ext cx="2061195" cy="166685"/>
          </a:xfrm>
          <a:prstGeom prst="rect">
            <a:avLst/>
          </a:prstGeom>
        </p:spPr>
      </p:pic>
      <p:sp>
        <p:nvSpPr>
          <p:cNvPr id="6" name="Rectangle 5"/>
          <p:cNvSpPr/>
          <p:nvPr userDrawn="1"/>
        </p:nvSpPr>
        <p:spPr>
          <a:xfrm>
            <a:off x="152400" y="6827520"/>
            <a:ext cx="7315200" cy="182880"/>
          </a:xfrm>
          <a:prstGeom prst="rect">
            <a:avLst/>
          </a:prstGeom>
          <a:solidFill>
            <a:srgbClr val="BE3A3A"/>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Arial"/>
              <a:ea typeface="+mn-ea"/>
              <a:cs typeface="+mn-cs"/>
            </a:endParaRPr>
          </a:p>
        </p:txBody>
      </p:sp>
      <p:sp>
        <p:nvSpPr>
          <p:cNvPr id="7" name="TextBox 20"/>
          <p:cNvSpPr txBox="1">
            <a:spLocks noChangeArrowheads="1"/>
          </p:cNvSpPr>
          <p:nvPr userDrawn="1"/>
        </p:nvSpPr>
        <p:spPr bwMode="auto">
          <a:xfrm>
            <a:off x="457199" y="6669393"/>
            <a:ext cx="1412489" cy="123111"/>
          </a:xfrm>
          <a:prstGeom prst="rect">
            <a:avLst/>
          </a:prstGeom>
          <a:noFill/>
          <a:ln w="9525">
            <a:noFill/>
            <a:miter lim="800000"/>
            <a:headEnd/>
            <a:tailEnd/>
          </a:ln>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625753"/>
                </a:solidFill>
                <a:effectLst/>
                <a:uLnTx/>
                <a:uFillTx/>
                <a:latin typeface="Arial"/>
                <a:ea typeface="+mn-ea"/>
                <a:cs typeface="+mn-cs"/>
              </a:rPr>
              <a:t>© </a:t>
            </a:r>
            <a:r>
              <a:rPr kumimoji="0" lang="en-US" sz="800" b="0" i="0" u="none" strike="noStrike" kern="1200" cap="none" spc="0" normalizeH="0" baseline="0" noProof="0" dirty="0" smtClean="0">
                <a:ln>
                  <a:noFill/>
                </a:ln>
                <a:solidFill>
                  <a:srgbClr val="625753"/>
                </a:solidFill>
                <a:effectLst/>
                <a:uLnTx/>
                <a:uFillTx/>
                <a:latin typeface="Arial"/>
                <a:ea typeface="+mn-ea"/>
                <a:cs typeface="+mn-cs"/>
              </a:rPr>
              <a:t>Mahindra Satyam 2009</a:t>
            </a:r>
            <a:endParaRPr kumimoji="0" lang="en-US" sz="800" b="0" i="0" u="none" strike="noStrike" kern="1200" cap="none" spc="0" normalizeH="0" baseline="0" noProof="0" dirty="0">
              <a:ln>
                <a:noFill/>
              </a:ln>
              <a:solidFill>
                <a:srgbClr val="625753"/>
              </a:solidFill>
              <a:effectLst/>
              <a:uLnTx/>
              <a:uFillTx/>
              <a:latin typeface="Arial"/>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45843B-60F4-4972-815D-58C931084D24}" type="datetime1">
              <a:rPr lang="en-US" smtClean="0"/>
              <a:pPr/>
              <a:t>7/3/2010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B5857-7B1F-4A8D-8241-5F7045BE33B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6913B5-0959-4DCB-8B35-E5D8D2498BD6}" type="datetime1">
              <a:rPr lang="en-US" smtClean="0"/>
              <a:pPr/>
              <a:t>7/3/2010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B5857-7B1F-4A8D-8241-5F7045BE33B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descr="small.png"/>
          <p:cNvPicPr>
            <a:picLocks noChangeAspect="1"/>
          </p:cNvPicPr>
          <p:nvPr userDrawn="1"/>
        </p:nvPicPr>
        <p:blipFill>
          <a:blip r:embed="rId2" cstate="print"/>
          <a:stretch>
            <a:fillRect/>
          </a:stretch>
        </p:blipFill>
        <p:spPr>
          <a:xfrm>
            <a:off x="6749430" y="153990"/>
            <a:ext cx="2061195" cy="166685"/>
          </a:xfrm>
          <a:prstGeom prst="rect">
            <a:avLst/>
          </a:prstGeom>
        </p:spPr>
      </p:pic>
      <p:sp>
        <p:nvSpPr>
          <p:cNvPr id="8" name="Rectangle 7"/>
          <p:cNvSpPr/>
          <p:nvPr userDrawn="1"/>
        </p:nvSpPr>
        <p:spPr>
          <a:xfrm>
            <a:off x="0" y="6675120"/>
            <a:ext cx="7315200" cy="182880"/>
          </a:xfrm>
          <a:prstGeom prst="rect">
            <a:avLst/>
          </a:prstGeom>
          <a:solidFill>
            <a:srgbClr val="BE3A3A"/>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Arial"/>
              <a:ea typeface="+mn-ea"/>
              <a:cs typeface="+mn-cs"/>
            </a:endParaRPr>
          </a:p>
        </p:txBody>
      </p:sp>
      <p:sp>
        <p:nvSpPr>
          <p:cNvPr id="9" name="TextBox 20"/>
          <p:cNvSpPr txBox="1">
            <a:spLocks noChangeArrowheads="1"/>
          </p:cNvSpPr>
          <p:nvPr userDrawn="1"/>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625753"/>
                </a:solidFill>
                <a:effectLst/>
                <a:uLnTx/>
                <a:uFillTx/>
                <a:latin typeface="Arial"/>
                <a:ea typeface="+mn-ea"/>
                <a:cs typeface="+mn-cs"/>
              </a:rPr>
              <a:t>© </a:t>
            </a:r>
            <a:r>
              <a:rPr kumimoji="0" lang="en-US" sz="800" b="0" i="0" u="none" strike="noStrike" kern="1200" cap="none" spc="0" normalizeH="0" baseline="0" noProof="0" dirty="0" smtClean="0">
                <a:ln>
                  <a:noFill/>
                </a:ln>
                <a:solidFill>
                  <a:srgbClr val="625753"/>
                </a:solidFill>
                <a:effectLst/>
                <a:uLnTx/>
                <a:uFillTx/>
                <a:latin typeface="Arial"/>
                <a:ea typeface="+mn-ea"/>
                <a:cs typeface="+mn-cs"/>
              </a:rPr>
              <a:t>Mahindra Satyam 2009</a:t>
            </a:r>
            <a:endParaRPr kumimoji="0" lang="en-US" sz="800" b="0" i="0" u="none" strike="noStrike" kern="1200" cap="none" spc="0" normalizeH="0" baseline="0" noProof="0" dirty="0">
              <a:ln>
                <a:noFill/>
              </a:ln>
              <a:solidFill>
                <a:srgbClr val="625753"/>
              </a:solidFill>
              <a:effectLst/>
              <a:uLnTx/>
              <a:uFillTx/>
              <a:latin typeface="Arial"/>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50E7E7-9E39-405C-A954-E5CAD209A228}" type="datetime1">
              <a:rPr lang="en-US" smtClean="0"/>
              <a:pPr/>
              <a:t>7/3/2010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B5857-7B1F-4A8D-8241-5F7045BE33B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C9BE77-25A9-45E3-863A-CBF598C28BB3}" type="datetime1">
              <a:rPr lang="en-US" smtClean="0"/>
              <a:pPr/>
              <a:t>7/3/2010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B5857-7B1F-4A8D-8241-5F7045BE33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5D89E3-948D-4E01-A899-67204FC36201}" type="datetime1">
              <a:rPr lang="en-US" smtClean="0"/>
              <a:pPr/>
              <a:t>7/3/2010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4B5857-7B1F-4A8D-8241-5F7045BE33B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83881B-203B-43E6-8008-DE3AF339CBEE}" type="datetime1">
              <a:rPr lang="en-US" smtClean="0"/>
              <a:pPr/>
              <a:t>7/3/2010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4B5857-7B1F-4A8D-8241-5F7045BE33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0B101C-513A-4800-BDE8-08C97C8F8EF8}" type="datetime1">
              <a:rPr lang="en-US" smtClean="0"/>
              <a:pPr/>
              <a:t>7/3/2010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4B5857-7B1F-4A8D-8241-5F7045BE33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BDD3CF-A2F8-4FA9-B523-203726CF4A7E}" type="datetime1">
              <a:rPr lang="en-US" smtClean="0"/>
              <a:pPr/>
              <a:t>7/3/2010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B5857-7B1F-4A8D-8241-5F7045BE33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2E29C2-F75B-4ED6-81F5-45D471A1C5D2}" type="datetime1">
              <a:rPr lang="en-US" smtClean="0"/>
              <a:pPr/>
              <a:t>7/3/2010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B5857-7B1F-4A8D-8241-5F7045BE33B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159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968BBC-36B5-4D3C-8E4A-0FD3A57E5FC6}" type="datetime1">
              <a:rPr lang="en-US" smtClean="0"/>
              <a:pPr/>
              <a:t>7/3/2010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4B5857-7B1F-4A8D-8241-5F7045BE33B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b="1"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81000" y="685800"/>
            <a:ext cx="8305800" cy="3352799"/>
          </a:xfrm>
        </p:spPr>
        <p:txBody>
          <a:bodyPr>
            <a:noAutofit/>
          </a:bodyPr>
          <a:lstStyle/>
          <a:p>
            <a:r>
              <a:rPr lang="en-US" sz="6000" dirty="0" smtClean="0"/>
              <a:t> </a:t>
            </a:r>
            <a:r>
              <a:rPr lang="en-US" sz="5400" dirty="0" smtClean="0">
                <a:solidFill>
                  <a:srgbClr val="002060"/>
                </a:solidFill>
                <a:latin typeface="Arial" pitchFamily="34" charset="0"/>
                <a:ea typeface="+mn-ea"/>
                <a:cs typeface="Arial" pitchFamily="34" charset="0"/>
              </a:rPr>
              <a:t>DB2 Stored Procedures</a:t>
            </a:r>
            <a:endParaRPr lang="en-US" sz="5400" dirty="0">
              <a:solidFill>
                <a:srgbClr val="002060"/>
              </a:solidFill>
              <a:latin typeface="Arial" pitchFamily="34" charset="0"/>
              <a:ea typeface="+mn-ea"/>
              <a:cs typeface="Arial" pitchFamily="34" charset="0"/>
            </a:endParaRPr>
          </a:p>
        </p:txBody>
      </p:sp>
      <p:sp>
        <p:nvSpPr>
          <p:cNvPr id="4" name="Slide Number Placeholder 3"/>
          <p:cNvSpPr>
            <a:spLocks noGrp="1"/>
          </p:cNvSpPr>
          <p:nvPr>
            <p:ph type="sldNum" sz="quarter" idx="4294967295"/>
          </p:nvPr>
        </p:nvSpPr>
        <p:spPr>
          <a:xfrm>
            <a:off x="6553200" y="6356350"/>
            <a:ext cx="2133600" cy="365125"/>
          </a:xfrm>
        </p:spPr>
        <p:txBody>
          <a:bodyPr/>
          <a:lstStyle/>
          <a:p>
            <a:fld id="{904B5857-7B1F-4A8D-8241-5F7045BE33BE}"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228600" y="228600"/>
            <a:ext cx="6527237" cy="643766"/>
          </a:xfrm>
          <a:prstGeom prst="rect">
            <a:avLst/>
          </a:prstGeom>
          <a:noFill/>
          <a:ln w="12700">
            <a:noFill/>
            <a:miter lim="800000"/>
            <a:headEnd/>
            <a:tailEnd/>
          </a:ln>
        </p:spPr>
        <p:txBody>
          <a:bodyPr wrap="none" lIns="90488" tIns="44450" rIns="90488" bIns="44450">
            <a:spAutoFit/>
          </a:bodyPr>
          <a:lstStyle/>
          <a:p>
            <a:pPr eaLnBrk="0" hangingPunct="0"/>
            <a:r>
              <a:rPr lang="en-US" sz="3600" dirty="0" smtClean="0">
                <a:solidFill>
                  <a:schemeClr val="tx2"/>
                </a:solidFill>
                <a:latin typeface="Verdana" pitchFamily="34" charset="0"/>
              </a:rPr>
              <a:t>Types of Stored Procedures</a:t>
            </a:r>
            <a:endParaRPr lang="en-US" sz="3600" dirty="0">
              <a:solidFill>
                <a:schemeClr val="tx2"/>
              </a:solidFill>
              <a:latin typeface="Verdana" pitchFamily="34" charset="0"/>
            </a:endParaRPr>
          </a:p>
        </p:txBody>
      </p:sp>
      <p:sp>
        <p:nvSpPr>
          <p:cNvPr id="205829" name="Rectangle 5"/>
          <p:cNvSpPr>
            <a:spLocks noChangeArrowheads="1"/>
          </p:cNvSpPr>
          <p:nvPr/>
        </p:nvSpPr>
        <p:spPr bwMode="auto">
          <a:xfrm>
            <a:off x="304800" y="1143000"/>
            <a:ext cx="8382000" cy="4983416"/>
          </a:xfrm>
          <a:prstGeom prst="rect">
            <a:avLst/>
          </a:prstGeom>
          <a:noFill/>
          <a:ln w="12700">
            <a:noFill/>
            <a:miter lim="800000"/>
            <a:headEnd/>
            <a:tailEnd/>
          </a:ln>
          <a:effectLst/>
        </p:spPr>
        <p:txBody>
          <a:bodyPr wrap="square" lIns="90488" tIns="44450" rIns="90488" bIns="44450">
            <a:spAutoFit/>
          </a:bodyPr>
          <a:lstStyle/>
          <a:p>
            <a:pPr eaLnBrk="0" hangingPunct="0">
              <a:defRPr/>
            </a:pPr>
            <a:endParaRPr lang="en-US" sz="3000" dirty="0" smtClean="0">
              <a:latin typeface="Calibri" pitchFamily="34" charset="0"/>
            </a:endParaRPr>
          </a:p>
          <a:p>
            <a:pPr eaLnBrk="0" hangingPunct="0">
              <a:defRPr/>
            </a:pPr>
            <a:r>
              <a:rPr lang="en-US" sz="3000" dirty="0" smtClean="0">
                <a:latin typeface="Calibri" pitchFamily="34" charset="0"/>
              </a:rPr>
              <a:t>There are two categories of stored procedures, depending on the actual coding of the procedure being available as an external load module in an MVS library, or the procedure being entirely written in SQL:</a:t>
            </a:r>
          </a:p>
          <a:p>
            <a:pPr eaLnBrk="0" hangingPunct="0">
              <a:defRPr/>
            </a:pPr>
            <a:endParaRPr lang="en-US" sz="3000" dirty="0" smtClean="0">
              <a:latin typeface="Calibri" pitchFamily="34" charset="0"/>
            </a:endParaRPr>
          </a:p>
          <a:p>
            <a:pPr eaLnBrk="0" hangingPunct="0">
              <a:buFont typeface="Wingdings" pitchFamily="2" charset="2"/>
              <a:buChar char="Ø"/>
              <a:defRPr/>
            </a:pPr>
            <a:r>
              <a:rPr lang="en-US" sz="3000" dirty="0" smtClean="0">
                <a:latin typeface="Calibri" pitchFamily="34" charset="0"/>
              </a:rPr>
              <a:t>External procedures</a:t>
            </a:r>
          </a:p>
          <a:p>
            <a:pPr eaLnBrk="0" hangingPunct="0">
              <a:buFont typeface="Wingdings" pitchFamily="2" charset="2"/>
              <a:buChar char="Ø"/>
              <a:defRPr/>
            </a:pPr>
            <a:r>
              <a:rPr lang="en-US" sz="3000" dirty="0" smtClean="0">
                <a:latin typeface="Calibri" pitchFamily="34" charset="0"/>
              </a:rPr>
              <a:t>SQL procedures</a:t>
            </a:r>
          </a:p>
          <a:p>
            <a:pPr eaLnBrk="0" hangingPunct="0">
              <a:defRPr/>
            </a:pPr>
            <a:endParaRPr lang="en-US" sz="3000" dirty="0">
              <a:latin typeface="Calibri" pitchFamily="34" charset="0"/>
            </a:endParaRPr>
          </a:p>
          <a:p>
            <a:pPr lvl="2">
              <a:defRPr/>
            </a:pPr>
            <a:endParaRPr lang="en-US"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228600" y="228600"/>
            <a:ext cx="6527237" cy="643766"/>
          </a:xfrm>
          <a:prstGeom prst="rect">
            <a:avLst/>
          </a:prstGeom>
          <a:noFill/>
          <a:ln w="12700">
            <a:noFill/>
            <a:miter lim="800000"/>
            <a:headEnd/>
            <a:tailEnd/>
          </a:ln>
        </p:spPr>
        <p:txBody>
          <a:bodyPr wrap="none" lIns="90488" tIns="44450" rIns="90488" bIns="44450">
            <a:spAutoFit/>
          </a:bodyPr>
          <a:lstStyle/>
          <a:p>
            <a:pPr eaLnBrk="0" hangingPunct="0"/>
            <a:r>
              <a:rPr lang="en-US" sz="3600" dirty="0" smtClean="0">
                <a:solidFill>
                  <a:schemeClr val="tx2"/>
                </a:solidFill>
                <a:latin typeface="Verdana" pitchFamily="34" charset="0"/>
              </a:rPr>
              <a:t>Types of Stored Procedures</a:t>
            </a:r>
            <a:endParaRPr lang="en-US" sz="3600" dirty="0">
              <a:solidFill>
                <a:schemeClr val="tx2"/>
              </a:solidFill>
              <a:latin typeface="Verdana" pitchFamily="34" charset="0"/>
            </a:endParaRPr>
          </a:p>
        </p:txBody>
      </p:sp>
      <p:sp>
        <p:nvSpPr>
          <p:cNvPr id="205829" name="Rectangle 5"/>
          <p:cNvSpPr>
            <a:spLocks noChangeArrowheads="1"/>
          </p:cNvSpPr>
          <p:nvPr/>
        </p:nvSpPr>
        <p:spPr bwMode="auto">
          <a:xfrm>
            <a:off x="304800" y="1143000"/>
            <a:ext cx="8382000" cy="6368410"/>
          </a:xfrm>
          <a:prstGeom prst="rect">
            <a:avLst/>
          </a:prstGeom>
          <a:noFill/>
          <a:ln w="12700">
            <a:noFill/>
            <a:miter lim="800000"/>
            <a:headEnd/>
            <a:tailEnd/>
          </a:ln>
          <a:effectLst/>
        </p:spPr>
        <p:txBody>
          <a:bodyPr wrap="square" lIns="90488" tIns="44450" rIns="90488" bIns="44450">
            <a:spAutoFit/>
          </a:bodyPr>
          <a:lstStyle/>
          <a:p>
            <a:pPr eaLnBrk="0" hangingPunct="0">
              <a:buFont typeface="Wingdings" pitchFamily="2" charset="2"/>
              <a:buChar char="Ø"/>
              <a:defRPr/>
            </a:pPr>
            <a:r>
              <a:rPr lang="en-US" sz="3000" dirty="0" smtClean="0">
                <a:solidFill>
                  <a:srgbClr val="7030A0"/>
                </a:solidFill>
                <a:latin typeface="Calibri" pitchFamily="34" charset="0"/>
              </a:rPr>
              <a:t>External procedures</a:t>
            </a:r>
            <a:r>
              <a:rPr lang="en-US" sz="3000" dirty="0" smtClean="0">
                <a:latin typeface="Calibri" pitchFamily="34" charset="0"/>
              </a:rPr>
              <a:t>:</a:t>
            </a:r>
          </a:p>
          <a:p>
            <a:pPr eaLnBrk="0" hangingPunct="0">
              <a:defRPr/>
            </a:pPr>
            <a:endParaRPr lang="en-US" sz="3000" dirty="0" smtClean="0">
              <a:latin typeface="Calibri" pitchFamily="34" charset="0"/>
            </a:endParaRPr>
          </a:p>
          <a:p>
            <a:pPr eaLnBrk="0" hangingPunct="0">
              <a:defRPr/>
            </a:pPr>
            <a:r>
              <a:rPr lang="en-US" sz="3000" dirty="0" smtClean="0">
                <a:latin typeface="Calibri" pitchFamily="34" charset="0"/>
              </a:rPr>
              <a:t>An external stored procedure is written by a developer in one of the programming languages</a:t>
            </a:r>
          </a:p>
          <a:p>
            <a:pPr eaLnBrk="0" hangingPunct="0">
              <a:defRPr/>
            </a:pPr>
            <a:r>
              <a:rPr lang="en-US" sz="3000" dirty="0" smtClean="0">
                <a:latin typeface="Calibri" pitchFamily="34" charset="0"/>
              </a:rPr>
              <a:t>available on the server. The available languages on the z/OS server are: </a:t>
            </a:r>
            <a:r>
              <a:rPr lang="en-US" sz="3000" dirty="0" smtClean="0">
                <a:solidFill>
                  <a:srgbClr val="7030A0"/>
                </a:solidFill>
                <a:latin typeface="Calibri" pitchFamily="34" charset="0"/>
              </a:rPr>
              <a:t>COBOL, PL/I, C,</a:t>
            </a:r>
          </a:p>
          <a:p>
            <a:pPr eaLnBrk="0" hangingPunct="0">
              <a:defRPr/>
            </a:pPr>
            <a:r>
              <a:rPr lang="en-US" sz="3000" dirty="0" smtClean="0">
                <a:latin typeface="Calibri" pitchFamily="34" charset="0"/>
              </a:rPr>
              <a:t>C++, Assembler, REXX, and Java.</a:t>
            </a:r>
          </a:p>
          <a:p>
            <a:pPr eaLnBrk="0" hangingPunct="0">
              <a:defRPr/>
            </a:pPr>
            <a:endParaRPr lang="en-US" sz="3000" dirty="0" smtClean="0">
              <a:latin typeface="Calibri" pitchFamily="34" charset="0"/>
            </a:endParaRPr>
          </a:p>
          <a:p>
            <a:pPr eaLnBrk="0" hangingPunct="0">
              <a:defRPr/>
            </a:pPr>
            <a:r>
              <a:rPr lang="en-US" sz="3000" dirty="0" smtClean="0">
                <a:latin typeface="Calibri" pitchFamily="34" charset="0"/>
              </a:rPr>
              <a:t>You can pre-compile, compile, link, and bind</a:t>
            </a:r>
          </a:p>
          <a:p>
            <a:pPr eaLnBrk="0" hangingPunct="0">
              <a:defRPr/>
            </a:pPr>
            <a:r>
              <a:rPr lang="en-US" sz="3000" dirty="0" smtClean="0">
                <a:latin typeface="Calibri" pitchFamily="34" charset="0"/>
              </a:rPr>
              <a:t>the host source program to create the appropriate load modules and packages</a:t>
            </a:r>
          </a:p>
          <a:p>
            <a:pPr eaLnBrk="0" hangingPunct="0">
              <a:defRPr/>
            </a:pPr>
            <a:endParaRPr lang="en-US" sz="3000" dirty="0" smtClean="0">
              <a:latin typeface="Calibri" pitchFamily="34" charset="0"/>
            </a:endParaRPr>
          </a:p>
          <a:p>
            <a:pPr eaLnBrk="0" hangingPunct="0">
              <a:defRPr/>
            </a:pPr>
            <a:endParaRPr lang="en-US" sz="3000" dirty="0">
              <a:latin typeface="Calibri" pitchFamily="34" charset="0"/>
            </a:endParaRPr>
          </a:p>
          <a:p>
            <a:pPr lvl="2">
              <a:defRPr/>
            </a:pPr>
            <a:endParaRPr lang="en-U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228600" y="228600"/>
            <a:ext cx="6527237" cy="643766"/>
          </a:xfrm>
          <a:prstGeom prst="rect">
            <a:avLst/>
          </a:prstGeom>
          <a:noFill/>
          <a:ln w="12700">
            <a:noFill/>
            <a:miter lim="800000"/>
            <a:headEnd/>
            <a:tailEnd/>
          </a:ln>
        </p:spPr>
        <p:txBody>
          <a:bodyPr wrap="none" lIns="90488" tIns="44450" rIns="90488" bIns="44450">
            <a:spAutoFit/>
          </a:bodyPr>
          <a:lstStyle/>
          <a:p>
            <a:pPr eaLnBrk="0" hangingPunct="0"/>
            <a:r>
              <a:rPr lang="en-US" sz="3600" dirty="0" smtClean="0">
                <a:solidFill>
                  <a:schemeClr val="tx2"/>
                </a:solidFill>
                <a:latin typeface="Verdana" pitchFamily="34" charset="0"/>
              </a:rPr>
              <a:t>Types of Stored Procedures</a:t>
            </a:r>
            <a:endParaRPr lang="en-US" sz="3600" dirty="0">
              <a:solidFill>
                <a:schemeClr val="tx2"/>
              </a:solidFill>
              <a:latin typeface="Verdana" pitchFamily="34" charset="0"/>
            </a:endParaRPr>
          </a:p>
        </p:txBody>
      </p:sp>
      <p:sp>
        <p:nvSpPr>
          <p:cNvPr id="205829" name="Rectangle 5"/>
          <p:cNvSpPr>
            <a:spLocks noChangeArrowheads="1"/>
          </p:cNvSpPr>
          <p:nvPr/>
        </p:nvSpPr>
        <p:spPr bwMode="auto">
          <a:xfrm>
            <a:off x="304800" y="1143000"/>
            <a:ext cx="8382000" cy="4521751"/>
          </a:xfrm>
          <a:prstGeom prst="rect">
            <a:avLst/>
          </a:prstGeom>
          <a:noFill/>
          <a:ln w="12700">
            <a:noFill/>
            <a:miter lim="800000"/>
            <a:headEnd/>
            <a:tailEnd/>
          </a:ln>
          <a:effectLst/>
        </p:spPr>
        <p:txBody>
          <a:bodyPr wrap="square" lIns="90488" tIns="44450" rIns="90488" bIns="44450">
            <a:spAutoFit/>
          </a:bodyPr>
          <a:lstStyle/>
          <a:p>
            <a:pPr eaLnBrk="0" hangingPunct="0">
              <a:buFont typeface="Wingdings" pitchFamily="2" charset="2"/>
              <a:buChar char="Ø"/>
              <a:defRPr/>
            </a:pPr>
            <a:r>
              <a:rPr lang="en-US" sz="3000" dirty="0" smtClean="0">
                <a:latin typeface="Calibri" pitchFamily="34" charset="0"/>
              </a:rPr>
              <a:t>SQL procedures</a:t>
            </a:r>
          </a:p>
          <a:p>
            <a:pPr eaLnBrk="0" hangingPunct="0">
              <a:defRPr/>
            </a:pPr>
            <a:endParaRPr lang="en-US" sz="3000" dirty="0" smtClean="0">
              <a:latin typeface="Calibri" pitchFamily="34" charset="0"/>
            </a:endParaRPr>
          </a:p>
          <a:p>
            <a:pPr eaLnBrk="0" hangingPunct="0">
              <a:defRPr/>
            </a:pPr>
            <a:r>
              <a:rPr lang="en-US" sz="3000" dirty="0" smtClean="0">
                <a:latin typeface="Calibri" pitchFamily="34" charset="0"/>
              </a:rPr>
              <a:t>For the SQL (or internal) procedure, SQL is the only language used, and the program logic is</a:t>
            </a:r>
          </a:p>
          <a:p>
            <a:pPr eaLnBrk="0" hangingPunct="0">
              <a:defRPr/>
            </a:pPr>
            <a:r>
              <a:rPr lang="en-US" sz="3000" dirty="0" smtClean="0">
                <a:latin typeface="Calibri" pitchFamily="34" charset="0"/>
              </a:rPr>
              <a:t>part of the definition. </a:t>
            </a:r>
          </a:p>
          <a:p>
            <a:pPr eaLnBrk="0" hangingPunct="0">
              <a:defRPr/>
            </a:pPr>
            <a:endParaRPr lang="en-US" sz="3000" dirty="0" smtClean="0">
              <a:latin typeface="Calibri" pitchFamily="34" charset="0"/>
            </a:endParaRPr>
          </a:p>
          <a:p>
            <a:pPr eaLnBrk="0" hangingPunct="0">
              <a:defRPr/>
            </a:pPr>
            <a:r>
              <a:rPr lang="en-US" sz="3000" dirty="0" smtClean="0">
                <a:latin typeface="Calibri" pitchFamily="34" charset="0"/>
              </a:rPr>
              <a:t>Platforms supported:</a:t>
            </a:r>
            <a:r>
              <a:rPr lang="en-US" sz="3000" dirty="0" smtClean="0">
                <a:solidFill>
                  <a:srgbClr val="7030A0"/>
                </a:solidFill>
                <a:latin typeface="Calibri" pitchFamily="34" charset="0"/>
              </a:rPr>
              <a:t> Sybase, Oracle etc</a:t>
            </a:r>
          </a:p>
          <a:p>
            <a:pPr eaLnBrk="0" hangingPunct="0">
              <a:defRPr/>
            </a:pPr>
            <a:endParaRPr lang="en-US" sz="3000" dirty="0" smtClean="0">
              <a:latin typeface="Calibri" pitchFamily="34" charset="0"/>
            </a:endParaRPr>
          </a:p>
          <a:p>
            <a:pPr eaLnBrk="0" hangingPunct="0">
              <a:defRPr/>
            </a:pPr>
            <a:endParaRPr lang="en-US" sz="3000" dirty="0">
              <a:latin typeface="Calibri" pitchFamily="34" charset="0"/>
            </a:endParaRPr>
          </a:p>
          <a:p>
            <a:pPr lvl="2">
              <a:defRPr/>
            </a:pPr>
            <a:endParaRPr lang="en-U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228600" y="228600"/>
            <a:ext cx="4227120" cy="643766"/>
          </a:xfrm>
          <a:prstGeom prst="rect">
            <a:avLst/>
          </a:prstGeom>
          <a:noFill/>
          <a:ln w="12700">
            <a:noFill/>
            <a:miter lim="800000"/>
            <a:headEnd/>
            <a:tailEnd/>
          </a:ln>
        </p:spPr>
        <p:txBody>
          <a:bodyPr wrap="none" lIns="90488" tIns="44450" rIns="90488" bIns="44450">
            <a:spAutoFit/>
          </a:bodyPr>
          <a:lstStyle/>
          <a:p>
            <a:pPr eaLnBrk="0" hangingPunct="0"/>
            <a:r>
              <a:rPr lang="en-US" sz="3600" dirty="0" smtClean="0">
                <a:solidFill>
                  <a:schemeClr val="tx2"/>
                </a:solidFill>
                <a:latin typeface="Verdana" pitchFamily="34" charset="0"/>
              </a:rPr>
              <a:t>Create statement</a:t>
            </a:r>
            <a:endParaRPr lang="en-US" sz="3600" dirty="0">
              <a:solidFill>
                <a:schemeClr val="tx2"/>
              </a:solidFill>
              <a:latin typeface="Verdana" pitchFamily="34" charset="0"/>
            </a:endParaRPr>
          </a:p>
        </p:txBody>
      </p:sp>
      <p:sp>
        <p:nvSpPr>
          <p:cNvPr id="205829" name="Rectangle 5"/>
          <p:cNvSpPr>
            <a:spLocks noChangeArrowheads="1"/>
          </p:cNvSpPr>
          <p:nvPr/>
        </p:nvSpPr>
        <p:spPr bwMode="auto">
          <a:xfrm>
            <a:off x="304800" y="1143000"/>
            <a:ext cx="8382000" cy="5629746"/>
          </a:xfrm>
          <a:prstGeom prst="rect">
            <a:avLst/>
          </a:prstGeom>
          <a:noFill/>
          <a:ln w="12700">
            <a:noFill/>
            <a:miter lim="800000"/>
            <a:headEnd/>
            <a:tailEnd/>
          </a:ln>
          <a:effectLst/>
        </p:spPr>
        <p:txBody>
          <a:bodyPr wrap="square" lIns="90488" tIns="44450" rIns="90488" bIns="44450">
            <a:spAutoFit/>
          </a:bodyPr>
          <a:lstStyle/>
          <a:p>
            <a:pPr eaLnBrk="0" hangingPunct="0">
              <a:defRPr/>
            </a:pPr>
            <a:r>
              <a:rPr lang="en-US" sz="3000" dirty="0" smtClean="0">
                <a:solidFill>
                  <a:srgbClr val="7030A0"/>
                </a:solidFill>
                <a:latin typeface="Calibri" pitchFamily="34" charset="0"/>
              </a:rPr>
              <a:t>CREATE PROCEDURE DEVL7083.EMPDTLSC</a:t>
            </a:r>
          </a:p>
          <a:p>
            <a:pPr eaLnBrk="0" hangingPunct="0">
              <a:defRPr/>
            </a:pPr>
            <a:r>
              <a:rPr lang="en-US" sz="3000" dirty="0" smtClean="0">
                <a:latin typeface="Calibri" pitchFamily="34" charset="0"/>
              </a:rPr>
              <a:t>(</a:t>
            </a:r>
          </a:p>
          <a:p>
            <a:pPr eaLnBrk="0" hangingPunct="0">
              <a:defRPr/>
            </a:pPr>
            <a:r>
              <a:rPr lang="en-US" sz="3000" dirty="0" smtClean="0">
                <a:latin typeface="Calibri" pitchFamily="34" charset="0"/>
              </a:rPr>
              <a:t>IN PEMPNO CHAR(6)</a:t>
            </a:r>
          </a:p>
          <a:p>
            <a:pPr eaLnBrk="0" hangingPunct="0">
              <a:defRPr/>
            </a:pPr>
            <a:r>
              <a:rPr lang="en-US" sz="3000" dirty="0" smtClean="0">
                <a:latin typeface="Calibri" pitchFamily="34" charset="0"/>
              </a:rPr>
              <a:t>,OUT PFIRSTNME VARCHAR(12)</a:t>
            </a:r>
          </a:p>
          <a:p>
            <a:pPr eaLnBrk="0" hangingPunct="0">
              <a:defRPr/>
            </a:pPr>
            <a:r>
              <a:rPr lang="en-US" sz="3000" dirty="0" smtClean="0">
                <a:latin typeface="Calibri" pitchFamily="34" charset="0"/>
              </a:rPr>
              <a:t>,OUT PMIDINIT CHAR(1)</a:t>
            </a:r>
          </a:p>
          <a:p>
            <a:pPr eaLnBrk="0" hangingPunct="0">
              <a:defRPr/>
            </a:pPr>
            <a:r>
              <a:rPr lang="en-US" sz="3000" dirty="0" smtClean="0">
                <a:latin typeface="Calibri" pitchFamily="34" charset="0"/>
              </a:rPr>
              <a:t>,OUT PLASTNAME VARCHAR(15)</a:t>
            </a:r>
          </a:p>
          <a:p>
            <a:pPr eaLnBrk="0" hangingPunct="0">
              <a:defRPr/>
            </a:pPr>
            <a:r>
              <a:rPr lang="en-US" sz="3000" dirty="0" smtClean="0">
                <a:latin typeface="Calibri" pitchFamily="34" charset="0"/>
              </a:rPr>
              <a:t>,OUT PWORKDEPT CHAR(3)</a:t>
            </a:r>
          </a:p>
          <a:p>
            <a:pPr eaLnBrk="0" hangingPunct="0">
              <a:defRPr/>
            </a:pPr>
            <a:r>
              <a:rPr lang="en-US" sz="3000" dirty="0" smtClean="0">
                <a:latin typeface="Calibri" pitchFamily="34" charset="0"/>
              </a:rPr>
              <a:t>,OUT PHIREDATE DATE</a:t>
            </a:r>
          </a:p>
          <a:p>
            <a:pPr eaLnBrk="0" hangingPunct="0">
              <a:defRPr/>
            </a:pPr>
            <a:r>
              <a:rPr lang="en-US" sz="3000" dirty="0" smtClean="0">
                <a:latin typeface="Calibri" pitchFamily="34" charset="0"/>
              </a:rPr>
              <a:t>,OUT PSALARY DEC(7,2)</a:t>
            </a:r>
          </a:p>
          <a:p>
            <a:pPr eaLnBrk="0" hangingPunct="0">
              <a:defRPr/>
            </a:pPr>
            <a:r>
              <a:rPr lang="en-US" sz="3000" dirty="0" smtClean="0">
                <a:latin typeface="Calibri" pitchFamily="34" charset="0"/>
              </a:rPr>
              <a:t>,OUT PSQLCODE INTEGER</a:t>
            </a:r>
          </a:p>
          <a:p>
            <a:pPr eaLnBrk="0" hangingPunct="0">
              <a:defRPr/>
            </a:pPr>
            <a:r>
              <a:rPr lang="en-US" sz="3000" dirty="0" smtClean="0">
                <a:latin typeface="Calibri" pitchFamily="34" charset="0"/>
              </a:rPr>
              <a:t>,OUT PSQLSTATE CHAR(5)</a:t>
            </a:r>
          </a:p>
          <a:p>
            <a:pPr eaLnBrk="0" hangingPunct="0">
              <a:defRPr/>
            </a:pPr>
            <a:endParaRPr lang="en-US"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228600" y="228600"/>
            <a:ext cx="4680770" cy="705321"/>
          </a:xfrm>
          <a:prstGeom prst="rect">
            <a:avLst/>
          </a:prstGeom>
          <a:noFill/>
          <a:ln w="12700">
            <a:noFill/>
            <a:miter lim="800000"/>
            <a:headEnd/>
            <a:tailEnd/>
          </a:ln>
        </p:spPr>
        <p:txBody>
          <a:bodyPr wrap="none" lIns="90488" tIns="44450" rIns="90488" bIns="44450">
            <a:spAutoFit/>
          </a:bodyPr>
          <a:lstStyle/>
          <a:p>
            <a:pPr eaLnBrk="0" hangingPunct="0"/>
            <a:r>
              <a:rPr lang="en-US" sz="4000" dirty="0" smtClean="0">
                <a:solidFill>
                  <a:schemeClr val="tx2"/>
                </a:solidFill>
                <a:latin typeface="Verdana" pitchFamily="34" charset="0"/>
              </a:rPr>
              <a:t>Create statement</a:t>
            </a:r>
            <a:endParaRPr lang="en-US" sz="4000" dirty="0">
              <a:solidFill>
                <a:schemeClr val="tx2"/>
              </a:solidFill>
              <a:latin typeface="Verdana" pitchFamily="34" charset="0"/>
            </a:endParaRPr>
          </a:p>
        </p:txBody>
      </p:sp>
      <p:sp>
        <p:nvSpPr>
          <p:cNvPr id="205829" name="Rectangle 5"/>
          <p:cNvSpPr>
            <a:spLocks noChangeArrowheads="1"/>
          </p:cNvSpPr>
          <p:nvPr/>
        </p:nvSpPr>
        <p:spPr bwMode="auto">
          <a:xfrm>
            <a:off x="304800" y="1143000"/>
            <a:ext cx="8382000" cy="5906745"/>
          </a:xfrm>
          <a:prstGeom prst="rect">
            <a:avLst/>
          </a:prstGeom>
          <a:noFill/>
          <a:ln w="12700">
            <a:noFill/>
            <a:miter lim="800000"/>
            <a:headEnd/>
            <a:tailEnd/>
          </a:ln>
          <a:effectLst/>
        </p:spPr>
        <p:txBody>
          <a:bodyPr wrap="square" lIns="90488" tIns="44450" rIns="90488" bIns="44450">
            <a:spAutoFit/>
          </a:bodyPr>
          <a:lstStyle/>
          <a:p>
            <a:pPr eaLnBrk="0" hangingPunct="0">
              <a:defRPr/>
            </a:pPr>
            <a:r>
              <a:rPr lang="en-US" sz="3000" dirty="0" smtClean="0">
                <a:latin typeface="Calibri" pitchFamily="34" charset="0"/>
              </a:rPr>
              <a:t>,OUT PSQLERRMC VARCHAR(250)</a:t>
            </a:r>
          </a:p>
          <a:p>
            <a:pPr eaLnBrk="0" hangingPunct="0">
              <a:defRPr/>
            </a:pPr>
            <a:r>
              <a:rPr lang="en-US" sz="3000" dirty="0" smtClean="0">
                <a:latin typeface="Calibri" pitchFamily="34" charset="0"/>
              </a:rPr>
              <a:t>)</a:t>
            </a:r>
          </a:p>
          <a:p>
            <a:pPr eaLnBrk="0" hangingPunct="0">
              <a:defRPr/>
            </a:pPr>
            <a:r>
              <a:rPr lang="en-US" sz="3000" dirty="0" smtClean="0">
                <a:solidFill>
                  <a:srgbClr val="7030A0"/>
                </a:solidFill>
                <a:latin typeface="Calibri" pitchFamily="34" charset="0"/>
              </a:rPr>
              <a:t>DYNAMIC RESULT SETS 0</a:t>
            </a:r>
          </a:p>
          <a:p>
            <a:pPr eaLnBrk="0" hangingPunct="0">
              <a:defRPr/>
            </a:pPr>
            <a:r>
              <a:rPr lang="en-US" sz="3000" dirty="0" smtClean="0">
                <a:solidFill>
                  <a:srgbClr val="7030A0"/>
                </a:solidFill>
                <a:latin typeface="Calibri" pitchFamily="34" charset="0"/>
              </a:rPr>
              <a:t>EXTERNAL NAME EMPDTLSC</a:t>
            </a:r>
          </a:p>
          <a:p>
            <a:pPr eaLnBrk="0" hangingPunct="0">
              <a:defRPr/>
            </a:pPr>
            <a:r>
              <a:rPr lang="en-US" sz="3000" dirty="0" smtClean="0">
                <a:solidFill>
                  <a:srgbClr val="7030A0"/>
                </a:solidFill>
                <a:latin typeface="Calibri" pitchFamily="34" charset="0"/>
              </a:rPr>
              <a:t>LANGUAGE COBOL</a:t>
            </a:r>
          </a:p>
          <a:p>
            <a:pPr eaLnBrk="0" hangingPunct="0">
              <a:defRPr/>
            </a:pPr>
            <a:r>
              <a:rPr lang="en-US" sz="3000" dirty="0" smtClean="0">
                <a:solidFill>
                  <a:srgbClr val="7030A0"/>
                </a:solidFill>
                <a:latin typeface="Calibri" pitchFamily="34" charset="0"/>
              </a:rPr>
              <a:t>PARAMETER STYLE GENERAL</a:t>
            </a:r>
          </a:p>
          <a:p>
            <a:pPr eaLnBrk="0" hangingPunct="0">
              <a:defRPr/>
            </a:pPr>
            <a:r>
              <a:rPr lang="en-US" sz="3000" dirty="0" smtClean="0">
                <a:solidFill>
                  <a:srgbClr val="7030A0"/>
                </a:solidFill>
                <a:latin typeface="Calibri" pitchFamily="34" charset="0"/>
              </a:rPr>
              <a:t>MODIFIES SQL DATA</a:t>
            </a:r>
          </a:p>
          <a:p>
            <a:pPr eaLnBrk="0" hangingPunct="0">
              <a:defRPr/>
            </a:pPr>
            <a:r>
              <a:rPr lang="en-US" sz="3000" dirty="0" smtClean="0">
                <a:solidFill>
                  <a:srgbClr val="7030A0"/>
                </a:solidFill>
                <a:latin typeface="Calibri" pitchFamily="34" charset="0"/>
              </a:rPr>
              <a:t>NO DBINFO</a:t>
            </a:r>
          </a:p>
          <a:p>
            <a:pPr eaLnBrk="0" hangingPunct="0">
              <a:defRPr/>
            </a:pPr>
            <a:r>
              <a:rPr lang="en-US" sz="3000" dirty="0" smtClean="0">
                <a:solidFill>
                  <a:srgbClr val="7030A0"/>
                </a:solidFill>
                <a:latin typeface="Calibri" pitchFamily="34" charset="0"/>
              </a:rPr>
              <a:t>WLM ENVIRONMENT DB2GDEC1</a:t>
            </a:r>
          </a:p>
          <a:p>
            <a:pPr eaLnBrk="0" hangingPunct="0">
              <a:defRPr/>
            </a:pPr>
            <a:endParaRPr lang="en-US" sz="3000" dirty="0" smtClean="0">
              <a:latin typeface="Calibri" pitchFamily="34" charset="0"/>
            </a:endParaRPr>
          </a:p>
          <a:p>
            <a:pPr eaLnBrk="0" hangingPunct="0">
              <a:defRPr/>
            </a:pPr>
            <a:endParaRPr lang="en-US" sz="3000" dirty="0" smtClean="0">
              <a:latin typeface="Calibri" pitchFamily="34" charset="0"/>
            </a:endParaRPr>
          </a:p>
          <a:p>
            <a:pPr eaLnBrk="0" hangingPunct="0">
              <a:defRPr/>
            </a:pPr>
            <a:endParaRPr lang="en-US" sz="3000" dirty="0">
              <a:latin typeface="Calibri" pitchFamily="34" charset="0"/>
            </a:endParaRPr>
          </a:p>
          <a:p>
            <a:pPr lvl="2">
              <a:defRPr/>
            </a:pPr>
            <a:endParaRPr 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228600" y="228600"/>
            <a:ext cx="4302461" cy="643766"/>
          </a:xfrm>
          <a:prstGeom prst="rect">
            <a:avLst/>
          </a:prstGeom>
          <a:noFill/>
          <a:ln w="12700">
            <a:noFill/>
            <a:miter lim="800000"/>
            <a:headEnd/>
            <a:tailEnd/>
          </a:ln>
        </p:spPr>
        <p:txBody>
          <a:bodyPr wrap="none" lIns="90488" tIns="44450" rIns="90488" bIns="44450">
            <a:spAutoFit/>
          </a:bodyPr>
          <a:lstStyle/>
          <a:p>
            <a:pPr eaLnBrk="0" hangingPunct="0"/>
            <a:r>
              <a:rPr lang="en-US" sz="3600" dirty="0" smtClean="0">
                <a:solidFill>
                  <a:schemeClr val="tx2"/>
                </a:solidFill>
                <a:latin typeface="Verdana" pitchFamily="34" charset="0"/>
              </a:rPr>
              <a:t>Create Statement</a:t>
            </a:r>
            <a:endParaRPr lang="en-US" sz="3600" dirty="0">
              <a:solidFill>
                <a:schemeClr val="tx2"/>
              </a:solidFill>
              <a:latin typeface="Verdana" pitchFamily="34" charset="0"/>
            </a:endParaRPr>
          </a:p>
        </p:txBody>
      </p:sp>
      <p:sp>
        <p:nvSpPr>
          <p:cNvPr id="205829" name="Rectangle 5"/>
          <p:cNvSpPr>
            <a:spLocks noChangeArrowheads="1"/>
          </p:cNvSpPr>
          <p:nvPr/>
        </p:nvSpPr>
        <p:spPr bwMode="auto">
          <a:xfrm>
            <a:off x="304800" y="1143000"/>
            <a:ext cx="8382000" cy="6460743"/>
          </a:xfrm>
          <a:prstGeom prst="rect">
            <a:avLst/>
          </a:prstGeom>
          <a:noFill/>
          <a:ln w="12700">
            <a:noFill/>
            <a:miter lim="800000"/>
            <a:headEnd/>
            <a:tailEnd/>
          </a:ln>
          <a:effectLst/>
        </p:spPr>
        <p:txBody>
          <a:bodyPr wrap="square" lIns="90488" tIns="44450" rIns="90488" bIns="44450">
            <a:spAutoFit/>
          </a:bodyPr>
          <a:lstStyle/>
          <a:p>
            <a:pPr eaLnBrk="0" hangingPunct="0">
              <a:buFont typeface="Wingdings" pitchFamily="2" charset="2"/>
              <a:buChar char="Ø"/>
              <a:defRPr/>
            </a:pPr>
            <a:r>
              <a:rPr lang="en-US" sz="3000" dirty="0" smtClean="0">
                <a:latin typeface="Calibri" pitchFamily="34" charset="0"/>
              </a:rPr>
              <a:t>This definition specifies whether the parameter is IN (input to the stored procedure), OUT</a:t>
            </a:r>
          </a:p>
          <a:p>
            <a:pPr eaLnBrk="0" hangingPunct="0">
              <a:defRPr/>
            </a:pPr>
            <a:r>
              <a:rPr lang="en-US" sz="3000" dirty="0" smtClean="0">
                <a:latin typeface="Calibri" pitchFamily="34" charset="0"/>
              </a:rPr>
              <a:t>(output from the stored procedure) or INOUT (input to and output from the stored procedure).</a:t>
            </a:r>
          </a:p>
          <a:p>
            <a:pPr eaLnBrk="0" hangingPunct="0">
              <a:defRPr/>
            </a:pPr>
            <a:endParaRPr lang="en-US" sz="3000" dirty="0" smtClean="0">
              <a:latin typeface="Calibri" pitchFamily="34" charset="0"/>
            </a:endParaRPr>
          </a:p>
          <a:p>
            <a:pPr eaLnBrk="0" hangingPunct="0">
              <a:buFont typeface="Wingdings" pitchFamily="2" charset="2"/>
              <a:buChar char="Ø"/>
              <a:defRPr/>
            </a:pPr>
            <a:r>
              <a:rPr lang="en-US" sz="3000" dirty="0" smtClean="0">
                <a:latin typeface="Calibri" pitchFamily="34" charset="0"/>
              </a:rPr>
              <a:t>It also specifies the data type and size of each parameter.</a:t>
            </a:r>
          </a:p>
          <a:p>
            <a:pPr eaLnBrk="0" hangingPunct="0">
              <a:defRPr/>
            </a:pPr>
            <a:endParaRPr lang="en-US" sz="3000" dirty="0" smtClean="0">
              <a:latin typeface="Calibri" pitchFamily="34" charset="0"/>
            </a:endParaRPr>
          </a:p>
          <a:p>
            <a:pPr>
              <a:buFont typeface="Wingdings" pitchFamily="2" charset="2"/>
              <a:buChar char="Ø"/>
            </a:pPr>
            <a:r>
              <a:rPr lang="en-US" sz="3000" dirty="0" smtClean="0">
                <a:latin typeface="Calibri" pitchFamily="34" charset="0"/>
              </a:rPr>
              <a:t>The defined variables must also be compatible with the parameter list defined in the linkage</a:t>
            </a:r>
          </a:p>
          <a:p>
            <a:r>
              <a:rPr lang="en-US" sz="3000" dirty="0" smtClean="0">
                <a:latin typeface="Calibri" pitchFamily="34" charset="0"/>
              </a:rPr>
              <a:t>section of the stored procedure</a:t>
            </a:r>
          </a:p>
          <a:p>
            <a:pPr eaLnBrk="0" hangingPunct="0">
              <a:defRPr/>
            </a:pPr>
            <a:endParaRPr lang="en-US" sz="3000" dirty="0" smtClean="0">
              <a:latin typeface="Calibri" pitchFamily="34" charset="0"/>
            </a:endParaRPr>
          </a:p>
          <a:p>
            <a:pPr eaLnBrk="0" hangingPunct="0">
              <a:defRPr/>
            </a:pPr>
            <a:endParaRPr lang="en-US" sz="3000" dirty="0">
              <a:latin typeface="Calibri" pitchFamily="34" charset="0"/>
            </a:endParaRPr>
          </a:p>
          <a:p>
            <a:pPr lvl="2">
              <a:defRPr/>
            </a:pPr>
            <a:endParaRPr lang="en-US"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228600" y="228600"/>
            <a:ext cx="3844002" cy="643766"/>
          </a:xfrm>
          <a:prstGeom prst="rect">
            <a:avLst/>
          </a:prstGeom>
          <a:noFill/>
          <a:ln w="12700">
            <a:noFill/>
            <a:miter lim="800000"/>
            <a:headEnd/>
            <a:tailEnd/>
          </a:ln>
        </p:spPr>
        <p:txBody>
          <a:bodyPr wrap="none" lIns="90488" tIns="44450" rIns="90488" bIns="44450">
            <a:spAutoFit/>
          </a:bodyPr>
          <a:lstStyle/>
          <a:p>
            <a:pPr eaLnBrk="0" hangingPunct="0"/>
            <a:r>
              <a:rPr lang="en-US" sz="3600" dirty="0" smtClean="0">
                <a:solidFill>
                  <a:schemeClr val="tx2"/>
                </a:solidFill>
                <a:latin typeface="Verdana" pitchFamily="34" charset="0"/>
              </a:rPr>
              <a:t>Linkage Section</a:t>
            </a:r>
            <a:endParaRPr lang="en-US" sz="3600" dirty="0">
              <a:solidFill>
                <a:schemeClr val="tx2"/>
              </a:solidFill>
              <a:latin typeface="Verdana" pitchFamily="34" charset="0"/>
            </a:endParaRPr>
          </a:p>
        </p:txBody>
      </p:sp>
      <p:sp>
        <p:nvSpPr>
          <p:cNvPr id="205829" name="Rectangle 5"/>
          <p:cNvSpPr>
            <a:spLocks noChangeArrowheads="1"/>
          </p:cNvSpPr>
          <p:nvPr/>
        </p:nvSpPr>
        <p:spPr bwMode="auto">
          <a:xfrm>
            <a:off x="304800" y="1143000"/>
            <a:ext cx="8382000" cy="4983416"/>
          </a:xfrm>
          <a:prstGeom prst="rect">
            <a:avLst/>
          </a:prstGeom>
          <a:noFill/>
          <a:ln w="12700">
            <a:noFill/>
            <a:miter lim="800000"/>
            <a:headEnd/>
            <a:tailEnd/>
          </a:ln>
          <a:effectLst/>
        </p:spPr>
        <p:txBody>
          <a:bodyPr wrap="square" lIns="90488" tIns="44450" rIns="90488" bIns="44450">
            <a:spAutoFit/>
          </a:bodyPr>
          <a:lstStyle/>
          <a:p>
            <a:r>
              <a:rPr lang="en-US" sz="3200" dirty="0" smtClean="0">
                <a:solidFill>
                  <a:srgbClr val="7030A0"/>
                </a:solidFill>
                <a:latin typeface="Calibri" pitchFamily="34" charset="0"/>
              </a:rPr>
              <a:t>LINKAGE SECTION.</a:t>
            </a:r>
          </a:p>
          <a:p>
            <a:r>
              <a:rPr lang="en-US" sz="3200" dirty="0" smtClean="0">
                <a:latin typeface="Calibri" pitchFamily="34" charset="0"/>
              </a:rPr>
              <a:t>01 PEMPNO PIC X(6).</a:t>
            </a:r>
          </a:p>
          <a:p>
            <a:r>
              <a:rPr lang="en-US" sz="3200" dirty="0" smtClean="0">
                <a:latin typeface="Calibri" pitchFamily="34" charset="0"/>
              </a:rPr>
              <a:t>01 PFIRSTNME.</a:t>
            </a:r>
          </a:p>
          <a:p>
            <a:r>
              <a:rPr lang="en-US" sz="3200" dirty="0" smtClean="0">
                <a:latin typeface="Calibri" pitchFamily="34" charset="0"/>
              </a:rPr>
              <a:t>49 PFIRSTNME-LEN PIC S9(4) COMP.</a:t>
            </a:r>
          </a:p>
          <a:p>
            <a:r>
              <a:rPr lang="en-US" sz="3200" dirty="0" smtClean="0">
                <a:latin typeface="Calibri" pitchFamily="34" charset="0"/>
              </a:rPr>
              <a:t>49 PFIRSTNME-TEXT PIC X(12).</a:t>
            </a:r>
          </a:p>
          <a:p>
            <a:r>
              <a:rPr lang="en-US" sz="3200" dirty="0" smtClean="0">
                <a:latin typeface="Calibri" pitchFamily="34" charset="0"/>
              </a:rPr>
              <a:t>01 PMIDINIT PIC X(1).</a:t>
            </a:r>
          </a:p>
          <a:p>
            <a:r>
              <a:rPr lang="en-US" sz="3200" dirty="0" smtClean="0">
                <a:latin typeface="Calibri" pitchFamily="34" charset="0"/>
              </a:rPr>
              <a:t>01 PLASTNAME.</a:t>
            </a:r>
          </a:p>
          <a:p>
            <a:r>
              <a:rPr lang="en-US" sz="3200" dirty="0" smtClean="0">
                <a:latin typeface="Calibri" pitchFamily="34" charset="0"/>
              </a:rPr>
              <a:t>49 PLASTNAME-LEN PIC S9(4) COMP.</a:t>
            </a:r>
          </a:p>
          <a:p>
            <a:r>
              <a:rPr lang="en-US" sz="3200" dirty="0" smtClean="0">
                <a:latin typeface="Calibri" pitchFamily="34" charset="0"/>
              </a:rPr>
              <a:t>49 PLASTNAME-TEXT PIC X(15).</a:t>
            </a:r>
          </a:p>
          <a:p>
            <a:pPr eaLnBrk="0" hangingPunct="0">
              <a:defRPr/>
            </a:pPr>
            <a:endParaRPr lang="en-US" sz="3000" dirty="0" smtClean="0">
              <a:latin typeface="Calibr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228600" y="228600"/>
            <a:ext cx="4974120" cy="705321"/>
          </a:xfrm>
          <a:prstGeom prst="rect">
            <a:avLst/>
          </a:prstGeom>
          <a:noFill/>
          <a:ln w="12700">
            <a:noFill/>
            <a:miter lim="800000"/>
            <a:headEnd/>
            <a:tailEnd/>
          </a:ln>
        </p:spPr>
        <p:txBody>
          <a:bodyPr wrap="none" lIns="90488" tIns="44450" rIns="90488" bIns="44450">
            <a:spAutoFit/>
          </a:bodyPr>
          <a:lstStyle/>
          <a:p>
            <a:pPr algn="ctr" eaLnBrk="0" hangingPunct="0"/>
            <a:r>
              <a:rPr lang="en-US" sz="4000" dirty="0" smtClean="0">
                <a:solidFill>
                  <a:schemeClr val="tx2"/>
                </a:solidFill>
                <a:latin typeface="Verdana" pitchFamily="34" charset="0"/>
              </a:rPr>
              <a:t>Procedure Division</a:t>
            </a:r>
            <a:endParaRPr lang="en-US" sz="4000" dirty="0">
              <a:solidFill>
                <a:schemeClr val="tx2"/>
              </a:solidFill>
              <a:latin typeface="Verdana" pitchFamily="34" charset="0"/>
            </a:endParaRPr>
          </a:p>
        </p:txBody>
      </p:sp>
      <p:sp>
        <p:nvSpPr>
          <p:cNvPr id="205829" name="Rectangle 5"/>
          <p:cNvSpPr>
            <a:spLocks noChangeArrowheads="1"/>
          </p:cNvSpPr>
          <p:nvPr/>
        </p:nvSpPr>
        <p:spPr bwMode="auto">
          <a:xfrm>
            <a:off x="304800" y="1143000"/>
            <a:ext cx="8382000" cy="1936428"/>
          </a:xfrm>
          <a:prstGeom prst="rect">
            <a:avLst/>
          </a:prstGeom>
          <a:noFill/>
          <a:ln w="12700">
            <a:noFill/>
            <a:miter lim="800000"/>
            <a:headEnd/>
            <a:tailEnd/>
          </a:ln>
          <a:effectLst/>
        </p:spPr>
        <p:txBody>
          <a:bodyPr wrap="square" lIns="90488" tIns="44450" rIns="90488" bIns="44450">
            <a:spAutoFit/>
          </a:bodyPr>
          <a:lstStyle/>
          <a:p>
            <a:r>
              <a:rPr lang="en-US" sz="3000" dirty="0" smtClean="0">
                <a:solidFill>
                  <a:srgbClr val="7030A0"/>
                </a:solidFill>
                <a:latin typeface="Calibri" pitchFamily="34" charset="0"/>
              </a:rPr>
              <a:t>PROCEDURE DIVISION</a:t>
            </a:r>
            <a:r>
              <a:rPr lang="en-US" sz="3000" dirty="0" smtClean="0">
                <a:latin typeface="Calibri" pitchFamily="34" charset="0"/>
              </a:rPr>
              <a:t> USING </a:t>
            </a:r>
            <a:r>
              <a:rPr lang="en-US" sz="3000" dirty="0" smtClean="0">
                <a:solidFill>
                  <a:schemeClr val="accent2">
                    <a:lumMod val="75000"/>
                  </a:schemeClr>
                </a:solidFill>
                <a:latin typeface="Calibri" pitchFamily="34" charset="0"/>
              </a:rPr>
              <a:t>PEMPNO, PFIRSTNME, PMIDINIT, PLASTNAME,PWORKDEPT, PHIREDATE, PSALARY, PSQLCODE,PSQLSTATE, PSQLERRMC.</a:t>
            </a:r>
          </a:p>
          <a:p>
            <a:pPr eaLnBrk="0" hangingPunct="0">
              <a:defRPr/>
            </a:pPr>
            <a:endParaRPr lang="en-US" sz="3000" dirty="0" smtClean="0">
              <a:latin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228600" y="228600"/>
            <a:ext cx="3592331" cy="643766"/>
          </a:xfrm>
          <a:prstGeom prst="rect">
            <a:avLst/>
          </a:prstGeom>
          <a:noFill/>
          <a:ln w="12700">
            <a:noFill/>
            <a:miter lim="800000"/>
            <a:headEnd/>
            <a:tailEnd/>
          </a:ln>
        </p:spPr>
        <p:txBody>
          <a:bodyPr wrap="none" lIns="90488" tIns="44450" rIns="90488" bIns="44450">
            <a:spAutoFit/>
          </a:bodyPr>
          <a:lstStyle/>
          <a:p>
            <a:pPr eaLnBrk="0" hangingPunct="0"/>
            <a:r>
              <a:rPr lang="en-US" sz="3600" dirty="0" smtClean="0">
                <a:solidFill>
                  <a:schemeClr val="tx2"/>
                </a:solidFill>
                <a:latin typeface="Verdana" pitchFamily="34" charset="0"/>
              </a:rPr>
              <a:t>SQL Call Cobol</a:t>
            </a:r>
            <a:endParaRPr lang="en-US" sz="3600" dirty="0">
              <a:solidFill>
                <a:schemeClr val="tx2"/>
              </a:solidFill>
              <a:latin typeface="Verdana" pitchFamily="34" charset="0"/>
            </a:endParaRPr>
          </a:p>
        </p:txBody>
      </p:sp>
      <p:sp>
        <p:nvSpPr>
          <p:cNvPr id="205829" name="Rectangle 5"/>
          <p:cNvSpPr>
            <a:spLocks noChangeArrowheads="1"/>
          </p:cNvSpPr>
          <p:nvPr/>
        </p:nvSpPr>
        <p:spPr bwMode="auto">
          <a:xfrm>
            <a:off x="304800" y="1143000"/>
            <a:ext cx="8382000" cy="6245299"/>
          </a:xfrm>
          <a:prstGeom prst="rect">
            <a:avLst/>
          </a:prstGeom>
          <a:noFill/>
          <a:ln w="12700">
            <a:noFill/>
            <a:miter lim="800000"/>
            <a:headEnd/>
            <a:tailEnd/>
          </a:ln>
          <a:effectLst/>
        </p:spPr>
        <p:txBody>
          <a:bodyPr wrap="square" lIns="90488" tIns="44450" rIns="90488" bIns="44450">
            <a:spAutoFit/>
          </a:bodyPr>
          <a:lstStyle/>
          <a:p>
            <a:r>
              <a:rPr lang="en-US" sz="2800" b="1" dirty="0" smtClean="0">
                <a:solidFill>
                  <a:srgbClr val="7030A0"/>
                </a:solidFill>
                <a:latin typeface="Calibri" pitchFamily="34" charset="0"/>
              </a:rPr>
              <a:t>EXEC SQL</a:t>
            </a:r>
          </a:p>
          <a:p>
            <a:r>
              <a:rPr lang="en-US" sz="2800" dirty="0" smtClean="0">
                <a:latin typeface="Calibri" pitchFamily="34" charset="0"/>
              </a:rPr>
              <a:t>CALL EMPDTLSC( :PEMPNO</a:t>
            </a:r>
          </a:p>
          <a:p>
            <a:r>
              <a:rPr lang="en-US" sz="2800" dirty="0" smtClean="0">
                <a:latin typeface="Calibri" pitchFamily="34" charset="0"/>
              </a:rPr>
              <a:t>,:PFIRSTNME</a:t>
            </a:r>
          </a:p>
          <a:p>
            <a:r>
              <a:rPr lang="en-US" sz="2800" dirty="0" smtClean="0">
                <a:latin typeface="Calibri" pitchFamily="34" charset="0"/>
              </a:rPr>
              <a:t>,:PMIDINIT</a:t>
            </a:r>
          </a:p>
          <a:p>
            <a:r>
              <a:rPr lang="en-US" sz="2800" dirty="0" smtClean="0">
                <a:latin typeface="Calibri" pitchFamily="34" charset="0"/>
              </a:rPr>
              <a:t>,:PLASTNAME</a:t>
            </a:r>
          </a:p>
          <a:p>
            <a:r>
              <a:rPr lang="en-US" sz="2800" dirty="0" smtClean="0">
                <a:latin typeface="Calibri" pitchFamily="34" charset="0"/>
              </a:rPr>
              <a:t>,:PWORKDEPT</a:t>
            </a:r>
          </a:p>
          <a:p>
            <a:r>
              <a:rPr lang="en-US" sz="2800" dirty="0" smtClean="0">
                <a:latin typeface="Calibri" pitchFamily="34" charset="0"/>
              </a:rPr>
              <a:t>,:PHIREDATE</a:t>
            </a:r>
          </a:p>
          <a:p>
            <a:r>
              <a:rPr lang="en-US" sz="2800" dirty="0" smtClean="0">
                <a:latin typeface="Calibri" pitchFamily="34" charset="0"/>
              </a:rPr>
              <a:t>,:PSALARY</a:t>
            </a:r>
          </a:p>
          <a:p>
            <a:r>
              <a:rPr lang="en-US" sz="2800" dirty="0" smtClean="0">
                <a:latin typeface="Calibri" pitchFamily="34" charset="0"/>
              </a:rPr>
              <a:t>,:PSQLCODE</a:t>
            </a:r>
          </a:p>
          <a:p>
            <a:r>
              <a:rPr lang="en-US" sz="2800" dirty="0" smtClean="0">
                <a:latin typeface="Calibri" pitchFamily="34" charset="0"/>
              </a:rPr>
              <a:t>,:PSQLSTATE</a:t>
            </a:r>
          </a:p>
          <a:p>
            <a:r>
              <a:rPr lang="en-US" sz="2800" dirty="0" smtClean="0">
                <a:latin typeface="Calibri" pitchFamily="34" charset="0"/>
              </a:rPr>
              <a:t>,:PSQLERRMC</a:t>
            </a:r>
          </a:p>
          <a:p>
            <a:r>
              <a:rPr lang="en-US" sz="2800" dirty="0" smtClean="0">
                <a:latin typeface="Calibri" pitchFamily="34" charset="0"/>
              </a:rPr>
              <a:t>)</a:t>
            </a:r>
          </a:p>
          <a:p>
            <a:r>
              <a:rPr lang="en-US" sz="2800" b="1" dirty="0" smtClean="0">
                <a:solidFill>
                  <a:srgbClr val="7030A0"/>
                </a:solidFill>
                <a:latin typeface="Calibri" pitchFamily="34" charset="0"/>
              </a:rPr>
              <a:t>END-EXEC</a:t>
            </a:r>
            <a:r>
              <a:rPr lang="en-US" sz="3200" b="1" dirty="0" smtClean="0">
                <a:solidFill>
                  <a:srgbClr val="7030A0"/>
                </a:solidFill>
                <a:latin typeface="Calibri" pitchFamily="34" charset="0"/>
              </a:rPr>
              <a:t>.</a:t>
            </a:r>
          </a:p>
          <a:p>
            <a:pPr eaLnBrk="0" hangingPunct="0">
              <a:defRPr/>
            </a:pPr>
            <a:endParaRPr lang="en-US" sz="3200" dirty="0" smtClean="0">
              <a:latin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228600" y="228600"/>
            <a:ext cx="6100197" cy="643766"/>
          </a:xfrm>
          <a:prstGeom prst="rect">
            <a:avLst/>
          </a:prstGeom>
          <a:noFill/>
          <a:ln w="12700">
            <a:noFill/>
            <a:miter lim="800000"/>
            <a:headEnd/>
            <a:tailEnd/>
          </a:ln>
        </p:spPr>
        <p:txBody>
          <a:bodyPr wrap="none" lIns="90488" tIns="44450" rIns="90488" bIns="44450">
            <a:spAutoFit/>
          </a:bodyPr>
          <a:lstStyle/>
          <a:p>
            <a:pPr eaLnBrk="0" hangingPunct="0"/>
            <a:r>
              <a:rPr lang="en-US" sz="3600" dirty="0" smtClean="0">
                <a:solidFill>
                  <a:schemeClr val="tx2"/>
                </a:solidFill>
                <a:latin typeface="Verdana" pitchFamily="34" charset="0"/>
              </a:rPr>
              <a:t>Handling Parameter Style</a:t>
            </a:r>
            <a:endParaRPr lang="en-US" sz="3600" dirty="0">
              <a:solidFill>
                <a:schemeClr val="tx2"/>
              </a:solidFill>
              <a:latin typeface="Verdana" pitchFamily="34" charset="0"/>
            </a:endParaRPr>
          </a:p>
        </p:txBody>
      </p:sp>
      <p:sp>
        <p:nvSpPr>
          <p:cNvPr id="205829" name="Rectangle 5"/>
          <p:cNvSpPr>
            <a:spLocks noChangeArrowheads="1"/>
          </p:cNvSpPr>
          <p:nvPr/>
        </p:nvSpPr>
        <p:spPr bwMode="auto">
          <a:xfrm>
            <a:off x="304800" y="1143000"/>
            <a:ext cx="8382000" cy="2859757"/>
          </a:xfrm>
          <a:prstGeom prst="rect">
            <a:avLst/>
          </a:prstGeom>
          <a:noFill/>
          <a:ln w="12700">
            <a:noFill/>
            <a:miter lim="800000"/>
            <a:headEnd/>
            <a:tailEnd/>
          </a:ln>
          <a:effectLst/>
        </p:spPr>
        <p:txBody>
          <a:bodyPr wrap="square" lIns="90488" tIns="44450" rIns="90488" bIns="44450">
            <a:spAutoFit/>
          </a:bodyPr>
          <a:lstStyle/>
          <a:p>
            <a:pPr eaLnBrk="0" hangingPunct="0">
              <a:buFont typeface="Wingdings" pitchFamily="2" charset="2"/>
              <a:buChar char="Ø"/>
              <a:defRPr/>
            </a:pPr>
            <a:r>
              <a:rPr lang="en-US" sz="3000" dirty="0" smtClean="0">
                <a:latin typeface="Calibri" pitchFamily="34" charset="0"/>
              </a:rPr>
              <a:t>Handling PARAMETER STYLE DB2SQL</a:t>
            </a:r>
          </a:p>
          <a:p>
            <a:pPr eaLnBrk="0" hangingPunct="0">
              <a:defRPr/>
            </a:pPr>
            <a:endParaRPr lang="en-US" sz="3000" dirty="0" smtClean="0">
              <a:latin typeface="Calibri" pitchFamily="34" charset="0"/>
            </a:endParaRPr>
          </a:p>
          <a:p>
            <a:pPr eaLnBrk="0" hangingPunct="0">
              <a:defRPr/>
            </a:pPr>
            <a:r>
              <a:rPr lang="en-US" sz="3000" dirty="0" smtClean="0">
                <a:latin typeface="Calibri" pitchFamily="34" charset="0"/>
              </a:rPr>
              <a:t>You must define the indicator variables as elementary items (when using parameter style GENERAL WITH NULLS they must be part of a group item).</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body" idx="4294967295"/>
          </p:nvPr>
        </p:nvSpPr>
        <p:spPr>
          <a:xfrm>
            <a:off x="328410" y="1079679"/>
            <a:ext cx="8229600" cy="5012028"/>
          </a:xfrm>
        </p:spPr>
        <p:txBody>
          <a:bodyPr/>
          <a:lstStyle/>
          <a:p>
            <a:pPr lvl="1" fontAlgn="base">
              <a:spcBef>
                <a:spcPct val="0"/>
              </a:spcBef>
              <a:spcAft>
                <a:spcPct val="0"/>
              </a:spcAft>
              <a:buSzPct val="75000"/>
              <a:buFont typeface="Wingdings" pitchFamily="2" charset="2"/>
              <a:buNone/>
            </a:pPr>
            <a:r>
              <a:rPr lang="en-US" sz="2300" b="0" dirty="0" smtClean="0">
                <a:solidFill>
                  <a:schemeClr val="tx1"/>
                </a:solidFill>
                <a:latin typeface="Arial" pitchFamily="34" charset="0"/>
                <a:cs typeface="Arial" pitchFamily="34" charset="0"/>
              </a:rPr>
              <a:t>On completion of this session the learner will be able to:</a:t>
            </a:r>
          </a:p>
          <a:p>
            <a:pPr lvl="1" fontAlgn="base">
              <a:spcBef>
                <a:spcPct val="0"/>
              </a:spcBef>
              <a:spcAft>
                <a:spcPct val="0"/>
              </a:spcAft>
              <a:buSzPct val="75000"/>
              <a:buFont typeface="Wingdings" pitchFamily="2" charset="2"/>
              <a:buNone/>
            </a:pPr>
            <a:endParaRPr lang="en-US" sz="2300" b="0" dirty="0" smtClean="0">
              <a:solidFill>
                <a:schemeClr val="tx1"/>
              </a:solidFill>
              <a:latin typeface="Arial" pitchFamily="34" charset="0"/>
              <a:cs typeface="Arial" pitchFamily="34" charset="0"/>
            </a:endParaRPr>
          </a:p>
          <a:p>
            <a:pPr lvl="1" fontAlgn="base">
              <a:spcAft>
                <a:spcPct val="0"/>
              </a:spcAft>
              <a:buSzPct val="75000"/>
              <a:buFont typeface="Wingdings" pitchFamily="2" charset="2"/>
              <a:buChar char="§"/>
            </a:pPr>
            <a:r>
              <a:rPr lang="en-US" sz="2300" b="0" dirty="0" smtClean="0">
                <a:latin typeface="Arial" pitchFamily="34" charset="0"/>
                <a:cs typeface="Arial" pitchFamily="34" charset="0"/>
              </a:rPr>
              <a:t>Overview of Stored Procedures </a:t>
            </a:r>
          </a:p>
          <a:p>
            <a:pPr lvl="1" fontAlgn="base">
              <a:spcAft>
                <a:spcPct val="0"/>
              </a:spcAft>
              <a:buSzPct val="75000"/>
              <a:buFont typeface="Wingdings" pitchFamily="2" charset="2"/>
              <a:buChar char="§"/>
            </a:pPr>
            <a:r>
              <a:rPr lang="en-US" sz="2300" b="0" dirty="0" smtClean="0">
                <a:latin typeface="Arial" pitchFamily="34" charset="0"/>
                <a:cs typeface="Arial" pitchFamily="34" charset="0"/>
              </a:rPr>
              <a:t>Benefits of Stored procedures</a:t>
            </a:r>
          </a:p>
          <a:p>
            <a:pPr lvl="1" fontAlgn="base">
              <a:spcAft>
                <a:spcPct val="0"/>
              </a:spcAft>
              <a:buSzPct val="75000"/>
              <a:buFont typeface="Wingdings" pitchFamily="2" charset="2"/>
              <a:buChar char="§"/>
            </a:pPr>
            <a:r>
              <a:rPr lang="en-US" sz="2300" b="0" dirty="0" smtClean="0">
                <a:latin typeface="Arial" pitchFamily="34" charset="0"/>
                <a:cs typeface="Arial" pitchFamily="34" charset="0"/>
              </a:rPr>
              <a:t>Sample Db2 stored procedures.</a:t>
            </a:r>
          </a:p>
          <a:p>
            <a:pPr lvl="1">
              <a:spcBef>
                <a:spcPct val="0"/>
              </a:spcBef>
              <a:buFont typeface="Wingdings" pitchFamily="2" charset="2"/>
              <a:buNone/>
            </a:pPr>
            <a:endParaRPr lang="en-US" sz="2300" dirty="0" smtClean="0"/>
          </a:p>
          <a:p>
            <a:pPr lvl="1">
              <a:spcBef>
                <a:spcPct val="0"/>
              </a:spcBef>
              <a:buFont typeface="Wingdings" pitchFamily="2" charset="2"/>
              <a:buNone/>
            </a:pPr>
            <a:endParaRPr lang="en-GB" sz="2300" b="1" dirty="0" smtClean="0"/>
          </a:p>
        </p:txBody>
      </p:sp>
      <p:sp>
        <p:nvSpPr>
          <p:cNvPr id="4099" name="Rectangle 3"/>
          <p:cNvSpPr>
            <a:spLocks noGrp="1" noChangeArrowheads="1"/>
          </p:cNvSpPr>
          <p:nvPr>
            <p:ph type="title" idx="4294967295"/>
          </p:nvPr>
        </p:nvSpPr>
        <p:spPr>
          <a:xfrm>
            <a:off x="-304800" y="76200"/>
            <a:ext cx="6477000" cy="762000"/>
          </a:xfrm>
        </p:spPr>
        <p:txBody>
          <a:bodyPr/>
          <a:lstStyle/>
          <a:p>
            <a:pPr algn="ctr" eaLnBrk="1" hangingPunct="1">
              <a:defRPr/>
            </a:pPr>
            <a:r>
              <a:rPr lang="en-US" sz="2600" dirty="0" smtClean="0">
                <a:solidFill>
                  <a:srgbClr val="7030A0"/>
                </a:solidFill>
                <a:latin typeface="Arial" pitchFamily="34" charset="0"/>
                <a:ea typeface="+mn-ea"/>
                <a:cs typeface="Arial" pitchFamily="34" charset="0"/>
              </a:rPr>
              <a:t>Session</a:t>
            </a:r>
            <a:r>
              <a:rPr lang="en-US" sz="2600" b="1" kern="1200" dirty="0" smtClean="0">
                <a:solidFill>
                  <a:srgbClr val="7030A0"/>
                </a:solidFill>
                <a:latin typeface="Arial" pitchFamily="34" charset="0"/>
                <a:ea typeface="+mn-ea"/>
                <a:cs typeface="Arial" pitchFamily="34" charset="0"/>
              </a:rPr>
              <a:t> 1 - Objectives</a:t>
            </a:r>
            <a:r>
              <a:rPr lang="en-US" sz="2600" b="1" kern="1200" dirty="0" smtClean="0">
                <a:latin typeface="Arial" pitchFamily="34" charset="0"/>
                <a:ea typeface="+mn-ea"/>
                <a:cs typeface="Arial" pitchFamily="34" charset="0"/>
              </a:rPr>
              <a:t> </a:t>
            </a:r>
            <a:r>
              <a:rPr lang="en-US" sz="2600" kern="1200" dirty="0" smtClean="0">
                <a:latin typeface="Arial" pitchFamily="34" charset="0"/>
                <a:ea typeface="+mn-ea"/>
                <a:cs typeface="Arial" pitchFamily="34" charset="0"/>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228600" y="228600"/>
            <a:ext cx="4660316" cy="643766"/>
          </a:xfrm>
          <a:prstGeom prst="rect">
            <a:avLst/>
          </a:prstGeom>
          <a:noFill/>
          <a:ln w="12700">
            <a:noFill/>
            <a:miter lim="800000"/>
            <a:headEnd/>
            <a:tailEnd/>
          </a:ln>
        </p:spPr>
        <p:txBody>
          <a:bodyPr wrap="none" lIns="90488" tIns="44450" rIns="90488" bIns="44450">
            <a:spAutoFit/>
          </a:bodyPr>
          <a:lstStyle/>
          <a:p>
            <a:pPr eaLnBrk="0" hangingPunct="0"/>
            <a:r>
              <a:rPr lang="en-US" sz="3600" dirty="0" smtClean="0">
                <a:solidFill>
                  <a:schemeClr val="tx2"/>
                </a:solidFill>
                <a:latin typeface="Verdana" pitchFamily="34" charset="0"/>
              </a:rPr>
              <a:t>DB2 Catalog Tables</a:t>
            </a:r>
            <a:endParaRPr lang="en-US" sz="3600" dirty="0">
              <a:solidFill>
                <a:schemeClr val="tx2"/>
              </a:solidFill>
              <a:latin typeface="Verdana" pitchFamily="34" charset="0"/>
            </a:endParaRPr>
          </a:p>
        </p:txBody>
      </p:sp>
      <p:sp>
        <p:nvSpPr>
          <p:cNvPr id="205829" name="Rectangle 5"/>
          <p:cNvSpPr>
            <a:spLocks noChangeArrowheads="1"/>
          </p:cNvSpPr>
          <p:nvPr/>
        </p:nvSpPr>
        <p:spPr bwMode="auto">
          <a:xfrm>
            <a:off x="304800" y="1143000"/>
            <a:ext cx="8382000" cy="4706417"/>
          </a:xfrm>
          <a:prstGeom prst="rect">
            <a:avLst/>
          </a:prstGeom>
          <a:noFill/>
          <a:ln w="12700">
            <a:noFill/>
            <a:miter lim="800000"/>
            <a:headEnd/>
            <a:tailEnd/>
          </a:ln>
          <a:effectLst/>
        </p:spPr>
        <p:txBody>
          <a:bodyPr wrap="square" lIns="90488" tIns="44450" rIns="90488" bIns="44450">
            <a:spAutoFit/>
          </a:bodyPr>
          <a:lstStyle/>
          <a:p>
            <a:pPr eaLnBrk="0" hangingPunct="0">
              <a:defRPr/>
            </a:pPr>
            <a:r>
              <a:rPr lang="en-US" sz="3000" b="1" dirty="0" smtClean="0">
                <a:solidFill>
                  <a:srgbClr val="7030A0"/>
                </a:solidFill>
                <a:latin typeface="Calibri" pitchFamily="34" charset="0"/>
              </a:rPr>
              <a:t>DB2 catalog tables:</a:t>
            </a:r>
          </a:p>
          <a:p>
            <a:pPr eaLnBrk="0" hangingPunct="0">
              <a:defRPr/>
            </a:pPr>
            <a:r>
              <a:rPr lang="en-US" sz="3000" dirty="0" smtClean="0">
                <a:latin typeface="Calibri" pitchFamily="34" charset="0"/>
              </a:rPr>
              <a:t>Stored procedures are DB2 objects, they must be defined with DDL. There are two catalog</a:t>
            </a:r>
          </a:p>
          <a:p>
            <a:pPr eaLnBrk="0" hangingPunct="0">
              <a:defRPr/>
            </a:pPr>
            <a:r>
              <a:rPr lang="en-US" sz="3000" dirty="0" smtClean="0">
                <a:latin typeface="Calibri" pitchFamily="34" charset="0"/>
              </a:rPr>
              <a:t>tables that are affected by this definition:-</a:t>
            </a:r>
            <a:r>
              <a:rPr lang="en-US" sz="3000" b="1" dirty="0" smtClean="0">
                <a:solidFill>
                  <a:srgbClr val="7030A0"/>
                </a:solidFill>
                <a:latin typeface="Calibri" pitchFamily="34" charset="0"/>
              </a:rPr>
              <a:t>SYSIBM.SYSROUTINES</a:t>
            </a:r>
            <a:r>
              <a:rPr lang="en-US" sz="3000" b="1" dirty="0" smtClean="0">
                <a:latin typeface="Calibri" pitchFamily="34" charset="0"/>
              </a:rPr>
              <a:t> </a:t>
            </a:r>
            <a:r>
              <a:rPr lang="en-US" sz="3000" dirty="0" smtClean="0">
                <a:latin typeface="Calibri" pitchFamily="34" charset="0"/>
              </a:rPr>
              <a:t>and </a:t>
            </a:r>
            <a:r>
              <a:rPr lang="en-US" sz="3000" b="1" dirty="0" smtClean="0">
                <a:solidFill>
                  <a:srgbClr val="7030A0"/>
                </a:solidFill>
                <a:latin typeface="Calibri" pitchFamily="34" charset="0"/>
              </a:rPr>
              <a:t>SYSIBM.SYSPARMS</a:t>
            </a:r>
          </a:p>
          <a:p>
            <a:pPr eaLnBrk="0" hangingPunct="0">
              <a:defRPr/>
            </a:pPr>
            <a:endParaRPr lang="en-US" sz="3000" b="1" dirty="0" smtClean="0">
              <a:solidFill>
                <a:srgbClr val="7030A0"/>
              </a:solidFill>
              <a:latin typeface="Calibri" pitchFamily="34" charset="0"/>
            </a:endParaRPr>
          </a:p>
          <a:p>
            <a:pPr eaLnBrk="0" hangingPunct="0">
              <a:buFont typeface="Wingdings" pitchFamily="2" charset="2"/>
              <a:buChar char="Ø"/>
              <a:defRPr/>
            </a:pPr>
            <a:r>
              <a:rPr lang="en-US" sz="3000" dirty="0" smtClean="0">
                <a:solidFill>
                  <a:srgbClr val="7030A0"/>
                </a:solidFill>
                <a:latin typeface="Calibri" pitchFamily="34" charset="0"/>
              </a:rPr>
              <a:t>SYSIBM.SYSROUTINES</a:t>
            </a:r>
            <a:r>
              <a:rPr lang="en-US" sz="3000" dirty="0" smtClean="0">
                <a:latin typeface="Calibri" pitchFamily="34" charset="0"/>
              </a:rPr>
              <a:t> contains one row for each created stored procedure. The information contained in this table is from the CREATE PROCEDURE statement.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228600" y="228600"/>
            <a:ext cx="4660316" cy="643766"/>
          </a:xfrm>
          <a:prstGeom prst="rect">
            <a:avLst/>
          </a:prstGeom>
          <a:noFill/>
          <a:ln w="12700">
            <a:noFill/>
            <a:miter lim="800000"/>
            <a:headEnd/>
            <a:tailEnd/>
          </a:ln>
        </p:spPr>
        <p:txBody>
          <a:bodyPr wrap="none" lIns="90488" tIns="44450" rIns="90488" bIns="44450">
            <a:spAutoFit/>
          </a:bodyPr>
          <a:lstStyle/>
          <a:p>
            <a:pPr eaLnBrk="0" hangingPunct="0"/>
            <a:r>
              <a:rPr lang="en-US" sz="3600" dirty="0" smtClean="0">
                <a:solidFill>
                  <a:schemeClr val="tx2"/>
                </a:solidFill>
                <a:latin typeface="Verdana" pitchFamily="34" charset="0"/>
              </a:rPr>
              <a:t>DB2 Catalog Tables</a:t>
            </a:r>
            <a:endParaRPr lang="en-US" sz="3600" dirty="0">
              <a:solidFill>
                <a:schemeClr val="tx2"/>
              </a:solidFill>
              <a:latin typeface="Verdana" pitchFamily="34" charset="0"/>
            </a:endParaRPr>
          </a:p>
        </p:txBody>
      </p:sp>
      <p:sp>
        <p:nvSpPr>
          <p:cNvPr id="205829" name="Rectangle 5"/>
          <p:cNvSpPr>
            <a:spLocks noChangeArrowheads="1"/>
          </p:cNvSpPr>
          <p:nvPr/>
        </p:nvSpPr>
        <p:spPr bwMode="auto">
          <a:xfrm>
            <a:off x="304800" y="1143001"/>
            <a:ext cx="8382000" cy="6091411"/>
          </a:xfrm>
          <a:prstGeom prst="rect">
            <a:avLst/>
          </a:prstGeom>
          <a:noFill/>
          <a:ln w="12700">
            <a:noFill/>
            <a:miter lim="800000"/>
            <a:headEnd/>
            <a:tailEnd/>
          </a:ln>
          <a:effectLst/>
        </p:spPr>
        <p:txBody>
          <a:bodyPr wrap="square" lIns="90488" tIns="44450" rIns="90488" bIns="44450">
            <a:spAutoFit/>
          </a:bodyPr>
          <a:lstStyle/>
          <a:p>
            <a:pPr eaLnBrk="0" hangingPunct="0">
              <a:defRPr/>
            </a:pPr>
            <a:r>
              <a:rPr lang="en-US" sz="3000" dirty="0" smtClean="0">
                <a:solidFill>
                  <a:srgbClr val="7030A0"/>
                </a:solidFill>
                <a:latin typeface="Calibri" pitchFamily="34" charset="0"/>
              </a:rPr>
              <a:t>SYSIBM.SYSROUTINES</a:t>
            </a:r>
            <a:r>
              <a:rPr lang="en-US" sz="3000" dirty="0" smtClean="0">
                <a:latin typeface="Calibri" pitchFamily="34" charset="0"/>
              </a:rPr>
              <a:t> :</a:t>
            </a:r>
          </a:p>
          <a:p>
            <a:pPr eaLnBrk="0" hangingPunct="0">
              <a:defRPr/>
            </a:pPr>
            <a:r>
              <a:rPr lang="en-US" sz="3000" dirty="0" smtClean="0">
                <a:latin typeface="Calibri" pitchFamily="34" charset="0"/>
              </a:rPr>
              <a:t>There are columns in this catalog table describing the run-time environment, language, number of</a:t>
            </a:r>
          </a:p>
          <a:p>
            <a:pPr eaLnBrk="0" hangingPunct="0">
              <a:defRPr/>
            </a:pPr>
            <a:r>
              <a:rPr lang="en-US" sz="3000" dirty="0" smtClean="0">
                <a:latin typeface="Calibri" pitchFamily="34" charset="0"/>
              </a:rPr>
              <a:t>parameters, parameter style, whether or not result sets can be returned, etc.</a:t>
            </a:r>
          </a:p>
          <a:p>
            <a:pPr eaLnBrk="0" hangingPunct="0">
              <a:defRPr/>
            </a:pPr>
            <a:endParaRPr lang="en-US" sz="3000" dirty="0" smtClean="0">
              <a:latin typeface="Calibri" pitchFamily="34" charset="0"/>
            </a:endParaRPr>
          </a:p>
          <a:p>
            <a:pPr eaLnBrk="0" hangingPunct="0">
              <a:defRPr/>
            </a:pPr>
            <a:r>
              <a:rPr lang="en-US" sz="3000" b="1" dirty="0" smtClean="0">
                <a:solidFill>
                  <a:srgbClr val="7030A0"/>
                </a:solidFill>
                <a:latin typeface="Calibri" pitchFamily="34" charset="0"/>
              </a:rPr>
              <a:t>SYSIBM.SYSPARMS </a:t>
            </a:r>
            <a:r>
              <a:rPr lang="en-US" sz="3000" dirty="0" smtClean="0">
                <a:latin typeface="Calibri" pitchFamily="34" charset="0"/>
              </a:rPr>
              <a:t>contains one row for each parameter defined in stored procedures. The</a:t>
            </a:r>
          </a:p>
          <a:p>
            <a:pPr eaLnBrk="0" hangingPunct="0">
              <a:defRPr/>
            </a:pPr>
            <a:r>
              <a:rPr lang="en-US" sz="3000" dirty="0" smtClean="0">
                <a:latin typeface="Calibri" pitchFamily="34" charset="0"/>
              </a:rPr>
              <a:t>parameter information comes from the CREATE PROCEDURE statement. The columns in this catalog table describe the parameter definitions: name, data types, etc</a:t>
            </a:r>
          </a:p>
          <a:p>
            <a:pPr eaLnBrk="0" hangingPunct="0">
              <a:defRPr/>
            </a:pPr>
            <a:endParaRPr lang="en-US" sz="3000" b="1" dirty="0" smtClean="0">
              <a:solidFill>
                <a:srgbClr val="7030A0"/>
              </a:solidFill>
              <a:latin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228600" y="228600"/>
            <a:ext cx="4706161" cy="643766"/>
          </a:xfrm>
          <a:prstGeom prst="rect">
            <a:avLst/>
          </a:prstGeom>
          <a:noFill/>
          <a:ln w="12700">
            <a:noFill/>
            <a:miter lim="800000"/>
            <a:headEnd/>
            <a:tailEnd/>
          </a:ln>
        </p:spPr>
        <p:txBody>
          <a:bodyPr wrap="none" lIns="90488" tIns="44450" rIns="90488" bIns="44450">
            <a:spAutoFit/>
          </a:bodyPr>
          <a:lstStyle/>
          <a:p>
            <a:pPr eaLnBrk="0" hangingPunct="0"/>
            <a:r>
              <a:rPr lang="en-US" sz="3600" dirty="0" smtClean="0">
                <a:solidFill>
                  <a:schemeClr val="tx2"/>
                </a:solidFill>
                <a:latin typeface="Verdana" pitchFamily="34" charset="0"/>
              </a:rPr>
              <a:t>Passing Parameters</a:t>
            </a:r>
            <a:endParaRPr lang="en-US" sz="3600" dirty="0">
              <a:solidFill>
                <a:schemeClr val="tx2"/>
              </a:solidFill>
              <a:latin typeface="Verdana" pitchFamily="34" charset="0"/>
            </a:endParaRPr>
          </a:p>
        </p:txBody>
      </p:sp>
      <p:sp>
        <p:nvSpPr>
          <p:cNvPr id="205829" name="Rectangle 5"/>
          <p:cNvSpPr>
            <a:spLocks noChangeArrowheads="1"/>
          </p:cNvSpPr>
          <p:nvPr/>
        </p:nvSpPr>
        <p:spPr bwMode="auto">
          <a:xfrm>
            <a:off x="304800" y="1143000"/>
            <a:ext cx="8382000" cy="2859757"/>
          </a:xfrm>
          <a:prstGeom prst="rect">
            <a:avLst/>
          </a:prstGeom>
          <a:noFill/>
          <a:ln w="12700">
            <a:noFill/>
            <a:miter lim="800000"/>
            <a:headEnd/>
            <a:tailEnd/>
          </a:ln>
          <a:effectLst/>
        </p:spPr>
        <p:txBody>
          <a:bodyPr wrap="square" lIns="90488" tIns="44450" rIns="90488" bIns="44450">
            <a:spAutoFit/>
          </a:bodyPr>
          <a:lstStyle/>
          <a:p>
            <a:pPr eaLnBrk="0" hangingPunct="0">
              <a:defRPr/>
            </a:pPr>
            <a:r>
              <a:rPr lang="en-US" sz="3000" dirty="0" smtClean="0">
                <a:latin typeface="Calibri" pitchFamily="34" charset="0"/>
              </a:rPr>
              <a:t>You indicate the linkage convention used to pass parameters to the stored procedure by</a:t>
            </a:r>
          </a:p>
          <a:p>
            <a:pPr eaLnBrk="0" hangingPunct="0">
              <a:defRPr/>
            </a:pPr>
            <a:r>
              <a:rPr lang="en-US" sz="3000" dirty="0" smtClean="0">
                <a:latin typeface="Calibri" pitchFamily="34" charset="0"/>
              </a:rPr>
              <a:t>specifying the PARAMETER STYLE. This determines whether or not any parameters are passed to the stored procedure in addition to those specified on the CALL statement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228600" y="228600"/>
            <a:ext cx="2434963" cy="643766"/>
          </a:xfrm>
          <a:prstGeom prst="rect">
            <a:avLst/>
          </a:prstGeom>
          <a:noFill/>
          <a:ln w="12700">
            <a:noFill/>
            <a:miter lim="800000"/>
            <a:headEnd/>
            <a:tailEnd/>
          </a:ln>
        </p:spPr>
        <p:txBody>
          <a:bodyPr wrap="none" lIns="90488" tIns="44450" rIns="90488" bIns="44450">
            <a:spAutoFit/>
          </a:bodyPr>
          <a:lstStyle/>
          <a:p>
            <a:pPr eaLnBrk="0" hangingPunct="0"/>
            <a:r>
              <a:rPr lang="en-US" sz="3600" dirty="0" smtClean="0">
                <a:solidFill>
                  <a:schemeClr val="tx2"/>
                </a:solidFill>
                <a:latin typeface="Verdana" pitchFamily="34" charset="0"/>
              </a:rPr>
              <a:t>Summary</a:t>
            </a:r>
            <a:endParaRPr lang="en-US" sz="3600" dirty="0">
              <a:solidFill>
                <a:schemeClr val="tx2"/>
              </a:solidFill>
              <a:latin typeface="Verdana" pitchFamily="34" charset="0"/>
            </a:endParaRPr>
          </a:p>
        </p:txBody>
      </p:sp>
      <p:sp>
        <p:nvSpPr>
          <p:cNvPr id="205829" name="Rectangle 5"/>
          <p:cNvSpPr>
            <a:spLocks noChangeArrowheads="1"/>
          </p:cNvSpPr>
          <p:nvPr/>
        </p:nvSpPr>
        <p:spPr bwMode="auto">
          <a:xfrm>
            <a:off x="304800" y="1143000"/>
            <a:ext cx="8382000" cy="5168081"/>
          </a:xfrm>
          <a:prstGeom prst="rect">
            <a:avLst/>
          </a:prstGeom>
          <a:noFill/>
          <a:ln w="12700">
            <a:noFill/>
            <a:miter lim="800000"/>
            <a:headEnd/>
            <a:tailEnd/>
          </a:ln>
          <a:effectLst/>
        </p:spPr>
        <p:txBody>
          <a:bodyPr wrap="square" lIns="90488" tIns="44450" rIns="90488" bIns="44450">
            <a:spAutoFit/>
          </a:bodyPr>
          <a:lstStyle/>
          <a:p>
            <a:pPr eaLnBrk="0" hangingPunct="0">
              <a:defRPr/>
            </a:pPr>
            <a:r>
              <a:rPr lang="en-US" sz="3000" dirty="0" smtClean="0">
                <a:solidFill>
                  <a:srgbClr val="7030A0"/>
                </a:solidFill>
                <a:latin typeface="Calibri" pitchFamily="34" charset="0"/>
              </a:rPr>
              <a:t>What Is a Stored Procedure?</a:t>
            </a:r>
          </a:p>
          <a:p>
            <a:pPr eaLnBrk="0" hangingPunct="0">
              <a:defRPr/>
            </a:pPr>
            <a:r>
              <a:rPr lang="en-US" sz="3000" dirty="0" smtClean="0">
                <a:latin typeface="Calibri" pitchFamily="34" charset="0"/>
              </a:rPr>
              <a:t>If a procedure is encapsulated logic that can be invoked from within your application, then a stored procedure is simply a procedure that is stored on the database server. Usually written in SQL, the stored procedure benefits from the power and proximity of the database from which it is managed.</a:t>
            </a:r>
          </a:p>
          <a:p>
            <a:pPr eaLnBrk="0" hangingPunct="0">
              <a:defRPr/>
            </a:pPr>
            <a:r>
              <a:rPr lang="en-US" sz="3000" dirty="0" smtClean="0">
                <a:solidFill>
                  <a:srgbClr val="7030A0"/>
                </a:solidFill>
                <a:latin typeface="Calibri" pitchFamily="34" charset="0"/>
              </a:rPr>
              <a:t>When not to use Stored Procedure?</a:t>
            </a:r>
          </a:p>
          <a:p>
            <a:pPr eaLnBrk="0" hangingPunct="0">
              <a:defRPr/>
            </a:pPr>
            <a:r>
              <a:rPr lang="en-US" sz="3000" dirty="0" smtClean="0">
                <a:latin typeface="Calibri" pitchFamily="34" charset="0"/>
              </a:rPr>
              <a:t>There are only a few occasions when it might not be possible or prudent to use them.</a:t>
            </a:r>
          </a:p>
          <a:p>
            <a:pPr eaLnBrk="0" hangingPunct="0">
              <a:defRPr/>
            </a:pPr>
            <a:endParaRPr lang="en-US" sz="3000" dirty="0" smtClean="0">
              <a:latin typeface="Calibri"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228600" y="228600"/>
            <a:ext cx="2434963" cy="643766"/>
          </a:xfrm>
          <a:prstGeom prst="rect">
            <a:avLst/>
          </a:prstGeom>
          <a:noFill/>
          <a:ln w="12700">
            <a:noFill/>
            <a:miter lim="800000"/>
            <a:headEnd/>
            <a:tailEnd/>
          </a:ln>
        </p:spPr>
        <p:txBody>
          <a:bodyPr wrap="none" lIns="90488" tIns="44450" rIns="90488" bIns="44450">
            <a:spAutoFit/>
          </a:bodyPr>
          <a:lstStyle/>
          <a:p>
            <a:pPr eaLnBrk="0" hangingPunct="0"/>
            <a:r>
              <a:rPr lang="en-US" sz="3600" dirty="0" smtClean="0">
                <a:solidFill>
                  <a:schemeClr val="tx2"/>
                </a:solidFill>
                <a:latin typeface="Verdana" pitchFamily="34" charset="0"/>
              </a:rPr>
              <a:t>Summary</a:t>
            </a:r>
            <a:endParaRPr lang="en-US" sz="3600" dirty="0">
              <a:solidFill>
                <a:schemeClr val="tx2"/>
              </a:solidFill>
              <a:latin typeface="Verdana" pitchFamily="34" charset="0"/>
            </a:endParaRPr>
          </a:p>
        </p:txBody>
      </p:sp>
      <p:sp>
        <p:nvSpPr>
          <p:cNvPr id="205829" name="Rectangle 5"/>
          <p:cNvSpPr>
            <a:spLocks noChangeArrowheads="1"/>
          </p:cNvSpPr>
          <p:nvPr/>
        </p:nvSpPr>
        <p:spPr bwMode="auto">
          <a:xfrm>
            <a:off x="304800" y="1143000"/>
            <a:ext cx="8382000" cy="5629746"/>
          </a:xfrm>
          <a:prstGeom prst="rect">
            <a:avLst/>
          </a:prstGeom>
          <a:noFill/>
          <a:ln w="12700">
            <a:noFill/>
            <a:miter lim="800000"/>
            <a:headEnd/>
            <a:tailEnd/>
          </a:ln>
          <a:effectLst/>
        </p:spPr>
        <p:txBody>
          <a:bodyPr wrap="square" lIns="90488" tIns="44450" rIns="90488" bIns="44450">
            <a:spAutoFit/>
          </a:bodyPr>
          <a:lstStyle/>
          <a:p>
            <a:pPr eaLnBrk="0" hangingPunct="0">
              <a:buFont typeface="Wingdings" pitchFamily="2" charset="2"/>
              <a:buChar char="Ø"/>
              <a:defRPr/>
            </a:pPr>
            <a:r>
              <a:rPr lang="en-US" sz="3000" dirty="0" smtClean="0">
                <a:latin typeface="Calibri" pitchFamily="34" charset="0"/>
              </a:rPr>
              <a:t>You don't have the database permissions to create them. Or a cooperative DBA. </a:t>
            </a:r>
          </a:p>
          <a:p>
            <a:pPr eaLnBrk="0" hangingPunct="0">
              <a:defRPr/>
            </a:pPr>
            <a:endParaRPr lang="en-US" sz="3000" dirty="0" smtClean="0">
              <a:latin typeface="Calibri" pitchFamily="34" charset="0"/>
            </a:endParaRPr>
          </a:p>
          <a:p>
            <a:pPr eaLnBrk="0" hangingPunct="0">
              <a:buFont typeface="Wingdings" pitchFamily="2" charset="2"/>
              <a:buChar char="Ø"/>
              <a:defRPr/>
            </a:pPr>
            <a:r>
              <a:rPr lang="en-US" sz="3000" dirty="0" smtClean="0">
                <a:latin typeface="Calibri" pitchFamily="34" charset="0"/>
              </a:rPr>
              <a:t>You're only using a few SELECT statements in your application and can't really benefit from the performance  </a:t>
            </a:r>
          </a:p>
          <a:p>
            <a:pPr eaLnBrk="0" hangingPunct="0">
              <a:defRPr/>
            </a:pPr>
            <a:endParaRPr lang="en-US" sz="3000" dirty="0" smtClean="0">
              <a:latin typeface="Calibri" pitchFamily="34" charset="0"/>
            </a:endParaRPr>
          </a:p>
          <a:p>
            <a:pPr eaLnBrk="0" hangingPunct="0">
              <a:buFont typeface="Wingdings" pitchFamily="2" charset="2"/>
              <a:buChar char="Ø"/>
              <a:defRPr/>
            </a:pPr>
            <a:r>
              <a:rPr lang="en-US" sz="3000" dirty="0" smtClean="0">
                <a:latin typeface="Calibri" pitchFamily="34" charset="0"/>
              </a:rPr>
              <a:t>Your organization is undergoing a major code migration and wants to avoid encapsulating your source in external procedures</a:t>
            </a:r>
          </a:p>
          <a:p>
            <a:pPr eaLnBrk="0" hangingPunct="0">
              <a:defRPr/>
            </a:pPr>
            <a:endParaRPr lang="en-US" sz="3000" dirty="0" smtClean="0">
              <a:latin typeface="Calibri" pitchFamily="34" charset="0"/>
            </a:endParaRPr>
          </a:p>
          <a:p>
            <a:pPr eaLnBrk="0" hangingPunct="0">
              <a:defRPr/>
            </a:pPr>
            <a:endParaRPr lang="en-US" sz="3000" dirty="0" smtClean="0">
              <a:latin typeface="Calibri"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2438400"/>
            <a:ext cx="8229600" cy="1676400"/>
          </a:xfrm>
        </p:spPr>
        <p:txBody>
          <a:bodyPr>
            <a:normAutofit/>
          </a:bodyPr>
          <a:lstStyle/>
          <a:p>
            <a:pPr algn="ctr">
              <a:buNone/>
            </a:pPr>
            <a:r>
              <a:rPr lang="en-US" sz="9600" dirty="0" smtClean="0"/>
              <a:t>Thank you</a:t>
            </a:r>
            <a:endParaRPr lang="en-US" sz="9600" dirty="0"/>
          </a:p>
        </p:txBody>
      </p:sp>
      <p:sp>
        <p:nvSpPr>
          <p:cNvPr id="4" name="Slide Number Placeholder 3"/>
          <p:cNvSpPr>
            <a:spLocks noGrp="1"/>
          </p:cNvSpPr>
          <p:nvPr>
            <p:ph type="sldNum" sz="quarter" idx="4294967295"/>
          </p:nvPr>
        </p:nvSpPr>
        <p:spPr>
          <a:xfrm>
            <a:off x="6553200" y="6356350"/>
            <a:ext cx="2133600" cy="365125"/>
          </a:xfrm>
        </p:spPr>
        <p:txBody>
          <a:bodyPr/>
          <a:lstStyle/>
          <a:p>
            <a:fld id="{E548873E-3FE6-499E-9ABC-293F8BF54FEC}" type="slidenum">
              <a:rPr lang="en-US" smtClean="0"/>
              <a:pPr/>
              <a:t>25</a:t>
            </a:fld>
            <a:endParaRPr lang="en-US" dirty="0"/>
          </a:p>
        </p:txBody>
      </p:sp>
      <p:sp>
        <p:nvSpPr>
          <p:cNvPr id="5" name="Content Placeholder 2"/>
          <p:cNvSpPr txBox="1">
            <a:spLocks/>
          </p:cNvSpPr>
          <p:nvPr/>
        </p:nvSpPr>
        <p:spPr>
          <a:xfrm>
            <a:off x="381000" y="2362200"/>
            <a:ext cx="8229600" cy="167640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600" b="1" i="0" u="none" strike="noStrike" kern="1200" cap="none" spc="0" normalizeH="0" baseline="0" noProof="0" dirty="0" smtClean="0">
                <a:ln>
                  <a:noFill/>
                </a:ln>
                <a:solidFill>
                  <a:srgbClr val="FF0000"/>
                </a:solidFill>
                <a:effectLst/>
                <a:uLnTx/>
                <a:uFillTx/>
                <a:latin typeface="+mn-lt"/>
                <a:ea typeface="+mn-ea"/>
                <a:cs typeface="+mn-cs"/>
              </a:rPr>
              <a:t>Thank you</a:t>
            </a:r>
          </a:p>
        </p:txBody>
      </p:sp>
    </p:spTree>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3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3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2209800" y="228600"/>
            <a:ext cx="4446731" cy="643766"/>
          </a:xfrm>
          <a:prstGeom prst="rect">
            <a:avLst/>
          </a:prstGeom>
          <a:noFill/>
          <a:ln w="12700">
            <a:noFill/>
            <a:miter lim="800000"/>
            <a:headEnd/>
            <a:tailEnd/>
          </a:ln>
        </p:spPr>
        <p:txBody>
          <a:bodyPr wrap="none" lIns="90488" tIns="44450" rIns="90488" bIns="44450">
            <a:spAutoFit/>
          </a:bodyPr>
          <a:lstStyle/>
          <a:p>
            <a:pPr eaLnBrk="0" hangingPunct="0"/>
            <a:r>
              <a:rPr lang="en-US" sz="3600" dirty="0" smtClean="0">
                <a:solidFill>
                  <a:schemeClr val="tx2"/>
                </a:solidFill>
                <a:latin typeface="Verdana" pitchFamily="34" charset="0"/>
              </a:rPr>
              <a:t>Stored Procedures</a:t>
            </a:r>
            <a:endParaRPr lang="en-US" sz="3600" dirty="0">
              <a:solidFill>
                <a:schemeClr val="tx2"/>
              </a:solidFill>
              <a:latin typeface="Verdana" pitchFamily="34" charset="0"/>
            </a:endParaRPr>
          </a:p>
        </p:txBody>
      </p:sp>
      <p:sp>
        <p:nvSpPr>
          <p:cNvPr id="205829" name="Rectangle 5"/>
          <p:cNvSpPr>
            <a:spLocks noChangeArrowheads="1"/>
          </p:cNvSpPr>
          <p:nvPr/>
        </p:nvSpPr>
        <p:spPr bwMode="auto">
          <a:xfrm>
            <a:off x="533400" y="1143000"/>
            <a:ext cx="7620000" cy="4521751"/>
          </a:xfrm>
          <a:prstGeom prst="rect">
            <a:avLst/>
          </a:prstGeom>
          <a:noFill/>
          <a:ln w="12700">
            <a:noFill/>
            <a:miter lim="800000"/>
            <a:headEnd/>
            <a:tailEnd/>
          </a:ln>
          <a:effectLst/>
        </p:spPr>
        <p:txBody>
          <a:bodyPr lIns="90488" tIns="44450" rIns="90488" bIns="44450">
            <a:spAutoFit/>
          </a:bodyPr>
          <a:lstStyle/>
          <a:p>
            <a:pPr eaLnBrk="0" hangingPunct="0">
              <a:defRPr/>
            </a:pPr>
            <a:r>
              <a:rPr lang="en-US" sz="3000" dirty="0" smtClean="0">
                <a:latin typeface="Calibri" pitchFamily="34" charset="0"/>
              </a:rPr>
              <a:t>A </a:t>
            </a:r>
            <a:r>
              <a:rPr lang="en-US" sz="3000" dirty="0" smtClean="0">
                <a:solidFill>
                  <a:srgbClr val="7030A0"/>
                </a:solidFill>
                <a:latin typeface="Calibri" pitchFamily="34" charset="0"/>
              </a:rPr>
              <a:t>stored procedure </a:t>
            </a:r>
            <a:r>
              <a:rPr lang="en-US" sz="3000" dirty="0" smtClean="0">
                <a:latin typeface="Calibri" pitchFamily="34" charset="0"/>
              </a:rPr>
              <a:t>is a user-written program that can be called by an application with an SQL CALL statement. It is a compiled program that is stored at a DB2 server, and can execute</a:t>
            </a:r>
          </a:p>
          <a:p>
            <a:pPr eaLnBrk="0" hangingPunct="0">
              <a:defRPr/>
            </a:pPr>
            <a:r>
              <a:rPr lang="en-US" sz="3000" dirty="0" smtClean="0">
                <a:latin typeface="Calibri" pitchFamily="34" charset="0"/>
              </a:rPr>
              <a:t>SQL statements..</a:t>
            </a:r>
            <a:endParaRPr lang="en-US" sz="3000" dirty="0">
              <a:latin typeface="Calibri" pitchFamily="34" charset="0"/>
            </a:endParaRPr>
          </a:p>
          <a:p>
            <a:pPr eaLnBrk="0" hangingPunct="0">
              <a:defRPr/>
            </a:pPr>
            <a:endParaRPr lang="en-US" sz="3000" dirty="0">
              <a:latin typeface="Calibri" pitchFamily="34" charset="0"/>
            </a:endParaRPr>
          </a:p>
          <a:p>
            <a:pPr eaLnBrk="0" hangingPunct="0">
              <a:defRPr/>
            </a:pPr>
            <a:r>
              <a:rPr lang="en-US" sz="3000" dirty="0" smtClean="0">
                <a:latin typeface="Calibri" pitchFamily="34" charset="0"/>
              </a:rPr>
              <a:t>Stored procedures can be called locally (on the same system where the application runs) and</a:t>
            </a:r>
          </a:p>
          <a:p>
            <a:pPr eaLnBrk="0" hangingPunct="0">
              <a:defRPr/>
            </a:pPr>
            <a:r>
              <a:rPr lang="en-US" sz="3000" dirty="0" smtClean="0">
                <a:latin typeface="Calibri" pitchFamily="34" charset="0"/>
              </a:rPr>
              <a:t>remotely (from a different system)</a:t>
            </a:r>
            <a:endParaRPr lang="en-US" sz="3000" dirty="0">
              <a:latin typeface="Calibri" pitchFamily="34" charset="0"/>
            </a:endParaRPr>
          </a:p>
          <a:p>
            <a:pPr lvl="2">
              <a:defRPr/>
            </a:pPr>
            <a:endParaRPr 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228600" y="228600"/>
            <a:ext cx="7082068" cy="643766"/>
          </a:xfrm>
          <a:prstGeom prst="rect">
            <a:avLst/>
          </a:prstGeom>
          <a:noFill/>
          <a:ln w="12700">
            <a:noFill/>
            <a:miter lim="800000"/>
            <a:headEnd/>
            <a:tailEnd/>
          </a:ln>
        </p:spPr>
        <p:txBody>
          <a:bodyPr wrap="none" lIns="90488" tIns="44450" rIns="90488" bIns="44450">
            <a:spAutoFit/>
          </a:bodyPr>
          <a:lstStyle/>
          <a:p>
            <a:pPr algn="ctr" eaLnBrk="0" hangingPunct="0"/>
            <a:r>
              <a:rPr lang="en-US" sz="3600" dirty="0" smtClean="0">
                <a:solidFill>
                  <a:schemeClr val="tx2"/>
                </a:solidFill>
                <a:latin typeface="Verdana" pitchFamily="34" charset="0"/>
              </a:rPr>
              <a:t>Benefits of Stored Procedures</a:t>
            </a:r>
            <a:endParaRPr lang="en-US" sz="3600" dirty="0">
              <a:solidFill>
                <a:schemeClr val="tx2"/>
              </a:solidFill>
              <a:latin typeface="Verdana" pitchFamily="34" charset="0"/>
            </a:endParaRPr>
          </a:p>
        </p:txBody>
      </p:sp>
      <p:sp>
        <p:nvSpPr>
          <p:cNvPr id="205829" name="Rectangle 5"/>
          <p:cNvSpPr>
            <a:spLocks noChangeArrowheads="1"/>
          </p:cNvSpPr>
          <p:nvPr/>
        </p:nvSpPr>
        <p:spPr bwMode="auto">
          <a:xfrm>
            <a:off x="304800" y="1143000"/>
            <a:ext cx="8382000" cy="5445080"/>
          </a:xfrm>
          <a:prstGeom prst="rect">
            <a:avLst/>
          </a:prstGeom>
          <a:noFill/>
          <a:ln w="12700">
            <a:noFill/>
            <a:miter lim="800000"/>
            <a:headEnd/>
            <a:tailEnd/>
          </a:ln>
          <a:effectLst/>
        </p:spPr>
        <p:txBody>
          <a:bodyPr wrap="square" lIns="90488" tIns="44450" rIns="90488" bIns="44450">
            <a:spAutoFit/>
          </a:bodyPr>
          <a:lstStyle/>
          <a:p>
            <a:pPr eaLnBrk="0" hangingPunct="0">
              <a:buFont typeface="Wingdings" pitchFamily="2" charset="2"/>
              <a:buChar char="Ø"/>
              <a:defRPr/>
            </a:pPr>
            <a:r>
              <a:rPr lang="en-US" sz="3000" dirty="0" smtClean="0">
                <a:latin typeface="Calibri" pitchFamily="34" charset="0"/>
              </a:rPr>
              <a:t>Your programming productivity can be improved by using stored procedures.</a:t>
            </a:r>
          </a:p>
          <a:p>
            <a:pPr eaLnBrk="0" hangingPunct="0">
              <a:defRPr/>
            </a:pPr>
            <a:endParaRPr lang="en-US" sz="3000" dirty="0" smtClean="0">
              <a:latin typeface="Calibri" pitchFamily="34" charset="0"/>
            </a:endParaRPr>
          </a:p>
          <a:p>
            <a:pPr eaLnBrk="0" hangingPunct="0">
              <a:buFont typeface="Wingdings" pitchFamily="2" charset="2"/>
              <a:buChar char="Ø"/>
              <a:defRPr/>
            </a:pPr>
            <a:r>
              <a:rPr lang="en-US" sz="3000" dirty="0" smtClean="0">
                <a:latin typeface="Calibri" pitchFamily="34" charset="0"/>
              </a:rPr>
              <a:t>Modularity in application development is encouraged with stored procedures.</a:t>
            </a:r>
          </a:p>
          <a:p>
            <a:pPr eaLnBrk="0" hangingPunct="0">
              <a:defRPr/>
            </a:pPr>
            <a:endParaRPr lang="en-US" sz="3000" dirty="0" smtClean="0">
              <a:latin typeface="Calibri" pitchFamily="34" charset="0"/>
            </a:endParaRPr>
          </a:p>
          <a:p>
            <a:pPr eaLnBrk="0" hangingPunct="0">
              <a:buFont typeface="Wingdings" pitchFamily="2" charset="2"/>
              <a:buChar char="Ø"/>
              <a:defRPr/>
            </a:pPr>
            <a:r>
              <a:rPr lang="en-US" sz="3000" dirty="0" smtClean="0">
                <a:latin typeface="Calibri" pitchFamily="34" charset="0"/>
              </a:rPr>
              <a:t>Client developers can focus on their application logic details, while stored procedure programmers develop appropriate DB2 server access</a:t>
            </a:r>
          </a:p>
          <a:p>
            <a:pPr eaLnBrk="0" hangingPunct="0">
              <a:defRPr/>
            </a:pPr>
            <a:endParaRPr lang="en-US" sz="3000" dirty="0">
              <a:latin typeface="Calibri" pitchFamily="34" charset="0"/>
            </a:endParaRPr>
          </a:p>
          <a:p>
            <a:pPr eaLnBrk="0" hangingPunct="0">
              <a:defRPr/>
            </a:pPr>
            <a:endParaRPr lang="en-US" sz="3000" dirty="0">
              <a:latin typeface="Calibri" pitchFamily="34" charset="0"/>
            </a:endParaRPr>
          </a:p>
          <a:p>
            <a:pPr lvl="2">
              <a:defRPr/>
            </a:pPr>
            <a:endParaRPr 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617328" y="228600"/>
            <a:ext cx="7082068" cy="643766"/>
          </a:xfrm>
          <a:prstGeom prst="rect">
            <a:avLst/>
          </a:prstGeom>
          <a:noFill/>
          <a:ln w="12700">
            <a:noFill/>
            <a:miter lim="800000"/>
            <a:headEnd/>
            <a:tailEnd/>
          </a:ln>
        </p:spPr>
        <p:txBody>
          <a:bodyPr wrap="none" lIns="90488" tIns="44450" rIns="90488" bIns="44450">
            <a:spAutoFit/>
          </a:bodyPr>
          <a:lstStyle/>
          <a:p>
            <a:pPr algn="ctr" eaLnBrk="0" hangingPunct="0"/>
            <a:r>
              <a:rPr lang="en-US" sz="3600" dirty="0" smtClean="0">
                <a:solidFill>
                  <a:schemeClr val="tx2"/>
                </a:solidFill>
                <a:latin typeface="Verdana" pitchFamily="34" charset="0"/>
              </a:rPr>
              <a:t>Benefits of Stored Procedures</a:t>
            </a:r>
            <a:endParaRPr lang="en-US" sz="3600" dirty="0">
              <a:solidFill>
                <a:schemeClr val="tx2"/>
              </a:solidFill>
              <a:latin typeface="Verdana" pitchFamily="34" charset="0"/>
            </a:endParaRPr>
          </a:p>
        </p:txBody>
      </p:sp>
      <p:sp>
        <p:nvSpPr>
          <p:cNvPr id="205829" name="Rectangle 5"/>
          <p:cNvSpPr>
            <a:spLocks noChangeArrowheads="1"/>
          </p:cNvSpPr>
          <p:nvPr/>
        </p:nvSpPr>
        <p:spPr bwMode="auto">
          <a:xfrm>
            <a:off x="304800" y="1143000"/>
            <a:ext cx="8382000" cy="4983416"/>
          </a:xfrm>
          <a:prstGeom prst="rect">
            <a:avLst/>
          </a:prstGeom>
          <a:noFill/>
          <a:ln w="12700">
            <a:noFill/>
            <a:miter lim="800000"/>
            <a:headEnd/>
            <a:tailEnd/>
          </a:ln>
          <a:effectLst/>
        </p:spPr>
        <p:txBody>
          <a:bodyPr wrap="square" lIns="90488" tIns="44450" rIns="90488" bIns="44450">
            <a:spAutoFit/>
          </a:bodyPr>
          <a:lstStyle/>
          <a:p>
            <a:pPr eaLnBrk="0" hangingPunct="0">
              <a:buFont typeface="Wingdings" pitchFamily="2" charset="2"/>
              <a:buChar char="Ø"/>
              <a:defRPr/>
            </a:pPr>
            <a:r>
              <a:rPr lang="en-US" sz="3000" dirty="0" smtClean="0">
                <a:latin typeface="Calibri" pitchFamily="34" charset="0"/>
              </a:rPr>
              <a:t>When any application calls the stored procedure, it will process data in a consistent way according to the rules defined in the stored procedure.</a:t>
            </a:r>
          </a:p>
          <a:p>
            <a:pPr eaLnBrk="0" hangingPunct="0">
              <a:buFont typeface="Wingdings" pitchFamily="2" charset="2"/>
              <a:buChar char="Ø"/>
              <a:defRPr/>
            </a:pPr>
            <a:endParaRPr lang="en-US" sz="3000" dirty="0" smtClean="0">
              <a:latin typeface="Calibri" pitchFamily="34" charset="0"/>
            </a:endParaRPr>
          </a:p>
          <a:p>
            <a:pPr eaLnBrk="0" hangingPunct="0">
              <a:buFont typeface="Wingdings" pitchFamily="2" charset="2"/>
              <a:buChar char="Ø"/>
              <a:defRPr/>
            </a:pPr>
            <a:r>
              <a:rPr lang="en-US" sz="3000" dirty="0" smtClean="0">
                <a:latin typeface="Calibri" pitchFamily="34" charset="0"/>
              </a:rPr>
              <a:t>If you need to change the rules, you only need to make the change once in the stored procedure, not in every application that calls the stored procedure</a:t>
            </a:r>
          </a:p>
          <a:p>
            <a:pPr eaLnBrk="0" hangingPunct="0">
              <a:defRPr/>
            </a:pPr>
            <a:endParaRPr lang="en-US" sz="3000" dirty="0" smtClean="0">
              <a:latin typeface="Calibri" pitchFamily="34" charset="0"/>
            </a:endParaRPr>
          </a:p>
          <a:p>
            <a:pPr eaLnBrk="0" hangingPunct="0">
              <a:buFont typeface="Wingdings" pitchFamily="2" charset="2"/>
              <a:buChar char="Ø"/>
              <a:defRPr/>
            </a:pPr>
            <a:r>
              <a:rPr lang="en-US" sz="3000" dirty="0" smtClean="0">
                <a:latin typeface="Calibri" pitchFamily="34" charset="0"/>
              </a:rPr>
              <a:t>Reduced network traffic:</a:t>
            </a:r>
          </a:p>
          <a:p>
            <a:pPr eaLnBrk="0" hangingPunct="0">
              <a:defRPr/>
            </a:pPr>
            <a:endParaRPr lang="en-US" sz="3000" dirty="0" smtClean="0">
              <a:latin typeface="Calibri" pitchFamily="34" charset="0"/>
            </a:endParaRPr>
          </a:p>
          <a:p>
            <a:pPr lvl="2">
              <a:defRPr/>
            </a:pPr>
            <a:endParaRPr lang="en-U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228600" y="228600"/>
            <a:ext cx="7082068" cy="643766"/>
          </a:xfrm>
          <a:prstGeom prst="rect">
            <a:avLst/>
          </a:prstGeom>
          <a:noFill/>
          <a:ln w="12700">
            <a:noFill/>
            <a:miter lim="800000"/>
            <a:headEnd/>
            <a:tailEnd/>
          </a:ln>
        </p:spPr>
        <p:txBody>
          <a:bodyPr wrap="none" lIns="90488" tIns="44450" rIns="90488" bIns="44450">
            <a:spAutoFit/>
          </a:bodyPr>
          <a:lstStyle/>
          <a:p>
            <a:pPr eaLnBrk="0" hangingPunct="0"/>
            <a:r>
              <a:rPr lang="en-US" sz="3600" dirty="0" smtClean="0">
                <a:solidFill>
                  <a:schemeClr val="tx2"/>
                </a:solidFill>
                <a:latin typeface="Verdana" pitchFamily="34" charset="0"/>
              </a:rPr>
              <a:t>Benefits of Stored Procedures</a:t>
            </a:r>
            <a:endParaRPr lang="en-US" sz="3600" dirty="0">
              <a:solidFill>
                <a:schemeClr val="tx2"/>
              </a:solidFill>
              <a:latin typeface="Verdana" pitchFamily="34" charset="0"/>
            </a:endParaRPr>
          </a:p>
        </p:txBody>
      </p:sp>
      <p:sp>
        <p:nvSpPr>
          <p:cNvPr id="205829" name="Rectangle 5"/>
          <p:cNvSpPr>
            <a:spLocks noChangeArrowheads="1"/>
          </p:cNvSpPr>
          <p:nvPr/>
        </p:nvSpPr>
        <p:spPr bwMode="auto">
          <a:xfrm>
            <a:off x="304800" y="1143000"/>
            <a:ext cx="8382000" cy="4983416"/>
          </a:xfrm>
          <a:prstGeom prst="rect">
            <a:avLst/>
          </a:prstGeom>
          <a:noFill/>
          <a:ln w="12700">
            <a:noFill/>
            <a:miter lim="800000"/>
            <a:headEnd/>
            <a:tailEnd/>
          </a:ln>
          <a:effectLst/>
        </p:spPr>
        <p:txBody>
          <a:bodyPr wrap="square" lIns="90488" tIns="44450" rIns="90488" bIns="44450">
            <a:spAutoFit/>
          </a:bodyPr>
          <a:lstStyle/>
          <a:p>
            <a:pPr eaLnBrk="0" hangingPunct="0">
              <a:defRPr/>
            </a:pPr>
            <a:endParaRPr lang="en-US" sz="3000" dirty="0" smtClean="0">
              <a:latin typeface="Calibri" pitchFamily="34" charset="0"/>
            </a:endParaRPr>
          </a:p>
          <a:p>
            <a:pPr eaLnBrk="0" hangingPunct="0">
              <a:buFont typeface="Wingdings" pitchFamily="2" charset="2"/>
              <a:buChar char="Ø"/>
              <a:defRPr/>
            </a:pPr>
            <a:r>
              <a:rPr lang="en-US" sz="3000" dirty="0" smtClean="0">
                <a:latin typeface="Calibri" pitchFamily="34" charset="0"/>
              </a:rPr>
              <a:t>A typical application requires two trips across the network for each SQL statement.</a:t>
            </a:r>
          </a:p>
          <a:p>
            <a:pPr eaLnBrk="0" hangingPunct="0">
              <a:defRPr/>
            </a:pPr>
            <a:endParaRPr lang="en-US" sz="3000" dirty="0" smtClean="0">
              <a:latin typeface="Calibri" pitchFamily="34" charset="0"/>
            </a:endParaRPr>
          </a:p>
          <a:p>
            <a:pPr eaLnBrk="0" hangingPunct="0">
              <a:buFont typeface="Wingdings" pitchFamily="2" charset="2"/>
              <a:buChar char="Ø"/>
              <a:defRPr/>
            </a:pPr>
            <a:r>
              <a:rPr lang="en-US" sz="3000" dirty="0" smtClean="0">
                <a:latin typeface="Calibri" pitchFamily="34" charset="0"/>
              </a:rPr>
              <a:t>Grouping SQL statements into a stored procedure , resulting in better performance for applications.</a:t>
            </a:r>
          </a:p>
          <a:p>
            <a:pPr eaLnBrk="0" hangingPunct="0">
              <a:defRPr/>
            </a:pPr>
            <a:endParaRPr lang="en-US" sz="3000" dirty="0" smtClean="0">
              <a:latin typeface="Calibri" pitchFamily="34" charset="0"/>
            </a:endParaRPr>
          </a:p>
          <a:p>
            <a:pPr eaLnBrk="0" hangingPunct="0">
              <a:buFont typeface="Wingdings" pitchFamily="2" charset="2"/>
              <a:buChar char="Ø"/>
              <a:defRPr/>
            </a:pPr>
            <a:r>
              <a:rPr lang="en-US" sz="3000" dirty="0" smtClean="0">
                <a:latin typeface="Calibri" pitchFamily="34" charset="0"/>
              </a:rPr>
              <a:t>Improved application security</a:t>
            </a:r>
          </a:p>
          <a:p>
            <a:pPr eaLnBrk="0" hangingPunct="0">
              <a:defRPr/>
            </a:pPr>
            <a:endParaRPr lang="en-US" sz="3000" dirty="0" smtClean="0">
              <a:latin typeface="Calibri" pitchFamily="34" charset="0"/>
            </a:endParaRPr>
          </a:p>
          <a:p>
            <a:pPr eaLnBrk="0" hangingPunct="0">
              <a:buFont typeface="Wingdings" pitchFamily="2" charset="2"/>
              <a:buChar char="Ø"/>
              <a:defRPr/>
            </a:pPr>
            <a:r>
              <a:rPr lang="en-US" sz="3000" dirty="0" smtClean="0">
                <a:latin typeface="Calibri" pitchFamily="34" charset="0"/>
              </a:rPr>
              <a:t>Sensitive business logic runs on the DB2 server</a:t>
            </a:r>
            <a:endParaRPr lang="en-US" sz="3000" dirty="0">
              <a:latin typeface="Calibri" pitchFamily="34" charset="0"/>
            </a:endParaRPr>
          </a:p>
          <a:p>
            <a:pPr lvl="2">
              <a:defRPr/>
            </a:pPr>
            <a:endParaRPr lang="en-US"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228600" y="228600"/>
            <a:ext cx="7082068" cy="643766"/>
          </a:xfrm>
          <a:prstGeom prst="rect">
            <a:avLst/>
          </a:prstGeom>
          <a:noFill/>
          <a:ln w="12700">
            <a:noFill/>
            <a:miter lim="800000"/>
            <a:headEnd/>
            <a:tailEnd/>
          </a:ln>
        </p:spPr>
        <p:txBody>
          <a:bodyPr wrap="none" lIns="90488" tIns="44450" rIns="90488" bIns="44450">
            <a:spAutoFit/>
          </a:bodyPr>
          <a:lstStyle/>
          <a:p>
            <a:pPr algn="ctr" eaLnBrk="0" hangingPunct="0"/>
            <a:r>
              <a:rPr lang="en-US" sz="3600" dirty="0" smtClean="0">
                <a:solidFill>
                  <a:schemeClr val="tx2"/>
                </a:solidFill>
                <a:latin typeface="Verdana" pitchFamily="34" charset="0"/>
              </a:rPr>
              <a:t>Benefits of Stored Procedures</a:t>
            </a:r>
            <a:endParaRPr lang="en-US" sz="3600" dirty="0">
              <a:solidFill>
                <a:schemeClr val="tx2"/>
              </a:solidFill>
              <a:latin typeface="Verdana" pitchFamily="34" charset="0"/>
            </a:endParaRPr>
          </a:p>
        </p:txBody>
      </p:sp>
      <p:sp>
        <p:nvSpPr>
          <p:cNvPr id="205829" name="Rectangle 5"/>
          <p:cNvSpPr>
            <a:spLocks noChangeArrowheads="1"/>
          </p:cNvSpPr>
          <p:nvPr/>
        </p:nvSpPr>
        <p:spPr bwMode="auto">
          <a:xfrm>
            <a:off x="304800" y="1143000"/>
            <a:ext cx="8382000" cy="5168081"/>
          </a:xfrm>
          <a:prstGeom prst="rect">
            <a:avLst/>
          </a:prstGeom>
          <a:noFill/>
          <a:ln w="12700">
            <a:noFill/>
            <a:miter lim="800000"/>
            <a:headEnd/>
            <a:tailEnd/>
          </a:ln>
          <a:effectLst/>
        </p:spPr>
        <p:txBody>
          <a:bodyPr wrap="square" lIns="90488" tIns="44450" rIns="90488" bIns="44450">
            <a:spAutoFit/>
          </a:bodyPr>
          <a:lstStyle/>
          <a:p>
            <a:pPr eaLnBrk="0" hangingPunct="0">
              <a:buFont typeface="Wingdings" pitchFamily="2" charset="2"/>
              <a:buChar char="Ø"/>
              <a:defRPr/>
            </a:pPr>
            <a:r>
              <a:rPr lang="en-US" sz="3000" dirty="0" smtClean="0">
                <a:latin typeface="Calibri" pitchFamily="34" charset="0"/>
              </a:rPr>
              <a:t>If you need to change the rules, you only need to make the change once in the stored procedure, not in every application that calls the stored procedure</a:t>
            </a:r>
          </a:p>
          <a:p>
            <a:pPr eaLnBrk="0" hangingPunct="0">
              <a:defRPr/>
            </a:pPr>
            <a:endParaRPr lang="en-US" sz="3000" dirty="0" smtClean="0">
              <a:latin typeface="Calibri" pitchFamily="34" charset="0"/>
            </a:endParaRPr>
          </a:p>
          <a:p>
            <a:pPr eaLnBrk="0" hangingPunct="0">
              <a:buFont typeface="Wingdings" pitchFamily="2" charset="2"/>
              <a:buChar char="Ø"/>
              <a:defRPr/>
            </a:pPr>
            <a:r>
              <a:rPr lang="en-US" sz="3000" dirty="0" smtClean="0">
                <a:latin typeface="Calibri" pitchFamily="34" charset="0"/>
              </a:rPr>
              <a:t>Reduced network traffic:</a:t>
            </a:r>
          </a:p>
          <a:p>
            <a:pPr eaLnBrk="0" hangingPunct="0">
              <a:defRPr/>
            </a:pPr>
            <a:endParaRPr lang="en-US" sz="3000" dirty="0" smtClean="0">
              <a:latin typeface="Calibri" pitchFamily="34" charset="0"/>
            </a:endParaRPr>
          </a:p>
          <a:p>
            <a:pPr eaLnBrk="0" hangingPunct="0">
              <a:buFont typeface="Wingdings" pitchFamily="2" charset="2"/>
              <a:buChar char="Ø"/>
              <a:defRPr/>
            </a:pPr>
            <a:r>
              <a:rPr lang="en-US" sz="3000" dirty="0" smtClean="0">
                <a:latin typeface="Calibri" pitchFamily="34" charset="0"/>
              </a:rPr>
              <a:t>A typical application requires two trips across the network for each SQL statement.</a:t>
            </a:r>
          </a:p>
          <a:p>
            <a:pPr eaLnBrk="0" hangingPunct="0">
              <a:defRPr/>
            </a:pPr>
            <a:endParaRPr lang="en-US" sz="3000" dirty="0" smtClean="0">
              <a:latin typeface="Calibri" pitchFamily="34" charset="0"/>
            </a:endParaRPr>
          </a:p>
          <a:p>
            <a:pPr eaLnBrk="0" hangingPunct="0">
              <a:buFont typeface="Wingdings" pitchFamily="2" charset="2"/>
              <a:buChar char="Ø"/>
              <a:defRPr/>
            </a:pPr>
            <a:r>
              <a:rPr lang="en-US" sz="3000" dirty="0" smtClean="0">
                <a:latin typeface="Calibri" pitchFamily="34" charset="0"/>
              </a:rPr>
              <a:t>Grouping SQL statements into a stored procedure , resulting in better performance for applications.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228600" y="228600"/>
            <a:ext cx="7082068" cy="643766"/>
          </a:xfrm>
          <a:prstGeom prst="rect">
            <a:avLst/>
          </a:prstGeom>
          <a:noFill/>
          <a:ln w="12700">
            <a:noFill/>
            <a:miter lim="800000"/>
            <a:headEnd/>
            <a:tailEnd/>
          </a:ln>
        </p:spPr>
        <p:txBody>
          <a:bodyPr wrap="none" lIns="90488" tIns="44450" rIns="90488" bIns="44450">
            <a:spAutoFit/>
          </a:bodyPr>
          <a:lstStyle/>
          <a:p>
            <a:pPr eaLnBrk="0" hangingPunct="0"/>
            <a:r>
              <a:rPr lang="en-US" sz="3600" dirty="0" smtClean="0">
                <a:solidFill>
                  <a:schemeClr val="tx2"/>
                </a:solidFill>
                <a:latin typeface="Verdana" pitchFamily="34" charset="0"/>
              </a:rPr>
              <a:t>Benefits of Stored Procedures</a:t>
            </a:r>
            <a:endParaRPr lang="en-US" sz="3600" dirty="0">
              <a:solidFill>
                <a:schemeClr val="tx2"/>
              </a:solidFill>
              <a:latin typeface="Verdana" pitchFamily="34" charset="0"/>
            </a:endParaRPr>
          </a:p>
        </p:txBody>
      </p:sp>
      <p:sp>
        <p:nvSpPr>
          <p:cNvPr id="205829" name="Rectangle 5"/>
          <p:cNvSpPr>
            <a:spLocks noChangeArrowheads="1"/>
          </p:cNvSpPr>
          <p:nvPr/>
        </p:nvSpPr>
        <p:spPr bwMode="auto">
          <a:xfrm>
            <a:off x="304800" y="1143000"/>
            <a:ext cx="8382000" cy="4244752"/>
          </a:xfrm>
          <a:prstGeom prst="rect">
            <a:avLst/>
          </a:prstGeom>
          <a:noFill/>
          <a:ln w="12700">
            <a:noFill/>
            <a:miter lim="800000"/>
            <a:headEnd/>
            <a:tailEnd/>
          </a:ln>
          <a:effectLst/>
        </p:spPr>
        <p:txBody>
          <a:bodyPr wrap="square" lIns="90488" tIns="44450" rIns="90488" bIns="44450">
            <a:spAutoFit/>
          </a:bodyPr>
          <a:lstStyle/>
          <a:p>
            <a:pPr eaLnBrk="0" hangingPunct="0">
              <a:buFont typeface="Wingdings" pitchFamily="2" charset="2"/>
              <a:buChar char="Ø"/>
              <a:defRPr/>
            </a:pPr>
            <a:r>
              <a:rPr lang="en-US" sz="3000" dirty="0" smtClean="0">
                <a:latin typeface="Calibri" pitchFamily="34" charset="0"/>
              </a:rPr>
              <a:t>Improved application security</a:t>
            </a:r>
          </a:p>
          <a:p>
            <a:pPr eaLnBrk="0" hangingPunct="0">
              <a:defRPr/>
            </a:pPr>
            <a:endParaRPr lang="en-US" sz="3000" dirty="0" smtClean="0">
              <a:latin typeface="Calibri" pitchFamily="34" charset="0"/>
            </a:endParaRPr>
          </a:p>
          <a:p>
            <a:pPr eaLnBrk="0" hangingPunct="0">
              <a:buFont typeface="Wingdings" pitchFamily="2" charset="2"/>
              <a:buChar char="Ø"/>
              <a:defRPr/>
            </a:pPr>
            <a:r>
              <a:rPr lang="en-US" sz="3000" dirty="0" smtClean="0">
                <a:latin typeface="Calibri" pitchFamily="34" charset="0"/>
              </a:rPr>
              <a:t>Sensitive business logic runs on the DB2 server</a:t>
            </a:r>
          </a:p>
          <a:p>
            <a:pPr eaLnBrk="0" hangingPunct="0">
              <a:defRPr/>
            </a:pPr>
            <a:endParaRPr lang="en-US" sz="3000" dirty="0" smtClean="0">
              <a:latin typeface="Calibri" pitchFamily="34" charset="0"/>
            </a:endParaRPr>
          </a:p>
          <a:p>
            <a:pPr eaLnBrk="0" hangingPunct="0">
              <a:buFont typeface="Wingdings" pitchFamily="2" charset="2"/>
              <a:buChar char="Ø"/>
              <a:defRPr/>
            </a:pPr>
            <a:r>
              <a:rPr lang="en-US" sz="3000" dirty="0" smtClean="0">
                <a:latin typeface="Calibri" pitchFamily="34" charset="0"/>
              </a:rPr>
              <a:t>End users do not need table privileges</a:t>
            </a:r>
          </a:p>
          <a:p>
            <a:pPr eaLnBrk="0" hangingPunct="0">
              <a:defRPr/>
            </a:pPr>
            <a:endParaRPr lang="en-US" sz="3000" dirty="0" smtClean="0">
              <a:latin typeface="Calibri" pitchFamily="34" charset="0"/>
            </a:endParaRPr>
          </a:p>
          <a:p>
            <a:pPr eaLnBrk="0" hangingPunct="0">
              <a:buFont typeface="Wingdings" pitchFamily="2" charset="2"/>
              <a:buChar char="Ø"/>
              <a:defRPr/>
            </a:pPr>
            <a:r>
              <a:rPr lang="en-US" sz="3000" dirty="0" smtClean="0">
                <a:latin typeface="Calibri" pitchFamily="34" charset="0"/>
              </a:rPr>
              <a:t>Stored procedures can have access to commands that run only on the server.</a:t>
            </a:r>
          </a:p>
          <a:p>
            <a:pPr eaLnBrk="0" hangingPunct="0">
              <a:defRPr/>
            </a:pPr>
            <a:endParaRPr lang="en-US" sz="3000" dirty="0" smtClean="0">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228600" y="228600"/>
            <a:ext cx="7082068" cy="643766"/>
          </a:xfrm>
          <a:prstGeom prst="rect">
            <a:avLst/>
          </a:prstGeom>
          <a:noFill/>
          <a:ln w="12700">
            <a:noFill/>
            <a:miter lim="800000"/>
            <a:headEnd/>
            <a:tailEnd/>
          </a:ln>
        </p:spPr>
        <p:txBody>
          <a:bodyPr wrap="none" lIns="90488" tIns="44450" rIns="90488" bIns="44450">
            <a:spAutoFit/>
          </a:bodyPr>
          <a:lstStyle/>
          <a:p>
            <a:pPr eaLnBrk="0" hangingPunct="0"/>
            <a:r>
              <a:rPr lang="en-US" sz="3600" dirty="0" smtClean="0">
                <a:solidFill>
                  <a:schemeClr val="tx2"/>
                </a:solidFill>
                <a:latin typeface="Verdana" pitchFamily="34" charset="0"/>
              </a:rPr>
              <a:t>Benefits of Stored Procedures</a:t>
            </a:r>
            <a:endParaRPr lang="en-US" sz="3600" dirty="0">
              <a:solidFill>
                <a:schemeClr val="tx2"/>
              </a:solidFill>
              <a:latin typeface="Verdana" pitchFamily="34" charset="0"/>
            </a:endParaRPr>
          </a:p>
        </p:txBody>
      </p:sp>
      <p:sp>
        <p:nvSpPr>
          <p:cNvPr id="205829" name="Rectangle 5"/>
          <p:cNvSpPr>
            <a:spLocks noChangeArrowheads="1"/>
          </p:cNvSpPr>
          <p:nvPr/>
        </p:nvSpPr>
        <p:spPr bwMode="auto">
          <a:xfrm>
            <a:off x="304800" y="1143000"/>
            <a:ext cx="8382000" cy="5445080"/>
          </a:xfrm>
          <a:prstGeom prst="rect">
            <a:avLst/>
          </a:prstGeom>
          <a:noFill/>
          <a:ln w="12700">
            <a:noFill/>
            <a:miter lim="800000"/>
            <a:headEnd/>
            <a:tailEnd/>
          </a:ln>
          <a:effectLst/>
        </p:spPr>
        <p:txBody>
          <a:bodyPr wrap="square" lIns="90488" tIns="44450" rIns="90488" bIns="44450">
            <a:spAutoFit/>
          </a:bodyPr>
          <a:lstStyle/>
          <a:p>
            <a:pPr eaLnBrk="0" hangingPunct="0">
              <a:defRPr/>
            </a:pPr>
            <a:endParaRPr lang="en-US" sz="3000" dirty="0" smtClean="0">
              <a:latin typeface="Calibri" pitchFamily="34" charset="0"/>
            </a:endParaRPr>
          </a:p>
          <a:p>
            <a:pPr eaLnBrk="0" hangingPunct="0">
              <a:buFont typeface="Wingdings" pitchFamily="2" charset="2"/>
              <a:buChar char="Ø"/>
              <a:defRPr/>
            </a:pPr>
            <a:r>
              <a:rPr lang="en-US" sz="3000" dirty="0" smtClean="0">
                <a:latin typeface="Calibri" pitchFamily="34" charset="0"/>
              </a:rPr>
              <a:t>They might have the advantages of increased memory and disk space on server machines.</a:t>
            </a:r>
          </a:p>
          <a:p>
            <a:pPr eaLnBrk="0" hangingPunct="0">
              <a:defRPr/>
            </a:pPr>
            <a:endParaRPr lang="en-US" sz="3000" dirty="0" smtClean="0">
              <a:latin typeface="Calibri" pitchFamily="34" charset="0"/>
            </a:endParaRPr>
          </a:p>
          <a:p>
            <a:pPr eaLnBrk="0" hangingPunct="0">
              <a:buFont typeface="Wingdings" pitchFamily="2" charset="2"/>
              <a:buChar char="Ø"/>
              <a:defRPr/>
            </a:pPr>
            <a:r>
              <a:rPr lang="en-US" sz="3000" dirty="0" smtClean="0">
                <a:latin typeface="Calibri" pitchFamily="34" charset="0"/>
              </a:rPr>
              <a:t>You can use stored procedures to define business rules that are common to several applications.</a:t>
            </a:r>
          </a:p>
          <a:p>
            <a:pPr eaLnBrk="0" hangingPunct="0">
              <a:defRPr/>
            </a:pPr>
            <a:endParaRPr lang="en-US" sz="3000" dirty="0" smtClean="0">
              <a:latin typeface="Calibri" pitchFamily="34" charset="0"/>
            </a:endParaRPr>
          </a:p>
          <a:p>
            <a:pPr eaLnBrk="0" hangingPunct="0">
              <a:buFont typeface="Wingdings" pitchFamily="2" charset="2"/>
              <a:buChar char="Ø"/>
              <a:defRPr/>
            </a:pPr>
            <a:r>
              <a:rPr lang="en-US" sz="3000" dirty="0" smtClean="0">
                <a:latin typeface="Calibri" pitchFamily="34" charset="0"/>
              </a:rPr>
              <a:t>Application integration solutions- You can use stored procedures to easily access non-DB2 resources</a:t>
            </a:r>
          </a:p>
          <a:p>
            <a:pPr eaLnBrk="0" hangingPunct="0">
              <a:defRPr/>
            </a:pPr>
            <a:endParaRPr lang="en-US" sz="3000" dirty="0">
              <a:latin typeface="Calibri" pitchFamily="34" charset="0"/>
            </a:endParaRPr>
          </a:p>
          <a:p>
            <a:pPr lvl="2">
              <a:defRPr/>
            </a:pPr>
            <a:endParaRPr lang="en-US"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1408</TotalTime>
  <Words>1176</Words>
  <Application>Microsoft Office PowerPoint</Application>
  <PresentationFormat>On-screen Show (4:3)</PresentationFormat>
  <Paragraphs>199</Paragraphs>
  <Slides>25</Slides>
  <Notes>23</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 DB2 Stored Procedures</vt:lpstr>
      <vt:lpstr>Session 1 - Objectives  </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Company>Satyam Computer Services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Architectural Differences across  Leading Databases</dc:title>
  <dc:creator>Sreenivas_Ram</dc:creator>
  <cp:lastModifiedBy>vh4490</cp:lastModifiedBy>
  <cp:revision>345</cp:revision>
  <dcterms:created xsi:type="dcterms:W3CDTF">2009-02-17T08:26:30Z</dcterms:created>
  <dcterms:modified xsi:type="dcterms:W3CDTF">2010-07-03T11:10:25Z</dcterms:modified>
</cp:coreProperties>
</file>