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8" r:id="rId3"/>
    <p:sldId id="314" r:id="rId4"/>
    <p:sldId id="322" r:id="rId5"/>
    <p:sldId id="289" r:id="rId6"/>
    <p:sldId id="323" r:id="rId7"/>
    <p:sldId id="290" r:id="rId8"/>
    <p:sldId id="311" r:id="rId9"/>
    <p:sldId id="319" r:id="rId10"/>
    <p:sldId id="321" r:id="rId11"/>
    <p:sldId id="320" r:id="rId12"/>
    <p:sldId id="312" r:id="rId13"/>
    <p:sldId id="313" r:id="rId14"/>
    <p:sldId id="324" r:id="rId15"/>
    <p:sldId id="291" r:id="rId16"/>
    <p:sldId id="299" r:id="rId17"/>
    <p:sldId id="326" r:id="rId18"/>
    <p:sldId id="275" r:id="rId19"/>
    <p:sldId id="325" r:id="rId20"/>
    <p:sldId id="316" r:id="rId21"/>
    <p:sldId id="315" r:id="rId22"/>
    <p:sldId id="318" r:id="rId23"/>
    <p:sldId id="276" r:id="rId24"/>
    <p:sldId id="295" r:id="rId25"/>
    <p:sldId id="296" r:id="rId26"/>
  </p:sldIdLst>
  <p:sldSz cx="9144000" cy="6858000" type="screen4x3"/>
  <p:notesSz cx="6662738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1E4169-2679-49EA-858F-B5B945E4F7C0}">
          <p14:sldIdLst>
            <p14:sldId id="256"/>
            <p14:sldId id="288"/>
            <p14:sldId id="314"/>
            <p14:sldId id="322"/>
            <p14:sldId id="289"/>
            <p14:sldId id="323"/>
            <p14:sldId id="290"/>
            <p14:sldId id="311"/>
            <p14:sldId id="319"/>
            <p14:sldId id="321"/>
            <p14:sldId id="320"/>
            <p14:sldId id="312"/>
            <p14:sldId id="313"/>
            <p14:sldId id="324"/>
            <p14:sldId id="291"/>
            <p14:sldId id="299"/>
            <p14:sldId id="326"/>
            <p14:sldId id="275"/>
            <p14:sldId id="325"/>
            <p14:sldId id="316"/>
            <p14:sldId id="315"/>
            <p14:sldId id="318"/>
            <p14:sldId id="276"/>
            <p14:sldId id="295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515" autoAdjust="0"/>
  </p:normalViewPr>
  <p:slideViewPr>
    <p:cSldViewPr>
      <p:cViewPr>
        <p:scale>
          <a:sx n="77" d="100"/>
          <a:sy n="77" d="100"/>
        </p:scale>
        <p:origin x="-9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63D1B-BCDC-4486-B0C3-8CCF51366ED0}" type="datetimeFigureOut">
              <a:rPr lang="en-AU" smtClean="0"/>
              <a:t>27/03/2014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A6226-9A79-458E-9EC5-387C86DC1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232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272E-4FF4-444F-85B3-3DD3CE2D3D81}" type="datetimeFigureOut">
              <a:rPr lang="en-AU" smtClean="0"/>
              <a:t>27/03/2014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7AA8-C24F-4A1B-BF29-551830936E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3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67AA8-C24F-4A1B-BF29-551830936EC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756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67AA8-C24F-4A1B-BF29-551830936EC7}" type="slidenum">
              <a:rPr lang="en-AU" smtClean="0">
                <a:solidFill>
                  <a:prstClr val="black"/>
                </a:solidFill>
              </a:rPr>
              <a:pPr/>
              <a:t>11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559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67AA8-C24F-4A1B-BF29-551830936EC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243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67AA8-C24F-4A1B-BF29-551830936EC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786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67AA8-C24F-4A1B-BF29-551830936EC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4617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SELECT *                    </a:t>
            </a:r>
          </a:p>
          <a:p>
            <a:r>
              <a:rPr lang="en-AU" dirty="0" smtClean="0"/>
              <a:t>FROM PD.MP_BRAND       PD2  </a:t>
            </a:r>
          </a:p>
          <a:p>
            <a:r>
              <a:rPr lang="en-AU" dirty="0" smtClean="0"/>
              <a:t>WHERE PD2.MP_ID NOT IN      </a:t>
            </a:r>
          </a:p>
          <a:p>
            <a:r>
              <a:rPr lang="en-AU" dirty="0" smtClean="0"/>
              <a:t>(SELECT DISTINCT MP_ID      </a:t>
            </a:r>
          </a:p>
          <a:p>
            <a:r>
              <a:rPr lang="en-AU" dirty="0" smtClean="0"/>
              <a:t>FROM PD.MRKT_PCK_AVAIL) </a:t>
            </a:r>
          </a:p>
          <a:p>
            <a:endParaRPr lang="en-AU" dirty="0" smtClean="0"/>
          </a:p>
          <a:p>
            <a:r>
              <a:rPr lang="en-AU" dirty="0" smtClean="0"/>
              <a:t>We do have some MP_ID that is not part of any MU ID but still available under brand.</a:t>
            </a:r>
            <a:r>
              <a:rPr lang="en-AU" baseline="0" dirty="0" smtClean="0"/>
              <a:t> Above query can be used to retrieve them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67AA8-C24F-4A1B-BF29-551830936EC7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559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SELECT *                    </a:t>
            </a:r>
          </a:p>
          <a:p>
            <a:r>
              <a:rPr lang="en-AU" dirty="0" smtClean="0"/>
              <a:t>FROM PD.MP_BRAND       PD2  </a:t>
            </a:r>
          </a:p>
          <a:p>
            <a:r>
              <a:rPr lang="en-AU" dirty="0" smtClean="0"/>
              <a:t>WHERE PD2.MP_ID NOT IN      </a:t>
            </a:r>
          </a:p>
          <a:p>
            <a:r>
              <a:rPr lang="en-AU" dirty="0" smtClean="0"/>
              <a:t>(SELECT DISTINCT MP_ID      </a:t>
            </a:r>
          </a:p>
          <a:p>
            <a:r>
              <a:rPr lang="en-AU" dirty="0" smtClean="0"/>
              <a:t>FROM PD.MRKT_PCK_AVAIL) </a:t>
            </a:r>
          </a:p>
          <a:p>
            <a:endParaRPr lang="en-AU" dirty="0" smtClean="0"/>
          </a:p>
          <a:p>
            <a:r>
              <a:rPr lang="en-AU" dirty="0" smtClean="0"/>
              <a:t>We do have some MP_ID that is not part of any MU ID but still available under brand.</a:t>
            </a:r>
            <a:r>
              <a:rPr lang="en-AU" baseline="0" dirty="0" smtClean="0"/>
              <a:t> Above query can be used to retrieve them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67AA8-C24F-4A1B-BF29-551830936EC7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559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SELECT *                    </a:t>
            </a:r>
          </a:p>
          <a:p>
            <a:r>
              <a:rPr lang="en-AU" dirty="0" smtClean="0"/>
              <a:t>FROM PD.MP_BRAND       PD2  </a:t>
            </a:r>
          </a:p>
          <a:p>
            <a:r>
              <a:rPr lang="en-AU" dirty="0" smtClean="0"/>
              <a:t>WHERE PD2.MP_ID NOT IN      </a:t>
            </a:r>
          </a:p>
          <a:p>
            <a:r>
              <a:rPr lang="en-AU" dirty="0" smtClean="0"/>
              <a:t>(SELECT DISTINCT MP_ID      </a:t>
            </a:r>
          </a:p>
          <a:p>
            <a:r>
              <a:rPr lang="en-AU" dirty="0" smtClean="0"/>
              <a:t>FROM PD.MRKT_PCK_AVAIL) </a:t>
            </a:r>
          </a:p>
          <a:p>
            <a:endParaRPr lang="en-AU" dirty="0" smtClean="0"/>
          </a:p>
          <a:p>
            <a:r>
              <a:rPr lang="en-AU" dirty="0" smtClean="0"/>
              <a:t>We do have some MP_ID that is not part of any MU ID but still available under brand.</a:t>
            </a:r>
            <a:r>
              <a:rPr lang="en-AU" baseline="0" dirty="0" smtClean="0"/>
              <a:t> Above query can be used to retrieve them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67AA8-C24F-4A1B-BF29-551830936EC7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559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SELECT *                    </a:t>
            </a:r>
          </a:p>
          <a:p>
            <a:r>
              <a:rPr lang="en-AU" dirty="0" smtClean="0"/>
              <a:t>FROM PD.MP_BRAND       PD2  </a:t>
            </a:r>
          </a:p>
          <a:p>
            <a:r>
              <a:rPr lang="en-AU" dirty="0" smtClean="0"/>
              <a:t>WHERE PD2.MP_ID NOT IN      </a:t>
            </a:r>
          </a:p>
          <a:p>
            <a:r>
              <a:rPr lang="en-AU" dirty="0" smtClean="0"/>
              <a:t>(SELECT DISTINCT MP_ID      </a:t>
            </a:r>
          </a:p>
          <a:p>
            <a:r>
              <a:rPr lang="en-AU" dirty="0" smtClean="0"/>
              <a:t>FROM PD.MRKT_PCK_AVAIL) </a:t>
            </a:r>
          </a:p>
          <a:p>
            <a:endParaRPr lang="en-AU" dirty="0" smtClean="0"/>
          </a:p>
          <a:p>
            <a:r>
              <a:rPr lang="en-AU" dirty="0" smtClean="0"/>
              <a:t>We do have some MP_ID that is not part of any MU ID but still available under brand.</a:t>
            </a:r>
            <a:r>
              <a:rPr lang="en-AU" baseline="0" dirty="0" smtClean="0"/>
              <a:t> Above query can be used to retrieve them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67AA8-C24F-4A1B-BF29-551830936EC7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559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67AA8-C24F-4A1B-BF29-551830936EC7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313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67AA8-C24F-4A1B-BF29-551830936EC7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965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67AA8-C24F-4A1B-BF29-551830936EC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69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67AA8-C24F-4A1B-BF29-551830936EC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69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67AA8-C24F-4A1B-BF29-551830936EC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696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67AA8-C24F-4A1B-BF29-551830936EC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24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67AA8-C24F-4A1B-BF29-551830936EC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24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67AA8-C24F-4A1B-BF29-551830936EC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833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67AA8-C24F-4A1B-BF29-551830936EC7}" type="slidenum">
              <a:rPr lang="en-AU" smtClean="0">
                <a:solidFill>
                  <a:prstClr val="black"/>
                </a:solidFill>
              </a:rPr>
              <a:pPr/>
              <a:t>9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55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67AA8-C24F-4A1B-BF29-551830936EC7}" type="slidenum">
              <a:rPr lang="en-AU" smtClean="0">
                <a:solidFill>
                  <a:prstClr val="black"/>
                </a:solidFill>
              </a:rPr>
              <a:pPr/>
              <a:t>10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55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0456-A437-40CC-AA94-2CA35A743347}" type="datetimeFigureOut">
              <a:rPr lang="en-AU" smtClean="0"/>
              <a:t>27/03/2014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E381-9040-4FB4-B0DD-E6188C80AC6C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0456-A437-40CC-AA94-2CA35A743347}" type="datetimeFigureOut">
              <a:rPr lang="en-AU" smtClean="0"/>
              <a:t>27/03/2014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E381-9040-4FB4-B0DD-E6188C80AC6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0456-A437-40CC-AA94-2CA35A743347}" type="datetimeFigureOut">
              <a:rPr lang="en-AU" smtClean="0"/>
              <a:t>27/03/2014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E381-9040-4FB4-B0DD-E6188C80AC6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0456-A437-40CC-AA94-2CA35A743347}" type="datetimeFigureOut">
              <a:rPr lang="en-AU" smtClean="0"/>
              <a:t>27/03/2014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E381-9040-4FB4-B0DD-E6188C80AC6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0456-A437-40CC-AA94-2CA35A743347}" type="datetimeFigureOut">
              <a:rPr lang="en-AU" smtClean="0"/>
              <a:t>27/03/2014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E381-9040-4FB4-B0DD-E6188C80AC6C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0456-A437-40CC-AA94-2CA35A743347}" type="datetimeFigureOut">
              <a:rPr lang="en-AU" smtClean="0"/>
              <a:t>27/03/2014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E381-9040-4FB4-B0DD-E6188C80AC6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0456-A437-40CC-AA94-2CA35A743347}" type="datetimeFigureOut">
              <a:rPr lang="en-AU" smtClean="0"/>
              <a:t>27/03/2014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E381-9040-4FB4-B0DD-E6188C80AC6C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0456-A437-40CC-AA94-2CA35A743347}" type="datetimeFigureOut">
              <a:rPr lang="en-AU" smtClean="0"/>
              <a:t>27/03/2014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E381-9040-4FB4-B0DD-E6188C80AC6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0456-A437-40CC-AA94-2CA35A743347}" type="datetimeFigureOut">
              <a:rPr lang="en-AU" smtClean="0"/>
              <a:t>27/03/2014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E381-9040-4FB4-B0DD-E6188C80AC6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0456-A437-40CC-AA94-2CA35A743347}" type="datetimeFigureOut">
              <a:rPr lang="en-AU" smtClean="0"/>
              <a:t>27/03/2014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E381-9040-4FB4-B0DD-E6188C80AC6C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0456-A437-40CC-AA94-2CA35A743347}" type="datetimeFigureOut">
              <a:rPr lang="en-AU" smtClean="0"/>
              <a:t>27/03/2014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E381-9040-4FB4-B0DD-E6188C80AC6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3A00456-A437-40CC-AA94-2CA35A743347}" type="datetimeFigureOut">
              <a:rPr lang="en-AU" smtClean="0"/>
              <a:t>27/03/2014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8B6E381-9040-4FB4-B0DD-E6188C80AC6C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3200" dirty="0" smtClean="0"/>
              <a:t>restart logic</a:t>
            </a:r>
            <a:endParaRPr lang="en-AU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An 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31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Things to do in Procedure Division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686800" cy="4320480"/>
          </a:xfrm>
        </p:spPr>
        <p:txBody>
          <a:bodyPr>
            <a:normAutofit/>
          </a:bodyPr>
          <a:lstStyle/>
          <a:p>
            <a:r>
              <a:rPr lang="en-AU" sz="2000" dirty="0" smtClean="0"/>
              <a:t>If it is a normal start</a:t>
            </a:r>
            <a:r>
              <a:rPr lang="en-AU" sz="2000" dirty="0"/>
              <a:t>, </a:t>
            </a:r>
            <a:r>
              <a:rPr lang="en-AU" sz="2000" dirty="0" smtClean="0"/>
              <a:t>RESTART-ID-AREA-GV  will be empty, else it will hold the value of  checkpoint ID</a:t>
            </a:r>
            <a:endParaRPr lang="en-A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974975"/>
            <a:ext cx="6361113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4581128"/>
            <a:ext cx="6361113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70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XRST Call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686800" cy="4320480"/>
          </a:xfrm>
        </p:spPr>
        <p:txBody>
          <a:bodyPr>
            <a:normAutofit/>
          </a:bodyPr>
          <a:lstStyle/>
          <a:p>
            <a:r>
              <a:rPr lang="en-AU" sz="2000" dirty="0" smtClean="0"/>
              <a:t>Must be issued only once</a:t>
            </a:r>
          </a:p>
          <a:p>
            <a:r>
              <a:rPr lang="en-AU" sz="2000" dirty="0" smtClean="0"/>
              <a:t>Should be issued early in the program</a:t>
            </a:r>
          </a:p>
          <a:p>
            <a:r>
              <a:rPr lang="en-AU" sz="2000" dirty="0" smtClean="0"/>
              <a:t>Must precede any CHKP call</a:t>
            </a:r>
          </a:p>
          <a:p>
            <a:r>
              <a:rPr lang="en-AU" sz="2000" dirty="0" smtClean="0"/>
              <a:t>Any database calls issued before the XRST call are not within the scope of a restart.</a:t>
            </a:r>
          </a:p>
          <a:p>
            <a:r>
              <a:rPr lang="en-AU" sz="2000" dirty="0"/>
              <a:t>When </a:t>
            </a:r>
            <a:r>
              <a:rPr lang="en-AU" sz="2000" dirty="0" smtClean="0"/>
              <a:t>program is started normally</a:t>
            </a:r>
            <a:r>
              <a:rPr lang="en-AU" sz="2000" dirty="0"/>
              <a:t>, the I/O area </a:t>
            </a:r>
            <a:r>
              <a:rPr lang="en-AU" sz="2000" dirty="0" smtClean="0"/>
              <a:t>in XRST </a:t>
            </a:r>
            <a:r>
              <a:rPr lang="en-AU" sz="2000" dirty="0"/>
              <a:t>call must contain blanks and the CKPTID= value in the PARM field must be nulls</a:t>
            </a:r>
            <a:r>
              <a:rPr lang="en-AU" sz="2000" dirty="0" smtClean="0"/>
              <a:t>.</a:t>
            </a:r>
          </a:p>
          <a:p>
            <a:r>
              <a:rPr lang="en-AU" sz="2000" dirty="0" smtClean="0"/>
              <a:t>When program is restarted, checkpoint ID should be entered in the I\O area or by specifying ID in JCL</a:t>
            </a:r>
          </a:p>
          <a:p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2457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	</a:t>
            </a:r>
            <a:r>
              <a:rPr lang="en-US" dirty="0" smtClean="0"/>
              <a:t>Checkpoint Frequency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257800"/>
          </a:xfrm>
        </p:spPr>
        <p:txBody>
          <a:bodyPr/>
          <a:lstStyle/>
          <a:p>
            <a:r>
              <a:rPr lang="en-US" sz="2000" dirty="0" smtClean="0"/>
              <a:t>Indicates a commit point in IMS programs</a:t>
            </a:r>
          </a:p>
          <a:p>
            <a:endParaRPr lang="en-US" sz="2000" dirty="0" smtClean="0"/>
          </a:p>
          <a:p>
            <a:r>
              <a:rPr lang="en-US" sz="2000" dirty="0" smtClean="0"/>
              <a:t>Use a counter to keep track one of the following.</a:t>
            </a:r>
          </a:p>
          <a:p>
            <a:r>
              <a:rPr lang="en-US" sz="2000" dirty="0" smtClean="0"/>
              <a:t>- Elapsed Time</a:t>
            </a:r>
          </a:p>
          <a:p>
            <a:r>
              <a:rPr lang="en-US" sz="2000" dirty="0" smtClean="0"/>
              <a:t>- Number of root segments accessed</a:t>
            </a:r>
          </a:p>
          <a:p>
            <a:r>
              <a:rPr lang="en-US" sz="2000" dirty="0" smtClean="0"/>
              <a:t>- Number of updates performed.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50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Checkpoint in NAB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CHKPFREQ is the logical DD </a:t>
            </a:r>
            <a:endParaRPr lang="en-US" sz="2000" dirty="0"/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80" y="2406972"/>
            <a:ext cx="6738937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68" y="4221088"/>
            <a:ext cx="6724649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41168"/>
            <a:ext cx="6888441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8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Checkpoint Logic Example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rgbClr val="0070C0"/>
                </a:solidFill>
              </a:rPr>
              <a:t>Input File                                     Output File</a:t>
            </a:r>
          </a:p>
          <a:p>
            <a:pPr marL="0" indent="0">
              <a:buNone/>
            </a:pPr>
            <a:r>
              <a:rPr lang="en-AU" sz="2000" dirty="0" smtClean="0"/>
              <a:t>Rec1                                            </a:t>
            </a:r>
            <a:r>
              <a:rPr lang="en-AU" sz="2000" dirty="0" smtClean="0">
                <a:solidFill>
                  <a:srgbClr val="00B050"/>
                </a:solidFill>
              </a:rPr>
              <a:t>Success rep:         </a:t>
            </a:r>
          </a:p>
          <a:p>
            <a:pPr marL="0" indent="0">
              <a:buNone/>
            </a:pPr>
            <a:r>
              <a:rPr lang="en-AU" sz="2000" dirty="0" smtClean="0"/>
              <a:t>Rec2                                            Rec1</a:t>
            </a:r>
          </a:p>
          <a:p>
            <a:pPr marL="0" indent="0">
              <a:buNone/>
            </a:pPr>
            <a:r>
              <a:rPr lang="en-AU" sz="2000" dirty="0" smtClean="0"/>
              <a:t>Rec3                                            Rec2</a:t>
            </a:r>
          </a:p>
          <a:p>
            <a:pPr marL="0" indent="0">
              <a:buNone/>
            </a:pPr>
            <a:r>
              <a:rPr lang="en-AU" sz="2000" dirty="0" smtClean="0"/>
              <a:t>Rec4                                            Rec3</a:t>
            </a:r>
          </a:p>
          <a:p>
            <a:pPr marL="0" indent="0">
              <a:buNone/>
            </a:pPr>
            <a:r>
              <a:rPr lang="en-AU" sz="2000" dirty="0" smtClean="0"/>
              <a:t>Rec5                                            </a:t>
            </a:r>
            <a:r>
              <a:rPr lang="en-AU" sz="2000" dirty="0" err="1" smtClean="0"/>
              <a:t>Rec5</a:t>
            </a:r>
            <a:endParaRPr lang="en-AU" sz="2000" dirty="0" smtClean="0"/>
          </a:p>
          <a:p>
            <a:pPr marL="0" indent="0">
              <a:buNone/>
            </a:pPr>
            <a:r>
              <a:rPr lang="en-AU" sz="2000" dirty="0" smtClean="0">
                <a:solidFill>
                  <a:srgbClr val="C00000"/>
                </a:solidFill>
              </a:rPr>
              <a:t>----------AF001                              </a:t>
            </a:r>
            <a:r>
              <a:rPr lang="en-AU" sz="2000" dirty="0" smtClean="0"/>
              <a:t>Rec6</a:t>
            </a:r>
          </a:p>
          <a:p>
            <a:pPr marL="0" indent="0">
              <a:buNone/>
            </a:pPr>
            <a:r>
              <a:rPr lang="en-AU" sz="2000" dirty="0" smtClean="0"/>
              <a:t>Rec6</a:t>
            </a:r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Rec7                                            </a:t>
            </a:r>
            <a:r>
              <a:rPr lang="en-AU" sz="2000" dirty="0" smtClean="0">
                <a:solidFill>
                  <a:srgbClr val="00B050"/>
                </a:solidFill>
              </a:rPr>
              <a:t>Error Rep:</a:t>
            </a:r>
            <a:endParaRPr lang="en-AU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AU" sz="2000" dirty="0" smtClean="0"/>
              <a:t>Rec8                                            Rec7</a:t>
            </a:r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Rec9</a:t>
            </a:r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Rec10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C00000"/>
                </a:solidFill>
              </a:rPr>
              <a:t>----------AF002</a:t>
            </a:r>
            <a:endParaRPr lang="en-AU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GSAM databases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Generalised Sequential Access method</a:t>
            </a:r>
          </a:p>
          <a:p>
            <a:endParaRPr lang="en-AU" sz="2000" dirty="0" smtClean="0"/>
          </a:p>
          <a:p>
            <a:r>
              <a:rPr lang="en-AU" sz="2000" dirty="0" smtClean="0"/>
              <a:t>Batch processing access method that allows sequential files to be treated as IMS databases</a:t>
            </a:r>
          </a:p>
          <a:p>
            <a:endParaRPr lang="en-AU" sz="2000" dirty="0" smtClean="0"/>
          </a:p>
          <a:p>
            <a:r>
              <a:rPr lang="en-AU" sz="2000" dirty="0" smtClean="0"/>
              <a:t>It has no segments , key or parentage </a:t>
            </a:r>
          </a:p>
          <a:p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7014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Accessing GSAM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Cannot delete or replace records</a:t>
            </a:r>
          </a:p>
          <a:p>
            <a:endParaRPr lang="en-US" sz="2000" dirty="0" smtClean="0"/>
          </a:p>
          <a:p>
            <a:r>
              <a:rPr lang="en-US" sz="2000" dirty="0" smtClean="0"/>
              <a:t>Reads records sequentially using GN call</a:t>
            </a:r>
          </a:p>
          <a:p>
            <a:endParaRPr lang="en-US" sz="2000" dirty="0"/>
          </a:p>
          <a:p>
            <a:r>
              <a:rPr lang="en-US" sz="2000" dirty="0" smtClean="0"/>
              <a:t>Add records using ISRT call</a:t>
            </a:r>
          </a:p>
          <a:p>
            <a:endParaRPr lang="en-US" sz="2000" dirty="0"/>
          </a:p>
          <a:p>
            <a:r>
              <a:rPr lang="en-AU" sz="2000" dirty="0"/>
              <a:t>When IMS restores the data areas specified in the XRST call, it also repositions any GSAM databases that your program was using when it issued the symbolic CHKP call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862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Accessing GSAM in NAB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600200"/>
            <a:ext cx="87153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94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Checkpoint parameters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1-8 character extended checkpoint ID</a:t>
            </a:r>
          </a:p>
          <a:p>
            <a:endParaRPr lang="en-US" sz="2000" dirty="0"/>
          </a:p>
          <a:p>
            <a:r>
              <a:rPr lang="en-US" sz="2000" dirty="0" smtClean="0"/>
              <a:t>14- character “Time stamp” ID </a:t>
            </a:r>
            <a:r>
              <a:rPr lang="en-US" sz="2000" b="1" dirty="0" smtClean="0"/>
              <a:t>IIIIIDDDHHMMSST</a:t>
            </a:r>
            <a:r>
              <a:rPr lang="en-US" sz="2000" dirty="0" smtClean="0"/>
              <a:t> from message DFS0540I in the </a:t>
            </a:r>
            <a:r>
              <a:rPr lang="en-US" sz="2000" dirty="0" err="1" smtClean="0"/>
              <a:t>joblog</a:t>
            </a:r>
            <a:endParaRPr lang="en-US" sz="2000" dirty="0" smtClean="0"/>
          </a:p>
          <a:p>
            <a:endParaRPr lang="en-US" sz="2000" dirty="0" smtClean="0"/>
          </a:p>
          <a:p>
            <a:pPr marL="274320" lvl="1" indent="0">
              <a:buNone/>
            </a:pPr>
            <a:r>
              <a:rPr lang="en-US" sz="1600" dirty="0" smtClean="0"/>
              <a:t>IIIII is the region ID</a:t>
            </a:r>
            <a:endParaRPr lang="en-US" sz="1600" dirty="0"/>
          </a:p>
          <a:p>
            <a:pPr marL="274320" lvl="1" indent="0">
              <a:buNone/>
            </a:pPr>
            <a:r>
              <a:rPr lang="en-US" sz="1600" dirty="0" smtClean="0"/>
              <a:t>DDD is the day of the year</a:t>
            </a:r>
          </a:p>
          <a:p>
            <a:pPr marL="274320" lvl="1" indent="0">
              <a:buNone/>
            </a:pPr>
            <a:r>
              <a:rPr lang="en-US" sz="1600" dirty="0" smtClean="0"/>
              <a:t>HHMMSST is the time in hours , Minutes , seconds and tenth of a second</a:t>
            </a:r>
          </a:p>
          <a:p>
            <a:endParaRPr lang="en-US" sz="2000" dirty="0"/>
          </a:p>
          <a:p>
            <a:r>
              <a:rPr lang="en-US" sz="2000" dirty="0" smtClean="0"/>
              <a:t>4-character constant “LAST”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82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Checkpoint 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514692" cy="160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37112"/>
            <a:ext cx="8514692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5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Basics of Databases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dirty="0" smtClean="0"/>
              <a:t>Concurrency - Database is consistent when multiple users access it at the same time</a:t>
            </a:r>
          </a:p>
          <a:p>
            <a:endParaRPr lang="en-AU" dirty="0"/>
          </a:p>
          <a:p>
            <a:r>
              <a:rPr lang="en-AU" dirty="0" smtClean="0"/>
              <a:t>Recovery       - Database is brought back to a consistent state in case of failures</a:t>
            </a:r>
          </a:p>
          <a:p>
            <a:endParaRPr lang="en-AU" dirty="0"/>
          </a:p>
          <a:p>
            <a:r>
              <a:rPr lang="en-AU" dirty="0" smtClean="0"/>
              <a:t>Integrity         - Application data constraints</a:t>
            </a:r>
          </a:p>
          <a:p>
            <a:endParaRPr lang="en-AU" dirty="0"/>
          </a:p>
          <a:p>
            <a:endParaRPr lang="en-AU" b="1" dirty="0" smtClean="0"/>
          </a:p>
          <a:p>
            <a:endParaRPr lang="en-AU" b="1" dirty="0"/>
          </a:p>
          <a:p>
            <a:endParaRPr lang="en-AU" b="1" dirty="0" smtClean="0"/>
          </a:p>
          <a:p>
            <a:endParaRPr lang="en-AU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132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IEFRDER and IMSLOGR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AU" sz="2000" dirty="0" smtClean="0"/>
              <a:t>All information saved during the issue of checkpoint and </a:t>
            </a:r>
            <a:r>
              <a:rPr lang="en-AU" sz="2000" dirty="0" err="1" smtClean="0"/>
              <a:t>abend</a:t>
            </a:r>
            <a:r>
              <a:rPr lang="en-AU" sz="2000" dirty="0" smtClean="0"/>
              <a:t> information are written in to the log dataset IEFRDER</a:t>
            </a:r>
          </a:p>
          <a:p>
            <a:endParaRPr lang="en-AU" sz="2000" dirty="0"/>
          </a:p>
          <a:p>
            <a:r>
              <a:rPr lang="en-AU" sz="2000" dirty="0" smtClean="0"/>
              <a:t>The LOG dataset IMSLOGR is used for reading the </a:t>
            </a:r>
            <a:r>
              <a:rPr lang="en-AU" sz="2000" dirty="0" err="1" smtClean="0"/>
              <a:t>abend</a:t>
            </a:r>
            <a:r>
              <a:rPr lang="en-AU" sz="2000" dirty="0" smtClean="0"/>
              <a:t> information at the time of restart.</a:t>
            </a:r>
          </a:p>
          <a:p>
            <a:endParaRPr lang="en-AU" sz="2000" dirty="0"/>
          </a:p>
          <a:p>
            <a:r>
              <a:rPr lang="en-AU" sz="2000" dirty="0" smtClean="0"/>
              <a:t>IEFRDER log dataset of the </a:t>
            </a:r>
            <a:r>
              <a:rPr lang="en-AU" sz="2000" dirty="0" err="1" smtClean="0"/>
              <a:t>abended</a:t>
            </a:r>
            <a:r>
              <a:rPr lang="en-AU" sz="2000" dirty="0" smtClean="0"/>
              <a:t> job should be given as IMSLOGR dataset of the restart job.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Points to be remembered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257800"/>
          </a:xfrm>
        </p:spPr>
        <p:txBody>
          <a:bodyPr/>
          <a:lstStyle/>
          <a:p>
            <a:r>
              <a:rPr lang="en-AU" sz="2000" dirty="0" smtClean="0"/>
              <a:t>Use original job name when restarting as IMS cannot locate checkpoint and fails with U0102(Restart information not available)</a:t>
            </a:r>
          </a:p>
          <a:p>
            <a:pPr marL="0" indent="0">
              <a:buNone/>
            </a:pPr>
            <a:endParaRPr lang="en-AU" sz="2000" dirty="0" smtClean="0"/>
          </a:p>
          <a:p>
            <a:r>
              <a:rPr lang="en-US" sz="2000" dirty="0" smtClean="0"/>
              <a:t>At completion of the XRST call, IO area always contains 8 character checkpoint ID</a:t>
            </a:r>
          </a:p>
          <a:p>
            <a:endParaRPr lang="en-US" sz="2000" dirty="0"/>
          </a:p>
          <a:p>
            <a:r>
              <a:rPr lang="en-US" sz="2000" dirty="0" smtClean="0"/>
              <a:t>Always issue checkpoint after a unit of work is completed. If we issue a checkpoint soon after we read a record , then  all information of that record needs to be saved.</a:t>
            </a:r>
          </a:p>
          <a:p>
            <a:endParaRPr lang="en-US" sz="2000" dirty="0" smtClean="0"/>
          </a:p>
          <a:p>
            <a:r>
              <a:rPr lang="en-US" sz="2000" dirty="0" smtClean="0"/>
              <a:t>If the program is restarted and the checkpoint log records no longer reside on the Online Log dataset(OLDS) or System Log Dataset(SLDS), IMSLOGR DD defining the log dataset must be supplied	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IMSLOGR datasets in NAB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157192"/>
            <a:ext cx="8686800" cy="1080120"/>
          </a:xfrm>
        </p:spPr>
        <p:txBody>
          <a:bodyPr>
            <a:normAutofit/>
          </a:bodyPr>
          <a:lstStyle/>
          <a:p>
            <a:r>
              <a:rPr lang="en-AU" sz="2000" dirty="0" smtClean="0"/>
              <a:t>D14065 is 6</a:t>
            </a:r>
            <a:r>
              <a:rPr lang="en-AU" sz="2000" baseline="30000" dirty="0" smtClean="0"/>
              <a:t>th</a:t>
            </a:r>
            <a:r>
              <a:rPr lang="en-AU" sz="2000" dirty="0" smtClean="0"/>
              <a:t> Mar 2014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459413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5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Difference in DL/I and BMP mode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3124944"/>
          </a:xfrm>
        </p:spPr>
        <p:txBody>
          <a:bodyPr>
            <a:normAutofit/>
          </a:bodyPr>
          <a:lstStyle/>
          <a:p>
            <a:r>
              <a:rPr lang="en-AU" sz="2000" dirty="0" smtClean="0"/>
              <a:t>IN DL/I mode, Log files (IMSLOGR and IEFRDER) should be explicitly defined. Whereas IMS do not require these files and Region datasets will be used for this purpose.</a:t>
            </a:r>
          </a:p>
          <a:p>
            <a:endParaRPr lang="en-AU" sz="2000" dirty="0" smtClean="0"/>
          </a:p>
          <a:p>
            <a:r>
              <a:rPr lang="en-AU" sz="2000" dirty="0" smtClean="0"/>
              <a:t>In DL/I mode, all changes made to the GSAM and DB after the last checkpoint will also be retained.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08438"/>
            <a:ext cx="7482665" cy="537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09700"/>
            <a:ext cx="3600400" cy="451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LUW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 smtClean="0"/>
              <a:t>LUW is the span of time during which database updates must be performed. Either they are all performed or all thrown away.</a:t>
            </a:r>
          </a:p>
          <a:p>
            <a:endParaRPr lang="en-AU" sz="2000" dirty="0"/>
          </a:p>
          <a:p>
            <a:r>
              <a:rPr lang="en-AU" sz="2000" dirty="0" smtClean="0"/>
              <a:t>An LUW begins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When transaction starts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When database changes of previous LUW is </a:t>
            </a:r>
            <a:r>
              <a:rPr lang="en-AU" sz="2000" dirty="0" err="1" smtClean="0"/>
              <a:t>commited</a:t>
            </a:r>
            <a:endParaRPr lang="en-AU" sz="2000" dirty="0" smtClean="0"/>
          </a:p>
          <a:p>
            <a:r>
              <a:rPr lang="en-AU" sz="2000" dirty="0"/>
              <a:t> </a:t>
            </a:r>
            <a:r>
              <a:rPr lang="en-AU" sz="2000" dirty="0" smtClean="0"/>
              <a:t> When database changes of previous LUW is </a:t>
            </a:r>
            <a:r>
              <a:rPr lang="en-AU" sz="2000" dirty="0" err="1" smtClean="0"/>
              <a:t>rolledback</a:t>
            </a:r>
            <a:endParaRPr lang="en-AU" sz="2000" dirty="0" smtClean="0"/>
          </a:p>
          <a:p>
            <a:endParaRPr lang="en-AU" sz="2000" b="1" dirty="0"/>
          </a:p>
          <a:p>
            <a:endParaRPr lang="en-AU" sz="2000" b="1" dirty="0" smtClean="0"/>
          </a:p>
          <a:p>
            <a:endParaRPr lang="en-AU" sz="2000" b="1" dirty="0"/>
          </a:p>
          <a:p>
            <a:endParaRPr lang="en-AU" b="1" dirty="0" smtClean="0"/>
          </a:p>
          <a:p>
            <a:endParaRPr lang="en-AU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735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Issues without Restart logic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 smtClean="0"/>
              <a:t>Assume a large batch job that process millions of records is coded without restart logic has </a:t>
            </a:r>
            <a:r>
              <a:rPr lang="en-AU" sz="2000" dirty="0" err="1" smtClean="0"/>
              <a:t>abended</a:t>
            </a:r>
            <a:r>
              <a:rPr lang="en-AU" sz="2000" dirty="0" smtClean="0"/>
              <a:t>.</a:t>
            </a:r>
          </a:p>
          <a:p>
            <a:endParaRPr lang="en-AU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AU" sz="2000" dirty="0" smtClean="0"/>
              <a:t>All database updates will be rolled back and the job should be submitted from the beginning.</a:t>
            </a:r>
            <a:endParaRPr lang="en-AU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AU" sz="2000" dirty="0" smtClean="0"/>
              <a:t>Maintain large number of locks for a long period reducing concurrency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000" dirty="0" smtClean="0"/>
              <a:t>The program may </a:t>
            </a:r>
            <a:r>
              <a:rPr lang="en-AU" sz="2000" dirty="0" err="1" smtClean="0"/>
              <a:t>abend</a:t>
            </a:r>
            <a:r>
              <a:rPr lang="en-AU" sz="2000" dirty="0" smtClean="0"/>
              <a:t> if it acquires more than the installation-defined maximum number of 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000" dirty="0" smtClean="0"/>
              <a:t>Restoration procedure take more time</a:t>
            </a:r>
          </a:p>
          <a:p>
            <a:r>
              <a:rPr lang="en-AU" dirty="0" smtClean="0"/>
              <a:t>  </a:t>
            </a:r>
            <a:endParaRPr lang="en-AU" b="1" dirty="0"/>
          </a:p>
          <a:p>
            <a:endParaRPr lang="en-AU" b="1" dirty="0" smtClean="0"/>
          </a:p>
          <a:p>
            <a:endParaRPr lang="en-AU" b="1" dirty="0"/>
          </a:p>
          <a:p>
            <a:endParaRPr lang="en-AU" b="1" dirty="0" smtClean="0"/>
          </a:p>
          <a:p>
            <a:endParaRPr lang="en-AU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204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Checkpoint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">
              <a:spcBef>
                <a:spcPts val="1200"/>
              </a:spcBef>
            </a:pPr>
            <a:r>
              <a:rPr lang="en-AU" sz="2000" dirty="0" smtClean="0"/>
              <a:t>Establishes a place in the program from where the program can be restarted.</a:t>
            </a:r>
          </a:p>
          <a:p>
            <a:endParaRPr lang="en-AU" sz="2000" dirty="0"/>
          </a:p>
          <a:p>
            <a:r>
              <a:rPr lang="en-AU" sz="2000" dirty="0" smtClean="0"/>
              <a:t>Releases locked resources</a:t>
            </a:r>
          </a:p>
          <a:p>
            <a:endParaRPr lang="en-AU" sz="2000" dirty="0" smtClean="0"/>
          </a:p>
          <a:p>
            <a:r>
              <a:rPr lang="en-AU" sz="2000" dirty="0" smtClean="0"/>
              <a:t>Changes are applied to the physical database</a:t>
            </a:r>
          </a:p>
          <a:p>
            <a:endParaRPr lang="en-AU" sz="2000" dirty="0"/>
          </a:p>
          <a:p>
            <a:r>
              <a:rPr lang="en-AU" sz="2000" dirty="0" smtClean="0"/>
              <a:t>When the program terminates normally, checkpoint is triggered</a:t>
            </a:r>
          </a:p>
          <a:p>
            <a:pPr marL="0" indent="0">
              <a:buNone/>
            </a:pP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2774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Checkpoint Example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/>
              <a:t>Rec1</a:t>
            </a:r>
          </a:p>
          <a:p>
            <a:pPr marL="0" indent="0">
              <a:buNone/>
            </a:pPr>
            <a:r>
              <a:rPr lang="en-AU" sz="2000" dirty="0" smtClean="0"/>
              <a:t>Rec2</a:t>
            </a:r>
          </a:p>
          <a:p>
            <a:pPr marL="0" indent="0">
              <a:buNone/>
            </a:pPr>
            <a:r>
              <a:rPr lang="en-AU" sz="2000" dirty="0" smtClean="0"/>
              <a:t>Rec3</a:t>
            </a:r>
          </a:p>
          <a:p>
            <a:pPr marL="0" indent="0">
              <a:buNone/>
            </a:pPr>
            <a:r>
              <a:rPr lang="en-AU" sz="2000" dirty="0" smtClean="0"/>
              <a:t>Rec4</a:t>
            </a:r>
          </a:p>
          <a:p>
            <a:pPr marL="0" indent="0">
              <a:buNone/>
            </a:pPr>
            <a:r>
              <a:rPr lang="en-AU" sz="2000" dirty="0" smtClean="0"/>
              <a:t>Rec5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C00000"/>
                </a:solidFill>
              </a:rPr>
              <a:t>------------Checkpoint if frequency is 5</a:t>
            </a:r>
          </a:p>
          <a:p>
            <a:pPr marL="0" indent="0">
              <a:buNone/>
            </a:pPr>
            <a:r>
              <a:rPr lang="en-AU" sz="2000" dirty="0" smtClean="0"/>
              <a:t>Rec6</a:t>
            </a:r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Rec7</a:t>
            </a:r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Rec8</a:t>
            </a:r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Rec9</a:t>
            </a:r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Rec10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C00000"/>
                </a:solidFill>
              </a:rPr>
              <a:t>------------ Last Checkpoint</a:t>
            </a:r>
            <a:endParaRPr lang="en-AU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8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Types of checkpoint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AU" sz="2000" dirty="0" smtClean="0"/>
              <a:t>Basic Checkpoint   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AU" sz="2000" dirty="0" smtClean="0"/>
              <a:t>  -  Stores only Checkpoint ID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AU" sz="2000" dirty="0"/>
              <a:t>  -  </a:t>
            </a:r>
            <a:r>
              <a:rPr lang="en-AU" sz="2000" dirty="0" smtClean="0"/>
              <a:t>Does not support GSAM files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AU" sz="2000" dirty="0" smtClean="0"/>
              <a:t>  -  Used by MPPs and online programs</a:t>
            </a:r>
            <a:endParaRPr lang="en-AU" sz="2000" dirty="0"/>
          </a:p>
          <a:p>
            <a:pPr>
              <a:spcBef>
                <a:spcPts val="1200"/>
              </a:spcBef>
            </a:pPr>
            <a:endParaRPr lang="en-AU" sz="2000" dirty="0"/>
          </a:p>
          <a:p>
            <a:pPr>
              <a:spcBef>
                <a:spcPts val="1200"/>
              </a:spcBef>
            </a:pPr>
            <a:r>
              <a:rPr lang="en-AU" sz="2000" dirty="0" smtClean="0"/>
              <a:t>Symbolic Checkpoint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AU" sz="2000" dirty="0" smtClean="0"/>
              <a:t> - Stores Checkpoint ID and critical information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AU" sz="2000" dirty="0" smtClean="0"/>
              <a:t> - Supports GSAM files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AU" sz="2000" dirty="0" smtClean="0"/>
              <a:t> - BMP and batch programs</a:t>
            </a:r>
          </a:p>
          <a:p>
            <a:pPr>
              <a:spcBef>
                <a:spcPts val="1200"/>
              </a:spcBef>
            </a:pP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20619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	Checkpoint ID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8 bytes long</a:t>
            </a:r>
          </a:p>
          <a:p>
            <a:endParaRPr lang="en-US" sz="2000" dirty="0" smtClean="0"/>
          </a:p>
          <a:p>
            <a:r>
              <a:rPr lang="en-US" sz="2000" dirty="0" smtClean="0"/>
              <a:t>Identifies a record that is written to the log file</a:t>
            </a:r>
            <a:endParaRPr lang="en-AU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43213"/>
            <a:ext cx="90011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8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Things to do in Working Storage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013176"/>
            <a:ext cx="8686800" cy="1008112"/>
          </a:xfrm>
        </p:spPr>
        <p:txBody>
          <a:bodyPr>
            <a:normAutofit/>
          </a:bodyPr>
          <a:lstStyle/>
          <a:p>
            <a:r>
              <a:rPr lang="en-AU" sz="2000" dirty="0" smtClean="0"/>
              <a:t>Here the variables required to restart the program need to be saved.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2149475"/>
            <a:ext cx="7011987" cy="255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6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5681</TotalTime>
  <Words>1033</Words>
  <Application>Microsoft Office PowerPoint</Application>
  <PresentationFormat>On-screen Show (4:3)</PresentationFormat>
  <Paragraphs>208</Paragraphs>
  <Slides>25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restart logic</vt:lpstr>
      <vt:lpstr>Basics of Databases</vt:lpstr>
      <vt:lpstr>LUW</vt:lpstr>
      <vt:lpstr>Issues without Restart logic</vt:lpstr>
      <vt:lpstr>Checkpoint</vt:lpstr>
      <vt:lpstr>Checkpoint Example</vt:lpstr>
      <vt:lpstr>Types of checkpoint</vt:lpstr>
      <vt:lpstr>  Checkpoint ID</vt:lpstr>
      <vt:lpstr>Things to do in Working Storage </vt:lpstr>
      <vt:lpstr>Things to do in Procedure Division</vt:lpstr>
      <vt:lpstr>XRST Call</vt:lpstr>
      <vt:lpstr>  Checkpoint Frequency</vt:lpstr>
      <vt:lpstr>  Checkpoint in NAB</vt:lpstr>
      <vt:lpstr>Checkpoint Logic Example</vt:lpstr>
      <vt:lpstr>GSAM databases</vt:lpstr>
      <vt:lpstr>Accessing GSAM</vt:lpstr>
      <vt:lpstr>Accessing GSAM in NAB</vt:lpstr>
      <vt:lpstr>Checkpoint parameters</vt:lpstr>
      <vt:lpstr>Checkpoint </vt:lpstr>
      <vt:lpstr>IEFRDER and IMSLOGR</vt:lpstr>
      <vt:lpstr>Points to be remembered</vt:lpstr>
      <vt:lpstr>IMSLOGR datasets in NAB</vt:lpstr>
      <vt:lpstr>Difference in DL/I and BMP mode</vt:lpstr>
      <vt:lpstr>PowerPoint Presentation</vt:lpstr>
      <vt:lpstr>PowerPoint Presentation</vt:lpstr>
    </vt:vector>
  </TitlesOfParts>
  <Company>National Australia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Malini Sundaram</dc:creator>
  <cp:lastModifiedBy>Vanitha X. Subramaniam</cp:lastModifiedBy>
  <cp:revision>274</cp:revision>
  <cp:lastPrinted>2014-01-02T02:47:44Z</cp:lastPrinted>
  <dcterms:created xsi:type="dcterms:W3CDTF">2013-11-26T22:48:10Z</dcterms:created>
  <dcterms:modified xsi:type="dcterms:W3CDTF">2014-03-27T04:05:02Z</dcterms:modified>
</cp:coreProperties>
</file>