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79"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007AD-6CC5-484B-A8DB-85AC81E47534}" v="59" dt="2017-12-20T13:58:57.368"/>
    <p1510:client id="{4E03490A-6C01-40E5-BBD8-7BF881C3958D}" v="136" dt="2017-12-20T14:17:46.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443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538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006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966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313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203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61885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3351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13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622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42978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74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419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034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15515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12/21/2017</a:t>
            </a:fld>
            <a:endParaRPr lang="en-US"/>
          </a:p>
        </p:txBody>
      </p:sp>
    </p:spTree>
    <p:extLst>
      <p:ext uri="{BB962C8B-B14F-4D97-AF65-F5344CB8AC3E}">
        <p14:creationId xmlns:p14="http://schemas.microsoft.com/office/powerpoint/2010/main" val="401099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98285735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r>
              <a:rPr lang="en-US" dirty="0"/>
              <a:t>Introduction to </a:t>
            </a:r>
            <a:r>
              <a:rPr lang="en-US" dirty="0">
                <a:solidFill>
                  <a:schemeClr val="tx1"/>
                </a:solidFill>
                <a:latin typeface="+mj-ea"/>
                <a:cs typeface="+mj-ea"/>
              </a:rPr>
              <a:t/>
            </a:r>
            <a:br>
              <a:rPr lang="en-US" dirty="0">
                <a:solidFill>
                  <a:schemeClr val="tx1"/>
                </a:solidFill>
                <a:latin typeface="+mj-ea"/>
                <a:cs typeface="+mj-ea"/>
              </a:rPr>
            </a:br>
            <a:r>
              <a:rPr lang="en-US" dirty="0" err="1"/>
              <a:t>VisionPLUS</a:t>
            </a:r>
          </a:p>
        </p:txBody>
      </p:sp>
      <p:sp>
        <p:nvSpPr>
          <p:cNvPr id="3" name="Subtitle 2"/>
          <p:cNvSpPr>
            <a:spLocks noGrp="1"/>
          </p:cNvSpPr>
          <p:nvPr>
            <p:ph type="subTitle" idx="1"/>
          </p:nvPr>
        </p:nvSpPr>
        <p:spPr>
          <a:xfrm>
            <a:off x="1507067" y="4050833"/>
            <a:ext cx="7766936" cy="1096899"/>
          </a:xfrm>
        </p:spPr>
        <p:txBody>
          <a:bodyPr/>
          <a:lstStyle/>
          <a:p>
            <a:r>
              <a:rPr lang="en-US"/>
              <a:t>     </a:t>
            </a:r>
          </a:p>
        </p:txBody>
      </p:sp>
    </p:spTree>
    <p:extLst>
      <p:ext uri="{BB962C8B-B14F-4D97-AF65-F5344CB8AC3E}">
        <p14:creationId xmlns:p14="http://schemas.microsoft.com/office/powerpoint/2010/main" val="5210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3F89EF-33EE-4FDC-B2BA-97BBE6BB9F9E}"/>
              </a:ext>
            </a:extLst>
          </p:cNvPr>
          <p:cNvSpPr>
            <a:spLocks noGrp="1"/>
          </p:cNvSpPr>
          <p:nvPr>
            <p:ph type="title"/>
          </p:nvPr>
        </p:nvSpPr>
        <p:spPr/>
        <p:txBody>
          <a:bodyPr/>
          <a:lstStyle/>
          <a:p>
            <a:r>
              <a:rPr lang="en-US" dirty="0"/>
              <a:t>ASM Functionalities</a:t>
            </a:r>
          </a:p>
        </p:txBody>
      </p:sp>
      <p:sp>
        <p:nvSpPr>
          <p:cNvPr id="3" name="Content Placeholder 2">
            <a:extLst>
              <a:ext uri="{FF2B5EF4-FFF2-40B4-BE49-F238E27FC236}">
                <a16:creationId xmlns="" xmlns:a16="http://schemas.microsoft.com/office/drawing/2014/main" id="{6A8C0C22-027D-4B8F-9D6A-251D6F70CA5D}"/>
              </a:ext>
            </a:extLst>
          </p:cNvPr>
          <p:cNvSpPr>
            <a:spLocks noGrp="1"/>
          </p:cNvSpPr>
          <p:nvPr>
            <p:ph idx="1"/>
          </p:nvPr>
        </p:nvSpPr>
        <p:spPr/>
        <p:txBody>
          <a:bodyPr vert="horz" lIns="91440" tIns="45720" rIns="91440" bIns="45720" rtlCol="0" anchor="t">
            <a:normAutofit/>
          </a:bodyPr>
          <a:lstStyle/>
          <a:p>
            <a:r>
              <a:rPr lang="en-US" dirty="0"/>
              <a:t>Inquiry </a:t>
            </a:r>
            <a:r>
              <a:rPr lang="en-US" dirty="0" smtClean="0"/>
              <a:t>Action code processing</a:t>
            </a:r>
            <a:endParaRPr lang="en-US" dirty="0" smtClean="0"/>
          </a:p>
          <a:p>
            <a:r>
              <a:rPr lang="en-US" dirty="0" smtClean="0"/>
              <a:t>Monetary Action code processing</a:t>
            </a:r>
            <a:endParaRPr lang="en-US" dirty="0"/>
          </a:p>
          <a:p>
            <a:r>
              <a:rPr lang="en-US" dirty="0" smtClean="0"/>
              <a:t>Non-Monetary Action code processing</a:t>
            </a:r>
          </a:p>
          <a:p>
            <a:r>
              <a:rPr lang="en-US" dirty="0" smtClean="0"/>
              <a:t>Transcript Action code processing</a:t>
            </a:r>
            <a:endParaRPr lang="en-US" dirty="0" smtClean="0"/>
          </a:p>
          <a:p>
            <a:r>
              <a:rPr lang="en-US" dirty="0" smtClean="0"/>
              <a:t>Point Action code processing</a:t>
            </a:r>
          </a:p>
          <a:p>
            <a:r>
              <a:rPr lang="en-US" dirty="0" smtClean="0"/>
              <a:t>System generated Action code processing</a:t>
            </a:r>
            <a:endParaRPr lang="en-US" dirty="0"/>
          </a:p>
        </p:txBody>
      </p:sp>
    </p:spTree>
    <p:extLst>
      <p:ext uri="{BB962C8B-B14F-4D97-AF65-F5344CB8AC3E}">
        <p14:creationId xmlns:p14="http://schemas.microsoft.com/office/powerpoint/2010/main" val="349995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A7D5B-CD47-4CB3-BF20-EBECD3A94C5C}"/>
              </a:ext>
            </a:extLst>
          </p:cNvPr>
          <p:cNvSpPr>
            <a:spLocks noGrp="1"/>
          </p:cNvSpPr>
          <p:nvPr>
            <p:ph type="title"/>
          </p:nvPr>
        </p:nvSpPr>
        <p:spPr/>
        <p:txBody>
          <a:bodyPr/>
          <a:lstStyle/>
          <a:p>
            <a:r>
              <a:rPr lang="en-US" dirty="0"/>
              <a:t>FAS - Financial Authorization System</a:t>
            </a:r>
          </a:p>
        </p:txBody>
      </p:sp>
      <p:sp>
        <p:nvSpPr>
          <p:cNvPr id="3" name="Content Placeholder 2">
            <a:extLst>
              <a:ext uri="{FF2B5EF4-FFF2-40B4-BE49-F238E27FC236}">
                <a16:creationId xmlns="" xmlns:a16="http://schemas.microsoft.com/office/drawing/2014/main" id="{BE7935C5-972D-488C-9893-CFFFEC49AF80}"/>
              </a:ext>
            </a:extLst>
          </p:cNvPr>
          <p:cNvSpPr>
            <a:spLocks noGrp="1"/>
          </p:cNvSpPr>
          <p:nvPr>
            <p:ph idx="1"/>
          </p:nvPr>
        </p:nvSpPr>
        <p:spPr/>
        <p:txBody>
          <a:bodyPr vert="horz" lIns="91440" tIns="45720" rIns="91440" bIns="45720" rtlCol="0" anchor="t">
            <a:normAutofit/>
          </a:bodyPr>
          <a:lstStyle/>
          <a:p>
            <a:r>
              <a:rPr lang="en-US" dirty="0"/>
              <a:t>The Financial Authorization System (FAS) is the 24-hour-a-day, 7-day-a-week authorization module. FAS processes retail, Visa, MasterCard, and </a:t>
            </a:r>
            <a:r>
              <a:rPr lang="en-US" dirty="0" err="1"/>
              <a:t>Europay</a:t>
            </a:r>
            <a:r>
              <a:rPr lang="en-US" dirty="0"/>
              <a:t> authorizations based upon user defined processing parameters. Authorizations can be approved, declined, or referred. FAS also provides authorization reversals, card recovery listing and updates, and event/delayed advice retrievals.</a:t>
            </a:r>
          </a:p>
        </p:txBody>
      </p:sp>
    </p:spTree>
    <p:extLst>
      <p:ext uri="{BB962C8B-B14F-4D97-AF65-F5344CB8AC3E}">
        <p14:creationId xmlns:p14="http://schemas.microsoft.com/office/powerpoint/2010/main" val="362276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9A8E4-A537-4A58-8B8F-4E4974132208}"/>
              </a:ext>
            </a:extLst>
          </p:cNvPr>
          <p:cNvSpPr>
            <a:spLocks noGrp="1"/>
          </p:cNvSpPr>
          <p:nvPr>
            <p:ph type="title"/>
          </p:nvPr>
        </p:nvSpPr>
        <p:spPr/>
        <p:txBody>
          <a:bodyPr/>
          <a:lstStyle/>
          <a:p>
            <a:r>
              <a:rPr lang="en-US" dirty="0"/>
              <a:t>FAS Functionalities</a:t>
            </a:r>
          </a:p>
        </p:txBody>
      </p:sp>
      <p:sp>
        <p:nvSpPr>
          <p:cNvPr id="3" name="Content Placeholder 2">
            <a:extLst>
              <a:ext uri="{FF2B5EF4-FFF2-40B4-BE49-F238E27FC236}">
                <a16:creationId xmlns="" xmlns:a16="http://schemas.microsoft.com/office/drawing/2014/main" id="{FF9D08E7-82B7-482A-9D6A-2413F664146A}"/>
              </a:ext>
            </a:extLst>
          </p:cNvPr>
          <p:cNvSpPr>
            <a:spLocks noGrp="1"/>
          </p:cNvSpPr>
          <p:nvPr>
            <p:ph idx="1"/>
          </p:nvPr>
        </p:nvSpPr>
        <p:spPr/>
        <p:txBody>
          <a:bodyPr vert="horz" lIns="91440" tIns="45720" rIns="91440" bIns="45720" rtlCol="0" anchor="t">
            <a:normAutofit/>
          </a:bodyPr>
          <a:lstStyle/>
          <a:p>
            <a:r>
              <a:rPr lang="en-US" dirty="0"/>
              <a:t>Real time Update of Open-To-buy</a:t>
            </a:r>
          </a:p>
          <a:p>
            <a:pPr>
              <a:buFont typeface="Wingdings 3"/>
            </a:pPr>
            <a:r>
              <a:rPr lang="en-US" dirty="0"/>
              <a:t>velocity Checks</a:t>
            </a:r>
            <a:endParaRPr lang="en-US" dirty="0">
              <a:solidFill>
                <a:schemeClr val="tx1"/>
              </a:solidFill>
            </a:endParaRPr>
          </a:p>
          <a:p>
            <a:pPr>
              <a:buFont typeface="Wingdings 3"/>
            </a:pPr>
            <a:r>
              <a:rPr lang="en-US" dirty="0"/>
              <a:t>Online Display of Account/Store authorization activity</a:t>
            </a:r>
            <a:endParaRPr lang="en-US" dirty="0">
              <a:solidFill>
                <a:schemeClr val="tx1"/>
              </a:solidFill>
            </a:endParaRPr>
          </a:p>
          <a:p>
            <a:pPr>
              <a:buFont typeface="Wingdings 3"/>
            </a:pPr>
            <a:r>
              <a:rPr lang="en-US" dirty="0"/>
              <a:t>Authorizations requests</a:t>
            </a:r>
            <a:endParaRPr lang="en-US" dirty="0">
              <a:solidFill>
                <a:schemeClr val="tx1"/>
              </a:solidFill>
            </a:endParaRPr>
          </a:p>
        </p:txBody>
      </p:sp>
    </p:spTree>
    <p:extLst>
      <p:ext uri="{BB962C8B-B14F-4D97-AF65-F5344CB8AC3E}">
        <p14:creationId xmlns:p14="http://schemas.microsoft.com/office/powerpoint/2010/main" val="4893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55FAE1-0E44-48C2-92EE-0F6F5FDD3B5B}"/>
              </a:ext>
            </a:extLst>
          </p:cNvPr>
          <p:cNvSpPr>
            <a:spLocks noGrp="1"/>
          </p:cNvSpPr>
          <p:nvPr>
            <p:ph type="title"/>
          </p:nvPr>
        </p:nvSpPr>
        <p:spPr>
          <a:xfrm>
            <a:off x="677863" y="609600"/>
            <a:ext cx="9045744" cy="1320800"/>
          </a:xfrm>
        </p:spPr>
        <p:txBody>
          <a:bodyPr/>
          <a:lstStyle/>
          <a:p>
            <a:r>
              <a:rPr lang="en-US" dirty="0"/>
              <a:t>FAS Functionalities for VISA &amp; MasterCard</a:t>
            </a:r>
          </a:p>
        </p:txBody>
      </p:sp>
      <p:sp>
        <p:nvSpPr>
          <p:cNvPr id="3" name="Content Placeholder 2">
            <a:extLst>
              <a:ext uri="{FF2B5EF4-FFF2-40B4-BE49-F238E27FC236}">
                <a16:creationId xmlns="" xmlns:a16="http://schemas.microsoft.com/office/drawing/2014/main" id="{25B1F832-186D-422B-8684-8398279D5259}"/>
              </a:ext>
            </a:extLst>
          </p:cNvPr>
          <p:cNvSpPr>
            <a:spLocks noGrp="1"/>
          </p:cNvSpPr>
          <p:nvPr>
            <p:ph idx="1"/>
          </p:nvPr>
        </p:nvSpPr>
        <p:spPr/>
        <p:txBody>
          <a:bodyPr vert="horz" lIns="91440" tIns="45720" rIns="91440" bIns="45720" rtlCol="0" anchor="t">
            <a:normAutofit/>
          </a:bodyPr>
          <a:lstStyle/>
          <a:p>
            <a:r>
              <a:rPr lang="en-US" dirty="0"/>
              <a:t>Address Verification Service</a:t>
            </a:r>
          </a:p>
          <a:p>
            <a:pPr>
              <a:buFont typeface="Wingdings 3"/>
            </a:pPr>
            <a:r>
              <a:rPr lang="en-US" dirty="0"/>
              <a:t>Alternative Acquirer Routing Capability</a:t>
            </a:r>
            <a:endParaRPr lang="en-US" dirty="0">
              <a:solidFill>
                <a:schemeClr val="tx1"/>
              </a:solidFill>
            </a:endParaRPr>
          </a:p>
          <a:p>
            <a:pPr>
              <a:buFont typeface="Wingdings 3"/>
            </a:pPr>
            <a:r>
              <a:rPr lang="en-US" dirty="0"/>
              <a:t>Verification of PIN and ATM balance Inquiries</a:t>
            </a:r>
            <a:endParaRPr lang="en-US" dirty="0">
              <a:solidFill>
                <a:schemeClr val="tx1"/>
              </a:solidFill>
            </a:endParaRPr>
          </a:p>
          <a:p>
            <a:pPr>
              <a:buFont typeface="Wingdings 3"/>
            </a:pPr>
            <a:r>
              <a:rPr lang="en-US" dirty="0"/>
              <a:t>Automatic Cardholder Database Update</a:t>
            </a:r>
            <a:endParaRPr lang="en-US" dirty="0">
              <a:solidFill>
                <a:schemeClr val="tx1"/>
              </a:solidFill>
            </a:endParaRPr>
          </a:p>
          <a:p>
            <a:pPr>
              <a:buFont typeface="Wingdings 3"/>
            </a:pPr>
            <a:r>
              <a:rPr lang="en-US" dirty="0"/>
              <a:t>Verification of CVC (MasterCard)</a:t>
            </a:r>
            <a:endParaRPr lang="en-US" dirty="0">
              <a:solidFill>
                <a:schemeClr val="tx1"/>
              </a:solidFill>
            </a:endParaRPr>
          </a:p>
          <a:p>
            <a:pPr>
              <a:buFont typeface="Wingdings 3"/>
            </a:pPr>
            <a:r>
              <a:rPr lang="en-US" dirty="0"/>
              <a:t>Automatic Repeat Authorizations (VISA)</a:t>
            </a:r>
            <a:endParaRPr lang="en-US" dirty="0">
              <a:solidFill>
                <a:schemeClr val="tx1"/>
              </a:solidFill>
            </a:endParaRPr>
          </a:p>
          <a:p>
            <a:pPr>
              <a:buFont typeface="Wingdings 3"/>
            </a:pPr>
            <a:r>
              <a:rPr lang="en-US" dirty="0"/>
              <a:t>Verification of CVV (VISA)</a:t>
            </a:r>
            <a:endParaRPr lang="en-US" dirty="0">
              <a:solidFill>
                <a:schemeClr val="tx1"/>
              </a:solidFill>
            </a:endParaRPr>
          </a:p>
        </p:txBody>
      </p:sp>
    </p:spTree>
    <p:extLst>
      <p:ext uri="{BB962C8B-B14F-4D97-AF65-F5344CB8AC3E}">
        <p14:creationId xmlns:p14="http://schemas.microsoft.com/office/powerpoint/2010/main" val="110165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436F3-E07C-4A1D-9D1E-55888F440EE0}"/>
              </a:ext>
            </a:extLst>
          </p:cNvPr>
          <p:cNvSpPr>
            <a:spLocks noGrp="1"/>
          </p:cNvSpPr>
          <p:nvPr>
            <p:ph type="title"/>
          </p:nvPr>
        </p:nvSpPr>
        <p:spPr>
          <a:xfrm>
            <a:off x="677863" y="609600"/>
            <a:ext cx="8862642" cy="1320800"/>
          </a:xfrm>
        </p:spPr>
        <p:txBody>
          <a:bodyPr/>
          <a:lstStyle/>
          <a:p>
            <a:r>
              <a:rPr lang="en-US" dirty="0"/>
              <a:t>TRAMS - Transaction Management System</a:t>
            </a:r>
          </a:p>
        </p:txBody>
      </p:sp>
      <p:sp>
        <p:nvSpPr>
          <p:cNvPr id="3" name="Content Placeholder 2">
            <a:extLst>
              <a:ext uri="{FF2B5EF4-FFF2-40B4-BE49-F238E27FC236}">
                <a16:creationId xmlns="" xmlns:a16="http://schemas.microsoft.com/office/drawing/2014/main" id="{8AFEF71D-864E-45B8-B722-6A72D1A35224}"/>
              </a:ext>
            </a:extLst>
          </p:cNvPr>
          <p:cNvSpPr>
            <a:spLocks noGrp="1"/>
          </p:cNvSpPr>
          <p:nvPr>
            <p:ph idx="1"/>
          </p:nvPr>
        </p:nvSpPr>
        <p:spPr/>
        <p:txBody>
          <a:bodyPr vert="horz" lIns="91440" tIns="45720" rIns="91440" bIns="45720" rtlCol="0" anchor="t">
            <a:normAutofit/>
          </a:bodyPr>
          <a:lstStyle/>
          <a:p>
            <a:r>
              <a:rPr lang="en-US" dirty="0"/>
              <a:t>The Transaction Management System (TRAMS) is the </a:t>
            </a:r>
            <a:r>
              <a:rPr lang="en-US" dirty="0" err="1"/>
              <a:t>VisionPLUS</a:t>
            </a:r>
            <a:r>
              <a:rPr lang="en-US" dirty="0"/>
              <a:t> front-end processor. TRAMS accepts multiple transaction types and prepares them for any destination, consolidating numerous application front-ends into a single input system. TRAMS also provides extensive job tracking, settlement, warehousing, reporting, reject, and online reject and suspense handling capabilities.</a:t>
            </a:r>
          </a:p>
        </p:txBody>
      </p:sp>
    </p:spTree>
    <p:extLst>
      <p:ext uri="{BB962C8B-B14F-4D97-AF65-F5344CB8AC3E}">
        <p14:creationId xmlns:p14="http://schemas.microsoft.com/office/powerpoint/2010/main" val="294780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9C74C-A4CC-4F15-88FF-E43BB598D75F}"/>
              </a:ext>
            </a:extLst>
          </p:cNvPr>
          <p:cNvSpPr>
            <a:spLocks noGrp="1"/>
          </p:cNvSpPr>
          <p:nvPr>
            <p:ph type="title"/>
          </p:nvPr>
        </p:nvSpPr>
        <p:spPr/>
        <p:txBody>
          <a:bodyPr/>
          <a:lstStyle/>
          <a:p>
            <a:r>
              <a:rPr lang="en-US" dirty="0"/>
              <a:t>TRAMS Functionalities</a:t>
            </a:r>
          </a:p>
        </p:txBody>
      </p:sp>
      <p:sp>
        <p:nvSpPr>
          <p:cNvPr id="3" name="Content Placeholder 2">
            <a:extLst>
              <a:ext uri="{FF2B5EF4-FFF2-40B4-BE49-F238E27FC236}">
                <a16:creationId xmlns="" xmlns:a16="http://schemas.microsoft.com/office/drawing/2014/main" id="{ABCE910D-3108-442C-9EB7-EF99139F1251}"/>
              </a:ext>
            </a:extLst>
          </p:cNvPr>
          <p:cNvSpPr>
            <a:spLocks noGrp="1"/>
          </p:cNvSpPr>
          <p:nvPr>
            <p:ph idx="1"/>
          </p:nvPr>
        </p:nvSpPr>
        <p:spPr/>
        <p:txBody>
          <a:bodyPr vert="horz" lIns="91440" tIns="45720" rIns="91440" bIns="45720" rtlCol="0" anchor="t">
            <a:normAutofit/>
          </a:bodyPr>
          <a:lstStyle/>
          <a:p>
            <a:r>
              <a:rPr lang="en-US" dirty="0"/>
              <a:t>TRAMS Base</a:t>
            </a:r>
          </a:p>
          <a:p>
            <a:r>
              <a:rPr lang="en-US" dirty="0"/>
              <a:t>TRAMS BC (Bankcard Compliance)</a:t>
            </a:r>
          </a:p>
          <a:p>
            <a:r>
              <a:rPr lang="en-US" dirty="0"/>
              <a:t>TRAMS AG/NG</a:t>
            </a:r>
          </a:p>
          <a:p>
            <a:r>
              <a:rPr lang="en-US" dirty="0"/>
              <a:t>TRAMS DE</a:t>
            </a:r>
          </a:p>
          <a:p>
            <a:r>
              <a:rPr lang="en-US" dirty="0"/>
              <a:t>Reject Reentry</a:t>
            </a:r>
          </a:p>
          <a:p>
            <a:r>
              <a:rPr lang="en-US" dirty="0"/>
              <a:t>Mirror File Recovery</a:t>
            </a:r>
          </a:p>
          <a:p>
            <a:r>
              <a:rPr lang="en-US" dirty="0"/>
              <a:t>Clearing and Settlement</a:t>
            </a:r>
          </a:p>
          <a:p>
            <a:r>
              <a:rPr lang="en-US" dirty="0"/>
              <a:t>Auto Chargeback</a:t>
            </a:r>
          </a:p>
          <a:p>
            <a:r>
              <a:rPr lang="en-US" dirty="0"/>
              <a:t>TRAMS Online</a:t>
            </a:r>
          </a:p>
        </p:txBody>
      </p:sp>
    </p:spTree>
    <p:extLst>
      <p:ext uri="{BB962C8B-B14F-4D97-AF65-F5344CB8AC3E}">
        <p14:creationId xmlns:p14="http://schemas.microsoft.com/office/powerpoint/2010/main" val="116902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17386F-3784-4071-9A89-CDB9891E325C}"/>
              </a:ext>
            </a:extLst>
          </p:cNvPr>
          <p:cNvSpPr>
            <a:spLocks noGrp="1"/>
          </p:cNvSpPr>
          <p:nvPr>
            <p:ph type="title"/>
          </p:nvPr>
        </p:nvSpPr>
        <p:spPr/>
        <p:txBody>
          <a:bodyPr/>
          <a:lstStyle/>
          <a:p>
            <a:r>
              <a:rPr lang="en-US" dirty="0"/>
              <a:t>MBS - Merchant Bankcard System</a:t>
            </a:r>
          </a:p>
        </p:txBody>
      </p:sp>
      <p:sp>
        <p:nvSpPr>
          <p:cNvPr id="3" name="Content Placeholder 2">
            <a:extLst>
              <a:ext uri="{FF2B5EF4-FFF2-40B4-BE49-F238E27FC236}">
                <a16:creationId xmlns="" xmlns:a16="http://schemas.microsoft.com/office/drawing/2014/main" id="{A3358CF6-961E-4F21-863F-DB72FC36D673}"/>
              </a:ext>
            </a:extLst>
          </p:cNvPr>
          <p:cNvSpPr>
            <a:spLocks noGrp="1"/>
          </p:cNvSpPr>
          <p:nvPr>
            <p:ph idx="1"/>
          </p:nvPr>
        </p:nvSpPr>
        <p:spPr/>
        <p:txBody>
          <a:bodyPr vert="horz" lIns="91440" tIns="45720" rIns="91440" bIns="45720" rtlCol="0" anchor="t">
            <a:normAutofit/>
          </a:bodyPr>
          <a:lstStyle/>
          <a:p>
            <a:r>
              <a:rPr lang="en-US" dirty="0"/>
              <a:t>The Merchant Bankcard System (MBS) is the merchant acquiring system. MBS supports both bankcard and retail merchant processing providing an efficient way to settle funds and charge the merchant fees for services rendered. MBS offers discount, participation, reserve funding, and volume bonus processing along with comprehensive activity reporting.</a:t>
            </a:r>
          </a:p>
        </p:txBody>
      </p:sp>
    </p:spTree>
    <p:extLst>
      <p:ext uri="{BB962C8B-B14F-4D97-AF65-F5344CB8AC3E}">
        <p14:creationId xmlns:p14="http://schemas.microsoft.com/office/powerpoint/2010/main" val="166543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35596-1691-471F-A3A7-A8BC9CC3E40C}"/>
              </a:ext>
            </a:extLst>
          </p:cNvPr>
          <p:cNvSpPr>
            <a:spLocks noGrp="1"/>
          </p:cNvSpPr>
          <p:nvPr>
            <p:ph type="title"/>
          </p:nvPr>
        </p:nvSpPr>
        <p:spPr/>
        <p:txBody>
          <a:bodyPr/>
          <a:lstStyle/>
          <a:p>
            <a:r>
              <a:rPr lang="en-US" dirty="0"/>
              <a:t>MBS Functionalities</a:t>
            </a:r>
          </a:p>
        </p:txBody>
      </p:sp>
      <p:sp>
        <p:nvSpPr>
          <p:cNvPr id="3" name="Content Placeholder 2">
            <a:extLst>
              <a:ext uri="{FF2B5EF4-FFF2-40B4-BE49-F238E27FC236}">
                <a16:creationId xmlns="" xmlns:a16="http://schemas.microsoft.com/office/drawing/2014/main" id="{BD4C3E40-5C6D-4DD4-A283-6720E88916B7}"/>
              </a:ext>
            </a:extLst>
          </p:cNvPr>
          <p:cNvSpPr>
            <a:spLocks noGrp="1"/>
          </p:cNvSpPr>
          <p:nvPr>
            <p:ph idx="1"/>
          </p:nvPr>
        </p:nvSpPr>
        <p:spPr/>
        <p:txBody>
          <a:bodyPr vert="horz" lIns="91440" tIns="45720" rIns="91440" bIns="45720" rtlCol="0" anchor="t">
            <a:normAutofit/>
          </a:bodyPr>
          <a:lstStyle/>
          <a:p>
            <a:pPr>
              <a:buFont typeface="Wingdings 3"/>
            </a:pPr>
            <a:r>
              <a:rPr lang="en-US" dirty="0" smtClean="0"/>
              <a:t>Merchant </a:t>
            </a:r>
            <a:r>
              <a:rPr lang="en-US" dirty="0"/>
              <a:t>Deposits</a:t>
            </a:r>
            <a:endParaRPr lang="en-US" dirty="0">
              <a:solidFill>
                <a:schemeClr val="tx1"/>
              </a:solidFill>
            </a:endParaRPr>
          </a:p>
          <a:p>
            <a:pPr>
              <a:buFont typeface="Wingdings 3"/>
            </a:pPr>
            <a:r>
              <a:rPr lang="en-US" dirty="0"/>
              <a:t>Merchant Statement</a:t>
            </a:r>
            <a:endParaRPr lang="en-US" dirty="0">
              <a:solidFill>
                <a:schemeClr val="tx1"/>
              </a:solidFill>
            </a:endParaRPr>
          </a:p>
          <a:p>
            <a:pPr>
              <a:buFont typeface="Wingdings 3"/>
            </a:pPr>
            <a:r>
              <a:rPr lang="en-US" dirty="0"/>
              <a:t>Merchant </a:t>
            </a:r>
            <a:r>
              <a:rPr lang="en-US" dirty="0" smtClean="0"/>
              <a:t>Settlement</a:t>
            </a:r>
          </a:p>
          <a:p>
            <a:pPr>
              <a:buFont typeface="Wingdings 3"/>
            </a:pPr>
            <a:r>
              <a:rPr lang="en-US" dirty="0"/>
              <a:t>Merchant Invoicing</a:t>
            </a:r>
          </a:p>
          <a:p>
            <a:pPr>
              <a:buFont typeface="Wingdings 3"/>
            </a:pPr>
            <a:r>
              <a:rPr lang="en-US" dirty="0"/>
              <a:t>Merchant Participation</a:t>
            </a:r>
            <a:endParaRPr lang="en-US" dirty="0">
              <a:solidFill>
                <a:schemeClr val="tx1"/>
              </a:solidFill>
            </a:endParaRPr>
          </a:p>
          <a:p>
            <a:pPr>
              <a:buFont typeface="Wingdings 3"/>
            </a:pPr>
            <a:r>
              <a:rPr lang="en-US" dirty="0"/>
              <a:t>Merchant </a:t>
            </a:r>
            <a:r>
              <a:rPr lang="en-US" dirty="0" smtClean="0"/>
              <a:t>Adjustment</a:t>
            </a:r>
          </a:p>
          <a:p>
            <a:pPr>
              <a:buFont typeface="Wingdings 3"/>
              <a:buChar char=""/>
            </a:pPr>
            <a:r>
              <a:rPr lang="en-US" dirty="0"/>
              <a:t>Discount and Fee </a:t>
            </a:r>
            <a:r>
              <a:rPr lang="en-US" dirty="0" smtClean="0"/>
              <a:t>Calculations</a:t>
            </a:r>
            <a:endParaRPr lang="en-US" dirty="0">
              <a:solidFill>
                <a:schemeClr val="tx1"/>
              </a:solidFill>
            </a:endParaRPr>
          </a:p>
          <a:p>
            <a:pPr>
              <a:buFont typeface="Wingdings 3"/>
            </a:pPr>
            <a:r>
              <a:rPr lang="en-US" dirty="0"/>
              <a:t>Interface with TRAMS and CMS</a:t>
            </a:r>
            <a:endParaRPr lang="en-US" dirty="0">
              <a:solidFill>
                <a:schemeClr val="tx1"/>
              </a:solidFill>
            </a:endParaRPr>
          </a:p>
        </p:txBody>
      </p:sp>
    </p:spTree>
    <p:extLst>
      <p:ext uri="{BB962C8B-B14F-4D97-AF65-F5344CB8AC3E}">
        <p14:creationId xmlns:p14="http://schemas.microsoft.com/office/powerpoint/2010/main" val="1008964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736A70-BFE3-478D-AFE1-15A0ECD1A30C}"/>
              </a:ext>
            </a:extLst>
          </p:cNvPr>
          <p:cNvSpPr>
            <a:spLocks noGrp="1"/>
          </p:cNvSpPr>
          <p:nvPr>
            <p:ph type="title"/>
          </p:nvPr>
        </p:nvSpPr>
        <p:spPr/>
        <p:txBody>
          <a:bodyPr/>
          <a:lstStyle/>
          <a:p>
            <a:r>
              <a:rPr lang="en-US" dirty="0"/>
              <a:t>LTS - Letter System</a:t>
            </a:r>
          </a:p>
        </p:txBody>
      </p:sp>
      <p:sp>
        <p:nvSpPr>
          <p:cNvPr id="3" name="Content Placeholder 2">
            <a:extLst>
              <a:ext uri="{FF2B5EF4-FFF2-40B4-BE49-F238E27FC236}">
                <a16:creationId xmlns="" xmlns:a16="http://schemas.microsoft.com/office/drawing/2014/main" id="{25ED1583-7353-418C-8D01-4FFCCD90DFCE}"/>
              </a:ext>
            </a:extLst>
          </p:cNvPr>
          <p:cNvSpPr>
            <a:spLocks noGrp="1"/>
          </p:cNvSpPr>
          <p:nvPr>
            <p:ph idx="1"/>
          </p:nvPr>
        </p:nvSpPr>
        <p:spPr/>
        <p:txBody>
          <a:bodyPr vert="horz" lIns="91440" tIns="45720" rIns="91440" bIns="45720" rtlCol="0" anchor="t">
            <a:normAutofit/>
          </a:bodyPr>
          <a:lstStyle/>
          <a:p>
            <a:r>
              <a:rPr lang="en-US" dirty="0"/>
              <a:t>The Letter System (LTS) is the module that can be used to create and issue letters for up to five different </a:t>
            </a:r>
            <a:r>
              <a:rPr lang="en-US" dirty="0" err="1"/>
              <a:t>PaySys</a:t>
            </a:r>
            <a:r>
              <a:rPr lang="en-US" dirty="0"/>
              <a:t> products. Letter variables from these different modules can be embedded within generic letters to produce letters tailored to individual customers. Letters can be printed real-time or in batch processing.</a:t>
            </a:r>
          </a:p>
        </p:txBody>
      </p:sp>
    </p:spTree>
    <p:extLst>
      <p:ext uri="{BB962C8B-B14F-4D97-AF65-F5344CB8AC3E}">
        <p14:creationId xmlns:p14="http://schemas.microsoft.com/office/powerpoint/2010/main" val="186903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0A985-B142-4DA7-8BB6-ADD14C66EAEA}"/>
              </a:ext>
            </a:extLst>
          </p:cNvPr>
          <p:cNvSpPr>
            <a:spLocks noGrp="1"/>
          </p:cNvSpPr>
          <p:nvPr>
            <p:ph type="title"/>
          </p:nvPr>
        </p:nvSpPr>
        <p:spPr/>
        <p:txBody>
          <a:bodyPr/>
          <a:lstStyle/>
          <a:p>
            <a:r>
              <a:rPr lang="en-US" dirty="0"/>
              <a:t>LTS Functionalities</a:t>
            </a:r>
          </a:p>
        </p:txBody>
      </p:sp>
      <p:sp>
        <p:nvSpPr>
          <p:cNvPr id="3" name="Content Placeholder 2">
            <a:extLst>
              <a:ext uri="{FF2B5EF4-FFF2-40B4-BE49-F238E27FC236}">
                <a16:creationId xmlns="" xmlns:a16="http://schemas.microsoft.com/office/drawing/2014/main" id="{12463530-36DF-433E-9726-4758B35A963D}"/>
              </a:ext>
            </a:extLst>
          </p:cNvPr>
          <p:cNvSpPr>
            <a:spLocks noGrp="1"/>
          </p:cNvSpPr>
          <p:nvPr>
            <p:ph idx="1"/>
          </p:nvPr>
        </p:nvSpPr>
        <p:spPr/>
        <p:txBody>
          <a:bodyPr vert="horz" lIns="91440" tIns="45720" rIns="91440" bIns="45720" rtlCol="0" anchor="t">
            <a:normAutofit/>
          </a:bodyPr>
          <a:lstStyle/>
          <a:p>
            <a:r>
              <a:rPr lang="en-US" dirty="0"/>
              <a:t>LTDT Creation</a:t>
            </a:r>
          </a:p>
          <a:p>
            <a:r>
              <a:rPr lang="en-US" dirty="0"/>
              <a:t>Letter Definition</a:t>
            </a:r>
          </a:p>
          <a:p>
            <a:r>
              <a:rPr lang="en-US" dirty="0"/>
              <a:t>Letter Generation</a:t>
            </a:r>
          </a:p>
          <a:p>
            <a:r>
              <a:rPr lang="en-US" dirty="0"/>
              <a:t>Letter Master</a:t>
            </a:r>
          </a:p>
          <a:p>
            <a:r>
              <a:rPr lang="en-US" dirty="0"/>
              <a:t>Letter Variables</a:t>
            </a:r>
          </a:p>
          <a:p>
            <a:endParaRPr lang="en-US" dirty="0"/>
          </a:p>
        </p:txBody>
      </p:sp>
    </p:spTree>
    <p:extLst>
      <p:ext uri="{BB962C8B-B14F-4D97-AF65-F5344CB8AC3E}">
        <p14:creationId xmlns:p14="http://schemas.microsoft.com/office/powerpoint/2010/main" val="163925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69E145-E539-469F-BF62-B71593BF5F68}"/>
              </a:ext>
            </a:extLst>
          </p:cNvPr>
          <p:cNvSpPr>
            <a:spLocks noGrp="1"/>
          </p:cNvSpPr>
          <p:nvPr>
            <p:ph type="title"/>
          </p:nvPr>
        </p:nvSpPr>
        <p:spPr/>
        <p:txBody>
          <a:bodyPr/>
          <a:lstStyle/>
          <a:p>
            <a:r>
              <a:rPr lang="en-US"/>
              <a:t>What is </a:t>
            </a:r>
            <a:r>
              <a:rPr lang="en-US" err="1"/>
              <a:t>VisionPLUS</a:t>
            </a:r>
            <a:r>
              <a:rPr lang="en-US"/>
              <a:t>?</a:t>
            </a:r>
          </a:p>
        </p:txBody>
      </p:sp>
      <p:sp>
        <p:nvSpPr>
          <p:cNvPr id="3" name="Content Placeholder 2">
            <a:extLst>
              <a:ext uri="{FF2B5EF4-FFF2-40B4-BE49-F238E27FC236}">
                <a16:creationId xmlns="" xmlns:a16="http://schemas.microsoft.com/office/drawing/2014/main" id="{D935C105-D8B7-4824-BA19-6D09678C3322}"/>
              </a:ext>
            </a:extLst>
          </p:cNvPr>
          <p:cNvSpPr>
            <a:spLocks noGrp="1"/>
          </p:cNvSpPr>
          <p:nvPr>
            <p:ph idx="1"/>
          </p:nvPr>
        </p:nvSpPr>
        <p:spPr>
          <a:xfrm>
            <a:off x="677334" y="2143125"/>
            <a:ext cx="8596668" cy="3880773"/>
          </a:xfrm>
        </p:spPr>
        <p:txBody>
          <a:bodyPr vert="horz" lIns="91440" tIns="45720" rIns="91440" bIns="45720" rtlCol="0" anchor="t">
            <a:normAutofit/>
          </a:bodyPr>
          <a:lstStyle/>
          <a:p>
            <a:r>
              <a:rPr lang="en-US" dirty="0" err="1"/>
              <a:t>VisionPLUS</a:t>
            </a:r>
            <a:r>
              <a:rPr lang="en-US" dirty="0"/>
              <a:t> is a financial software application from First Data Corporation. Originally developed by the </a:t>
            </a:r>
            <a:r>
              <a:rPr lang="en-US" dirty="0" err="1"/>
              <a:t>Paysys</a:t>
            </a:r>
            <a:r>
              <a:rPr lang="en-US" dirty="0"/>
              <a:t> Research and Development Group.</a:t>
            </a:r>
          </a:p>
          <a:p>
            <a:r>
              <a:rPr lang="en-US" dirty="0" err="1"/>
              <a:t>VisionPLUS</a:t>
            </a:r>
            <a:r>
              <a:rPr lang="en-US" dirty="0"/>
              <a:t> is a family of totally integrated software products</a:t>
            </a:r>
            <a:r>
              <a:rPr lang="en-US" dirty="0">
                <a:solidFill>
                  <a:srgbClr val="404040"/>
                </a:solidFill>
              </a:rPr>
              <a:t>.</a:t>
            </a:r>
          </a:p>
          <a:p>
            <a:r>
              <a:rPr lang="en-US" dirty="0" err="1">
                <a:solidFill>
                  <a:srgbClr val="404040"/>
                </a:solidFill>
              </a:rPr>
              <a:t>VisionPlus</a:t>
            </a:r>
            <a:r>
              <a:rPr lang="en-US" dirty="0">
                <a:solidFill>
                  <a:srgbClr val="404040"/>
                </a:solidFill>
              </a:rPr>
              <a:t> is mainly used for credit card transaction processing.</a:t>
            </a:r>
          </a:p>
          <a:p>
            <a:r>
              <a:rPr lang="en-US" dirty="0" err="1">
                <a:solidFill>
                  <a:srgbClr val="404040"/>
                </a:solidFill>
              </a:rPr>
              <a:t>VisionPLUS</a:t>
            </a:r>
            <a:r>
              <a:rPr lang="en-US" dirty="0">
                <a:solidFill>
                  <a:srgbClr val="404040"/>
                </a:solidFill>
              </a:rPr>
              <a:t> consists of modules that work together to fully manage your company’s credit environment.</a:t>
            </a:r>
          </a:p>
          <a:p>
            <a:endParaRPr lang="en-US" dirty="0">
              <a:solidFill>
                <a:srgbClr val="404040"/>
              </a:solidFill>
            </a:endParaRPr>
          </a:p>
        </p:txBody>
      </p:sp>
    </p:spTree>
    <p:extLst>
      <p:ext uri="{BB962C8B-B14F-4D97-AF65-F5344CB8AC3E}">
        <p14:creationId xmlns:p14="http://schemas.microsoft.com/office/powerpoint/2010/main" val="2604620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04C040-C9E9-410F-B9A3-A3E59E123BD1}"/>
              </a:ext>
            </a:extLst>
          </p:cNvPr>
          <p:cNvSpPr>
            <a:spLocks noGrp="1"/>
          </p:cNvSpPr>
          <p:nvPr>
            <p:ph type="title"/>
          </p:nvPr>
        </p:nvSpPr>
        <p:spPr/>
        <p:txBody>
          <a:bodyPr/>
          <a:lstStyle/>
          <a:p>
            <a:r>
              <a:rPr lang="en-US" dirty="0"/>
              <a:t>ITS - Interchange Tracking System</a:t>
            </a:r>
          </a:p>
        </p:txBody>
      </p:sp>
      <p:sp>
        <p:nvSpPr>
          <p:cNvPr id="3" name="Content Placeholder 2">
            <a:extLst>
              <a:ext uri="{FF2B5EF4-FFF2-40B4-BE49-F238E27FC236}">
                <a16:creationId xmlns="" xmlns:a16="http://schemas.microsoft.com/office/drawing/2014/main" id="{BE485994-1832-4C5B-BF8B-AD6176BCA119}"/>
              </a:ext>
            </a:extLst>
          </p:cNvPr>
          <p:cNvSpPr>
            <a:spLocks noGrp="1"/>
          </p:cNvSpPr>
          <p:nvPr>
            <p:ph idx="1"/>
          </p:nvPr>
        </p:nvSpPr>
        <p:spPr/>
        <p:txBody>
          <a:bodyPr vert="horz" lIns="91440" tIns="45720" rIns="91440" bIns="45720" rtlCol="0" anchor="t">
            <a:normAutofit/>
          </a:bodyPr>
          <a:lstStyle/>
          <a:p>
            <a:r>
              <a:rPr lang="en-US" dirty="0"/>
              <a:t>The Interchange Tracking System (ITS) is the dispute tracking and processing module. ITS is designed to process incoming and outgoing chargeback transactions for both Visa, MasterCard, as well as some regional associations such as </a:t>
            </a:r>
            <a:r>
              <a:rPr lang="en-US" dirty="0" err="1"/>
              <a:t>Europay</a:t>
            </a:r>
            <a:r>
              <a:rPr lang="en-US" dirty="0"/>
              <a:t> (for Eurocard-MasterCard only) and Australian Bankcard. ITS keeps track of many user-defined parameters, such as time limits to keep your business compliant with the different associations. Chargebacks are “worked” through queues based on criteria that you define creating a customized, organized workflow.</a:t>
            </a:r>
          </a:p>
        </p:txBody>
      </p:sp>
    </p:spTree>
    <p:extLst>
      <p:ext uri="{BB962C8B-B14F-4D97-AF65-F5344CB8AC3E}">
        <p14:creationId xmlns:p14="http://schemas.microsoft.com/office/powerpoint/2010/main" val="48421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1DA7BF-26E0-4C07-B3ED-2F3E7E1D3CE8}"/>
              </a:ext>
            </a:extLst>
          </p:cNvPr>
          <p:cNvSpPr>
            <a:spLocks noGrp="1"/>
          </p:cNvSpPr>
          <p:nvPr>
            <p:ph type="title"/>
          </p:nvPr>
        </p:nvSpPr>
        <p:spPr/>
        <p:txBody>
          <a:bodyPr/>
          <a:lstStyle/>
          <a:p>
            <a:r>
              <a:rPr lang="en-US" dirty="0"/>
              <a:t>ITS Functionalities</a:t>
            </a:r>
          </a:p>
        </p:txBody>
      </p:sp>
      <p:sp>
        <p:nvSpPr>
          <p:cNvPr id="3" name="Content Placeholder 2">
            <a:extLst>
              <a:ext uri="{FF2B5EF4-FFF2-40B4-BE49-F238E27FC236}">
                <a16:creationId xmlns="" xmlns:a16="http://schemas.microsoft.com/office/drawing/2014/main" id="{94B47B49-4419-4300-8A9C-5C2C2E5EACEC}"/>
              </a:ext>
            </a:extLst>
          </p:cNvPr>
          <p:cNvSpPr>
            <a:spLocks noGrp="1"/>
          </p:cNvSpPr>
          <p:nvPr>
            <p:ph idx="1"/>
          </p:nvPr>
        </p:nvSpPr>
        <p:spPr/>
        <p:txBody>
          <a:bodyPr vert="horz" lIns="91440" tIns="45720" rIns="91440" bIns="45720" rtlCol="0" anchor="t">
            <a:normAutofit/>
          </a:bodyPr>
          <a:lstStyle/>
          <a:p>
            <a:r>
              <a:rPr lang="en-US" dirty="0"/>
              <a:t>Retrieval Request (Copy Request)</a:t>
            </a:r>
          </a:p>
          <a:p>
            <a:r>
              <a:rPr lang="en-US" dirty="0"/>
              <a:t>Chargeback</a:t>
            </a:r>
          </a:p>
          <a:p>
            <a:r>
              <a:rPr lang="en-US" dirty="0"/>
              <a:t>Cardholder Adjustment</a:t>
            </a:r>
          </a:p>
          <a:p>
            <a:r>
              <a:rPr lang="en-US" dirty="0"/>
              <a:t>Reverse Transaction</a:t>
            </a:r>
          </a:p>
          <a:p>
            <a:r>
              <a:rPr lang="en-US" dirty="0"/>
              <a:t>Misapplied Transaction</a:t>
            </a:r>
          </a:p>
          <a:p>
            <a:r>
              <a:rPr lang="en-US" dirty="0"/>
              <a:t>Fraud Transaction</a:t>
            </a:r>
          </a:p>
        </p:txBody>
      </p:sp>
    </p:spTree>
    <p:extLst>
      <p:ext uri="{BB962C8B-B14F-4D97-AF65-F5344CB8AC3E}">
        <p14:creationId xmlns:p14="http://schemas.microsoft.com/office/powerpoint/2010/main" val="362410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170C3B-6EF3-458A-BA05-B5D52BBB6D76}"/>
              </a:ext>
            </a:extLst>
          </p:cNvPr>
          <p:cNvSpPr>
            <a:spLocks noGrp="1"/>
          </p:cNvSpPr>
          <p:nvPr>
            <p:ph type="title"/>
          </p:nvPr>
        </p:nvSpPr>
        <p:spPr/>
        <p:txBody>
          <a:bodyPr/>
          <a:lstStyle/>
          <a:p>
            <a:r>
              <a:rPr lang="en-US" dirty="0"/>
              <a:t>CTA - Collections, Tracking, and Analysis</a:t>
            </a:r>
          </a:p>
        </p:txBody>
      </p:sp>
      <p:sp>
        <p:nvSpPr>
          <p:cNvPr id="3" name="Content Placeholder 2">
            <a:extLst>
              <a:ext uri="{FF2B5EF4-FFF2-40B4-BE49-F238E27FC236}">
                <a16:creationId xmlns="" xmlns:a16="http://schemas.microsoft.com/office/drawing/2014/main" id="{ED13FE2A-56FA-4F2E-A91B-9536AD0A62A4}"/>
              </a:ext>
            </a:extLst>
          </p:cNvPr>
          <p:cNvSpPr>
            <a:spLocks noGrp="1"/>
          </p:cNvSpPr>
          <p:nvPr>
            <p:ph idx="1"/>
          </p:nvPr>
        </p:nvSpPr>
        <p:spPr/>
        <p:txBody>
          <a:bodyPr vert="horz" lIns="91440" tIns="45720" rIns="91440" bIns="45720" rtlCol="0" anchor="t">
            <a:normAutofit/>
          </a:bodyPr>
          <a:lstStyle/>
          <a:p>
            <a:r>
              <a:rPr lang="en-US" dirty="0"/>
              <a:t>The Collections, Tracking, and Analysis module (CTA) is designed to categorize and treat accounts that need special handling. While the system was designed primarily to handle past-due accounts, it can be used to track and analyze other groups of accounts that may or may not need actual treatment. These groups may include VIPs, lost or stolen cards, </a:t>
            </a:r>
            <a:r>
              <a:rPr lang="en-US" dirty="0" err="1"/>
              <a:t>overlimit</a:t>
            </a:r>
            <a:r>
              <a:rPr lang="en-US" dirty="0"/>
              <a:t> accounts, and bankruptcy cases. CTA offers flexible collection strategies based on how your company sets the control record parameters.</a:t>
            </a:r>
          </a:p>
        </p:txBody>
      </p:sp>
    </p:spTree>
    <p:extLst>
      <p:ext uri="{BB962C8B-B14F-4D97-AF65-F5344CB8AC3E}">
        <p14:creationId xmlns:p14="http://schemas.microsoft.com/office/powerpoint/2010/main" val="60721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816125-5C0D-4095-81B8-C9F1893138E9}"/>
              </a:ext>
            </a:extLst>
          </p:cNvPr>
          <p:cNvSpPr>
            <a:spLocks noGrp="1"/>
          </p:cNvSpPr>
          <p:nvPr>
            <p:ph type="title"/>
          </p:nvPr>
        </p:nvSpPr>
        <p:spPr/>
        <p:txBody>
          <a:bodyPr/>
          <a:lstStyle/>
          <a:p>
            <a:r>
              <a:rPr lang="en-US" dirty="0"/>
              <a:t>CTA Functionalities</a:t>
            </a:r>
          </a:p>
        </p:txBody>
      </p:sp>
      <p:sp>
        <p:nvSpPr>
          <p:cNvPr id="3" name="Content Placeholder 2">
            <a:extLst>
              <a:ext uri="{FF2B5EF4-FFF2-40B4-BE49-F238E27FC236}">
                <a16:creationId xmlns="" xmlns:a16="http://schemas.microsoft.com/office/drawing/2014/main" id="{21F15319-ED10-4C66-8778-4D63ECEF6993}"/>
              </a:ext>
            </a:extLst>
          </p:cNvPr>
          <p:cNvSpPr>
            <a:spLocks noGrp="1"/>
          </p:cNvSpPr>
          <p:nvPr>
            <p:ph idx="1"/>
          </p:nvPr>
        </p:nvSpPr>
        <p:spPr/>
        <p:txBody>
          <a:bodyPr vert="horz" lIns="91440" tIns="45720" rIns="91440" bIns="45720" rtlCol="0" anchor="t">
            <a:normAutofit/>
          </a:bodyPr>
          <a:lstStyle/>
          <a:p>
            <a:r>
              <a:rPr lang="en-US" dirty="0"/>
              <a:t>Account newly tagged in collection</a:t>
            </a:r>
          </a:p>
          <a:p>
            <a:pPr>
              <a:buFont typeface="Wingdings 3"/>
            </a:pPr>
            <a:r>
              <a:rPr lang="en-US" dirty="0"/>
              <a:t>Restructure account</a:t>
            </a:r>
            <a:endParaRPr lang="en-US" dirty="0">
              <a:solidFill>
                <a:schemeClr val="tx1"/>
              </a:solidFill>
            </a:endParaRPr>
          </a:p>
          <a:p>
            <a:pPr>
              <a:buFont typeface="Wingdings 3"/>
            </a:pPr>
            <a:r>
              <a:rPr lang="en-US" dirty="0"/>
              <a:t>Monetary update</a:t>
            </a:r>
            <a:endParaRPr lang="en-US" dirty="0">
              <a:solidFill>
                <a:schemeClr val="tx1"/>
              </a:solidFill>
            </a:endParaRPr>
          </a:p>
          <a:p>
            <a:pPr>
              <a:buFont typeface="Wingdings 3"/>
            </a:pPr>
            <a:r>
              <a:rPr lang="en-US" dirty="0"/>
              <a:t>Non-monetary update</a:t>
            </a:r>
            <a:endParaRPr lang="en-US" dirty="0">
              <a:solidFill>
                <a:schemeClr val="tx1"/>
              </a:solidFill>
            </a:endParaRPr>
          </a:p>
          <a:p>
            <a:pPr>
              <a:buFont typeface="Wingdings 3"/>
            </a:pPr>
            <a:r>
              <a:rPr lang="en-US" dirty="0"/>
              <a:t>Account transfer</a:t>
            </a:r>
            <a:endParaRPr lang="en-US" dirty="0">
              <a:solidFill>
                <a:schemeClr val="tx1"/>
              </a:solidFill>
            </a:endParaRPr>
          </a:p>
          <a:p>
            <a:pPr>
              <a:buFont typeface="Wingdings 3"/>
            </a:pPr>
            <a:r>
              <a:rPr lang="en-US" dirty="0"/>
              <a:t>Letter update</a:t>
            </a:r>
            <a:endParaRPr lang="en-US" dirty="0">
              <a:solidFill>
                <a:schemeClr val="tx1"/>
              </a:solidFill>
            </a:endParaRPr>
          </a:p>
          <a:p>
            <a:pPr>
              <a:buFont typeface="Wingdings 3"/>
            </a:pPr>
            <a:r>
              <a:rPr lang="en-US" dirty="0"/>
              <a:t>Agency file upload</a:t>
            </a:r>
            <a:endParaRPr lang="en-US" dirty="0">
              <a:solidFill>
                <a:schemeClr val="tx1"/>
              </a:solidFill>
            </a:endParaRPr>
          </a:p>
          <a:p>
            <a:pPr>
              <a:buFont typeface="Wingdings 3"/>
            </a:pPr>
            <a:r>
              <a:rPr lang="en-US" dirty="0"/>
              <a:t>Agency file download</a:t>
            </a:r>
            <a:endParaRPr lang="en-US" dirty="0">
              <a:solidFill>
                <a:schemeClr val="tx1"/>
              </a:solidFill>
            </a:endParaRPr>
          </a:p>
          <a:p>
            <a:pPr>
              <a:buFont typeface="Wingdings 3"/>
            </a:pPr>
            <a:r>
              <a:rPr lang="en-US" dirty="0"/>
              <a:t>Account recovered from collections and moving back to CMS</a:t>
            </a:r>
            <a:endParaRPr lang="en-US" dirty="0">
              <a:solidFill>
                <a:schemeClr val="tx1"/>
              </a:solidFill>
            </a:endParaRPr>
          </a:p>
        </p:txBody>
      </p:sp>
    </p:spTree>
    <p:extLst>
      <p:ext uri="{BB962C8B-B14F-4D97-AF65-F5344CB8AC3E}">
        <p14:creationId xmlns:p14="http://schemas.microsoft.com/office/powerpoint/2010/main" val="141573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flow within </a:t>
            </a:r>
            <a:r>
              <a:rPr lang="en-US" dirty="0" err="1" smtClean="0"/>
              <a:t>VisionPlus</a:t>
            </a:r>
            <a:r>
              <a:rPr lang="en-US" dirty="0" smtClean="0"/>
              <a:t> Modules</a:t>
            </a:r>
            <a:endParaRPr lang="en-US" dirty="0"/>
          </a:p>
        </p:txBody>
      </p:sp>
      <p:pic>
        <p:nvPicPr>
          <p:cNvPr id="4" name="Content Placeholder 3"/>
          <p:cNvPicPr>
            <a:picLocks noGrp="1" noChangeAspect="1"/>
          </p:cNvPicPr>
          <p:nvPr>
            <p:ph idx="1"/>
          </p:nvPr>
        </p:nvPicPr>
        <p:blipFill>
          <a:blip r:embed="rId2"/>
          <a:stretch>
            <a:fillRect/>
          </a:stretch>
        </p:blipFill>
        <p:spPr>
          <a:xfrm>
            <a:off x="1339422" y="2160588"/>
            <a:ext cx="7273193" cy="3881437"/>
          </a:xfrm>
          <a:prstGeom prst="rect">
            <a:avLst/>
          </a:prstGeom>
        </p:spPr>
      </p:pic>
    </p:spTree>
    <p:extLst>
      <p:ext uri="{BB962C8B-B14F-4D97-AF65-F5344CB8AC3E}">
        <p14:creationId xmlns:p14="http://schemas.microsoft.com/office/powerpoint/2010/main" val="313634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472" y="1897039"/>
            <a:ext cx="6967530" cy="3193575"/>
          </a:xfrm>
        </p:spPr>
        <p:txBody>
          <a:bodyPr/>
          <a:lstStyle/>
          <a:p>
            <a:r>
              <a:rPr lang="en-US" dirty="0" smtClean="0"/>
              <a:t>Thank You</a:t>
            </a:r>
            <a:endParaRPr lang="en-US" dirty="0"/>
          </a:p>
        </p:txBody>
      </p:sp>
      <p:sp>
        <p:nvSpPr>
          <p:cNvPr id="3" name="Content Placeholder 2"/>
          <p:cNvSpPr>
            <a:spLocks noGrp="1"/>
          </p:cNvSpPr>
          <p:nvPr>
            <p:ph idx="1"/>
          </p:nvPr>
        </p:nvSpPr>
        <p:spPr>
          <a:xfrm>
            <a:off x="677334" y="4913194"/>
            <a:ext cx="8596668" cy="1128168"/>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51217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B4E93-5DBF-4744-93A5-2BFF28EB8598}"/>
              </a:ext>
            </a:extLst>
          </p:cNvPr>
          <p:cNvSpPr>
            <a:spLocks noGrp="1"/>
          </p:cNvSpPr>
          <p:nvPr>
            <p:ph type="title"/>
          </p:nvPr>
        </p:nvSpPr>
        <p:spPr/>
        <p:txBody>
          <a:bodyPr/>
          <a:lstStyle/>
          <a:p>
            <a:r>
              <a:rPr lang="en-US" dirty="0"/>
              <a:t>Features and benefits of the </a:t>
            </a:r>
            <a:r>
              <a:rPr lang="en-US" dirty="0" err="1"/>
              <a:t>VisionPLUS</a:t>
            </a:r>
            <a:endParaRPr lang="en-US" dirty="0" err="1">
              <a:solidFill>
                <a:schemeClr val="tx1"/>
              </a:solidFill>
            </a:endParaRPr>
          </a:p>
        </p:txBody>
      </p:sp>
      <p:sp>
        <p:nvSpPr>
          <p:cNvPr id="3" name="Content Placeholder 2">
            <a:extLst>
              <a:ext uri="{FF2B5EF4-FFF2-40B4-BE49-F238E27FC236}">
                <a16:creationId xmlns="" xmlns:a16="http://schemas.microsoft.com/office/drawing/2014/main" id="{E4D133E0-74E6-45A9-B0D3-57C057714261}"/>
              </a:ext>
            </a:extLst>
          </p:cNvPr>
          <p:cNvSpPr>
            <a:spLocks noGrp="1"/>
          </p:cNvSpPr>
          <p:nvPr>
            <p:ph idx="1"/>
          </p:nvPr>
        </p:nvSpPr>
        <p:spPr>
          <a:xfrm>
            <a:off x="677334" y="2105025"/>
            <a:ext cx="8596668" cy="3880773"/>
          </a:xfrm>
        </p:spPr>
        <p:txBody>
          <a:bodyPr vert="horz" lIns="91440" tIns="45720" rIns="91440" bIns="45720" rtlCol="0" anchor="t">
            <a:normAutofit/>
          </a:bodyPr>
          <a:lstStyle/>
          <a:p>
            <a:r>
              <a:rPr lang="en-US" dirty="0" err="1"/>
              <a:t>VisionPLUS</a:t>
            </a:r>
            <a:r>
              <a:rPr lang="en-US" dirty="0"/>
              <a:t> offers financial institutions the flexibility to configure their own product features and functionality.</a:t>
            </a:r>
          </a:p>
          <a:p>
            <a:r>
              <a:rPr lang="en-US" dirty="0" err="1"/>
              <a:t>VisionPlus</a:t>
            </a:r>
            <a:r>
              <a:rPr lang="en-US" dirty="0"/>
              <a:t> offers Multi-currency and multi-language facilities, in addition to complete bankcard compliance, enable full support for operations anywhere in the world.</a:t>
            </a:r>
          </a:p>
          <a:p>
            <a:r>
              <a:rPr lang="en-US" dirty="0" err="1"/>
              <a:t>VisionPLUS</a:t>
            </a:r>
            <a:r>
              <a:rPr lang="en-US" dirty="0"/>
              <a:t> offers outstanding batch processing capability that increases speed and efficiency.</a:t>
            </a:r>
          </a:p>
          <a:p>
            <a:r>
              <a:rPr lang="en-US" dirty="0" err="1">
                <a:solidFill>
                  <a:srgbClr val="404040"/>
                </a:solidFill>
              </a:rPr>
              <a:t>VisionPlus</a:t>
            </a:r>
            <a:r>
              <a:rPr lang="en-US" dirty="0">
                <a:solidFill>
                  <a:srgbClr val="404040"/>
                </a:solidFill>
              </a:rPr>
              <a:t> offers transaction processing facilities for credit card, debit card, prepaid cards and closed end loan.</a:t>
            </a:r>
          </a:p>
        </p:txBody>
      </p:sp>
    </p:spTree>
    <p:extLst>
      <p:ext uri="{BB962C8B-B14F-4D97-AF65-F5344CB8AC3E}">
        <p14:creationId xmlns:p14="http://schemas.microsoft.com/office/powerpoint/2010/main" val="2760529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5DA376-8E0E-46AE-8D69-44A4E98BA044}"/>
              </a:ext>
            </a:extLst>
          </p:cNvPr>
          <p:cNvSpPr>
            <a:spLocks noGrp="1"/>
          </p:cNvSpPr>
          <p:nvPr>
            <p:ph type="title"/>
          </p:nvPr>
        </p:nvSpPr>
        <p:spPr>
          <a:xfrm>
            <a:off x="677863" y="609600"/>
            <a:ext cx="8196108" cy="1320800"/>
          </a:xfrm>
        </p:spPr>
        <p:txBody>
          <a:bodyPr/>
          <a:lstStyle/>
          <a:p>
            <a:r>
              <a:rPr lang="en-US" dirty="0" err="1" smtClean="0"/>
              <a:t>VisionPlus</a:t>
            </a:r>
            <a:r>
              <a:rPr lang="en-US" dirty="0" smtClean="0"/>
              <a:t> </a:t>
            </a:r>
            <a:r>
              <a:rPr lang="en-US" dirty="0"/>
              <a:t>Modules</a:t>
            </a:r>
          </a:p>
        </p:txBody>
      </p:sp>
      <p:pic>
        <p:nvPicPr>
          <p:cNvPr id="4" name="Picture 4">
            <a:extLst>
              <a:ext uri="{FF2B5EF4-FFF2-40B4-BE49-F238E27FC236}">
                <a16:creationId xmlns="" xmlns:a16="http://schemas.microsoft.com/office/drawing/2014/main" id="{9C0595DA-CEE7-432F-9F4B-658DEB32CF9A}"/>
              </a:ext>
            </a:extLst>
          </p:cNvPr>
          <p:cNvPicPr>
            <a:picLocks noGrp="1" noChangeAspect="1"/>
          </p:cNvPicPr>
          <p:nvPr>
            <p:ph idx="1"/>
          </p:nvPr>
        </p:nvPicPr>
        <p:blipFill>
          <a:blip r:embed="rId2"/>
          <a:stretch>
            <a:fillRect/>
          </a:stretch>
        </p:blipFill>
        <p:spPr>
          <a:xfrm>
            <a:off x="2276475" y="1581150"/>
            <a:ext cx="4831223" cy="4647922"/>
          </a:xfrm>
          <a:prstGeom prst="rect">
            <a:avLst/>
          </a:prstGeom>
        </p:spPr>
      </p:pic>
    </p:spTree>
    <p:extLst>
      <p:ext uri="{BB962C8B-B14F-4D97-AF65-F5344CB8AC3E}">
        <p14:creationId xmlns:p14="http://schemas.microsoft.com/office/powerpoint/2010/main" val="180125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45E8E-A115-4FFF-9515-516D8772CEEA}"/>
              </a:ext>
            </a:extLst>
          </p:cNvPr>
          <p:cNvSpPr>
            <a:spLocks noGrp="1"/>
          </p:cNvSpPr>
          <p:nvPr>
            <p:ph type="title"/>
          </p:nvPr>
        </p:nvSpPr>
        <p:spPr/>
        <p:txBody>
          <a:bodyPr/>
          <a:lstStyle/>
          <a:p>
            <a:r>
              <a:rPr lang="en-US" dirty="0"/>
              <a:t>CDM - Credit Decision Management</a:t>
            </a:r>
          </a:p>
        </p:txBody>
      </p:sp>
      <p:sp>
        <p:nvSpPr>
          <p:cNvPr id="3" name="Content Placeholder 2">
            <a:extLst>
              <a:ext uri="{FF2B5EF4-FFF2-40B4-BE49-F238E27FC236}">
                <a16:creationId xmlns="" xmlns:a16="http://schemas.microsoft.com/office/drawing/2014/main" id="{87AA147C-81D5-44ED-B309-0F0A02509176}"/>
              </a:ext>
            </a:extLst>
          </p:cNvPr>
          <p:cNvSpPr>
            <a:spLocks noGrp="1"/>
          </p:cNvSpPr>
          <p:nvPr>
            <p:ph idx="1"/>
          </p:nvPr>
        </p:nvSpPr>
        <p:spPr/>
        <p:txBody>
          <a:bodyPr vert="horz" lIns="91440" tIns="45720" rIns="91440" bIns="45720" rtlCol="0" anchor="t">
            <a:normAutofit/>
          </a:bodyPr>
          <a:lstStyle/>
          <a:p>
            <a:r>
              <a:rPr lang="en-US" dirty="0"/>
              <a:t>The Credit Decision Management system (CDM) is the new accounts module. This online system is designed to handle the credit approval process from the point of application to the point of approval or decline. Applications are taken through processing steps that mirror the underwriting process and can be categorized and treated according to the parameters set by your company. While the entire process can be automated, human intervention can occur at any point within the process, the choice is yours.</a:t>
            </a:r>
          </a:p>
        </p:txBody>
      </p:sp>
    </p:spTree>
    <p:extLst>
      <p:ext uri="{BB962C8B-B14F-4D97-AF65-F5344CB8AC3E}">
        <p14:creationId xmlns:p14="http://schemas.microsoft.com/office/powerpoint/2010/main" val="1139583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5C58E-2F8C-4A4B-AFCD-6C3ADA70226A}"/>
              </a:ext>
            </a:extLst>
          </p:cNvPr>
          <p:cNvSpPr>
            <a:spLocks noGrp="1"/>
          </p:cNvSpPr>
          <p:nvPr>
            <p:ph type="title"/>
          </p:nvPr>
        </p:nvSpPr>
        <p:spPr/>
        <p:txBody>
          <a:bodyPr/>
          <a:lstStyle/>
          <a:p>
            <a:r>
              <a:rPr lang="en-US" dirty="0"/>
              <a:t>CDM Functionalities</a:t>
            </a:r>
          </a:p>
        </p:txBody>
      </p:sp>
      <p:sp>
        <p:nvSpPr>
          <p:cNvPr id="3" name="Content Placeholder 2">
            <a:extLst>
              <a:ext uri="{FF2B5EF4-FFF2-40B4-BE49-F238E27FC236}">
                <a16:creationId xmlns="" xmlns:a16="http://schemas.microsoft.com/office/drawing/2014/main" id="{2A2E3060-EF69-4C2E-ADBD-5B56652E725E}"/>
              </a:ext>
            </a:extLst>
          </p:cNvPr>
          <p:cNvSpPr>
            <a:spLocks noGrp="1"/>
          </p:cNvSpPr>
          <p:nvPr>
            <p:ph idx="1"/>
          </p:nvPr>
        </p:nvSpPr>
        <p:spPr/>
        <p:txBody>
          <a:bodyPr vert="horz" lIns="91440" tIns="45720" rIns="91440" bIns="45720" rtlCol="0" anchor="t">
            <a:normAutofit/>
          </a:bodyPr>
          <a:lstStyle/>
          <a:p>
            <a:r>
              <a:rPr lang="en-US" dirty="0"/>
              <a:t>Application Input</a:t>
            </a:r>
          </a:p>
          <a:p>
            <a:pPr>
              <a:buFont typeface="Wingdings 3"/>
            </a:pPr>
            <a:r>
              <a:rPr lang="en-US" dirty="0"/>
              <a:t>Edit Process</a:t>
            </a:r>
            <a:endParaRPr lang="en-US" dirty="0">
              <a:solidFill>
                <a:schemeClr val="tx1"/>
              </a:solidFill>
            </a:endParaRPr>
          </a:p>
          <a:p>
            <a:pPr>
              <a:buFont typeface="Wingdings 3"/>
            </a:pPr>
            <a:r>
              <a:rPr lang="en-US" dirty="0"/>
              <a:t>Pre-validation</a:t>
            </a:r>
            <a:endParaRPr lang="en-US" dirty="0">
              <a:solidFill>
                <a:schemeClr val="tx1"/>
              </a:solidFill>
            </a:endParaRPr>
          </a:p>
          <a:p>
            <a:pPr>
              <a:buFont typeface="Wingdings 3"/>
            </a:pPr>
            <a:r>
              <a:rPr lang="en-US" dirty="0"/>
              <a:t>Cross-check</a:t>
            </a:r>
            <a:endParaRPr lang="en-US" dirty="0">
              <a:solidFill>
                <a:schemeClr val="tx1"/>
              </a:solidFill>
            </a:endParaRPr>
          </a:p>
          <a:p>
            <a:pPr>
              <a:buFont typeface="Wingdings 3"/>
            </a:pPr>
            <a:r>
              <a:rPr lang="en-US" dirty="0"/>
              <a:t>Application Scoring</a:t>
            </a:r>
            <a:endParaRPr lang="en-US" dirty="0">
              <a:solidFill>
                <a:schemeClr val="tx1"/>
              </a:solidFill>
            </a:endParaRPr>
          </a:p>
          <a:p>
            <a:pPr>
              <a:buFont typeface="Wingdings 3"/>
            </a:pPr>
            <a:r>
              <a:rPr lang="en-US" dirty="0"/>
              <a:t>Credit Bureau Scoring</a:t>
            </a:r>
            <a:endParaRPr lang="en-US" dirty="0">
              <a:solidFill>
                <a:schemeClr val="tx1"/>
              </a:solidFill>
            </a:endParaRPr>
          </a:p>
          <a:p>
            <a:pPr>
              <a:buFont typeface="Wingdings 3"/>
            </a:pPr>
            <a:r>
              <a:rPr lang="en-US" dirty="0"/>
              <a:t>Combined Scoring</a:t>
            </a:r>
            <a:endParaRPr lang="en-US" dirty="0">
              <a:solidFill>
                <a:schemeClr val="tx1"/>
              </a:solidFill>
            </a:endParaRPr>
          </a:p>
          <a:p>
            <a:pPr>
              <a:buFont typeface="Wingdings 3"/>
            </a:pPr>
            <a:r>
              <a:rPr lang="en-US" dirty="0"/>
              <a:t>Final Judgement</a:t>
            </a:r>
            <a:endParaRPr lang="en-US" dirty="0">
              <a:solidFill>
                <a:schemeClr val="tx1"/>
              </a:solidFill>
            </a:endParaRPr>
          </a:p>
          <a:p>
            <a:pPr>
              <a:buFont typeface="Wingdings 3"/>
            </a:pPr>
            <a:r>
              <a:rPr lang="en-US" dirty="0"/>
              <a:t>Setup Process</a:t>
            </a:r>
            <a:endParaRPr lang="en-US" dirty="0">
              <a:solidFill>
                <a:schemeClr val="tx1"/>
              </a:solidFill>
            </a:endParaRPr>
          </a:p>
        </p:txBody>
      </p:sp>
    </p:spTree>
    <p:extLst>
      <p:ext uri="{BB962C8B-B14F-4D97-AF65-F5344CB8AC3E}">
        <p14:creationId xmlns:p14="http://schemas.microsoft.com/office/powerpoint/2010/main" val="264670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2A9FC6-20CA-4C72-B37F-CCE823CBC610}"/>
              </a:ext>
            </a:extLst>
          </p:cNvPr>
          <p:cNvSpPr>
            <a:spLocks noGrp="1"/>
          </p:cNvSpPr>
          <p:nvPr>
            <p:ph type="title"/>
          </p:nvPr>
        </p:nvSpPr>
        <p:spPr/>
        <p:txBody>
          <a:bodyPr/>
          <a:lstStyle/>
          <a:p>
            <a:r>
              <a:rPr lang="en-US" dirty="0"/>
              <a:t>CMS - Credit Management System</a:t>
            </a:r>
          </a:p>
        </p:txBody>
      </p:sp>
      <p:sp>
        <p:nvSpPr>
          <p:cNvPr id="3" name="Content Placeholder 2">
            <a:extLst>
              <a:ext uri="{FF2B5EF4-FFF2-40B4-BE49-F238E27FC236}">
                <a16:creationId xmlns="" xmlns:a16="http://schemas.microsoft.com/office/drawing/2014/main" id="{ED4E0F12-62E5-488E-AAD4-F81AD07EFD05}"/>
              </a:ext>
            </a:extLst>
          </p:cNvPr>
          <p:cNvSpPr>
            <a:spLocks noGrp="1"/>
          </p:cNvSpPr>
          <p:nvPr>
            <p:ph idx="1"/>
          </p:nvPr>
        </p:nvSpPr>
        <p:spPr/>
        <p:txBody>
          <a:bodyPr vert="horz" lIns="91440" tIns="45720" rIns="91440" bIns="45720" rtlCol="0" anchor="t">
            <a:normAutofit/>
          </a:bodyPr>
          <a:lstStyle/>
          <a:p>
            <a:r>
              <a:rPr lang="en-US" dirty="0"/>
              <a:t>The Credit Management System (CMS) is the accounts receivable system that functions as the heart of </a:t>
            </a:r>
            <a:r>
              <a:rPr lang="en-US" dirty="0" err="1"/>
              <a:t>VisionPLUS</a:t>
            </a:r>
            <a:r>
              <a:rPr lang="en-US" dirty="0"/>
              <a:t>. CMS holds the demographic, financial, and historical information for each account. Other </a:t>
            </a:r>
            <a:r>
              <a:rPr lang="en-US" dirty="0" err="1"/>
              <a:t>VisionPLUS</a:t>
            </a:r>
            <a:r>
              <a:rPr lang="en-US" dirty="0"/>
              <a:t> modules needing that information obtain it from CMS, eliminating record duplication. CMS also contains user-defined parameters for interest, billing, insurance, payment, and account processing.</a:t>
            </a:r>
          </a:p>
        </p:txBody>
      </p:sp>
    </p:spTree>
    <p:extLst>
      <p:ext uri="{BB962C8B-B14F-4D97-AF65-F5344CB8AC3E}">
        <p14:creationId xmlns:p14="http://schemas.microsoft.com/office/powerpoint/2010/main" val="385131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C6835-718E-4E05-9E17-4294CE77593D}"/>
              </a:ext>
            </a:extLst>
          </p:cNvPr>
          <p:cNvSpPr>
            <a:spLocks noGrp="1"/>
          </p:cNvSpPr>
          <p:nvPr>
            <p:ph type="title"/>
          </p:nvPr>
        </p:nvSpPr>
        <p:spPr/>
        <p:txBody>
          <a:bodyPr/>
          <a:lstStyle/>
          <a:p>
            <a:r>
              <a:rPr lang="en-US" dirty="0"/>
              <a:t>CMS Functionalities</a:t>
            </a:r>
          </a:p>
        </p:txBody>
      </p:sp>
      <p:sp>
        <p:nvSpPr>
          <p:cNvPr id="3" name="Content Placeholder 2">
            <a:extLst>
              <a:ext uri="{FF2B5EF4-FFF2-40B4-BE49-F238E27FC236}">
                <a16:creationId xmlns="" xmlns:a16="http://schemas.microsoft.com/office/drawing/2014/main" id="{676A5E8F-9C61-4BA5-94E9-D16887593250}"/>
              </a:ext>
            </a:extLst>
          </p:cNvPr>
          <p:cNvSpPr>
            <a:spLocks noGrp="1"/>
          </p:cNvSpPr>
          <p:nvPr>
            <p:ph idx="1"/>
          </p:nvPr>
        </p:nvSpPr>
        <p:spPr>
          <a:xfrm>
            <a:off x="677863" y="1927225"/>
            <a:ext cx="8596312" cy="4049081"/>
          </a:xfrm>
        </p:spPr>
        <p:txBody>
          <a:bodyPr vert="horz" lIns="91440" tIns="45720" rIns="91440" bIns="45720" rtlCol="0" anchor="t">
            <a:normAutofit fontScale="92500" lnSpcReduction="10000"/>
          </a:bodyPr>
          <a:lstStyle/>
          <a:p>
            <a:r>
              <a:rPr lang="en-US" dirty="0"/>
              <a:t>Account Boarding</a:t>
            </a:r>
          </a:p>
          <a:p>
            <a:r>
              <a:rPr lang="en-US" dirty="0"/>
              <a:t>Account Walkthrough</a:t>
            </a:r>
            <a:endParaRPr lang="en-US" dirty="0">
              <a:solidFill>
                <a:schemeClr val="tx1"/>
              </a:solidFill>
            </a:endParaRPr>
          </a:p>
          <a:p>
            <a:r>
              <a:rPr lang="en-US" dirty="0"/>
              <a:t>Monetary Transaction processing</a:t>
            </a:r>
          </a:p>
          <a:p>
            <a:r>
              <a:rPr lang="en-US" dirty="0"/>
              <a:t>Non-Monetary Transaction processing</a:t>
            </a:r>
          </a:p>
          <a:p>
            <a:r>
              <a:rPr lang="en-US" dirty="0"/>
              <a:t>Account Control Table</a:t>
            </a:r>
          </a:p>
          <a:p>
            <a:r>
              <a:rPr lang="en-US" dirty="0"/>
              <a:t>Processing Control table</a:t>
            </a:r>
          </a:p>
          <a:p>
            <a:r>
              <a:rPr lang="en-US" dirty="0"/>
              <a:t>Service Charge Fee table</a:t>
            </a:r>
          </a:p>
          <a:p>
            <a:r>
              <a:rPr lang="en-US" dirty="0"/>
              <a:t>Interest Processing</a:t>
            </a:r>
          </a:p>
          <a:p>
            <a:r>
              <a:rPr lang="en-US" dirty="0"/>
              <a:t>Payment Processing</a:t>
            </a:r>
          </a:p>
          <a:p>
            <a:r>
              <a:rPr lang="en-US" dirty="0"/>
              <a:t>Plan Master</a:t>
            </a:r>
          </a:p>
          <a:p>
            <a:r>
              <a:rPr lang="en-US" dirty="0"/>
              <a:t>Plan Segment</a:t>
            </a:r>
          </a:p>
          <a:p>
            <a:endParaRPr lang="en-US" dirty="0"/>
          </a:p>
        </p:txBody>
      </p:sp>
    </p:spTree>
    <p:extLst>
      <p:ext uri="{BB962C8B-B14F-4D97-AF65-F5344CB8AC3E}">
        <p14:creationId xmlns:p14="http://schemas.microsoft.com/office/powerpoint/2010/main" val="189925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1B9412-0411-4717-A21A-CAD4044453E8}"/>
              </a:ext>
            </a:extLst>
          </p:cNvPr>
          <p:cNvSpPr>
            <a:spLocks noGrp="1"/>
          </p:cNvSpPr>
          <p:nvPr>
            <p:ph type="title"/>
          </p:nvPr>
        </p:nvSpPr>
        <p:spPr/>
        <p:txBody>
          <a:bodyPr/>
          <a:lstStyle/>
          <a:p>
            <a:r>
              <a:rPr lang="en-US" dirty="0"/>
              <a:t>ASM - Account Services Management</a:t>
            </a:r>
          </a:p>
        </p:txBody>
      </p:sp>
      <p:sp>
        <p:nvSpPr>
          <p:cNvPr id="3" name="Content Placeholder 2">
            <a:extLst>
              <a:ext uri="{FF2B5EF4-FFF2-40B4-BE49-F238E27FC236}">
                <a16:creationId xmlns="" xmlns:a16="http://schemas.microsoft.com/office/drawing/2014/main" id="{37A5AFD6-ED1E-436A-9B97-0F1FC0C0624E}"/>
              </a:ext>
            </a:extLst>
          </p:cNvPr>
          <p:cNvSpPr>
            <a:spLocks noGrp="1"/>
          </p:cNvSpPr>
          <p:nvPr>
            <p:ph idx="1"/>
          </p:nvPr>
        </p:nvSpPr>
        <p:spPr/>
        <p:txBody>
          <a:bodyPr vert="horz" lIns="91440" tIns="45720" rIns="91440" bIns="45720" rtlCol="0" anchor="t">
            <a:normAutofit/>
          </a:bodyPr>
          <a:lstStyle/>
          <a:p>
            <a:r>
              <a:rPr lang="en-US" dirty="0"/>
              <a:t>The Account Services Management system (ASM) is the online, real-time customer service module. ASM enhances your ability to provide superior customer service by utilizing user-defined action codes to perform customer-generated requests such as interest adjustments, address changes, and disputes.</a:t>
            </a:r>
          </a:p>
        </p:txBody>
      </p:sp>
    </p:spTree>
    <p:extLst>
      <p:ext uri="{BB962C8B-B14F-4D97-AF65-F5344CB8AC3E}">
        <p14:creationId xmlns:p14="http://schemas.microsoft.com/office/powerpoint/2010/main" val="1691804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18</TotalTime>
  <Words>923</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Introduction to  VisionPLUS</vt:lpstr>
      <vt:lpstr>What is VisionPLUS?</vt:lpstr>
      <vt:lpstr>Features and benefits of the VisionPLUS</vt:lpstr>
      <vt:lpstr>VisionPlus Modules</vt:lpstr>
      <vt:lpstr>CDM - Credit Decision Management</vt:lpstr>
      <vt:lpstr>CDM Functionalities</vt:lpstr>
      <vt:lpstr>CMS - Credit Management System</vt:lpstr>
      <vt:lpstr>CMS Functionalities</vt:lpstr>
      <vt:lpstr>ASM - Account Services Management</vt:lpstr>
      <vt:lpstr>ASM Functionalities</vt:lpstr>
      <vt:lpstr>FAS - Financial Authorization System</vt:lpstr>
      <vt:lpstr>FAS Functionalities</vt:lpstr>
      <vt:lpstr>FAS Functionalities for VISA &amp; MasterCard</vt:lpstr>
      <vt:lpstr>TRAMS - Transaction Management System</vt:lpstr>
      <vt:lpstr>TRAMS Functionalities</vt:lpstr>
      <vt:lpstr>MBS - Merchant Bankcard System</vt:lpstr>
      <vt:lpstr>MBS Functionalities</vt:lpstr>
      <vt:lpstr>LTS - Letter System</vt:lpstr>
      <vt:lpstr>LTS Functionalities</vt:lpstr>
      <vt:lpstr>ITS - Interchange Tracking System</vt:lpstr>
      <vt:lpstr>ITS Functionalities</vt:lpstr>
      <vt:lpstr>CTA - Collections, Tracking, and Analysis</vt:lpstr>
      <vt:lpstr>CTA Functionalities</vt:lpstr>
      <vt:lpstr>Transaction flow within VisionPlus Modules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Vision PLUS</dc:title>
  <cp:lastModifiedBy>Durgesh Khapekar</cp:lastModifiedBy>
  <cp:revision>118</cp:revision>
  <dcterms:modified xsi:type="dcterms:W3CDTF">2017-12-21T06:47:18Z</dcterms:modified>
</cp:coreProperties>
</file>