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79" r:id="rId2"/>
  </p:sldMasterIdLst>
  <p:notesMasterIdLst>
    <p:notesMasterId r:id="rId111"/>
  </p:notesMasterIdLst>
  <p:handoutMasterIdLst>
    <p:handoutMasterId r:id="rId112"/>
  </p:handoutMasterIdLst>
  <p:sldIdLst>
    <p:sldId id="258" r:id="rId3"/>
    <p:sldId id="405" r:id="rId4"/>
    <p:sldId id="259" r:id="rId5"/>
    <p:sldId id="279" r:id="rId6"/>
    <p:sldId id="312" r:id="rId7"/>
    <p:sldId id="328" r:id="rId8"/>
    <p:sldId id="331" r:id="rId9"/>
    <p:sldId id="274" r:id="rId10"/>
    <p:sldId id="299" r:id="rId11"/>
    <p:sldId id="329" r:id="rId12"/>
    <p:sldId id="330" r:id="rId13"/>
    <p:sldId id="313" r:id="rId14"/>
    <p:sldId id="303" r:id="rId15"/>
    <p:sldId id="281" r:id="rId16"/>
    <p:sldId id="400" r:id="rId17"/>
    <p:sldId id="314" r:id="rId18"/>
    <p:sldId id="322" r:id="rId19"/>
    <p:sldId id="323" r:id="rId20"/>
    <p:sldId id="315" r:id="rId21"/>
    <p:sldId id="334" r:id="rId22"/>
    <p:sldId id="335" r:id="rId23"/>
    <p:sldId id="336" r:id="rId24"/>
    <p:sldId id="317" r:id="rId25"/>
    <p:sldId id="401" r:id="rId26"/>
    <p:sldId id="319" r:id="rId27"/>
    <p:sldId id="327" r:id="rId28"/>
    <p:sldId id="326" r:id="rId29"/>
    <p:sldId id="318" r:id="rId30"/>
    <p:sldId id="320" r:id="rId31"/>
    <p:sldId id="321" r:id="rId32"/>
    <p:sldId id="316" r:id="rId33"/>
    <p:sldId id="324" r:id="rId34"/>
    <p:sldId id="325" r:id="rId35"/>
    <p:sldId id="333" r:id="rId36"/>
    <p:sldId id="284" r:id="rId37"/>
    <p:sldId id="286" r:id="rId38"/>
    <p:sldId id="287" r:id="rId39"/>
    <p:sldId id="288" r:id="rId40"/>
    <p:sldId id="289" r:id="rId41"/>
    <p:sldId id="300" r:id="rId42"/>
    <p:sldId id="337" r:id="rId43"/>
    <p:sldId id="291" r:id="rId44"/>
    <p:sldId id="297" r:id="rId45"/>
    <p:sldId id="338" r:id="rId46"/>
    <p:sldId id="339" r:id="rId47"/>
    <p:sldId id="340" r:id="rId48"/>
    <p:sldId id="341" r:id="rId49"/>
    <p:sldId id="342" r:id="rId50"/>
    <p:sldId id="344" r:id="rId51"/>
    <p:sldId id="345" r:id="rId52"/>
    <p:sldId id="343" r:id="rId53"/>
    <p:sldId id="346" r:id="rId54"/>
    <p:sldId id="347" r:id="rId55"/>
    <p:sldId id="348" r:id="rId56"/>
    <p:sldId id="350" r:id="rId57"/>
    <p:sldId id="349" r:id="rId58"/>
    <p:sldId id="351" r:id="rId59"/>
    <p:sldId id="352" r:id="rId60"/>
    <p:sldId id="353" r:id="rId61"/>
    <p:sldId id="403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54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  <p:sldId id="381" r:id="rId90"/>
    <p:sldId id="386" r:id="rId91"/>
    <p:sldId id="387" r:id="rId92"/>
    <p:sldId id="388" r:id="rId93"/>
    <p:sldId id="389" r:id="rId94"/>
    <p:sldId id="382" r:id="rId95"/>
    <p:sldId id="383" r:id="rId96"/>
    <p:sldId id="384" r:id="rId97"/>
    <p:sldId id="385" r:id="rId98"/>
    <p:sldId id="392" r:id="rId99"/>
    <p:sldId id="393" r:id="rId100"/>
    <p:sldId id="394" r:id="rId101"/>
    <p:sldId id="395" r:id="rId102"/>
    <p:sldId id="396" r:id="rId103"/>
    <p:sldId id="397" r:id="rId104"/>
    <p:sldId id="398" r:id="rId105"/>
    <p:sldId id="302" r:id="rId106"/>
    <p:sldId id="406" r:id="rId107"/>
    <p:sldId id="407" r:id="rId108"/>
    <p:sldId id="408" r:id="rId109"/>
    <p:sldId id="399" r:id="rId11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388938" indent="6826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777875" indent="1365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168400" indent="203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557338" indent="27146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8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890"/>
    </p:cViewPr>
  </p:sorterViewPr>
  <p:notesViewPr>
    <p:cSldViewPr>
      <p:cViewPr>
        <p:scale>
          <a:sx n="100" d="100"/>
          <a:sy n="100" d="100"/>
        </p:scale>
        <p:origin x="-816" y="288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23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3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3B64359-3DC9-408D-94EF-F54C5CF3FA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12" tIns="0" rIns="19412" bIns="0" numCol="1" anchor="t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000" i="1">
                <a:latin typeface="Courier New" panose="02070309020205020404" pitchFamily="49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CF5050B-7A73-4B13-9286-0F6C2865F9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12" tIns="0" rIns="19412" bIns="0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000" i="1">
                <a:latin typeface="Courier New" panose="02070309020205020404" pitchFamily="49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652CB049-E4D7-4734-A9AD-61B814C01C9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759512C-67EA-4BE4-8B33-D083ECB74C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0"/>
            <a:r>
              <a:rPr lang="en-US" altLang="en-US" noProof="0"/>
              <a:t>Second level</a:t>
            </a:r>
          </a:p>
          <a:p>
            <a:pPr lvl="0"/>
            <a:r>
              <a:rPr lang="en-US" altLang="en-US" noProof="0"/>
              <a:t>Third level</a:t>
            </a:r>
          </a:p>
          <a:p>
            <a:pPr lvl="0"/>
            <a:r>
              <a:rPr lang="en-US" altLang="en-US" noProof="0"/>
              <a:t>Fourth level</a:t>
            </a:r>
          </a:p>
          <a:p>
            <a:pPr lvl="0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8CB16BF-550B-4B04-A39D-4DC866560A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12" tIns="0" rIns="19412" bIns="0" numCol="1" anchor="b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000" i="1">
                <a:latin typeface="Courier New" panose="02070309020205020404" pitchFamily="49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BA3145F-7604-487B-8ADF-D8A64ADFC1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12" tIns="0" rIns="19412" bIns="0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000" i="1">
                <a:latin typeface="Courier New" panose="02070309020205020404" pitchFamily="49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fld id="{C9A56B7F-EF16-4E56-B267-1D257CC95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07EC0B6D-3FFA-4413-9AF2-C0EA0209F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31863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 defTabSz="931863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 defTabSz="931863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 defTabSz="931863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 defTabSz="931863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r"/>
            <a:fld id="{FDD189BD-E154-4050-847F-F6C070A4BB53}" type="slidenum">
              <a:rPr lang="en-US" altLang="en-US" sz="1000" smtClean="0">
                <a:latin typeface="Courier New" panose="02070309020205020404" pitchFamily="49" charset="0"/>
              </a:rPr>
              <a:pPr algn="r"/>
              <a:t>1</a:t>
            </a:fld>
            <a:endParaRPr lang="en-US" altLang="en-US" sz="1000">
              <a:latin typeface="Courier New" panose="02070309020205020404" pitchFamily="49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2F3D145-5386-4ADA-A374-B7DF45D2F1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4C58D0B-8E2E-44E2-AA58-E734B00D5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ACA1EE59-45C8-4DDB-A69C-5B404A224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31863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 defTabSz="931863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 defTabSz="931863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 defTabSz="931863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 defTabSz="931863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r"/>
            <a:fld id="{E07FBC9C-8A5C-474B-A806-D8A87DD5A330}" type="slidenum">
              <a:rPr lang="en-US" altLang="en-US" sz="1000" smtClean="0">
                <a:latin typeface="Courier New" panose="02070309020205020404" pitchFamily="49" charset="0"/>
              </a:rPr>
              <a:pPr algn="r"/>
              <a:t>58</a:t>
            </a:fld>
            <a:endParaRPr lang="en-US" altLang="en-US" sz="1000">
              <a:latin typeface="Courier New" panose="02070309020205020404" pitchFamily="49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D2CDD2A-10E5-422D-AF9B-939256CE53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1848BF3-6220-48F1-BB5F-B82874103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83C44E25-0C4D-49B9-AD8A-A4FD82ADA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738"/>
            <a:ext cx="91440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E6F5B4-02A0-4D20-9E75-99FBA34EE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6091238"/>
            <a:ext cx="1370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C5EDF5C0-D879-41AD-BD78-D47C6F76A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4032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>
            <a:extLst>
              <a:ext uri="{FF2B5EF4-FFF2-40B4-BE49-F238E27FC236}">
                <a16:creationId xmlns:a16="http://schemas.microsoft.com/office/drawing/2014/main" id="{ADD41570-AA26-4ABB-9749-18FB9C56C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476250"/>
            <a:ext cx="6413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724623" y="3216833"/>
            <a:ext cx="5556738" cy="295275"/>
          </a:xfrm>
          <a:ln>
            <a:noFill/>
          </a:ln>
        </p:spPr>
        <p:txBody>
          <a:bodyPr anchor="ctr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719737" y="2247903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7313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>
            <a:extLst>
              <a:ext uri="{FF2B5EF4-FFF2-40B4-BE49-F238E27FC236}">
                <a16:creationId xmlns:a16="http://schemas.microsoft.com/office/drawing/2014/main" id="{8F9C58FF-485D-4A3A-8D8B-6DF96C9AA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3" y="5210175"/>
            <a:ext cx="116998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47190778-2E24-418A-9837-30151EFE2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475" y="6432550"/>
            <a:ext cx="365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fld id="{E7423B8C-8C73-4DB8-B161-AD63CAC70557}" type="slidenum">
              <a:rPr lang="uk-UA" altLang="en-US">
                <a:solidFill>
                  <a:schemeClr val="bg1"/>
                </a:solidFill>
                <a:latin typeface="Calibri Light" panose="020F0302020204030204" pitchFamily="34" charset="0"/>
              </a:rPr>
              <a:pPr eaLnBrk="1" hangingPunct="1"/>
              <a:t>‹#›</a:t>
            </a:fld>
            <a:endParaRPr lang="uk-UA" altLang="en-US" sz="100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7" name="Picture 4" descr="C:\Users\10630824\Desktop\Microot template\corners (2).png">
            <a:extLst>
              <a:ext uri="{FF2B5EF4-FFF2-40B4-BE49-F238E27FC236}">
                <a16:creationId xmlns:a16="http://schemas.microsoft.com/office/drawing/2014/main" id="{00C4BD24-2B40-42D5-AD5A-CA3D5C40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39688"/>
            <a:ext cx="68897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B8D23F08-8B95-423C-8990-ADE7F72EB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6465888"/>
            <a:ext cx="295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C7C7C"/>
                </a:solidFill>
                <a:latin typeface="Calibri Light" panose="020F03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79312E4D-35AF-4AFD-A97F-4B979356D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67463"/>
            <a:ext cx="3825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7800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>
            <a:extLst>
              <a:ext uri="{FF2B5EF4-FFF2-40B4-BE49-F238E27FC236}">
                <a16:creationId xmlns:a16="http://schemas.microsoft.com/office/drawing/2014/main" id="{EB862607-264A-46EE-8C78-7E05B1F0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3" y="5210175"/>
            <a:ext cx="116998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88E6288-9BC3-48E7-8710-0E6B96329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475" y="6432550"/>
            <a:ext cx="365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fld id="{B216D7CD-19CD-4B62-90A3-1BCD82A59094}" type="slidenum">
              <a:rPr lang="uk-UA" altLang="en-US">
                <a:solidFill>
                  <a:schemeClr val="bg1"/>
                </a:solidFill>
                <a:latin typeface="Calibri Light" panose="020F0302020204030204" pitchFamily="34" charset="0"/>
              </a:rPr>
              <a:pPr eaLnBrk="1" hangingPunct="1"/>
              <a:t>‹#›</a:t>
            </a:fld>
            <a:endParaRPr lang="uk-UA" altLang="en-US" sz="100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7" name="Picture 4" descr="C:\Users\10630824\Desktop\Microot template\corners (2).png">
            <a:extLst>
              <a:ext uri="{FF2B5EF4-FFF2-40B4-BE49-F238E27FC236}">
                <a16:creationId xmlns:a16="http://schemas.microsoft.com/office/drawing/2014/main" id="{148BFFC7-FEF0-42AF-AEF9-BF6FA5F7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39688"/>
            <a:ext cx="68897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8BDA6906-B2A7-4E21-BE4A-B9C26BF42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6465888"/>
            <a:ext cx="295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C7C7C"/>
                </a:solidFill>
                <a:latin typeface="Calibri Light" panose="020F03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84A54020-3983-418E-B21C-9B1ABC7D5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86513"/>
            <a:ext cx="38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2817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>
            <a:extLst>
              <a:ext uri="{FF2B5EF4-FFF2-40B4-BE49-F238E27FC236}">
                <a16:creationId xmlns:a16="http://schemas.microsoft.com/office/drawing/2014/main" id="{662A5BC7-7093-45E9-AEB8-63A7EEFE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63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617046" y="2246138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23827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>
            <a:extLst>
              <a:ext uri="{FF2B5EF4-FFF2-40B4-BE49-F238E27FC236}">
                <a16:creationId xmlns:a16="http://schemas.microsoft.com/office/drawing/2014/main" id="{14EF77C2-D342-4935-A440-D09A00BE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3" y="5210175"/>
            <a:ext cx="116998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BE4AA-07B4-4AE4-932B-5959F03C3156}"/>
              </a:ext>
            </a:extLst>
          </p:cNvPr>
          <p:cNvSpPr/>
          <p:nvPr/>
        </p:nvSpPr>
        <p:spPr>
          <a:xfrm>
            <a:off x="8483600" y="6432550"/>
            <a:ext cx="3968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1" hangingPunct="1">
              <a:defRPr/>
            </a:pPr>
            <a:fld id="{DC5CBC38-AF2B-4550-900F-FA3474731CE2}" type="slidenum">
              <a:rPr lang="uk-UA" sz="1400">
                <a:solidFill>
                  <a:schemeClr val="bg1"/>
                </a:solidFill>
                <a:latin typeface="Calibri Light"/>
                <a:ea typeface="ヒラギノ角ゴ Pro W3" pitchFamily="124" charset="-128"/>
                <a:cs typeface="Calibri Light"/>
              </a:rPr>
              <a:pPr algn="ctr" defTabSz="457200" eaLnBrk="1" hangingPunct="1">
                <a:defRPr/>
              </a:pPr>
              <a:t>‹#›</a:t>
            </a:fld>
            <a:endParaRPr lang="uk-UA" sz="1050" dirty="0">
              <a:solidFill>
                <a:schemeClr val="bg1"/>
              </a:solidFill>
              <a:latin typeface="Calibri Light"/>
              <a:ea typeface="ヒラギノ角ゴ Pro W3" pitchFamily="124" charset="-128"/>
              <a:cs typeface="Calibri Light"/>
            </a:endParaRPr>
          </a:p>
        </p:txBody>
      </p:sp>
      <p:pic>
        <p:nvPicPr>
          <p:cNvPr id="5" name="Picture 4" descr="C:\Users\10630824\Desktop\Microot template\corners (2).png">
            <a:extLst>
              <a:ext uri="{FF2B5EF4-FFF2-40B4-BE49-F238E27FC236}">
                <a16:creationId xmlns:a16="http://schemas.microsoft.com/office/drawing/2014/main" id="{3F1368D9-48E3-4D31-9050-B6AE7518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39688"/>
            <a:ext cx="68897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FBAA6C42-5C44-4C58-9BB8-83EDAA047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6465888"/>
            <a:ext cx="295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C7C7C"/>
                </a:solidFill>
                <a:latin typeface="Calibri Light" panose="020F03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C0424C9B-431C-4D8B-9187-94E75AF06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86513"/>
            <a:ext cx="38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0287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5FFB-8711-4D42-B8E9-38D37051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467C-7C8F-46A7-AA35-51F2413B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4A57A-FC58-4C3D-B28B-25813B3B09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eaLnBrk="1" hangingPunct="1">
              <a:defRPr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fld id="{D2FDC83D-FDD5-4368-B908-D032B643D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EE243-3D23-4922-84E9-6E7E631A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eaLnBrk="1" hangingPunct="1">
              <a:defRPr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03913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06F8-571F-46FE-90C8-0EB1FBE9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350" y="288925"/>
            <a:ext cx="6892925" cy="660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CB57580-6D5D-40A0-BEAC-92897A91B1F9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911350" y="1260475"/>
            <a:ext cx="6892925" cy="44894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30456-378E-496A-9F76-D507E3A6CF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359525"/>
            <a:ext cx="373063" cy="354013"/>
          </a:xfrm>
        </p:spPr>
        <p:txBody>
          <a:bodyPr/>
          <a:lstStyle>
            <a:lvl1pPr algn="ctr" eaLnBrk="1" hangingPunct="1">
              <a:defRPr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fld id="{F4A4D645-AD0A-4545-8BDC-FCB894DE7C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72F31-188F-4F3C-8858-48E89BEE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5000" y="6373813"/>
            <a:ext cx="2833688" cy="284162"/>
          </a:xfrm>
        </p:spPr>
        <p:txBody>
          <a:bodyPr/>
          <a:lstStyle>
            <a:lvl1pPr algn="ctr" eaLnBrk="1" hangingPunct="1">
              <a:defRPr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3236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37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>
            <a:extLst>
              <a:ext uri="{FF2B5EF4-FFF2-40B4-BE49-F238E27FC236}">
                <a16:creationId xmlns:a16="http://schemas.microsoft.com/office/drawing/2014/main" id="{874FF4FD-3023-4578-BD0E-E2FEF386E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3" y="5210175"/>
            <a:ext cx="116998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4">
            <a:extLst>
              <a:ext uri="{FF2B5EF4-FFF2-40B4-BE49-F238E27FC236}">
                <a16:creationId xmlns:a16="http://schemas.microsoft.com/office/drawing/2014/main" id="{433FD4B2-7F34-49E9-8D87-F81DC3A3D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258763" y="974725"/>
            <a:ext cx="8615362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8" name="Rectangle 83">
            <a:extLst>
              <a:ext uri="{FF2B5EF4-FFF2-40B4-BE49-F238E27FC236}">
                <a16:creationId xmlns:a16="http://schemas.microsoft.com/office/drawing/2014/main" id="{3DAB967E-F429-46C5-9D62-D78F96CD3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69875" y="320675"/>
            <a:ext cx="85947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</a:t>
            </a:r>
          </a:p>
        </p:txBody>
      </p:sp>
      <p:sp>
        <p:nvSpPr>
          <p:cNvPr id="1029" name="TextBox 14">
            <a:extLst>
              <a:ext uri="{FF2B5EF4-FFF2-40B4-BE49-F238E27FC236}">
                <a16:creationId xmlns:a16="http://schemas.microsoft.com/office/drawing/2014/main" id="{0B298F25-03BF-43AA-A1E1-84C71A34A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6465888"/>
            <a:ext cx="295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C7C7C"/>
                </a:solidFill>
                <a:latin typeface="Calibri Light" panose="020F0302020204030204" pitchFamily="34" charset="0"/>
              </a:rPr>
              <a:t>©Larsen &amp; Toubro Infotech Ltd. Privileged and Confidential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16F01EE5-3808-4202-9FBD-52210CD5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600" y="6432550"/>
            <a:ext cx="396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fld id="{133653F8-DDF4-4ACC-990F-34B264116C06}" type="slidenum">
              <a:rPr lang="uk-UA" altLang="en-US" sz="1400">
                <a:solidFill>
                  <a:schemeClr val="bg1"/>
                </a:solidFill>
                <a:latin typeface="Calibri Light" panose="020F0302020204030204" pitchFamily="34" charset="0"/>
              </a:rPr>
              <a:pPr eaLnBrk="1" hangingPunct="1"/>
              <a:t>‹#›</a:t>
            </a:fld>
            <a:endParaRPr lang="uk-UA" altLang="en-US" sz="100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1031" name="Picture 4" descr="C:\Users\10630824\Desktop\Microot template\corners (2).png">
            <a:extLst>
              <a:ext uri="{FF2B5EF4-FFF2-40B4-BE49-F238E27FC236}">
                <a16:creationId xmlns:a16="http://schemas.microsoft.com/office/drawing/2014/main" id="{911472EA-6A25-452E-9B37-022EF277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49213"/>
            <a:ext cx="68897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0">
            <a:extLst>
              <a:ext uri="{FF2B5EF4-FFF2-40B4-BE49-F238E27FC236}">
                <a16:creationId xmlns:a16="http://schemas.microsoft.com/office/drawing/2014/main" id="{EC28DAEB-3675-43C0-A7CA-B94EF738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86513"/>
            <a:ext cx="38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ransition>
    <p:wipe dir="r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50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fontAlgn="base">
        <a:spcBef>
          <a:spcPct val="0"/>
        </a:spcBef>
        <a:spcAft>
          <a:spcPct val="0"/>
        </a:spcAft>
        <a:defRPr sz="2500">
          <a:solidFill>
            <a:srgbClr val="2C2D8B"/>
          </a:solidFill>
          <a:latin typeface="Calibri Light" panose="020F0302020204030204" pitchFamily="34" charset="0"/>
          <a:ea typeface="STKaiti" pitchFamily="2" charset="-122"/>
          <a:cs typeface="Calibri Light" panose="020F03020202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500">
          <a:solidFill>
            <a:srgbClr val="2C2D8B"/>
          </a:solidFill>
          <a:latin typeface="Calibri Light" panose="020F0302020204030204" pitchFamily="34" charset="0"/>
          <a:ea typeface="STKaiti" pitchFamily="2" charset="-122"/>
          <a:cs typeface="Calibri Light" panose="020F03020202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500">
          <a:solidFill>
            <a:srgbClr val="2C2D8B"/>
          </a:solidFill>
          <a:latin typeface="Calibri Light" panose="020F0302020204030204" pitchFamily="34" charset="0"/>
          <a:ea typeface="STKaiti" pitchFamily="2" charset="-122"/>
          <a:cs typeface="Calibri Light" panose="020F03020202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500">
          <a:solidFill>
            <a:srgbClr val="2C2D8B"/>
          </a:solidFill>
          <a:latin typeface="Calibri Light" panose="020F0302020204030204" pitchFamily="34" charset="0"/>
          <a:ea typeface="STKaiti" pitchFamily="2" charset="-122"/>
          <a:cs typeface="Calibri Light" panose="020F0302020204030204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050" indent="-146050" algn="l" defTabSz="1565275" rtl="0" fontAlgn="base">
        <a:spcBef>
          <a:spcPct val="75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2100" indent="-146050" algn="l" defTabSz="1565275" rtl="0" fontAlgn="base">
        <a:spcBef>
          <a:spcPct val="25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1600">
          <a:solidFill>
            <a:srgbClr val="000000"/>
          </a:solidFill>
          <a:latin typeface="Calibri Light"/>
          <a:ea typeface="+mn-ea"/>
          <a:cs typeface="Calibri Light"/>
        </a:defRPr>
      </a:lvl2pPr>
      <a:lvl3pPr marL="439738" indent="-146050" algn="l" defTabSz="1565275" rtl="0" fontAlgn="base">
        <a:spcBef>
          <a:spcPct val="25000"/>
        </a:spcBef>
        <a:spcAft>
          <a:spcPct val="0"/>
        </a:spcAft>
        <a:buSzPct val="70000"/>
        <a:buFont typeface="Wingdings" panose="05000000000000000000" pitchFamily="2" charset="2"/>
        <a:buChar char="§"/>
        <a:defRPr sz="160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200" indent="-141288" algn="l" defTabSz="1565275" rtl="0" fontAlgn="base">
        <a:spcBef>
          <a:spcPct val="25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5488" indent="-139700" algn="l" defTabSz="1565275" rtl="0" fontAlgn="base">
        <a:spcBef>
          <a:spcPct val="25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7746369E-AACC-465A-A8EC-5504E17D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3" y="2713038"/>
            <a:ext cx="1692275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54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audio" Target="../media/audio6.wav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55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5.w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3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5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0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41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6.png"/><Relationship Id="rId4" Type="http://schemas.openxmlformats.org/officeDocument/2006/relationships/oleObject" Target="../embeddings/oleObject42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44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5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6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.pn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47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9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0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1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2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3.png"/><Relationship Id="rId4" Type="http://schemas.openxmlformats.org/officeDocument/2006/relationships/oleObject" Target="../embeddings/oleObject53.bin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ED99C762-08B2-4C3D-BBF0-3557FE9F2B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79563" y="3886200"/>
            <a:ext cx="6400800" cy="1752600"/>
          </a:xfrm>
          <a:noFill/>
        </p:spPr>
        <p:txBody>
          <a:bodyPr lIns="92075" tIns="46038" rIns="92075" bIns="46038"/>
          <a:lstStyle/>
          <a:p>
            <a:pPr algn="ctr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        SYSTEM OVERVIEW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6E66FCD-EBB7-4E8F-A5C7-C347F64D83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76400" y="2286000"/>
            <a:ext cx="6248400" cy="19050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Credit Management System</a:t>
            </a:r>
            <a:b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 (CMS)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D6277C0-69B9-4162-BD6D-F98847559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892925" cy="660400"/>
          </a:xfrm>
          <a:noFill/>
        </p:spPr>
        <p:txBody>
          <a:bodyPr lIns="92075" tIns="46038" rIns="92075" bIns="46038" anchor="ctr"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General Flow</a:t>
            </a:r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60D1C461-6AAE-4AAA-A255-05CAE8CD4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162800" cy="3886200"/>
          </a:xfrm>
        </p:spPr>
        <p:txBody>
          <a:bodyPr lIns="92075" tIns="46038" rIns="92075" bIns="46038"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On a billing cycles basis: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A billing cycle is the interval between days or dates of regularly produced billing statements.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Statements are processed and printed during a billing run.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Multiple billing cycles during a month allow for distribution of work.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40D4445-C1EC-4D14-9BBB-767FD6B9B2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4462F456-E613-4952-A6F7-78411424A491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id="{0D4376A9-4FCB-4635-B66E-4144CF8BE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581400"/>
          <a:ext cx="2239963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Clip" r:id="rId3" imgW="3277354" imgH="2601740" progId="MS_ClipArt_Gallery.2">
                  <p:embed/>
                </p:oleObj>
              </mc:Choice>
              <mc:Fallback>
                <p:oleObj name="Clip" r:id="rId3" imgW="3277354" imgH="26017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81400"/>
                        <a:ext cx="2239963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Text Box 5">
            <a:extLst>
              <a:ext uri="{FF2B5EF4-FFF2-40B4-BE49-F238E27FC236}">
                <a16:creationId xmlns:a16="http://schemas.microsoft.com/office/drawing/2014/main" id="{FA585DFF-F6C8-4BD2-B460-5C8502447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4792663"/>
            <a:ext cx="155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  <p:bldP spid="104453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A33F3491-9904-45F4-8DF6-68A794E47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Debit Card Processing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E9E72D63-49C7-440A-B9F6-DE85F9F4E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CMS posts the sale transaction to the account as a debit and automatically generates an offset credit as transactions enter posting. This offset keeps the balance on the CMS account at zero.</a:t>
            </a:r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0E649B48-8F2B-41A5-AC03-786B51927C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B2547559-EABA-4EA5-8709-09BF06FCD036}" type="slidenum">
              <a:rPr lang="en-US" altLang="en-US" smtClean="0"/>
              <a:pPr/>
              <a:t>100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6BAAD0A-02FC-4502-94C6-7CCAC7FAA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Nightly Batch Processing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BDCFD446-EB3E-4201-A4C2-8A2A2631D6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371600"/>
            <a:ext cx="6775450" cy="4151313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Nightly processing can perform: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online authorizations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account maintenance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accept new accounts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process account transfers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process all monetary transactions</a:t>
            </a: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8ABE881C-1091-41E6-9075-7EE87B89F5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E2E7C35A-BD78-4AB0-80A8-24D07E6CEACE}" type="slidenum">
              <a:rPr lang="en-US" altLang="en-US" smtClean="0"/>
              <a:pPr/>
              <a:t>101</a:t>
            </a:fld>
            <a:endParaRPr lang="en-US" altLang="en-US"/>
          </a:p>
        </p:txBody>
      </p:sp>
      <p:graphicFrame>
        <p:nvGraphicFramePr>
          <p:cNvPr id="178180" name="Object 4">
            <a:extLst>
              <a:ext uri="{FF2B5EF4-FFF2-40B4-BE49-F238E27FC236}">
                <a16:creationId xmlns:a16="http://schemas.microsoft.com/office/drawing/2014/main" id="{B63662CF-028C-43CC-B9B5-49CB36393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267200"/>
          <a:ext cx="1673225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8" name="Clip" r:id="rId4" imgW="681066" imgH="681066" progId="MS_ClipArt_Gallery.2">
                  <p:embed/>
                </p:oleObj>
              </mc:Choice>
              <mc:Fallback>
                <p:oleObj name="Clip" r:id="rId4" imgW="681066" imgH="68106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67200"/>
                        <a:ext cx="1673225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bldLvl="2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667E38BA-9B67-44B5-B72F-D2267852F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Balancing the System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AFEB08F5-44C5-4CFD-9AAF-43B2D89DDF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600200"/>
            <a:ext cx="6781800" cy="4724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Begin the balancing process by comparing the inputs into the system with the system reports that are outputted.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This process takes into consideration the various means of input and the paths of processing that take place during batch updates. 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2AF4D2F6-674A-4C7A-9DA9-77F3DE06DC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999875F5-40FC-4DCC-90B0-DEA1B6D539A5}" type="slidenum">
              <a:rPr lang="en-US" altLang="en-US" smtClean="0"/>
              <a:pPr/>
              <a:t>102</a:t>
            </a:fld>
            <a:endParaRPr lang="en-US" altLang="en-US"/>
          </a:p>
        </p:txBody>
      </p:sp>
      <p:graphicFrame>
        <p:nvGraphicFramePr>
          <p:cNvPr id="179204" name="Object 4">
            <a:extLst>
              <a:ext uri="{FF2B5EF4-FFF2-40B4-BE49-F238E27FC236}">
                <a16:creationId xmlns:a16="http://schemas.microsoft.com/office/drawing/2014/main" id="{67953DC8-24C9-4D3F-BBA8-5FBC05BB6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419600"/>
          <a:ext cx="2449513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4" name="Clip" r:id="rId4" imgW="3562597" imgH="2622072" progId="MS_ClipArt_Gallery.2">
                  <p:embed/>
                </p:oleObj>
              </mc:Choice>
              <mc:Fallback>
                <p:oleObj name="Clip" r:id="rId4" imgW="3562597" imgH="2622072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19600"/>
                        <a:ext cx="2449513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>
            <a:extLst>
              <a:ext uri="{FF2B5EF4-FFF2-40B4-BE49-F238E27FC236}">
                <a16:creationId xmlns:a16="http://schemas.microsoft.com/office/drawing/2014/main" id="{E99867D7-FB8E-4606-83FD-B3BC93875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724400"/>
          <a:ext cx="10477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5" name="Clip" r:id="rId6" imgW="1046971" imgH="1191779" progId="MS_ClipArt_Gallery.2">
                  <p:embed/>
                </p:oleObj>
              </mc:Choice>
              <mc:Fallback>
                <p:oleObj name="Clip" r:id="rId6" imgW="1046971" imgH="119177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724400"/>
                        <a:ext cx="104775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6">
            <a:extLst>
              <a:ext uri="{FF2B5EF4-FFF2-40B4-BE49-F238E27FC236}">
                <a16:creationId xmlns:a16="http://schemas.microsoft.com/office/drawing/2014/main" id="{62560DFD-C3C8-4411-B937-230D8E758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724400"/>
          <a:ext cx="10477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6" name="Clip" r:id="rId8" imgW="1046971" imgH="1191779" progId="MS_ClipArt_Gallery.2">
                  <p:embed/>
                </p:oleObj>
              </mc:Choice>
              <mc:Fallback>
                <p:oleObj name="Clip" r:id="rId8" imgW="1046971" imgH="119177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104775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33AEFC64-BD83-4201-9529-CF3ED2788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Balancing the System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0FFE8A62-C378-4CC4-B42E-F60D3F8AF8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6705600" cy="38862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process verifies not only that a logo or an organization are not “out-of-balance,” but also that the individual types of transactions were applied and reported correctly.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It is the users responsibility to balance the transaction inputs passed to CMS on a daily basis.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CMS reports input totals, you need to verify the total input with your internal totals (such as sales audits, lock boxes, and so forth).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3A9510F8-4ACD-4A0E-B78A-AF8B2C3EBB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4AB2E0E0-3795-46DF-977A-811C3C975AF7}" type="slidenum">
              <a:rPr lang="en-US" altLang="en-US" smtClean="0"/>
              <a:pPr/>
              <a:t>103</a:t>
            </a:fld>
            <a:endParaRPr lang="en-US" altLang="en-US"/>
          </a:p>
        </p:txBody>
      </p:sp>
      <p:graphicFrame>
        <p:nvGraphicFramePr>
          <p:cNvPr id="180229" name="Object 5">
            <a:extLst>
              <a:ext uri="{FF2B5EF4-FFF2-40B4-BE49-F238E27FC236}">
                <a16:creationId xmlns:a16="http://schemas.microsoft.com/office/drawing/2014/main" id="{D21CFADD-4E9E-4791-8ABF-7317D297B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181600"/>
          <a:ext cx="170021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6" name="Clip" r:id="rId3" imgW="3562597" imgH="2622072" progId="MS_ClipArt_Gallery.2">
                  <p:embed/>
                </p:oleObj>
              </mc:Choice>
              <mc:Fallback>
                <p:oleObj name="Clip" r:id="rId3" imgW="3562597" imgH="2622072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81600"/>
                        <a:ext cx="1700213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C664A5D-9B1D-4F5D-B021-7F5C17B10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CMS/FAS Internal Interfaces</a:t>
            </a:r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F63151D-C3F8-4985-8439-47900BE00E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676400"/>
            <a:ext cx="6781800" cy="4724400"/>
          </a:xfrm>
        </p:spPr>
        <p:txBody>
          <a:bodyPr lIns="92075" tIns="46038" rIns="92075" bIns="46038"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CMS, being an accounts receivable package does the majority of your customer account management.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All monetary transactions such as sales and adjustments are performed in CMS, as well as billing and payment processing.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CMS may be interfaced with Financial Authorization System (FAS). 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1D569DCD-8C15-4905-BEA5-8521356249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D0C998CE-667F-4C09-9EBD-B9175938FC68}" type="slidenum">
              <a:rPr lang="en-US" altLang="en-US" smtClean="0"/>
              <a:pPr/>
              <a:t>104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A5F569D5-7E09-4214-A27D-D4E99F36B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CMS/FAS Internal Interfaces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DD3E6542-1041-4C2C-BBFA-645E2FDA6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6781800" cy="48768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FAS provides a vehicle to authorize sales transactions for bankcards, retail cards, or private label purchases.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When a purchase is made, FAS verifies the transaction information and approves or declines the sale.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CMS account’s open-to-buy, memo debit fields, and memo credit fields are continually affected by the authorization amount.</a:t>
            </a:r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3A0D7588-493E-4F3C-825F-8CECF0C0D1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950118A4-034F-4796-A7DF-A4A5644D12E5}" type="slidenum">
              <a:rPr lang="en-US" altLang="en-US" smtClean="0"/>
              <a:pPr/>
              <a:t>105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0D1B716A-6FA3-4BF7-959B-CE0820073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CMS/FAS Internal Interfaces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6BB74A9B-AC81-4471-B534-BA2ECC3FF0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676400"/>
            <a:ext cx="6400800" cy="4724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open-to-buy (O-T-B) amount is the available credit for an account.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This O-T-B field is equal to the credit limit minus the current balance, minus the amount of outstanding authorizations, plus the authorizations credit adjustment.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These fields are incremented or decremented by changes throughout the authorization’s life, while on the outstanding authorization file in CMS.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9AC469D3-720E-4C85-BA6A-1482429441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CB03458F-3951-4AC5-9E91-6A75530387A3}" type="slidenum">
              <a:rPr lang="en-US" altLang="en-US" smtClean="0"/>
              <a:pPr/>
              <a:t>106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EE3FCF39-AFBC-4E5E-B45C-CC678E61A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CMS/FAS Internal Interfaces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47588848-EB46-44C5-8D10-071E4C66E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524000"/>
            <a:ext cx="6858000" cy="4724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When the sales transaction is completed (a monetary transaction match is found) the system removes the authorization from the account. 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This affects the open-to-buy by removing the memo amount on the outstanding authorization file.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When the transaction posts, the memo balance is permanently updated along with the open-to-buy.</a:t>
            </a:r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0F6814A9-AA1C-4D5F-85B6-9E2AADDBED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95D73848-6B33-4BEE-BC6C-FECDC6A2F44A}" type="slidenum">
              <a:rPr lang="en-US" altLang="en-US" smtClean="0"/>
              <a:pPr/>
              <a:t>107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1895069B-E3A9-4174-A57C-8D9729D761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14800" y="2797175"/>
            <a:ext cx="4583113" cy="6111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Thank you!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7A26705-91FE-4C0E-9CB9-0954AD1B1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6172200" cy="1143000"/>
          </a:xfrm>
          <a:noFill/>
        </p:spPr>
        <p:txBody>
          <a:bodyPr lIns="92075" tIns="46038" rIns="92075" bIns="46038" anchor="ctr"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General Flow</a:t>
            </a:r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26CF2D3-4F67-49C3-9671-F965F35A95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315200" cy="3657600"/>
          </a:xfrm>
        </p:spPr>
        <p:txBody>
          <a:bodyPr lIns="92075" tIns="46038" rIns="92075" bIns="46038"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The following billing cycle calculations may be performed based on parameters set: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Calculate payments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Consolidate payments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Distribute payments to credit plans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Apply underpayments and overpayments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Apply payments to accounts with multiple credit plans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Handle prepayments and skip payments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Apply payment reversals.</a:t>
            </a: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76895A97-CD29-4EDC-8999-4AC6987D75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6392B839-C03F-41CA-88F2-9ED23803986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7F35E8D-EB70-4A0F-9941-17AB48BA7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892925" cy="660400"/>
          </a:xfrm>
          <a:noFill/>
        </p:spPr>
        <p:txBody>
          <a:bodyPr lIns="92075" tIns="46038" rIns="92075" bIns="46038" anchor="ctr"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Establishing Control Records</a:t>
            </a:r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6367029-E1C4-42E0-86BD-4B89323896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6629400" cy="4572000"/>
          </a:xfrm>
        </p:spPr>
        <p:txBody>
          <a:bodyPr lIns="92075" tIns="46038" rIns="92075" bIns="46038"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Setup begins in CMS by establishing the control records. 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Each control record handles options and parameters pertinent to specific areas of processing.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The three primary system level control records are: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System record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Organization record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Logo record.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BD556047-7325-4705-996C-1AD6C7C1C6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8E197EB6-2543-46F0-83A1-415D23607C2C}" type="slidenum">
              <a:rPr lang="en-US" altLang="en-US" smtClean="0"/>
              <a:pPr/>
              <a:t>12</a:t>
            </a:fld>
            <a:endParaRPr lang="en-US" altLang="en-US"/>
          </a:p>
        </p:txBody>
      </p:sp>
      <p:graphicFrame>
        <p:nvGraphicFramePr>
          <p:cNvPr id="83972" name="Object 4">
            <a:extLst>
              <a:ext uri="{FF2B5EF4-FFF2-40B4-BE49-F238E27FC236}">
                <a16:creationId xmlns:a16="http://schemas.microsoft.com/office/drawing/2014/main" id="{872D083B-722F-473E-8599-595F738F4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810000"/>
          <a:ext cx="21113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Clip" r:id="rId3" imgW="1055599" imgH="830902" progId="MS_ClipArt_Gallery.2">
                  <p:embed/>
                </p:oleObj>
              </mc:Choice>
              <mc:Fallback>
                <p:oleObj name="Clip" r:id="rId3" imgW="1055599" imgH="830902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10000"/>
                        <a:ext cx="2111375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>
            <a:extLst>
              <a:ext uri="{FF2B5EF4-FFF2-40B4-BE49-F238E27FC236}">
                <a16:creationId xmlns:a16="http://schemas.microsoft.com/office/drawing/2014/main" id="{CD8611DB-8907-4D3F-A3A9-46F0E6EA6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892925" cy="660400"/>
          </a:xfrm>
          <a:noFill/>
        </p:spPr>
        <p:txBody>
          <a:bodyPr lIns="92075" tIns="46038" rIns="92075" bIns="46038" anchor="ctr"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Establishing Control Records</a:t>
            </a:r>
          </a:p>
        </p:txBody>
      </p:sp>
      <p:sp>
        <p:nvSpPr>
          <p:cNvPr id="68611" name="Rectangle 1027">
            <a:extLst>
              <a:ext uri="{FF2B5EF4-FFF2-40B4-BE49-F238E27FC236}">
                <a16:creationId xmlns:a16="http://schemas.microsoft.com/office/drawing/2014/main" id="{8BA9006B-A996-4FCC-9F9F-7BF60E3C03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239000" cy="4038600"/>
          </a:xfrm>
        </p:spPr>
        <p:txBody>
          <a:bodyPr lIns="92075" tIns="46038" rIns="92075" bIns="46038"/>
          <a:lstStyle/>
          <a:p>
            <a:pPr>
              <a:spcAft>
                <a:spcPct val="20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The are another 21 control records that help control the system. Based on the number of interfaces used, some or all of these will have to be set up. </a:t>
            </a:r>
          </a:p>
          <a:p>
            <a:pPr>
              <a:spcAft>
                <a:spcPct val="20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The remaining control records represent processing levels within one or more of the higher level control records. 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B3682451-4FB2-48FE-B9B6-5B0FBDA55A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5975DBDB-ADD3-484E-91D7-89DEA01AE7E6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8616" name="Text Box 1032">
            <a:extLst>
              <a:ext uri="{FF2B5EF4-FFF2-40B4-BE49-F238E27FC236}">
                <a16:creationId xmlns:a16="http://schemas.microsoft.com/office/drawing/2014/main" id="{6C10C855-1426-43D9-B2FF-97835A52E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62400"/>
            <a:ext cx="162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Control Levels</a:t>
            </a:r>
          </a:p>
        </p:txBody>
      </p:sp>
      <p:graphicFrame>
        <p:nvGraphicFramePr>
          <p:cNvPr id="68617" name="Object 1033">
            <a:extLst>
              <a:ext uri="{FF2B5EF4-FFF2-40B4-BE49-F238E27FC236}">
                <a16:creationId xmlns:a16="http://schemas.microsoft.com/office/drawing/2014/main" id="{17923E44-3B64-4B80-BA22-8DF289561E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124200"/>
          <a:ext cx="21113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Clip" r:id="rId3" imgW="1055599" imgH="830902" progId="MS_ClipArt_Gallery.2">
                  <p:embed/>
                </p:oleObj>
              </mc:Choice>
              <mc:Fallback>
                <p:oleObj name="Clip" r:id="rId3" imgW="1055599" imgH="830902" progId="MS_ClipArt_Gallery.2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124200"/>
                        <a:ext cx="2111375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  <p:bldP spid="6861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>
            <a:extLst>
              <a:ext uri="{FF2B5EF4-FFF2-40B4-BE49-F238E27FC236}">
                <a16:creationId xmlns:a16="http://schemas.microsoft.com/office/drawing/2014/main" id="{9983E861-4360-4463-BC15-C8E3829D0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892925" cy="660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Establishing Control Records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86AF6560-EEEA-4AA1-A7EF-F4AB7377D7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086600" cy="2743200"/>
          </a:xfrm>
        </p:spPr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What are System Controls?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CMS system control records allow tailoring your processing environment to meet your specific needs. 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The system record represents the highest level of controls in CMS. 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It enables you to establish the overall processing characteristics for credit processing. 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A3E5A6F3-4DB4-4FD7-8FEA-537ED35F95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16E4BE9A-7DB1-4049-82BA-76D27A4445B3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E42E54DE-F3B6-4742-9E22-4C63D05A89C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2133600"/>
            <a:ext cx="3810000" cy="4114800"/>
          </a:xfrm>
        </p:spPr>
        <p:txBody>
          <a:bodyPr/>
          <a:lstStyle/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25606" name="Object 7">
            <a:extLst>
              <a:ext uri="{FF2B5EF4-FFF2-40B4-BE49-F238E27FC236}">
                <a16:creationId xmlns:a16="http://schemas.microsoft.com/office/drawing/2014/main" id="{365ADD5E-9FB0-470D-9ACE-7C1010FEA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648200"/>
          <a:ext cx="968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Clip" r:id="rId3" imgW="588119" imgH="573874" progId="MS_ClipArt_Gallery.2">
                  <p:embed/>
                </p:oleObj>
              </mc:Choice>
              <mc:Fallback>
                <p:oleObj name="Clip" r:id="rId3" imgW="588119" imgH="573874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48200"/>
                        <a:ext cx="9683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8">
            <a:extLst>
              <a:ext uri="{FF2B5EF4-FFF2-40B4-BE49-F238E27FC236}">
                <a16:creationId xmlns:a16="http://schemas.microsoft.com/office/drawing/2014/main" id="{71CDE0B4-1BB8-44AB-950E-E1EF5D4F4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5014913"/>
            <a:ext cx="282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Tailoring Your System</a:t>
            </a:r>
            <a:endParaRPr lang="en-US" altLang="en-US" sz="2000" b="1">
              <a:solidFill>
                <a:schemeClr val="bg2"/>
              </a:solidFill>
              <a:latin typeface="Avenir 65" pitchFamily="2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FB41128-94EC-4D24-98F6-C5C6C23E1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892925" cy="660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Establishing Control Records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6C47F508-651B-4A1D-A3B6-0B557E587A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6775450" cy="4151313"/>
          </a:xfrm>
        </p:spPr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What are System Controls? (continued)</a:t>
            </a: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This record also indicates whether CMS interfaces with other systems such as: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ACS-Adaptive Control System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ITS-Interchange Transaction System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LTS-Letter System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E33DFE60-2073-4F7F-8121-8171DB8DF4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55AC4951-B365-4938-B195-155F1B6F2920}" type="slidenum">
              <a:rPr lang="en-US" altLang="en-US" smtClean="0"/>
              <a:pPr/>
              <a:t>15</a:t>
            </a:fld>
            <a:endParaRPr lang="en-US" altLang="en-US"/>
          </a:p>
        </p:txBody>
      </p:sp>
      <p:graphicFrame>
        <p:nvGraphicFramePr>
          <p:cNvPr id="183300" name="Object 4">
            <a:extLst>
              <a:ext uri="{FF2B5EF4-FFF2-40B4-BE49-F238E27FC236}">
                <a16:creationId xmlns:a16="http://schemas.microsoft.com/office/drawing/2014/main" id="{BE08F60E-962C-4184-B6BC-17D54A9EF8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733800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Clip" r:id="rId3" imgW="1371941" imgH="1371941" progId="MS_ClipArt_Gallery.2">
                  <p:embed/>
                </p:oleObj>
              </mc:Choice>
              <mc:Fallback>
                <p:oleObj name="Clip" r:id="rId3" imgW="1371941" imgH="1371941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33800"/>
                        <a:ext cx="1371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1" name="Text Box 5">
            <a:extLst>
              <a:ext uri="{FF2B5EF4-FFF2-40B4-BE49-F238E27FC236}">
                <a16:creationId xmlns:a16="http://schemas.microsoft.com/office/drawing/2014/main" id="{01BF2520-102F-4A6A-8D73-A06BBAA31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67200"/>
            <a:ext cx="2522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Establish Interfaces</a:t>
            </a:r>
            <a:endParaRPr lang="en-US" altLang="en-US" sz="2000" b="1">
              <a:solidFill>
                <a:schemeClr val="bg2"/>
              </a:solidFill>
              <a:latin typeface="Avenir 65" pitchFamily="2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bldLvl="2" autoUpdateAnimBg="0"/>
      <p:bldP spid="18330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8A5765FF-3976-47D1-8173-2B091D02F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892925" cy="660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Establishing Control Records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5A19E890-9879-4FB2-9F04-4211DC7819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6705600" cy="4953000"/>
          </a:xfrm>
        </p:spPr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What are Organizational Controls?</a:t>
            </a:r>
          </a:p>
          <a:p>
            <a:pPr>
              <a:spcAft>
                <a:spcPct val="20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Within CMS you may set-up multiple organizations.</a:t>
            </a:r>
          </a:p>
          <a:p>
            <a:pPr>
              <a:spcAft>
                <a:spcPct val="20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Organization-level controls define the characteristics and processing parameters for large groups of similar accounts. </a:t>
            </a:r>
          </a:p>
          <a:p>
            <a:pPr>
              <a:spcAft>
                <a:spcPct val="20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By grouping accounts under different organizations, you can divide and control accounts that require different processing parameters.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EC4E1693-B3C8-4FD1-A02F-3044C884EC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25D60387-8FE3-4C75-B710-1200B7DBA55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FEEC7826-66CF-4433-B8F7-D2FAEE30473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2133600"/>
            <a:ext cx="3810000" cy="4114800"/>
          </a:xfrm>
        </p:spPr>
        <p:txBody>
          <a:bodyPr/>
          <a:lstStyle/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84997" name="Object 5">
            <a:extLst>
              <a:ext uri="{FF2B5EF4-FFF2-40B4-BE49-F238E27FC236}">
                <a16:creationId xmlns:a16="http://schemas.microsoft.com/office/drawing/2014/main" id="{4A50F565-F96C-415E-BC02-51628A7C6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191000"/>
          <a:ext cx="14001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Clip" r:id="rId3" imgW="1399940" imgH="847476" progId="MS_ClipArt_Gallery.2">
                  <p:embed/>
                </p:oleObj>
              </mc:Choice>
              <mc:Fallback>
                <p:oleObj name="Clip" r:id="rId3" imgW="1399940" imgH="847476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91000"/>
                        <a:ext cx="14001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Text Box 6">
            <a:extLst>
              <a:ext uri="{FF2B5EF4-FFF2-40B4-BE49-F238E27FC236}">
                <a16:creationId xmlns:a16="http://schemas.microsoft.com/office/drawing/2014/main" id="{CC1F1670-C62E-4E0C-B40C-6B808EBC9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838" y="4405313"/>
            <a:ext cx="2930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Multiple Organizations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build="p" autoUpdateAnimBg="0"/>
      <p:bldP spid="8499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DAD5F6D7-751C-4067-937F-C84B3BF4D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892925" cy="660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Establishing Control Records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A1061843-92CF-448A-A197-FC6F93782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391400" cy="3810000"/>
          </a:xfrm>
        </p:spPr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Things to consider when adding an Organizational control record.</a:t>
            </a:r>
          </a:p>
          <a:p>
            <a:pPr>
              <a:spcAft>
                <a:spcPct val="20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Number of organizations that will be defined.</a:t>
            </a:r>
          </a:p>
          <a:p>
            <a:pPr>
              <a:spcAft>
                <a:spcPct val="20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Processing parameters. </a:t>
            </a:r>
          </a:p>
          <a:p>
            <a:pPr>
              <a:spcAft>
                <a:spcPct val="20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Days of the week on which the organization will process. </a:t>
            </a:r>
          </a:p>
          <a:p>
            <a:pPr>
              <a:spcAft>
                <a:spcPct val="20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Holidays that the organization will observe. </a:t>
            </a:r>
          </a:p>
          <a:p>
            <a:pPr>
              <a:spcAft>
                <a:spcPct val="20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Next billing processing dates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5D27DD43-ABA6-458B-84A9-1B690FBDA8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EE84FC09-5479-4FF6-A651-91C150736362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5D00096F-CD7E-4775-B52D-711CE8489E9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2133600"/>
            <a:ext cx="3810000" cy="4114800"/>
          </a:xfrm>
        </p:spPr>
        <p:txBody>
          <a:bodyPr/>
          <a:lstStyle/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94213" name="Object 5">
            <a:extLst>
              <a:ext uri="{FF2B5EF4-FFF2-40B4-BE49-F238E27FC236}">
                <a16:creationId xmlns:a16="http://schemas.microsoft.com/office/drawing/2014/main" id="{05DF0030-8464-4D94-8F83-03651E400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886200"/>
          <a:ext cx="1700213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Clip" r:id="rId3" imgW="3365987" imgH="2598524" progId="MS_ClipArt_Gallery.2">
                  <p:embed/>
                </p:oleObj>
              </mc:Choice>
              <mc:Fallback>
                <p:oleObj name="Clip" r:id="rId3" imgW="3365987" imgH="2598524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1700213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6">
            <a:extLst>
              <a:ext uri="{FF2B5EF4-FFF2-40B4-BE49-F238E27FC236}">
                <a16:creationId xmlns:a16="http://schemas.microsoft.com/office/drawing/2014/main" id="{6199ECF6-FC18-4893-979D-CAF7CE100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4481513"/>
            <a:ext cx="1744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Define 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 autoUpdateAnimBg="0"/>
      <p:bldP spid="9421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4856EF05-FF16-4010-8495-724264540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892925" cy="660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Establishing Control Records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B83156B7-3AB0-4ADB-AB3A-93CA529B78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6934200" cy="2362200"/>
          </a:xfrm>
        </p:spPr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Thing to consider when adding an Organizational control record (continued).</a:t>
            </a:r>
          </a:p>
          <a:p>
            <a:pPr>
              <a:spcAft>
                <a:spcPct val="20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Days of the month billing processing is to take place</a:t>
            </a:r>
          </a:p>
          <a:p>
            <a:pPr>
              <a:spcAft>
                <a:spcPct val="20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General ledger processing </a:t>
            </a:r>
          </a:p>
          <a:p>
            <a:pPr>
              <a:spcAft>
                <a:spcPct val="20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Default general ledger debit and credit account numbers and reporting level for reject reentry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95927291-31EE-402E-AA96-E1B2BD1B62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3754A82F-CEDB-4478-BCDC-519A156805A9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1126C97F-A00B-4CD5-B41A-380327E3B76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2133600"/>
            <a:ext cx="3810000" cy="4114800"/>
          </a:xfrm>
        </p:spPr>
        <p:txBody>
          <a:bodyPr/>
          <a:lstStyle/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95238" name="Object 6">
            <a:extLst>
              <a:ext uri="{FF2B5EF4-FFF2-40B4-BE49-F238E27FC236}">
                <a16:creationId xmlns:a16="http://schemas.microsoft.com/office/drawing/2014/main" id="{194D41EE-992F-4F50-8540-602DC4EE1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657600"/>
          <a:ext cx="12668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Clip" r:id="rId3" imgW="1265101" imgH="1381775" progId="MS_ClipArt_Gallery.2">
                  <p:embed/>
                </p:oleObj>
              </mc:Choice>
              <mc:Fallback>
                <p:oleObj name="Clip" r:id="rId3" imgW="1265101" imgH="1381775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57600"/>
                        <a:ext cx="126682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Text Box 7">
            <a:extLst>
              <a:ext uri="{FF2B5EF4-FFF2-40B4-BE49-F238E27FC236}">
                <a16:creationId xmlns:a16="http://schemas.microsoft.com/office/drawing/2014/main" id="{4DE75DE1-94DD-40BB-BD13-138F92667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176713"/>
            <a:ext cx="221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Ledger Accounts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build="p" autoUpdateAnimBg="0"/>
      <p:bldP spid="9523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FAC6FE61-04FE-441C-9C01-035D3FFBA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477000" cy="914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Establishing Control Records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BE627D5B-60E3-400B-AC4F-2C62F8FFA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7010400" cy="3581400"/>
          </a:xfrm>
        </p:spPr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What are Logo Controls?</a:t>
            </a:r>
          </a:p>
          <a:p>
            <a:pPr>
              <a:spcAft>
                <a:spcPct val="15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Logo control records define processing parameters for the various kinds of accounts you process within each organization. </a:t>
            </a:r>
          </a:p>
          <a:p>
            <a:pPr>
              <a:spcAft>
                <a:spcPct val="15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A logo is a logical grouping of accounts categorized by the type of card, processing parameters, and reporting requirements.</a:t>
            </a:r>
          </a:p>
          <a:p>
            <a:pPr>
              <a:spcAft>
                <a:spcPct val="15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Block code in the Logo record is a user-defined code that identifies an account requiring special processing or handling.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8E17C9C9-A30D-46C8-9DCA-00053A3D02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8D62483C-1006-4A62-9D68-CB5416877870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57A92216-48B4-463A-91DF-F17543D4441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2133600"/>
            <a:ext cx="3810000" cy="4114800"/>
          </a:xfrm>
        </p:spPr>
        <p:txBody>
          <a:bodyPr/>
          <a:lstStyle/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30726" name="Rectangle 5">
            <a:extLst>
              <a:ext uri="{FF2B5EF4-FFF2-40B4-BE49-F238E27FC236}">
                <a16:creationId xmlns:a16="http://schemas.microsoft.com/office/drawing/2014/main" id="{0F396234-7A7E-4BB3-B4C2-9F91EE837562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5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WordArt 8">
            <a:extLst>
              <a:ext uri="{FF2B5EF4-FFF2-40B4-BE49-F238E27FC236}">
                <a16:creationId xmlns:a16="http://schemas.microsoft.com/office/drawing/2014/main" id="{89886C7A-E41A-4D01-9032-270AA8AF874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90800" y="4648200"/>
            <a:ext cx="3886200" cy="6572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sz="3600" kern="10" spc="-360">
                <a:ln w="12700" cap="sq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 panose="020B0806030902050204" pitchFamily="34" charset="0"/>
              </a:rPr>
              <a:t>LOGO GROUP</a:t>
            </a:r>
          </a:p>
        </p:txBody>
      </p:sp>
      <p:graphicFrame>
        <p:nvGraphicFramePr>
          <p:cNvPr id="30728" name="Rectangle 9">
            <a:extLst>
              <a:ext uri="{FF2B5EF4-FFF2-40B4-BE49-F238E27FC236}">
                <a16:creationId xmlns:a16="http://schemas.microsoft.com/office/drawing/2014/main" id="{1ACC2365-E0F3-4A2B-A27D-9B911FB0BF7A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Clip" r:id="rId4" imgW="0" imgH="0" progId="MS_ClipArt_Gallery.2">
                  <p:embed/>
                </p:oleObj>
              </mc:Choice>
              <mc:Fallback>
                <p:oleObj name="Clip" r:id="rId4" imgW="0" imgH="0" progId="MS_ClipArt_Gallery.2">
                  <p:embed/>
                  <p:pic>
                    <p:nvPicPr>
                      <p:cNvPr id="0" name="Rectangle 9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3978943-DF7E-44A9-BCF2-2E5B4F2F3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892925" cy="660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Presentation Navigation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3011984-2152-4F10-9A5F-8F1B12E898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6775450" cy="3200400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This presentation is intended to give you an overview of one component of VisionPLUS</a:t>
            </a:r>
            <a:r>
              <a:rPr lang="en-US" altLang="en-US" sz="2000" i="1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spcAft>
                <a:spcPct val="10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The slides have been setup to present you with information one item at a time. You will need to hit enter or click your mouse button to walk through each slide.</a:t>
            </a:r>
          </a:p>
          <a:p>
            <a:pPr>
              <a:spcAft>
                <a:spcPct val="10000"/>
              </a:spcAft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The arrows on the bottom of the slide allow you to go forward or backward a slide or to go to the begin of the presentation.  The arrows will </a:t>
            </a:r>
            <a:r>
              <a:rPr lang="en-US" altLang="en-US" sz="2000" u="sng"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 walk you through each item. 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7C47EEAE-528B-4322-8F92-D168581698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52E12B78-68F5-43A6-9BAF-6F56D0B4FE6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>
            <a:extLst>
              <a:ext uri="{FF2B5EF4-FFF2-40B4-BE49-F238E27FC236}">
                <a16:creationId xmlns:a16="http://schemas.microsoft.com/office/drawing/2014/main" id="{9D7672F9-704B-43F6-AC3F-350D72D7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892925" cy="660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Setup</a:t>
            </a:r>
          </a:p>
        </p:txBody>
      </p:sp>
      <p:sp>
        <p:nvSpPr>
          <p:cNvPr id="109571" name="Rectangle 1027">
            <a:extLst>
              <a:ext uri="{FF2B5EF4-FFF2-40B4-BE49-F238E27FC236}">
                <a16:creationId xmlns:a16="http://schemas.microsoft.com/office/drawing/2014/main" id="{5DD086BF-6810-434C-9D90-1F4CD46A1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7772400" cy="3276600"/>
          </a:xfrm>
        </p:spPr>
        <p:txBody>
          <a:bodyPr/>
          <a:lstStyle/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Each account has at least four records</a:t>
            </a:r>
          </a:p>
          <a:p>
            <a:pPr lvl="1"/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Customer Name/Address</a:t>
            </a:r>
          </a:p>
          <a:p>
            <a:pPr lvl="1"/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Relationship</a:t>
            </a:r>
          </a:p>
          <a:p>
            <a:pPr lvl="1"/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Account Base Segment</a:t>
            </a:r>
          </a:p>
          <a:p>
            <a:pPr lvl="1"/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Embosser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After the account has been entered the system generates at least one Plan Segment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899EE22C-9303-4A4C-B7F6-3E5A05271A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E6A11EAF-1620-4DF9-9E8C-3C8D00BC9C70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109572" name="Object 1028">
            <a:extLst>
              <a:ext uri="{FF2B5EF4-FFF2-40B4-BE49-F238E27FC236}">
                <a16:creationId xmlns:a16="http://schemas.microsoft.com/office/drawing/2014/main" id="{0DEE6CFC-1608-4D58-872E-BD0ABEE15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114800"/>
          <a:ext cx="13716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Clip" r:id="rId3" imgW="587106" imgH="565511" progId="MS_ClipArt_Gallery.2">
                  <p:embed/>
                </p:oleObj>
              </mc:Choice>
              <mc:Fallback>
                <p:oleObj name="Clip" r:id="rId3" imgW="587106" imgH="565511" progId="MS_ClipArt_Gallery.2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3716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1029">
            <a:extLst>
              <a:ext uri="{FF2B5EF4-FFF2-40B4-BE49-F238E27FC236}">
                <a16:creationId xmlns:a16="http://schemas.microsoft.com/office/drawing/2014/main" id="{D2C3E6AF-F9FA-4CA1-8C77-E29C7B810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114800"/>
          <a:ext cx="1782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Clip" r:id="rId5" imgW="2365022" imgH="2595316" progId="MS_ClipArt_Gallery.2">
                  <p:embed/>
                </p:oleObj>
              </mc:Choice>
              <mc:Fallback>
                <p:oleObj name="Clip" r:id="rId5" imgW="2365022" imgH="2595316" progId="MS_ClipArt_Gallery.2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14800"/>
                        <a:ext cx="1782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Text Box 1030">
            <a:extLst>
              <a:ext uri="{FF2B5EF4-FFF2-40B4-BE49-F238E27FC236}">
                <a16:creationId xmlns:a16="http://schemas.microsoft.com/office/drawing/2014/main" id="{A72E4399-675C-4962-8A1D-42BA3A01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389438"/>
            <a:ext cx="152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Account Records</a:t>
            </a:r>
          </a:p>
        </p:txBody>
      </p:sp>
      <p:sp>
        <p:nvSpPr>
          <p:cNvPr id="109575" name="Text Box 1031">
            <a:extLst>
              <a:ext uri="{FF2B5EF4-FFF2-40B4-BE49-F238E27FC236}">
                <a16:creationId xmlns:a16="http://schemas.microsoft.com/office/drawing/2014/main" id="{F4DCCDCF-512C-4B24-9642-B8376B25B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486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Plan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2" autoUpdateAnimBg="0"/>
      <p:bldP spid="109574" grpId="0" autoUpdateAnimBg="0"/>
      <p:bldP spid="10957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F4844D8-9850-4F90-A2F2-914EE816E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892925" cy="660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Setup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51E948B-AA03-45B9-B209-C0B8529C5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7315200" cy="3505200"/>
          </a:xfrm>
        </p:spPr>
        <p:txBody>
          <a:bodyPr/>
          <a:lstStyle/>
          <a:p>
            <a:r>
              <a:rPr lang="en-US" altLang="en-US" sz="2000" u="sng">
                <a:latin typeface="Calibri Light" panose="020F0302020204030204" pitchFamily="34" charset="0"/>
                <a:cs typeface="Calibri Light" panose="020F0302020204030204" pitchFamily="34" charset="0"/>
              </a:rPr>
              <a:t>Customer Name/Address record</a:t>
            </a: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 contains demographic information on the customer.</a:t>
            </a:r>
          </a:p>
          <a:p>
            <a:r>
              <a:rPr lang="en-US" altLang="en-US" sz="2000" u="sng">
                <a:latin typeface="Calibri Light" panose="020F0302020204030204" pitchFamily="34" charset="0"/>
                <a:cs typeface="Calibri Light" panose="020F0302020204030204" pitchFamily="34" charset="0"/>
              </a:rPr>
              <a:t>Relationship record</a:t>
            </a: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 contains information about associated accounts.</a:t>
            </a:r>
          </a:p>
          <a:p>
            <a:r>
              <a:rPr lang="en-US" altLang="en-US" sz="2000" u="sng">
                <a:latin typeface="Calibri Light" panose="020F0302020204030204" pitchFamily="34" charset="0"/>
                <a:cs typeface="Calibri Light" panose="020F0302020204030204" pitchFamily="34" charset="0"/>
              </a:rPr>
              <a:t>Account Base Segment record</a:t>
            </a: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 contains current and history information and flags that control -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Billing cycle		Processing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Block codes		Card scheme number</a:t>
            </a:r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EDFE34CC-8A8A-4278-93E3-EBF0C3DF0B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23D48C3E-8F78-44D4-A44F-42656D8AD954}" type="slidenum">
              <a:rPr lang="en-US" altLang="en-US" smtClean="0"/>
              <a:pPr/>
              <a:t>21</a:t>
            </a:fld>
            <a:endParaRPr lang="en-US" altLang="en-US"/>
          </a:p>
        </p:txBody>
      </p:sp>
      <p:graphicFrame>
        <p:nvGraphicFramePr>
          <p:cNvPr id="110596" name="Object 4">
            <a:extLst>
              <a:ext uri="{FF2B5EF4-FFF2-40B4-BE49-F238E27FC236}">
                <a16:creationId xmlns:a16="http://schemas.microsoft.com/office/drawing/2014/main" id="{289B5DBC-8789-49CB-BD49-B62A4B12DE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495800"/>
          <a:ext cx="13160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Clip" r:id="rId3" imgW="714202" imgH="542891" progId="MS_ClipArt_Gallery.2">
                  <p:embed/>
                </p:oleObj>
              </mc:Choice>
              <mc:Fallback>
                <p:oleObj name="Clip" r:id="rId3" imgW="714202" imgH="542891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131603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>
            <a:extLst>
              <a:ext uri="{FF2B5EF4-FFF2-40B4-BE49-F238E27FC236}">
                <a16:creationId xmlns:a16="http://schemas.microsoft.com/office/drawing/2014/main" id="{F1352210-A772-4644-8DCF-D7E41D3DE2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495800"/>
          <a:ext cx="1590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Clip" r:id="rId5" imgW="1139884" imgH="670787" progId="MS_ClipArt_Gallery.2">
                  <p:embed/>
                </p:oleObj>
              </mc:Choice>
              <mc:Fallback>
                <p:oleObj name="Clip" r:id="rId5" imgW="1139884" imgH="670787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95800"/>
                        <a:ext cx="15906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>
            <a:extLst>
              <a:ext uri="{FF2B5EF4-FFF2-40B4-BE49-F238E27FC236}">
                <a16:creationId xmlns:a16="http://schemas.microsoft.com/office/drawing/2014/main" id="{E10AA5C6-DB74-49D7-94C2-97AF725165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343400"/>
          <a:ext cx="10382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Clip" r:id="rId7" imgW="1035544" imgH="1127258" progId="MS_ClipArt_Gallery.2">
                  <p:embed/>
                </p:oleObj>
              </mc:Choice>
              <mc:Fallback>
                <p:oleObj name="Clip" r:id="rId7" imgW="1035544" imgH="1127258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343400"/>
                        <a:ext cx="10382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Text Box 7">
            <a:extLst>
              <a:ext uri="{FF2B5EF4-FFF2-40B4-BE49-F238E27FC236}">
                <a16:creationId xmlns:a16="http://schemas.microsoft.com/office/drawing/2014/main" id="{18809462-D888-43DD-B239-F85165286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6019800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Name/Address</a:t>
            </a:r>
          </a:p>
        </p:txBody>
      </p:sp>
      <p:sp>
        <p:nvSpPr>
          <p:cNvPr id="110600" name="Text Box 8">
            <a:extLst>
              <a:ext uri="{FF2B5EF4-FFF2-40B4-BE49-F238E27FC236}">
                <a16:creationId xmlns:a16="http://schemas.microsoft.com/office/drawing/2014/main" id="{F38F5D79-C845-4F3F-B739-07D2D4DD0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6019800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Relationship</a:t>
            </a:r>
          </a:p>
        </p:txBody>
      </p:sp>
      <p:sp>
        <p:nvSpPr>
          <p:cNvPr id="110601" name="Text Box 9">
            <a:extLst>
              <a:ext uri="{FF2B5EF4-FFF2-40B4-BE49-F238E27FC236}">
                <a16:creationId xmlns:a16="http://schemas.microsoft.com/office/drawing/2014/main" id="{8C196D56-8E89-404A-BF3C-6969DCC2C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019800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Base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  <p:bldP spid="110599" grpId="0" autoUpdateAnimBg="0"/>
      <p:bldP spid="110600" grpId="0" autoUpdateAnimBg="0"/>
      <p:bldP spid="11060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E11BA7F-6959-4A57-88E6-1B224E5CF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118225" cy="42545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Setup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77CE11C-ED4E-40D3-BAD1-2E25468B3B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7239000" cy="4876800"/>
          </a:xfrm>
        </p:spPr>
        <p:txBody>
          <a:bodyPr/>
          <a:lstStyle/>
          <a:p>
            <a:r>
              <a:rPr lang="en-US" altLang="en-US" sz="2000" u="sng">
                <a:latin typeface="Calibri Light" panose="020F0302020204030204" pitchFamily="34" charset="0"/>
                <a:cs typeface="Calibri Light" panose="020F0302020204030204" pitchFamily="34" charset="0"/>
              </a:rPr>
              <a:t>Embosser record</a:t>
            </a: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 contains: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Name to be embossed on the plastic card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Type of card requested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Number of cards outstanding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Number of cards returned by the cardholder</a:t>
            </a:r>
          </a:p>
          <a:p>
            <a:r>
              <a:rPr lang="en-US" altLang="en-US" sz="2000" u="sng">
                <a:latin typeface="Calibri Light" panose="020F0302020204030204" pitchFamily="34" charset="0"/>
                <a:cs typeface="Calibri Light" panose="020F0302020204030204" pitchFamily="34" charset="0"/>
              </a:rPr>
              <a:t>Plan Segment records</a:t>
            </a:r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Are automatically created by the system when monetary activity posts to an account. 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Are similar to a “mini-account” within a customer's account.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21790DE9-03AD-4A13-9518-0FCE3CBFAD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E0B6FD6C-6CFE-42F3-AB93-1FBB4D7773F3}" type="slidenum">
              <a:rPr lang="en-US" altLang="en-US" smtClean="0"/>
              <a:pPr/>
              <a:t>22</a:t>
            </a:fld>
            <a:endParaRPr lang="en-US" altLang="en-US"/>
          </a:p>
        </p:txBody>
      </p:sp>
      <p:graphicFrame>
        <p:nvGraphicFramePr>
          <p:cNvPr id="111620" name="Object 4">
            <a:extLst>
              <a:ext uri="{FF2B5EF4-FFF2-40B4-BE49-F238E27FC236}">
                <a16:creationId xmlns:a16="http://schemas.microsoft.com/office/drawing/2014/main" id="{2EA89821-4861-494D-9BC7-0404D4C4C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495800"/>
          <a:ext cx="141763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Clip" r:id="rId3" imgW="1095436" imgH="628605" progId="MS_ClipArt_Gallery.2">
                  <p:embed/>
                </p:oleObj>
              </mc:Choice>
              <mc:Fallback>
                <p:oleObj name="Clip" r:id="rId3" imgW="1095436" imgH="62860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1417638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>
            <a:extLst>
              <a:ext uri="{FF2B5EF4-FFF2-40B4-BE49-F238E27FC236}">
                <a16:creationId xmlns:a16="http://schemas.microsoft.com/office/drawing/2014/main" id="{C23D2D95-908B-4B3A-841B-AB4D04E30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419600"/>
          <a:ext cx="13716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Clip" r:id="rId5" imgW="587106" imgH="565511" progId="MS_ClipArt_Gallery.2">
                  <p:embed/>
                </p:oleObj>
              </mc:Choice>
              <mc:Fallback>
                <p:oleObj name="Clip" r:id="rId5" imgW="587106" imgH="565511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19600"/>
                        <a:ext cx="13716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Rectangle 6">
            <a:extLst>
              <a:ext uri="{FF2B5EF4-FFF2-40B4-BE49-F238E27FC236}">
                <a16:creationId xmlns:a16="http://schemas.microsoft.com/office/drawing/2014/main" id="{4D77CB76-C947-4BB6-AFA6-9FA3A64F7EDA}"/>
              </a:ext>
            </a:extLst>
          </p:cNvPr>
          <p:cNvGraphicFramePr>
            <a:graphicFrameLocks/>
          </p:cNvGraphicFramePr>
          <p:nvPr/>
        </p:nvGraphicFramePr>
        <p:xfrm>
          <a:off x="1524000" y="14478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Clip" r:id="rId7" imgW="0" imgH="0" progId="MS_ClipArt_Gallery.2">
                  <p:embed/>
                </p:oleObj>
              </mc:Choice>
              <mc:Fallback>
                <p:oleObj name="Clip" r:id="rId7" imgW="0" imgH="0" progId="MS_ClipArt_Gallery.2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478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Text Box 7">
            <a:extLst>
              <a:ext uri="{FF2B5EF4-FFF2-40B4-BE49-F238E27FC236}">
                <a16:creationId xmlns:a16="http://schemas.microsoft.com/office/drawing/2014/main" id="{5D9881D3-F23E-4A7D-A816-7F13AAD4C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5472113"/>
            <a:ext cx="1365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Embosser</a:t>
            </a:r>
          </a:p>
        </p:txBody>
      </p:sp>
      <p:sp>
        <p:nvSpPr>
          <p:cNvPr id="111624" name="Text Box 8">
            <a:extLst>
              <a:ext uri="{FF2B5EF4-FFF2-40B4-BE49-F238E27FC236}">
                <a16:creationId xmlns:a16="http://schemas.microsoft.com/office/drawing/2014/main" id="{654EEF7A-78BF-4EE8-A92F-39B318E1D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4786313"/>
            <a:ext cx="1836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Plan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  <p:bldP spid="111623" grpId="0" autoUpdateAnimBg="0"/>
      <p:bldP spid="11162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7">
            <a:extLst>
              <a:ext uri="{FF2B5EF4-FFF2-40B4-BE49-F238E27FC236}">
                <a16:creationId xmlns:a16="http://schemas.microsoft.com/office/drawing/2014/main" id="{2FD64A8A-12A8-4A26-82F0-44EB6442D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892925" cy="660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Types</a:t>
            </a:r>
          </a:p>
        </p:txBody>
      </p:sp>
      <p:sp>
        <p:nvSpPr>
          <p:cNvPr id="89092" name="Rectangle 1028">
            <a:extLst>
              <a:ext uri="{FF2B5EF4-FFF2-40B4-BE49-F238E27FC236}">
                <a16:creationId xmlns:a16="http://schemas.microsoft.com/office/drawing/2014/main" id="{2333009B-9D63-4964-AE9D-2FBEEB199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6705600" cy="4572000"/>
          </a:xfrm>
        </p:spPr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Corporate Accounts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Process multiple cards issued under one company name. 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Transactions incurred by the individual cardholder are billed to the company, under one single corporate account.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8703309E-27AB-4B1D-B25D-918BFDDB55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5036B6D2-CF6F-4CFB-9662-6E9F54FA03AB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4821" name="Rectangle 1026">
            <a:extLst>
              <a:ext uri="{FF2B5EF4-FFF2-40B4-BE49-F238E27FC236}">
                <a16:creationId xmlns:a16="http://schemas.microsoft.com/office/drawing/2014/main" id="{50A55557-74A7-4E38-856A-5AC5E089285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2133600"/>
            <a:ext cx="3810000" cy="4114800"/>
          </a:xfrm>
        </p:spPr>
        <p:txBody>
          <a:bodyPr/>
          <a:lstStyle/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89093" name="Object 1029">
            <a:extLst>
              <a:ext uri="{FF2B5EF4-FFF2-40B4-BE49-F238E27FC236}">
                <a16:creationId xmlns:a16="http://schemas.microsoft.com/office/drawing/2014/main" id="{F0D75620-E22C-425A-802B-ADE945D01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048000"/>
          <a:ext cx="1169988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Clip" r:id="rId3" imgW="754278" imgH="1303463" progId="MS_ClipArt_Gallery.2">
                  <p:embed/>
                </p:oleObj>
              </mc:Choice>
              <mc:Fallback>
                <p:oleObj name="Clip" r:id="rId3" imgW="754278" imgH="1303463" progId="MS_ClipArt_Gallery.2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48000"/>
                        <a:ext cx="1169988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Text Box 1030">
            <a:extLst>
              <a:ext uri="{FF2B5EF4-FFF2-40B4-BE49-F238E27FC236}">
                <a16:creationId xmlns:a16="http://schemas.microsoft.com/office/drawing/2014/main" id="{E5E5B92F-A331-4802-B063-85555146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810000"/>
            <a:ext cx="2598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Corporate Accounts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 autoUpdateAnimBg="0"/>
      <p:bldP spid="8909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F895C39-F51C-415E-9A28-962C296ED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892925" cy="660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Types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04FCD470-AC07-4913-9597-C129B04949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6892925" cy="2057400"/>
          </a:xfrm>
        </p:spPr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Non-Corporate Accounts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Card to cardholder account </a:t>
            </a:r>
          </a:p>
          <a:p>
            <a:r>
              <a:rPr lang="en-US" altLang="en-US" sz="2000" u="sng">
                <a:latin typeface="Calibri Light" panose="020F0302020204030204" pitchFamily="34" charset="0"/>
                <a:cs typeface="Calibri Light" panose="020F0302020204030204" pitchFamily="34" charset="0"/>
              </a:rPr>
              <a:t>or</a:t>
            </a:r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Cardholder is financially responsible for several cardholders attached to the account.</a:t>
            </a:r>
            <a:endParaRPr lang="en-US" altLang="en-US" sz="2000" b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1DE56DDC-9E94-4BCC-B1EC-22D7D52331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4D6501EB-AE14-4AEC-9EE8-6913AC1D4D9D}" type="slidenum">
              <a:rPr lang="en-US" altLang="en-US" smtClean="0"/>
              <a:pPr/>
              <a:t>24</a:t>
            </a:fld>
            <a:endParaRPr lang="en-US" altLang="en-US"/>
          </a:p>
        </p:txBody>
      </p:sp>
      <p:graphicFrame>
        <p:nvGraphicFramePr>
          <p:cNvPr id="35845" name="Rectangle 5">
            <a:extLst>
              <a:ext uri="{FF2B5EF4-FFF2-40B4-BE49-F238E27FC236}">
                <a16:creationId xmlns:a16="http://schemas.microsoft.com/office/drawing/2014/main" id="{E4721506-CB4D-49BB-BE53-55119819302B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5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Rectangle 6">
            <a:extLst>
              <a:ext uri="{FF2B5EF4-FFF2-40B4-BE49-F238E27FC236}">
                <a16:creationId xmlns:a16="http://schemas.microsoft.com/office/drawing/2014/main" id="{775DFA23-E040-4600-A1C8-801C91D57D93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Clip" r:id="rId4" imgW="0" imgH="0" progId="MS_ClipArt_Gallery.2">
                  <p:embed/>
                </p:oleObj>
              </mc:Choice>
              <mc:Fallback>
                <p:oleObj name="Clip" r:id="rId4" imgW="0" imgH="0" progId="MS_ClipArt_Gallery.2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1" name="Object 11">
            <a:extLst>
              <a:ext uri="{FF2B5EF4-FFF2-40B4-BE49-F238E27FC236}">
                <a16:creationId xmlns:a16="http://schemas.microsoft.com/office/drawing/2014/main" id="{2332F1E7-67A9-4A0A-83FC-E95E741F6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276600"/>
          <a:ext cx="116046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Clip" r:id="rId5" imgW="804100" imgH="862654" progId="MS_ClipArt_Gallery.2">
                  <p:embed/>
                </p:oleObj>
              </mc:Choice>
              <mc:Fallback>
                <p:oleObj name="Clip" r:id="rId5" imgW="804100" imgH="862654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76600"/>
                        <a:ext cx="116046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2" name="Text Box 12">
            <a:extLst>
              <a:ext uri="{FF2B5EF4-FFF2-40B4-BE49-F238E27FC236}">
                <a16:creationId xmlns:a16="http://schemas.microsoft.com/office/drawing/2014/main" id="{F154A206-5DF7-4216-B07D-60F3A34FD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5167313"/>
            <a:ext cx="1349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Individual</a:t>
            </a:r>
          </a:p>
        </p:txBody>
      </p:sp>
      <p:sp>
        <p:nvSpPr>
          <p:cNvPr id="184333" name="Text Box 13">
            <a:extLst>
              <a:ext uri="{FF2B5EF4-FFF2-40B4-BE49-F238E27FC236}">
                <a16:creationId xmlns:a16="http://schemas.microsoft.com/office/drawing/2014/main" id="{1F64E7E0-15A9-4D09-BD37-E661989D9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4710113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1</a:t>
            </a:r>
          </a:p>
        </p:txBody>
      </p:sp>
      <p:graphicFrame>
        <p:nvGraphicFramePr>
          <p:cNvPr id="184334" name="Object 14">
            <a:extLst>
              <a:ext uri="{FF2B5EF4-FFF2-40B4-BE49-F238E27FC236}">
                <a16:creationId xmlns:a16="http://schemas.microsoft.com/office/drawing/2014/main" id="{365EE4D1-1964-40CC-88AA-A23D9CA1D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200400"/>
          <a:ext cx="1160463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Clip" r:id="rId7" imgW="686478" imgH="837069" progId="MS_ClipArt_Gallery.2">
                  <p:embed/>
                </p:oleObj>
              </mc:Choice>
              <mc:Fallback>
                <p:oleObj name="Clip" r:id="rId7" imgW="686478" imgH="83706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00400"/>
                        <a:ext cx="1160463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5" name="Text Box 15">
            <a:extLst>
              <a:ext uri="{FF2B5EF4-FFF2-40B4-BE49-F238E27FC236}">
                <a16:creationId xmlns:a16="http://schemas.microsoft.com/office/drawing/2014/main" id="{15C1517F-3593-4445-9E27-796A0A807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38" y="5167313"/>
            <a:ext cx="175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One to Many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  <p:bldP spid="184332" grpId="0" autoUpdateAnimBg="0"/>
      <p:bldP spid="184333" grpId="0" autoUpdateAnimBg="0"/>
      <p:bldP spid="18433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69C3F11F-F3F2-40DC-86BC-E57CFF146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892925" cy="660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Numbering</a:t>
            </a:r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89B7BE1B-C90B-4FF6-AAE3-6C99409035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6629400" cy="3810000"/>
          </a:xfrm>
        </p:spPr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Numbering Scheme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CMS can automatically generate the next bankcard (embosser) number available for issue.</a:t>
            </a: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The numbering scheme is selected when setting up a new account in the Logo record.</a:t>
            </a: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The following screens define the different values for the numbering scheme and give a example of each type of relationship.</a:t>
            </a: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9A2497AA-2DB0-4220-9FDF-83E39D728C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24191F15-21A6-4969-ADE8-6E1C87D28AA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863C23E0-3097-4337-85B7-2F1A36E92E3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2133600"/>
            <a:ext cx="3810000" cy="4114800"/>
          </a:xfrm>
        </p:spPr>
        <p:txBody>
          <a:bodyPr/>
          <a:lstStyle/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9DD85DF-53A5-47A6-9259-2CB6D5B7B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6248400" cy="1143000"/>
          </a:xfrm>
        </p:spPr>
        <p:txBody>
          <a:bodyPr anchor="ctr"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Numbering</a:t>
            </a: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3670EBFB-520E-4911-814F-00FE02E6CD10}"/>
              </a:ext>
            </a:extLst>
          </p:cNvPr>
          <p:cNvGraphicFramePr>
            <a:graphicFrameLocks noGrp="1" noChangeAspect="1"/>
          </p:cNvGraphicFramePr>
          <p:nvPr>
            <p:ph type="tbl" idx="1"/>
          </p:nvPr>
        </p:nvGraphicFramePr>
        <p:xfrm>
          <a:off x="546100" y="1143000"/>
          <a:ext cx="8837613" cy="551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3" imgW="7922758" imgH="4941102" progId="Word.Document.8">
                  <p:embed/>
                </p:oleObj>
              </mc:Choice>
              <mc:Fallback>
                <p:oleObj name="Document" r:id="rId3" imgW="7922758" imgH="4941102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143000"/>
                        <a:ext cx="8837613" cy="551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A1E35C87-C2D3-41CD-9E07-00C8CAFBC7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7D0486B9-B8BA-482B-B27C-FCDDA4A5F955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D913D84-B832-49E5-9274-570015AF9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892925" cy="660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Cardholder Relationships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41D5AACB-D360-4DCD-8EDC-B103FEA5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239000" cy="3962400"/>
          </a:xfrm>
        </p:spPr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Managing the Cardholder Relationship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Relationship Record and Number</a:t>
            </a:r>
          </a:p>
          <a:p>
            <a:pPr lvl="1"/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Defines the primary account number and any subordinate account number.</a:t>
            </a:r>
          </a:p>
          <a:p>
            <a:pPr lvl="1"/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Each account can only have one primary account number</a:t>
            </a: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Relationship Types</a:t>
            </a:r>
          </a:p>
          <a:p>
            <a:pPr lvl="1"/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Multiple cards/authorized signers</a:t>
            </a:r>
          </a:p>
          <a:p>
            <a:pPr lvl="1"/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Corporate account/subordinate responsibility</a:t>
            </a:r>
          </a:p>
          <a:p>
            <a:pPr lvl="1"/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Combination type</a:t>
            </a:r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5EBDB732-8105-4162-83B2-A201753D31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3A84298B-724D-40E6-8589-523BA2143526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08B26608-269B-49ED-A432-4C12F17A415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2133600"/>
            <a:ext cx="3810000" cy="4114800"/>
          </a:xfrm>
        </p:spPr>
        <p:txBody>
          <a:bodyPr/>
          <a:lstStyle/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CD9EC889-E2BF-4E85-82D8-AD7954B99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892925" cy="660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Cardholder Relationships</a:t>
            </a:r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310AB699-C371-491E-8050-953FC0613E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239000" cy="4953000"/>
          </a:xfrm>
        </p:spPr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Multiple Cards/Authorized Signers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Each authorized signer is issued a card.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Authorized signers are NOT responsible for activity on the account.</a:t>
            </a: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 3" panose="05040102010807070707" pitchFamily="18" charset="2"/>
              <a:buNone/>
            </a:pP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40D2F0D4-E1AD-4D06-8AC2-49D5F8BB47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DBDBA98F-05A4-4601-97AA-373B2C30581C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823ADB96-275B-485F-8869-9D80305BE2E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2133600"/>
            <a:ext cx="3810000" cy="4114800"/>
          </a:xfrm>
        </p:spPr>
        <p:txBody>
          <a:bodyPr/>
          <a:lstStyle/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9942" name="AutoShape 10">
            <a:extLst>
              <a:ext uri="{FF2B5EF4-FFF2-40B4-BE49-F238E27FC236}">
                <a16:creationId xmlns:a16="http://schemas.microsoft.com/office/drawing/2014/main" id="{08410A40-1A9C-4936-8FDA-3ABFD85E1142}"/>
              </a:ext>
            </a:extLst>
          </p:cNvPr>
          <p:cNvCxnSpPr>
            <a:cxnSpLocks noChangeShapeType="1"/>
            <a:stCxn id="39944" idx="3"/>
            <a:endCxn id="39945" idx="1"/>
          </p:cNvCxnSpPr>
          <p:nvPr/>
        </p:nvCxnSpPr>
        <p:spPr bwMode="auto">
          <a:xfrm>
            <a:off x="2438400" y="4191000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3" name="Text Box 13">
            <a:extLst>
              <a:ext uri="{FF2B5EF4-FFF2-40B4-BE49-F238E27FC236}">
                <a16:creationId xmlns:a16="http://schemas.microsoft.com/office/drawing/2014/main" id="{1EE8AA37-1834-4345-816F-2A059DE61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5287963"/>
            <a:ext cx="23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.</a:t>
            </a:r>
            <a:endParaRPr lang="en-US" altLang="en-US" sz="1200">
              <a:solidFill>
                <a:schemeClr val="bg2"/>
              </a:solidFill>
              <a:latin typeface="Times New Roman" panose="02020603050405020304" pitchFamily="18" charset="0"/>
              <a:ea typeface="ヒラギノ角ゴ Pro W3"/>
              <a:cs typeface="ヒラギノ角ゴ Pro W3"/>
            </a:endParaRPr>
          </a:p>
        </p:txBody>
      </p:sp>
      <p:sp>
        <p:nvSpPr>
          <p:cNvPr id="39944" name="Rectangle 5">
            <a:extLst>
              <a:ext uri="{FF2B5EF4-FFF2-40B4-BE49-F238E27FC236}">
                <a16:creationId xmlns:a16="http://schemas.microsoft.com/office/drawing/2014/main" id="{6DACD40A-9E54-4BA8-AD56-33055E345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657600"/>
            <a:ext cx="16764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Relationship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Account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1122233</a:t>
            </a:r>
            <a:endParaRPr lang="en-US" altLang="en-US" sz="1300">
              <a:solidFill>
                <a:schemeClr val="bg2"/>
              </a:solidFill>
              <a:latin typeface="Avenir 65" pitchFamily="2" charset="0"/>
              <a:ea typeface="ヒラギノ角ゴ Pro W3"/>
              <a:cs typeface="ヒラギノ角ゴ Pro W3"/>
            </a:endParaRPr>
          </a:p>
        </p:txBody>
      </p:sp>
      <p:sp>
        <p:nvSpPr>
          <p:cNvPr id="39945" name="Rectangle 6">
            <a:extLst>
              <a:ext uri="{FF2B5EF4-FFF2-40B4-BE49-F238E27FC236}">
                <a16:creationId xmlns:a16="http://schemas.microsoft.com/office/drawing/2014/main" id="{A7988C87-D272-4948-96FA-299131B4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352800"/>
            <a:ext cx="17526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Subordinate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Primary Account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334455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Account used to post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and cycle transactions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Card Scheme 1</a:t>
            </a:r>
          </a:p>
        </p:txBody>
      </p:sp>
      <p:cxnSp>
        <p:nvCxnSpPr>
          <p:cNvPr id="39946" name="AutoShape 11">
            <a:extLst>
              <a:ext uri="{FF2B5EF4-FFF2-40B4-BE49-F238E27FC236}">
                <a16:creationId xmlns:a16="http://schemas.microsoft.com/office/drawing/2014/main" id="{AF615682-B6C4-4611-8828-95ED1B7FD7FE}"/>
              </a:ext>
            </a:extLst>
          </p:cNvPr>
          <p:cNvCxnSpPr>
            <a:cxnSpLocks noChangeShapeType="1"/>
            <a:stCxn id="39945" idx="3"/>
            <a:endCxn id="39949" idx="1"/>
          </p:cNvCxnSpPr>
          <p:nvPr/>
        </p:nvCxnSpPr>
        <p:spPr bwMode="auto">
          <a:xfrm flipV="1">
            <a:off x="4953000" y="3810000"/>
            <a:ext cx="9144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7" name="AutoShape 12">
            <a:extLst>
              <a:ext uri="{FF2B5EF4-FFF2-40B4-BE49-F238E27FC236}">
                <a16:creationId xmlns:a16="http://schemas.microsoft.com/office/drawing/2014/main" id="{AD7A8DC5-AF11-4BB9-B897-5BB00FCD7A8C}"/>
              </a:ext>
            </a:extLst>
          </p:cNvPr>
          <p:cNvCxnSpPr>
            <a:cxnSpLocks noChangeShapeType="1"/>
            <a:stCxn id="39945" idx="3"/>
          </p:cNvCxnSpPr>
          <p:nvPr/>
        </p:nvCxnSpPr>
        <p:spPr bwMode="auto">
          <a:xfrm>
            <a:off x="4953000" y="4191000"/>
            <a:ext cx="10668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8" name="Rectangle 18">
            <a:extLst>
              <a:ext uri="{FF2B5EF4-FFF2-40B4-BE49-F238E27FC236}">
                <a16:creationId xmlns:a16="http://schemas.microsoft.com/office/drawing/2014/main" id="{296C019A-27EC-4E07-856B-1D055B98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638800"/>
            <a:ext cx="4419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Credit Card numbers in this relationship can be the same.</a:t>
            </a:r>
            <a:endParaRPr lang="en-US" altLang="en-US" sz="1200">
              <a:solidFill>
                <a:schemeClr val="tx1"/>
              </a:solidFill>
              <a:latin typeface="Avenir 65" pitchFamily="2" charset="0"/>
              <a:ea typeface="ヒラギノ角ゴ Pro W3"/>
              <a:cs typeface="ヒラギノ角ゴ Pro W3"/>
            </a:endParaRPr>
          </a:p>
        </p:txBody>
      </p:sp>
      <p:sp>
        <p:nvSpPr>
          <p:cNvPr id="39949" name="AutoShape 20">
            <a:extLst>
              <a:ext uri="{FF2B5EF4-FFF2-40B4-BE49-F238E27FC236}">
                <a16:creationId xmlns:a16="http://schemas.microsoft.com/office/drawing/2014/main" id="{3E007EBA-E820-4B75-973C-67F4E3A4E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352800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Embosser/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Credit Card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5412 6677 8800</a:t>
            </a:r>
          </a:p>
        </p:txBody>
      </p:sp>
      <p:sp>
        <p:nvSpPr>
          <p:cNvPr id="39950" name="AutoShape 21">
            <a:extLst>
              <a:ext uri="{FF2B5EF4-FFF2-40B4-BE49-F238E27FC236}">
                <a16:creationId xmlns:a16="http://schemas.microsoft.com/office/drawing/2014/main" id="{01E6BB2E-1F16-4F22-81D1-B7EA2C3C8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95800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Embosser/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Credit Card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5412 6677 8800</a:t>
            </a: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51">
            <a:extLst>
              <a:ext uri="{FF2B5EF4-FFF2-40B4-BE49-F238E27FC236}">
                <a16:creationId xmlns:a16="http://schemas.microsoft.com/office/drawing/2014/main" id="{29520A43-9620-4563-ACD0-05FC5949F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892925" cy="660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Cardholder Relationships</a:t>
            </a:r>
          </a:p>
        </p:txBody>
      </p:sp>
      <p:sp>
        <p:nvSpPr>
          <p:cNvPr id="40963" name="Rectangle 2052">
            <a:extLst>
              <a:ext uri="{FF2B5EF4-FFF2-40B4-BE49-F238E27FC236}">
                <a16:creationId xmlns:a16="http://schemas.microsoft.com/office/drawing/2014/main" id="{554A0BE6-C766-48CE-B712-813BE8FA2F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6934200" cy="1066800"/>
          </a:xfrm>
        </p:spPr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Multiple Cards/Authorized Signers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Retail cards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115CF3F-782E-467A-ABF7-8FB4CEA410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C3A337B3-09AF-457C-8EB7-3ED3A25D27EB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40965" name="Rectangle 2053">
            <a:extLst>
              <a:ext uri="{FF2B5EF4-FFF2-40B4-BE49-F238E27FC236}">
                <a16:creationId xmlns:a16="http://schemas.microsoft.com/office/drawing/2014/main" id="{0B615D93-2236-40DF-9908-AC45506DD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90800"/>
            <a:ext cx="1755775" cy="167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Multiple Cards/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Authorized Signers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Relationship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Account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112233</a:t>
            </a:r>
            <a:endParaRPr lang="en-US" altLang="en-US" sz="1300">
              <a:solidFill>
                <a:schemeClr val="tx1"/>
              </a:solidFill>
              <a:latin typeface="Avenir 65" pitchFamily="2" charset="0"/>
              <a:ea typeface="ヒラギノ角ゴ Pro W3"/>
              <a:cs typeface="ヒラギノ角ゴ Pro W3"/>
            </a:endParaRPr>
          </a:p>
        </p:txBody>
      </p:sp>
      <p:sp>
        <p:nvSpPr>
          <p:cNvPr id="40966" name="Rectangle 2054">
            <a:extLst>
              <a:ext uri="{FF2B5EF4-FFF2-40B4-BE49-F238E27FC236}">
                <a16:creationId xmlns:a16="http://schemas.microsoft.com/office/drawing/2014/main" id="{DA738A0A-07E5-45F2-8955-CC5C6B742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90800"/>
            <a:ext cx="17526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Subordinate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Primary Account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334455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Account used to post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and cycle transactions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Card Scheme 2</a:t>
            </a:r>
          </a:p>
        </p:txBody>
      </p:sp>
      <p:cxnSp>
        <p:nvCxnSpPr>
          <p:cNvPr id="40967" name="AutoShape 2057">
            <a:extLst>
              <a:ext uri="{FF2B5EF4-FFF2-40B4-BE49-F238E27FC236}">
                <a16:creationId xmlns:a16="http://schemas.microsoft.com/office/drawing/2014/main" id="{1E4AC7EF-718A-4241-98D2-406B2AD7F616}"/>
              </a:ext>
            </a:extLst>
          </p:cNvPr>
          <p:cNvCxnSpPr>
            <a:cxnSpLocks noChangeShapeType="1"/>
            <a:stCxn id="40965" idx="3"/>
            <a:endCxn id="40966" idx="1"/>
          </p:cNvCxnSpPr>
          <p:nvPr/>
        </p:nvCxnSpPr>
        <p:spPr bwMode="auto">
          <a:xfrm>
            <a:off x="2289175" y="3427413"/>
            <a:ext cx="10636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AutoShape 2058">
            <a:extLst>
              <a:ext uri="{FF2B5EF4-FFF2-40B4-BE49-F238E27FC236}">
                <a16:creationId xmlns:a16="http://schemas.microsoft.com/office/drawing/2014/main" id="{2D38DC20-D242-43E8-B7C6-C9EA1562A89C}"/>
              </a:ext>
            </a:extLst>
          </p:cNvPr>
          <p:cNvCxnSpPr>
            <a:cxnSpLocks noChangeShapeType="1"/>
            <a:endCxn id="40971" idx="1"/>
          </p:cNvCxnSpPr>
          <p:nvPr/>
        </p:nvCxnSpPr>
        <p:spPr bwMode="auto">
          <a:xfrm flipV="1">
            <a:off x="5105400" y="2590800"/>
            <a:ext cx="990600" cy="7985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9" name="AutoShape 2059">
            <a:extLst>
              <a:ext uri="{FF2B5EF4-FFF2-40B4-BE49-F238E27FC236}">
                <a16:creationId xmlns:a16="http://schemas.microsoft.com/office/drawing/2014/main" id="{1A935F3E-38C9-48E8-A7BD-119359CB7E57}"/>
              </a:ext>
            </a:extLst>
          </p:cNvPr>
          <p:cNvCxnSpPr>
            <a:cxnSpLocks noChangeShapeType="1"/>
            <a:stCxn id="40966" idx="3"/>
          </p:cNvCxnSpPr>
          <p:nvPr/>
        </p:nvCxnSpPr>
        <p:spPr bwMode="auto">
          <a:xfrm>
            <a:off x="5105400" y="3429000"/>
            <a:ext cx="1066800" cy="534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0" name="Rectangle 2061">
            <a:extLst>
              <a:ext uri="{FF2B5EF4-FFF2-40B4-BE49-F238E27FC236}">
                <a16:creationId xmlns:a16="http://schemas.microsoft.com/office/drawing/2014/main" id="{F5C3A538-16FA-40F6-B98D-BD40A392D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00600"/>
            <a:ext cx="40386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Credit Card numbers in this relationship are the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same as the Primary Account number but 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a sequence number is added.</a:t>
            </a:r>
            <a:endParaRPr lang="en-US" altLang="en-US" sz="1300">
              <a:solidFill>
                <a:schemeClr val="tx1"/>
              </a:solidFill>
              <a:latin typeface="Avenir 65" pitchFamily="2" charset="0"/>
              <a:ea typeface="ヒラギノ角ゴ Pro W3"/>
              <a:cs typeface="ヒラギノ角ゴ Pro W3"/>
            </a:endParaRPr>
          </a:p>
        </p:txBody>
      </p:sp>
      <p:sp>
        <p:nvSpPr>
          <p:cNvPr id="40971" name="AutoShape 2064">
            <a:extLst>
              <a:ext uri="{FF2B5EF4-FFF2-40B4-BE49-F238E27FC236}">
                <a16:creationId xmlns:a16="http://schemas.microsoft.com/office/drawing/2014/main" id="{8E5B806C-8F48-49EF-9F9D-14019FEDC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33600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Embosser/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Credit Card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334455-001</a:t>
            </a:r>
          </a:p>
        </p:txBody>
      </p:sp>
      <p:sp>
        <p:nvSpPr>
          <p:cNvPr id="40972" name="AutoShape 2065">
            <a:extLst>
              <a:ext uri="{FF2B5EF4-FFF2-40B4-BE49-F238E27FC236}">
                <a16:creationId xmlns:a16="http://schemas.microsoft.com/office/drawing/2014/main" id="{5F7DBDA9-7DF1-4673-A02F-ECCB62E73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57600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Embosser/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Credit Card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3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334455-002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EEAB07C-39A0-4591-ACAE-3A14A213F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781800" cy="838200"/>
          </a:xfrm>
          <a:noFill/>
        </p:spPr>
        <p:txBody>
          <a:bodyPr lIns="92075" tIns="46038" rIns="92075" bIns="46038" anchor="ctr"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What is CMS?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4515C07-9B61-4D95-B53B-6BD25EF771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239000" cy="2819400"/>
          </a:xfrm>
        </p:spPr>
        <p:txBody>
          <a:bodyPr lIns="92075" tIns="46038" rIns="92075" bIns="46038"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The Credit Management System (CMS) is designed as an on-line parameter-driven, accounts receivable credit management software system.</a:t>
            </a: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CMS is the core system of the Vision</a:t>
            </a:r>
            <a:r>
              <a:rPr lang="en-US" altLang="en-US" sz="2000" i="1">
                <a:latin typeface="Calibri Light" panose="020F0302020204030204" pitchFamily="34" charset="0"/>
                <a:cs typeface="Calibri Light" panose="020F0302020204030204" pitchFamily="34" charset="0"/>
              </a:rPr>
              <a:t>PLUS </a:t>
            </a: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family of integrated software products that provide a total management system for retail, bankcard, and private label credit processing.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989B74A-6954-4B2D-9406-72CEB76BF7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EC4E4064-B02D-44BF-88BB-14C6C22B3A1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ECB30FAA-A173-4F53-8873-625090BD3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Cardholder Relationships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AD342C66-9C19-4D8F-9F9B-CB41BE8B87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7010400" cy="49530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Corporate Account/Subordinate Responsibility</a:t>
            </a:r>
          </a:p>
          <a:p>
            <a:pPr>
              <a:spcAft>
                <a:spcPct val="20000"/>
              </a:spcAft>
            </a:pPr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Each subordinate is issued an account and is responsible financially for all activity on the account. </a:t>
            </a:r>
          </a:p>
          <a:p>
            <a:pPr>
              <a:spcAft>
                <a:spcPct val="20000"/>
              </a:spcAft>
            </a:pPr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Transactions are posted to and statements taken from the subordinate account with the payment requested from the subordinate account. </a:t>
            </a:r>
          </a:p>
          <a:p>
            <a:pPr>
              <a:spcAft>
                <a:spcPct val="20000"/>
              </a:spcAft>
            </a:pPr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If delinquent, the subordinate delinquent account is reported to collections.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31CFDC73-1682-4F81-9D33-082FFED12A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7B59467F-7398-43BF-BD72-FB5EF50FF04A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361CAC66-057F-4883-9637-9371EC75942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2133600"/>
            <a:ext cx="3810000" cy="4114800"/>
          </a:xfrm>
        </p:spPr>
        <p:txBody>
          <a:bodyPr/>
          <a:lstStyle/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723970EF-21C3-4961-9DE4-4D910271C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6096000" cy="1143000"/>
          </a:xfrm>
        </p:spPr>
        <p:txBody>
          <a:bodyPr anchor="ctr"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Cardholder Relationships</a:t>
            </a:r>
          </a:p>
        </p:txBody>
      </p:sp>
      <p:sp>
        <p:nvSpPr>
          <p:cNvPr id="43011" name="Slide Number Placeholder 2">
            <a:extLst>
              <a:ext uri="{FF2B5EF4-FFF2-40B4-BE49-F238E27FC236}">
                <a16:creationId xmlns:a16="http://schemas.microsoft.com/office/drawing/2014/main" id="{7E0E2748-F4DC-460F-8685-8E7ED5FA648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770938" y="6359525"/>
            <a:ext cx="373062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fld id="{FD78C3FB-E25E-402F-9271-DDDAF0B75ECA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43012" name="Rectangle 1028">
            <a:extLst>
              <a:ext uri="{FF2B5EF4-FFF2-40B4-BE49-F238E27FC236}">
                <a16:creationId xmlns:a16="http://schemas.microsoft.com/office/drawing/2014/main" id="{D5CEFB7D-B1F0-49EA-BD60-E99DA7A1E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23622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Corporate Account/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Subordinate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 Responsibility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Relationship Account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112233</a:t>
            </a:r>
          </a:p>
        </p:txBody>
      </p:sp>
      <p:sp>
        <p:nvSpPr>
          <p:cNvPr id="43013" name="Rectangle 1029">
            <a:extLst>
              <a:ext uri="{FF2B5EF4-FFF2-40B4-BE49-F238E27FC236}">
                <a16:creationId xmlns:a16="http://schemas.microsoft.com/office/drawing/2014/main" id="{52895D93-7C8E-46BE-AC42-07D24B79D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2838450"/>
            <a:ext cx="2359025" cy="1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Subordinate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334455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Account used to post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and cycle transactions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Card Scheme 3</a:t>
            </a:r>
          </a:p>
        </p:txBody>
      </p:sp>
      <p:sp>
        <p:nvSpPr>
          <p:cNvPr id="43014" name="Rectangle 1037">
            <a:extLst>
              <a:ext uri="{FF2B5EF4-FFF2-40B4-BE49-F238E27FC236}">
                <a16:creationId xmlns:a16="http://schemas.microsoft.com/office/drawing/2014/main" id="{4BCF8B78-43AD-4B8B-A26A-C9F400934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0" y="2838450"/>
            <a:ext cx="2274888" cy="1657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Subordinate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Primary Account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445566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Account used to post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and cycle transactions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Card Scheme 3</a:t>
            </a:r>
          </a:p>
        </p:txBody>
      </p:sp>
      <p:sp>
        <p:nvSpPr>
          <p:cNvPr id="43015" name="Rectangle 1038">
            <a:extLst>
              <a:ext uri="{FF2B5EF4-FFF2-40B4-BE49-F238E27FC236}">
                <a16:creationId xmlns:a16="http://schemas.microsoft.com/office/drawing/2014/main" id="{F158AA20-F93D-4AED-AB8D-450C69FBA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2838450"/>
            <a:ext cx="2359025" cy="1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Subordinate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778899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Account used to post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and cycle transactions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Card Scheme 3</a:t>
            </a:r>
          </a:p>
        </p:txBody>
      </p:sp>
      <p:sp>
        <p:nvSpPr>
          <p:cNvPr id="43016" name="AutoShape 1039">
            <a:extLst>
              <a:ext uri="{FF2B5EF4-FFF2-40B4-BE49-F238E27FC236}">
                <a16:creationId xmlns:a16="http://schemas.microsoft.com/office/drawing/2014/main" id="{38B9CC51-AB07-413B-A370-F1CE53798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4267200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Embosser/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Credit Card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334468</a:t>
            </a:r>
          </a:p>
        </p:txBody>
      </p:sp>
      <p:sp>
        <p:nvSpPr>
          <p:cNvPr id="43017" name="AutoShape 1041">
            <a:extLst>
              <a:ext uri="{FF2B5EF4-FFF2-40B4-BE49-F238E27FC236}">
                <a16:creationId xmlns:a16="http://schemas.microsoft.com/office/drawing/2014/main" id="{5460FC84-1D7A-4806-8975-F4E260385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5334000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Embosser/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Credit Card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334470</a:t>
            </a:r>
          </a:p>
        </p:txBody>
      </p:sp>
      <p:sp>
        <p:nvSpPr>
          <p:cNvPr id="43018" name="AutoShape 1042">
            <a:extLst>
              <a:ext uri="{FF2B5EF4-FFF2-40B4-BE49-F238E27FC236}">
                <a16:creationId xmlns:a16="http://schemas.microsoft.com/office/drawing/2014/main" id="{CB620678-B7C6-494D-A595-FA03A1F17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4800600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Embosser/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Credit Card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334489</a:t>
            </a:r>
          </a:p>
        </p:txBody>
      </p:sp>
      <p:sp>
        <p:nvSpPr>
          <p:cNvPr id="43019" name="AutoShape 1043">
            <a:extLst>
              <a:ext uri="{FF2B5EF4-FFF2-40B4-BE49-F238E27FC236}">
                <a16:creationId xmlns:a16="http://schemas.microsoft.com/office/drawing/2014/main" id="{5A682619-329E-40F5-A095-B1EB981EE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5410200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Embosser/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Credit Card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334491</a:t>
            </a:r>
          </a:p>
        </p:txBody>
      </p:sp>
      <p:sp>
        <p:nvSpPr>
          <p:cNvPr id="43020" name="AutoShape 1044">
            <a:extLst>
              <a:ext uri="{FF2B5EF4-FFF2-40B4-BE49-F238E27FC236}">
                <a16:creationId xmlns:a16="http://schemas.microsoft.com/office/drawing/2014/main" id="{582AF34F-568E-481A-89BF-563EB49EB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4267200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Embosser/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Credit Card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334490</a:t>
            </a:r>
          </a:p>
        </p:txBody>
      </p:sp>
      <p:cxnSp>
        <p:nvCxnSpPr>
          <p:cNvPr id="43021" name="AutoShape 1045">
            <a:extLst>
              <a:ext uri="{FF2B5EF4-FFF2-40B4-BE49-F238E27FC236}">
                <a16:creationId xmlns:a16="http://schemas.microsoft.com/office/drawing/2014/main" id="{B5700691-32CB-44F8-9A55-4DAD4F81E311}"/>
              </a:ext>
            </a:extLst>
          </p:cNvPr>
          <p:cNvCxnSpPr>
            <a:cxnSpLocks noChangeShapeType="1"/>
            <a:stCxn id="43012" idx="2"/>
            <a:endCxn id="43014" idx="0"/>
          </p:cNvCxnSpPr>
          <p:nvPr/>
        </p:nvCxnSpPr>
        <p:spPr bwMode="auto">
          <a:xfrm>
            <a:off x="4610100" y="2514600"/>
            <a:ext cx="1588" cy="323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2" name="AutoShape 1048">
            <a:extLst>
              <a:ext uri="{FF2B5EF4-FFF2-40B4-BE49-F238E27FC236}">
                <a16:creationId xmlns:a16="http://schemas.microsoft.com/office/drawing/2014/main" id="{EF223CBB-632B-4D4D-845F-9E056AA942F7}"/>
              </a:ext>
            </a:extLst>
          </p:cNvPr>
          <p:cNvCxnSpPr>
            <a:cxnSpLocks noChangeShapeType="1"/>
            <a:stCxn id="43015" idx="0"/>
            <a:endCxn id="43012" idx="2"/>
          </p:cNvCxnSpPr>
          <p:nvPr/>
        </p:nvCxnSpPr>
        <p:spPr bwMode="auto">
          <a:xfrm rot="5400000" flipH="1">
            <a:off x="5861050" y="1263650"/>
            <a:ext cx="323850" cy="28257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3" name="AutoShape 1049">
            <a:extLst>
              <a:ext uri="{FF2B5EF4-FFF2-40B4-BE49-F238E27FC236}">
                <a16:creationId xmlns:a16="http://schemas.microsoft.com/office/drawing/2014/main" id="{73B0D628-0CA1-4958-841B-9921B9CBDC59}"/>
              </a:ext>
            </a:extLst>
          </p:cNvPr>
          <p:cNvCxnSpPr>
            <a:cxnSpLocks noChangeShapeType="1"/>
            <a:stCxn id="43013" idx="0"/>
            <a:endCxn id="43012" idx="2"/>
          </p:cNvCxnSpPr>
          <p:nvPr/>
        </p:nvCxnSpPr>
        <p:spPr bwMode="auto">
          <a:xfrm rot="-5400000">
            <a:off x="3041650" y="1270000"/>
            <a:ext cx="323850" cy="28130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4" name="AutoShape 1050">
            <a:extLst>
              <a:ext uri="{FF2B5EF4-FFF2-40B4-BE49-F238E27FC236}">
                <a16:creationId xmlns:a16="http://schemas.microsoft.com/office/drawing/2014/main" id="{6CFDA712-DAAE-4880-BA63-608E309F3571}"/>
              </a:ext>
            </a:extLst>
          </p:cNvPr>
          <p:cNvCxnSpPr>
            <a:cxnSpLocks noChangeShapeType="1"/>
            <a:stCxn id="43013" idx="2"/>
            <a:endCxn id="43016" idx="0"/>
          </p:cNvCxnSpPr>
          <p:nvPr/>
        </p:nvCxnSpPr>
        <p:spPr bwMode="auto">
          <a:xfrm>
            <a:off x="1797050" y="4054475"/>
            <a:ext cx="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5" name="AutoShape 1051">
            <a:extLst>
              <a:ext uri="{FF2B5EF4-FFF2-40B4-BE49-F238E27FC236}">
                <a16:creationId xmlns:a16="http://schemas.microsoft.com/office/drawing/2014/main" id="{DA4509F4-C2F1-42B8-849E-2A4FFDACE710}"/>
              </a:ext>
            </a:extLst>
          </p:cNvPr>
          <p:cNvCxnSpPr>
            <a:cxnSpLocks noChangeShapeType="1"/>
            <a:stCxn id="43016" idx="2"/>
            <a:endCxn id="43017" idx="0"/>
          </p:cNvCxnSpPr>
          <p:nvPr/>
        </p:nvCxnSpPr>
        <p:spPr bwMode="auto">
          <a:xfrm>
            <a:off x="1797050" y="5181600"/>
            <a:ext cx="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6" name="AutoShape 1052">
            <a:extLst>
              <a:ext uri="{FF2B5EF4-FFF2-40B4-BE49-F238E27FC236}">
                <a16:creationId xmlns:a16="http://schemas.microsoft.com/office/drawing/2014/main" id="{3348C6EA-A7B7-4299-819D-0FFB304EE68F}"/>
              </a:ext>
            </a:extLst>
          </p:cNvPr>
          <p:cNvCxnSpPr>
            <a:cxnSpLocks noChangeShapeType="1"/>
            <a:stCxn id="43014" idx="2"/>
            <a:endCxn id="43018" idx="0"/>
          </p:cNvCxnSpPr>
          <p:nvPr/>
        </p:nvCxnSpPr>
        <p:spPr bwMode="auto">
          <a:xfrm flipH="1">
            <a:off x="4610100" y="4495800"/>
            <a:ext cx="1588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7" name="AutoShape 1053">
            <a:extLst>
              <a:ext uri="{FF2B5EF4-FFF2-40B4-BE49-F238E27FC236}">
                <a16:creationId xmlns:a16="http://schemas.microsoft.com/office/drawing/2014/main" id="{792E6984-FD21-4F3F-9200-955D6F9C7DF8}"/>
              </a:ext>
            </a:extLst>
          </p:cNvPr>
          <p:cNvCxnSpPr>
            <a:cxnSpLocks noChangeShapeType="1"/>
            <a:stCxn id="43015" idx="2"/>
            <a:endCxn id="43020" idx="0"/>
          </p:cNvCxnSpPr>
          <p:nvPr/>
        </p:nvCxnSpPr>
        <p:spPr bwMode="auto">
          <a:xfrm>
            <a:off x="7435850" y="4054475"/>
            <a:ext cx="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8" name="AutoShape 1054">
            <a:extLst>
              <a:ext uri="{FF2B5EF4-FFF2-40B4-BE49-F238E27FC236}">
                <a16:creationId xmlns:a16="http://schemas.microsoft.com/office/drawing/2014/main" id="{62E3B874-0504-4482-9187-CC7DAD2CFD21}"/>
              </a:ext>
            </a:extLst>
          </p:cNvPr>
          <p:cNvCxnSpPr>
            <a:cxnSpLocks noChangeShapeType="1"/>
            <a:stCxn id="43020" idx="2"/>
            <a:endCxn id="43019" idx="0"/>
          </p:cNvCxnSpPr>
          <p:nvPr/>
        </p:nvCxnSpPr>
        <p:spPr bwMode="auto">
          <a:xfrm>
            <a:off x="7435850" y="5181600"/>
            <a:ext cx="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9" name="Rectangle 1055">
            <a:extLst>
              <a:ext uri="{FF2B5EF4-FFF2-40B4-BE49-F238E27FC236}">
                <a16:creationId xmlns:a16="http://schemas.microsoft.com/office/drawing/2014/main" id="{C2235212-15C6-46F1-AC88-AC56CDC1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1447800"/>
            <a:ext cx="23622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Credit Card numbers in this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relationship are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always unique.</a:t>
            </a:r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7">
            <a:extLst>
              <a:ext uri="{FF2B5EF4-FFF2-40B4-BE49-F238E27FC236}">
                <a16:creationId xmlns:a16="http://schemas.microsoft.com/office/drawing/2014/main" id="{21FA9D1E-8D97-45B5-89B3-EB4766751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Cardholder Relationships</a:t>
            </a:r>
          </a:p>
        </p:txBody>
      </p:sp>
      <p:sp>
        <p:nvSpPr>
          <p:cNvPr id="96260" name="Rectangle 1028">
            <a:extLst>
              <a:ext uri="{FF2B5EF4-FFF2-40B4-BE49-F238E27FC236}">
                <a16:creationId xmlns:a16="http://schemas.microsoft.com/office/drawing/2014/main" id="{964AD12E-FDD2-4161-AF93-76BD997471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14550" y="1260475"/>
            <a:ext cx="6621463" cy="44069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Combination Type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The relationship consists of a combination:</a:t>
            </a:r>
          </a:p>
          <a:p>
            <a:pPr lvl="1"/>
            <a:r>
              <a:rPr lang="en-US" altLang="en-US" b="1">
                <a:latin typeface="Helvetica-Bold;Times-Roman"/>
                <a:cs typeface="Calibri Light" panose="020F0302020204030204" pitchFamily="34" charset="0"/>
              </a:rPr>
              <a:t>multiple cards/authorized signers</a:t>
            </a:r>
          </a:p>
          <a:p>
            <a:pPr lvl="1"/>
            <a:r>
              <a:rPr lang="en-US" altLang="en-US" b="1">
                <a:latin typeface="Helvetica-Bold;Times-Roman"/>
                <a:cs typeface="Calibri Light" panose="020F0302020204030204" pitchFamily="34" charset="0"/>
              </a:rPr>
              <a:t>corporate account/subordinate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6B69A65A-9BA4-494C-88A3-1886351AEE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356E45D3-7C1F-41B6-8901-367A31139972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44037" name="Rectangle 1026">
            <a:extLst>
              <a:ext uri="{FF2B5EF4-FFF2-40B4-BE49-F238E27FC236}">
                <a16:creationId xmlns:a16="http://schemas.microsoft.com/office/drawing/2014/main" id="{9281C44F-4AF9-41E2-9DD1-5E89DB08E39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2133600"/>
            <a:ext cx="3810000" cy="4114800"/>
          </a:xfrm>
        </p:spPr>
        <p:txBody>
          <a:bodyPr/>
          <a:lstStyle/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944A398-1EA1-4642-8C99-C32A6392E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9625" y="384175"/>
            <a:ext cx="6196013" cy="519113"/>
          </a:xfrm>
        </p:spPr>
        <p:txBody>
          <a:bodyPr anchor="ctr"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Cardholder Relationships</a:t>
            </a:r>
          </a:p>
        </p:txBody>
      </p:sp>
      <p:sp>
        <p:nvSpPr>
          <p:cNvPr id="45059" name="Slide Number Placeholder 2">
            <a:extLst>
              <a:ext uri="{FF2B5EF4-FFF2-40B4-BE49-F238E27FC236}">
                <a16:creationId xmlns:a16="http://schemas.microsoft.com/office/drawing/2014/main" id="{51204A73-B6A7-45CD-B9AA-D25F160667B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770938" y="6359525"/>
            <a:ext cx="373062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fld id="{DFC4A5F4-8F49-44F4-B845-FD81C620BED9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67599D7-59A0-4477-95CA-845A6745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838200"/>
            <a:ext cx="23622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Combine Type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 Responsibility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Relationship Account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112233</a:t>
            </a: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B8740390-91F0-4728-8B2F-89E7C8691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381250"/>
            <a:ext cx="2359025" cy="1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Subordinate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334455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Account used to post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and cycle transactions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Card Scheme 1</a:t>
            </a: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AD958340-5655-4F84-BEB1-F9BF4B6A0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2362200"/>
            <a:ext cx="2359025" cy="1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Subordinate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445566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Account used to post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and cycle transactions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Card Scheme 1</a:t>
            </a:r>
          </a:p>
        </p:txBody>
      </p:sp>
      <p:sp>
        <p:nvSpPr>
          <p:cNvPr id="45063" name="Rectangle 6">
            <a:extLst>
              <a:ext uri="{FF2B5EF4-FFF2-40B4-BE49-F238E27FC236}">
                <a16:creationId xmlns:a16="http://schemas.microsoft.com/office/drawing/2014/main" id="{998C48AC-3FE2-477F-9DA4-A1834319E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138" y="2381250"/>
            <a:ext cx="2276475" cy="1654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Subordinate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Primary Account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778899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Account used to post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and cycle transactions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Card Scheme 3</a:t>
            </a:r>
          </a:p>
        </p:txBody>
      </p:sp>
      <p:sp>
        <p:nvSpPr>
          <p:cNvPr id="45064" name="AutoShape 7">
            <a:extLst>
              <a:ext uri="{FF2B5EF4-FFF2-40B4-BE49-F238E27FC236}">
                <a16:creationId xmlns:a16="http://schemas.microsoft.com/office/drawing/2014/main" id="{F6776155-2AFD-4E44-8DFA-8A567B33F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3886200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Embosser/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Cardholder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334455</a:t>
            </a:r>
          </a:p>
        </p:txBody>
      </p:sp>
      <p:sp>
        <p:nvSpPr>
          <p:cNvPr id="45065" name="AutoShape 9">
            <a:extLst>
              <a:ext uri="{FF2B5EF4-FFF2-40B4-BE49-F238E27FC236}">
                <a16:creationId xmlns:a16="http://schemas.microsoft.com/office/drawing/2014/main" id="{3F1C65DB-E105-4847-BE12-7F69DF57F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884613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Embosser/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Cardholder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445566</a:t>
            </a:r>
          </a:p>
        </p:txBody>
      </p:sp>
      <p:sp>
        <p:nvSpPr>
          <p:cNvPr id="45066" name="AutoShape 10">
            <a:extLst>
              <a:ext uri="{FF2B5EF4-FFF2-40B4-BE49-F238E27FC236}">
                <a16:creationId xmlns:a16="http://schemas.microsoft.com/office/drawing/2014/main" id="{DF1FCB13-4076-45C9-A40C-D9F2DB40E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410200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Embosser/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Cardholder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334491</a:t>
            </a:r>
          </a:p>
        </p:txBody>
      </p:sp>
      <p:sp>
        <p:nvSpPr>
          <p:cNvPr id="45067" name="AutoShape 11">
            <a:extLst>
              <a:ext uri="{FF2B5EF4-FFF2-40B4-BE49-F238E27FC236}">
                <a16:creationId xmlns:a16="http://schemas.microsoft.com/office/drawing/2014/main" id="{0A1E3E9A-FCEB-4CFF-A782-79401BEB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4265613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Embosser/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Cardholder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334490</a:t>
            </a:r>
          </a:p>
        </p:txBody>
      </p:sp>
      <p:cxnSp>
        <p:nvCxnSpPr>
          <p:cNvPr id="45068" name="AutoShape 12">
            <a:extLst>
              <a:ext uri="{FF2B5EF4-FFF2-40B4-BE49-F238E27FC236}">
                <a16:creationId xmlns:a16="http://schemas.microsoft.com/office/drawing/2014/main" id="{DB33C93D-5D80-45F6-BF7F-B859A4BB439B}"/>
              </a:ext>
            </a:extLst>
          </p:cNvPr>
          <p:cNvCxnSpPr>
            <a:cxnSpLocks noChangeShapeType="1"/>
            <a:stCxn id="45060" idx="2"/>
            <a:endCxn id="45062" idx="0"/>
          </p:cNvCxnSpPr>
          <p:nvPr/>
        </p:nvCxnSpPr>
        <p:spPr bwMode="auto">
          <a:xfrm>
            <a:off x="4533900" y="20574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9" name="AutoShape 13">
            <a:extLst>
              <a:ext uri="{FF2B5EF4-FFF2-40B4-BE49-F238E27FC236}">
                <a16:creationId xmlns:a16="http://schemas.microsoft.com/office/drawing/2014/main" id="{EC25B961-36F5-42C0-9E23-EB48EEA56590}"/>
              </a:ext>
            </a:extLst>
          </p:cNvPr>
          <p:cNvCxnSpPr>
            <a:cxnSpLocks noChangeShapeType="1"/>
            <a:stCxn id="45063" idx="0"/>
            <a:endCxn id="45060" idx="2"/>
          </p:cNvCxnSpPr>
          <p:nvPr/>
        </p:nvCxnSpPr>
        <p:spPr bwMode="auto">
          <a:xfrm rot="5400000" flipH="1">
            <a:off x="5764213" y="827087"/>
            <a:ext cx="323850" cy="27844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0" name="AutoShape 14">
            <a:extLst>
              <a:ext uri="{FF2B5EF4-FFF2-40B4-BE49-F238E27FC236}">
                <a16:creationId xmlns:a16="http://schemas.microsoft.com/office/drawing/2014/main" id="{07A97327-2CE7-4D25-9EE0-1F5ACD2ABF7B}"/>
              </a:ext>
            </a:extLst>
          </p:cNvPr>
          <p:cNvCxnSpPr>
            <a:cxnSpLocks noChangeShapeType="1"/>
            <a:stCxn id="45061" idx="0"/>
            <a:endCxn id="45060" idx="2"/>
          </p:cNvCxnSpPr>
          <p:nvPr/>
        </p:nvCxnSpPr>
        <p:spPr bwMode="auto">
          <a:xfrm rot="-5400000">
            <a:off x="2965450" y="812800"/>
            <a:ext cx="323850" cy="28130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1" name="AutoShape 15">
            <a:extLst>
              <a:ext uri="{FF2B5EF4-FFF2-40B4-BE49-F238E27FC236}">
                <a16:creationId xmlns:a16="http://schemas.microsoft.com/office/drawing/2014/main" id="{781AAD8E-0C93-41E7-8582-B38CCCAAB40A}"/>
              </a:ext>
            </a:extLst>
          </p:cNvPr>
          <p:cNvCxnSpPr>
            <a:cxnSpLocks noChangeShapeType="1"/>
            <a:stCxn id="45061" idx="2"/>
            <a:endCxn id="45064" idx="0"/>
          </p:cNvCxnSpPr>
          <p:nvPr/>
        </p:nvCxnSpPr>
        <p:spPr bwMode="auto">
          <a:xfrm>
            <a:off x="1720850" y="3597275"/>
            <a:ext cx="0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2" name="AutoShape 17">
            <a:extLst>
              <a:ext uri="{FF2B5EF4-FFF2-40B4-BE49-F238E27FC236}">
                <a16:creationId xmlns:a16="http://schemas.microsoft.com/office/drawing/2014/main" id="{7722F74C-4751-4BB6-9AFB-0305FE72FC3A}"/>
              </a:ext>
            </a:extLst>
          </p:cNvPr>
          <p:cNvCxnSpPr>
            <a:cxnSpLocks noChangeShapeType="1"/>
            <a:stCxn id="45062" idx="2"/>
            <a:endCxn id="45065" idx="0"/>
          </p:cNvCxnSpPr>
          <p:nvPr/>
        </p:nvCxnSpPr>
        <p:spPr bwMode="auto">
          <a:xfrm>
            <a:off x="4533900" y="3578225"/>
            <a:ext cx="0" cy="3063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3" name="AutoShape 18">
            <a:extLst>
              <a:ext uri="{FF2B5EF4-FFF2-40B4-BE49-F238E27FC236}">
                <a16:creationId xmlns:a16="http://schemas.microsoft.com/office/drawing/2014/main" id="{459ED943-CDAA-47E8-8F3C-578E7B6F2AB0}"/>
              </a:ext>
            </a:extLst>
          </p:cNvPr>
          <p:cNvCxnSpPr>
            <a:cxnSpLocks noChangeShapeType="1"/>
            <a:stCxn id="45063" idx="2"/>
            <a:endCxn id="45067" idx="0"/>
          </p:cNvCxnSpPr>
          <p:nvPr/>
        </p:nvCxnSpPr>
        <p:spPr bwMode="auto">
          <a:xfrm>
            <a:off x="7318375" y="4035425"/>
            <a:ext cx="0" cy="2301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4" name="AutoShape 19">
            <a:extLst>
              <a:ext uri="{FF2B5EF4-FFF2-40B4-BE49-F238E27FC236}">
                <a16:creationId xmlns:a16="http://schemas.microsoft.com/office/drawing/2014/main" id="{0CBBF117-BFFE-4C0F-A476-DBCCE370853C}"/>
              </a:ext>
            </a:extLst>
          </p:cNvPr>
          <p:cNvCxnSpPr>
            <a:cxnSpLocks noChangeShapeType="1"/>
            <a:stCxn id="45067" idx="2"/>
            <a:endCxn id="45066" idx="0"/>
          </p:cNvCxnSpPr>
          <p:nvPr/>
        </p:nvCxnSpPr>
        <p:spPr bwMode="auto">
          <a:xfrm>
            <a:off x="7318375" y="5180013"/>
            <a:ext cx="0" cy="2301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5" name="AutoShape 20">
            <a:extLst>
              <a:ext uri="{FF2B5EF4-FFF2-40B4-BE49-F238E27FC236}">
                <a16:creationId xmlns:a16="http://schemas.microsoft.com/office/drawing/2014/main" id="{B0E084DF-710E-4343-A6BF-D492F5A39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5105400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Embosser/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Cardholder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445566</a:t>
            </a:r>
          </a:p>
        </p:txBody>
      </p:sp>
      <p:cxnSp>
        <p:nvCxnSpPr>
          <p:cNvPr id="45076" name="AutoShape 21">
            <a:extLst>
              <a:ext uri="{FF2B5EF4-FFF2-40B4-BE49-F238E27FC236}">
                <a16:creationId xmlns:a16="http://schemas.microsoft.com/office/drawing/2014/main" id="{ADFA9ACE-1940-4103-98B2-B59A80B3E9E0}"/>
              </a:ext>
            </a:extLst>
          </p:cNvPr>
          <p:cNvCxnSpPr>
            <a:cxnSpLocks noChangeShapeType="1"/>
            <a:stCxn id="45065" idx="2"/>
            <a:endCxn id="45075" idx="0"/>
          </p:cNvCxnSpPr>
          <p:nvPr/>
        </p:nvCxnSpPr>
        <p:spPr bwMode="auto">
          <a:xfrm>
            <a:off x="4533900" y="4799013"/>
            <a:ext cx="0" cy="3063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64493D6-5DF0-45EE-952B-A79739263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Status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1985B81C-84E0-44B2-8B0A-4AD28DB77E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447800"/>
            <a:ext cx="7010400" cy="4343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Status Code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Indicates the current condition of an account.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Influences processing of statements in conjunction with other criteria.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There are 15 valid statuses, the two most common are: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new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active</a:t>
            </a: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869A01B5-BE1A-43C4-BF6E-BF78F897C1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F51654D6-DD50-49A7-BEB3-7173DF2D006F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A07B009-B4F1-48EB-B00F-21D3E2301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Processing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98E3357-44CC-4609-9223-5BDDA5047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524000"/>
            <a:ext cx="6705600" cy="4343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Once an account has been entered into the system, customer maintenance, billing and credit processing can begin. 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Credit processing is based on credit classifications. 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These classifications are used to determine credit worthiness.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CF0EF622-8CD9-43CF-A52A-46380FC095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32E2EB2E-15B3-41F6-8E64-A631DB5F220E}" type="slidenum">
              <a:rPr lang="en-US" altLang="en-US" smtClean="0"/>
              <a:pPr/>
              <a:t>35</a:t>
            </a:fld>
            <a:endParaRPr lang="en-US" altLang="en-US"/>
          </a:p>
        </p:txBody>
      </p:sp>
      <p:graphicFrame>
        <p:nvGraphicFramePr>
          <p:cNvPr id="47109" name="Rectangle 4">
            <a:extLst>
              <a:ext uri="{FF2B5EF4-FFF2-40B4-BE49-F238E27FC236}">
                <a16:creationId xmlns:a16="http://schemas.microsoft.com/office/drawing/2014/main" id="{DEE4E85F-72A7-451C-B77C-385E423312B6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38456C5-A044-43B2-BDA8-CDE8AFE63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Classifications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E960547-2C03-497E-9BE5-BBDB4221C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6934200" cy="48006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classification for credit worthiness are: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New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Intermediate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Established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Marginal</a:t>
            </a:r>
            <a:endParaRPr lang="en-US" altLang="en-US" b="1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During credit process the system may re-classify an account based on the accounts payment performance.</a:t>
            </a:r>
          </a:p>
          <a:p>
            <a:pPr lvl="1"/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D841374F-B9B2-4CE9-9742-67F22B4E6C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436B7EE5-9B6E-43F3-8EA9-218CB0AAF6DC}" type="slidenum">
              <a:rPr lang="en-US" altLang="en-US" smtClean="0"/>
              <a:pPr/>
              <a:t>36</a:t>
            </a:fld>
            <a:endParaRPr lang="en-US" altLang="en-US"/>
          </a:p>
        </p:txBody>
      </p:sp>
      <p:graphicFrame>
        <p:nvGraphicFramePr>
          <p:cNvPr id="48133" name="Rectangle 4">
            <a:extLst>
              <a:ext uri="{FF2B5EF4-FFF2-40B4-BE49-F238E27FC236}">
                <a16:creationId xmlns:a16="http://schemas.microsoft.com/office/drawing/2014/main" id="{7027D03E-02AA-4875-A84E-BFC1D38AE70E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Clip" r:id="rId4" imgW="0" imgH="0" progId="MS_ClipArt_Gallery.2">
                  <p:embed/>
                </p:oleObj>
              </mc:Choice>
              <mc:Fallback>
                <p:oleObj name="Clip" r:id="rId4" imgW="0" imgH="0" progId="MS_ClipArt_Gallery.2">
                  <p:embed/>
                  <p:pic>
                    <p:nvPicPr>
                      <p:cNvPr id="0" name="Rectangle 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309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Rectangle 5">
            <a:extLst>
              <a:ext uri="{FF2B5EF4-FFF2-40B4-BE49-F238E27FC236}">
                <a16:creationId xmlns:a16="http://schemas.microsoft.com/office/drawing/2014/main" id="{FFB89EA4-D106-4B75-8ED2-E86EF62A539B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Clip" r:id="rId5" imgW="0" imgH="0" progId="MS_ClipArt_Gallery.2">
                  <p:embed/>
                </p:oleObj>
              </mc:Choice>
              <mc:Fallback>
                <p:oleObj name="Clip" r:id="rId5" imgW="0" imgH="0" progId="MS_ClipArt_Gallery.2">
                  <p:embed/>
                  <p:pic>
                    <p:nvPicPr>
                      <p:cNvPr id="0" name="Rectangle 5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Rectangle 6">
            <a:extLst>
              <a:ext uri="{FF2B5EF4-FFF2-40B4-BE49-F238E27FC236}">
                <a16:creationId xmlns:a16="http://schemas.microsoft.com/office/drawing/2014/main" id="{89F829AD-BFBD-44B6-81EC-C30460F81C01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Clip" r:id="rId6" imgW="0" imgH="0" progId="MS_ClipArt_Gallery.2">
                  <p:embed/>
                </p:oleObj>
              </mc:Choice>
              <mc:Fallback>
                <p:oleObj name="Clip" r:id="rId6" imgW="0" imgH="0" progId="MS_ClipArt_Gallery.2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Rectangle 7">
            <a:extLst>
              <a:ext uri="{FF2B5EF4-FFF2-40B4-BE49-F238E27FC236}">
                <a16:creationId xmlns:a16="http://schemas.microsoft.com/office/drawing/2014/main" id="{C41A2312-C83E-480B-8754-4C4C39E0BBF2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Clip" r:id="rId7" imgW="0" imgH="0" progId="MS_ClipArt_Gallery.2">
                  <p:embed/>
                </p:oleObj>
              </mc:Choice>
              <mc:Fallback>
                <p:oleObj name="Clip" r:id="rId7" imgW="0" imgH="0" progId="MS_ClipArt_Gallery.2">
                  <p:embed/>
                  <p:pic>
                    <p:nvPicPr>
                      <p:cNvPr id="0" name="Rectangle 7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>
            <a:extLst>
              <a:ext uri="{FF2B5EF4-FFF2-40B4-BE49-F238E27FC236}">
                <a16:creationId xmlns:a16="http://schemas.microsoft.com/office/drawing/2014/main" id="{F377443E-5862-40A1-8479-656208181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114800"/>
          <a:ext cx="2860675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Clip" r:id="rId8" imgW="3431969" imgH="2742012" progId="MS_ClipArt_Gallery.2">
                  <p:embed/>
                </p:oleObj>
              </mc:Choice>
              <mc:Fallback>
                <p:oleObj name="Clip" r:id="rId8" imgW="3431969" imgH="274201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14800"/>
                        <a:ext cx="2860675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>
            <a:extLst>
              <a:ext uri="{FF2B5EF4-FFF2-40B4-BE49-F238E27FC236}">
                <a16:creationId xmlns:a16="http://schemas.microsoft.com/office/drawing/2014/main" id="{FB5B90D3-6A24-4011-8BDC-3AF1E5A95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6042025"/>
            <a:ext cx="566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New</a:t>
            </a:r>
          </a:p>
        </p:txBody>
      </p:sp>
      <p:sp>
        <p:nvSpPr>
          <p:cNvPr id="46090" name="Text Box 10">
            <a:extLst>
              <a:ext uri="{FF2B5EF4-FFF2-40B4-BE49-F238E27FC236}">
                <a16:creationId xmlns:a16="http://schemas.microsoft.com/office/drawing/2014/main" id="{BD791AEC-FF7F-425D-B8F0-3767E4E4F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5562600"/>
            <a:ext cx="1316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Intermediate</a:t>
            </a:r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D2908C81-D089-43EE-8887-E226F9AE3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8" y="4664075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Marginal</a:t>
            </a:r>
            <a:endParaRPr lang="en-US" altLang="en-US" b="1">
              <a:solidFill>
                <a:schemeClr val="tx1"/>
              </a:solidFill>
              <a:latin typeface="Times New Roman" panose="02020603050405020304" pitchFamily="18" charset="0"/>
              <a:ea typeface="ヒラギノ角ゴ Pro W3"/>
              <a:cs typeface="ヒラギノ角ゴ Pro W3"/>
            </a:endParaRPr>
          </a:p>
        </p:txBody>
      </p:sp>
      <p:sp>
        <p:nvSpPr>
          <p:cNvPr id="46092" name="Text Box 12">
            <a:extLst>
              <a:ext uri="{FF2B5EF4-FFF2-40B4-BE49-F238E27FC236}">
                <a16:creationId xmlns:a16="http://schemas.microsoft.com/office/drawing/2014/main" id="{84AA3446-C7A9-464A-B54F-7B8FDFCE7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1190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Established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 autoUpdateAnimBg="0"/>
      <p:bldP spid="46089" grpId="0" autoUpdateAnimBg="0"/>
      <p:bldP spid="46090" grpId="0" autoUpdateAnimBg="0"/>
      <p:bldP spid="46091" grpId="0" autoUpdateAnimBg="0"/>
      <p:bldP spid="4609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1F07CEE-626E-4CC3-8843-24CDF0B73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Classifications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3791A12-1B97-41D9-91F9-B9D3EE61F8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524000"/>
            <a:ext cx="6781800" cy="4038600"/>
          </a:xfrm>
        </p:spPr>
        <p:txBody>
          <a:bodyPr/>
          <a:lstStyle/>
          <a:p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Classification controls</a:t>
            </a: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altLang="en-US" sz="2800">
                <a:latin typeface="Arial;Times-Roman"/>
                <a:cs typeface="Calibri Light" panose="020F0302020204030204" pitchFamily="34" charset="0"/>
              </a:rPr>
              <a:t>Credit limit </a:t>
            </a:r>
          </a:p>
          <a:p>
            <a:pPr lvl="1"/>
            <a:r>
              <a:rPr lang="en-US" altLang="en-US" sz="2800">
                <a:latin typeface="Arial;Times-Roman"/>
                <a:cs typeface="Calibri Light" panose="020F0302020204030204" pitchFamily="34" charset="0"/>
              </a:rPr>
              <a:t>Authorization of additional sales or reclassification based on performance </a:t>
            </a:r>
          </a:p>
          <a:p>
            <a:pPr lvl="1"/>
            <a:r>
              <a:rPr lang="en-US" altLang="en-US" sz="2800">
                <a:latin typeface="Arial;Times-Roman"/>
                <a:cs typeface="Calibri Light" panose="020F0302020204030204" pitchFamily="34" charset="0"/>
              </a:rPr>
              <a:t>Selectively marketing or sales promotions that will be offered to the cardholder.</a:t>
            </a:r>
            <a:endParaRPr lang="en-US" altLang="en-US">
              <a:latin typeface="Arial;Times-Roman"/>
              <a:cs typeface="Calibri Light" panose="020F0302020204030204" pitchFamily="34" charset="0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C7A33740-4D93-499D-8DF1-415A92D38D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A1EF4194-5961-4934-B4E7-F28D2990AADC}" type="slidenum">
              <a:rPr lang="en-US" altLang="en-US" smtClean="0"/>
              <a:pPr/>
              <a:t>37</a:t>
            </a:fld>
            <a:endParaRPr lang="en-US" altLang="en-US"/>
          </a:p>
        </p:txBody>
      </p:sp>
      <p:graphicFrame>
        <p:nvGraphicFramePr>
          <p:cNvPr id="49157" name="Rectangle 4">
            <a:extLst>
              <a:ext uri="{FF2B5EF4-FFF2-40B4-BE49-F238E27FC236}">
                <a16:creationId xmlns:a16="http://schemas.microsoft.com/office/drawing/2014/main" id="{FFA740F6-2CD3-4FAE-8804-4BF64634A41B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A12C6A2-8D0A-4AB4-B18E-FEED0A0DC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Classifications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D1CAF6B-20C5-4E3D-85BA-3CCCB3E042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7010400" cy="4724400"/>
          </a:xfrm>
        </p:spPr>
        <p:txBody>
          <a:bodyPr/>
          <a:lstStyle/>
          <a:p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How does an account change classification?</a:t>
            </a: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Values in the Logo record specify: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Frequency of account review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Number of months of positive payment performance before reclassification can occur.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On the account’s statement date the following fields are checked and values will be updated: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cycle-to-date payments amount is zero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last requested payment amount is zero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F86DA9AD-F350-4C0D-B0ED-3540D1DC28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5C66DF6C-EF3A-4D5D-8701-1496A9A74FE4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F2DB4D7-D401-4011-9613-5425EEF19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Classifications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0095BA8-A0F5-47D8-BC01-021F7870B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6705600" cy="4343400"/>
          </a:xfrm>
        </p:spPr>
        <p:txBody>
          <a:bodyPr/>
          <a:lstStyle/>
          <a:p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If these values are zero, the following values will be updated:</a:t>
            </a: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The “next reclass” field will be extended by one month. 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The “review mth” field will be incremented so that the system can automatically reclassify the account when the appropriate positive payment performance has been reached.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A096B255-7981-48AB-A9FC-83E84CFEC3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7B72F292-60B9-45D3-BAE2-F8903476F672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DBF1C01-DA5F-4F6F-AD54-5F4A18E56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892925" cy="660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Features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BE2A36F-8F78-4C20-BD51-1C75D5EC4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7315200" cy="2743200"/>
          </a:xfrm>
        </p:spPr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Flexible control of AR processing and tracking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User defined special credit offerings and promotion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Quick and efficient processing and access of AR account information 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Management of multiple accounts under one customer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Real-time and batch updates</a:t>
            </a: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493534BE-EB11-4AFB-B46D-C620FD2F6B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AD79EF9B-3587-43E8-BE03-0E09CE74B9F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DF8B4D7-53CB-4BA5-AFC0-B74FECD4E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Interest Options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F2BD99F-B8E0-4FB9-BBE2-CBF4749EF4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371600"/>
            <a:ext cx="6781800" cy="46482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Interest Options</a:t>
            </a:r>
          </a:p>
          <a:p>
            <a:r>
              <a:rPr lang="en-US" altLang="en-US" i="1" u="sng">
                <a:latin typeface="Calibri Light" panose="020F0302020204030204" pitchFamily="34" charset="0"/>
                <a:cs typeface="Calibri Light" panose="020F0302020204030204" pitchFamily="34" charset="0"/>
              </a:rPr>
              <a:t>Bankcard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 accounts are controlled by the rules and regulations of the state where the card is issued. </a:t>
            </a:r>
          </a:p>
          <a:p>
            <a:r>
              <a:rPr lang="en-US" altLang="en-US" i="1" u="sng">
                <a:latin typeface="Calibri Light" panose="020F0302020204030204" pitchFamily="34" charset="0"/>
                <a:cs typeface="Calibri Light" panose="020F0302020204030204" pitchFamily="34" charset="0"/>
              </a:rPr>
              <a:t>Retail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 accounts are controlled by the rules and regulations of the state where the customer resides.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state (or usury) table values are used to calculate credit unless there is an override defined at the account or credit plan segment level.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94A53648-316C-44CB-BA7C-3DDE908BEF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EDE7C81E-5678-4D2E-BE45-C01144121FAD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01EC447-6439-4FBB-A2AF-2A40235D7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Interest Options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441ECE3A-D0AA-4B56-8E72-A8139BB9A3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6705600" cy="4114800"/>
          </a:xfrm>
        </p:spPr>
        <p:txBody>
          <a:bodyPr/>
          <a:lstStyle/>
          <a:p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State or Usury Tables</a:t>
            </a: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May be defined at system or organization level</a:t>
            </a:r>
          </a:p>
          <a:p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The usury table defines</a:t>
            </a: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Usury minimum and maximum interest rates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Default interest rate indicator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Usury rate default control indicator</a:t>
            </a: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E84C3EC-244F-43F8-888D-D75BE37EA0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3FB60A45-C5F5-419F-8559-291CC8AFD1B9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D9F8912-9E14-41B4-9B7C-686D53DD3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Interest Options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100F32E-5CBE-4CD5-9C2D-EB3471949F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7086600" cy="48768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or Credit Plan Segment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Controls the processing flow of interest options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Segments may be defined separately for bankcard or retail card</a:t>
            </a:r>
          </a:p>
          <a:p>
            <a:r>
              <a:rPr lang="en-US" altLang="en-US" i="1" u="sng">
                <a:latin typeface="Calibri Light" panose="020F0302020204030204" pitchFamily="34" charset="0"/>
                <a:cs typeface="Calibri Light" panose="020F0302020204030204" pitchFamily="34" charset="0"/>
              </a:rPr>
              <a:t>Bankcards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 usually accrue interest from the date of the transaction without the benefit of a grace period, interest deferral, or waiving of any interest.</a:t>
            </a:r>
          </a:p>
          <a:p>
            <a:r>
              <a:rPr lang="en-US" altLang="en-US" i="1" u="sng">
                <a:latin typeface="Calibri Light" panose="020F0302020204030204" pitchFamily="34" charset="0"/>
                <a:cs typeface="Calibri Light" panose="020F0302020204030204" pitchFamily="34" charset="0"/>
              </a:rPr>
              <a:t>Retail cards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 may allow a grace period, or interest-free period, on new purchases.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6D2B34C7-8A74-455E-B9E4-214B7A3C0B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AE00DF6F-42AF-4C5C-B8A7-EDF1EB908296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DEAE9F3-5CA1-4DC9-8F4D-C57F42B2C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Interest Options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B6ADE1B-3892-431F-9BF5-BE37399346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6163" y="1343025"/>
            <a:ext cx="6015037" cy="3741738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Calculating Interest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Interest is based on parameters in the Interest table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Interest may be calculated daily, monthly, or at month-end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17C335CF-90CB-4E93-A845-F79725A0A9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5ADC2610-BF88-4CE2-A31D-0791C8B7A0C5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BB4FC03-FF0A-4468-8D15-6E9B84FFA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Interest Options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DD4C264D-193B-409F-8E6D-A91B93890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295400"/>
            <a:ext cx="6775450" cy="4151313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Daily Interest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Updates of the the total balance and the accrued interest for the plan segment for each processing run are done.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On the statement date, the system bills the amount of accrued interest to the account.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9033DA41-D05C-43D4-88B1-9A9FE10D92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2D8BF3EE-F63D-4732-9CFC-11593CD5AB62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E3498188-8150-4269-8F5A-86ECF34AD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76800"/>
            <a:ext cx="1670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Daily Interest</a:t>
            </a:r>
          </a:p>
        </p:txBody>
      </p:sp>
      <p:graphicFrame>
        <p:nvGraphicFramePr>
          <p:cNvPr id="117766" name="Object 6">
            <a:extLst>
              <a:ext uri="{FF2B5EF4-FFF2-40B4-BE49-F238E27FC236}">
                <a16:creationId xmlns:a16="http://schemas.microsoft.com/office/drawing/2014/main" id="{6009F7D8-C84C-4FD9-9A7B-CF796E13D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191000"/>
          <a:ext cx="203835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Clip" r:id="rId4" imgW="714286" imgH="542891" progId="MS_ClipArt_Gallery.2">
                  <p:embed/>
                </p:oleObj>
              </mc:Choice>
              <mc:Fallback>
                <p:oleObj name="Clip" r:id="rId4" imgW="714286" imgH="542891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203835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  <p:bldP spid="11776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43A5868-1C20-4A86-B274-2D45867BE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Interest Options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457CF384-2D37-4B7B-A985-CC1E7B677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Monthly or Month Ending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Interest is computed monthly on the statement date and no interest accrues for the plan segment.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D7DA29C9-F2F5-47A1-AD77-8F6B2EEABE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25038D3D-1628-40DF-A3EE-F6B6CDC3F4A8}" type="slidenum">
              <a:rPr lang="en-US" altLang="en-US" smtClean="0"/>
              <a:pPr/>
              <a:t>45</a:t>
            </a:fld>
            <a:endParaRPr lang="en-US" altLang="en-US"/>
          </a:p>
        </p:txBody>
      </p:sp>
      <p:graphicFrame>
        <p:nvGraphicFramePr>
          <p:cNvPr id="118790" name="Object 6">
            <a:extLst>
              <a:ext uri="{FF2B5EF4-FFF2-40B4-BE49-F238E27FC236}">
                <a16:creationId xmlns:a16="http://schemas.microsoft.com/office/drawing/2014/main" id="{8CC258AF-ED0B-4E3A-886F-203B0329B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038600"/>
          <a:ext cx="25050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Clip" r:id="rId4" imgW="3318515" imgH="2598524" progId="MS_ClipArt_Gallery.2">
                  <p:embed/>
                </p:oleObj>
              </mc:Choice>
              <mc:Fallback>
                <p:oleObj name="Clip" r:id="rId4" imgW="3318515" imgH="2598524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25050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Text Box 7">
            <a:extLst>
              <a:ext uri="{FF2B5EF4-FFF2-40B4-BE49-F238E27FC236}">
                <a16:creationId xmlns:a16="http://schemas.microsoft.com/office/drawing/2014/main" id="{4A880B7C-E169-4EA9-84BB-BB70D3D01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76800"/>
            <a:ext cx="247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Monthly or Month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3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  <p:bldP spid="11879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D38F463-3BBE-46A5-8A36-C8DE18FB8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Finance Charges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2CC6232-9776-45D3-AE7E-0FC2C9B52E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600200"/>
            <a:ext cx="6781800" cy="4724400"/>
          </a:xfrm>
        </p:spPr>
        <p:txBody>
          <a:bodyPr/>
          <a:lstStyle/>
          <a:p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Finance Charges - Variable Rates</a:t>
            </a: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Variable Rates Requires:</a:t>
            </a:r>
          </a:p>
          <a:p>
            <a:pPr lvl="1"/>
            <a:r>
              <a:rPr lang="en-US" altLang="en-US" sz="2800">
                <a:latin typeface="Arial;Times-Roman"/>
                <a:cs typeface="Calibri Light" panose="020F0302020204030204" pitchFamily="34" charset="0"/>
              </a:rPr>
              <a:t>Definition of an index rate that is tied to the prime lending rate or another related rate index</a:t>
            </a:r>
          </a:p>
          <a:p>
            <a:pPr lvl="1"/>
            <a:r>
              <a:rPr lang="en-US" altLang="en-US" sz="2800">
                <a:latin typeface="Arial;Times-Roman"/>
                <a:cs typeface="Calibri Light" panose="020F0302020204030204" pitchFamily="34" charset="0"/>
              </a:rPr>
              <a:t>Points (variance) over the index (for example, prime rate plus 2 points)</a:t>
            </a:r>
          </a:p>
          <a:p>
            <a:pPr lvl="1"/>
            <a:r>
              <a:rPr lang="en-US" altLang="en-US" sz="2800">
                <a:latin typeface="Arial;Times-Roman"/>
                <a:cs typeface="Calibri Light" panose="020F0302020204030204" pitchFamily="34" charset="0"/>
              </a:rPr>
              <a:t>Minimum and maximum rate criteria (for example, the minimum and maximum rate increase or decrease allowed for an account).</a:t>
            </a:r>
            <a:endParaRPr lang="en-US" altLang="en-US" b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B2123014-0B59-4A64-BA4A-262C885B43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FDC10B13-6C4B-4B0B-99C0-7636D2FD380C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A360FE0-E6BF-4B3D-B63E-2F995252B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Finance Charges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F522D00E-CA42-45B8-94A6-01ADBA5283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Variable Rates Requirements (continued):</a:t>
            </a:r>
          </a:p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Verification of proper transaction security code in the security subsystems.</a:t>
            </a:r>
          </a:p>
          <a:p>
            <a:endParaRPr lang="en-US" altLang="en-US">
              <a:latin typeface="Helvetica-Bold;Times-Roman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Verification that the usury switch is on in the Organization record.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783BFDCB-43E7-487B-9DFE-3B3B4429D1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80E81259-586E-42CB-9B73-0A6E61C56A60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52FE257-A995-415B-8113-F56782C3F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Transfers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D7BC3F2-B9CB-4426-A676-5C6754FADE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6858000" cy="41148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Transferring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Transfer an existing account to a new account.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account history, the outstanding balance, and any unbilled transactions to a new account number may be moved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Transfer an account from one branch to another or one store to another</a:t>
            </a: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214D2A7A-AFF6-4CD8-95CF-169E4F6F72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4C8034FB-709A-47E9-93DD-7A3B65655BD8}" type="slidenum">
              <a:rPr lang="en-US" altLang="en-US" smtClean="0"/>
              <a:pPr/>
              <a:t>48</a:t>
            </a:fld>
            <a:endParaRPr lang="en-US" altLang="en-US"/>
          </a:p>
        </p:txBody>
      </p:sp>
      <p:graphicFrame>
        <p:nvGraphicFramePr>
          <p:cNvPr id="121860" name="Object 4">
            <a:extLst>
              <a:ext uri="{FF2B5EF4-FFF2-40B4-BE49-F238E27FC236}">
                <a16:creationId xmlns:a16="http://schemas.microsoft.com/office/drawing/2014/main" id="{C773D8A0-2063-4357-B4DA-CD04160796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724400"/>
          <a:ext cx="1417638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Clip" r:id="rId4" imgW="685971" imgH="685971" progId="MS_ClipArt_Gallery.2">
                  <p:embed/>
                </p:oleObj>
              </mc:Choice>
              <mc:Fallback>
                <p:oleObj name="Clip" r:id="rId4" imgW="685971" imgH="685971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24400"/>
                        <a:ext cx="1417638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1" name="Text Box 5">
            <a:extLst>
              <a:ext uri="{FF2B5EF4-FFF2-40B4-BE49-F238E27FC236}">
                <a16:creationId xmlns:a16="http://schemas.microsoft.com/office/drawing/2014/main" id="{9B1D730B-84D4-4A75-940D-E7DF63181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410200"/>
            <a:ext cx="200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Account Transfers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  <p:bldP spid="12186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0CD9F57-C2D1-4BD9-AEA6-C406054E5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867525" cy="1065213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Balance Transfers/Access Checks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0B0EE783-A2D7-48A6-AD1D-03E2EFC2F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Balance transfer checks are incentive checks offered to cardholders to encourage them to pay off the balance of </a:t>
            </a:r>
            <a:r>
              <a:rPr lang="en-US" altLang="en-US" i="1" u="sng">
                <a:latin typeface="Helvetica-Bold;Times-Roman"/>
                <a:cs typeface="Calibri Light" panose="020F0302020204030204" pitchFamily="34" charset="0"/>
              </a:rPr>
              <a:t>other</a:t>
            </a:r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 credit cards using checks. </a:t>
            </a:r>
          </a:p>
          <a:p>
            <a:endParaRPr lang="en-US" altLang="en-US">
              <a:latin typeface="Helvetica-Bold;Times-Roman"/>
              <a:cs typeface="Calibri Light" panose="020F0302020204030204" pitchFamily="34" charset="0"/>
            </a:endParaRPr>
          </a:p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Unique check numbers identify balance transfer checks.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33D75B29-033B-4783-9375-3FDA7DEBD3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B7AC6BB7-CF58-4EB9-8866-FF3BC8DD34A3}" type="slidenum">
              <a:rPr lang="en-US" altLang="en-US" smtClean="0"/>
              <a:pPr/>
              <a:t>49</a:t>
            </a:fld>
            <a:endParaRPr lang="en-US" altLang="en-US"/>
          </a:p>
        </p:txBody>
      </p:sp>
      <p:graphicFrame>
        <p:nvGraphicFramePr>
          <p:cNvPr id="123908" name="Object 4">
            <a:extLst>
              <a:ext uri="{FF2B5EF4-FFF2-40B4-BE49-F238E27FC236}">
                <a16:creationId xmlns:a16="http://schemas.microsoft.com/office/drawing/2014/main" id="{974BB3C1-869B-4677-B753-2915609D4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724400"/>
          <a:ext cx="40767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Clip" r:id="rId4" imgW="1290997" imgH="518837" progId="MS_ClipArt_Gallery.2">
                  <p:embed/>
                </p:oleObj>
              </mc:Choice>
              <mc:Fallback>
                <p:oleObj name="Clip" r:id="rId4" imgW="1290997" imgH="518837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40767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Text Box 5">
            <a:extLst>
              <a:ext uri="{FF2B5EF4-FFF2-40B4-BE49-F238E27FC236}">
                <a16:creationId xmlns:a16="http://schemas.microsoft.com/office/drawing/2014/main" id="{FE7726EE-AB14-425D-A6E2-123CC3DA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5265738"/>
            <a:ext cx="1816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Transfer Checks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75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  <p:bldP spid="12390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354DEC3-F334-4B06-A0A1-817CBC981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892925" cy="660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Features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266EC46-B952-48E2-A431-352246A2E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6705600" cy="3429000"/>
          </a:xfrm>
        </p:spPr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Comprehensive management reporting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Generation of customized credit letters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Transaction level credit terms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Frequent shopper programs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Variable rates finance charges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Co-branding to enhance partner programs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Insurance product capabilities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Service charges and fees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EA180E0A-C391-4C8B-8065-D984E5DE37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9FD5F5E4-D393-4ED4-8E53-8E82656D0B71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FF1768FD-467F-4B02-9873-E50A2EFD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175" y="2219325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ヒラギノ角ゴ Pro W3"/>
              <a:cs typeface="ヒラギノ角ゴ Pro W3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8AF15BC-E626-4A40-A439-FD5112368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6867525" cy="1065213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Balance Transfers/Access Checks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3265CA41-7459-4EE2-8BCC-D13FDAF39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447800"/>
            <a:ext cx="6858000" cy="42672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Access checks are similar to personal checking accounts.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major difference is that, with an access check, the cardholder draws against the credit line on the card.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cardholder can write one or more access checks made payable to anyone.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total amount of these checks must not exceed the available credit on the account.</a:t>
            </a: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A972945B-F642-4C3C-9AC9-D4B0ACB0F1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04063A14-7A16-4D3A-A7D7-2B322F92F021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B43C110-7C99-409F-99E9-880ABEFD5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867525" cy="1065213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Balance Transfers/Access Checks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7D620C04-DB7A-4518-B8BD-FCFF42EE6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7010400" cy="4343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CMS has the ability to authorize and post a batch of balance transfers or access checks coming in from various remittance processing centers (RPCs).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These balance transfers and access checks: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Update appropriate account cash and retail available credit and balance fields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Post to credit plans that allow special interest rates for specific time periods.</a:t>
            </a: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D9D1BEFD-464A-4D81-8320-5D13E94BA8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382BE299-010D-42FB-A2D3-AD686CF1C179}" type="slidenum">
              <a:rPr lang="en-US" altLang="en-US" smtClean="0"/>
              <a:pPr/>
              <a:t>51</a:t>
            </a:fld>
            <a:endParaRPr lang="en-US" altLang="en-US"/>
          </a:p>
        </p:txBody>
      </p:sp>
      <p:graphicFrame>
        <p:nvGraphicFramePr>
          <p:cNvPr id="122884" name="Object 4">
            <a:extLst>
              <a:ext uri="{FF2B5EF4-FFF2-40B4-BE49-F238E27FC236}">
                <a16:creationId xmlns:a16="http://schemas.microsoft.com/office/drawing/2014/main" id="{BE260013-A3C3-489D-BBDB-2966242DB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876800"/>
          <a:ext cx="20478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Clip" r:id="rId4" imgW="3164796" imgH="2598524" progId="MS_ClipArt_Gallery.2">
                  <p:embed/>
                </p:oleObj>
              </mc:Choice>
              <mc:Fallback>
                <p:oleObj name="Clip" r:id="rId4" imgW="3164796" imgH="2598524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76800"/>
                        <a:ext cx="2047875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5" name="Text Box 5">
            <a:extLst>
              <a:ext uri="{FF2B5EF4-FFF2-40B4-BE49-F238E27FC236}">
                <a16:creationId xmlns:a16="http://schemas.microsoft.com/office/drawing/2014/main" id="{D1A50847-0135-4CFD-B368-9C2C3165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102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Batch Transfer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  <p:bldP spid="12288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E2B72A5-941F-4C97-99A7-90A947D63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6867525" cy="1065213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Secured Account/</a:t>
            </a:r>
            <a:b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Collateral Processing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1E12F73B-2D11-4367-B0A1-8416606C8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Securing an account is a method that credit card issuers use to approve a credit card account when the applicant’s credit or personal circumstances do not meet minimum approval criteria.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An account is secured with collateral. Collateral is property, securities or other assets pledged by a borrower as a backup source of loan repayment. </a:t>
            </a: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A0C1A445-4EDC-4EE8-986B-A01016E5AC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2F965333-4AF0-4C78-9919-EC3847850702}" type="slidenum">
              <a:rPr lang="en-US" altLang="en-US" smtClean="0"/>
              <a:pPr/>
              <a:t>52</a:t>
            </a:fld>
            <a:endParaRPr lang="en-US" altLang="en-US"/>
          </a:p>
        </p:txBody>
      </p:sp>
      <p:grpSp>
        <p:nvGrpSpPr>
          <p:cNvPr id="125959" name="Group 7">
            <a:extLst>
              <a:ext uri="{FF2B5EF4-FFF2-40B4-BE49-F238E27FC236}">
                <a16:creationId xmlns:a16="http://schemas.microsoft.com/office/drawing/2014/main" id="{555E40E5-175E-409B-AFC4-73F2B72A774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486400"/>
            <a:ext cx="5022850" cy="779463"/>
            <a:chOff x="1440" y="3456"/>
            <a:chExt cx="3164" cy="491"/>
          </a:xfrm>
        </p:grpSpPr>
        <p:graphicFrame>
          <p:nvGraphicFramePr>
            <p:cNvPr id="64518" name="Object 5">
              <a:extLst>
                <a:ext uri="{FF2B5EF4-FFF2-40B4-BE49-F238E27FC236}">
                  <a16:creationId xmlns:a16="http://schemas.microsoft.com/office/drawing/2014/main" id="{2FA3DD57-E735-44F9-B29E-F247CABA4B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456"/>
            <a:ext cx="1820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0" name="Clip" r:id="rId4" imgW="846717" imgH="229446" progId="MS_ClipArt_Gallery.2">
                    <p:embed/>
                  </p:oleObj>
                </mc:Choice>
                <mc:Fallback>
                  <p:oleObj name="Clip" r:id="rId4" imgW="846717" imgH="229446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456"/>
                          <a:ext cx="1820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9" name="Text Box 6">
              <a:extLst>
                <a:ext uri="{FF2B5EF4-FFF2-40B4-BE49-F238E27FC236}">
                  <a16:creationId xmlns:a16="http://schemas.microsoft.com/office/drawing/2014/main" id="{030A863E-13FE-4703-8646-FDEF64D43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60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342900" indent="-342900">
                <a:spcBef>
                  <a:spcPct val="75000"/>
                </a:spcBef>
                <a:buFont typeface="Wingdings" panose="05000000000000000000" pitchFamily="2" charset="2"/>
                <a:buChar char="§"/>
                <a:defRPr sz="1600">
                  <a:solidFill>
                    <a:srgbClr val="000000"/>
                  </a:solidFill>
                  <a:latin typeface="Calibri Light" panose="020F0302020204030204" pitchFamily="34" charset="0"/>
                  <a:ea typeface="STKaiti" panose="02010600040101010101" pitchFamily="2" charset="-122"/>
                  <a:cs typeface="Calibri Light" panose="020F0302020204030204" pitchFamily="34" charset="0"/>
                </a:defRPr>
              </a:lvl1pPr>
              <a:lvl2pPr marL="742950" indent="-285750">
                <a:spcBef>
                  <a:spcPct val="25000"/>
                </a:spcBef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rgbClr val="000000"/>
                  </a:solidFill>
                  <a:latin typeface="Calibri Light" panose="020F0302020204030204" pitchFamily="34" charset="0"/>
                  <a:ea typeface="STKaiti" panose="02010600040101010101" pitchFamily="2" charset="-122"/>
                  <a:cs typeface="Calibri Light" panose="020F0302020204030204" pitchFamily="34" charset="0"/>
                </a:defRPr>
              </a:lvl2pPr>
              <a:lvl3pPr marL="1143000" indent="-228600">
                <a:spcBef>
                  <a:spcPct val="25000"/>
                </a:spcBef>
                <a:buSzPct val="70000"/>
                <a:buFont typeface="Wingdings" panose="05000000000000000000" pitchFamily="2" charset="2"/>
                <a:buChar char="§"/>
                <a:defRPr sz="1600">
                  <a:solidFill>
                    <a:srgbClr val="000000"/>
                  </a:solidFill>
                  <a:latin typeface="Calibri Light" panose="020F0302020204030204" pitchFamily="34" charset="0"/>
                  <a:ea typeface="STKaiti" panose="02010600040101010101" pitchFamily="2" charset="-122"/>
                  <a:cs typeface="Calibri Light" panose="020F0302020204030204" pitchFamily="34" charset="0"/>
                </a:defRPr>
              </a:lvl3pPr>
              <a:lvl4pPr marL="1600200" indent="-228600">
                <a:spcBef>
                  <a:spcPct val="25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000000"/>
                  </a:solidFill>
                  <a:latin typeface="Calibri Light" panose="020F0302020204030204" pitchFamily="34" charset="0"/>
                  <a:ea typeface="STKaiti" panose="02010600040101010101" pitchFamily="2" charset="-122"/>
                  <a:cs typeface="Calibri Light" panose="020F0302020204030204" pitchFamily="34" charset="0"/>
                </a:defRPr>
              </a:lvl4pPr>
              <a:lvl5pPr marL="2057400" indent="-228600">
                <a:spcBef>
                  <a:spcPct val="25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000000"/>
                  </a:solidFill>
                  <a:latin typeface="Calibri Light" panose="020F0302020204030204" pitchFamily="34" charset="0"/>
                  <a:ea typeface="STKaiti" panose="02010600040101010101" pitchFamily="2" charset="-122"/>
                  <a:cs typeface="Calibri Light" panose="020F0302020204030204" pitchFamily="34" charset="0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000000"/>
                  </a:solidFill>
                  <a:latin typeface="Calibri Light" panose="020F0302020204030204" pitchFamily="34" charset="0"/>
                  <a:ea typeface="STKaiti" panose="02010600040101010101" pitchFamily="2" charset="-122"/>
                  <a:cs typeface="Calibri Light" panose="020F0302020204030204" pitchFamily="34" charset="0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000000"/>
                  </a:solidFill>
                  <a:latin typeface="Calibri Light" panose="020F0302020204030204" pitchFamily="34" charset="0"/>
                  <a:ea typeface="STKaiti" panose="02010600040101010101" pitchFamily="2" charset="-122"/>
                  <a:cs typeface="Calibri Light" panose="020F0302020204030204" pitchFamily="34" charset="0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000000"/>
                  </a:solidFill>
                  <a:latin typeface="Calibri Light" panose="020F0302020204030204" pitchFamily="34" charset="0"/>
                  <a:ea typeface="STKaiti" panose="02010600040101010101" pitchFamily="2" charset="-122"/>
                  <a:cs typeface="Calibri Light" panose="020F0302020204030204" pitchFamily="34" charset="0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000000"/>
                  </a:solidFill>
                  <a:latin typeface="Calibri Light" panose="020F0302020204030204" pitchFamily="34" charset="0"/>
                  <a:ea typeface="STKaiti" panose="02010600040101010101" pitchFamily="2" charset="-122"/>
                  <a:cs typeface="Calibri Light" panose="020F03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bg2"/>
                </a:buClr>
                <a:buSzPct val="75000"/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rPr>
                <a:t>Collateral</a:t>
              </a:r>
              <a:endParaRPr lang="en-US" altLang="en-US" sz="1400" b="1">
                <a:solidFill>
                  <a:schemeClr val="bg2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49B31B8-BFB8-4E42-A621-E4C820885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Delinquent Accounts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720FAD74-BBFC-4037-AC9D-72CAEB87D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6705600" cy="48006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Delinquency is defined as the failure to make a payment on an obligation when due.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level of delinquency is figured on the amount of past due balances, for both a contractual basis and a recency basis.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There are three types of delinquency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Contractual delinquency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Recency delinquency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Days delinquency</a:t>
            </a:r>
            <a:endParaRPr lang="en-US" altLang="en-US" b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24E74F26-4B49-4107-ADF7-D41083F465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71531925-E6B2-4207-9D81-256B106BF732}" type="slidenum">
              <a:rPr lang="en-US" altLang="en-US" smtClean="0"/>
              <a:pPr/>
              <a:t>53</a:t>
            </a:fld>
            <a:endParaRPr lang="en-US" altLang="en-US"/>
          </a:p>
        </p:txBody>
      </p:sp>
      <p:graphicFrame>
        <p:nvGraphicFramePr>
          <p:cNvPr id="126981" name="Object 5">
            <a:extLst>
              <a:ext uri="{FF2B5EF4-FFF2-40B4-BE49-F238E27FC236}">
                <a16:creationId xmlns:a16="http://schemas.microsoft.com/office/drawing/2014/main" id="{8807A3A7-8A21-46A7-AD6F-4CED0E9B7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886200"/>
          <a:ext cx="2239963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Clip" r:id="rId4" imgW="1603107" imgH="1604474" progId="MS_ClipArt_Gallery.2">
                  <p:embed/>
                </p:oleObj>
              </mc:Choice>
              <mc:Fallback>
                <p:oleObj name="Clip" r:id="rId4" imgW="1603107" imgH="1604474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86200"/>
                        <a:ext cx="2239963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bldLvl="2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6A5F578-65C7-4D42-8F19-214730022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Delinquent Accounts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B7C5EED9-8F92-41F7-9D27-99C25A8D9B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752600"/>
            <a:ext cx="7239000" cy="41148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Contractual Delinquency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Defined as the number of billing cycles for which an amount is due (or cycles due).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Controls on the Logo record are used to determine whether an account is past due. </a:t>
            </a: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FE12BAA9-C2F7-4866-BD51-E02719E9F0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09FA7577-9D78-42FB-B086-F4F6A22F613A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46377F5-1D83-42C6-B57B-1E2805E76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Delinquent Accounts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05A23967-70BF-4905-B5E6-298F68056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676400"/>
            <a:ext cx="6858000" cy="41148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controls for defining past due are:</a:t>
            </a:r>
          </a:p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A variance payment - an underpayment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amount or percentage that represents a full payment for delinquency aging purposes.</a:t>
            </a: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 flag indicating whether the system should forgive a delinquency automatically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 flag specifying whether delinquency is forgiven based on consecutive or aggregate payments if automatic delinquency is elected.</a:t>
            </a: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601C78BA-D6F2-4ECC-9288-73B80FBC25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69CA1423-4D82-4AE1-A9B7-0E22565B3090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AE65E25-D8BC-4787-A80E-C6B85040A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Delinquent Accounts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FA9C42B-C0D9-45A7-B72C-77326C63FF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Recency Delinquency</a:t>
            </a:r>
          </a:p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Defined as the number of billing cycles since the last qualifying payment was posted to an account. </a:t>
            </a:r>
          </a:p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A qualifying payment is a similar concept to the payment variance associated with contractual delinquency. </a:t>
            </a: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7762B1A4-846E-4D66-AA60-1F9F8FED7F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96697443-D32F-4EBD-94D1-6CE1D43F1257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89D8A3A-4449-4E38-9470-453C04126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Delinquent Accounts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B784A5D5-55C1-4C4B-8BDD-426DCE630E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6934200" cy="45720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Re-aging Delinquency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Enables manual adjustments of delinquency, causing the account to appear less delinquent.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Dollars can be distributed in the past due buckets for an Account Base Segment and its associated plan segments without adjusting the balance of the account.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Updated information for these fields is logged and reported on the appropriate maintenance reports.</a:t>
            </a: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DDB93EA4-980B-4475-96ED-79495BD346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8EAA10B6-E3F0-4BDB-80BA-5C5783E9BA7F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1885D01-DD0C-4084-BC08-46094115E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Delinquent Accounts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02D7A209-1924-4125-9B4C-C5BE5E18A0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Days Delinquency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Defined as the payment days delinquent plus the payment cycle due days. 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B8976886-4348-4BDC-ACE0-FDEAF6ED90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6CE0D24A-3619-469C-B791-852F8DCA1AB3}" type="slidenum">
              <a:rPr lang="en-US" altLang="en-US" smtClean="0"/>
              <a:pPr/>
              <a:t>58</a:t>
            </a:fld>
            <a:endParaRPr lang="en-US" altLang="en-US"/>
          </a:p>
        </p:txBody>
      </p:sp>
      <p:graphicFrame>
        <p:nvGraphicFramePr>
          <p:cNvPr id="132101" name="Object 5">
            <a:extLst>
              <a:ext uri="{FF2B5EF4-FFF2-40B4-BE49-F238E27FC236}">
                <a16:creationId xmlns:a16="http://schemas.microsoft.com/office/drawing/2014/main" id="{9F185A54-4835-4D87-8BBE-393EC121E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581400"/>
          <a:ext cx="2166938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Clip" r:id="rId4" imgW="714286" imgH="542891" progId="MS_ClipArt_Gallery.2">
                  <p:embed/>
                </p:oleObj>
              </mc:Choice>
              <mc:Fallback>
                <p:oleObj name="Clip" r:id="rId4" imgW="714286" imgH="542891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81400"/>
                        <a:ext cx="2166938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68C936C-E495-4D43-B32B-5B9668C22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Billing/Statement Processing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F01B24AB-EB11-4F2C-A38A-21A9A90EF8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676400"/>
            <a:ext cx="7086600" cy="4343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parameters established in the Logo control records designate the billing guidelines for accounts.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When adding an account, you are required to assign a valid cycle codes that was established on the System control record/Account Base Segment. </a:t>
            </a: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68A47CCB-1B1B-4D06-B32C-11BDCBC095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8753218C-27FD-45E6-99D1-125859EC7E80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EF7B63C9-DACF-4FF7-B891-468C2CE58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892925" cy="660400"/>
          </a:xfrm>
          <a:noFill/>
        </p:spPr>
        <p:txBody>
          <a:bodyPr lIns="92075" tIns="46038" rIns="92075" bIns="46038" anchor="ctr"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 General Flow</a:t>
            </a:r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3427" name="Rectangle 1027">
            <a:extLst>
              <a:ext uri="{FF2B5EF4-FFF2-40B4-BE49-F238E27FC236}">
                <a16:creationId xmlns:a16="http://schemas.microsoft.com/office/drawing/2014/main" id="{3F3C6540-7CC4-4D68-BED6-6B9AD4DD6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895600"/>
            <a:ext cx="7239000" cy="2895600"/>
          </a:xfrm>
        </p:spPr>
        <p:txBody>
          <a:bodyPr lIns="92075" tIns="46038" rIns="92075" bIns="46038"/>
          <a:lstStyle/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Monetary transactions affect account balances.</a:t>
            </a:r>
          </a:p>
          <a:p>
            <a:pPr lvl="1"/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payments, adjustments, etc.</a:t>
            </a:r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Non-monetary transactions are those that do not affect account balances.</a:t>
            </a:r>
          </a:p>
          <a:p>
            <a:pPr lvl="1"/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maintenance to bill cycles</a:t>
            </a:r>
          </a:p>
          <a:p>
            <a:pPr lvl="1"/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customer information changes - name, phone, etc.</a:t>
            </a:r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700BDCF5-F541-46AB-9DAD-1CF66B85CE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0DF8AF7A-3E3E-4FC6-AF57-CA5D75998179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17413" name="Picture 1029" descr="money2">
            <a:extLst>
              <a:ext uri="{FF2B5EF4-FFF2-40B4-BE49-F238E27FC236}">
                <a16:creationId xmlns:a16="http://schemas.microsoft.com/office/drawing/2014/main" id="{66952345-2BA5-46F5-9BD7-E5BE5AF8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9779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031" descr="money2">
            <a:extLst>
              <a:ext uri="{FF2B5EF4-FFF2-40B4-BE49-F238E27FC236}">
                <a16:creationId xmlns:a16="http://schemas.microsoft.com/office/drawing/2014/main" id="{88310BAF-F28E-4BFF-85D5-62590A8F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09800"/>
            <a:ext cx="9779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5" name="Object 1032">
            <a:extLst>
              <a:ext uri="{FF2B5EF4-FFF2-40B4-BE49-F238E27FC236}">
                <a16:creationId xmlns:a16="http://schemas.microsoft.com/office/drawing/2014/main" id="{4B7CB0B9-439F-48AE-AF6E-AB0B12061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133600"/>
          <a:ext cx="11890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Clip" r:id="rId4" imgW="3426178" imgH="3410373" progId="MS_ClipArt_Gallery.2">
                  <p:embed/>
                </p:oleObj>
              </mc:Choice>
              <mc:Fallback>
                <p:oleObj name="Clip" r:id="rId4" imgW="3426178" imgH="3410373" progId="MS_ClipArt_Gallery.2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133600"/>
                        <a:ext cx="1189038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1034">
            <a:extLst>
              <a:ext uri="{FF2B5EF4-FFF2-40B4-BE49-F238E27FC236}">
                <a16:creationId xmlns:a16="http://schemas.microsoft.com/office/drawing/2014/main" id="{69819DE5-39C1-4163-8C5E-C740AB5AF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59436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There are two categories of transactions in CMS: Monetary and Non-Monetary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80642B9A-291B-434B-AD14-DE8E63C89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Billing/Statement Processing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A75D9339-0BFB-4990-8E8A-4BBA156E9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billing cycle represents a calendar date that billing processing is to take place for an account.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For each billing cycle, the designated accounts that will go through the billing process are defined.</a:t>
            </a: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4177B542-3A2E-4132-AFB0-EDCCADED83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9D0AABD9-C115-4BDE-ADE4-B70F958506C1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07C049ED-C806-4603-BC31-4CE6B45EB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Billing/Statement Processing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82FE4111-1734-4F15-B190-DA04A28F36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6934200" cy="48768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In addition to producing a statement for billing, many functions are performed for the account on the cycle date.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Included in the billing process are: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Assesses interest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Computes a payment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Assesses insurance premiums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Determines a new credit classification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Generates the statement file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Migrates the account through charge-off</a:t>
            </a: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46DB2994-2EBB-4146-A4E2-0CB7C42925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8E82F038-5BA1-45D6-9CD2-87319163A425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 bldLvl="2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86602828-A7B5-42F7-8D98-FC936A948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Billing/Statement Processing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5A515BAD-16CB-4199-B34C-82E332DB3A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Assesses Interest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system either bills, defers, or waives any interest that was accrued against the account since the last statement.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If the accrued interest is to be assessed or charged to the account, the appropriate monetary transaction is generated and posted to the account at this time.</a:t>
            </a:r>
            <a:endParaRPr lang="en-US" altLang="en-US" b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39478DE3-583F-4108-9502-FA8827379F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511101AF-C4FE-4773-9833-77BA4044BFC7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9116AD8-DB56-48A7-ACB9-A3F607489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Billing/Statement Processing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A92310A8-D89E-484B-9910-9E6950E79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6775450" cy="4151313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Computes a Payment</a:t>
            </a:r>
          </a:p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The payment requested from a customer is calculated based on the various credit plans the customer is currently using. </a:t>
            </a:r>
          </a:p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Each credit plan could have a different repayment schedule. </a:t>
            </a:r>
          </a:p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Certain plans can also be consolidated or combined for payment calculation purposes.</a:t>
            </a: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7C1D8329-783B-43EF-9793-B5FA3C2C20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3037D744-D642-4499-A1BB-DF0B29459643}" type="slidenum">
              <a:rPr lang="en-US" altLang="en-US" smtClean="0"/>
              <a:pPr/>
              <a:t>63</a:t>
            </a:fld>
            <a:endParaRPr lang="en-US" altLang="en-US"/>
          </a:p>
        </p:txBody>
      </p:sp>
      <p:graphicFrame>
        <p:nvGraphicFramePr>
          <p:cNvPr id="137220" name="Object 4">
            <a:extLst>
              <a:ext uri="{FF2B5EF4-FFF2-40B4-BE49-F238E27FC236}">
                <a16:creationId xmlns:a16="http://schemas.microsoft.com/office/drawing/2014/main" id="{26343619-DFDE-4016-8D10-28042BFA0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953000"/>
          <a:ext cx="8413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Clip" r:id="rId4" imgW="514487" imgH="714286" progId="MS_ClipArt_Gallery.2">
                  <p:embed/>
                </p:oleObj>
              </mc:Choice>
              <mc:Fallback>
                <p:oleObj name="Clip" r:id="rId4" imgW="514487" imgH="71428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84137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B0D2CBA-8A8D-4BFE-8461-D24E87CEB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Billing/Statement Processing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B63C3545-F99C-41E3-84B1-584E9694E6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6775450" cy="4151313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Assesses Insurance Premiums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Computes the required premiums based on the Insurance Table record.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Determines if the insurance should be canceled due to a new age or delinquency problem.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Determines whether a canceled insurance should be reinstated due to a resolved condition.</a:t>
            </a:r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8CA374B7-1D42-49A0-9057-FA00130D2B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653961F5-0EE7-411A-AA7C-D2ADF586B003}" type="slidenum">
              <a:rPr lang="en-US" altLang="en-US" smtClean="0"/>
              <a:pPr/>
              <a:t>64</a:t>
            </a:fld>
            <a:endParaRPr lang="en-US" altLang="en-US"/>
          </a:p>
        </p:txBody>
      </p:sp>
      <p:graphicFrame>
        <p:nvGraphicFramePr>
          <p:cNvPr id="138244" name="Object 4">
            <a:extLst>
              <a:ext uri="{FF2B5EF4-FFF2-40B4-BE49-F238E27FC236}">
                <a16:creationId xmlns:a16="http://schemas.microsoft.com/office/drawing/2014/main" id="{9DDB0982-0F00-484A-B9F2-66F102BAC7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724400"/>
          <a:ext cx="14382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Clip" r:id="rId4" imgW="1438183" imgH="1438183" progId="MS_ClipArt_Gallery.2">
                  <p:embed/>
                </p:oleObj>
              </mc:Choice>
              <mc:Fallback>
                <p:oleObj name="Clip" r:id="rId4" imgW="1438183" imgH="1438183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24400"/>
                        <a:ext cx="143827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6D0B89CB-591D-405A-BDC5-8C0820DD8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Billing/Statement Processing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86D552B1-E276-40DC-B359-3BDFE619E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6775450" cy="28956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 Determines a New Credit Classification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During cycle processing, the system analyzes the accounts to determine whether they have satisfied the requirements for reclassification within the behavioral tracking system.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If an account meets the requirements, the new credit classification is determined.</a:t>
            </a: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B67ABA7B-EB74-4A2C-A814-D9F635CE55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69893215-03A0-4395-AA1C-7E512BD88991}" type="slidenum">
              <a:rPr lang="en-US" altLang="en-US" smtClean="0"/>
              <a:pPr/>
              <a:t>65</a:t>
            </a:fld>
            <a:endParaRPr lang="en-US" altLang="en-US"/>
          </a:p>
        </p:txBody>
      </p:sp>
      <p:graphicFrame>
        <p:nvGraphicFramePr>
          <p:cNvPr id="139268" name="Object 4">
            <a:extLst>
              <a:ext uri="{FF2B5EF4-FFF2-40B4-BE49-F238E27FC236}">
                <a16:creationId xmlns:a16="http://schemas.microsoft.com/office/drawing/2014/main" id="{E5A34F4E-5096-42B4-8AD1-92F945301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114800"/>
          <a:ext cx="2860675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Clip" r:id="rId4" imgW="3431969" imgH="2742012" progId="MS_ClipArt_Gallery.2">
                  <p:embed/>
                </p:oleObj>
              </mc:Choice>
              <mc:Fallback>
                <p:oleObj name="Clip" r:id="rId4" imgW="3431969" imgH="2742012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2860675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9" name="Text Box 5">
            <a:extLst>
              <a:ext uri="{FF2B5EF4-FFF2-40B4-BE49-F238E27FC236}">
                <a16:creationId xmlns:a16="http://schemas.microsoft.com/office/drawing/2014/main" id="{105B4CBD-EC0E-4096-AF07-9EC78AEFD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6042025"/>
            <a:ext cx="566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New</a:t>
            </a:r>
          </a:p>
        </p:txBody>
      </p:sp>
      <p:sp>
        <p:nvSpPr>
          <p:cNvPr id="139270" name="Text Box 6">
            <a:extLst>
              <a:ext uri="{FF2B5EF4-FFF2-40B4-BE49-F238E27FC236}">
                <a16:creationId xmlns:a16="http://schemas.microsoft.com/office/drawing/2014/main" id="{42F4856C-201D-496D-A65F-433C14D95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5562600"/>
            <a:ext cx="1316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Intermediate</a:t>
            </a:r>
          </a:p>
        </p:txBody>
      </p:sp>
      <p:sp>
        <p:nvSpPr>
          <p:cNvPr id="139271" name="Text Box 7">
            <a:extLst>
              <a:ext uri="{FF2B5EF4-FFF2-40B4-BE49-F238E27FC236}">
                <a16:creationId xmlns:a16="http://schemas.microsoft.com/office/drawing/2014/main" id="{925D1356-8517-4F58-9382-D96B7940B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4664075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Marginal</a:t>
            </a:r>
            <a:endParaRPr lang="en-US" altLang="en-US" b="1">
              <a:solidFill>
                <a:schemeClr val="tx1"/>
              </a:solidFill>
              <a:latin typeface="Times New Roman" panose="02020603050405020304" pitchFamily="18" charset="0"/>
              <a:ea typeface="ヒラギノ角ゴ Pro W3"/>
              <a:cs typeface="ヒラギノ角ゴ Pro W3"/>
            </a:endParaRPr>
          </a:p>
        </p:txBody>
      </p:sp>
      <p:sp>
        <p:nvSpPr>
          <p:cNvPr id="139272" name="Text Box 8">
            <a:extLst>
              <a:ext uri="{FF2B5EF4-FFF2-40B4-BE49-F238E27FC236}">
                <a16:creationId xmlns:a16="http://schemas.microsoft.com/office/drawing/2014/main" id="{8E331BF2-1D4C-4F11-8F81-D95F114C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105400"/>
            <a:ext cx="1190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Established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autoUpdateAnimBg="0"/>
      <p:bldP spid="139269" grpId="0" autoUpdateAnimBg="0"/>
      <p:bldP spid="139270" grpId="0" autoUpdateAnimBg="0"/>
      <p:bldP spid="139271" grpId="0" autoUpdateAnimBg="0"/>
      <p:bldP spid="13927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B78F0B7-FB60-4CBC-B89A-30CFDC427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Billing/Statement Processing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9C73D827-A6BC-4026-A960-4695EAA8FE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371600"/>
            <a:ext cx="6775450" cy="4151313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Generates the Statement File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records containing the Account Base Segment and the Plan Segment are used to produce the customer's monthly statement.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Statement Master file is generated from this information for further processing in the daily job stream.</a:t>
            </a: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46F56AD9-AA1A-40E1-B747-D6484AF9F1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861ED45A-BA3D-46A6-8A37-415B2425D520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1570AC8-F586-457C-A178-8F82AD95B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Billing/Statement Processing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91B71235-A3DC-4186-932E-2D347AE3C2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Migrates the Account Through Charge-off</a:t>
            </a:r>
          </a:p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If an account is in the charge-off process when the statement is produced, the system migrates, or advances it, through the various stages of charge-off at this time.</a:t>
            </a:r>
          </a:p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A charge-off is the balance on a bank cardholder account that the bank no longer expects to be repaid and writes off as a bad debt. </a:t>
            </a: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46B25F46-7D8C-4AE8-9791-8B00B248EB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6277F7BC-3EAD-49FD-A507-94E8911BED04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9C7A43A-4871-466B-92EE-9C992AA0D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Billing/Statement Processing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6EADD3D5-CAA8-4682-87E8-E352B9464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6934200" cy="48768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Statement Production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following data has an influence on the information on a statement. 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Status</a:t>
            </a:r>
          </a:p>
          <a:p>
            <a:pPr lvl="1"/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Activity</a:t>
            </a:r>
          </a:p>
          <a:p>
            <a:pPr lvl="1"/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Balance</a:t>
            </a:r>
          </a:p>
          <a:p>
            <a:pPr lvl="1"/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Block codes</a:t>
            </a:r>
          </a:p>
          <a:p>
            <a:pPr lvl="1"/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Primary Control Record Flags </a:t>
            </a:r>
          </a:p>
          <a:p>
            <a:pPr lvl="1"/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Fee disclosure requirements</a:t>
            </a: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46916C0D-056C-4087-96A1-CE22822449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067B560B-B49B-4FBF-849F-32F219FEB1BD}" type="slidenum">
              <a:rPr lang="en-US" altLang="en-US" smtClean="0"/>
              <a:pPr/>
              <a:t>68</a:t>
            </a:fld>
            <a:endParaRPr lang="en-US" altLang="en-US"/>
          </a:p>
        </p:txBody>
      </p:sp>
      <p:graphicFrame>
        <p:nvGraphicFramePr>
          <p:cNvPr id="134148" name="Object 4">
            <a:extLst>
              <a:ext uri="{FF2B5EF4-FFF2-40B4-BE49-F238E27FC236}">
                <a16:creationId xmlns:a16="http://schemas.microsoft.com/office/drawing/2014/main" id="{11E0B5F2-6FEA-43D1-B06C-194BBF639E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029200"/>
          <a:ext cx="1544638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Clip" r:id="rId4" imgW="3277354" imgH="2601740" progId="MS_ClipArt_Gallery.2">
                  <p:embed/>
                </p:oleObj>
              </mc:Choice>
              <mc:Fallback>
                <p:oleObj name="Clip" r:id="rId4" imgW="3277354" imgH="26017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029200"/>
                        <a:ext cx="1544638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9" name="Text Box 5">
            <a:extLst>
              <a:ext uri="{FF2B5EF4-FFF2-40B4-BE49-F238E27FC236}">
                <a16:creationId xmlns:a16="http://schemas.microsoft.com/office/drawing/2014/main" id="{DFB6178D-C230-447F-A0BE-736E73B81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81600"/>
            <a:ext cx="1022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Statements</a:t>
            </a:r>
            <a:endParaRPr lang="en-US" altLang="en-US" sz="1400" b="1">
              <a:solidFill>
                <a:schemeClr val="bg2"/>
              </a:solidFill>
              <a:latin typeface="Times New Roman" panose="02020603050405020304" pitchFamily="18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75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bldLvl="2" autoUpdateAnimBg="0"/>
      <p:bldP spid="134149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6F44C3D3-30F7-44AF-810C-C2B9A98F7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Open Item Billing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79D7DDEE-EAC2-4BFD-9C80-3B8ABFE1E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371600"/>
            <a:ext cx="6775450" cy="4151313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Open item billing enables you to roll a portion of an account balance into subsequent cycles.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Specific lines items can be marked to be paid while others can be carried  over onto future statements.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Logo records must indicate that open item processing is valid and whether “matched” or “non-matched” logic will be used. </a:t>
            </a: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BCF35506-FDDC-4D5F-ACD3-675EE747B3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64FADF22-EAF5-423A-A515-AE9F1BE94BCD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6FB5129-C219-4273-B759-5EDEA49E3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6892925" cy="660400"/>
          </a:xfrm>
          <a:noFill/>
        </p:spPr>
        <p:txBody>
          <a:bodyPr lIns="92075" tIns="46038" rIns="92075" bIns="46038" anchor="ctr"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General Flow</a:t>
            </a:r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08AB9A00-DF17-459D-BEAF-B3F76C7CCA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696200" cy="762000"/>
          </a:xfrm>
        </p:spPr>
        <p:txBody>
          <a:bodyPr lIns="92075" tIns="46038" rIns="92075" bIns="46038"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Monetary transactions are normally processed in nightly batch processes and are usually received electronically.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3DD0D29C-A7AB-483E-B464-F469F7DBDD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043A4371-25BC-4BF3-B95E-1E3A7BF1E263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106500" name="Picture 4" descr="money2">
            <a:extLst>
              <a:ext uri="{FF2B5EF4-FFF2-40B4-BE49-F238E27FC236}">
                <a16:creationId xmlns:a16="http://schemas.microsoft.com/office/drawing/2014/main" id="{BD1A2885-D704-4F28-B1BE-CC9B4D1CC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9779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1" name="Rectangle 5">
            <a:extLst>
              <a:ext uri="{FF2B5EF4-FFF2-40B4-BE49-F238E27FC236}">
                <a16:creationId xmlns:a16="http://schemas.microsoft.com/office/drawing/2014/main" id="{6DAAB248-8490-4089-BF66-61F1A6425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29000"/>
            <a:ext cx="7620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231775" indent="-230188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461963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679450" indent="-2159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898525" indent="-217488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1355725" indent="-217488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1812925" indent="-217488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2270125" indent="-217488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2727325" indent="-217488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5000"/>
              </a:spcAft>
              <a:buClr>
                <a:srgbClr val="A50021"/>
              </a:buClr>
              <a:buSzPct val="60000"/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Non-Monetary transactions are normally on-line real time transactions. Selected transactions may be entered, but then held until the nightly jobs are run.</a:t>
            </a:r>
          </a:p>
        </p:txBody>
      </p:sp>
      <p:pic>
        <p:nvPicPr>
          <p:cNvPr id="106502" name="Picture 6" descr="money2">
            <a:extLst>
              <a:ext uri="{FF2B5EF4-FFF2-40B4-BE49-F238E27FC236}">
                <a16:creationId xmlns:a16="http://schemas.microsoft.com/office/drawing/2014/main" id="{75A474DD-4C3E-4E0E-86D1-4B44361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257800"/>
            <a:ext cx="9779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6503" name="Object 7">
            <a:extLst>
              <a:ext uri="{FF2B5EF4-FFF2-40B4-BE49-F238E27FC236}">
                <a16:creationId xmlns:a16="http://schemas.microsoft.com/office/drawing/2014/main" id="{51BDEB2A-8C8D-44C3-9AE4-5EA2AFA0D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181600"/>
          <a:ext cx="11890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Clip" r:id="rId5" imgW="3426178" imgH="3410373" progId="MS_ClipArt_Gallery.2">
                  <p:embed/>
                </p:oleObj>
              </mc:Choice>
              <mc:Fallback>
                <p:oleObj name="Clip" r:id="rId5" imgW="3426178" imgH="3410373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81600"/>
                        <a:ext cx="1189038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8">
            <a:extLst>
              <a:ext uri="{FF2B5EF4-FFF2-40B4-BE49-F238E27FC236}">
                <a16:creationId xmlns:a16="http://schemas.microsoft.com/office/drawing/2014/main" id="{A8ED7DE5-6E91-4B11-8B14-90E4DE5BE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CMS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  <p:bldP spid="106501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78DCB4D-2501-45C2-9AB4-31689B0AC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Open Item Billing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16A176C4-1D57-437E-9F86-154ED6AF5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676400"/>
            <a:ext cx="7010400" cy="41148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Matched  - If a payment is processed that equals the total amount due on an account, a resolved credit is created by the posting program and sent to the Open Item Billing file.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All open items (debits), associated with the resolved credit are automatically resolved, as the system updates the transaction status of the open items to reflect their resolution and places a payment reference number on each.</a:t>
            </a:r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2D786255-F6C3-492B-9EC0-DC3A05B507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8290209B-CA63-4E9F-B644-9BAA318DAD4D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79A7680-5FD9-4335-944C-DA1FF1FB1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Open Item Billing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9DF9BC79-B65C-4AB8-B480-E596EE62E5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676400"/>
            <a:ext cx="6781800" cy="45720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Non-Matched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If a payment is processed that does NOT equal the total amount due on an account, the open items cannot be resolved.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system creates a new plan segment record with a credit balance on the account for the amount of the payment.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unresolved credit item is then processed to the Open Item Billing file and reflects an unbilled and unresolved transaction status.</a:t>
            </a: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E7B9ADFF-478F-48DE-8073-E0A0AA023E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F1D2C3B6-92EC-4FDE-AEAA-8A9447949371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CA07CF0-8AE9-49CE-8AB1-9FBE211F8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Payment Processing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39563078-2719-42B7-A0F4-705248E037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Minimum Payment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method in which the system calculates a minimum payment initially depends on the “</a:t>
            </a:r>
            <a:r>
              <a:rPr lang="en-US" altLang="en-US">
                <a:latin typeface="Times-Roman;Helvetica-Bold"/>
                <a:cs typeface="Calibri Light" panose="020F0302020204030204" pitchFamily="34" charset="0"/>
              </a:rPr>
              <a:t>payment type” 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designated on the Credit Plan Master record and Credit Plan Segment. 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“qualifying payment” field in the Logo record is also checked. </a:t>
            </a:r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20500AED-A81D-4416-B1AC-A1E92650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63685CB8-EAA8-4E5F-884D-BAC45DB871A5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DCCA701-F242-47A3-B7DB-A11DE4096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6172200" cy="1143000"/>
          </a:xfrm>
        </p:spPr>
        <p:txBody>
          <a:bodyPr anchor="ctr"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Payment Processing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9F9E9530-F0D6-4919-A8CD-DABDB6E3EC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6858000" cy="46482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Fixed Payment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 fixed payment amount can be entered on the Credit Plan Segment or Account Base Segment.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If the fixed payment amount is less than the minimum payment amount defined on the Logo record, the system generates a bill for the minimum payment amount.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system always bills the greater of the two amounts (unless the account balance is less than either amount, in which case the system bills the account balance).</a:t>
            </a: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6BEDFF73-FF27-47C9-B40F-CBC6C031E7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0B5BE7A7-0C48-4824-8856-60EC66620B2E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CA91C6B-66E4-4B9C-9033-CFC2BFB6D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Payment Processing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1A8F7AF5-FC9C-4E94-AB7B-5B44D75D0B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46288" y="1260475"/>
            <a:ext cx="6689725" cy="448945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Credit Line Payment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 credit line payment option </a:t>
            </a:r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enables you to calculate a payment at the account level based on a percentage of the Account Base Segment credit limit.</a:t>
            </a:r>
          </a:p>
          <a:p>
            <a:endParaRPr lang="en-US" altLang="en-US">
              <a:latin typeface="Helvetica-Bold;Times-Roman"/>
              <a:cs typeface="Calibri Light" panose="020F0302020204030204" pitchFamily="34" charset="0"/>
            </a:endParaRP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D79833E5-8BAC-4300-84AF-5B690AC310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6582B122-3169-46D9-BA46-A837A9B2E560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3078ECEA-B4A8-4E03-8DED-4B1401704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Payment Processing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093AB0CD-CA0F-420C-A797-4120687CFA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6781800" cy="4114800"/>
          </a:xfrm>
        </p:spPr>
        <p:txBody>
          <a:bodyPr/>
          <a:lstStyle/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Consolidated payments </a:t>
            </a:r>
          </a:p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A 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separate credit plan can be maintained for each purchase, or purchases at different rates.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This means that a customer can have multiple revolving credit plans controlled by the same Credit Plan Master record.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payment consolidation feature determines how the system calculates the credit plan’s minimum payment due.</a:t>
            </a: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0E0DA720-BC2C-4126-94E0-FD0BFFCB05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C74F18F0-4850-42A8-B92F-F7B4D8108924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3738047-1A8D-4759-B7B8-051C8D67D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Payment Processing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5B22FC77-A69E-4FDE-926E-3EBD22644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Methods of Payment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There are two methods of payment application within CMS:</a:t>
            </a:r>
          </a:p>
          <a:p>
            <a:pPr lvl="1"/>
            <a:r>
              <a:rPr lang="en-US" altLang="en-US">
                <a:latin typeface="Helvetica-Bold;Times-Roman;Aria"/>
                <a:cs typeface="Calibri Light" panose="020F0302020204030204" pitchFamily="34" charset="0"/>
              </a:rPr>
              <a:t> 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Directed payment application</a:t>
            </a:r>
          </a:p>
          <a:p>
            <a:pPr lvl="1"/>
            <a:r>
              <a:rPr lang="en-US" altLang="en-US">
                <a:latin typeface="Helvetica-Bold;Times-Roman;Aria"/>
                <a:cs typeface="Calibri Light" panose="020F0302020204030204" pitchFamily="34" charset="0"/>
              </a:rPr>
              <a:t> 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Non-directed payment application.</a:t>
            </a:r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2CC53EA5-50F5-47B2-98C1-99C5EC6278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A17F8358-D30E-45DF-819F-EA98830C0FA2}" type="slidenum">
              <a:rPr lang="en-US" altLang="en-US" smtClean="0"/>
              <a:pPr/>
              <a:t>76</a:t>
            </a:fld>
            <a:endParaRPr lang="en-US" altLang="en-US"/>
          </a:p>
        </p:txBody>
      </p:sp>
      <p:graphicFrame>
        <p:nvGraphicFramePr>
          <p:cNvPr id="149508" name="Object 4">
            <a:extLst>
              <a:ext uri="{FF2B5EF4-FFF2-40B4-BE49-F238E27FC236}">
                <a16:creationId xmlns:a16="http://schemas.microsoft.com/office/drawing/2014/main" id="{1D0F5E92-0051-4994-8DBB-6AB9A2B6B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267200"/>
          <a:ext cx="193833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Clip" r:id="rId4" imgW="1154557" imgH="797140" progId="MS_ClipArt_Gallery.2">
                  <p:embed/>
                </p:oleObj>
              </mc:Choice>
              <mc:Fallback>
                <p:oleObj name="Clip" r:id="rId4" imgW="1154557" imgH="7971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1938338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bldLvl="2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3D1494C-C650-47F5-AE31-8FF20F56B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Payment Processing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48393AD5-932B-49C9-8F93-1FC3998AC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6858000" cy="4953000"/>
          </a:xfrm>
        </p:spPr>
        <p:txBody>
          <a:bodyPr/>
          <a:lstStyle/>
          <a:p>
            <a:r>
              <a:rPr lang="en-US" altLang="en-US">
                <a:latin typeface="Helvetica-Bold;Times-Roman;Aria"/>
                <a:cs typeface="Calibri Light" panose="020F0302020204030204" pitchFamily="34" charset="0"/>
              </a:rPr>
              <a:t> 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Directed Payment</a:t>
            </a:r>
            <a:r>
              <a:rPr lang="en-US" altLang="en-US" b="1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system applies a directed payment by posting a payment to a specific credit plan.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If a customer has more than one plan segment with the same plan number, the plan sequence number must be entered as a “tie-breaker.”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When entering monetary batch transactions you must type the sequence number of the plan segment to which the system is to direct the payment transaction.</a:t>
            </a: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429F78BB-4C20-4554-B703-377DF42BFF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871E855B-7474-4584-85CF-5ECB660E5A11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8A19F59-BE00-4D53-AA02-A37FA13BC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Payment Processing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493CABFA-8804-4315-B118-584358AE27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524000"/>
            <a:ext cx="6934200" cy="4572000"/>
          </a:xfrm>
        </p:spPr>
        <p:txBody>
          <a:bodyPr/>
          <a:lstStyle/>
          <a:p>
            <a:r>
              <a:rPr lang="en-US" altLang="en-US">
                <a:latin typeface="Helvetica-Bold;Times-Roman;Aria"/>
                <a:cs typeface="Calibri Light" panose="020F0302020204030204" pitchFamily="34" charset="0"/>
              </a:rPr>
              <a:t> 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Non-directed Payment</a:t>
            </a:r>
            <a:endParaRPr lang="en-US" altLang="en-US" b="1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system applies a non-directed payment to all plan segments for an account based on the total amount due for each plan.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total amount due is equal to the amount billed to the customer on the last statement remaining as unpaid.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system applies the payment to the billed-not-paid components of each plan segment, as defined on the Logo record.</a:t>
            </a:r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2493D4BD-FBCF-4CD8-A25E-889E69AF09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08CEE5D3-00AC-4251-A9F5-D5535CF0329B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D194734-BAA9-4F81-9E1E-431A27589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Payment Processing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E6B20F6A-7A5E-4D35-8380-4241010395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600200"/>
            <a:ext cx="7010400" cy="4572000"/>
          </a:xfrm>
        </p:spPr>
        <p:txBody>
          <a:bodyPr/>
          <a:lstStyle/>
          <a:p>
            <a:r>
              <a:rPr lang="en-US" altLang="en-US">
                <a:latin typeface="Helvetica-Bold;Times-Roman;Aria"/>
                <a:cs typeface="Calibri Light" panose="020F0302020204030204" pitchFamily="34" charset="0"/>
              </a:rPr>
              <a:t> 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Non-directed Payment (continued)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Two specific types of non-directed payments: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prepayments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force-post payments</a:t>
            </a:r>
          </a:p>
          <a:p>
            <a:r>
              <a:rPr lang="en-US" altLang="en-US" u="sng">
                <a:latin typeface="Calibri Light" panose="020F0302020204030204" pitchFamily="34" charset="0"/>
                <a:cs typeface="Calibri Light" panose="020F0302020204030204" pitchFamily="34" charset="0"/>
              </a:rPr>
              <a:t>Prepayments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 are overpayments, these are handled as prepayments or specials transaction codes. </a:t>
            </a:r>
          </a:p>
          <a:p>
            <a:r>
              <a:rPr lang="en-US" altLang="en-US" u="sng">
                <a:latin typeface="Calibri Light" panose="020F0302020204030204" pitchFamily="34" charset="0"/>
                <a:cs typeface="Calibri Light" panose="020F0302020204030204" pitchFamily="34" charset="0"/>
              </a:rPr>
              <a:t>Force-post payments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 is a payment that posts, regardless of the transaction’s effective dates or any block codes set at the account level.</a:t>
            </a: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1C3445C9-CD48-4BDC-A474-5E482BD9FF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EE1E5ADB-5EA0-4874-B4B1-039F4F45FB07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A9D1AA7-03DB-49A6-A669-4A1F96BE4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096000" cy="1143000"/>
          </a:xfrm>
          <a:noFill/>
        </p:spPr>
        <p:txBody>
          <a:bodyPr lIns="92075" tIns="46038" rIns="92075" bIns="46038" anchor="ctr"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General Flow</a:t>
            </a:r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42D3BB7-2CC1-40EC-A543-A44BC157A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239000" cy="3886200"/>
          </a:xfrm>
        </p:spPr>
        <p:txBody>
          <a:bodyPr lIns="92075" tIns="46038" rIns="92075" bIns="46038"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On a daily basis (based on parameters set) you may maintain the following items </a:t>
            </a:r>
            <a:r>
              <a:rPr lang="en-US" altLang="en-US" sz="2000" u="sng">
                <a:latin typeface="Calibri Light" panose="020F0302020204030204" pitchFamily="34" charset="0"/>
                <a:cs typeface="Calibri Light" panose="020F0302020204030204" pitchFamily="34" charset="0"/>
              </a:rPr>
              <a:t>real time</a:t>
            </a: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Account Information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view and manage customers’ accounts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enter financial adjustments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change customer information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Control Processes such as: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authorization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statement production and reporting </a:t>
            </a:r>
          </a:p>
          <a:p>
            <a:pPr lvl="1"/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transaction posting 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112645A7-9C00-43E4-9AAF-3E6EF33A45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D8478C58-F5F8-47E0-8715-F52BE3058DD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B3A4B784-E612-466D-976E-D22D569E6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Payment Processing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A100DCA0-9D52-4B71-BE2B-E33BFDDC3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600200"/>
            <a:ext cx="6781800" cy="44196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Skip Payments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Skipping payments are allowed in the system.  The following methods are available to implement this feature: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Automatic skip payments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Manual skip payments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Block code skip payments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Only accounts with an internal status of Active are eligible for skip payments</a:t>
            </a:r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45FBB8E9-2E65-40E6-A014-6A168CF0A1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232FD157-26F8-4EE5-B6D0-947E31A89FFE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bldLvl="2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508EFCBA-D0A3-45CD-81C1-398DB4771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Payment Processing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05D33A2D-16A0-4290-A582-4FAE6CC30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676400"/>
            <a:ext cx="6934200" cy="4419600"/>
          </a:xfrm>
        </p:spPr>
        <p:txBody>
          <a:bodyPr/>
          <a:lstStyle/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ACH Payments</a:t>
            </a:r>
          </a:p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Automated Clearing House (ACH) processing enables crediting an account for the payment due. </a:t>
            </a:r>
          </a:p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The system creates a tape in ACH format.</a:t>
            </a:r>
          </a:p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This tape is than sent to the cardholder’s financial institution for processing. </a:t>
            </a:r>
          </a:p>
          <a:p>
            <a:r>
              <a:rPr lang="en-US" altLang="en-US">
                <a:latin typeface="Helvetica-Bold;Times-Roman"/>
                <a:cs typeface="Calibri Light" panose="020F0302020204030204" pitchFamily="34" charset="0"/>
              </a:rPr>
              <a:t>ACH processing is depended on flags setup in the system, organization, and logo records. </a:t>
            </a:r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F339D9BD-4D2A-4352-A577-585BCF707F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DF824027-B99B-441F-AD6F-F9D8C5349FAD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B7B114E-175E-4E72-8160-2A5BEB7D9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Batch Transaction Processing</a:t>
            </a:r>
            <a:endParaRPr lang="en-US" altLang="en-US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80587447-C151-46B3-9E81-84939C61F6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6775450" cy="15240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Batch Processing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All transactions are inputted in “batches” through an online function or from a user-input source.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4323E84F-6EB9-4F8E-9106-4CEAF0A8B8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2BF5EE1F-F4CB-4C41-94EA-B0BC0DBAA724}" type="slidenum">
              <a:rPr lang="en-US" altLang="en-US" smtClean="0"/>
              <a:pPr/>
              <a:t>82</a:t>
            </a:fld>
            <a:endParaRPr lang="en-US" altLang="en-US"/>
          </a:p>
        </p:txBody>
      </p:sp>
      <p:graphicFrame>
        <p:nvGraphicFramePr>
          <p:cNvPr id="156678" name="Object 6">
            <a:extLst>
              <a:ext uri="{FF2B5EF4-FFF2-40B4-BE49-F238E27FC236}">
                <a16:creationId xmlns:a16="http://schemas.microsoft.com/office/drawing/2014/main" id="{EFD28B99-1083-405C-9EBB-F2E1966F3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514600"/>
          <a:ext cx="13795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8" name="Clip" r:id="rId4" imgW="3164796" imgH="2598524" progId="MS_ClipArt_Gallery.2">
                  <p:embed/>
                </p:oleObj>
              </mc:Choice>
              <mc:Fallback>
                <p:oleObj name="Clip" r:id="rId4" imgW="3164796" imgH="2598524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14600"/>
                        <a:ext cx="1379538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682" name="Group 10">
            <a:extLst>
              <a:ext uri="{FF2B5EF4-FFF2-40B4-BE49-F238E27FC236}">
                <a16:creationId xmlns:a16="http://schemas.microsoft.com/office/drawing/2014/main" id="{BA0CB885-9221-4A1D-9CFB-202C272570C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81600"/>
            <a:ext cx="3170238" cy="973138"/>
            <a:chOff x="2064" y="3264"/>
            <a:chExt cx="1997" cy="613"/>
          </a:xfrm>
        </p:grpSpPr>
        <p:pic>
          <p:nvPicPr>
            <p:cNvPr id="96265" name="Picture 7" descr="money2">
              <a:extLst>
                <a:ext uri="{FF2B5EF4-FFF2-40B4-BE49-F238E27FC236}">
                  <a16:creationId xmlns:a16="http://schemas.microsoft.com/office/drawing/2014/main" id="{E62F7473-9595-4127-AA40-DA3C11CE6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64"/>
              <a:ext cx="616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6" name="Picture 8" descr="money2">
              <a:extLst>
                <a:ext uri="{FF2B5EF4-FFF2-40B4-BE49-F238E27FC236}">
                  <a16:creationId xmlns:a16="http://schemas.microsoft.com/office/drawing/2014/main" id="{27C4894C-D145-4228-86AB-51006E1136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3312"/>
              <a:ext cx="616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6267" name="Object 9">
              <a:extLst>
                <a:ext uri="{FF2B5EF4-FFF2-40B4-BE49-F238E27FC236}">
                  <a16:creationId xmlns:a16="http://schemas.microsoft.com/office/drawing/2014/main" id="{3D860EA9-3AA9-459D-AD47-B4581127A7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3264"/>
            <a:ext cx="749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69" name="Clip" r:id="rId7" imgW="3426178" imgH="3410373" progId="MS_ClipArt_Gallery.2">
                    <p:embed/>
                  </p:oleObj>
                </mc:Choice>
                <mc:Fallback>
                  <p:oleObj name="Clip" r:id="rId7" imgW="3426178" imgH="3410373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264"/>
                          <a:ext cx="749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63" name="Text Box 11">
            <a:extLst>
              <a:ext uri="{FF2B5EF4-FFF2-40B4-BE49-F238E27FC236}">
                <a16:creationId xmlns:a16="http://schemas.microsoft.com/office/drawing/2014/main" id="{41E28497-54BC-4879-B64F-269B4275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4106863"/>
            <a:ext cx="52705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Char char="•"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ヒラギノ角ゴ Pro W3"/>
              <a:cs typeface="ヒラギノ角ゴ Pro W3"/>
            </a:endParaRPr>
          </a:p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endParaRPr lang="en-US" altLang="en-US" sz="1400" b="1">
              <a:solidFill>
                <a:schemeClr val="bg2"/>
              </a:solidFill>
              <a:latin typeface="Times New Roman" panose="02020603050405020304" pitchFamily="18" charset="0"/>
              <a:ea typeface="ヒラギノ角ゴ Pro W3"/>
              <a:cs typeface="ヒラギノ角ゴ Pro W3"/>
            </a:endParaRPr>
          </a:p>
        </p:txBody>
      </p:sp>
      <p:sp>
        <p:nvSpPr>
          <p:cNvPr id="156684" name="Rectangle 12">
            <a:extLst>
              <a:ext uri="{FF2B5EF4-FFF2-40B4-BE49-F238E27FC236}">
                <a16:creationId xmlns:a16="http://schemas.microsoft.com/office/drawing/2014/main" id="{9ADBF4F5-2873-408A-A307-EEFBF35C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76600"/>
            <a:ext cx="67754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231775" indent="-230188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461963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679450" indent="-2159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898525" indent="-217488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1355725" indent="-217488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1812925" indent="-217488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2270125" indent="-217488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2727325" indent="-217488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5000"/>
              </a:spcAft>
              <a:buClr>
                <a:srgbClr val="A50021"/>
              </a:buClr>
              <a:buSzPct val="60000"/>
              <a:buFont typeface="Arial" panose="020B0604020202020204" pitchFamily="34" charset="0"/>
              <a:buNone/>
            </a:pPr>
            <a:endParaRPr lang="en-US" altLang="en-US" sz="2400">
              <a:solidFill>
                <a:schemeClr val="tx1"/>
              </a:solidFill>
              <a:latin typeface="Avenir 65" pitchFamily="2" charset="0"/>
              <a:ea typeface="ヒラギノ角ゴ Pro W3"/>
              <a:cs typeface="ヒラギノ角ゴ Pro W3"/>
            </a:endParaRPr>
          </a:p>
          <a:p>
            <a:pPr algn="ctr" eaLnBrk="1" hangingPunct="1">
              <a:spcBef>
                <a:spcPct val="0"/>
              </a:spcBef>
              <a:spcAft>
                <a:spcPct val="25000"/>
              </a:spcAft>
              <a:buClr>
                <a:srgbClr val="A50021"/>
              </a:buClr>
              <a:buSzPct val="60000"/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Transactions fall into one of two categories:</a:t>
            </a:r>
          </a:p>
          <a:p>
            <a:pPr lvl="1" algn="ctr" eaLnBrk="1" hangingPunct="1">
              <a:spcBef>
                <a:spcPct val="0"/>
              </a:spcBef>
              <a:spcAft>
                <a:spcPct val="25000"/>
              </a:spcAft>
              <a:buClr>
                <a:srgbClr val="A50021"/>
              </a:buClr>
              <a:buSzPct val="60000"/>
              <a:buFont typeface="Wingdings 3" panose="05040102010807070707" pitchFamily="18" charset="2"/>
              <a:buChar char="p"/>
            </a:pPr>
            <a:r>
              <a:rPr lang="en-US" altLang="en-US" sz="24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Monetary - account balance affecting</a:t>
            </a:r>
          </a:p>
          <a:p>
            <a:pPr lvl="1" algn="ctr" eaLnBrk="1" hangingPunct="1">
              <a:spcBef>
                <a:spcPct val="0"/>
              </a:spcBef>
              <a:spcAft>
                <a:spcPct val="25000"/>
              </a:spcAft>
              <a:buClr>
                <a:srgbClr val="A50021"/>
              </a:buClr>
              <a:buSzPct val="60000"/>
              <a:buFont typeface="Wingdings 3" panose="05040102010807070707" pitchFamily="18" charset="2"/>
              <a:buChar char="p"/>
            </a:pPr>
            <a:r>
              <a:rPr lang="en-US" altLang="en-US" sz="2400" b="1">
                <a:solidFill>
                  <a:schemeClr val="tx1"/>
                </a:solidFill>
                <a:latin typeface="Avenir 65" pitchFamily="2" charset="0"/>
                <a:ea typeface="ヒラギノ角ゴ Pro W3"/>
                <a:cs typeface="ヒラギノ角ゴ Pro W3"/>
              </a:rPr>
              <a:t>Non-Monetary - information affecting</a:t>
            </a:r>
            <a:endParaRPr lang="en-US" altLang="en-US" sz="2400">
              <a:solidFill>
                <a:schemeClr val="tx1"/>
              </a:solidFill>
              <a:latin typeface="Avenir 65" pitchFamily="2" charset="0"/>
              <a:ea typeface="ヒラギノ角ゴ Pro W3"/>
              <a:cs typeface="ヒラギノ角ゴ Pro W3"/>
            </a:endParaRPr>
          </a:p>
          <a:p>
            <a:pPr eaLnBrk="1" hangingPunct="1">
              <a:spcBef>
                <a:spcPct val="0"/>
              </a:spcBef>
              <a:spcAft>
                <a:spcPct val="25000"/>
              </a:spcAft>
              <a:buClr>
                <a:srgbClr val="A50021"/>
              </a:buClr>
              <a:buSzPct val="60000"/>
              <a:buFont typeface="Arial" panose="020B0604020202020204" pitchFamily="34" charset="0"/>
              <a:buNone/>
            </a:pPr>
            <a:endParaRPr lang="en-US" altLang="en-US" sz="2400">
              <a:solidFill>
                <a:schemeClr val="tx1"/>
              </a:solidFill>
              <a:latin typeface="Avenir 65" pitchFamily="2" charset="0"/>
              <a:ea typeface="ヒラギノ角ゴ Pro W3"/>
              <a:cs typeface="ヒラギノ角ゴ Pro W3"/>
            </a:endParaRPr>
          </a:p>
          <a:p>
            <a:pPr eaLnBrk="1" hangingPunct="1">
              <a:spcBef>
                <a:spcPct val="0"/>
              </a:spcBef>
              <a:spcAft>
                <a:spcPct val="25000"/>
              </a:spcAft>
              <a:buClr>
                <a:srgbClr val="A50021"/>
              </a:buClr>
              <a:buSzPct val="60000"/>
              <a:buFont typeface="Arial" panose="020B0604020202020204" pitchFamily="34" charset="0"/>
              <a:buNone/>
            </a:pPr>
            <a:endParaRPr lang="en-US" altLang="en-US" sz="2400">
              <a:solidFill>
                <a:schemeClr val="tx1"/>
              </a:solidFill>
              <a:latin typeface="Avenir 65" pitchFamily="2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 autoUpdateAnimBg="0"/>
      <p:bldP spid="156684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4A9A26C6-64A4-4664-ABA7-7772DD665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Batch Transaction Processing</a:t>
            </a:r>
            <a:endParaRPr lang="en-US" altLang="en-US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39E3BB18-BAE5-4ECC-AB9C-9A6FA30517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600200"/>
            <a:ext cx="7162800" cy="46482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There are two types of monetary transactions: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Generated transactions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User-assigned transactions</a:t>
            </a:r>
            <a:endParaRPr lang="en-US" altLang="en-US" b="1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u="sng">
                <a:latin typeface="Calibri Light" panose="020F0302020204030204" pitchFamily="34" charset="0"/>
                <a:cs typeface="Calibri Light" panose="020F0302020204030204" pitchFamily="34" charset="0"/>
              </a:rPr>
              <a:t>Generated transactions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 are created by the systems. Some examples are: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Fees - membership, late or finance charges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Payment distribution transactions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Transfer generated transactions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Cash advances or service charges</a:t>
            </a:r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96DE360F-7C8A-4B3E-9EFD-CEAD6348B4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2B3660C4-21E2-4B1D-9D16-073C28F24F18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 bldLvl="2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5C56365C-F453-44FF-9687-336D29A57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Batch Transaction Processing</a:t>
            </a:r>
            <a:endParaRPr lang="en-US" altLang="en-US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077DDFAC-5135-46C1-83E9-08CB123813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latin typeface="Calibri Light" panose="020F0302020204030204" pitchFamily="34" charset="0"/>
                <a:cs typeface="Calibri Light" panose="020F0302020204030204" pitchFamily="34" charset="0"/>
              </a:rPr>
              <a:t>User-defined transaction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 are those generated base on user-assigned transaction codes.</a:t>
            </a:r>
          </a:p>
          <a:p>
            <a:pPr lvl="1"/>
            <a:r>
              <a:rPr lang="en-US" altLang="en-US" b="1">
                <a:latin typeface="Calibri Light" panose="020F0302020204030204" pitchFamily="34" charset="0"/>
                <a:cs typeface="Calibri Light" panose="020F0302020204030204" pitchFamily="34" charset="0"/>
              </a:rPr>
              <a:t>The transaction or block codes determine the logic module(s) that are called for processing.</a:t>
            </a:r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D403BEB8-34F5-42DC-9EFC-836A196982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181F8484-12F0-4775-A9F9-FF9AC4B6AAB6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4640BE69-91E1-4807-9BB8-4D19E12BD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Batch Transaction Processing</a:t>
            </a:r>
            <a:endParaRPr lang="en-US" altLang="en-US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69F12212-BC01-4175-9F32-964E307F60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 batch of transactions consists of: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A batch header containing</a:t>
            </a:r>
          </a:p>
          <a:p>
            <a:pPr lvl="2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the batch number</a:t>
            </a:r>
          </a:p>
          <a:p>
            <a:pPr lvl="2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the number of transactions</a:t>
            </a:r>
          </a:p>
          <a:p>
            <a:pPr lvl="2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the totals of all debits and all credits</a:t>
            </a:r>
          </a:p>
          <a:p>
            <a:pPr lvl="2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the sum of all transactions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An individual record for each transaction</a:t>
            </a:r>
            <a:endParaRPr lang="en-US" altLang="en-US" b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8A53658D-3CBC-4113-831B-2038B1B7D6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A13C01BB-DC17-4728-893D-437AC853A203}" type="slidenum">
              <a:rPr lang="en-US" altLang="en-US" smtClean="0"/>
              <a:pPr/>
              <a:t>85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8B5D9C2E-BE82-4AC3-8348-DA3753E3D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Batch Transaction Processing</a:t>
            </a:r>
            <a:endParaRPr lang="en-US" altLang="en-US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636E0FDB-44DD-4C21-8AB5-C3307D024F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When batches are processed the following activities occur: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Each batch is checked to verify that the information in the batch matches the batch header information (record counts and totals).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If the verification fails, the batch will be rejected and will have to be corrected. </a:t>
            </a:r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45F167F1-DE94-4A41-A247-49A23CE584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E577D7D9-C80E-4A58-A309-558896E67390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F4BD695-5D4B-42DE-857C-118A8465B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Batch Transaction Processing</a:t>
            </a:r>
            <a:endParaRPr lang="en-US" altLang="en-US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4B71F1AF-9F7F-4364-B191-0A0796F267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6781800" cy="48006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When the batch balances the system processes and attempts to post one transaction at a time.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following information is verified during system processing. 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Account number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An existing credit plan number (or program number for frequent shopper points)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Amount of transaction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Store number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Transaction number</a:t>
            </a:r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F632E4C4-FBBB-488F-923C-1E7B554E00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E4DEF964-D6BB-4E95-AB82-6170B3E33FC8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bldLvl="2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EA60861F-B86D-4D96-890B-A6D0B44D5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Batch Transaction Processing</a:t>
            </a:r>
            <a:endParaRPr lang="en-US" altLang="en-US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AD8791B4-C447-4E4E-867D-C56EEBA38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524000"/>
            <a:ext cx="6781800" cy="45720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If any of this data is missing the transaction will be rejected for correction.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If the fields are present the system will than lookup the account information to check that there are no conditions or block codes set that would keep the transaction from posting. 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If the transaction posts, it leaves the batch.</a:t>
            </a:r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EDA14F1D-D79E-4E9B-AC3B-21B6D9C81E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BAEBB0BC-EAA5-40C4-829D-8514327C5C5D}" type="slidenum">
              <a:rPr lang="en-US" altLang="en-US" smtClean="0"/>
              <a:pPr/>
              <a:t>88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AC24293C-D490-4896-BE71-906AA50F6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Reject/Reentry Transactions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306783F0-CAF5-4FC6-8D6F-CB54CCE6ED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6934200" cy="45720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Any transactions or batches of transactions that are not posted are considered “rejected” and are placed on the Reject/Reentry file.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There are two reasons why a transaction or batch would not post. </a:t>
            </a:r>
          </a:p>
          <a:p>
            <a:pPr lvl="1"/>
            <a:r>
              <a:rPr lang="en-US" altLang="en-US">
                <a:latin typeface="Arial;Times-Roman"/>
                <a:cs typeface="Calibri Light" panose="020F0302020204030204" pitchFamily="34" charset="0"/>
              </a:rPr>
              <a:t>The batch was incomplete or out of balance</a:t>
            </a:r>
          </a:p>
          <a:p>
            <a:pPr lvl="1"/>
            <a:r>
              <a:rPr lang="en-US" altLang="en-US">
                <a:latin typeface="Arial;Times-Roman"/>
                <a:cs typeface="Calibri Light" panose="020F0302020204030204" pitchFamily="34" charset="0"/>
              </a:rPr>
              <a:t>An individual transaction rejected out of a completed batch because some information was missing or could not be verified.</a:t>
            </a:r>
            <a:endParaRPr lang="en-US" altLang="en-US" b="1">
              <a:latin typeface="Arial;Times-Roman"/>
              <a:cs typeface="Calibri Light" panose="020F0302020204030204" pitchFamily="34" charset="0"/>
            </a:endParaRPr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0F652AB7-D3B3-4A30-9129-5C0A63E9A8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EE07FD80-F8F1-4445-8219-B900DD94790A}" type="slidenum">
              <a:rPr lang="en-US" altLang="en-US" smtClean="0"/>
              <a:pPr/>
              <a:t>89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7FE0F87-58FD-40B2-950F-646B40DFF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892925" cy="660400"/>
          </a:xfrm>
          <a:noFill/>
        </p:spPr>
        <p:txBody>
          <a:bodyPr lIns="92075" tIns="46038" rIns="92075" bIns="46038" anchor="ctr"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General Flow</a:t>
            </a:r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6C0E62C-E6DC-43A2-8253-3B925466A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239000" cy="2438400"/>
          </a:xfrm>
        </p:spPr>
        <p:txBody>
          <a:bodyPr lIns="92075" tIns="46038" rIns="92075" bIns="46038"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On a daily basis (based on parameters set) the following </a:t>
            </a:r>
            <a:r>
              <a:rPr lang="en-US" altLang="en-US" sz="2000" u="sng">
                <a:latin typeface="Calibri Light" panose="020F0302020204030204" pitchFamily="34" charset="0"/>
                <a:cs typeface="Calibri Light" panose="020F0302020204030204" pitchFamily="34" charset="0"/>
              </a:rPr>
              <a:t>batch jobs</a:t>
            </a: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 may be set to process information. </a:t>
            </a: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Monetary Batch Transactions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Frequent Shopper Points of Entry</a:t>
            </a:r>
          </a:p>
          <a:p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C4D4C198-6AD0-4898-9852-A80707EA5F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D6CA1099-AAEF-495D-A781-29E3DBD57F7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3866138-F792-47D0-999E-56611814F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Deferments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C70BC369-464A-4C33-A709-7518CCC9C1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CMS allows the setup a variety of purchase plans incorporating several deferment types to your customers. 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Using these purchase plans, you can defer interest, payments, billing, or a combination of these categories.</a:t>
            </a:r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A311C7D3-0488-4C65-BD28-8FE4B0D5E9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D79B2719-96A2-4866-AB2E-CF00536E8044}" type="slidenum">
              <a:rPr lang="en-US" altLang="en-US" smtClean="0"/>
              <a:pPr/>
              <a:t>90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758B3793-5D59-4622-9EDC-3DA237AF6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Processing Disputes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C99A0EC6-26AE-475E-BC32-A4ED5B366B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6477000" cy="45720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When a customer disputes all or part of an outstanding balance data needs to be entered into the system.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 monetary batch transaction should be entered with a dispute code.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Entering this transaction will stop the processing of interest on the disputed amount. </a:t>
            </a:r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75898CB7-238F-4ED5-A328-E179CFCF55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317D7AF0-AE1A-49B2-9DCE-78F872BEC9F9}" type="slidenum">
              <a:rPr lang="en-US" altLang="en-US" smtClean="0"/>
              <a:pPr/>
              <a:t>91</a:t>
            </a:fld>
            <a:endParaRPr lang="en-US" altLang="en-US"/>
          </a:p>
        </p:txBody>
      </p:sp>
      <p:graphicFrame>
        <p:nvGraphicFramePr>
          <p:cNvPr id="169988" name="Object 4">
            <a:extLst>
              <a:ext uri="{FF2B5EF4-FFF2-40B4-BE49-F238E27FC236}">
                <a16:creationId xmlns:a16="http://schemas.microsoft.com/office/drawing/2014/main" id="{DFF8E0C9-6625-40C2-AA26-7162DE49E2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029200"/>
          <a:ext cx="1865313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8" name="Clip" r:id="rId4" imgW="3649287" imgH="2614946" progId="MS_ClipArt_Gallery.2">
                  <p:embed/>
                </p:oleObj>
              </mc:Choice>
              <mc:Fallback>
                <p:oleObj name="Clip" r:id="rId4" imgW="3649287" imgH="261494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029200"/>
                        <a:ext cx="1865313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IS1025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662778B0-9CA8-4379-A8D3-6D3CB9860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6867525" cy="1065213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Refunds,</a:t>
            </a:r>
            <a:b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Write-offs, and Charge-offs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54FA29A5-87B4-48EE-A544-84924D1D5A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logo control record parameters allow setting of values to handle the following situation. 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Process refund checks for customers with credit balances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Write off small credit and debit account balances</a:t>
            </a:r>
          </a:p>
          <a:p>
            <a:pPr lvl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Charge off accounts manually or automatically.</a:t>
            </a:r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131F318F-DBB4-4A25-899B-F68192D074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639056B1-2056-4FB9-B45A-053EA09B9CBA}" type="slidenum">
              <a:rPr lang="en-US" altLang="en-US" smtClean="0"/>
              <a:pPr/>
              <a:t>92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bldLvl="2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EA777662-BCD3-4796-BA9F-24F0E2345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Frequent Shopper Points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C7FBFEAF-BC05-4DCC-B9F5-1B40B98D8A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Frequent shopper programs enable customers to accumulate points or rebates that can be used during a predefined time period.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CMS can handle up to five individual incentive programs per logo.</a:t>
            </a:r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0BED97BA-7EA9-4266-BEFE-DA5916937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721F3BC8-99A4-44A2-B95E-EAFE3AB6C9E3}" type="slidenum">
              <a:rPr lang="en-US" altLang="en-US" smtClean="0"/>
              <a:pPr/>
              <a:t>93</a:t>
            </a:fld>
            <a:endParaRPr lang="en-US" altLang="en-US"/>
          </a:p>
        </p:txBody>
      </p:sp>
      <p:graphicFrame>
        <p:nvGraphicFramePr>
          <p:cNvPr id="107525" name="Object 4">
            <a:extLst>
              <a:ext uri="{FF2B5EF4-FFF2-40B4-BE49-F238E27FC236}">
                <a16:creationId xmlns:a16="http://schemas.microsoft.com/office/drawing/2014/main" id="{C8DA0FE7-6396-4B15-B930-12B571C619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495800"/>
          <a:ext cx="1984375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6" name="Clip" r:id="rId3" imgW="1589460" imgH="1486497" progId="MS_ClipArt_Gallery.2">
                  <p:embed/>
                </p:oleObj>
              </mc:Choice>
              <mc:Fallback>
                <p:oleObj name="Clip" r:id="rId3" imgW="1589460" imgH="1486497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1984375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A9C7A169-AC02-45D2-9160-31D0E4E0E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Frequent Shopper Points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3562C09D-6243-4C85-B64D-5F96037878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Four of the programs are defined to calculate points based on individual customer transactions.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fifth program is designed to calculate points based on cycle-to-date net sales volume.</a:t>
            </a:r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AEE22A4D-189E-4DC3-B6FF-92EAFA2C31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29B61D09-696C-4419-B040-6A84F62F240F}" type="slidenum">
              <a:rPr lang="en-US" altLang="en-US" smtClean="0"/>
              <a:pPr/>
              <a:t>94</a:t>
            </a:fld>
            <a:endParaRPr lang="en-US" altLang="en-US"/>
          </a:p>
        </p:txBody>
      </p:sp>
      <p:graphicFrame>
        <p:nvGraphicFramePr>
          <p:cNvPr id="108549" name="Object 4">
            <a:extLst>
              <a:ext uri="{FF2B5EF4-FFF2-40B4-BE49-F238E27FC236}">
                <a16:creationId xmlns:a16="http://schemas.microsoft.com/office/drawing/2014/main" id="{7F0F26D2-A583-483A-9CB5-69332E07E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495800"/>
          <a:ext cx="211137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0" name="Clip" r:id="rId3" imgW="2563262" imgH="2601740" progId="MS_ClipArt_Gallery.2">
                  <p:embed/>
                </p:oleObj>
              </mc:Choice>
              <mc:Fallback>
                <p:oleObj name="Clip" r:id="rId3" imgW="2563262" imgH="26017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95800"/>
                        <a:ext cx="2111375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CEA7B7C8-2CEB-407C-83DD-C4CFA77EB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Frequent Shopper Points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1622B940-4131-43B7-A0E3-E02D19152E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905000"/>
            <a:ext cx="6705600" cy="44958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There is a Frequent Shopper Control Record that controls: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The automatic disbursement of points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Awarding of additional points based on first usage (program 5 only)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Canceling, stop accumulating, and/or prevent redemption of points based on delinquency level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Decrease points by a percentage based on returns</a:t>
            </a: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F915D014-E258-4A62-89B5-8BF42DF882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4ADC7E1E-7663-4F32-8690-737862AAE574}" type="slidenum">
              <a:rPr lang="en-US" altLang="en-US" smtClean="0"/>
              <a:pPr/>
              <a:t>95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bldLvl="2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3DF172C-B54D-4272-801E-8099F0B84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867525" cy="1065213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Performing Extract and</a:t>
            </a:r>
            <a:b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Maintenance (EXAM)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3DCD8963-1834-437E-8A19-F503ABFB3A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524000"/>
            <a:ext cx="6477000" cy="34290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EXAM is a series of on-line screens that enable a system user to request non-monetary reporting and maintenance functions on selected fields.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Information can be requested from: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the Account Base Segment record 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the Name/Address record</a:t>
            </a:r>
          </a:p>
          <a:p>
            <a:pPr lvl="1"/>
            <a:r>
              <a:rPr lang="en-US" alt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the Embosser record</a:t>
            </a: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9637F787-568F-4E70-9E97-B2DD012615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9722B932-3DFA-48A0-A953-8E69EF3EE3C5}" type="slidenum">
              <a:rPr lang="en-US" altLang="en-US" smtClean="0"/>
              <a:pPr/>
              <a:t>96</a:t>
            </a:fld>
            <a:endParaRPr lang="en-US" altLang="en-US"/>
          </a:p>
        </p:txBody>
      </p:sp>
      <p:graphicFrame>
        <p:nvGraphicFramePr>
          <p:cNvPr id="110597" name="Object 6">
            <a:extLst>
              <a:ext uri="{FF2B5EF4-FFF2-40B4-BE49-F238E27FC236}">
                <a16:creationId xmlns:a16="http://schemas.microsoft.com/office/drawing/2014/main" id="{A1F9E3EA-4436-456D-824C-AEBF23C38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105400"/>
          <a:ext cx="13144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9" name="Clip" r:id="rId3" imgW="1309779" imgH="1243204" progId="MS_ClipArt_Gallery.2">
                  <p:embed/>
                </p:oleObj>
              </mc:Choice>
              <mc:Fallback>
                <p:oleObj name="Clip" r:id="rId3" imgW="1309779" imgH="1243204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05400"/>
                        <a:ext cx="131445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Text Box 7">
            <a:extLst>
              <a:ext uri="{FF2B5EF4-FFF2-40B4-BE49-F238E27FC236}">
                <a16:creationId xmlns:a16="http://schemas.microsoft.com/office/drawing/2014/main" id="{A6D2C12D-E79A-4AFD-B590-3BA5D8D96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715000"/>
            <a:ext cx="276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EXAM via on-line Screens</a:t>
            </a:r>
            <a:endParaRPr lang="en-US" altLang="en-US" sz="1400" b="1">
              <a:solidFill>
                <a:schemeClr val="bg2"/>
              </a:solidFill>
              <a:latin typeface="Times New Roman" panose="02020603050405020304" pitchFamily="18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bldLvl="2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032C2065-9922-4008-A121-CDDBCC39F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Debit Card Processing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A737E907-B126-4930-8DE3-DB3C57C402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6775450" cy="35814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Debit cards provide the cardholder with the ease and convenience of a credit card, while still maintaining the functionality of a checking account. 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Debit card processing consists of debit transactions that enters CMS, followed by offsets generated to the checking or savings account. </a:t>
            </a:r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6DBD110E-E6D8-4DFF-8177-D2E09EEBCB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F925ACAB-13F8-426B-8037-5EC5E61DE611}" type="slidenum">
              <a:rPr lang="en-US" altLang="en-US" smtClean="0"/>
              <a:pPr/>
              <a:t>97</a:t>
            </a:fld>
            <a:endParaRPr lang="en-US" altLang="en-US"/>
          </a:p>
        </p:txBody>
      </p:sp>
      <p:graphicFrame>
        <p:nvGraphicFramePr>
          <p:cNvPr id="174084" name="Object 4">
            <a:extLst>
              <a:ext uri="{FF2B5EF4-FFF2-40B4-BE49-F238E27FC236}">
                <a16:creationId xmlns:a16="http://schemas.microsoft.com/office/drawing/2014/main" id="{EFC8C354-694F-4094-86BB-362A00F9C0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105400"/>
          <a:ext cx="16081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3" name="Clip" r:id="rId4" imgW="733386" imgH="457210" progId="MS_ClipArt_Gallery.2">
                  <p:embed/>
                </p:oleObj>
              </mc:Choice>
              <mc:Fallback>
                <p:oleObj name="Clip" r:id="rId4" imgW="733386" imgH="45721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160813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Text Box 5">
            <a:extLst>
              <a:ext uri="{FF2B5EF4-FFF2-40B4-BE49-F238E27FC236}">
                <a16:creationId xmlns:a16="http://schemas.microsoft.com/office/drawing/2014/main" id="{68D93A87-C935-47B2-8228-84DF49F68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791200"/>
            <a:ext cx="1038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75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1pPr>
            <a:lvl2pPr marL="742950" indent="-285750">
              <a:spcBef>
                <a:spcPct val="25000"/>
              </a:spcBef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2pPr>
            <a:lvl3pPr marL="1143000" indent="-228600">
              <a:spcBef>
                <a:spcPct val="25000"/>
              </a:spcBef>
              <a:buSzPct val="70000"/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3pPr>
            <a:lvl4pPr marL="16002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4pPr>
            <a:lvl5pPr marL="2057400" indent="-228600">
              <a:spcBef>
                <a:spcPct val="250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Calibri Light" panose="020F0302020204030204" pitchFamily="34" charset="0"/>
                <a:ea typeface="STKaiti" panose="02010600040101010101" pitchFamily="2" charset="-122"/>
                <a:cs typeface="Calibri Light" panose="020F03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75000"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rPr>
              <a:t>Debit Card</a:t>
            </a:r>
            <a:endParaRPr lang="en-US" altLang="en-US" sz="1400" b="1">
              <a:solidFill>
                <a:schemeClr val="bg2"/>
              </a:solidFill>
              <a:latin typeface="Times New Roman" panose="02020603050405020304" pitchFamily="18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autoUpdateAnimBg="0"/>
      <p:bldP spid="174085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F2CF0EA1-49DE-4BD3-B048-92C27F3C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Debit Card Processing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10FEF2D9-D81F-4132-8120-ED5F70968B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6934200" cy="4648200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Debit card processing begins when the Financial Authorization System (FAS) receives a request for authorization.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FAS verifies the transaction information and approves or declines the sale. 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If approved a transaction is written to the outstanding transaction file and stays there until a matching monetary transaction occurs.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3B9A57AD-8E59-4806-8482-99B5A1D8A6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3168E7CD-F5B4-48D1-B7A2-F3644C3F0A46}" type="slidenum">
              <a:rPr lang="en-US" altLang="en-US" smtClean="0"/>
              <a:pPr/>
              <a:t>98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0AF0E93C-65CD-439A-AC23-CD5D5EFB5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Debit Card Processing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D8553E6E-01BC-4F4C-ADD6-BB873A56D2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The Transaction Management System (TRAMS) creates an Auxiliary file containing the transaction information for chargeback and retrieval purposes.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CMS updates the account’s credit limit daily through non-monetary input with the balance from the checking or savings account, thereby updating the account’s open-to-buy each day.</a:t>
            </a:r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6434A63B-9F0F-4ABA-A37E-F99C84A1D1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FA0DF4A8-5C54-48E7-913A-2BAC8D525DB5}" type="slidenum">
              <a:rPr lang="en-US" altLang="en-US" smtClean="0"/>
              <a:pPr/>
              <a:t>99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utoUpdateAnimBg="0"/>
    </p:bldLst>
  </p:timing>
</p:sld>
</file>

<file path=ppt/theme/theme1.xml><?xml version="1.0" encoding="utf-8"?>
<a:theme xmlns:a="http://schemas.openxmlformats.org/drawingml/2006/main" name="Theme1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Theme1" id="{431DDAAF-57C0-40B9-8C65-06DB805F8E23}" vid="{E1EB273B-6E4E-409D-9074-6101FDBE413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s" id="{73A2CC62-241F-42EB-98D3-60529F600B2F}" vid="{D769BB0D-BB31-4AE5-9538-E958B1AB70D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5336</TotalTime>
  <Words>5339</Words>
  <Application>Microsoft Office PowerPoint</Application>
  <PresentationFormat>On-screen Show (4:3)</PresentationFormat>
  <Paragraphs>817</Paragraphs>
  <Slides>108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108</vt:i4>
      </vt:variant>
    </vt:vector>
  </HeadingPairs>
  <TitlesOfParts>
    <vt:vector size="110" baseType="lpstr">
      <vt:lpstr>Theme1</vt:lpstr>
      <vt:lpstr>Custom Design</vt:lpstr>
      <vt:lpstr>Credit Management System  (CMS)</vt:lpstr>
      <vt:lpstr>Presentation Navigation</vt:lpstr>
      <vt:lpstr>What is CMS?</vt:lpstr>
      <vt:lpstr>Features</vt:lpstr>
      <vt:lpstr>Features</vt:lpstr>
      <vt:lpstr> General Flow</vt:lpstr>
      <vt:lpstr>General Flow</vt:lpstr>
      <vt:lpstr>General Flow</vt:lpstr>
      <vt:lpstr>General Flow</vt:lpstr>
      <vt:lpstr>General Flow</vt:lpstr>
      <vt:lpstr>General Flow</vt:lpstr>
      <vt:lpstr>Establishing Control Records</vt:lpstr>
      <vt:lpstr>Establishing Control Records</vt:lpstr>
      <vt:lpstr>Establishing Control Records</vt:lpstr>
      <vt:lpstr>Establishing Control Records</vt:lpstr>
      <vt:lpstr>Establishing Control Records</vt:lpstr>
      <vt:lpstr>Establishing Control Records</vt:lpstr>
      <vt:lpstr>Establishing Control Records</vt:lpstr>
      <vt:lpstr>Establishing Control Records</vt:lpstr>
      <vt:lpstr>Account Setup</vt:lpstr>
      <vt:lpstr>Account Setup</vt:lpstr>
      <vt:lpstr>Account Setup</vt:lpstr>
      <vt:lpstr>Account Types</vt:lpstr>
      <vt:lpstr>Account Types</vt:lpstr>
      <vt:lpstr>Account Numbering</vt:lpstr>
      <vt:lpstr>Account Numbering</vt:lpstr>
      <vt:lpstr>Cardholder Relationships</vt:lpstr>
      <vt:lpstr>Cardholder Relationships</vt:lpstr>
      <vt:lpstr>Cardholder Relationships</vt:lpstr>
      <vt:lpstr>Cardholder Relationships</vt:lpstr>
      <vt:lpstr>Cardholder Relationships</vt:lpstr>
      <vt:lpstr>Cardholder Relationships</vt:lpstr>
      <vt:lpstr>Cardholder Relationships</vt:lpstr>
      <vt:lpstr>Account Status</vt:lpstr>
      <vt:lpstr>Account Processing</vt:lpstr>
      <vt:lpstr>Account Classifications</vt:lpstr>
      <vt:lpstr>Account Classifications</vt:lpstr>
      <vt:lpstr>Account Classifications</vt:lpstr>
      <vt:lpstr>Account Classifications</vt:lpstr>
      <vt:lpstr>Interest Options</vt:lpstr>
      <vt:lpstr>Interest Options</vt:lpstr>
      <vt:lpstr>Interest Options</vt:lpstr>
      <vt:lpstr>Interest Options</vt:lpstr>
      <vt:lpstr>Interest Options</vt:lpstr>
      <vt:lpstr>Interest Options</vt:lpstr>
      <vt:lpstr>Finance Charges</vt:lpstr>
      <vt:lpstr>Finance Charges</vt:lpstr>
      <vt:lpstr>Account Transfers</vt:lpstr>
      <vt:lpstr>Balance Transfers/Access Checks</vt:lpstr>
      <vt:lpstr>Balance Transfers/Access Checks</vt:lpstr>
      <vt:lpstr>Balance Transfers/Access Checks</vt:lpstr>
      <vt:lpstr>Secured Account/ Collateral Processing</vt:lpstr>
      <vt:lpstr>Delinquent Accounts</vt:lpstr>
      <vt:lpstr>Delinquent Accounts</vt:lpstr>
      <vt:lpstr>Delinquent Accounts</vt:lpstr>
      <vt:lpstr>Delinquent Accounts</vt:lpstr>
      <vt:lpstr>Delinquent Accounts</vt:lpstr>
      <vt:lpstr>Delinquent Accounts</vt:lpstr>
      <vt:lpstr>Billing/Statement Processing</vt:lpstr>
      <vt:lpstr>Billing/Statement Processing</vt:lpstr>
      <vt:lpstr>Billing/Statement Processing</vt:lpstr>
      <vt:lpstr>Billing/Statement Processing</vt:lpstr>
      <vt:lpstr>Billing/Statement Processing</vt:lpstr>
      <vt:lpstr>Billing/Statement Processing</vt:lpstr>
      <vt:lpstr>Billing/Statement Processing</vt:lpstr>
      <vt:lpstr>Billing/Statement Processing</vt:lpstr>
      <vt:lpstr>Billing/Statement Processing</vt:lpstr>
      <vt:lpstr>Billing/Statement Processing</vt:lpstr>
      <vt:lpstr>Open Item Billing</vt:lpstr>
      <vt:lpstr>Open Item Billing</vt:lpstr>
      <vt:lpstr>Open Item Billing</vt:lpstr>
      <vt:lpstr>Payment Processing</vt:lpstr>
      <vt:lpstr>Payment Processing</vt:lpstr>
      <vt:lpstr>Payment Processing</vt:lpstr>
      <vt:lpstr>Payment Processing</vt:lpstr>
      <vt:lpstr>Payment Processing</vt:lpstr>
      <vt:lpstr>Payment Processing</vt:lpstr>
      <vt:lpstr>Payment Processing</vt:lpstr>
      <vt:lpstr>Payment Processing</vt:lpstr>
      <vt:lpstr>Payment Processing</vt:lpstr>
      <vt:lpstr>Payment Processing</vt:lpstr>
      <vt:lpstr>Batch Transaction Processing</vt:lpstr>
      <vt:lpstr>Batch Transaction Processing</vt:lpstr>
      <vt:lpstr>Batch Transaction Processing</vt:lpstr>
      <vt:lpstr>Batch Transaction Processing</vt:lpstr>
      <vt:lpstr>Batch Transaction Processing</vt:lpstr>
      <vt:lpstr>Batch Transaction Processing</vt:lpstr>
      <vt:lpstr>Batch Transaction Processing</vt:lpstr>
      <vt:lpstr>Reject/Reentry Transactions</vt:lpstr>
      <vt:lpstr>Deferments</vt:lpstr>
      <vt:lpstr>Processing Disputes</vt:lpstr>
      <vt:lpstr>Refunds, Write-offs, and Charge-offs</vt:lpstr>
      <vt:lpstr>Frequent Shopper Points</vt:lpstr>
      <vt:lpstr>Frequent Shopper Points</vt:lpstr>
      <vt:lpstr>Frequent Shopper Points</vt:lpstr>
      <vt:lpstr>Performing Extract and Maintenance (EXAM)</vt:lpstr>
      <vt:lpstr>Debit Card Processing</vt:lpstr>
      <vt:lpstr>Debit Card Processing</vt:lpstr>
      <vt:lpstr>Debit Card Processing</vt:lpstr>
      <vt:lpstr>Debit Card Processing</vt:lpstr>
      <vt:lpstr>Nightly Batch Processing</vt:lpstr>
      <vt:lpstr>Balancing the System</vt:lpstr>
      <vt:lpstr>Balancing the System</vt:lpstr>
      <vt:lpstr>CMS/FAS Internal Interfaces</vt:lpstr>
      <vt:lpstr>CMS/FAS Internal Interfaces</vt:lpstr>
      <vt:lpstr>CMS/FAS Internal Interfaces</vt:lpstr>
      <vt:lpstr>CMS/FAS Internal Interfaces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Kartik Ramakrishnan</dc:creator>
  <cp:lastModifiedBy>Rupal Dalal</cp:lastModifiedBy>
  <cp:revision>144</cp:revision>
  <cp:lastPrinted>1999-03-25T20:38:33Z</cp:lastPrinted>
  <dcterms:created xsi:type="dcterms:W3CDTF">1998-12-11T11:28:50Z</dcterms:created>
  <dcterms:modified xsi:type="dcterms:W3CDTF">2018-03-06T06:26:40Z</dcterms:modified>
</cp:coreProperties>
</file>