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256" r:id="rId6"/>
    <p:sldId id="271" r:id="rId7"/>
    <p:sldId id="272" r:id="rId8"/>
    <p:sldId id="308" r:id="rId9"/>
    <p:sldId id="307" r:id="rId10"/>
    <p:sldId id="30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310" r:id="rId21"/>
    <p:sldId id="269" r:id="rId22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98" autoAdjust="0"/>
  </p:normalViewPr>
  <p:slideViewPr>
    <p:cSldViewPr snapToGrid="0">
      <p:cViewPr varScale="1">
        <p:scale>
          <a:sx n="104" d="100"/>
          <a:sy n="104" d="100"/>
        </p:scale>
        <p:origin x="246" y="10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4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4561890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 smtClean="0"/>
              <a:t>Secondary title place holder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  <a:endParaRPr lang="en-US" sz="8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  <a:endParaRPr lang="en-US" sz="8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  <a:endParaRPr lang="en-US" sz="8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  <a:endParaRPr lang="en-US" sz="8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830997"/>
          </a:xfrm>
        </p:spPr>
        <p:txBody>
          <a:bodyPr/>
          <a:lstStyle/>
          <a:p>
            <a:pPr algn="ctr"/>
            <a:r>
              <a:rPr lang="en-US" dirty="0" smtClean="0">
                <a:cs typeface="Arial" charset="0"/>
              </a:rPr>
              <a:t>VisionPLUS File 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r>
              <a:rPr lang="en-US" dirty="0" smtClean="0">
                <a:cs typeface="Arial" charset="0"/>
              </a:rPr>
              <a:t>Batch File Access Routine</a:t>
            </a:r>
            <a:endParaRPr lang="en-US" dirty="0" smtClean="0">
              <a:cs typeface="Arial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VisionPLUS</a:t>
            </a:r>
            <a:r>
              <a:rPr lang="en-US" dirty="0" smtClean="0"/>
              <a:t>® </a:t>
            </a:r>
            <a:r>
              <a:rPr lang="en-US" dirty="0"/>
              <a:t>Level - 1  Session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Status Codes	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379803" y="974927"/>
            <a:ext cx="8712200" cy="38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285750" indent="-285750" algn="l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Permanent status codes</a:t>
            </a:r>
          </a:p>
          <a:p>
            <a:pPr marL="742950" lvl="1" indent="-28575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Exception codes are active though out the main program </a:t>
            </a:r>
          </a:p>
          <a:p>
            <a:pPr marL="742950" lvl="1" indent="-28575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System provides 5 permanent codes		</a:t>
            </a:r>
          </a:p>
          <a:p>
            <a:pPr marL="742950" lvl="1" indent="-28575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These codes are usually set in the program house keeping section.</a:t>
            </a:r>
          </a:p>
          <a:p>
            <a:pPr lvl="1" algn="l">
              <a:lnSpc>
                <a:spcPct val="90000"/>
              </a:lnSpc>
            </a:pP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 algn="l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Temporary status codes</a:t>
            </a:r>
          </a:p>
          <a:p>
            <a:pPr marL="800100" lvl="1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100" kern="0" dirty="0">
                <a:solidFill>
                  <a:srgbClr val="000000"/>
                </a:solidFill>
                <a:latin typeface="Trebuchet MS" panose="020B0603020202020204" pitchFamily="34" charset="0"/>
                <a:ea typeface="+mn-ea"/>
              </a:rPr>
              <a:t>Exception</a:t>
            </a: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codes set in are active only for next call to the access routines</a:t>
            </a:r>
          </a:p>
          <a:p>
            <a:pPr marL="742950" lvl="1" indent="-28575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System provides 2 temporary codes</a:t>
            </a:r>
          </a:p>
          <a:p>
            <a:pPr marL="742950" lvl="1" indent="-28575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These codes are usually set prior to a call to the access routine.</a:t>
            </a:r>
            <a:endParaRPr lang="en-US" sz="1800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Example of Permanent Status Code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4024" y="1182205"/>
            <a:ext cx="8837770" cy="332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l">
              <a:buFont typeface="Arial" charset="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Populate the key data in AMBSIO-KEY.</a:t>
            </a:r>
          </a:p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   ‘Code for record not found file status code’   TO   AMBSRB-PERM-STATUS-1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 AMBSRB-READ-RANDOM                              TO   TRUE</a:t>
            </a: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</a:t>
            </a: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AR01PD-AMBS-ACCESS   </a:t>
            </a:r>
            <a:endParaRPr lang="en-US" sz="18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THRU   AR01PD-AMBS-ACCESS-EXIT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      AMBSIO-RECORD 	                              TO   AMBS-RECORD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 WS-FILE-STATUS  =  &lt;Record not found&gt; &lt;…..&gt;</a:t>
            </a:r>
          </a:p>
          <a:p>
            <a:pPr algn="l"/>
            <a:endParaRPr lang="en-US" sz="1800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Example of Temporary Status Code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8233" y="1425747"/>
            <a:ext cx="8747617" cy="253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Populate the key data in AMBSIO-KEY.</a:t>
            </a:r>
          </a:p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‘Code for duplicate record file status code’   TO     AMBSRB-TEMP-STATUS-1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 AMBSRB-WRITE                                       TO     TRUE</a:t>
            </a: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 AR01PD-AMBS-ACCESS   </a:t>
            </a: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THRU   AR01PD-AMBS-ACCESS-EXIT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 WS-FILE-STATUS = &lt;Duplicate Record&gt; &lt;…..&gt;</a:t>
            </a:r>
          </a:p>
        </p:txBody>
      </p:sp>
    </p:spTree>
    <p:extLst>
      <p:ext uri="{BB962C8B-B14F-4D97-AF65-F5344CB8AC3E}">
        <p14:creationId xmlns:p14="http://schemas.microsoft.com/office/powerpoint/2010/main" val="14303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Example of Temporary Status Code</a:t>
            </a: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152659" y="1323827"/>
            <a:ext cx="8825248" cy="288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Populate the key data in AMBSIO-KEY.</a:t>
            </a:r>
          </a:p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  ‘Code for record not found file status code’   TO    AMBSRB-TEMP-STATUS-1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 AMBSRB-READ-RANDOM                             TO    TRUE</a:t>
            </a: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 AR01PD-AMBS-ACCESS   </a:t>
            </a: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THRU   AR01PD-AMBS-ACCESS-EXIT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      AMBSIO-RECORD                                         TO    AMBS-RECORD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 WS-FILE-STATUS = &lt;Record not found&gt; &lt;…..&gt;</a:t>
            </a:r>
          </a:p>
          <a:p>
            <a:pPr algn="l">
              <a:buFont typeface="Arial" charset="0"/>
              <a:buNone/>
            </a:pPr>
            <a:endParaRPr lang="en-US" sz="1800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Programming Considerations	</a:t>
            </a:r>
          </a:p>
        </p:txBody>
      </p:sp>
      <p:sp>
        <p:nvSpPr>
          <p:cNvPr id="5" name="Rectangle 2051"/>
          <p:cNvSpPr txBox="1">
            <a:spLocks noChangeArrowheads="1"/>
          </p:cNvSpPr>
          <p:nvPr/>
        </p:nvSpPr>
        <p:spPr bwMode="auto">
          <a:xfrm>
            <a:off x="979055" y="1016134"/>
            <a:ext cx="7389091" cy="371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Copybooks to be included in  working storage :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b="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xxxxRL</a:t>
            </a: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-   Contains the Record Layout for the file </a:t>
            </a:r>
            <a:r>
              <a:rPr lang="en-US" sz="1800" b="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xxxx</a:t>
            </a: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b="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xxxxIO</a:t>
            </a: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-   This area is used as communication area with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access routine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b="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xxxxRB</a:t>
            </a: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-  The request block area contains request flags, 		    status codes and return codes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AR00WS  -  Module name conversion copybook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SS02WS   -  Contains file status variables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Copybooks to be included in Procedure division :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b="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xxxxPD</a:t>
            </a: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-   Contains actual statements to call the access routine for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sz="1800" b="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file </a:t>
            </a:r>
            <a:r>
              <a:rPr lang="en-US" sz="1800" b="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xxxx</a:t>
            </a: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l">
              <a:lnSpc>
                <a:spcPct val="8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endParaRPr lang="en-US" sz="1800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Example for </a:t>
            </a:r>
            <a:r>
              <a:rPr lang="en-US" sz="2800" kern="0" dirty="0" err="1" smtClean="0"/>
              <a:t>VisionPLUS</a:t>
            </a:r>
            <a:r>
              <a:rPr lang="en-US" sz="2800" kern="0" dirty="0" smtClean="0"/>
              <a:t> Code</a:t>
            </a:r>
            <a:endParaRPr lang="en-US" sz="28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15" y="1226309"/>
            <a:ext cx="9109075" cy="321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Populate the key data in AMBSIO-KEY.</a:t>
            </a:r>
          </a:p>
          <a:p>
            <a:pPr algn="l">
              <a:buFont typeface="Arial" charset="0"/>
              <a:buNone/>
            </a:pP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‘Code for record not found file status code’    TO    AMBSRB-TEMP-STATUS-1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  AMBSRB-READ-RANDOM                           TO    TRUE</a:t>
            </a: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 </a:t>
            </a: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AR01PD-AMBS-ACCESS   </a:t>
            </a:r>
            <a:endParaRPr lang="en-US" sz="18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THRU   </a:t>
            </a: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AR01PD-AMBS-ACCESS-EXIT</a:t>
            </a:r>
            <a:endParaRPr lang="en-US" sz="18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 WS-FILE-STATUS = &lt;Record not found&gt;  &lt;…..&gt;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ELSE   MOVE AMBSIO-RECORD  			TO AMBS-RECORD &lt;…..&gt;</a:t>
            </a:r>
            <a:endParaRPr lang="en-US" sz="1800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18" y="415636"/>
            <a:ext cx="3385705" cy="43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668741" y="806038"/>
            <a:ext cx="35237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9pPr>
          </a:lstStyle>
          <a:p>
            <a:pPr algn="ctr"/>
            <a:r>
              <a:rPr lang="en-US" sz="4000" b="0" dirty="0">
                <a:latin typeface="Segoe Print" panose="02000600000000000000" pitchFamily="2" charset="0"/>
              </a:rPr>
              <a:t>Thank </a:t>
            </a:r>
            <a:r>
              <a:rPr lang="en-US" sz="4000" b="0" dirty="0" smtClean="0">
                <a:latin typeface="Segoe Print" panose="02000600000000000000" pitchFamily="2" charset="0"/>
              </a:rPr>
              <a:t>You ! </a:t>
            </a:r>
            <a:endParaRPr lang="en-US" sz="4000" b="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78547" y="1150083"/>
            <a:ext cx="7074215" cy="331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342900" indent="-34290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 reduce redundant code accessing same file in multiple programs.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Easy to maintain as the code is common across programs.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Reduce development time.</a:t>
            </a:r>
          </a:p>
          <a:p>
            <a:pPr marL="342900" indent="-34290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Maintain standards.</a:t>
            </a:r>
            <a:endParaRPr lang="en-US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Why we need Batch File Access routines?</a:t>
            </a:r>
          </a:p>
        </p:txBody>
      </p:sp>
    </p:spTree>
    <p:extLst>
      <p:ext uri="{BB962C8B-B14F-4D97-AF65-F5344CB8AC3E}">
        <p14:creationId xmlns:p14="http://schemas.microsoft.com/office/powerpoint/2010/main" val="15388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0588" y="1140568"/>
            <a:ext cx="6431105" cy="359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Input</a:t>
            </a:r>
          </a:p>
          <a:p>
            <a:pPr marL="800100" lvl="1" indent="-342900" algn="l">
              <a:lnSpc>
                <a:spcPct val="13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Access requests such as open, read, write, browse file. </a:t>
            </a:r>
          </a:p>
          <a:p>
            <a:pPr marL="800100" lvl="1" indent="-342900" algn="l">
              <a:lnSpc>
                <a:spcPct val="13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Key data elements such file key for read.</a:t>
            </a:r>
          </a:p>
          <a:p>
            <a:pPr marL="800100" lvl="1" indent="-342900" algn="l">
              <a:lnSpc>
                <a:spcPct val="13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File names</a:t>
            </a:r>
          </a:p>
          <a:p>
            <a:pPr marL="800100" lvl="1" indent="-342900" algn="l">
              <a:lnSpc>
                <a:spcPct val="13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How to handle exceptions</a:t>
            </a:r>
          </a:p>
          <a:p>
            <a:pPr marL="342900" indent="-342900" algn="l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Output</a:t>
            </a:r>
          </a:p>
          <a:p>
            <a:pPr marL="800100" lvl="1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Return code</a:t>
            </a:r>
          </a:p>
          <a:p>
            <a:pPr marL="800100" lvl="1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Requested data</a:t>
            </a:r>
          </a:p>
          <a:p>
            <a:pPr algn="l">
              <a:buFont typeface="Arial" charset="0"/>
              <a:buNone/>
            </a:pPr>
            <a:endParaRPr lang="en-US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AU" sz="2800" kern="0" dirty="0"/>
              <a:t>Components in designing access routine 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0442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69332"/>
          </a:xfrm>
        </p:spPr>
        <p:txBody>
          <a:bodyPr/>
          <a:lstStyle/>
          <a:p>
            <a:pPr algn="ctr"/>
            <a:r>
              <a:rPr lang="en-US" sz="2400" dirty="0" err="1" smtClean="0"/>
              <a:t>VisionPLUS</a:t>
            </a:r>
            <a:r>
              <a:rPr lang="en-US" sz="2400" dirty="0" smtClean="0"/>
              <a:t> </a:t>
            </a:r>
            <a:r>
              <a:rPr lang="en-US" sz="2400" dirty="0"/>
              <a:t>access routines</a:t>
            </a:r>
            <a:r>
              <a:rPr lang="en-US" sz="2400" dirty="0" smtClean="0"/>
              <a:t>...</a:t>
            </a:r>
            <a:endParaRPr lang="en-US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10324" y="776589"/>
            <a:ext cx="7781636" cy="400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AR00PD</a:t>
            </a:r>
          </a:p>
          <a:p>
            <a:pPr marL="742950" lvl="1" indent="-28575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Procedure Division routine used to call the file access subroutine for the non segmented file(</a:t>
            </a:r>
            <a:r>
              <a:rPr lang="en-US" sz="170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eg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 AMCR, AMBC, AMRT)</a:t>
            </a:r>
          </a:p>
          <a:p>
            <a:pPr marL="742950" lvl="1" indent="-28575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This Copybook contains pseudo text (AR:00). When a ‘PD’ copybook is required in a program copy the AR00PD copybook and replace AR00 with the file name required. This will change  all data names to the file name specified.</a:t>
            </a:r>
          </a:p>
          <a:p>
            <a:pPr marL="742950" lvl="1" indent="-28575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70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Eg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 Copy AR00PD REPLACING ==:AR00:==AMBC==</a:t>
            </a:r>
          </a:p>
          <a:p>
            <a:pPr lvl="1" algn="l">
              <a:lnSpc>
                <a:spcPct val="90000"/>
              </a:lnSpc>
            </a:pPr>
            <a:r>
              <a:rPr lang="en-US" sz="17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         CHANGES ALL OCCURENCE OF :AR00: TP AMBC.</a:t>
            </a:r>
          </a:p>
          <a:p>
            <a:pPr algn="l">
              <a:lnSpc>
                <a:spcPct val="90000"/>
              </a:lnSpc>
            </a:pPr>
            <a:endParaRPr lang="en-US" sz="8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algn="l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AR01PD</a:t>
            </a:r>
          </a:p>
          <a:p>
            <a:pPr marL="742950" lvl="1" indent="-28575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Procedure division routine used to call the file access subroutine for the segmented files(</a:t>
            </a:r>
            <a:r>
              <a:rPr lang="en-US" sz="1700" kern="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eg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 AMBS, AMNA, AMED).</a:t>
            </a:r>
          </a:p>
          <a:p>
            <a:pPr marL="742950" lvl="1" indent="-28575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 access single segmented file per program execution the AR00RB-segment_nbr field must be zero(0).</a:t>
            </a:r>
          </a:p>
          <a:p>
            <a:pPr algn="l">
              <a:lnSpc>
                <a:spcPct val="90000"/>
              </a:lnSpc>
            </a:pPr>
            <a:endParaRPr lang="en-US" sz="24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90000"/>
              </a:lnSpc>
            </a:pPr>
            <a:endParaRPr lang="en-US" sz="18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67792" y="850650"/>
            <a:ext cx="7781636" cy="400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Opening File</a:t>
            </a:r>
          </a:p>
          <a:p>
            <a:pPr algn="l">
              <a:lnSpc>
                <a:spcPct val="90000"/>
              </a:lnSpc>
            </a:pPr>
            <a:endParaRPr lang="en-US" sz="14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 algn="l">
              <a:lnSpc>
                <a:spcPct val="150000"/>
              </a:lnSpc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 AMCRRB-OPEN-INPUT-DYN    TO               TRUE</a:t>
            </a:r>
          </a:p>
          <a:p>
            <a:pPr lvl="1" algn="l"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PERFORM    AR00PD-AMCR-ACCESS   </a:t>
            </a:r>
          </a:p>
          <a:p>
            <a:pPr lvl="1" algn="l"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  THRU    AR00PD-AMCR-ACCESS-EXIT</a:t>
            </a:r>
          </a:p>
          <a:p>
            <a:pPr algn="l">
              <a:lnSpc>
                <a:spcPct val="90000"/>
              </a:lnSpc>
              <a:buFont typeface="Arial" charset="0"/>
              <a:buNone/>
            </a:pPr>
            <a:endParaRPr lang="en-US" sz="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algn="l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Sequential Read</a:t>
            </a:r>
          </a:p>
          <a:p>
            <a:pPr algn="l">
              <a:lnSpc>
                <a:spcPct val="90000"/>
              </a:lnSpc>
            </a:pPr>
            <a:endParaRPr lang="en-US" sz="14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 algn="l">
              <a:lnSpc>
                <a:spcPct val="150000"/>
              </a:lnSpc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AMCRRB-READ-SEQ      TO            TRUE</a:t>
            </a:r>
          </a:p>
          <a:p>
            <a:pPr lvl="1" algn="l"/>
            <a:r>
              <a:rPr lang="en-US" sz="17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 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AR00PD-AMCR-ACCESS   </a:t>
            </a:r>
            <a:endParaRPr lang="en-US" sz="17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 algn="l"/>
            <a:r>
              <a:rPr lang="en-US" sz="17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THRU   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AR00PD-AMCR-ACCESS-EXIT</a:t>
            </a:r>
          </a:p>
          <a:p>
            <a:pPr lvl="1" algn="l"/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      AMCRIO-RECORD          TO           AMCR-RECORD- SYSTEM</a:t>
            </a:r>
          </a:p>
          <a:p>
            <a:pPr algn="l"/>
            <a:endParaRPr lang="en-US" sz="8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69332"/>
          </a:xfrm>
        </p:spPr>
        <p:txBody>
          <a:bodyPr/>
          <a:lstStyle/>
          <a:p>
            <a:pPr algn="ctr"/>
            <a:r>
              <a:rPr lang="en-US" sz="2400" dirty="0" err="1" smtClean="0"/>
              <a:t>VisionPLUS</a:t>
            </a:r>
            <a:r>
              <a:rPr lang="en-US" sz="2400" dirty="0" smtClean="0"/>
              <a:t> </a:t>
            </a:r>
            <a:r>
              <a:rPr lang="en-US" sz="2400" dirty="0"/>
              <a:t>access routines</a:t>
            </a:r>
            <a:r>
              <a:rPr lang="en-US" sz="2400" dirty="0" smtClean="0"/>
              <a:t>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07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31588" y="1064709"/>
            <a:ext cx="7781636" cy="364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l"/>
            <a:endParaRPr lang="en-US" sz="8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Write File</a:t>
            </a:r>
          </a:p>
          <a:p>
            <a:pPr algn="l"/>
            <a:endParaRPr lang="en-US" sz="18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 algn="l"/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Populate data in AMCR-RECORD-LOGO-BASE</a:t>
            </a:r>
          </a:p>
          <a:p>
            <a:pPr lvl="1" algn="l"/>
            <a:endParaRPr lang="en-US" sz="8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 algn="l"/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       AMCR-RECORD-LOGO-BASE     TO   AMCRIO-RECORD</a:t>
            </a:r>
          </a:p>
          <a:p>
            <a:pPr lvl="1" algn="l"/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 AMCRRB-WRITE                      TO   TRUE</a:t>
            </a:r>
          </a:p>
          <a:p>
            <a:pPr lvl="1" algn="l"/>
            <a:r>
              <a:rPr lang="en-US" sz="17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 AR00PD-AMCR-ACCESS   </a:t>
            </a:r>
          </a:p>
          <a:p>
            <a:pPr lvl="1" algn="l"/>
            <a:r>
              <a:rPr lang="en-US" sz="17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THRU   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AR00PD-AMCR-ACCESS-EXIT</a:t>
            </a:r>
          </a:p>
          <a:p>
            <a:pPr algn="l"/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</a:t>
            </a:r>
            <a:endParaRPr lang="en-US" sz="1800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69332"/>
          </a:xfrm>
        </p:spPr>
        <p:txBody>
          <a:bodyPr/>
          <a:lstStyle/>
          <a:p>
            <a:pPr algn="ctr"/>
            <a:r>
              <a:rPr lang="en-US" sz="2400" dirty="0" err="1" smtClean="0"/>
              <a:t>VisionPLUS</a:t>
            </a:r>
            <a:r>
              <a:rPr lang="en-US" sz="2400" dirty="0" smtClean="0"/>
              <a:t> </a:t>
            </a:r>
            <a:r>
              <a:rPr lang="en-US" sz="2400" dirty="0"/>
              <a:t>access routines</a:t>
            </a:r>
            <a:r>
              <a:rPr lang="en-US" sz="2400" dirty="0" smtClean="0"/>
              <a:t>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7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FDI access routines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0324" y="808118"/>
            <a:ext cx="7781636" cy="400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Opening File</a:t>
            </a:r>
          </a:p>
          <a:p>
            <a:pPr lvl="1" algn="l">
              <a:lnSpc>
                <a:spcPct val="150000"/>
              </a:lnSpc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    AMBSRB-OPEN-INPUT-RDM     TO               TRUE</a:t>
            </a:r>
          </a:p>
          <a:p>
            <a:pPr lvl="1" algn="l"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PERFORM       AR01PD-AMBS-ACCESS   </a:t>
            </a:r>
          </a:p>
          <a:p>
            <a:pPr lvl="1" algn="l"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  THRU       AR01PD-AMBS-ACCESS-EXIT</a:t>
            </a:r>
          </a:p>
          <a:p>
            <a:pPr algn="l">
              <a:lnSpc>
                <a:spcPct val="90000"/>
              </a:lnSpc>
              <a:buFont typeface="Arial" charset="0"/>
              <a:buNone/>
            </a:pP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algn="l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Sequential Read</a:t>
            </a:r>
          </a:p>
          <a:p>
            <a:pPr lvl="1" algn="l">
              <a:lnSpc>
                <a:spcPct val="150000"/>
              </a:lnSpc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SET               AMBSRB-READ-SEQ                 TO              TRUE</a:t>
            </a:r>
          </a:p>
          <a:p>
            <a:pPr lvl="1" algn="l"/>
            <a:r>
              <a:rPr lang="en-US" sz="17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 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AR01PD-AMBS-ACCESS   </a:t>
            </a:r>
            <a:endParaRPr lang="en-US" sz="17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 algn="l"/>
            <a:r>
              <a:rPr lang="en-US" sz="17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THRU   </a:t>
            </a:r>
            <a:r>
              <a:rPr lang="en-US" sz="17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AR01PD-AMBS-ACCESS-EXIT</a:t>
            </a:r>
            <a:endParaRPr lang="en-US" sz="17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 algn="l">
              <a:lnSpc>
                <a:spcPct val="150000"/>
              </a:lnSpc>
              <a:buFont typeface="Arial" charset="0"/>
              <a:buNone/>
            </a:pPr>
            <a:r>
              <a:rPr lang="en-US" sz="17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MOVE            AMBSIO-RECORD	              TO            AMBS-RECORD</a:t>
            </a:r>
            <a:endParaRPr lang="en-US" sz="1700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 smtClean="0"/>
              <a:t>Using access routines...</a:t>
            </a:r>
            <a:endParaRPr lang="en-US" sz="28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386" y="674630"/>
            <a:ext cx="8115300" cy="412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285750" indent="-28575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Random read</a:t>
            </a: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Populate the key data in AMBSIO-KEY.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SET               AMBSRB-READ-RANDOM    TO                   TRUE</a:t>
            </a:r>
          </a:p>
          <a:p>
            <a:pPr algn="l"/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 AR01PD-AMBS-ACCESS   </a:t>
            </a:r>
          </a:p>
          <a:p>
            <a:pPr algn="l"/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</a:t>
            </a:r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THRU   AR01PD-AMBS-ACCESS-EXIT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MOVE                 AMBSIO-RECORD          TO           AMBS-RECORD</a:t>
            </a:r>
          </a:p>
          <a:p>
            <a:pPr algn="l">
              <a:buFont typeface="Arial" charset="0"/>
              <a:buNone/>
            </a:pPr>
            <a:endParaRPr lang="en-US" sz="1800" b="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 algn="l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Closing file</a:t>
            </a:r>
          </a:p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SET             AMBSRB-CLOSE        TO                  TRUE</a:t>
            </a:r>
          </a:p>
          <a:p>
            <a:pPr algn="l"/>
            <a:r>
              <a:rPr lang="en-US" sz="1800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PERFORM    AR01PD-AMBS-ACCESS   </a:t>
            </a:r>
          </a:p>
          <a:p>
            <a:pPr algn="l"/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</a:t>
            </a:r>
            <a:r>
              <a:rPr lang="en-US" sz="18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         THRU   </a:t>
            </a:r>
            <a:r>
              <a:rPr lang="en-US" sz="18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AR01PD-AMBS-ACCESS-EXIT</a:t>
            </a:r>
          </a:p>
        </p:txBody>
      </p:sp>
    </p:spTree>
    <p:extLst>
      <p:ext uri="{BB962C8B-B14F-4D97-AF65-F5344CB8AC3E}">
        <p14:creationId xmlns:p14="http://schemas.microsoft.com/office/powerpoint/2010/main" val="11497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 bwMode="gray">
          <a:xfrm>
            <a:off x="269878" y="240427"/>
            <a:ext cx="85942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Handling exceptions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23089" y="1130387"/>
            <a:ext cx="7011240" cy="30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2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150000"/>
              </a:lnSpc>
              <a:buClrTx/>
              <a:buFont typeface="Trebuchet MS" panose="020B0603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By default FDI access routines force an abend if there is an exception.</a:t>
            </a:r>
          </a:p>
          <a:p>
            <a:pPr marL="342900" indent="-342900" algn="l">
              <a:lnSpc>
                <a:spcPct val="150000"/>
              </a:lnSpc>
              <a:buClrTx/>
              <a:buFont typeface="Trebuchet MS" panose="020B0603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Depending on the application requirement  the abend can be bypassed using Status codes.</a:t>
            </a:r>
          </a:p>
          <a:p>
            <a:pPr marL="342900" indent="-342900" algn="l">
              <a:lnSpc>
                <a:spcPct val="150000"/>
              </a:lnSpc>
              <a:buClrTx/>
              <a:buFont typeface="Trebuchet MS" panose="020B0603020202020204" pitchFamily="34" charset="0"/>
              <a:buChar char="•"/>
            </a:pPr>
            <a:r>
              <a:rPr lang="en-US" b="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The exceptions to be handled are to be given in the Status Codes.</a:t>
            </a:r>
          </a:p>
          <a:p>
            <a:pPr marL="342900" indent="-342900" algn="l">
              <a:buClrTx/>
              <a:buFont typeface="Trebuchet MS" panose="020B0603020202020204" pitchFamily="34" charset="0"/>
              <a:buChar char="•"/>
            </a:pPr>
            <a:endParaRPr lang="en-US" b="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25035</TotalTime>
  <Words>487</Words>
  <Application>Microsoft Office PowerPoint</Application>
  <PresentationFormat>On-screen Show (16:9)</PresentationFormat>
  <Paragraphs>143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 Light</vt:lpstr>
      <vt:lpstr>Geneva</vt:lpstr>
      <vt:lpstr>Segoe Print</vt:lpstr>
      <vt:lpstr>STKaiti</vt:lpstr>
      <vt:lpstr>Symbol</vt:lpstr>
      <vt:lpstr>Trebuchet MS</vt:lpstr>
      <vt:lpstr>Wingdings</vt:lpstr>
      <vt:lpstr>ヒラギノ角ゴ Pro W3</vt:lpstr>
      <vt:lpstr>L&amp;T Infotech</vt:lpstr>
      <vt:lpstr>Custom Design</vt:lpstr>
      <vt:lpstr>VisionPLUS File  Batch File Access Routine</vt:lpstr>
      <vt:lpstr>PowerPoint Presentation</vt:lpstr>
      <vt:lpstr>PowerPoint Presentation</vt:lpstr>
      <vt:lpstr>VisionPLUS access routines...</vt:lpstr>
      <vt:lpstr>VisionPLUS access routines...</vt:lpstr>
      <vt:lpstr>VisionPLUS access routines...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Jyotin Prachand</cp:lastModifiedBy>
  <cp:revision>1819</cp:revision>
  <cp:lastPrinted>2015-11-28T12:28:20Z</cp:lastPrinted>
  <dcterms:created xsi:type="dcterms:W3CDTF">2007-05-25T22:38:05Z</dcterms:created>
  <dcterms:modified xsi:type="dcterms:W3CDTF">2019-01-24T06:24:21Z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