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57"/>
  </p:notesMasterIdLst>
  <p:handoutMasterIdLst>
    <p:handoutMasterId r:id="rId58"/>
  </p:handoutMasterIdLst>
  <p:sldIdLst>
    <p:sldId id="256" r:id="rId6"/>
    <p:sldId id="259" r:id="rId7"/>
    <p:sldId id="277" r:id="rId8"/>
    <p:sldId id="276" r:id="rId9"/>
    <p:sldId id="289" r:id="rId10"/>
    <p:sldId id="290" r:id="rId11"/>
    <p:sldId id="291" r:id="rId12"/>
    <p:sldId id="292" r:id="rId13"/>
    <p:sldId id="288" r:id="rId14"/>
    <p:sldId id="287" r:id="rId15"/>
    <p:sldId id="286" r:id="rId16"/>
    <p:sldId id="285" r:id="rId17"/>
    <p:sldId id="284" r:id="rId18"/>
    <p:sldId id="283" r:id="rId19"/>
    <p:sldId id="282" r:id="rId20"/>
    <p:sldId id="279" r:id="rId21"/>
    <p:sldId id="280" r:id="rId22"/>
    <p:sldId id="281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28" r:id="rId52"/>
    <p:sldId id="332" r:id="rId53"/>
    <p:sldId id="338" r:id="rId54"/>
    <p:sldId id="344" r:id="rId55"/>
    <p:sldId id="343" r:id="rId56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00"/>
    <a:srgbClr val="00CCFF"/>
    <a:srgbClr val="00008C"/>
    <a:srgbClr val="001EFF"/>
    <a:srgbClr val="F46E00"/>
    <a:srgbClr val="9AF7FF"/>
    <a:srgbClr val="F2F2F2"/>
    <a:srgbClr val="D9D9D9"/>
    <a:srgbClr val="2C2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50" autoAdjust="0"/>
    <p:restoredTop sz="93178" autoAdjust="0"/>
  </p:normalViewPr>
  <p:slideViewPr>
    <p:cSldViewPr snapToGrid="0">
      <p:cViewPr varScale="1">
        <p:scale>
          <a:sx n="93" d="100"/>
          <a:sy n="93" d="100"/>
        </p:scale>
        <p:origin x="84" y="276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61" Type="http://schemas.openxmlformats.org/officeDocument/2006/relationships/theme" Target="theme/theme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365B8B-6EF3-4A3F-B9EE-CB31C619CF31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0E2840E4-F476-4DE3-8B84-6D401B20C4FF}" type="pres">
      <dgm:prSet presAssocID="{D7365B8B-6EF3-4A3F-B9EE-CB31C619CF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3B4A58C5-DAD2-4887-8E65-CF4463BAB3C2}" type="presOf" srcId="{D7365B8B-6EF3-4A3F-B9EE-CB31C619CF31}" destId="{0E2840E4-F476-4DE3-8B84-6D401B20C4F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9826CB-957D-4FEB-93AD-522DB8BA703B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233DBF-263A-49C6-B03B-A4DEC7A5E88E}">
      <dgm:prSet phldrT="[Text]" custT="1"/>
      <dgm:spPr/>
      <dgm:t>
        <a:bodyPr/>
        <a:lstStyle/>
        <a:p>
          <a:pPr algn="l"/>
          <a:r>
            <a:rPr lang="en-US" sz="1400" dirty="0" smtClean="0">
              <a:solidFill>
                <a:schemeClr val="bg1"/>
              </a:solidFill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rPr>
            <a:t>Using CDM APIA screen</a:t>
          </a:r>
          <a:endParaRPr lang="en-US" sz="1400" dirty="0">
            <a:solidFill>
              <a:schemeClr val="bg1"/>
            </a:solidFill>
            <a:latin typeface="Trebuchet MS" panose="020B0603020202020204" pitchFamily="34" charset="0"/>
          </a:endParaRPr>
        </a:p>
      </dgm:t>
    </dgm:pt>
    <dgm:pt modelId="{2123C0D6-5062-4DB9-AAD4-E3E39A9E27FB}" type="parTrans" cxnId="{37980BDA-79AD-4962-BD14-ECD6CD150A46}">
      <dgm:prSet/>
      <dgm:spPr/>
      <dgm:t>
        <a:bodyPr/>
        <a:lstStyle/>
        <a:p>
          <a:pPr algn="l"/>
          <a:endParaRPr lang="en-US">
            <a:solidFill>
              <a:schemeClr val="bg1"/>
            </a:solidFill>
            <a:latin typeface="Trebuchet MS" panose="020B0603020202020204" pitchFamily="34" charset="0"/>
          </a:endParaRPr>
        </a:p>
      </dgm:t>
    </dgm:pt>
    <dgm:pt modelId="{5D079F00-ABA3-49DC-93E0-B009B1D2462A}" type="sibTrans" cxnId="{37980BDA-79AD-4962-BD14-ECD6CD150A46}">
      <dgm:prSet/>
      <dgm:spPr/>
      <dgm:t>
        <a:bodyPr/>
        <a:lstStyle/>
        <a:p>
          <a:pPr algn="l"/>
          <a:endParaRPr lang="en-US">
            <a:solidFill>
              <a:schemeClr val="bg1"/>
            </a:solidFill>
            <a:latin typeface="Trebuchet MS" panose="020B0603020202020204" pitchFamily="34" charset="0"/>
          </a:endParaRPr>
        </a:p>
      </dgm:t>
    </dgm:pt>
    <dgm:pt modelId="{169ADCCB-8F8C-4F17-9095-187453C02FDB}">
      <dgm:prSet phldrT="[Text]" custT="1"/>
      <dgm:spPr/>
      <dgm:t>
        <a:bodyPr/>
        <a:lstStyle/>
        <a:p>
          <a:pPr algn="l"/>
          <a:r>
            <a:rPr lang="en-US" sz="1400" dirty="0" smtClean="0">
              <a:solidFill>
                <a:schemeClr val="bg1"/>
              </a:solidFill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rPr>
            <a:t>Using CMS ARSB screen</a:t>
          </a:r>
          <a:endParaRPr lang="en-US" sz="1400" dirty="0">
            <a:solidFill>
              <a:schemeClr val="bg1"/>
            </a:solidFill>
            <a:latin typeface="Trebuchet MS" panose="020B0603020202020204" pitchFamily="34" charset="0"/>
          </a:endParaRPr>
        </a:p>
      </dgm:t>
    </dgm:pt>
    <dgm:pt modelId="{4073E371-A8A0-42D7-AF05-08E61F3F4C32}" type="parTrans" cxnId="{FA8C162A-DAF3-441C-9C98-50F620165504}">
      <dgm:prSet/>
      <dgm:spPr/>
      <dgm:t>
        <a:bodyPr/>
        <a:lstStyle/>
        <a:p>
          <a:pPr algn="l"/>
          <a:endParaRPr lang="en-US">
            <a:solidFill>
              <a:schemeClr val="bg1"/>
            </a:solidFill>
            <a:latin typeface="Trebuchet MS" panose="020B0603020202020204" pitchFamily="34" charset="0"/>
          </a:endParaRPr>
        </a:p>
      </dgm:t>
    </dgm:pt>
    <dgm:pt modelId="{18BD13E2-6975-4EAF-BF9E-66ECD29D8E3C}" type="sibTrans" cxnId="{FA8C162A-DAF3-441C-9C98-50F620165504}">
      <dgm:prSet/>
      <dgm:spPr/>
      <dgm:t>
        <a:bodyPr/>
        <a:lstStyle/>
        <a:p>
          <a:pPr algn="l"/>
          <a:endParaRPr lang="en-US">
            <a:solidFill>
              <a:schemeClr val="bg1"/>
            </a:solidFill>
            <a:latin typeface="Trebuchet MS" panose="020B0603020202020204" pitchFamily="34" charset="0"/>
          </a:endParaRPr>
        </a:p>
      </dgm:t>
    </dgm:pt>
    <dgm:pt modelId="{85308828-ACB7-417F-8D3F-6D79C293CA6B}">
      <dgm:prSet phldrT="[Text]" custT="1"/>
      <dgm:spPr/>
      <dgm:t>
        <a:bodyPr/>
        <a:lstStyle/>
        <a:p>
          <a:pPr algn="l"/>
          <a:r>
            <a:rPr lang="en-US" sz="1200" dirty="0" smtClean="0">
              <a:solidFill>
                <a:schemeClr val="bg1"/>
              </a:solidFill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rPr>
            <a:t>Direct creating records using V+ Screens:</a:t>
          </a:r>
        </a:p>
        <a:p>
          <a:pPr algn="l"/>
          <a:r>
            <a:rPr lang="en-US" sz="1200" dirty="0" smtClean="0">
              <a:solidFill>
                <a:schemeClr val="bg1"/>
              </a:solidFill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rPr>
            <a:t>ARAN – Customer Name Address</a:t>
          </a:r>
        </a:p>
        <a:p>
          <a:pPr algn="l"/>
          <a:r>
            <a:rPr lang="en-US" sz="1200" dirty="0" smtClean="0">
              <a:solidFill>
                <a:schemeClr val="bg1"/>
              </a:solidFill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rPr>
            <a:t>ARAB – Account Base segment</a:t>
          </a:r>
        </a:p>
        <a:p>
          <a:pPr algn="l"/>
          <a:r>
            <a:rPr lang="en-US" sz="1200" dirty="0" smtClean="0">
              <a:solidFill>
                <a:schemeClr val="bg1"/>
              </a:solidFill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rPr>
            <a:t>ARAE – Embosser Details</a:t>
          </a:r>
          <a:endParaRPr lang="en-US" sz="1200" dirty="0">
            <a:solidFill>
              <a:schemeClr val="bg1"/>
            </a:solidFill>
            <a:latin typeface="Trebuchet MS" panose="020B0603020202020204" pitchFamily="34" charset="0"/>
          </a:endParaRPr>
        </a:p>
      </dgm:t>
    </dgm:pt>
    <dgm:pt modelId="{6CFC1DA7-22BE-48F0-92B6-526AFF2B9601}" type="parTrans" cxnId="{A74ABF94-2AD9-4E45-8D43-2A27948F473E}">
      <dgm:prSet/>
      <dgm:spPr/>
      <dgm:t>
        <a:bodyPr/>
        <a:lstStyle/>
        <a:p>
          <a:pPr algn="l"/>
          <a:endParaRPr lang="en-US">
            <a:solidFill>
              <a:schemeClr val="bg1"/>
            </a:solidFill>
            <a:latin typeface="Trebuchet MS" panose="020B0603020202020204" pitchFamily="34" charset="0"/>
          </a:endParaRPr>
        </a:p>
      </dgm:t>
    </dgm:pt>
    <dgm:pt modelId="{0300C395-4642-4929-884A-30F8B25D2211}" type="sibTrans" cxnId="{A74ABF94-2AD9-4E45-8D43-2A27948F473E}">
      <dgm:prSet/>
      <dgm:spPr/>
      <dgm:t>
        <a:bodyPr/>
        <a:lstStyle/>
        <a:p>
          <a:pPr algn="l"/>
          <a:endParaRPr lang="en-US">
            <a:solidFill>
              <a:schemeClr val="bg1"/>
            </a:solidFill>
            <a:latin typeface="Trebuchet MS" panose="020B0603020202020204" pitchFamily="34" charset="0"/>
          </a:endParaRPr>
        </a:p>
      </dgm:t>
    </dgm:pt>
    <dgm:pt modelId="{FC93AA70-1938-4223-AC06-4F4FAE29CEC3}">
      <dgm:prSet phldrT="[Text]" custT="1"/>
      <dgm:spPr/>
      <dgm:t>
        <a:bodyPr/>
        <a:lstStyle/>
        <a:p>
          <a:pPr algn="l"/>
          <a:r>
            <a:rPr lang="en-US" sz="1400" dirty="0" smtClean="0">
              <a:solidFill>
                <a:schemeClr val="bg1"/>
              </a:solidFill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rPr>
            <a:t>Using Batch Boarding Option:</a:t>
          </a:r>
          <a:endParaRPr lang="en-US" sz="1400" dirty="0">
            <a:solidFill>
              <a:schemeClr val="bg1"/>
            </a:solidFill>
            <a:latin typeface="Trebuchet MS" panose="020B0603020202020204" pitchFamily="34" charset="0"/>
          </a:endParaRPr>
        </a:p>
      </dgm:t>
    </dgm:pt>
    <dgm:pt modelId="{B5EBCF93-2F2E-4B34-8CB1-8BE4F544975F}" type="parTrans" cxnId="{1FC99187-8D40-4597-82EC-9101CBCB32C6}">
      <dgm:prSet/>
      <dgm:spPr/>
      <dgm:t>
        <a:bodyPr/>
        <a:lstStyle/>
        <a:p>
          <a:pPr algn="l"/>
          <a:endParaRPr lang="en-US">
            <a:solidFill>
              <a:schemeClr val="bg1"/>
            </a:solidFill>
            <a:latin typeface="Trebuchet MS" panose="020B0603020202020204" pitchFamily="34" charset="0"/>
          </a:endParaRPr>
        </a:p>
      </dgm:t>
    </dgm:pt>
    <dgm:pt modelId="{537B175A-836D-48D0-A9FF-667E0286086E}" type="sibTrans" cxnId="{1FC99187-8D40-4597-82EC-9101CBCB32C6}">
      <dgm:prSet/>
      <dgm:spPr/>
      <dgm:t>
        <a:bodyPr/>
        <a:lstStyle/>
        <a:p>
          <a:pPr algn="l"/>
          <a:endParaRPr lang="en-US">
            <a:solidFill>
              <a:schemeClr val="bg1"/>
            </a:solidFill>
            <a:latin typeface="Trebuchet MS" panose="020B0603020202020204" pitchFamily="34" charset="0"/>
          </a:endParaRPr>
        </a:p>
      </dgm:t>
    </dgm:pt>
    <dgm:pt modelId="{669EEC08-7C1B-4607-8319-70B58A1D6C34}">
      <dgm:prSet phldrT="[Text]" custT="1"/>
      <dgm:spPr/>
      <dgm:t>
        <a:bodyPr/>
        <a:lstStyle/>
        <a:p>
          <a:pPr algn="l"/>
          <a:r>
            <a:rPr lang="en-US" sz="1400" dirty="0" smtClean="0">
              <a:solidFill>
                <a:schemeClr val="bg1"/>
              </a:solidFill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rPr>
            <a:t>Creating ATUD file in  AML1 file format. </a:t>
          </a:r>
          <a:endParaRPr lang="en-US" sz="1400" dirty="0">
            <a:solidFill>
              <a:schemeClr val="bg1"/>
            </a:solidFill>
            <a:latin typeface="Trebuchet MS" panose="020B060302020202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BCB9B48-C9EA-4FB9-AEA5-ECF6ABB751D3}" type="parTrans" cxnId="{3CCEB81B-6DC2-4F5C-B8A3-3018D5853217}">
      <dgm:prSet/>
      <dgm:spPr/>
      <dgm:t>
        <a:bodyPr/>
        <a:lstStyle/>
        <a:p>
          <a:pPr algn="l"/>
          <a:endParaRPr lang="en-US">
            <a:solidFill>
              <a:schemeClr val="bg1"/>
            </a:solidFill>
            <a:latin typeface="Trebuchet MS" panose="020B0603020202020204" pitchFamily="34" charset="0"/>
          </a:endParaRPr>
        </a:p>
      </dgm:t>
    </dgm:pt>
    <dgm:pt modelId="{E4CFAED2-FA4B-4E1F-9333-98AB8D3FBCF1}" type="sibTrans" cxnId="{3CCEB81B-6DC2-4F5C-B8A3-3018D5853217}">
      <dgm:prSet/>
      <dgm:spPr/>
      <dgm:t>
        <a:bodyPr/>
        <a:lstStyle/>
        <a:p>
          <a:pPr algn="l"/>
          <a:endParaRPr lang="en-US">
            <a:solidFill>
              <a:schemeClr val="bg1"/>
            </a:solidFill>
            <a:latin typeface="Trebuchet MS" panose="020B0603020202020204" pitchFamily="34" charset="0"/>
          </a:endParaRPr>
        </a:p>
      </dgm:t>
    </dgm:pt>
    <dgm:pt modelId="{D7EF9DC8-CF09-4D8F-BDDB-F2D47327A079}" type="pres">
      <dgm:prSet presAssocID="{7B9826CB-957D-4FEB-93AD-522DB8BA703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6415BA-C338-4E69-ADCD-2722A3171906}" type="pres">
      <dgm:prSet presAssocID="{9B233DBF-263A-49C6-B03B-A4DEC7A5E88E}" presName="node" presStyleLbl="node1" presStyleIdx="0" presStyleCnt="4" custScaleX="110000" custScaleY="90909">
        <dgm:presLayoutVars>
          <dgm:bulletEnabled val="1"/>
        </dgm:presLayoutVars>
      </dgm:prSet>
      <dgm:spPr>
        <a:prstGeom prst="teardrop">
          <a:avLst/>
        </a:prstGeom>
      </dgm:spPr>
      <dgm:t>
        <a:bodyPr/>
        <a:lstStyle/>
        <a:p>
          <a:endParaRPr lang="en-US"/>
        </a:p>
      </dgm:t>
    </dgm:pt>
    <dgm:pt modelId="{B61B001E-25F7-443F-BDD7-96484E3CCD5A}" type="pres">
      <dgm:prSet presAssocID="{5D079F00-ABA3-49DC-93E0-B009B1D2462A}" presName="sibTrans" presStyleCnt="0"/>
      <dgm:spPr/>
    </dgm:pt>
    <dgm:pt modelId="{17F817B0-3DC5-4B1A-B625-FE609B4011C9}" type="pres">
      <dgm:prSet presAssocID="{169ADCCB-8F8C-4F17-9095-187453C02FDB}" presName="node" presStyleLbl="node1" presStyleIdx="1" presStyleCnt="4" custScaleX="110000" custScaleY="90909" custLinFactNeighborX="-33064">
        <dgm:presLayoutVars>
          <dgm:bulletEnabled val="1"/>
        </dgm:presLayoutVars>
      </dgm:prSet>
      <dgm:spPr>
        <a:prstGeom prst="teardrop">
          <a:avLst/>
        </a:prstGeom>
      </dgm:spPr>
      <dgm:t>
        <a:bodyPr/>
        <a:lstStyle/>
        <a:p>
          <a:endParaRPr lang="en-US"/>
        </a:p>
      </dgm:t>
    </dgm:pt>
    <dgm:pt modelId="{6291E424-CB33-42B4-967D-59E01B07B7FC}" type="pres">
      <dgm:prSet presAssocID="{18BD13E2-6975-4EAF-BF9E-66ECD29D8E3C}" presName="sibTrans" presStyleCnt="0"/>
      <dgm:spPr/>
    </dgm:pt>
    <dgm:pt modelId="{E9A39A81-DBFF-4038-A682-5A53F556E7EF}" type="pres">
      <dgm:prSet presAssocID="{85308828-ACB7-417F-8D3F-6D79C293CA6B}" presName="node" presStyleLbl="node1" presStyleIdx="2" presStyleCnt="4" custScaleX="110000" custScaleY="90909">
        <dgm:presLayoutVars>
          <dgm:bulletEnabled val="1"/>
        </dgm:presLayoutVars>
      </dgm:prSet>
      <dgm:spPr>
        <a:prstGeom prst="teardrop">
          <a:avLst/>
        </a:prstGeom>
      </dgm:spPr>
      <dgm:t>
        <a:bodyPr/>
        <a:lstStyle/>
        <a:p>
          <a:endParaRPr lang="en-US"/>
        </a:p>
      </dgm:t>
    </dgm:pt>
    <dgm:pt modelId="{E81BFAF2-32AB-4084-9616-7178421FD954}" type="pres">
      <dgm:prSet presAssocID="{0300C395-4642-4929-884A-30F8B25D2211}" presName="sibTrans" presStyleCnt="0"/>
      <dgm:spPr/>
    </dgm:pt>
    <dgm:pt modelId="{452175E3-BCA3-497B-9D52-58B22FBDF500}" type="pres">
      <dgm:prSet presAssocID="{FC93AA70-1938-4223-AC06-4F4FAE29CEC3}" presName="node" presStyleLbl="node1" presStyleIdx="3" presStyleCnt="4" custScaleX="110000" custScaleY="90909" custLinFactNeighborX="9694" custLinFactNeighborY="-421">
        <dgm:presLayoutVars>
          <dgm:bulletEnabled val="1"/>
        </dgm:presLayoutVars>
      </dgm:prSet>
      <dgm:spPr>
        <a:prstGeom prst="teardrop">
          <a:avLst/>
        </a:prstGeom>
      </dgm:spPr>
      <dgm:t>
        <a:bodyPr/>
        <a:lstStyle/>
        <a:p>
          <a:endParaRPr lang="en-US"/>
        </a:p>
      </dgm:t>
    </dgm:pt>
  </dgm:ptLst>
  <dgm:cxnLst>
    <dgm:cxn modelId="{3CCEB81B-6DC2-4F5C-B8A3-3018D5853217}" srcId="{FC93AA70-1938-4223-AC06-4F4FAE29CEC3}" destId="{669EEC08-7C1B-4607-8319-70B58A1D6C34}" srcOrd="0" destOrd="0" parTransId="{DBCB9B48-C9EA-4FB9-AEA5-ECF6ABB751D3}" sibTransId="{E4CFAED2-FA4B-4E1F-9333-98AB8D3FBCF1}"/>
    <dgm:cxn modelId="{B6687D09-5C22-44BE-AB83-4DEDD40AA117}" type="presOf" srcId="{169ADCCB-8F8C-4F17-9095-187453C02FDB}" destId="{17F817B0-3DC5-4B1A-B625-FE609B4011C9}" srcOrd="0" destOrd="0" presId="urn:microsoft.com/office/officeart/2005/8/layout/hList6"/>
    <dgm:cxn modelId="{1FC99187-8D40-4597-82EC-9101CBCB32C6}" srcId="{7B9826CB-957D-4FEB-93AD-522DB8BA703B}" destId="{FC93AA70-1938-4223-AC06-4F4FAE29CEC3}" srcOrd="3" destOrd="0" parTransId="{B5EBCF93-2F2E-4B34-8CB1-8BE4F544975F}" sibTransId="{537B175A-836D-48D0-A9FF-667E0286086E}"/>
    <dgm:cxn modelId="{A74ABF94-2AD9-4E45-8D43-2A27948F473E}" srcId="{7B9826CB-957D-4FEB-93AD-522DB8BA703B}" destId="{85308828-ACB7-417F-8D3F-6D79C293CA6B}" srcOrd="2" destOrd="0" parTransId="{6CFC1DA7-22BE-48F0-92B6-526AFF2B9601}" sibTransId="{0300C395-4642-4929-884A-30F8B25D2211}"/>
    <dgm:cxn modelId="{37980BDA-79AD-4962-BD14-ECD6CD150A46}" srcId="{7B9826CB-957D-4FEB-93AD-522DB8BA703B}" destId="{9B233DBF-263A-49C6-B03B-A4DEC7A5E88E}" srcOrd="0" destOrd="0" parTransId="{2123C0D6-5062-4DB9-AAD4-E3E39A9E27FB}" sibTransId="{5D079F00-ABA3-49DC-93E0-B009B1D2462A}"/>
    <dgm:cxn modelId="{FA8C162A-DAF3-441C-9C98-50F620165504}" srcId="{7B9826CB-957D-4FEB-93AD-522DB8BA703B}" destId="{169ADCCB-8F8C-4F17-9095-187453C02FDB}" srcOrd="1" destOrd="0" parTransId="{4073E371-A8A0-42D7-AF05-08E61F3F4C32}" sibTransId="{18BD13E2-6975-4EAF-BF9E-66ECD29D8E3C}"/>
    <dgm:cxn modelId="{CB95902F-63A2-4976-9565-D44F215D6E16}" type="presOf" srcId="{7B9826CB-957D-4FEB-93AD-522DB8BA703B}" destId="{D7EF9DC8-CF09-4D8F-BDDB-F2D47327A079}" srcOrd="0" destOrd="0" presId="urn:microsoft.com/office/officeart/2005/8/layout/hList6"/>
    <dgm:cxn modelId="{E5FF58CB-4828-4DA0-8178-260ABB788B36}" type="presOf" srcId="{9B233DBF-263A-49C6-B03B-A4DEC7A5E88E}" destId="{4A6415BA-C338-4E69-ADCD-2722A3171906}" srcOrd="0" destOrd="0" presId="urn:microsoft.com/office/officeart/2005/8/layout/hList6"/>
    <dgm:cxn modelId="{B5FEC1CE-E152-4F75-8B9C-60F0CBDC1CE5}" type="presOf" srcId="{FC93AA70-1938-4223-AC06-4F4FAE29CEC3}" destId="{452175E3-BCA3-497B-9D52-58B22FBDF500}" srcOrd="0" destOrd="0" presId="urn:microsoft.com/office/officeart/2005/8/layout/hList6"/>
    <dgm:cxn modelId="{191BBA9A-6DD7-4FA0-B56C-7BA6800643DF}" type="presOf" srcId="{669EEC08-7C1B-4607-8319-70B58A1D6C34}" destId="{452175E3-BCA3-497B-9D52-58B22FBDF500}" srcOrd="0" destOrd="1" presId="urn:microsoft.com/office/officeart/2005/8/layout/hList6"/>
    <dgm:cxn modelId="{3B724263-FEC6-41B0-81FD-302F769C4322}" type="presOf" srcId="{85308828-ACB7-417F-8D3F-6D79C293CA6B}" destId="{E9A39A81-DBFF-4038-A682-5A53F556E7EF}" srcOrd="0" destOrd="0" presId="urn:microsoft.com/office/officeart/2005/8/layout/hList6"/>
    <dgm:cxn modelId="{80D85D18-A731-49C3-8053-E7CEFFC28C8E}" type="presParOf" srcId="{D7EF9DC8-CF09-4D8F-BDDB-F2D47327A079}" destId="{4A6415BA-C338-4E69-ADCD-2722A3171906}" srcOrd="0" destOrd="0" presId="urn:microsoft.com/office/officeart/2005/8/layout/hList6"/>
    <dgm:cxn modelId="{127526C2-3D30-43DB-90EC-DBCDACBE922B}" type="presParOf" srcId="{D7EF9DC8-CF09-4D8F-BDDB-F2D47327A079}" destId="{B61B001E-25F7-443F-BDD7-96484E3CCD5A}" srcOrd="1" destOrd="0" presId="urn:microsoft.com/office/officeart/2005/8/layout/hList6"/>
    <dgm:cxn modelId="{5EFA262B-C413-4707-961A-931EC0AE41FF}" type="presParOf" srcId="{D7EF9DC8-CF09-4D8F-BDDB-F2D47327A079}" destId="{17F817B0-3DC5-4B1A-B625-FE609B4011C9}" srcOrd="2" destOrd="0" presId="urn:microsoft.com/office/officeart/2005/8/layout/hList6"/>
    <dgm:cxn modelId="{AA2C5E70-21E7-43EB-9D80-CE6267ABC42E}" type="presParOf" srcId="{D7EF9DC8-CF09-4D8F-BDDB-F2D47327A079}" destId="{6291E424-CB33-42B4-967D-59E01B07B7FC}" srcOrd="3" destOrd="0" presId="urn:microsoft.com/office/officeart/2005/8/layout/hList6"/>
    <dgm:cxn modelId="{19BCEC47-FEDB-4F2C-90DA-02A3DD31BD5F}" type="presParOf" srcId="{D7EF9DC8-CF09-4D8F-BDDB-F2D47327A079}" destId="{E9A39A81-DBFF-4038-A682-5A53F556E7EF}" srcOrd="4" destOrd="0" presId="urn:microsoft.com/office/officeart/2005/8/layout/hList6"/>
    <dgm:cxn modelId="{7725C6B0-358D-4DA4-8AC5-F2B324960267}" type="presParOf" srcId="{D7EF9DC8-CF09-4D8F-BDDB-F2D47327A079}" destId="{E81BFAF2-32AB-4084-9616-7178421FD954}" srcOrd="5" destOrd="0" presId="urn:microsoft.com/office/officeart/2005/8/layout/hList6"/>
    <dgm:cxn modelId="{438C8BCA-5798-4060-B4CA-02FBFD574CDA}" type="presParOf" srcId="{D7EF9DC8-CF09-4D8F-BDDB-F2D47327A079}" destId="{452175E3-BCA3-497B-9D52-58B22FBDF500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415BA-C338-4E69-ADCD-2722A3171906}">
      <dsp:nvSpPr>
        <dsp:cNvPr id="0" name=""/>
        <dsp:cNvSpPr/>
      </dsp:nvSpPr>
      <dsp:spPr>
        <a:xfrm rot="16200000">
          <a:off x="-107540" y="222800"/>
          <a:ext cx="2245389" cy="2024330"/>
        </a:xfrm>
        <a:prstGeom prst="teardrop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rPr>
            <a:t>Using CDM APIA screen</a:t>
          </a:r>
          <a:endParaRPr lang="en-US" sz="1400" kern="1200" dirty="0">
            <a:solidFill>
              <a:schemeClr val="bg1"/>
            </a:solidFill>
            <a:latin typeface="Trebuchet MS" panose="020B0603020202020204" pitchFamily="34" charset="0"/>
          </a:endParaRPr>
        </a:p>
      </dsp:txBody>
      <dsp:txXfrm rot="5400000">
        <a:off x="299445" y="441101"/>
        <a:ext cx="1431418" cy="1587729"/>
      </dsp:txXfrm>
    </dsp:sp>
    <dsp:sp modelId="{17F817B0-3DC5-4B1A-B625-FE609B4011C9}">
      <dsp:nvSpPr>
        <dsp:cNvPr id="0" name=""/>
        <dsp:cNvSpPr/>
      </dsp:nvSpPr>
      <dsp:spPr>
        <a:xfrm rot="16200000">
          <a:off x="2009176" y="222800"/>
          <a:ext cx="2245389" cy="2024330"/>
        </a:xfrm>
        <a:prstGeom prst="teardrop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rPr>
            <a:t>Using CMS ARSB screen</a:t>
          </a:r>
          <a:endParaRPr lang="en-US" sz="1400" kern="1200" dirty="0">
            <a:solidFill>
              <a:schemeClr val="bg1"/>
            </a:solidFill>
            <a:latin typeface="Trebuchet MS" panose="020B0603020202020204" pitchFamily="34" charset="0"/>
          </a:endParaRPr>
        </a:p>
      </dsp:txBody>
      <dsp:txXfrm rot="5400000">
        <a:off x="2416161" y="441101"/>
        <a:ext cx="1431418" cy="1587729"/>
      </dsp:txXfrm>
    </dsp:sp>
    <dsp:sp modelId="{E9A39A81-DBFF-4038-A682-5A53F556E7EF}">
      <dsp:nvSpPr>
        <dsp:cNvPr id="0" name=""/>
        <dsp:cNvSpPr/>
      </dsp:nvSpPr>
      <dsp:spPr>
        <a:xfrm rot="16200000">
          <a:off x="4217164" y="222800"/>
          <a:ext cx="2245389" cy="2024330"/>
        </a:xfrm>
        <a:prstGeom prst="teardrop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620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rPr>
            <a:t>Direct creating records using V+ Screens: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rPr>
            <a:t>ARAN – Customer Name Address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rPr>
            <a:t>ARAB – Account Base segment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rPr>
            <a:t>ARAE – Embosser Details</a:t>
          </a:r>
          <a:endParaRPr lang="en-US" sz="1200" kern="1200" dirty="0">
            <a:solidFill>
              <a:schemeClr val="bg1"/>
            </a:solidFill>
            <a:latin typeface="Trebuchet MS" panose="020B0603020202020204" pitchFamily="34" charset="0"/>
          </a:endParaRPr>
        </a:p>
      </dsp:txBody>
      <dsp:txXfrm rot="5400000">
        <a:off x="4624149" y="441101"/>
        <a:ext cx="1431418" cy="1587729"/>
      </dsp:txXfrm>
    </dsp:sp>
    <dsp:sp modelId="{452175E3-BCA3-497B-9D52-58B22FBDF500}">
      <dsp:nvSpPr>
        <dsp:cNvPr id="0" name=""/>
        <dsp:cNvSpPr/>
      </dsp:nvSpPr>
      <dsp:spPr>
        <a:xfrm rot="16200000">
          <a:off x="6382506" y="212402"/>
          <a:ext cx="2245389" cy="2024330"/>
        </a:xfrm>
        <a:prstGeom prst="teardrop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rPr>
            <a:t>Using Batch Boarding Option:</a:t>
          </a:r>
          <a:endParaRPr lang="en-US" sz="1400" kern="1200" dirty="0">
            <a:solidFill>
              <a:schemeClr val="bg1"/>
            </a:solidFill>
            <a:latin typeface="Trebuchet MS" panose="020B0603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1"/>
              </a:solidFill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rPr>
            <a:t>Creating ATUD file in  AML1 file format. </a:t>
          </a:r>
          <a:endParaRPr lang="en-US" sz="1400" kern="1200" dirty="0">
            <a:solidFill>
              <a:schemeClr val="bg1"/>
            </a:solidFill>
            <a:latin typeface="Trebuchet MS" panose="020B060302020202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5400000">
        <a:off x="6789491" y="430703"/>
        <a:ext cx="1431418" cy="1587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A11F9C-97E3-410F-A0AA-1D7FF6EE241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135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7650" y="4561890"/>
            <a:ext cx="1369306" cy="2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247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 smtClean="0"/>
              <a:t>Secondary title place holder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  <a:endParaRPr lang="en-US" sz="800" dirty="0">
              <a:solidFill>
                <a:srgbClr val="7C7C7C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  <a:endParaRPr lang="en-US" sz="800" dirty="0">
              <a:solidFill>
                <a:srgbClr val="7C7C7C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  <a:endParaRPr lang="en-US" sz="800" dirty="0">
              <a:solidFill>
                <a:srgbClr val="7C7C7C"/>
              </a:solidFill>
              <a:latin typeface="Calibri Light"/>
              <a:cs typeface="Calibri Light"/>
            </a:endParaRP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4800600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925" y="4962525"/>
            <a:ext cx="3951288" cy="147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69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  <a:endParaRPr lang="en-US" sz="800" dirty="0">
              <a:solidFill>
                <a:srgbClr val="7C7C7C"/>
              </a:solidFill>
              <a:latin typeface="Calibri Light"/>
              <a:cs typeface="Calibri Light"/>
            </a:endParaRP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  <p:sldLayoutId id="214748368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9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40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4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42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3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5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6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7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8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9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50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51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52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53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5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8105" y="2269550"/>
            <a:ext cx="5561624" cy="415498"/>
          </a:xfrm>
        </p:spPr>
        <p:txBody>
          <a:bodyPr/>
          <a:lstStyle/>
          <a:p>
            <a:r>
              <a:rPr lang="en-US" dirty="0" smtClean="0">
                <a:cs typeface="Arial" charset="0"/>
              </a:rPr>
              <a:t>Account Life Cycle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Vision</a:t>
            </a:r>
            <a:r>
              <a:rPr lang="en-US" i="1" dirty="0" err="1" smtClean="0"/>
              <a:t>PLUS</a:t>
            </a:r>
            <a:r>
              <a:rPr lang="en-US" i="1" dirty="0" smtClean="0"/>
              <a:t>®</a:t>
            </a:r>
            <a:r>
              <a:rPr lang="en-US" dirty="0" smtClean="0"/>
              <a:t> Level 1 -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198617"/>
              </p:ext>
            </p:extLst>
          </p:nvPr>
        </p:nvGraphicFramePr>
        <p:xfrm>
          <a:off x="284309" y="616816"/>
          <a:ext cx="6850664" cy="406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Document" r:id="rId3" imgW="5654452" imgH="2803350" progId="Word.Document.8">
                  <p:embed/>
                </p:oleObj>
              </mc:Choice>
              <mc:Fallback>
                <p:oleObj name="Document" r:id="rId3" imgW="5654452" imgH="28033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8110" r="18649" b="6126"/>
                      <a:stretch>
                        <a:fillRect/>
                      </a:stretch>
                    </p:blipFill>
                    <p:spPr bwMode="auto">
                      <a:xfrm>
                        <a:off x="284309" y="616816"/>
                        <a:ext cx="6850664" cy="40687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26014" y="685525"/>
            <a:ext cx="185421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Important Fields are: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Customer Short Name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Customer number under which this account is being boarded, if account is being boarded via ARSB then this field will be auto-populated</a:t>
            </a:r>
          </a:p>
          <a:p>
            <a:pPr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Account Credit limit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Billing Cycle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878" y="42998"/>
            <a:ext cx="8594260" cy="4308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sz="2800" kern="0" dirty="0"/>
              <a:t>ARAB screen for adding a new Base Segment record</a:t>
            </a:r>
          </a:p>
        </p:txBody>
      </p:sp>
    </p:spTree>
    <p:extLst>
      <p:ext uri="{BB962C8B-B14F-4D97-AF65-F5344CB8AC3E}">
        <p14:creationId xmlns:p14="http://schemas.microsoft.com/office/powerpoint/2010/main" val="355591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18169"/>
              </p:ext>
            </p:extLst>
          </p:nvPr>
        </p:nvGraphicFramePr>
        <p:xfrm>
          <a:off x="349603" y="660275"/>
          <a:ext cx="5998256" cy="3937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Document" r:id="rId3" imgW="5654452" imgH="2803350" progId="Word.Document.8">
                  <p:embed/>
                </p:oleObj>
              </mc:Choice>
              <mc:Fallback>
                <p:oleObj name="Document" r:id="rId3" imgW="5654452" imgH="28033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7098" r="17775" b="6854"/>
                      <a:stretch>
                        <a:fillRect/>
                      </a:stretch>
                    </p:blipFill>
                    <p:spPr bwMode="auto">
                      <a:xfrm>
                        <a:off x="349603" y="660275"/>
                        <a:ext cx="5998256" cy="3937454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95358" y="587139"/>
            <a:ext cx="266651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Warning Codes:</a:t>
            </a:r>
          </a:p>
          <a:p>
            <a:endParaRPr lang="en-US" dirty="0"/>
          </a:p>
          <a:p>
            <a:r>
              <a:rPr lang="en-US" dirty="0"/>
              <a:t>Based Upon Block Code properties, Warning code 1 is automatically updated</a:t>
            </a:r>
          </a:p>
          <a:p>
            <a:endParaRPr lang="en-US" dirty="0"/>
          </a:p>
          <a:p>
            <a:r>
              <a:rPr lang="en-US" dirty="0"/>
              <a:t>Warning Code 2 is related to Delinquency and write-off/charge-off</a:t>
            </a:r>
          </a:p>
          <a:p>
            <a:endParaRPr lang="en-US" dirty="0"/>
          </a:p>
          <a:p>
            <a:r>
              <a:rPr lang="en-US" dirty="0"/>
              <a:t>Warning Code 3 is related to returned checks</a:t>
            </a:r>
          </a:p>
          <a:p>
            <a:endParaRPr lang="en-US" dirty="0"/>
          </a:p>
          <a:p>
            <a:r>
              <a:rPr lang="en-US" dirty="0"/>
              <a:t>Warning code 4 &amp; 5 are user defined</a:t>
            </a:r>
          </a:p>
          <a:p>
            <a:endParaRPr lang="en-US" dirty="0"/>
          </a:p>
          <a:p>
            <a:r>
              <a:rPr lang="en-US" dirty="0"/>
              <a:t>Warning Code 6 is related to restrict usage</a:t>
            </a:r>
          </a:p>
          <a:p>
            <a:endParaRPr lang="en-US" dirty="0"/>
          </a:p>
          <a:p>
            <a:r>
              <a:rPr lang="en-US" dirty="0"/>
              <a:t>Warning code 7 is related to Fraud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878" y="42998"/>
            <a:ext cx="8594260" cy="4308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sz="2800" kern="0" dirty="0"/>
              <a:t>ARAB screen for adding a new Base Segment record</a:t>
            </a:r>
          </a:p>
        </p:txBody>
      </p:sp>
    </p:spTree>
    <p:extLst>
      <p:ext uri="{BB962C8B-B14F-4D97-AF65-F5344CB8AC3E}">
        <p14:creationId xmlns:p14="http://schemas.microsoft.com/office/powerpoint/2010/main" val="362076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763607"/>
              </p:ext>
            </p:extLst>
          </p:nvPr>
        </p:nvGraphicFramePr>
        <p:xfrm>
          <a:off x="407692" y="603757"/>
          <a:ext cx="5905445" cy="399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Document" r:id="rId3" imgW="5654452" imgH="2803350" progId="Word.Document.8">
                  <p:embed/>
                </p:oleObj>
              </mc:Choice>
              <mc:Fallback>
                <p:oleObj name="Document" r:id="rId3" imgW="5654452" imgH="28033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9642" r="17712" b="12163"/>
                      <a:stretch>
                        <a:fillRect/>
                      </a:stretch>
                    </p:blipFill>
                    <p:spPr bwMode="auto">
                      <a:xfrm>
                        <a:off x="407692" y="603757"/>
                        <a:ext cx="5905445" cy="399823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solidFill>
                          <a:srgbClr val="00206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81057" y="639094"/>
            <a:ext cx="266651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Important Fields:</a:t>
            </a:r>
          </a:p>
          <a:p>
            <a:pPr algn="l"/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Residence ID = PCT used for Retail Card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Issuance ID = PCT used for Bankcard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PCT Overrides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Waiver for BNP component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294901" y="36156"/>
            <a:ext cx="6966229" cy="57799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kern="0" dirty="0" smtClean="0"/>
              <a:t>ARAB screen for adding a new Base Segment record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9227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77118"/>
              </p:ext>
            </p:extLst>
          </p:nvPr>
        </p:nvGraphicFramePr>
        <p:xfrm>
          <a:off x="456482" y="617538"/>
          <a:ext cx="6069012" cy="3988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Document" r:id="rId3" imgW="5644979" imgH="2799631" progId="Word.Document.8">
                  <p:embed/>
                </p:oleObj>
              </mc:Choice>
              <mc:Fallback>
                <p:oleObj name="Document" r:id="rId3" imgW="5644979" imgH="27996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8176" r="18867" b="8861"/>
                      <a:stretch>
                        <a:fillRect/>
                      </a:stretch>
                    </p:blipFill>
                    <p:spPr bwMode="auto">
                      <a:xfrm>
                        <a:off x="456482" y="617538"/>
                        <a:ext cx="6069012" cy="3988006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solidFill>
                          <a:srgbClr val="00206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2"/>
          <p:cNvSpPr txBox="1">
            <a:spLocks/>
          </p:cNvSpPr>
          <p:nvPr/>
        </p:nvSpPr>
        <p:spPr>
          <a:xfrm>
            <a:off x="1294901" y="36156"/>
            <a:ext cx="6966229" cy="57799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kern="0" dirty="0" smtClean="0"/>
              <a:t>ARAB screen for adding a new Base Segment record</a:t>
            </a:r>
            <a:endParaRPr lang="en-US" kern="0" dirty="0"/>
          </a:p>
        </p:txBody>
      </p:sp>
      <p:sp>
        <p:nvSpPr>
          <p:cNvPr id="9" name="TextBox 8"/>
          <p:cNvSpPr txBox="1"/>
          <p:nvPr/>
        </p:nvSpPr>
        <p:spPr>
          <a:xfrm>
            <a:off x="6634351" y="649485"/>
            <a:ext cx="26665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Important Fields:</a:t>
            </a:r>
          </a:p>
          <a:p>
            <a:pPr algn="l"/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Rate Variances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Default Cash/Retail Plan</a:t>
            </a: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26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36584"/>
              </p:ext>
            </p:extLst>
          </p:nvPr>
        </p:nvGraphicFramePr>
        <p:xfrm>
          <a:off x="436421" y="617537"/>
          <a:ext cx="6022975" cy="4006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Document" r:id="rId3" imgW="5644979" imgH="2799631" progId="Word.Document.8">
                  <p:embed/>
                </p:oleObj>
              </mc:Choice>
              <mc:Fallback>
                <p:oleObj name="Document" r:id="rId3" imgW="5644979" imgH="27996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6133" r="16406" b="8432"/>
                      <a:stretch>
                        <a:fillRect/>
                      </a:stretch>
                    </p:blipFill>
                    <p:spPr bwMode="auto">
                      <a:xfrm>
                        <a:off x="436421" y="617537"/>
                        <a:ext cx="6022975" cy="400641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solidFill>
                          <a:srgbClr val="00206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 txBox="1">
            <a:spLocks/>
          </p:cNvSpPr>
          <p:nvPr/>
        </p:nvSpPr>
        <p:spPr>
          <a:xfrm>
            <a:off x="1294901" y="36156"/>
            <a:ext cx="6966229" cy="57799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kern="0" dirty="0" smtClean="0"/>
              <a:t>ARAB screen for adding a new Base Segment record</a:t>
            </a:r>
            <a:endParaRPr lang="en-US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6603178" y="639094"/>
            <a:ext cx="26665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Important Fields:</a:t>
            </a:r>
          </a:p>
          <a:p>
            <a:pPr algn="l"/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Amount Discharged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Amount Interest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Amount Fess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Payment Hold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Embossing Data</a:t>
            </a:r>
          </a:p>
          <a:p>
            <a:pPr algn="l"/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8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673783"/>
              </p:ext>
            </p:extLst>
          </p:nvPr>
        </p:nvGraphicFramePr>
        <p:xfrm>
          <a:off x="476542" y="565583"/>
          <a:ext cx="6126163" cy="4037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Document" r:id="rId3" imgW="5680994" imgH="2799272" progId="Word.Document.8">
                  <p:embed/>
                </p:oleObj>
              </mc:Choice>
              <mc:Fallback>
                <p:oleObj name="Document" r:id="rId3" imgW="5680994" imgH="27992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6564" r="17374" b="6258"/>
                      <a:stretch>
                        <a:fillRect/>
                      </a:stretch>
                    </p:blipFill>
                    <p:spPr bwMode="auto">
                      <a:xfrm>
                        <a:off x="476542" y="565583"/>
                        <a:ext cx="6126163" cy="4037589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 txBox="1">
            <a:spLocks/>
          </p:cNvSpPr>
          <p:nvPr/>
        </p:nvSpPr>
        <p:spPr>
          <a:xfrm>
            <a:off x="1294901" y="36156"/>
            <a:ext cx="6966229" cy="57799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kern="0" dirty="0" smtClean="0"/>
              <a:t>ARAB screen for adding a new Base Segment record</a:t>
            </a:r>
            <a:endParaRPr lang="en-US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6665525" y="676494"/>
            <a:ext cx="256779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Important Fields:</a:t>
            </a:r>
          </a:p>
          <a:p>
            <a:pPr algn="l"/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alt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Temporary </a:t>
            </a:r>
            <a:r>
              <a:rPr lang="en-US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credit </a:t>
            </a:r>
            <a:r>
              <a:rPr lang="en-US" alt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limit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alt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Preferred interest </a:t>
            </a:r>
            <a:r>
              <a:rPr lang="en-US" alt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rebates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alt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Direct debit </a:t>
            </a:r>
            <a:r>
              <a:rPr lang="en-US" alt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parameters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alt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Direct credit parameters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86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038211"/>
              </p:ext>
            </p:extLst>
          </p:nvPr>
        </p:nvGraphicFramePr>
        <p:xfrm>
          <a:off x="758542" y="627929"/>
          <a:ext cx="6286500" cy="395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Document" r:id="rId3" imgW="5664771" imgH="2808152" progId="Word.Document.8">
                  <p:embed/>
                </p:oleObj>
              </mc:Choice>
              <mc:Fallback>
                <p:oleObj name="Document" r:id="rId3" imgW="5664771" imgH="28081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6805" r="17604" b="6554"/>
                      <a:stretch>
                        <a:fillRect/>
                      </a:stretch>
                    </p:blipFill>
                    <p:spPr bwMode="auto">
                      <a:xfrm>
                        <a:off x="758542" y="627929"/>
                        <a:ext cx="6286500" cy="39544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solidFill>
                          <a:srgbClr val="00206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 txBox="1">
            <a:spLocks/>
          </p:cNvSpPr>
          <p:nvPr/>
        </p:nvSpPr>
        <p:spPr>
          <a:xfrm>
            <a:off x="1294901" y="36156"/>
            <a:ext cx="6966229" cy="57799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kern="0" dirty="0" smtClean="0"/>
              <a:t>ARAB screen for adding a new Base Segment record</a:t>
            </a:r>
            <a:endParaRPr lang="en-US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7099741" y="617955"/>
            <a:ext cx="230503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Important Fields:</a:t>
            </a:r>
          </a:p>
          <a:p>
            <a:pPr algn="l"/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Insurance Flag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rgbClr val="000000"/>
                </a:solidFill>
                <a:latin typeface="Trebuchet MS" panose="020B0603020202020204" pitchFamily="34" charset="0"/>
              </a:rPr>
              <a:t>Auth</a:t>
            </a: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Limit Overrides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Branch Store</a:t>
            </a: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28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156869"/>
              </p:ext>
            </p:extLst>
          </p:nvPr>
        </p:nvGraphicFramePr>
        <p:xfrm>
          <a:off x="613066" y="617537"/>
          <a:ext cx="6528237" cy="3944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Document" r:id="rId3" imgW="5664771" imgH="2808152" progId="Word.Document.8">
                  <p:embed/>
                </p:oleObj>
              </mc:Choice>
              <mc:Fallback>
                <p:oleObj name="Document" r:id="rId3" imgW="5664771" imgH="28081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6383" r="17021" b="12857"/>
                      <a:stretch>
                        <a:fillRect/>
                      </a:stretch>
                    </p:blipFill>
                    <p:spPr bwMode="auto">
                      <a:xfrm>
                        <a:off x="613066" y="617537"/>
                        <a:ext cx="6528237" cy="3944071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solidFill>
                          <a:srgbClr val="00206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 txBox="1">
            <a:spLocks/>
          </p:cNvSpPr>
          <p:nvPr/>
        </p:nvSpPr>
        <p:spPr>
          <a:xfrm>
            <a:off x="1294901" y="36156"/>
            <a:ext cx="6966229" cy="57799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kern="0" dirty="0" smtClean="0"/>
              <a:t>ARAB screen for adding a new Base Segment record</a:t>
            </a:r>
            <a:endParaRPr lang="en-US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7141303" y="617955"/>
            <a:ext cx="230503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Important Fields:</a:t>
            </a:r>
          </a:p>
          <a:p>
            <a:pPr algn="l"/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User Codes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User Amount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Currency</a:t>
            </a: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2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706668"/>
              </p:ext>
            </p:extLst>
          </p:nvPr>
        </p:nvGraphicFramePr>
        <p:xfrm>
          <a:off x="437143" y="593724"/>
          <a:ext cx="6517124" cy="3999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Document" r:id="rId3" imgW="5628859" imgH="2808512" progId="Word.Document.8">
                  <p:embed/>
                </p:oleObj>
              </mc:Choice>
              <mc:Fallback>
                <p:oleObj name="Document" r:id="rId3" imgW="5628859" imgH="28085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6667" r="18182" b="10976"/>
                      <a:stretch>
                        <a:fillRect/>
                      </a:stretch>
                    </p:blipFill>
                    <p:spPr bwMode="auto">
                      <a:xfrm>
                        <a:off x="437143" y="593724"/>
                        <a:ext cx="6517124" cy="399905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solidFill>
                          <a:srgbClr val="00206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 txBox="1">
            <a:spLocks/>
          </p:cNvSpPr>
          <p:nvPr/>
        </p:nvSpPr>
        <p:spPr>
          <a:xfrm>
            <a:off x="1294901" y="36156"/>
            <a:ext cx="6966229" cy="57799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kern="0" dirty="0" smtClean="0"/>
              <a:t>ARAB screen for adding a new Base Segment record</a:t>
            </a:r>
            <a:endParaRPr lang="en-US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6642537" y="607564"/>
            <a:ext cx="230503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 smtClean="0">
              <a:solidFill>
                <a:srgbClr val="000000"/>
              </a:solidFill>
            </a:endParaRP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54267" y="607564"/>
            <a:ext cx="230503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Important Fields:</a:t>
            </a:r>
          </a:p>
          <a:p>
            <a:pPr algn="l"/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User Miscellaneous Data</a:t>
            </a: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8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39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722439"/>
              </p:ext>
            </p:extLst>
          </p:nvPr>
        </p:nvGraphicFramePr>
        <p:xfrm>
          <a:off x="320677" y="578138"/>
          <a:ext cx="6423025" cy="4056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Document" r:id="rId3" imgW="5628859" imgH="2808512" progId="Word.Document.8">
                  <p:embed/>
                </p:oleObj>
              </mc:Choice>
              <mc:Fallback>
                <p:oleObj name="Document" r:id="rId3" imgW="5628859" imgH="28085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6433" r="16374" b="11765"/>
                      <a:stretch>
                        <a:fillRect/>
                      </a:stretch>
                    </p:blipFill>
                    <p:spPr bwMode="auto">
                      <a:xfrm>
                        <a:off x="320677" y="578138"/>
                        <a:ext cx="6423025" cy="405620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1294901" y="46666"/>
            <a:ext cx="6966229" cy="57799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kern="0" dirty="0" smtClean="0"/>
              <a:t>ARAE screen for adding a new Embosser Record</a:t>
            </a:r>
          </a:p>
          <a:p>
            <a:endParaRPr lang="en-US" kern="0" dirty="0"/>
          </a:p>
        </p:txBody>
      </p:sp>
      <p:sp>
        <p:nvSpPr>
          <p:cNvPr id="6" name="TextBox 5"/>
          <p:cNvSpPr txBox="1"/>
          <p:nvPr/>
        </p:nvSpPr>
        <p:spPr>
          <a:xfrm>
            <a:off x="6756838" y="607564"/>
            <a:ext cx="230503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ARAE 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screen is used to board </a:t>
            </a: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new Embosser Record</a:t>
            </a:r>
          </a:p>
          <a:p>
            <a:pPr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Important Fields:</a:t>
            </a:r>
          </a:p>
          <a:p>
            <a:pPr algn="l"/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alt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Post </a:t>
            </a:r>
            <a:r>
              <a:rPr lang="en-US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to = Account Base Segment </a:t>
            </a:r>
            <a:r>
              <a:rPr lang="en-US" alt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#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alt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Card Number = embossed on card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alt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Record Number = multiple cards issued with the same card #</a:t>
            </a:r>
          </a:p>
          <a:p>
            <a:pPr algn="l"/>
            <a:endParaRPr lang="en-US" alt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74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15044" y="971550"/>
            <a:ext cx="7487335" cy="3657600"/>
          </a:xfrm>
        </p:spPr>
        <p:txBody>
          <a:bodyPr/>
          <a:lstStyle/>
          <a:p>
            <a:r>
              <a:rPr lang="en-US" sz="2000" dirty="0" smtClean="0">
                <a:latin typeface="Trebuchet MS" panose="020B0603020202020204" pitchFamily="34" charset="0"/>
              </a:rPr>
              <a:t> Application Processing &amp; Account Setup</a:t>
            </a:r>
          </a:p>
          <a:p>
            <a:r>
              <a:rPr lang="en-US" sz="2000" dirty="0" smtClean="0">
                <a:latin typeface="Trebuchet MS" panose="020B0603020202020204" pitchFamily="34" charset="0"/>
              </a:rPr>
              <a:t>Account Inquiry</a:t>
            </a:r>
          </a:p>
          <a:p>
            <a:r>
              <a:rPr lang="en-US" sz="2000" dirty="0" smtClean="0">
                <a:latin typeface="Trebuchet MS" panose="020B0603020202020204" pitchFamily="34" charset="0"/>
              </a:rPr>
              <a:t>Transaction &amp; Statement Inquiry</a:t>
            </a:r>
          </a:p>
          <a:p>
            <a:r>
              <a:rPr lang="en-US" sz="2000" dirty="0" smtClean="0">
                <a:latin typeface="Trebuchet MS" panose="020B0603020202020204" pitchFamily="34" charset="0"/>
              </a:rPr>
              <a:t>Balance Inquiry</a:t>
            </a:r>
          </a:p>
          <a:p>
            <a:r>
              <a:rPr lang="en-US" sz="2000" dirty="0" smtClean="0">
                <a:latin typeface="Trebuchet MS" panose="020B0603020202020204" pitchFamily="34" charset="0"/>
              </a:rPr>
              <a:t>Billing history &amp; Payment history	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9878" y="240427"/>
            <a:ext cx="8594260" cy="384721"/>
          </a:xfrm>
        </p:spPr>
        <p:txBody>
          <a:bodyPr/>
          <a:lstStyle/>
          <a:p>
            <a:pPr algn="ctr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8150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554264"/>
              </p:ext>
            </p:extLst>
          </p:nvPr>
        </p:nvGraphicFramePr>
        <p:xfrm>
          <a:off x="596760" y="565584"/>
          <a:ext cx="6423025" cy="4058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name="Document" r:id="rId3" imgW="5628859" imgH="2808512" progId="Word.Document.8">
                  <p:embed/>
                </p:oleObj>
              </mc:Choice>
              <mc:Fallback>
                <p:oleObj name="Document" r:id="rId3" imgW="5628859" imgH="28085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5650" r="17924" b="10320"/>
                      <a:stretch>
                        <a:fillRect/>
                      </a:stretch>
                    </p:blipFill>
                    <p:spPr bwMode="auto">
                      <a:xfrm>
                        <a:off x="596760" y="565584"/>
                        <a:ext cx="6423025" cy="4058371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 txBox="1">
            <a:spLocks/>
          </p:cNvSpPr>
          <p:nvPr/>
        </p:nvSpPr>
        <p:spPr>
          <a:xfrm>
            <a:off x="1294901" y="36156"/>
            <a:ext cx="6966229" cy="57799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kern="0" dirty="0" smtClean="0"/>
              <a:t>ARAE screen for adding a new Embosser Record</a:t>
            </a:r>
          </a:p>
          <a:p>
            <a:endParaRPr lang="en-US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7038352" y="638737"/>
            <a:ext cx="222094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Place ‘X’ in front of card number for Account Embossing Information</a:t>
            </a: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45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5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951830"/>
              </p:ext>
            </p:extLst>
          </p:nvPr>
        </p:nvGraphicFramePr>
        <p:xfrm>
          <a:off x="639045" y="606424"/>
          <a:ext cx="6423025" cy="3924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1" name="Document" r:id="rId3" imgW="5628859" imgH="2808512" progId="Word.Document.8">
                  <p:embed/>
                </p:oleObj>
              </mc:Choice>
              <mc:Fallback>
                <p:oleObj name="Document" r:id="rId3" imgW="5628859" imgH="28085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5115" r="15677" b="7523"/>
                      <a:stretch>
                        <a:fillRect/>
                      </a:stretch>
                    </p:blipFill>
                    <p:spPr bwMode="auto">
                      <a:xfrm>
                        <a:off x="639045" y="606424"/>
                        <a:ext cx="6423025" cy="3924011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2"/>
          <p:cNvSpPr txBox="1">
            <a:spLocks/>
          </p:cNvSpPr>
          <p:nvPr/>
        </p:nvSpPr>
        <p:spPr>
          <a:xfrm>
            <a:off x="1294901" y="36156"/>
            <a:ext cx="6966229" cy="57799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kern="0" dirty="0" smtClean="0"/>
              <a:t>ARAE screen for adding a new Embosser Record</a:t>
            </a:r>
          </a:p>
          <a:p>
            <a:endParaRPr lang="en-US" kern="0" dirty="0"/>
          </a:p>
        </p:txBody>
      </p:sp>
      <p:sp>
        <p:nvSpPr>
          <p:cNvPr id="8" name="TextBox 7"/>
          <p:cNvSpPr txBox="1"/>
          <p:nvPr/>
        </p:nvSpPr>
        <p:spPr>
          <a:xfrm>
            <a:off x="7080273" y="607564"/>
            <a:ext cx="218941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Important Fields:</a:t>
            </a:r>
          </a:p>
          <a:p>
            <a:pPr algn="l"/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Embossed Name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Expiration Date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Address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Language IND</a:t>
            </a:r>
          </a:p>
          <a:p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3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898888"/>
              </p:ext>
            </p:extLst>
          </p:nvPr>
        </p:nvGraphicFramePr>
        <p:xfrm>
          <a:off x="642797" y="582613"/>
          <a:ext cx="6354763" cy="4041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Document" r:id="rId3" imgW="5644979" imgH="2803944" progId="Word.Document.8">
                  <p:embed/>
                </p:oleObj>
              </mc:Choice>
              <mc:Fallback>
                <p:oleObj name="Document" r:id="rId3" imgW="5644979" imgH="28039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6950" r="17712" b="6757"/>
                      <a:stretch>
                        <a:fillRect/>
                      </a:stretch>
                    </p:blipFill>
                    <p:spPr bwMode="auto">
                      <a:xfrm>
                        <a:off x="642797" y="582613"/>
                        <a:ext cx="6354763" cy="404134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2"/>
          <p:cNvSpPr txBox="1">
            <a:spLocks/>
          </p:cNvSpPr>
          <p:nvPr/>
        </p:nvSpPr>
        <p:spPr>
          <a:xfrm>
            <a:off x="1294901" y="15136"/>
            <a:ext cx="6966229" cy="57799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kern="0" dirty="0" smtClean="0"/>
              <a:t>ARAE screen for adding a new Embosser Record</a:t>
            </a:r>
          </a:p>
          <a:p>
            <a:endParaRPr lang="en-US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6996667" y="607564"/>
            <a:ext cx="223145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Important Fields:</a:t>
            </a:r>
          </a:p>
          <a:p>
            <a:pPr algn="l"/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Block Code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ATM CASH Amount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ATM TXN Limit</a:t>
            </a: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78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647150"/>
              </p:ext>
            </p:extLst>
          </p:nvPr>
        </p:nvGraphicFramePr>
        <p:xfrm>
          <a:off x="581895" y="561109"/>
          <a:ext cx="6492875" cy="3958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6" name="Document" r:id="rId3" imgW="5628859" imgH="2984112" progId="Word.Document.8">
                  <p:embed/>
                </p:oleObj>
              </mc:Choice>
              <mc:Fallback>
                <p:oleObj name="Document" r:id="rId3" imgW="5628859" imgH="29841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6950" r="17712" b="6757"/>
                      <a:stretch>
                        <a:fillRect/>
                      </a:stretch>
                    </p:blipFill>
                    <p:spPr bwMode="auto">
                      <a:xfrm>
                        <a:off x="581895" y="561109"/>
                        <a:ext cx="6492875" cy="3958936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59013" y="607564"/>
            <a:ext cx="22314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ARIQ 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screen is used </a:t>
            </a: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for Account Enquiry.</a:t>
            </a: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878" y="42998"/>
            <a:ext cx="8594260" cy="4308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altLang="en-US" sz="2800" kern="0" dirty="0" smtClean="0"/>
              <a:t>Account Inquiry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47993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633058"/>
              </p:ext>
            </p:extLst>
          </p:nvPr>
        </p:nvGraphicFramePr>
        <p:xfrm>
          <a:off x="557361" y="593724"/>
          <a:ext cx="6356350" cy="3999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" name="Document" r:id="rId3" imgW="5628859" imgH="3159711" progId="Word.Document.8">
                  <p:embed/>
                </p:oleObj>
              </mc:Choice>
              <mc:Fallback>
                <p:oleObj name="Document" r:id="rId3" imgW="5628859" imgH="31597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6950" r="17712" b="6757"/>
                      <a:stretch>
                        <a:fillRect/>
                      </a:stretch>
                    </p:blipFill>
                    <p:spPr bwMode="auto">
                      <a:xfrm>
                        <a:off x="557361" y="593724"/>
                        <a:ext cx="6356350" cy="399905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34321" y="607564"/>
            <a:ext cx="223145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Important Fields:</a:t>
            </a:r>
          </a:p>
          <a:p>
            <a:pPr algn="l"/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Current Balance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O-T-B (Open to Buy)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MEMO : DB/CR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Total Amount Due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Payment Due Date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Billing Cycle</a:t>
            </a:r>
          </a:p>
          <a:p>
            <a:pPr algn="l"/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878" y="42998"/>
            <a:ext cx="8594260" cy="4308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altLang="en-US" sz="2800" kern="0" dirty="0" smtClean="0"/>
              <a:t>Account Inquiry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4958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695416"/>
              </p:ext>
            </p:extLst>
          </p:nvPr>
        </p:nvGraphicFramePr>
        <p:xfrm>
          <a:off x="789713" y="571500"/>
          <a:ext cx="6423025" cy="3958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5" name="Document" r:id="rId3" imgW="5628859" imgH="2984112" progId="Word.Document.8">
                  <p:embed/>
                </p:oleObj>
              </mc:Choice>
              <mc:Fallback>
                <p:oleObj name="Document" r:id="rId3" imgW="5628859" imgH="29841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6950" r="17712" b="6757"/>
                      <a:stretch>
                        <a:fillRect/>
                      </a:stretch>
                    </p:blipFill>
                    <p:spPr bwMode="auto">
                      <a:xfrm>
                        <a:off x="789713" y="571500"/>
                        <a:ext cx="6423025" cy="3958936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46049" y="618074"/>
            <a:ext cx="223145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Important Fields:</a:t>
            </a:r>
          </a:p>
          <a:p>
            <a:pPr algn="l"/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User Codes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User Dates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User Amounts</a:t>
            </a: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878" y="42998"/>
            <a:ext cx="8594260" cy="4308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altLang="en-US" sz="2800" kern="0" dirty="0" smtClean="0"/>
              <a:t>Account Inquiry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38004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303932"/>
              </p:ext>
            </p:extLst>
          </p:nvPr>
        </p:nvGraphicFramePr>
        <p:xfrm>
          <a:off x="332511" y="571500"/>
          <a:ext cx="6492875" cy="4021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9" name="Document" r:id="rId3" imgW="5628859" imgH="2984112" progId="Word.Document.8">
                  <p:embed/>
                </p:oleObj>
              </mc:Choice>
              <mc:Fallback>
                <p:oleObj name="Document" r:id="rId3" imgW="5628859" imgH="29841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6950" r="17712" b="6757"/>
                      <a:stretch>
                        <a:fillRect/>
                      </a:stretch>
                    </p:blipFill>
                    <p:spPr bwMode="auto">
                      <a:xfrm>
                        <a:off x="332511" y="571500"/>
                        <a:ext cx="6492875" cy="402128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20020" y="617955"/>
            <a:ext cx="22314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Important Fields:</a:t>
            </a:r>
          </a:p>
          <a:p>
            <a:pPr algn="l"/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Frequent Shoppers Points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Retail Purchase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Cash Transactions</a:t>
            </a: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878" y="42998"/>
            <a:ext cx="8594260" cy="4308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altLang="en-US" sz="2800" kern="0" dirty="0" smtClean="0"/>
              <a:t>Account Inquiry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17104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746997"/>
              </p:ext>
            </p:extLst>
          </p:nvPr>
        </p:nvGraphicFramePr>
        <p:xfrm>
          <a:off x="529940" y="571499"/>
          <a:ext cx="6492875" cy="4083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4" name="Document" r:id="rId3" imgW="5628859" imgH="2984112" progId="Word.Document.8">
                  <p:embed/>
                </p:oleObj>
              </mc:Choice>
              <mc:Fallback>
                <p:oleObj name="Document" r:id="rId3" imgW="5628859" imgH="29841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6950" r="17712" b="6757"/>
                      <a:stretch>
                        <a:fillRect/>
                      </a:stretch>
                    </p:blipFill>
                    <p:spPr bwMode="auto">
                      <a:xfrm>
                        <a:off x="529940" y="571499"/>
                        <a:ext cx="6492875" cy="408362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17449" y="607564"/>
            <a:ext cx="223145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Important Fields:</a:t>
            </a:r>
          </a:p>
          <a:p>
            <a:pPr algn="l"/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Date Opened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Date Last Statement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Date Closed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Last Payment Amount</a:t>
            </a: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878" y="42998"/>
            <a:ext cx="8594260" cy="4308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altLang="en-US" sz="2800" kern="0" dirty="0" smtClean="0"/>
              <a:t>Account Inquiry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22208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462438"/>
              </p:ext>
            </p:extLst>
          </p:nvPr>
        </p:nvGraphicFramePr>
        <p:xfrm>
          <a:off x="633849" y="571500"/>
          <a:ext cx="6423025" cy="4052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8" name="Document" r:id="rId3" imgW="5628859" imgH="2984112" progId="Word.Document.8">
                  <p:embed/>
                </p:oleObj>
              </mc:Choice>
              <mc:Fallback>
                <p:oleObj name="Document" r:id="rId3" imgW="5628859" imgH="29841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6950" r="17712" b="6757"/>
                      <a:stretch>
                        <a:fillRect/>
                      </a:stretch>
                    </p:blipFill>
                    <p:spPr bwMode="auto">
                      <a:xfrm>
                        <a:off x="633849" y="571500"/>
                        <a:ext cx="6423025" cy="405245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69403" y="607564"/>
            <a:ext cx="22314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Important Fields:</a:t>
            </a:r>
          </a:p>
          <a:p>
            <a:pPr algn="l"/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Delinquency Amount</a:t>
            </a: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878" y="42998"/>
            <a:ext cx="8594260" cy="4308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altLang="en-US" sz="2800" kern="0" dirty="0" smtClean="0"/>
              <a:t>Account Inquiry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9049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282306"/>
              </p:ext>
            </p:extLst>
          </p:nvPr>
        </p:nvGraphicFramePr>
        <p:xfrm>
          <a:off x="372632" y="647987"/>
          <a:ext cx="6423025" cy="3809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3" name="Document" r:id="rId3" imgW="5628859" imgH="2984112" progId="Word.Document.8">
                  <p:embed/>
                </p:oleObj>
              </mc:Choice>
              <mc:Fallback>
                <p:oleObj name="Document" r:id="rId3" imgW="5628859" imgH="29841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6950" r="17712" b="6757"/>
                      <a:stretch>
                        <a:fillRect/>
                      </a:stretch>
                    </p:blipFill>
                    <p:spPr bwMode="auto">
                      <a:xfrm>
                        <a:off x="372632" y="647987"/>
                        <a:ext cx="6423025" cy="3809711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09629" y="721865"/>
            <a:ext cx="22314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Important Fields:</a:t>
            </a:r>
          </a:p>
          <a:p>
            <a:pPr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Current Mailer Information</a:t>
            </a: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878" y="42998"/>
            <a:ext cx="8594260" cy="4308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altLang="en-US" sz="2800" kern="0" dirty="0" smtClean="0"/>
              <a:t>Account Inquiry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09506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390309" y="3449484"/>
            <a:ext cx="6367737" cy="13055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rebuchet MS" panose="020B0603020202020204" pitchFamily="34" charset="0"/>
              <a:ea typeface="+mj-ea"/>
            </a:endParaRPr>
          </a:p>
        </p:txBody>
      </p:sp>
      <p:graphicFrame>
        <p:nvGraphicFramePr>
          <p:cNvPr id="11" name="Diagram 10"/>
          <p:cNvGraphicFramePr/>
          <p:nvPr>
            <p:extLst/>
          </p:nvPr>
        </p:nvGraphicFramePr>
        <p:xfrm>
          <a:off x="1571222" y="2430847"/>
          <a:ext cx="6033752" cy="376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399823"/>
              </p:ext>
            </p:extLst>
          </p:nvPr>
        </p:nvGraphicFramePr>
        <p:xfrm>
          <a:off x="1597268" y="3755050"/>
          <a:ext cx="5964836" cy="90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1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3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301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  <a:latin typeface="+mj-lt"/>
                        </a:rPr>
                        <a:t>Record Type</a:t>
                      </a:r>
                      <a:endParaRPr lang="en-US" sz="9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  <a:latin typeface="+mj-lt"/>
                        </a:rPr>
                        <a:t>File Name</a:t>
                      </a:r>
                      <a:endParaRPr lang="en-US" sz="9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  <a:latin typeface="+mj-lt"/>
                        </a:rPr>
                        <a:t>File</a:t>
                      </a:r>
                      <a:r>
                        <a:rPr lang="en-US" sz="90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Code</a:t>
                      </a:r>
                      <a:endParaRPr lang="en-US" sz="9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  <a:latin typeface="+mj-lt"/>
                        </a:rPr>
                        <a:t>Field Code</a:t>
                      </a:r>
                      <a:endParaRPr lang="en-US" sz="9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01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Customer Name Address</a:t>
                      </a:r>
                      <a:endParaRPr lang="en-US" sz="9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AMNA</a:t>
                      </a:r>
                      <a:endParaRPr lang="en-US" sz="9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NA</a:t>
                      </a:r>
                      <a:endParaRPr lang="en-US" sz="9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00</a:t>
                      </a:r>
                      <a:endParaRPr lang="en-US" sz="9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01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Account Base Segment</a:t>
                      </a:r>
                      <a:endParaRPr lang="en-US" sz="9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AMBS</a:t>
                      </a:r>
                      <a:endParaRPr lang="en-US" sz="9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BS</a:t>
                      </a:r>
                      <a:endParaRPr lang="en-US" sz="9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00</a:t>
                      </a:r>
                      <a:endParaRPr lang="en-US" sz="9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301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Embosser Record</a:t>
                      </a:r>
                      <a:endParaRPr lang="en-US" sz="9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AMED</a:t>
                      </a:r>
                      <a:endParaRPr lang="en-US" sz="9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ED</a:t>
                      </a:r>
                      <a:endParaRPr lang="en-US" sz="9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00</a:t>
                      </a:r>
                      <a:endParaRPr lang="en-US" sz="9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41341435"/>
              </p:ext>
            </p:extLst>
          </p:nvPr>
        </p:nvGraphicFramePr>
        <p:xfrm>
          <a:off x="338121" y="852054"/>
          <a:ext cx="8517366" cy="2469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Rectangle 4"/>
          <p:cNvSpPr/>
          <p:nvPr/>
        </p:nvSpPr>
        <p:spPr>
          <a:xfrm>
            <a:off x="1360251" y="3521898"/>
            <a:ext cx="68828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1000" dirty="0">
                <a:solidFill>
                  <a:schemeClr val="bg1"/>
                </a:solidFill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Following are the </a:t>
            </a:r>
            <a:r>
              <a:rPr lang="en-US" sz="1000" dirty="0" smtClean="0">
                <a:solidFill>
                  <a:schemeClr val="bg1"/>
                </a:solidFill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AML1 field </a:t>
            </a:r>
            <a:r>
              <a:rPr lang="en-US" sz="1000" dirty="0">
                <a:solidFill>
                  <a:schemeClr val="bg1"/>
                </a:solidFill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and file code for new account, customer and embosser </a:t>
            </a:r>
            <a:r>
              <a:rPr lang="en-US" sz="1000" dirty="0" smtClean="0">
                <a:solidFill>
                  <a:schemeClr val="bg1"/>
                </a:solidFill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 creation</a:t>
            </a:r>
            <a:r>
              <a:rPr lang="en-US" sz="1000" dirty="0">
                <a:solidFill>
                  <a:schemeClr val="bg1"/>
                </a:solidFill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69878" y="42998"/>
            <a:ext cx="8594260" cy="4308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altLang="en-US" sz="2800" kern="0" dirty="0"/>
              <a:t>Application Boarding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49775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4" grpId="0">
        <p:bldAsOne/>
      </p:bldGraphic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956378"/>
              </p:ext>
            </p:extLst>
          </p:nvPr>
        </p:nvGraphicFramePr>
        <p:xfrm>
          <a:off x="427105" y="540328"/>
          <a:ext cx="6621517" cy="4104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6" name="Document" r:id="rId3" imgW="5571759" imgH="2984112" progId="Word.Document.8">
                  <p:embed/>
                </p:oleObj>
              </mc:Choice>
              <mc:Fallback>
                <p:oleObj name="Document" r:id="rId3" imgW="5571759" imgH="29841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6950" r="17712" b="6757"/>
                      <a:stretch>
                        <a:fillRect/>
                      </a:stretch>
                    </p:blipFill>
                    <p:spPr bwMode="auto">
                      <a:xfrm>
                        <a:off x="427105" y="540328"/>
                        <a:ext cx="6621517" cy="4104409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21358" y="659519"/>
            <a:ext cx="22314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Important Fields:</a:t>
            </a:r>
          </a:p>
          <a:p>
            <a:pPr algn="l"/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Prior Mailer Information</a:t>
            </a: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878" y="42998"/>
            <a:ext cx="8594260" cy="4308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altLang="en-US" sz="2800" kern="0" dirty="0" smtClean="0"/>
              <a:t>Account Inquiry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05458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47917"/>
              </p:ext>
            </p:extLst>
          </p:nvPr>
        </p:nvGraphicFramePr>
        <p:xfrm>
          <a:off x="388049" y="540328"/>
          <a:ext cx="6619009" cy="4145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9" name="Document" r:id="rId3" imgW="5628859" imgH="2984112" progId="Word.Document.8">
                  <p:embed/>
                </p:oleObj>
              </mc:Choice>
              <mc:Fallback>
                <p:oleObj name="Document" r:id="rId3" imgW="5628859" imgH="29841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6950" r="17712" b="6757"/>
                      <a:stretch>
                        <a:fillRect/>
                      </a:stretch>
                    </p:blipFill>
                    <p:spPr bwMode="auto">
                      <a:xfrm>
                        <a:off x="388049" y="540328"/>
                        <a:ext cx="6619009" cy="414597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44712" y="617955"/>
            <a:ext cx="22314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ARIC 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screen is used </a:t>
            </a: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for Customer Inquiry.</a:t>
            </a: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878" y="42998"/>
            <a:ext cx="8594260" cy="4308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altLang="en-US" sz="2800" dirty="0"/>
              <a:t>Customer</a:t>
            </a:r>
            <a:r>
              <a:rPr lang="en-US" altLang="en-US" sz="2800" kern="0" dirty="0" smtClean="0"/>
              <a:t> Inquiry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69714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36117"/>
              </p:ext>
            </p:extLst>
          </p:nvPr>
        </p:nvGraphicFramePr>
        <p:xfrm>
          <a:off x="436421" y="550719"/>
          <a:ext cx="6601810" cy="4125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4" name="Document" r:id="rId3" imgW="5628859" imgH="2984112" progId="Word.Document.8">
                  <p:embed/>
                </p:oleObj>
              </mc:Choice>
              <mc:Fallback>
                <p:oleObj name="Document" r:id="rId3" imgW="5628859" imgH="29841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6950" r="17712" b="6757"/>
                      <a:stretch>
                        <a:fillRect/>
                      </a:stretch>
                    </p:blipFill>
                    <p:spPr bwMode="auto">
                      <a:xfrm>
                        <a:off x="436421" y="550719"/>
                        <a:ext cx="6601810" cy="4125191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38231" y="659519"/>
            <a:ext cx="223145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Important Fields:</a:t>
            </a:r>
          </a:p>
          <a:p>
            <a:pPr algn="l"/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Current balance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Amount Due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Open To Buy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Total Credit Limit</a:t>
            </a: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878" y="42998"/>
            <a:ext cx="8594260" cy="4308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altLang="en-US" sz="2800" dirty="0"/>
              <a:t>Customer</a:t>
            </a:r>
            <a:r>
              <a:rPr lang="en-US" altLang="en-US" sz="2800" kern="0" dirty="0" smtClean="0"/>
              <a:t> Inquiry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79618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459394"/>
              </p:ext>
            </p:extLst>
          </p:nvPr>
        </p:nvGraphicFramePr>
        <p:xfrm>
          <a:off x="593008" y="572943"/>
          <a:ext cx="6424612" cy="3947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2" name="Document" r:id="rId3" imgW="5644979" imgH="2974675" progId="Word.Document.8">
                  <p:embed/>
                </p:oleObj>
              </mc:Choice>
              <mc:Fallback>
                <p:oleObj name="Document" r:id="rId3" imgW="5644979" imgH="29746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6950" r="17712" b="6757"/>
                      <a:stretch>
                        <a:fillRect/>
                      </a:stretch>
                    </p:blipFill>
                    <p:spPr bwMode="auto">
                      <a:xfrm>
                        <a:off x="593008" y="572943"/>
                        <a:ext cx="6424612" cy="394710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75885" y="597173"/>
            <a:ext cx="22314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ARTD 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screen is used </a:t>
            </a: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for Transaction display.</a:t>
            </a: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878" y="42998"/>
            <a:ext cx="8594260" cy="4308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altLang="en-US" sz="2800" dirty="0"/>
              <a:t>Transaction Display</a:t>
            </a:r>
          </a:p>
        </p:txBody>
      </p:sp>
    </p:spTree>
    <p:extLst>
      <p:ext uri="{BB962C8B-B14F-4D97-AF65-F5344CB8AC3E}">
        <p14:creationId xmlns:p14="http://schemas.microsoft.com/office/powerpoint/2010/main" val="54496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533652"/>
              </p:ext>
            </p:extLst>
          </p:nvPr>
        </p:nvGraphicFramePr>
        <p:xfrm>
          <a:off x="541053" y="613785"/>
          <a:ext cx="6424612" cy="4010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6" name="Document" r:id="rId3" imgW="5644979" imgH="2974675" progId="Word.Document.8">
                  <p:embed/>
                </p:oleObj>
              </mc:Choice>
              <mc:Fallback>
                <p:oleObj name="Document" r:id="rId3" imgW="5644979" imgH="29746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6950" r="17712" b="6757"/>
                      <a:stretch>
                        <a:fillRect/>
                      </a:stretch>
                    </p:blipFill>
                    <p:spPr bwMode="auto">
                      <a:xfrm>
                        <a:off x="541053" y="613785"/>
                        <a:ext cx="6424612" cy="401017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65494" y="649128"/>
            <a:ext cx="22314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Place ‘X’ in front of Account Number for Transactions Details</a:t>
            </a: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878" y="42998"/>
            <a:ext cx="8594260" cy="4308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altLang="en-US" sz="2800" dirty="0"/>
              <a:t>Transaction Display</a:t>
            </a:r>
          </a:p>
        </p:txBody>
      </p:sp>
    </p:spTree>
    <p:extLst>
      <p:ext uri="{BB962C8B-B14F-4D97-AF65-F5344CB8AC3E}">
        <p14:creationId xmlns:p14="http://schemas.microsoft.com/office/powerpoint/2010/main" val="11722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327079"/>
              </p:ext>
            </p:extLst>
          </p:nvPr>
        </p:nvGraphicFramePr>
        <p:xfrm>
          <a:off x="561835" y="614507"/>
          <a:ext cx="6354762" cy="3895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0" name="Document" r:id="rId3" imgW="5644979" imgH="2974675" progId="Word.Document.8">
                  <p:embed/>
                </p:oleObj>
              </mc:Choice>
              <mc:Fallback>
                <p:oleObj name="Document" r:id="rId3" imgW="5644979" imgH="29746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6950" r="17712" b="6757"/>
                      <a:stretch>
                        <a:fillRect/>
                      </a:stretch>
                    </p:blipFill>
                    <p:spPr bwMode="auto">
                      <a:xfrm>
                        <a:off x="561835" y="614507"/>
                        <a:ext cx="6354762" cy="389514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34321" y="628346"/>
            <a:ext cx="223145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Place ‘D’ for detailed information of Transaction</a:t>
            </a:r>
          </a:p>
          <a:p>
            <a:pPr algn="l"/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Important Fields:</a:t>
            </a:r>
          </a:p>
          <a:p>
            <a:pPr algn="l"/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Effective Date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Post Date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Amount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Transaction Code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Plan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Reference</a:t>
            </a: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878" y="42998"/>
            <a:ext cx="8594260" cy="4308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altLang="en-US" sz="2800" dirty="0"/>
              <a:t>Transaction Display</a:t>
            </a:r>
          </a:p>
        </p:txBody>
      </p:sp>
    </p:spTree>
    <p:extLst>
      <p:ext uri="{BB962C8B-B14F-4D97-AF65-F5344CB8AC3E}">
        <p14:creationId xmlns:p14="http://schemas.microsoft.com/office/powerpoint/2010/main" val="248074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015922"/>
              </p:ext>
            </p:extLst>
          </p:nvPr>
        </p:nvGraphicFramePr>
        <p:xfrm>
          <a:off x="748873" y="624898"/>
          <a:ext cx="6286500" cy="3895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4" name="Document" r:id="rId3" imgW="5644979" imgH="2974675" progId="Word.Document.8">
                  <p:embed/>
                </p:oleObj>
              </mc:Choice>
              <mc:Fallback>
                <p:oleObj name="Document" r:id="rId3" imgW="5644979" imgH="29746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6950" r="17712" b="6757"/>
                      <a:stretch>
                        <a:fillRect/>
                      </a:stretch>
                    </p:blipFill>
                    <p:spPr bwMode="auto">
                      <a:xfrm>
                        <a:off x="748873" y="624898"/>
                        <a:ext cx="6286500" cy="389514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79795" y="638737"/>
            <a:ext cx="223145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Important Fields:</a:t>
            </a:r>
          </a:p>
          <a:p>
            <a:pPr algn="l"/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Effective Date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Post Date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Amount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Transaction code</a:t>
            </a: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Plan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Reference</a:t>
            </a:r>
          </a:p>
          <a:p>
            <a:pPr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878" y="42998"/>
            <a:ext cx="8594260" cy="4308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altLang="en-US" sz="2800" dirty="0"/>
              <a:t>Transaction Display</a:t>
            </a:r>
          </a:p>
        </p:txBody>
      </p:sp>
    </p:spTree>
    <p:extLst>
      <p:ext uri="{BB962C8B-B14F-4D97-AF65-F5344CB8AC3E}">
        <p14:creationId xmlns:p14="http://schemas.microsoft.com/office/powerpoint/2010/main" val="389135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267770"/>
              </p:ext>
            </p:extLst>
          </p:nvPr>
        </p:nvGraphicFramePr>
        <p:xfrm>
          <a:off x="748873" y="593725"/>
          <a:ext cx="6354762" cy="3895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8" name="Document" r:id="rId3" imgW="5644979" imgH="2974675" progId="Word.Document.8">
                  <p:embed/>
                </p:oleObj>
              </mc:Choice>
              <mc:Fallback>
                <p:oleObj name="Document" r:id="rId3" imgW="5644979" imgH="29746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6950" r="17712" b="6757"/>
                      <a:stretch>
                        <a:fillRect/>
                      </a:stretch>
                    </p:blipFill>
                    <p:spPr bwMode="auto">
                      <a:xfrm>
                        <a:off x="748873" y="593725"/>
                        <a:ext cx="6354762" cy="389514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42141" y="607564"/>
            <a:ext cx="223145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Important Fields:</a:t>
            </a:r>
          </a:p>
          <a:p>
            <a:pPr algn="l"/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Effective Date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Post Date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Amount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Transaction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Plan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Reference</a:t>
            </a:r>
          </a:p>
          <a:p>
            <a:pPr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878" y="42998"/>
            <a:ext cx="8594260" cy="4308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altLang="en-US" sz="2800" dirty="0"/>
              <a:t>Transaction Display</a:t>
            </a:r>
          </a:p>
        </p:txBody>
      </p:sp>
    </p:spTree>
    <p:extLst>
      <p:ext uri="{BB962C8B-B14F-4D97-AF65-F5344CB8AC3E}">
        <p14:creationId xmlns:p14="http://schemas.microsoft.com/office/powerpoint/2010/main" val="356701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451567"/>
              </p:ext>
            </p:extLst>
          </p:nvPr>
        </p:nvGraphicFramePr>
        <p:xfrm>
          <a:off x="582617" y="676853"/>
          <a:ext cx="6354762" cy="3915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2" name="Document" r:id="rId3" imgW="5644979" imgH="2974675" progId="Word.Document.8">
                  <p:embed/>
                </p:oleObj>
              </mc:Choice>
              <mc:Fallback>
                <p:oleObj name="Document" r:id="rId3" imgW="5644979" imgH="29746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6950" r="17712" b="6757"/>
                      <a:stretch>
                        <a:fillRect/>
                      </a:stretch>
                    </p:blipFill>
                    <p:spPr bwMode="auto">
                      <a:xfrm>
                        <a:off x="582617" y="676853"/>
                        <a:ext cx="6354762" cy="391593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38231" y="680301"/>
            <a:ext cx="223145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Important Fields:</a:t>
            </a:r>
          </a:p>
          <a:p>
            <a:pPr algn="l"/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Effective Date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Post Date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Amount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Transaction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Plan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Reference</a:t>
            </a:r>
          </a:p>
          <a:p>
            <a:pPr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878" y="42998"/>
            <a:ext cx="8594260" cy="4308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altLang="en-US" sz="2800" dirty="0"/>
              <a:t>Transaction Display</a:t>
            </a:r>
          </a:p>
        </p:txBody>
      </p:sp>
    </p:spTree>
    <p:extLst>
      <p:ext uri="{BB962C8B-B14F-4D97-AF65-F5344CB8AC3E}">
        <p14:creationId xmlns:p14="http://schemas.microsoft.com/office/powerpoint/2010/main" val="80779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79465"/>
              </p:ext>
            </p:extLst>
          </p:nvPr>
        </p:nvGraphicFramePr>
        <p:xfrm>
          <a:off x="696918" y="593725"/>
          <a:ext cx="6354762" cy="3967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6" name="Document" r:id="rId3" imgW="5644979" imgH="2974675" progId="Word.Document.8">
                  <p:embed/>
                </p:oleObj>
              </mc:Choice>
              <mc:Fallback>
                <p:oleObj name="Document" r:id="rId3" imgW="5644979" imgH="29746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6950" r="17712" b="6757"/>
                      <a:stretch>
                        <a:fillRect/>
                      </a:stretch>
                    </p:blipFill>
                    <p:spPr bwMode="auto">
                      <a:xfrm>
                        <a:off x="696918" y="593725"/>
                        <a:ext cx="6354762" cy="3967884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21359" y="617955"/>
            <a:ext cx="223145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Important Fields:</a:t>
            </a:r>
          </a:p>
          <a:p>
            <a:pPr algn="l"/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Effective Date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Post Date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Amount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Transaction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Plan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Reference</a:t>
            </a: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878" y="42998"/>
            <a:ext cx="8594260" cy="4308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altLang="en-US" sz="2800" dirty="0"/>
              <a:t>Transaction Display</a:t>
            </a:r>
          </a:p>
        </p:txBody>
      </p:sp>
    </p:spTree>
    <p:extLst>
      <p:ext uri="{BB962C8B-B14F-4D97-AF65-F5344CB8AC3E}">
        <p14:creationId xmlns:p14="http://schemas.microsoft.com/office/powerpoint/2010/main" val="168882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017612"/>
              </p:ext>
            </p:extLst>
          </p:nvPr>
        </p:nvGraphicFramePr>
        <p:xfrm>
          <a:off x="434558" y="611055"/>
          <a:ext cx="6223379" cy="3812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Document" r:id="rId3" imgW="5654452" imgH="2803350" progId="Word.Document.8">
                  <p:embed/>
                </p:oleObj>
              </mc:Choice>
              <mc:Fallback>
                <p:oleObj name="Document" r:id="rId3" imgW="5654452" imgH="28033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6670" r="16299" b="6451"/>
                      <a:stretch>
                        <a:fillRect/>
                      </a:stretch>
                    </p:blipFill>
                    <p:spPr bwMode="auto">
                      <a:xfrm>
                        <a:off x="434558" y="611055"/>
                        <a:ext cx="6223379" cy="3812061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657937" y="453103"/>
            <a:ext cx="228484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TYPE “/” in account number / Customer Number field to auto generate number</a:t>
            </a:r>
          </a:p>
          <a:p>
            <a:pPr marL="342900" indent="-342900" algn="l">
              <a:buFont typeface="+mj-lt"/>
              <a:buAutoNum type="arabicPeriod"/>
            </a:pPr>
            <a:endParaRPr lang="en-US" sz="1400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If Adding new account under existing customer then provide customer number and update Create Customer Number as “N”</a:t>
            </a:r>
          </a:p>
          <a:p>
            <a:pPr marL="457200" indent="-457200" algn="l">
              <a:buFont typeface="+mj-lt"/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If want to create account number and customer number same then update SAME CUST/BASE number with Y</a:t>
            </a: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7817" y="4498245"/>
            <a:ext cx="5966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Q: </a:t>
            </a:r>
            <a:r>
              <a:rPr lang="en-US" b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What Should be the screen order for ARAB, ARAE,ARGA &amp; ARAN screens via ARSB?</a:t>
            </a:r>
            <a:endParaRPr lang="en-US" b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69878" y="42998"/>
            <a:ext cx="8594260" cy="4308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sz="2800" dirty="0"/>
              <a:t>Application Boarding via ARSB screen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03592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739782"/>
              </p:ext>
            </p:extLst>
          </p:nvPr>
        </p:nvGraphicFramePr>
        <p:xfrm>
          <a:off x="426752" y="603394"/>
          <a:ext cx="6590697" cy="3968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0" name="Document" r:id="rId3" imgW="5644979" imgH="2974675" progId="Word.Document.8">
                  <p:embed/>
                </p:oleObj>
              </mc:Choice>
              <mc:Fallback>
                <p:oleObj name="Document" r:id="rId3" imgW="5644979" imgH="29746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6950" r="17712" b="6757"/>
                      <a:stretch>
                        <a:fillRect/>
                      </a:stretch>
                    </p:blipFill>
                    <p:spPr bwMode="auto">
                      <a:xfrm>
                        <a:off x="426752" y="603394"/>
                        <a:ext cx="6590697" cy="396860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86276" y="628346"/>
            <a:ext cx="22314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ARSD 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screen is used </a:t>
            </a: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for Statement Display.</a:t>
            </a: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878" y="42998"/>
            <a:ext cx="8594260" cy="4308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altLang="en-US" sz="2800" dirty="0"/>
              <a:t>Statement Display</a:t>
            </a:r>
          </a:p>
        </p:txBody>
      </p:sp>
    </p:spTree>
    <p:extLst>
      <p:ext uri="{BB962C8B-B14F-4D97-AF65-F5344CB8AC3E}">
        <p14:creationId xmlns:p14="http://schemas.microsoft.com/office/powerpoint/2010/main" val="21538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8194"/>
              </p:ext>
            </p:extLst>
          </p:nvPr>
        </p:nvGraphicFramePr>
        <p:xfrm>
          <a:off x="561835" y="645680"/>
          <a:ext cx="6424612" cy="3926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4" name="Document" r:id="rId3" imgW="5644979" imgH="2974675" progId="Word.Document.8">
                  <p:embed/>
                </p:oleObj>
              </mc:Choice>
              <mc:Fallback>
                <p:oleObj name="Document" r:id="rId3" imgW="5644979" imgH="29746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6950" r="17712" b="6757"/>
                      <a:stretch>
                        <a:fillRect/>
                      </a:stretch>
                    </p:blipFill>
                    <p:spPr bwMode="auto">
                      <a:xfrm>
                        <a:off x="561835" y="645680"/>
                        <a:ext cx="6424612" cy="392632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17449" y="659519"/>
            <a:ext cx="223145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Important Fields:</a:t>
            </a:r>
          </a:p>
          <a:p>
            <a:pPr algn="l"/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Statement Date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Total Credit Limit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Credit Available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Name And Address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Billing Information</a:t>
            </a:r>
          </a:p>
          <a:p>
            <a:pPr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878" y="42998"/>
            <a:ext cx="8594260" cy="4308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altLang="en-US" sz="2800" dirty="0"/>
              <a:t>Statement Display</a:t>
            </a:r>
          </a:p>
        </p:txBody>
      </p:sp>
    </p:spTree>
    <p:extLst>
      <p:ext uri="{BB962C8B-B14F-4D97-AF65-F5344CB8AC3E}">
        <p14:creationId xmlns:p14="http://schemas.microsoft.com/office/powerpoint/2010/main" val="402369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228971"/>
              </p:ext>
            </p:extLst>
          </p:nvPr>
        </p:nvGraphicFramePr>
        <p:xfrm>
          <a:off x="405971" y="624898"/>
          <a:ext cx="6590696" cy="3988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8" name="Document" r:id="rId3" imgW="5644979" imgH="2974675" progId="Word.Document.8">
                  <p:embed/>
                </p:oleObj>
              </mc:Choice>
              <mc:Fallback>
                <p:oleObj name="Document" r:id="rId3" imgW="5644979" imgH="29746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6950" r="17712" b="6757"/>
                      <a:stretch>
                        <a:fillRect/>
                      </a:stretch>
                    </p:blipFill>
                    <p:spPr bwMode="auto">
                      <a:xfrm>
                        <a:off x="405971" y="624898"/>
                        <a:ext cx="6590696" cy="3988666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65494" y="638737"/>
            <a:ext cx="22314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Place ‘X’ in front of account number for statement date selection.</a:t>
            </a:r>
          </a:p>
          <a:p>
            <a:pPr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878" y="42998"/>
            <a:ext cx="8594260" cy="4308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altLang="en-US" sz="2800" dirty="0"/>
              <a:t>Statement Display</a:t>
            </a:r>
          </a:p>
        </p:txBody>
      </p:sp>
    </p:spTree>
    <p:extLst>
      <p:ext uri="{BB962C8B-B14F-4D97-AF65-F5344CB8AC3E}">
        <p14:creationId xmlns:p14="http://schemas.microsoft.com/office/powerpoint/2010/main" val="317993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365857"/>
              </p:ext>
            </p:extLst>
          </p:nvPr>
        </p:nvGraphicFramePr>
        <p:xfrm>
          <a:off x="457925" y="708026"/>
          <a:ext cx="6424612" cy="3832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2" name="Document" r:id="rId3" imgW="5644979" imgH="2974675" progId="Word.Document.8">
                  <p:embed/>
                </p:oleObj>
              </mc:Choice>
              <mc:Fallback>
                <p:oleObj name="Document" r:id="rId3" imgW="5644979" imgH="29746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6950" r="17712" b="6757"/>
                      <a:stretch>
                        <a:fillRect/>
                      </a:stretch>
                    </p:blipFill>
                    <p:spPr bwMode="auto">
                      <a:xfrm>
                        <a:off x="457925" y="708026"/>
                        <a:ext cx="6424612" cy="383280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71975" y="711474"/>
            <a:ext cx="22314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Place ‘X’ before the Date Of the Statement you wish to View.</a:t>
            </a: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878" y="42998"/>
            <a:ext cx="8594260" cy="4308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altLang="en-US" sz="2800" dirty="0"/>
              <a:t>Statement Display</a:t>
            </a:r>
          </a:p>
        </p:txBody>
      </p:sp>
    </p:spTree>
    <p:extLst>
      <p:ext uri="{BB962C8B-B14F-4D97-AF65-F5344CB8AC3E}">
        <p14:creationId xmlns:p14="http://schemas.microsoft.com/office/powerpoint/2010/main" val="87542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980100"/>
              </p:ext>
            </p:extLst>
          </p:nvPr>
        </p:nvGraphicFramePr>
        <p:xfrm>
          <a:off x="655354" y="635288"/>
          <a:ext cx="6354762" cy="3988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6" name="Document" r:id="rId3" imgW="5644979" imgH="2974675" progId="Word.Document.8">
                  <p:embed/>
                </p:oleObj>
              </mc:Choice>
              <mc:Fallback>
                <p:oleObj name="Document" r:id="rId3" imgW="5644979" imgH="29746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6950" r="17712" b="6757"/>
                      <a:stretch>
                        <a:fillRect/>
                      </a:stretch>
                    </p:blipFill>
                    <p:spPr bwMode="auto">
                      <a:xfrm>
                        <a:off x="655354" y="635288"/>
                        <a:ext cx="6354762" cy="398866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69404" y="607564"/>
            <a:ext cx="223145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Important Fields:</a:t>
            </a:r>
          </a:p>
          <a:p>
            <a:pPr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Billing Cycle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Residence ID</a:t>
            </a: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Block Code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Cash Limit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Cash Avail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Open to Buy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Total Payment Due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Beg Balance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Credits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Debits</a:t>
            </a: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878" y="42998"/>
            <a:ext cx="8594260" cy="4308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altLang="en-US" sz="2800" dirty="0"/>
              <a:t>Statement Display</a:t>
            </a:r>
          </a:p>
        </p:txBody>
      </p:sp>
    </p:spTree>
    <p:extLst>
      <p:ext uri="{BB962C8B-B14F-4D97-AF65-F5344CB8AC3E}">
        <p14:creationId xmlns:p14="http://schemas.microsoft.com/office/powerpoint/2010/main" val="395190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203641"/>
              </p:ext>
            </p:extLst>
          </p:nvPr>
        </p:nvGraphicFramePr>
        <p:xfrm>
          <a:off x="489099" y="645681"/>
          <a:ext cx="6483204" cy="3988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0" name="Document" r:id="rId3" imgW="5644979" imgH="2974675" progId="Word.Document.8">
                  <p:embed/>
                </p:oleObj>
              </mc:Choice>
              <mc:Fallback>
                <p:oleObj name="Document" r:id="rId3" imgW="5644979" imgH="29746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6950" r="17712" b="6757"/>
                      <a:stretch>
                        <a:fillRect/>
                      </a:stretch>
                    </p:blipFill>
                    <p:spPr bwMode="auto">
                      <a:xfrm>
                        <a:off x="489099" y="645681"/>
                        <a:ext cx="6483204" cy="3988666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86276" y="659519"/>
            <a:ext cx="22314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Place ‘X’ in front of Transaction for Credit Plan Amount Information </a:t>
            </a: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878" y="42998"/>
            <a:ext cx="8594260" cy="4308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altLang="en-US" sz="2800" dirty="0"/>
              <a:t>Statement Display</a:t>
            </a:r>
          </a:p>
        </p:txBody>
      </p:sp>
    </p:spTree>
    <p:extLst>
      <p:ext uri="{BB962C8B-B14F-4D97-AF65-F5344CB8AC3E}">
        <p14:creationId xmlns:p14="http://schemas.microsoft.com/office/powerpoint/2010/main" val="341639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068969"/>
              </p:ext>
            </p:extLst>
          </p:nvPr>
        </p:nvGraphicFramePr>
        <p:xfrm>
          <a:off x="582618" y="593724"/>
          <a:ext cx="6441641" cy="3999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4" name="Document" r:id="rId3" imgW="5644979" imgH="2974675" progId="Word.Document.8">
                  <p:embed/>
                </p:oleObj>
              </mc:Choice>
              <mc:Fallback>
                <p:oleObj name="Document" r:id="rId3" imgW="5644979" imgH="29746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6950" r="17712" b="6757"/>
                      <a:stretch>
                        <a:fillRect/>
                      </a:stretch>
                    </p:blipFill>
                    <p:spPr bwMode="auto">
                      <a:xfrm>
                        <a:off x="582618" y="593724"/>
                        <a:ext cx="6441641" cy="399905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59013" y="617955"/>
            <a:ext cx="22314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Important Fields:</a:t>
            </a:r>
          </a:p>
          <a:p>
            <a:pPr algn="l"/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Credit Plan Amount Information</a:t>
            </a: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878" y="42998"/>
            <a:ext cx="8594260" cy="4308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altLang="en-US" sz="2800" dirty="0"/>
              <a:t>Statement Display</a:t>
            </a:r>
          </a:p>
        </p:txBody>
      </p:sp>
    </p:spTree>
    <p:extLst>
      <p:ext uri="{BB962C8B-B14F-4D97-AF65-F5344CB8AC3E}">
        <p14:creationId xmlns:p14="http://schemas.microsoft.com/office/powerpoint/2010/main" val="134891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706116"/>
              </p:ext>
            </p:extLst>
          </p:nvPr>
        </p:nvGraphicFramePr>
        <p:xfrm>
          <a:off x="572225" y="643516"/>
          <a:ext cx="6379297" cy="3949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8" name="Document" r:id="rId3" imgW="5644979" imgH="2974675" progId="Word.Document.8">
                  <p:embed/>
                </p:oleObj>
              </mc:Choice>
              <mc:Fallback>
                <p:oleObj name="Document" r:id="rId3" imgW="5644979" imgH="29746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6950" r="17712" b="6757"/>
                      <a:stretch>
                        <a:fillRect/>
                      </a:stretch>
                    </p:blipFill>
                    <p:spPr bwMode="auto">
                      <a:xfrm>
                        <a:off x="572225" y="643516"/>
                        <a:ext cx="6379297" cy="394926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17449" y="607564"/>
            <a:ext cx="223145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Important Fields:</a:t>
            </a:r>
          </a:p>
          <a:p>
            <a:pPr algn="l"/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Credit Plan Rate Information</a:t>
            </a: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878" y="42998"/>
            <a:ext cx="8594260" cy="4308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altLang="en-US" sz="2800" dirty="0"/>
              <a:t>Statement Display</a:t>
            </a:r>
          </a:p>
        </p:txBody>
      </p:sp>
    </p:spTree>
    <p:extLst>
      <p:ext uri="{BB962C8B-B14F-4D97-AF65-F5344CB8AC3E}">
        <p14:creationId xmlns:p14="http://schemas.microsoft.com/office/powerpoint/2010/main" val="179471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759079"/>
              </p:ext>
            </p:extLst>
          </p:nvPr>
        </p:nvGraphicFramePr>
        <p:xfrm>
          <a:off x="520271" y="570779"/>
          <a:ext cx="6354762" cy="3970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4" name="Document" r:id="rId3" imgW="5644979" imgH="3149720" progId="Word.Document.8">
                  <p:embed/>
                </p:oleObj>
              </mc:Choice>
              <mc:Fallback>
                <p:oleObj name="Document" r:id="rId3" imgW="5644979" imgH="3149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6950" r="17712" b="6757"/>
                      <a:stretch>
                        <a:fillRect/>
                      </a:stretch>
                    </p:blipFill>
                    <p:spPr bwMode="auto">
                      <a:xfrm>
                        <a:off x="520271" y="570779"/>
                        <a:ext cx="6354762" cy="397004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44712" y="607564"/>
            <a:ext cx="223145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Important Fields:</a:t>
            </a:r>
          </a:p>
          <a:p>
            <a:pPr algn="l"/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Due Date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Current Balance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Principal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Interest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NSF Fees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Late Charges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Annual Fee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rgbClr val="000000"/>
                </a:solidFill>
                <a:latin typeface="Trebuchet MS" panose="020B0603020202020204" pitchFamily="34" charset="0"/>
              </a:rPr>
              <a:t>Overlimit</a:t>
            </a: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Fee</a:t>
            </a: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878" y="42998"/>
            <a:ext cx="8594260" cy="4308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altLang="en-US" sz="2800" dirty="0"/>
              <a:t>Billing History</a:t>
            </a:r>
          </a:p>
        </p:txBody>
      </p:sp>
    </p:spTree>
    <p:extLst>
      <p:ext uri="{BB962C8B-B14F-4D97-AF65-F5344CB8AC3E}">
        <p14:creationId xmlns:p14="http://schemas.microsoft.com/office/powerpoint/2010/main" val="347846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196096"/>
              </p:ext>
            </p:extLst>
          </p:nvPr>
        </p:nvGraphicFramePr>
        <p:xfrm>
          <a:off x="582617" y="613910"/>
          <a:ext cx="6327341" cy="4020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8" name="Document" r:id="rId3" imgW="5644979" imgH="2974675" progId="Word.Document.8">
                  <p:embed/>
                </p:oleObj>
              </mc:Choice>
              <mc:Fallback>
                <p:oleObj name="Document" r:id="rId3" imgW="5644979" imgH="29746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6950" r="17712" b="6757"/>
                      <a:stretch>
                        <a:fillRect/>
                      </a:stretch>
                    </p:blipFill>
                    <p:spPr bwMode="auto">
                      <a:xfrm>
                        <a:off x="582617" y="613910"/>
                        <a:ext cx="6327341" cy="4020436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44712" y="617955"/>
            <a:ext cx="223145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Important Fields:</a:t>
            </a:r>
          </a:p>
          <a:p>
            <a:pPr algn="l"/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Amount Posted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Current Balance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Total Due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Principal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All fees and Charges</a:t>
            </a: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878" y="42998"/>
            <a:ext cx="8594260" cy="4308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altLang="en-US" sz="2800" dirty="0"/>
              <a:t>Payment History</a:t>
            </a:r>
          </a:p>
        </p:txBody>
      </p:sp>
    </p:spTree>
    <p:extLst>
      <p:ext uri="{BB962C8B-B14F-4D97-AF65-F5344CB8AC3E}">
        <p14:creationId xmlns:p14="http://schemas.microsoft.com/office/powerpoint/2010/main" val="2078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38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356209"/>
              </p:ext>
            </p:extLst>
          </p:nvPr>
        </p:nvGraphicFramePr>
        <p:xfrm>
          <a:off x="254657" y="655092"/>
          <a:ext cx="6359856" cy="3998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" name="Document" r:id="rId3" imgW="5654452" imgH="2803350" progId="Word.Document.8">
                  <p:embed/>
                </p:oleObj>
              </mc:Choice>
              <mc:Fallback>
                <p:oleObj name="Document" r:id="rId3" imgW="5654452" imgH="28033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8087" r="17526" b="11948"/>
                      <a:stretch>
                        <a:fillRect/>
                      </a:stretch>
                    </p:blipFill>
                    <p:spPr bwMode="auto">
                      <a:xfrm>
                        <a:off x="254657" y="655092"/>
                        <a:ext cx="6359856" cy="3998794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solidFill>
                          <a:srgbClr val="00206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89748" y="685525"/>
            <a:ext cx="241126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ARAN screen is used to board new customer.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If Boarding new customer record via ARAN screen then user need to provide customer number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If ARAN screen is routed via ARSB then customer number will be as per ARSB input.</a:t>
            </a: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878" y="42998"/>
            <a:ext cx="8594260" cy="4308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sz="2800" kern="0" dirty="0"/>
              <a:t>ARAN screen for adding a new customer record</a:t>
            </a:r>
          </a:p>
        </p:txBody>
      </p:sp>
    </p:spTree>
    <p:extLst>
      <p:ext uri="{BB962C8B-B14F-4D97-AF65-F5344CB8AC3E}">
        <p14:creationId xmlns:p14="http://schemas.microsoft.com/office/powerpoint/2010/main" val="135243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200025"/>
            <a:ext cx="37242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553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2668741" y="806038"/>
            <a:ext cx="35237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/>
                <a:cs typeface="Arial" pitchFamily="34" charset="0"/>
              </a:defRPr>
            </a:lvl9pPr>
          </a:lstStyle>
          <a:p>
            <a:pPr algn="ctr"/>
            <a:r>
              <a:rPr lang="en-US" sz="4000" b="0" dirty="0">
                <a:latin typeface="Segoe Print" panose="02000600000000000000" pitchFamily="2" charset="0"/>
              </a:rPr>
              <a:t>Thank </a:t>
            </a:r>
            <a:r>
              <a:rPr lang="en-US" sz="4000" b="0" dirty="0" smtClean="0">
                <a:latin typeface="Segoe Print" panose="02000600000000000000" pitchFamily="2" charset="0"/>
              </a:rPr>
              <a:t>You ! </a:t>
            </a:r>
            <a:endParaRPr lang="en-US" sz="4000" b="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11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5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352330"/>
              </p:ext>
            </p:extLst>
          </p:nvPr>
        </p:nvGraphicFramePr>
        <p:xfrm>
          <a:off x="343190" y="703407"/>
          <a:ext cx="6401347" cy="386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Document" r:id="rId3" imgW="5654452" imgH="2803350" progId="Word.Document.8">
                  <p:embed/>
                </p:oleObj>
              </mc:Choice>
              <mc:Fallback>
                <p:oleObj name="Document" r:id="rId3" imgW="5654452" imgH="28033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6133" r="16406" b="8432"/>
                      <a:stretch>
                        <a:fillRect/>
                      </a:stretch>
                    </p:blipFill>
                    <p:spPr bwMode="auto">
                      <a:xfrm>
                        <a:off x="343190" y="703407"/>
                        <a:ext cx="6401347" cy="38687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76543" y="765753"/>
            <a:ext cx="241126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Important fields are:</a:t>
            </a:r>
          </a:p>
          <a:p>
            <a:pPr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561076" lvl="1" indent="-1714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Title</a:t>
            </a:r>
          </a:p>
          <a:p>
            <a:pPr lvl="1"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561076" lvl="1" indent="-1714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Name</a:t>
            </a:r>
          </a:p>
          <a:p>
            <a:pPr lvl="1"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561076" lvl="1" indent="-1714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Complete Address</a:t>
            </a:r>
          </a:p>
          <a:p>
            <a:pPr lvl="1"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561076" lvl="1" indent="-1714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Phone Number</a:t>
            </a:r>
          </a:p>
          <a:p>
            <a:pPr marL="561076" lvl="1" indent="-171450" algn="l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561076" lvl="1" indent="-1714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Mobile Number</a:t>
            </a:r>
          </a:p>
          <a:p>
            <a:pPr marL="561076" lvl="1" indent="-171450" algn="l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561076" lvl="1" indent="-1714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Marital Status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If Customer is VIP then VIP flag should be updated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/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69878" y="42998"/>
            <a:ext cx="8594260" cy="4308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sz="2800" kern="0" dirty="0"/>
              <a:t>ARAN screen for adding a new customer record</a:t>
            </a:r>
          </a:p>
        </p:txBody>
      </p:sp>
    </p:spTree>
    <p:extLst>
      <p:ext uri="{BB962C8B-B14F-4D97-AF65-F5344CB8AC3E}">
        <p14:creationId xmlns:p14="http://schemas.microsoft.com/office/powerpoint/2010/main" val="226469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747961"/>
              </p:ext>
            </p:extLst>
          </p:nvPr>
        </p:nvGraphicFramePr>
        <p:xfrm>
          <a:off x="362133" y="578349"/>
          <a:ext cx="6182709" cy="410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name="Document" r:id="rId3" imgW="5654452" imgH="2803350" progId="Word.Document.8">
                  <p:embed/>
                </p:oleObj>
              </mc:Choice>
              <mc:Fallback>
                <p:oleObj name="Document" r:id="rId3" imgW="5654452" imgH="28033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6805" r="17604" b="6554"/>
                      <a:stretch>
                        <a:fillRect/>
                      </a:stretch>
                    </p:blipFill>
                    <p:spPr bwMode="auto">
                      <a:xfrm>
                        <a:off x="362133" y="578349"/>
                        <a:ext cx="6182709" cy="41036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15221" y="662152"/>
            <a:ext cx="241126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Important Fields are:</a:t>
            </a:r>
          </a:p>
          <a:p>
            <a:pPr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561076" lvl="1" indent="-1714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Date of Birth</a:t>
            </a:r>
          </a:p>
          <a:p>
            <a:pPr lvl="1"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561076" lvl="1" indent="-1714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ID Details like Driving License number / Tax ID number &amp; Details</a:t>
            </a:r>
          </a:p>
          <a:p>
            <a:pPr lvl="1"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561076" lvl="1" indent="-1714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Employer Name and Work location address</a:t>
            </a:r>
          </a:p>
          <a:p>
            <a:pPr lvl="1"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561076" lvl="1" indent="-1714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Employee Designation</a:t>
            </a:r>
          </a:p>
          <a:p>
            <a:pPr lvl="1"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561076" lvl="1" indent="-1714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Mothers Maiden Name / Relative Name</a:t>
            </a:r>
          </a:p>
          <a:p>
            <a:pPr lvl="1" algn="l"/>
            <a:endParaRPr lang="en-US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561076" lvl="1" indent="-1714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Email Address</a:t>
            </a: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878" y="42998"/>
            <a:ext cx="8594260" cy="4308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sz="2800" kern="0" dirty="0"/>
              <a:t>ARAN screen for adding a new customer record</a:t>
            </a:r>
          </a:p>
        </p:txBody>
      </p:sp>
    </p:spTree>
    <p:extLst>
      <p:ext uri="{BB962C8B-B14F-4D97-AF65-F5344CB8AC3E}">
        <p14:creationId xmlns:p14="http://schemas.microsoft.com/office/powerpoint/2010/main" val="422923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903245"/>
              </p:ext>
            </p:extLst>
          </p:nvPr>
        </p:nvGraphicFramePr>
        <p:xfrm>
          <a:off x="694764" y="588818"/>
          <a:ext cx="5867400" cy="40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7" name="Document" r:id="rId3" imgW="5654452" imgH="2803350" progId="Word.Document.8">
                  <p:embed/>
                </p:oleObj>
              </mc:Choice>
              <mc:Fallback>
                <p:oleObj name="Document" r:id="rId3" imgW="5654452" imgH="28033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4201" r="17900" b="8533"/>
                      <a:stretch>
                        <a:fillRect/>
                      </a:stretch>
                    </p:blipFill>
                    <p:spPr bwMode="auto">
                      <a:xfrm>
                        <a:off x="694764" y="588818"/>
                        <a:ext cx="5867400" cy="40780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56785" y="662152"/>
            <a:ext cx="241126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System provides user fields which business can use for additional data and additional functionality as per business requirement.</a:t>
            </a: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878" y="42998"/>
            <a:ext cx="8594260" cy="4308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sz="2800" kern="0" dirty="0"/>
              <a:t>ARAN screen for adding a new customer record</a:t>
            </a:r>
          </a:p>
        </p:txBody>
      </p:sp>
    </p:spTree>
    <p:extLst>
      <p:ext uri="{BB962C8B-B14F-4D97-AF65-F5344CB8AC3E}">
        <p14:creationId xmlns:p14="http://schemas.microsoft.com/office/powerpoint/2010/main" val="82130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39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792"/>
              </p:ext>
            </p:extLst>
          </p:nvPr>
        </p:nvGraphicFramePr>
        <p:xfrm>
          <a:off x="741396" y="672901"/>
          <a:ext cx="5684371" cy="3915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Document" r:id="rId3" imgW="5654452" imgH="2803350" progId="Word.Document.8">
                  <p:embed/>
                </p:oleObj>
              </mc:Choice>
              <mc:Fallback>
                <p:oleObj name="Document" r:id="rId3" imgW="5654452" imgH="28033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6491" r="17900" b="8533"/>
                      <a:stretch>
                        <a:fillRect/>
                      </a:stretch>
                    </p:blipFill>
                    <p:spPr bwMode="auto">
                      <a:xfrm>
                        <a:off x="741396" y="672901"/>
                        <a:ext cx="5684371" cy="391579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solidFill>
                          <a:srgbClr val="00206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65056" y="758262"/>
            <a:ext cx="241126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ARAB screen is used to board new account in the system.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If Boarding new account record via ARAB screen then user need to provide account number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If ARAB screen is routed via ARSB then account number will be as per ARSB input.</a:t>
            </a:r>
          </a:p>
          <a:p>
            <a:pPr marL="457200" indent="-457200" algn="l">
              <a:buAutoNum type="arabicPeriod"/>
            </a:pPr>
            <a:endParaRPr 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69878" y="42998"/>
            <a:ext cx="8594260" cy="4308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US" sz="2800" kern="0" dirty="0"/>
              <a:t>ARAB screen for adding a new Base Segment record</a:t>
            </a:r>
          </a:p>
        </p:txBody>
      </p:sp>
    </p:spTree>
    <p:extLst>
      <p:ext uri="{BB962C8B-B14F-4D97-AF65-F5344CB8AC3E}">
        <p14:creationId xmlns:p14="http://schemas.microsoft.com/office/powerpoint/2010/main" val="148797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559248-63FA-4C6E-A37D-96FF4426E5C5}">
  <ds:schemaRefs>
    <ds:schemaRef ds:uri="http://schemas.microsoft.com/office/2006/metadata/properties"/>
    <ds:schemaRef ds:uri="http://purl.org/dc/elements/1.1/"/>
    <ds:schemaRef ds:uri="71bf3f0a-df54-467d-89c2-87f8d534ba77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24807</TotalTime>
  <Words>1129</Words>
  <Application>Microsoft Office PowerPoint</Application>
  <PresentationFormat>On-screen Show (16:9)</PresentationFormat>
  <Paragraphs>431</Paragraphs>
  <Slides>51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4" baseType="lpstr">
      <vt:lpstr>Arial</vt:lpstr>
      <vt:lpstr>Calibri Light</vt:lpstr>
      <vt:lpstr>Geneva</vt:lpstr>
      <vt:lpstr>Segoe Print</vt:lpstr>
      <vt:lpstr>STKaiti</vt:lpstr>
      <vt:lpstr>Symbol</vt:lpstr>
      <vt:lpstr>Tahoma</vt:lpstr>
      <vt:lpstr>Trebuchet MS</vt:lpstr>
      <vt:lpstr>Wingdings</vt:lpstr>
      <vt:lpstr>ヒラギノ角ゴ Pro W3</vt:lpstr>
      <vt:lpstr>L&amp;T Infotech</vt:lpstr>
      <vt:lpstr>Custom Design</vt:lpstr>
      <vt:lpstr>Document</vt:lpstr>
      <vt:lpstr>Account Life Cycle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lastModifiedBy>Jyotin Prachand</cp:lastModifiedBy>
  <cp:revision>1830</cp:revision>
  <cp:lastPrinted>2015-11-28T12:28:20Z</cp:lastPrinted>
  <dcterms:created xsi:type="dcterms:W3CDTF">2007-05-25T22:38:05Z</dcterms:created>
  <dcterms:modified xsi:type="dcterms:W3CDTF">2019-01-24T10:58:19Z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