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x-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75" r:id="rId2"/>
  </p:sldMasterIdLst>
  <p:notesMasterIdLst>
    <p:notesMasterId r:id="rId38"/>
  </p:notesMasterIdLst>
  <p:handoutMasterIdLst>
    <p:handoutMasterId r:id="rId39"/>
  </p:handoutMasterIdLst>
  <p:sldIdLst>
    <p:sldId id="256" r:id="rId3"/>
    <p:sldId id="264" r:id="rId4"/>
    <p:sldId id="263" r:id="rId5"/>
    <p:sldId id="268" r:id="rId6"/>
    <p:sldId id="269" r:id="rId7"/>
    <p:sldId id="265" r:id="rId8"/>
    <p:sldId id="266" r:id="rId9"/>
    <p:sldId id="267" r:id="rId10"/>
    <p:sldId id="270" r:id="rId11"/>
    <p:sldId id="271" r:id="rId12"/>
    <p:sldId id="272" r:id="rId13"/>
    <p:sldId id="260" r:id="rId14"/>
    <p:sldId id="273" r:id="rId15"/>
    <p:sldId id="274" r:id="rId16"/>
    <p:sldId id="275" r:id="rId17"/>
    <p:sldId id="276" r:id="rId18"/>
    <p:sldId id="277" r:id="rId19"/>
    <p:sldId id="278" r:id="rId20"/>
    <p:sldId id="261" r:id="rId21"/>
    <p:sldId id="258" r:id="rId22"/>
    <p:sldId id="262" r:id="rId23"/>
    <p:sldId id="259"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935788" cy="9220200"/>
  <p:defaultTextStyle>
    <a:defPPr>
      <a:defRPr lang="en-US"/>
    </a:defPPr>
    <a:lvl1pPr algn="l" rtl="0" eaLnBrk="0" fontAlgn="base" hangingPunct="0">
      <a:spcBef>
        <a:spcPct val="0"/>
      </a:spcBef>
      <a:spcAft>
        <a:spcPct val="0"/>
      </a:spcAft>
      <a:defRPr sz="1200" kern="1200">
        <a:solidFill>
          <a:schemeClr val="tx1"/>
        </a:solidFill>
        <a:latin typeface="Arial" panose="020B0604020202020204" pitchFamily="34" charset="0"/>
        <a:ea typeface="ヒラギノ角ゴ Pro W3"/>
        <a:cs typeface="ヒラギノ角ゴ Pro W3"/>
      </a:defRPr>
    </a:lvl1pPr>
    <a:lvl2pPr marL="388938" indent="68263" algn="l" rtl="0" eaLnBrk="0" fontAlgn="base" hangingPunct="0">
      <a:spcBef>
        <a:spcPct val="0"/>
      </a:spcBef>
      <a:spcAft>
        <a:spcPct val="0"/>
      </a:spcAft>
      <a:defRPr sz="1200" kern="1200">
        <a:solidFill>
          <a:schemeClr val="tx1"/>
        </a:solidFill>
        <a:latin typeface="Arial" panose="020B0604020202020204" pitchFamily="34" charset="0"/>
        <a:ea typeface="ヒラギノ角ゴ Pro W3"/>
        <a:cs typeface="ヒラギノ角ゴ Pro W3"/>
      </a:defRPr>
    </a:lvl2pPr>
    <a:lvl3pPr marL="777875" indent="136525" algn="l" rtl="0" eaLnBrk="0" fontAlgn="base" hangingPunct="0">
      <a:spcBef>
        <a:spcPct val="0"/>
      </a:spcBef>
      <a:spcAft>
        <a:spcPct val="0"/>
      </a:spcAft>
      <a:defRPr sz="1200" kern="1200">
        <a:solidFill>
          <a:schemeClr val="tx1"/>
        </a:solidFill>
        <a:latin typeface="Arial" panose="020B0604020202020204" pitchFamily="34" charset="0"/>
        <a:ea typeface="ヒラギノ角ゴ Pro W3"/>
        <a:cs typeface="ヒラギノ角ゴ Pro W3"/>
      </a:defRPr>
    </a:lvl3pPr>
    <a:lvl4pPr marL="1168400" indent="203200" algn="l" rtl="0" eaLnBrk="0" fontAlgn="base" hangingPunct="0">
      <a:spcBef>
        <a:spcPct val="0"/>
      </a:spcBef>
      <a:spcAft>
        <a:spcPct val="0"/>
      </a:spcAft>
      <a:defRPr sz="1200" kern="1200">
        <a:solidFill>
          <a:schemeClr val="tx1"/>
        </a:solidFill>
        <a:latin typeface="Arial" panose="020B0604020202020204" pitchFamily="34" charset="0"/>
        <a:ea typeface="ヒラギノ角ゴ Pro W3"/>
        <a:cs typeface="ヒラギノ角ゴ Pro W3"/>
      </a:defRPr>
    </a:lvl4pPr>
    <a:lvl5pPr marL="1557338" indent="271463" algn="l" rtl="0" eaLnBrk="0" fontAlgn="base" hangingPunct="0">
      <a:spcBef>
        <a:spcPct val="0"/>
      </a:spcBef>
      <a:spcAft>
        <a:spcPct val="0"/>
      </a:spcAft>
      <a:defRPr sz="1200" kern="1200">
        <a:solidFill>
          <a:schemeClr val="tx1"/>
        </a:solidFill>
        <a:latin typeface="Arial" panose="020B0604020202020204" pitchFamily="34" charset="0"/>
        <a:ea typeface="ヒラギノ角ゴ Pro W3"/>
        <a:cs typeface="ヒラギノ角ゴ Pro W3"/>
      </a:defRPr>
    </a:lvl5pPr>
    <a:lvl6pPr marL="2286000" algn="l" defTabSz="914400" rtl="0" eaLnBrk="1" latinLnBrk="0" hangingPunct="1">
      <a:defRPr sz="1200" kern="1200">
        <a:solidFill>
          <a:schemeClr val="tx1"/>
        </a:solidFill>
        <a:latin typeface="Arial" panose="020B0604020202020204" pitchFamily="34" charset="0"/>
        <a:ea typeface="ヒラギノ角ゴ Pro W3"/>
        <a:cs typeface="ヒラギノ角ゴ Pro W3"/>
      </a:defRPr>
    </a:lvl6pPr>
    <a:lvl7pPr marL="2743200" algn="l" defTabSz="914400" rtl="0" eaLnBrk="1" latinLnBrk="0" hangingPunct="1">
      <a:defRPr sz="1200" kern="1200">
        <a:solidFill>
          <a:schemeClr val="tx1"/>
        </a:solidFill>
        <a:latin typeface="Arial" panose="020B0604020202020204" pitchFamily="34" charset="0"/>
        <a:ea typeface="ヒラギノ角ゴ Pro W3"/>
        <a:cs typeface="ヒラギノ角ゴ Pro W3"/>
      </a:defRPr>
    </a:lvl7pPr>
    <a:lvl8pPr marL="3200400" algn="l" defTabSz="914400" rtl="0" eaLnBrk="1" latinLnBrk="0" hangingPunct="1">
      <a:defRPr sz="1200" kern="1200">
        <a:solidFill>
          <a:schemeClr val="tx1"/>
        </a:solidFill>
        <a:latin typeface="Arial" panose="020B0604020202020204" pitchFamily="34" charset="0"/>
        <a:ea typeface="ヒラギノ角ゴ Pro W3"/>
        <a:cs typeface="ヒラギノ角ゴ Pro W3"/>
      </a:defRPr>
    </a:lvl8pPr>
    <a:lvl9pPr marL="3657600" algn="l" defTabSz="914400" rtl="0" eaLnBrk="1" latinLnBrk="0" hangingPunct="1">
      <a:defRPr sz="1200" kern="1200">
        <a:solidFill>
          <a:schemeClr val="tx1"/>
        </a:solidFill>
        <a:latin typeface="Arial" panose="020B0604020202020204"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4">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DDDDDD"/>
    <a:srgbClr val="EAEAEA"/>
    <a:srgbClr val="8D919F"/>
    <a:srgbClr val="60677C"/>
    <a:srgbClr val="727C8E"/>
    <a:srgbClr val="C0C0C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22" autoAdjust="0"/>
    <p:restoredTop sz="94667" autoAdjust="0"/>
  </p:normalViewPr>
  <p:slideViewPr>
    <p:cSldViewPr snapToGrid="0">
      <p:cViewPr varScale="1">
        <p:scale>
          <a:sx n="40" d="100"/>
          <a:sy n="40" d="100"/>
        </p:scale>
        <p:origin x="1542"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04"/>
    </p:cViewPr>
  </p:sorterViewPr>
  <p:notesViewPr>
    <p:cSldViewPr snapToGrid="0">
      <p:cViewPr varScale="1">
        <p:scale>
          <a:sx n="42" d="100"/>
          <a:sy n="42" d="100"/>
        </p:scale>
        <p:origin x="-1488" y="-114"/>
      </p:cViewPr>
      <p:guideLst>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48E21D0-B17A-447C-8BAC-21351132176A}"/>
              </a:ext>
            </a:extLst>
          </p:cNvPr>
          <p:cNvSpPr>
            <a:spLocks noGrp="1" noChangeArrowheads="1"/>
          </p:cNvSpPr>
          <p:nvPr>
            <p:ph type="hdr" sz="quarter"/>
          </p:nvPr>
        </p:nvSpPr>
        <p:spPr bwMode="auto">
          <a:xfrm>
            <a:off x="0" y="0"/>
            <a:ext cx="30067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06" tIns="46254" rIns="92506" bIns="46254" numCol="1" anchor="t" anchorCtr="0" compatLnSpc="1">
            <a:prstTxWarp prst="textNoShape">
              <a:avLst/>
            </a:prstTxWarp>
          </a:bodyPr>
          <a:lstStyle>
            <a:lvl1pPr algn="l" defTabSz="925513" eaLnBrk="1" hangingPunct="1">
              <a:defRPr sz="1200">
                <a:latin typeface="Times New Roman" panose="02020603050405020304" pitchFamily="18" charset="0"/>
                <a:ea typeface="ヒラギノ角ゴ Pro W3" pitchFamily="124" charset="-128"/>
                <a:cs typeface="+mn-cs"/>
              </a:defRPr>
            </a:lvl1pPr>
          </a:lstStyle>
          <a:p>
            <a:pPr>
              <a:defRPr/>
            </a:pPr>
            <a:endParaRPr lang="en-US" altLang="en-US"/>
          </a:p>
        </p:txBody>
      </p:sp>
      <p:sp>
        <p:nvSpPr>
          <p:cNvPr id="5123" name="Rectangle 3">
            <a:extLst>
              <a:ext uri="{FF2B5EF4-FFF2-40B4-BE49-F238E27FC236}">
                <a16:creationId xmlns:a16="http://schemas.microsoft.com/office/drawing/2014/main" id="{97D0ED6F-28A3-44BA-A5D4-C10A6D88DC2E}"/>
              </a:ext>
            </a:extLst>
          </p:cNvPr>
          <p:cNvSpPr>
            <a:spLocks noGrp="1" noChangeArrowheads="1"/>
          </p:cNvSpPr>
          <p:nvPr>
            <p:ph type="dt" sz="quarter" idx="1"/>
          </p:nvPr>
        </p:nvSpPr>
        <p:spPr bwMode="auto">
          <a:xfrm>
            <a:off x="3929063" y="0"/>
            <a:ext cx="30067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06" tIns="46254" rIns="92506" bIns="46254" numCol="1" anchor="t" anchorCtr="0" compatLnSpc="1">
            <a:prstTxWarp prst="textNoShape">
              <a:avLst/>
            </a:prstTxWarp>
          </a:bodyPr>
          <a:lstStyle>
            <a:lvl1pPr algn="r" defTabSz="925513" eaLnBrk="1" hangingPunct="1">
              <a:defRPr sz="1200">
                <a:latin typeface="Times New Roman" panose="02020603050405020304" pitchFamily="18" charset="0"/>
                <a:ea typeface="ヒラギノ角ゴ Pro W3" pitchFamily="124" charset="-128"/>
                <a:cs typeface="+mn-cs"/>
              </a:defRPr>
            </a:lvl1pPr>
          </a:lstStyle>
          <a:p>
            <a:pPr>
              <a:defRPr/>
            </a:pPr>
            <a:endParaRPr lang="en-US" altLang="en-US"/>
          </a:p>
        </p:txBody>
      </p:sp>
      <p:sp>
        <p:nvSpPr>
          <p:cNvPr id="5124" name="Rectangle 4">
            <a:extLst>
              <a:ext uri="{FF2B5EF4-FFF2-40B4-BE49-F238E27FC236}">
                <a16:creationId xmlns:a16="http://schemas.microsoft.com/office/drawing/2014/main" id="{1BA76088-AB2D-471C-BB19-1DAEFB13024A}"/>
              </a:ext>
            </a:extLst>
          </p:cNvPr>
          <p:cNvSpPr>
            <a:spLocks noGrp="1" noChangeArrowheads="1"/>
          </p:cNvSpPr>
          <p:nvPr>
            <p:ph type="ftr" sz="quarter" idx="2"/>
          </p:nvPr>
        </p:nvSpPr>
        <p:spPr bwMode="auto">
          <a:xfrm>
            <a:off x="0" y="8758238"/>
            <a:ext cx="30067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06" tIns="46254" rIns="92506" bIns="46254" numCol="1" anchor="b" anchorCtr="0" compatLnSpc="1">
            <a:prstTxWarp prst="textNoShape">
              <a:avLst/>
            </a:prstTxWarp>
          </a:bodyPr>
          <a:lstStyle>
            <a:lvl1pPr algn="l" defTabSz="925513" eaLnBrk="1" hangingPunct="1">
              <a:defRPr sz="1200">
                <a:latin typeface="Times New Roman" panose="02020603050405020304" pitchFamily="18" charset="0"/>
                <a:ea typeface="ヒラギノ角ゴ Pro W3" pitchFamily="124" charset="-128"/>
                <a:cs typeface="+mn-cs"/>
              </a:defRPr>
            </a:lvl1pPr>
          </a:lstStyle>
          <a:p>
            <a:pPr>
              <a:defRPr/>
            </a:pPr>
            <a:endParaRPr lang="en-US" altLang="en-US"/>
          </a:p>
        </p:txBody>
      </p:sp>
      <p:sp>
        <p:nvSpPr>
          <p:cNvPr id="5125" name="Rectangle 5">
            <a:extLst>
              <a:ext uri="{FF2B5EF4-FFF2-40B4-BE49-F238E27FC236}">
                <a16:creationId xmlns:a16="http://schemas.microsoft.com/office/drawing/2014/main" id="{2FAA3ADC-6442-4968-BE4C-A0801E032982}"/>
              </a:ext>
            </a:extLst>
          </p:cNvPr>
          <p:cNvSpPr>
            <a:spLocks noGrp="1" noChangeArrowheads="1"/>
          </p:cNvSpPr>
          <p:nvPr>
            <p:ph type="sldNum" sz="quarter" idx="3"/>
          </p:nvPr>
        </p:nvSpPr>
        <p:spPr bwMode="auto">
          <a:xfrm>
            <a:off x="3929063" y="8758238"/>
            <a:ext cx="30067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06" tIns="46254" rIns="92506" bIns="46254" numCol="1" anchor="b" anchorCtr="0" compatLnSpc="1">
            <a:prstTxWarp prst="textNoShape">
              <a:avLst/>
            </a:prstTxWarp>
          </a:bodyPr>
          <a:lstStyle>
            <a:lvl1pPr algn="r" defTabSz="925513" eaLnBrk="1" hangingPunct="1">
              <a:defRPr sz="1200">
                <a:latin typeface="Times New Roman" panose="02020603050405020304" pitchFamily="18" charset="0"/>
                <a:ea typeface="ヒラギノ角ゴ Pro W3" pitchFamily="124" charset="-128"/>
                <a:cs typeface="+mn-cs"/>
              </a:defRPr>
            </a:lvl1pPr>
          </a:lstStyle>
          <a:p>
            <a:pPr>
              <a:defRPr/>
            </a:pPr>
            <a:fld id="{62CACD7B-ABA9-4F08-9B69-C5D6BA12FA1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0946" name="Rectangle 2">
            <a:extLst>
              <a:ext uri="{FF2B5EF4-FFF2-40B4-BE49-F238E27FC236}">
                <a16:creationId xmlns:a16="http://schemas.microsoft.com/office/drawing/2014/main" id="{C0F8DB12-043A-4E33-8183-B19F126032B0}"/>
              </a:ext>
            </a:extLst>
          </p:cNvPr>
          <p:cNvSpPr>
            <a:spLocks noGrp="1" noChangeArrowheads="1"/>
          </p:cNvSpPr>
          <p:nvPr>
            <p:ph type="hdr" sz="quarter"/>
          </p:nvPr>
        </p:nvSpPr>
        <p:spPr bwMode="auto">
          <a:xfrm>
            <a:off x="0"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atin typeface="Times New Roman" panose="02020603050405020304" pitchFamily="18" charset="0"/>
                <a:ea typeface="ヒラギノ角ゴ Pro W3" pitchFamily="124" charset="-128"/>
                <a:cs typeface="+mn-cs"/>
              </a:defRPr>
            </a:lvl1pPr>
          </a:lstStyle>
          <a:p>
            <a:pPr>
              <a:defRPr/>
            </a:pPr>
            <a:endParaRPr lang="en-US" altLang="en-US"/>
          </a:p>
        </p:txBody>
      </p:sp>
      <p:sp>
        <p:nvSpPr>
          <p:cNvPr id="210947" name="Rectangle 3">
            <a:extLst>
              <a:ext uri="{FF2B5EF4-FFF2-40B4-BE49-F238E27FC236}">
                <a16:creationId xmlns:a16="http://schemas.microsoft.com/office/drawing/2014/main" id="{4E4CA49B-40D9-4237-B163-710872D5B8CF}"/>
              </a:ext>
            </a:extLst>
          </p:cNvPr>
          <p:cNvSpPr>
            <a:spLocks noGrp="1" noChangeArrowheads="1"/>
          </p:cNvSpPr>
          <p:nvPr>
            <p:ph type="dt" idx="1"/>
          </p:nvPr>
        </p:nvSpPr>
        <p:spPr bwMode="auto">
          <a:xfrm>
            <a:off x="3929063" y="0"/>
            <a:ext cx="30051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ea typeface="ヒラギノ角ゴ Pro W3" pitchFamily="124" charset="-128"/>
                <a:cs typeface="+mn-cs"/>
              </a:defRPr>
            </a:lvl1pPr>
          </a:lstStyle>
          <a:p>
            <a:pPr>
              <a:defRPr/>
            </a:pPr>
            <a:endParaRPr lang="en-US" altLang="en-US"/>
          </a:p>
        </p:txBody>
      </p:sp>
      <p:sp>
        <p:nvSpPr>
          <p:cNvPr id="11268" name="Rectangle 4">
            <a:extLst>
              <a:ext uri="{FF2B5EF4-FFF2-40B4-BE49-F238E27FC236}">
                <a16:creationId xmlns:a16="http://schemas.microsoft.com/office/drawing/2014/main" id="{D3E1A85E-4476-4826-8755-DCFA8BBB8E42}"/>
              </a:ext>
            </a:extLst>
          </p:cNvPr>
          <p:cNvSpPr>
            <a:spLocks noRot="1" noChangeArrowheads="1" noTextEdit="1"/>
          </p:cNvSpPr>
          <p:nvPr>
            <p:ph type="sldImg" idx="2"/>
          </p:nvPr>
        </p:nvSpPr>
        <p:spPr bwMode="auto">
          <a:xfrm>
            <a:off x="1162050" y="692150"/>
            <a:ext cx="4610100" cy="34575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0949" name="Rectangle 5">
            <a:extLst>
              <a:ext uri="{FF2B5EF4-FFF2-40B4-BE49-F238E27FC236}">
                <a16:creationId xmlns:a16="http://schemas.microsoft.com/office/drawing/2014/main" id="{B1B554FF-F2EE-44B5-B615-78F18CF91127}"/>
              </a:ext>
            </a:extLst>
          </p:cNvPr>
          <p:cNvSpPr>
            <a:spLocks noGrp="1" noChangeArrowheads="1"/>
          </p:cNvSpPr>
          <p:nvPr>
            <p:ph type="body" sz="quarter" idx="3"/>
          </p:nvPr>
        </p:nvSpPr>
        <p:spPr bwMode="auto">
          <a:xfrm>
            <a:off x="693738" y="4379913"/>
            <a:ext cx="5548312"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10950" name="Rectangle 6">
            <a:extLst>
              <a:ext uri="{FF2B5EF4-FFF2-40B4-BE49-F238E27FC236}">
                <a16:creationId xmlns:a16="http://schemas.microsoft.com/office/drawing/2014/main" id="{FAC88068-A1FE-4E4E-B3CF-AB122E16C016}"/>
              </a:ext>
            </a:extLst>
          </p:cNvPr>
          <p:cNvSpPr>
            <a:spLocks noGrp="1" noChangeArrowheads="1"/>
          </p:cNvSpPr>
          <p:nvPr>
            <p:ph type="ftr" sz="quarter" idx="4"/>
          </p:nvPr>
        </p:nvSpPr>
        <p:spPr bwMode="auto">
          <a:xfrm>
            <a:off x="0" y="8758238"/>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Times New Roman" panose="02020603050405020304" pitchFamily="18" charset="0"/>
                <a:ea typeface="ヒラギノ角ゴ Pro W3" pitchFamily="124" charset="-128"/>
                <a:cs typeface="+mn-cs"/>
              </a:defRPr>
            </a:lvl1pPr>
          </a:lstStyle>
          <a:p>
            <a:pPr>
              <a:defRPr/>
            </a:pPr>
            <a:endParaRPr lang="en-US" altLang="en-US"/>
          </a:p>
        </p:txBody>
      </p:sp>
      <p:sp>
        <p:nvSpPr>
          <p:cNvPr id="210951" name="Rectangle 7">
            <a:extLst>
              <a:ext uri="{FF2B5EF4-FFF2-40B4-BE49-F238E27FC236}">
                <a16:creationId xmlns:a16="http://schemas.microsoft.com/office/drawing/2014/main" id="{92DC5BF4-5572-458C-B061-2F910AA3E39A}"/>
              </a:ext>
            </a:extLst>
          </p:cNvPr>
          <p:cNvSpPr>
            <a:spLocks noGrp="1" noChangeArrowheads="1"/>
          </p:cNvSpPr>
          <p:nvPr>
            <p:ph type="sldNum" sz="quarter" idx="5"/>
          </p:nvPr>
        </p:nvSpPr>
        <p:spPr bwMode="auto">
          <a:xfrm>
            <a:off x="3929063" y="8758238"/>
            <a:ext cx="30051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ea typeface="ヒラギノ角ゴ Pro W3" pitchFamily="124" charset="-128"/>
                <a:cs typeface="+mn-cs"/>
              </a:defRPr>
            </a:lvl1pPr>
          </a:lstStyle>
          <a:p>
            <a:pPr>
              <a:defRPr/>
            </a:pPr>
            <a:fld id="{2AD7EDF2-AD01-4B48-BF42-56C14BFF30B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rgbClr val="F2F2F2"/>
        </a:solidFill>
        <a:effectLst/>
      </p:bgPr>
    </p:bg>
    <p:spTree>
      <p:nvGrpSpPr>
        <p:cNvPr id="1" name=""/>
        <p:cNvGrpSpPr/>
        <p:nvPr/>
      </p:nvGrpSpPr>
      <p:grpSpPr>
        <a:xfrm>
          <a:off x="0" y="0"/>
          <a:ext cx="0" cy="0"/>
          <a:chOff x="0" y="0"/>
          <a:chExt cx="0" cy="0"/>
        </a:xfrm>
      </p:grpSpPr>
      <p:pic>
        <p:nvPicPr>
          <p:cNvPr id="4" name="Picture 11">
            <a:extLst>
              <a:ext uri="{FF2B5EF4-FFF2-40B4-BE49-F238E27FC236}">
                <a16:creationId xmlns:a16="http://schemas.microsoft.com/office/drawing/2014/main" id="{73D9150C-C26C-4485-A8F7-33130881FE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66738"/>
            <a:ext cx="9144000" cy="57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E16D15DF-9AFB-43A8-93B3-D6D49407DB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750" y="6091238"/>
            <a:ext cx="13700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3">
            <a:extLst>
              <a:ext uri="{FF2B5EF4-FFF2-40B4-BE49-F238E27FC236}">
                <a16:creationId xmlns:a16="http://schemas.microsoft.com/office/drawing/2014/main" id="{108E3898-CC42-460A-A660-499D5EC17A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3550" y="403225"/>
            <a:ext cx="6842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5">
            <a:extLst>
              <a:ext uri="{FF2B5EF4-FFF2-40B4-BE49-F238E27FC236}">
                <a16:creationId xmlns:a16="http://schemas.microsoft.com/office/drawing/2014/main" id="{D5465EFC-E051-414D-9834-2EC10C83D5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713" y="476250"/>
            <a:ext cx="6413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84"/>
          <p:cNvSpPr>
            <a:spLocks noGrp="1" noChangeArrowheads="1"/>
          </p:cNvSpPr>
          <p:nvPr>
            <p:ph type="subTitle" idx="1"/>
          </p:nvPr>
        </p:nvSpPr>
        <p:spPr>
          <a:xfrm>
            <a:off x="1724623" y="3216833"/>
            <a:ext cx="5556738" cy="295275"/>
          </a:xfrm>
          <a:ln>
            <a:noFill/>
          </a:ln>
        </p:spPr>
        <p:txBody>
          <a:bodyPr anchor="ctr"/>
          <a:lstStyle>
            <a:lvl1pPr marL="0" indent="0">
              <a:buFont typeface="Symbol" pitchFamily="18" charset="2"/>
              <a:buNone/>
              <a:defRPr sz="1600" b="0" i="0">
                <a:solidFill>
                  <a:srgbClr val="ED8B00"/>
                </a:solidFill>
                <a:latin typeface="Calibri Light"/>
                <a:cs typeface="Calibri Light"/>
              </a:defRPr>
            </a:lvl1pPr>
          </a:lstStyle>
          <a:p>
            <a:pPr lvl="0"/>
            <a:r>
              <a:rPr lang="en-US" noProof="0"/>
              <a:t>Click to edit Master subtitle style</a:t>
            </a:r>
            <a:endParaRPr lang="en-US" noProof="0" dirty="0"/>
          </a:p>
        </p:txBody>
      </p:sp>
      <p:sp>
        <p:nvSpPr>
          <p:cNvPr id="11" name="Rectangle 83"/>
          <p:cNvSpPr>
            <a:spLocks noGrp="1" noChangeArrowheads="1"/>
          </p:cNvSpPr>
          <p:nvPr>
            <p:ph type="ctrTitle"/>
          </p:nvPr>
        </p:nvSpPr>
        <p:spPr>
          <a:xfrm>
            <a:off x="1719737" y="2247903"/>
            <a:ext cx="5561624" cy="415498"/>
          </a:xfrm>
          <a:noFill/>
          <a:ln w="9525">
            <a:noFill/>
            <a:miter lim="800000"/>
            <a:headEnd/>
            <a:tailEnd/>
          </a:ln>
          <a:extLst/>
        </p:spPr>
        <p:txBody>
          <a:bodyPr/>
          <a:lstStyle>
            <a:lvl1pPr>
              <a:defRPr sz="2700" b="0" i="0">
                <a:solidFill>
                  <a:srgbClr val="2C2D8B"/>
                </a:solidFill>
                <a:latin typeface="Calibri Light"/>
                <a:cs typeface="Calibri Light"/>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4230640554"/>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pic>
        <p:nvPicPr>
          <p:cNvPr id="5" name="Picture 11">
            <a:extLst>
              <a:ext uri="{FF2B5EF4-FFF2-40B4-BE49-F238E27FC236}">
                <a16:creationId xmlns:a16="http://schemas.microsoft.com/office/drawing/2014/main" id="{8C4BD47D-8B47-493B-B9E4-7975AB42F8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6713" y="5210175"/>
            <a:ext cx="1169987"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C3BF6D74-D992-434A-88BC-873DBB5E152E}"/>
              </a:ext>
            </a:extLst>
          </p:cNvPr>
          <p:cNvSpPr>
            <a:spLocks noChangeArrowheads="1"/>
          </p:cNvSpPr>
          <p:nvPr/>
        </p:nvSpPr>
        <p:spPr bwMode="auto">
          <a:xfrm>
            <a:off x="8499475" y="6432550"/>
            <a:ext cx="365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457200">
              <a:defRPr sz="1200">
                <a:solidFill>
                  <a:schemeClr val="tx1"/>
                </a:solidFill>
                <a:latin typeface="Arial" panose="020B0604020202020204" pitchFamily="34" charset="0"/>
                <a:ea typeface="ヒラギノ角ゴ Pro W3"/>
                <a:cs typeface="ヒラギノ角ゴ Pro W3"/>
              </a:defRPr>
            </a:lvl1pPr>
            <a:lvl2pPr marL="742950" indent="-285750" algn="ctr" defTabSz="457200">
              <a:defRPr sz="1200">
                <a:solidFill>
                  <a:schemeClr val="tx1"/>
                </a:solidFill>
                <a:latin typeface="Arial" panose="020B0604020202020204" pitchFamily="34" charset="0"/>
                <a:ea typeface="ヒラギノ角ゴ Pro W3"/>
                <a:cs typeface="ヒラギノ角ゴ Pro W3"/>
              </a:defRPr>
            </a:lvl2pPr>
            <a:lvl3pPr marL="1143000" indent="-228600" algn="ctr" defTabSz="457200">
              <a:defRPr sz="1200">
                <a:solidFill>
                  <a:schemeClr val="tx1"/>
                </a:solidFill>
                <a:latin typeface="Arial" panose="020B0604020202020204" pitchFamily="34" charset="0"/>
                <a:ea typeface="ヒラギノ角ゴ Pro W3"/>
                <a:cs typeface="ヒラギノ角ゴ Pro W3"/>
              </a:defRPr>
            </a:lvl3pPr>
            <a:lvl4pPr marL="1600200" indent="-228600" algn="ctr" defTabSz="457200">
              <a:defRPr sz="1200">
                <a:solidFill>
                  <a:schemeClr val="tx1"/>
                </a:solidFill>
                <a:latin typeface="Arial" panose="020B0604020202020204" pitchFamily="34" charset="0"/>
                <a:ea typeface="ヒラギノ角ゴ Pro W3"/>
                <a:cs typeface="ヒラギノ角ゴ Pro W3"/>
              </a:defRPr>
            </a:lvl4pPr>
            <a:lvl5pPr marL="2057400" indent="-228600" algn="ctr" defTabSz="457200">
              <a:defRPr sz="1200">
                <a:solidFill>
                  <a:schemeClr val="tx1"/>
                </a:solidFill>
                <a:latin typeface="Arial" panose="020B0604020202020204" pitchFamily="34" charset="0"/>
                <a:ea typeface="ヒラギノ角ゴ Pro W3"/>
                <a:cs typeface="ヒラギノ角ゴ Pro W3"/>
              </a:defRPr>
            </a:lvl5pPr>
            <a:lvl6pPr marL="25146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fld id="{6FCAF06D-70ED-4DD4-9BB3-3ACE6C363663}" type="slidenum">
              <a:rPr lang="uk-UA" altLang="en-US">
                <a:solidFill>
                  <a:schemeClr val="bg1"/>
                </a:solidFill>
                <a:latin typeface="Calibri Light" panose="020F0302020204030204" pitchFamily="34" charset="0"/>
              </a:rPr>
              <a:pPr eaLnBrk="1" hangingPunct="1"/>
              <a:t>‹#›</a:t>
            </a:fld>
            <a:endParaRPr lang="uk-UA" altLang="en-US" sz="1000">
              <a:solidFill>
                <a:schemeClr val="bg1"/>
              </a:solidFill>
              <a:latin typeface="Calibri Light" panose="020F0302020204030204" pitchFamily="34" charset="0"/>
            </a:endParaRPr>
          </a:p>
        </p:txBody>
      </p:sp>
      <p:pic>
        <p:nvPicPr>
          <p:cNvPr id="7" name="Picture 4" descr="C:\Users\10630824\Desktop\Microot template\corners (2).png">
            <a:extLst>
              <a:ext uri="{FF2B5EF4-FFF2-40B4-BE49-F238E27FC236}">
                <a16:creationId xmlns:a16="http://schemas.microsoft.com/office/drawing/2014/main" id="{F0790DC5-59AB-44D6-BDEA-D88D1ECA64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 y="-39688"/>
            <a:ext cx="688975"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5">
            <a:extLst>
              <a:ext uri="{FF2B5EF4-FFF2-40B4-BE49-F238E27FC236}">
                <a16:creationId xmlns:a16="http://schemas.microsoft.com/office/drawing/2014/main" id="{7FC3CC26-B036-4710-BF7E-3DC136C9B67D}"/>
              </a:ext>
            </a:extLst>
          </p:cNvPr>
          <p:cNvSpPr txBox="1">
            <a:spLocks noChangeArrowheads="1"/>
          </p:cNvSpPr>
          <p:nvPr/>
        </p:nvSpPr>
        <p:spPr bwMode="auto">
          <a:xfrm>
            <a:off x="3086100" y="6465888"/>
            <a:ext cx="295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r>
              <a:rPr lang="en-US" altLang="en-US" sz="800">
                <a:solidFill>
                  <a:srgbClr val="7C7C7C"/>
                </a:solidFill>
                <a:latin typeface="Calibri Light" panose="020F0302020204030204" pitchFamily="34" charset="0"/>
              </a:rPr>
              <a:t>©Larsen &amp; Toubro Infotech Ltd. Privileged and Confidential</a:t>
            </a:r>
          </a:p>
        </p:txBody>
      </p:sp>
      <p:pic>
        <p:nvPicPr>
          <p:cNvPr id="9" name="Picture 16">
            <a:extLst>
              <a:ext uri="{FF2B5EF4-FFF2-40B4-BE49-F238E27FC236}">
                <a16:creationId xmlns:a16="http://schemas.microsoft.com/office/drawing/2014/main" id="{C7EB7D0D-9463-4952-8A48-439A8FD168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6367463"/>
            <a:ext cx="3825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258190" y="1253630"/>
            <a:ext cx="8615227" cy="49667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269879" y="320570"/>
            <a:ext cx="8024283" cy="384721"/>
          </a:xfrm>
          <a:noFill/>
          <a:ln>
            <a:noFill/>
          </a:ln>
        </p:spPr>
        <p:txBody>
          <a:bodyPr/>
          <a:lstStyle>
            <a:lvl1pPr>
              <a:defRPr b="0"/>
            </a:lvl1pPr>
          </a:lstStyle>
          <a:p>
            <a:r>
              <a:rPr lang="en-US"/>
              <a:t>Click to edit Master title style</a:t>
            </a:r>
            <a:endParaRPr lang="en-US" dirty="0"/>
          </a:p>
        </p:txBody>
      </p:sp>
      <p:sp>
        <p:nvSpPr>
          <p:cNvPr id="12" name="Content Placeholder 11"/>
          <p:cNvSpPr>
            <a:spLocks noGrp="1"/>
          </p:cNvSpPr>
          <p:nvPr>
            <p:ph sz="quarter" idx="10"/>
          </p:nvPr>
        </p:nvSpPr>
        <p:spPr>
          <a:xfrm>
            <a:off x="343291" y="908007"/>
            <a:ext cx="7964402" cy="251364"/>
          </a:xfrm>
        </p:spPr>
        <p:txBody>
          <a:bodyPr/>
          <a:lstStyle>
            <a:lvl1pPr marL="0" indent="0">
              <a:buNone/>
              <a:defRPr sz="1200" b="0" baseline="0">
                <a:solidFill>
                  <a:srgbClr val="ED8B00"/>
                </a:solidFill>
              </a:defRPr>
            </a:lvl1pPr>
          </a:lstStyle>
          <a:p>
            <a:pPr lvl="0"/>
            <a:r>
              <a:rPr lang="en-US"/>
              <a:t>Edit Master text styles</a:t>
            </a:r>
          </a:p>
        </p:txBody>
      </p:sp>
    </p:spTree>
    <p:extLst>
      <p:ext uri="{BB962C8B-B14F-4D97-AF65-F5344CB8AC3E}">
        <p14:creationId xmlns:p14="http://schemas.microsoft.com/office/powerpoint/2010/main" val="4200317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11">
            <a:extLst>
              <a:ext uri="{FF2B5EF4-FFF2-40B4-BE49-F238E27FC236}">
                <a16:creationId xmlns:a16="http://schemas.microsoft.com/office/drawing/2014/main" id="{DFBE2978-A071-4B28-AF9A-BFC08D0E1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6713" y="5210175"/>
            <a:ext cx="1169987"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F1991CC8-8928-4EA2-B5AF-3A0A21707FE6}"/>
              </a:ext>
            </a:extLst>
          </p:cNvPr>
          <p:cNvSpPr>
            <a:spLocks noChangeArrowheads="1"/>
          </p:cNvSpPr>
          <p:nvPr/>
        </p:nvSpPr>
        <p:spPr bwMode="auto">
          <a:xfrm>
            <a:off x="8499475" y="6432550"/>
            <a:ext cx="365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457200">
              <a:defRPr sz="1200">
                <a:solidFill>
                  <a:schemeClr val="tx1"/>
                </a:solidFill>
                <a:latin typeface="Arial" panose="020B0604020202020204" pitchFamily="34" charset="0"/>
                <a:ea typeface="ヒラギノ角ゴ Pro W3"/>
                <a:cs typeface="ヒラギノ角ゴ Pro W3"/>
              </a:defRPr>
            </a:lvl1pPr>
            <a:lvl2pPr marL="742950" indent="-285750" algn="ctr" defTabSz="457200">
              <a:defRPr sz="1200">
                <a:solidFill>
                  <a:schemeClr val="tx1"/>
                </a:solidFill>
                <a:latin typeface="Arial" panose="020B0604020202020204" pitchFamily="34" charset="0"/>
                <a:ea typeface="ヒラギノ角ゴ Pro W3"/>
                <a:cs typeface="ヒラギノ角ゴ Pro W3"/>
              </a:defRPr>
            </a:lvl2pPr>
            <a:lvl3pPr marL="1143000" indent="-228600" algn="ctr" defTabSz="457200">
              <a:defRPr sz="1200">
                <a:solidFill>
                  <a:schemeClr val="tx1"/>
                </a:solidFill>
                <a:latin typeface="Arial" panose="020B0604020202020204" pitchFamily="34" charset="0"/>
                <a:ea typeface="ヒラギノ角ゴ Pro W3"/>
                <a:cs typeface="ヒラギノ角ゴ Pro W3"/>
              </a:defRPr>
            </a:lvl3pPr>
            <a:lvl4pPr marL="1600200" indent="-228600" algn="ctr" defTabSz="457200">
              <a:defRPr sz="1200">
                <a:solidFill>
                  <a:schemeClr val="tx1"/>
                </a:solidFill>
                <a:latin typeface="Arial" panose="020B0604020202020204" pitchFamily="34" charset="0"/>
                <a:ea typeface="ヒラギノ角ゴ Pro W3"/>
                <a:cs typeface="ヒラギノ角ゴ Pro W3"/>
              </a:defRPr>
            </a:lvl4pPr>
            <a:lvl5pPr marL="2057400" indent="-228600" algn="ctr" defTabSz="457200">
              <a:defRPr sz="1200">
                <a:solidFill>
                  <a:schemeClr val="tx1"/>
                </a:solidFill>
                <a:latin typeface="Arial" panose="020B0604020202020204" pitchFamily="34" charset="0"/>
                <a:ea typeface="ヒラギノ角ゴ Pro W3"/>
                <a:cs typeface="ヒラギノ角ゴ Pro W3"/>
              </a:defRPr>
            </a:lvl5pPr>
            <a:lvl6pPr marL="25146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fld id="{9F1C36A4-E70B-42BC-84D1-15390CD6FF32}" type="slidenum">
              <a:rPr lang="uk-UA" altLang="en-US">
                <a:solidFill>
                  <a:schemeClr val="bg1"/>
                </a:solidFill>
                <a:latin typeface="Calibri Light" panose="020F0302020204030204" pitchFamily="34" charset="0"/>
              </a:rPr>
              <a:pPr eaLnBrk="1" hangingPunct="1"/>
              <a:t>‹#›</a:t>
            </a:fld>
            <a:endParaRPr lang="uk-UA" altLang="en-US" sz="1000">
              <a:solidFill>
                <a:schemeClr val="bg1"/>
              </a:solidFill>
              <a:latin typeface="Calibri Light" panose="020F0302020204030204" pitchFamily="34" charset="0"/>
            </a:endParaRPr>
          </a:p>
        </p:txBody>
      </p:sp>
      <p:pic>
        <p:nvPicPr>
          <p:cNvPr id="7" name="Picture 4" descr="C:\Users\10630824\Desktop\Microot template\corners (2).png">
            <a:extLst>
              <a:ext uri="{FF2B5EF4-FFF2-40B4-BE49-F238E27FC236}">
                <a16:creationId xmlns:a16="http://schemas.microsoft.com/office/drawing/2014/main" id="{62F96B5B-0FC5-45CD-AFF7-1EF7809E52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 y="-39688"/>
            <a:ext cx="688975"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5">
            <a:extLst>
              <a:ext uri="{FF2B5EF4-FFF2-40B4-BE49-F238E27FC236}">
                <a16:creationId xmlns:a16="http://schemas.microsoft.com/office/drawing/2014/main" id="{FFAEE8A0-F73B-4E16-AD23-B53619D68CBE}"/>
              </a:ext>
            </a:extLst>
          </p:cNvPr>
          <p:cNvSpPr txBox="1">
            <a:spLocks noChangeArrowheads="1"/>
          </p:cNvSpPr>
          <p:nvPr/>
        </p:nvSpPr>
        <p:spPr bwMode="auto">
          <a:xfrm>
            <a:off x="3086100" y="6465888"/>
            <a:ext cx="295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r>
              <a:rPr lang="en-US" altLang="en-US" sz="800">
                <a:solidFill>
                  <a:srgbClr val="7C7C7C"/>
                </a:solidFill>
                <a:latin typeface="Calibri Light" panose="020F0302020204030204" pitchFamily="34" charset="0"/>
              </a:rPr>
              <a:t>©Larsen &amp; Toubro Infotech Ltd. Privileged and Confidential</a:t>
            </a:r>
          </a:p>
        </p:txBody>
      </p:sp>
      <p:pic>
        <p:nvPicPr>
          <p:cNvPr id="9" name="Picture 16">
            <a:extLst>
              <a:ext uri="{FF2B5EF4-FFF2-40B4-BE49-F238E27FC236}">
                <a16:creationId xmlns:a16="http://schemas.microsoft.com/office/drawing/2014/main" id="{44C3883D-FE7D-4B20-A026-46C8ED62BC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6386513"/>
            <a:ext cx="382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
        <p:nvSpPr>
          <p:cNvPr id="3" name="Content Placeholder 2"/>
          <p:cNvSpPr>
            <a:spLocks noGrp="1"/>
          </p:cNvSpPr>
          <p:nvPr>
            <p:ph sz="half" idx="1"/>
          </p:nvPr>
        </p:nvSpPr>
        <p:spPr>
          <a:xfrm>
            <a:off x="140677" y="1295400"/>
            <a:ext cx="4290646" cy="48768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2677" y="1295400"/>
            <a:ext cx="4290646" cy="48768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4518161"/>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Slide">
    <p:bg>
      <p:bgPr>
        <a:solidFill>
          <a:srgbClr val="F2F2F2"/>
        </a:solidFill>
        <a:effectLst/>
      </p:bgPr>
    </p:bg>
    <p:spTree>
      <p:nvGrpSpPr>
        <p:cNvPr id="1" name=""/>
        <p:cNvGrpSpPr/>
        <p:nvPr/>
      </p:nvGrpSpPr>
      <p:grpSpPr>
        <a:xfrm>
          <a:off x="0" y="0"/>
          <a:ext cx="0" cy="0"/>
          <a:chOff x="0" y="0"/>
          <a:chExt cx="0" cy="0"/>
        </a:xfrm>
      </p:grpSpPr>
      <p:pic>
        <p:nvPicPr>
          <p:cNvPr id="3" name="Picture 11">
            <a:extLst>
              <a:ext uri="{FF2B5EF4-FFF2-40B4-BE49-F238E27FC236}">
                <a16:creationId xmlns:a16="http://schemas.microsoft.com/office/drawing/2014/main" id="{09D9B1A8-ED33-4097-A05A-0C9EE77F4D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6538"/>
            <a:ext cx="9144000" cy="636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83"/>
          <p:cNvSpPr>
            <a:spLocks noGrp="1" noChangeArrowheads="1"/>
          </p:cNvSpPr>
          <p:nvPr>
            <p:ph type="ctrTitle"/>
          </p:nvPr>
        </p:nvSpPr>
        <p:spPr>
          <a:xfrm>
            <a:off x="1617046" y="2246138"/>
            <a:ext cx="5561624" cy="415498"/>
          </a:xfrm>
          <a:noFill/>
          <a:ln w="9525">
            <a:noFill/>
            <a:miter lim="800000"/>
            <a:headEnd/>
            <a:tailEnd/>
          </a:ln>
          <a:extLst/>
        </p:spPr>
        <p:txBody>
          <a:bodyPr/>
          <a:lstStyle>
            <a:lvl1pPr>
              <a:defRPr sz="2700" b="0" i="0">
                <a:solidFill>
                  <a:srgbClr val="2C2D8B"/>
                </a:solidFill>
                <a:latin typeface="Calibri Light"/>
                <a:cs typeface="Calibri Light"/>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093053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icture 11">
            <a:extLst>
              <a:ext uri="{FF2B5EF4-FFF2-40B4-BE49-F238E27FC236}">
                <a16:creationId xmlns:a16="http://schemas.microsoft.com/office/drawing/2014/main" id="{7D8281BE-A95B-42FF-AE61-824710B37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6713" y="5210175"/>
            <a:ext cx="1169987"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7A7B92F-06AD-466E-BD42-D265AFAB2598}"/>
              </a:ext>
            </a:extLst>
          </p:cNvPr>
          <p:cNvSpPr/>
          <p:nvPr/>
        </p:nvSpPr>
        <p:spPr>
          <a:xfrm>
            <a:off x="8483600" y="6432550"/>
            <a:ext cx="396875" cy="307975"/>
          </a:xfrm>
          <a:prstGeom prst="rect">
            <a:avLst/>
          </a:prstGeom>
        </p:spPr>
        <p:txBody>
          <a:bodyPr wrap="none">
            <a:spAutoFit/>
          </a:bodyPr>
          <a:lstStyle/>
          <a:p>
            <a:pPr algn="ctr" defTabSz="457200" eaLnBrk="1" hangingPunct="1">
              <a:defRPr/>
            </a:pPr>
            <a:fld id="{D15DA191-72CF-43A3-973C-0F43BEA1C114}" type="slidenum">
              <a:rPr lang="uk-UA" sz="1400">
                <a:solidFill>
                  <a:schemeClr val="bg1"/>
                </a:solidFill>
                <a:latin typeface="Calibri Light"/>
                <a:ea typeface="ヒラギノ角ゴ Pro W3" pitchFamily="124" charset="-128"/>
                <a:cs typeface="Calibri Light"/>
              </a:rPr>
              <a:pPr algn="ctr" defTabSz="457200" eaLnBrk="1" hangingPunct="1">
                <a:defRPr/>
              </a:pPr>
              <a:t>‹#›</a:t>
            </a:fld>
            <a:endParaRPr lang="uk-UA" sz="1050" dirty="0">
              <a:solidFill>
                <a:schemeClr val="bg1"/>
              </a:solidFill>
              <a:latin typeface="Calibri Light"/>
              <a:ea typeface="ヒラギノ角ゴ Pro W3" pitchFamily="124" charset="-128"/>
              <a:cs typeface="Calibri Light"/>
            </a:endParaRPr>
          </a:p>
        </p:txBody>
      </p:sp>
      <p:pic>
        <p:nvPicPr>
          <p:cNvPr id="5" name="Picture 4" descr="C:\Users\10630824\Desktop\Microot template\corners (2).png">
            <a:extLst>
              <a:ext uri="{FF2B5EF4-FFF2-40B4-BE49-F238E27FC236}">
                <a16:creationId xmlns:a16="http://schemas.microsoft.com/office/drawing/2014/main" id="{86D48AA0-C37F-4637-AB70-58C9BAB323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 y="-39688"/>
            <a:ext cx="688975"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5">
            <a:extLst>
              <a:ext uri="{FF2B5EF4-FFF2-40B4-BE49-F238E27FC236}">
                <a16:creationId xmlns:a16="http://schemas.microsoft.com/office/drawing/2014/main" id="{CE8479E6-1F10-43F0-B837-6AE5F0BB262D}"/>
              </a:ext>
            </a:extLst>
          </p:cNvPr>
          <p:cNvSpPr txBox="1">
            <a:spLocks noChangeArrowheads="1"/>
          </p:cNvSpPr>
          <p:nvPr/>
        </p:nvSpPr>
        <p:spPr bwMode="auto">
          <a:xfrm>
            <a:off x="3086100" y="6465888"/>
            <a:ext cx="295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r>
              <a:rPr lang="en-US" altLang="en-US" sz="800">
                <a:solidFill>
                  <a:srgbClr val="7C7C7C"/>
                </a:solidFill>
                <a:latin typeface="Calibri Light" panose="020F0302020204030204" pitchFamily="34" charset="0"/>
              </a:rPr>
              <a:t>©Larsen &amp; Toubro Infotech Ltd. Privileged and Confidential</a:t>
            </a:r>
          </a:p>
        </p:txBody>
      </p:sp>
      <p:pic>
        <p:nvPicPr>
          <p:cNvPr id="7" name="Picture 16">
            <a:extLst>
              <a:ext uri="{FF2B5EF4-FFF2-40B4-BE49-F238E27FC236}">
                <a16:creationId xmlns:a16="http://schemas.microsoft.com/office/drawing/2014/main" id="{6907AA43-AD8F-4F42-B3EE-5CC1790C6A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6386513"/>
            <a:ext cx="382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Tree>
    <p:extLst>
      <p:ext uri="{BB962C8B-B14F-4D97-AF65-F5344CB8AC3E}">
        <p14:creationId xmlns:p14="http://schemas.microsoft.com/office/powerpoint/2010/main" val="213582558"/>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0736C-362D-47CC-A130-8E9A9753A93D}"/>
              </a:ext>
            </a:extLst>
          </p:cNvPr>
          <p:cNvSpPr>
            <a:spLocks noGrp="1"/>
          </p:cNvSpPr>
          <p:nvPr>
            <p:ph type="title" sz="quarter"/>
          </p:nvPr>
        </p:nvSpPr>
        <p:spPr>
          <a:xfrm>
            <a:off x="1911350" y="288925"/>
            <a:ext cx="6892925" cy="6604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F4A21CB-8AB3-4100-B2F1-07F38DE0BD3F}"/>
              </a:ext>
            </a:extLst>
          </p:cNvPr>
          <p:cNvSpPr>
            <a:spLocks noGrp="1"/>
          </p:cNvSpPr>
          <p:nvPr>
            <p:ph sz="quarter" idx="1"/>
          </p:nvPr>
        </p:nvSpPr>
        <p:spPr>
          <a:xfrm>
            <a:off x="1911350" y="1260475"/>
            <a:ext cx="3370263" cy="2168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AE05BC-AA5F-4AB6-B7EF-EEBC45F74F99}"/>
              </a:ext>
            </a:extLst>
          </p:cNvPr>
          <p:cNvSpPr>
            <a:spLocks noGrp="1"/>
          </p:cNvSpPr>
          <p:nvPr>
            <p:ph sz="quarter" idx="2"/>
          </p:nvPr>
        </p:nvSpPr>
        <p:spPr>
          <a:xfrm>
            <a:off x="5434013" y="1260475"/>
            <a:ext cx="3370262" cy="2168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96618100-8A58-4316-B5A9-00E4F06ABD0A}"/>
              </a:ext>
            </a:extLst>
          </p:cNvPr>
          <p:cNvSpPr>
            <a:spLocks noGrp="1"/>
          </p:cNvSpPr>
          <p:nvPr>
            <p:ph sz="quarter" idx="3"/>
          </p:nvPr>
        </p:nvSpPr>
        <p:spPr>
          <a:xfrm>
            <a:off x="1911350" y="3581400"/>
            <a:ext cx="3370263" cy="2168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B0B31164-DCA2-4BAD-9EBB-7E39E5F319FE}"/>
              </a:ext>
            </a:extLst>
          </p:cNvPr>
          <p:cNvSpPr>
            <a:spLocks noGrp="1"/>
          </p:cNvSpPr>
          <p:nvPr>
            <p:ph sz="quarter" idx="4"/>
          </p:nvPr>
        </p:nvSpPr>
        <p:spPr>
          <a:xfrm>
            <a:off x="5434013" y="3581400"/>
            <a:ext cx="3370262" cy="2168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CF6EB135-A3C6-460C-AFA9-17463D71C941}"/>
              </a:ext>
            </a:extLst>
          </p:cNvPr>
          <p:cNvSpPr>
            <a:spLocks noGrp="1"/>
          </p:cNvSpPr>
          <p:nvPr>
            <p:ph type="sldNum" sz="quarter" idx="10"/>
          </p:nvPr>
        </p:nvSpPr>
        <p:spPr>
          <a:xfrm>
            <a:off x="8534400" y="6359525"/>
            <a:ext cx="373063" cy="354013"/>
          </a:xfrm>
        </p:spPr>
        <p:txBody>
          <a:bodyPr/>
          <a:lstStyle>
            <a:lvl1pPr algn="ctr" eaLnBrk="1" hangingPunct="1">
              <a:defRPr>
                <a:ea typeface="ヒラギノ角ゴ Pro W3" pitchFamily="124" charset="-128"/>
                <a:cs typeface="+mn-cs"/>
              </a:defRPr>
            </a:lvl1pPr>
          </a:lstStyle>
          <a:p>
            <a:pPr>
              <a:defRPr/>
            </a:pPr>
            <a:fld id="{7EA94E8D-11F5-4B81-B996-4897763DAFFD}" type="slidenum">
              <a:rPr lang="en-US" altLang="en-US"/>
              <a:pPr>
                <a:defRPr/>
              </a:pPr>
              <a:t>‹#›</a:t>
            </a:fld>
            <a:endParaRPr lang="en-US" altLang="en-US"/>
          </a:p>
        </p:txBody>
      </p:sp>
      <p:sp>
        <p:nvSpPr>
          <p:cNvPr id="8" name="Footer Placeholder 7">
            <a:extLst>
              <a:ext uri="{FF2B5EF4-FFF2-40B4-BE49-F238E27FC236}">
                <a16:creationId xmlns:a16="http://schemas.microsoft.com/office/drawing/2014/main" id="{B06508A8-C732-40BC-8066-EFA646241BBC}"/>
              </a:ext>
            </a:extLst>
          </p:cNvPr>
          <p:cNvSpPr>
            <a:spLocks noGrp="1"/>
          </p:cNvSpPr>
          <p:nvPr>
            <p:ph type="ftr" sz="quarter" idx="11"/>
          </p:nvPr>
        </p:nvSpPr>
        <p:spPr>
          <a:xfrm>
            <a:off x="3175000" y="6373813"/>
            <a:ext cx="2833688" cy="284162"/>
          </a:xfrm>
        </p:spPr>
        <p:txBody>
          <a:bodyPr/>
          <a:lstStyle>
            <a:lvl1pPr algn="ctr" eaLnBrk="1" hangingPunct="1">
              <a:defRPr>
                <a:ea typeface="ヒラギノ角ゴ Pro W3" pitchFamily="124" charset="-128"/>
                <a:cs typeface="+mn-cs"/>
              </a:defRPr>
            </a:lvl1pPr>
          </a:lstStyle>
          <a:p>
            <a:pPr>
              <a:defRPr/>
            </a:pPr>
            <a:endParaRPr lang="en-US" altLang="en-US"/>
          </a:p>
        </p:txBody>
      </p:sp>
    </p:spTree>
    <p:extLst>
      <p:ext uri="{BB962C8B-B14F-4D97-AF65-F5344CB8AC3E}">
        <p14:creationId xmlns:p14="http://schemas.microsoft.com/office/powerpoint/2010/main" val="2623393671"/>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17D6A-43A5-41E6-8431-0DF0E7DC84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BB94FD-72DC-4291-B611-5992CE78B56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CDEB453A-B66E-46E3-9DF0-C7A85915F3D6}"/>
              </a:ext>
            </a:extLst>
          </p:cNvPr>
          <p:cNvSpPr>
            <a:spLocks noGrp="1"/>
          </p:cNvSpPr>
          <p:nvPr>
            <p:ph type="sldNum" sz="quarter" idx="10"/>
          </p:nvPr>
        </p:nvSpPr>
        <p:spPr>
          <a:xfrm>
            <a:off x="0" y="0"/>
            <a:ext cx="0" cy="0"/>
          </a:xfrm>
        </p:spPr>
        <p:txBody>
          <a:bodyPr/>
          <a:lstStyle>
            <a:lvl1pPr algn="ctr" eaLnBrk="1" hangingPunct="1">
              <a:defRPr>
                <a:ea typeface="ヒラギノ角ゴ Pro W3" pitchFamily="124" charset="-128"/>
                <a:cs typeface="+mn-cs"/>
              </a:defRPr>
            </a:lvl1pPr>
          </a:lstStyle>
          <a:p>
            <a:pPr>
              <a:defRPr/>
            </a:pPr>
            <a:fld id="{963092FC-2F57-4482-ADEF-7542CD12231F}" type="slidenum">
              <a:rPr lang="en-US" altLang="en-US"/>
              <a:pPr>
                <a:defRPr/>
              </a:pPr>
              <a:t>‹#›</a:t>
            </a:fld>
            <a:endParaRPr lang="en-US" altLang="en-US"/>
          </a:p>
        </p:txBody>
      </p:sp>
      <p:sp>
        <p:nvSpPr>
          <p:cNvPr id="5" name="Footer Placeholder 4">
            <a:extLst>
              <a:ext uri="{FF2B5EF4-FFF2-40B4-BE49-F238E27FC236}">
                <a16:creationId xmlns:a16="http://schemas.microsoft.com/office/drawing/2014/main" id="{6885910B-AEC0-4786-BE25-D47E60B5A786}"/>
              </a:ext>
            </a:extLst>
          </p:cNvPr>
          <p:cNvSpPr>
            <a:spLocks noGrp="1"/>
          </p:cNvSpPr>
          <p:nvPr>
            <p:ph type="ftr" sz="quarter" idx="11"/>
          </p:nvPr>
        </p:nvSpPr>
        <p:spPr>
          <a:xfrm>
            <a:off x="0" y="0"/>
            <a:ext cx="0" cy="0"/>
          </a:xfrm>
        </p:spPr>
        <p:txBody>
          <a:bodyPr/>
          <a:lstStyle>
            <a:lvl1pPr algn="ctr" eaLnBrk="1" hangingPunct="1">
              <a:defRPr>
                <a:ea typeface="ヒラギノ角ゴ Pro W3" pitchFamily="124" charset="-128"/>
                <a:cs typeface="+mn-cs"/>
              </a:defRPr>
            </a:lvl1pPr>
          </a:lstStyle>
          <a:p>
            <a:pPr>
              <a:defRPr/>
            </a:pPr>
            <a:endParaRPr lang="en-US" altLang="en-US"/>
          </a:p>
        </p:txBody>
      </p:sp>
    </p:spTree>
    <p:extLst>
      <p:ext uri="{BB962C8B-B14F-4D97-AF65-F5344CB8AC3E}">
        <p14:creationId xmlns:p14="http://schemas.microsoft.com/office/powerpoint/2010/main" val="3686014640"/>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F3A06-BA78-49F8-9340-2DC59D777094}"/>
              </a:ext>
            </a:extLst>
          </p:cNvPr>
          <p:cNvSpPr>
            <a:spLocks noGrp="1"/>
          </p:cNvSpPr>
          <p:nvPr>
            <p:ph type="title"/>
          </p:nvPr>
        </p:nvSpPr>
        <p:spPr>
          <a:xfrm>
            <a:off x="1911350" y="288925"/>
            <a:ext cx="6892925" cy="6604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ADBA97FF-FE29-40F9-9B75-6993FB8D6FF5}"/>
              </a:ext>
            </a:extLst>
          </p:cNvPr>
          <p:cNvSpPr>
            <a:spLocks noGrp="1"/>
          </p:cNvSpPr>
          <p:nvPr>
            <p:ph type="tbl" idx="1"/>
          </p:nvPr>
        </p:nvSpPr>
        <p:spPr>
          <a:xfrm>
            <a:off x="1911350" y="1260475"/>
            <a:ext cx="6892925" cy="4489450"/>
          </a:xfrm>
        </p:spPr>
        <p:txBody>
          <a:bodyPr/>
          <a:lstStyle/>
          <a:p>
            <a:pPr lvl="0"/>
            <a:endParaRPr lang="en-US" noProof="0"/>
          </a:p>
        </p:txBody>
      </p:sp>
      <p:sp>
        <p:nvSpPr>
          <p:cNvPr id="4" name="Slide Number Placeholder 3">
            <a:extLst>
              <a:ext uri="{FF2B5EF4-FFF2-40B4-BE49-F238E27FC236}">
                <a16:creationId xmlns:a16="http://schemas.microsoft.com/office/drawing/2014/main" id="{46B89500-000B-4352-820B-C528D652F4C1}"/>
              </a:ext>
            </a:extLst>
          </p:cNvPr>
          <p:cNvSpPr>
            <a:spLocks noGrp="1"/>
          </p:cNvSpPr>
          <p:nvPr>
            <p:ph type="sldNum" sz="quarter" idx="10"/>
          </p:nvPr>
        </p:nvSpPr>
        <p:spPr>
          <a:xfrm>
            <a:off x="8534400" y="6359525"/>
            <a:ext cx="373063" cy="354013"/>
          </a:xfrm>
        </p:spPr>
        <p:txBody>
          <a:bodyPr/>
          <a:lstStyle>
            <a:lvl1pPr algn="ctr" eaLnBrk="1" hangingPunct="1">
              <a:defRPr>
                <a:ea typeface="ヒラギノ角ゴ Pro W3" pitchFamily="124" charset="-128"/>
                <a:cs typeface="+mn-cs"/>
              </a:defRPr>
            </a:lvl1pPr>
          </a:lstStyle>
          <a:p>
            <a:pPr>
              <a:defRPr/>
            </a:pPr>
            <a:fld id="{78DFCB82-7503-450B-BF7B-F51BD1A87042}" type="slidenum">
              <a:rPr lang="en-US" altLang="en-US"/>
              <a:pPr>
                <a:defRPr/>
              </a:pPr>
              <a:t>‹#›</a:t>
            </a:fld>
            <a:endParaRPr lang="en-US" altLang="en-US"/>
          </a:p>
        </p:txBody>
      </p:sp>
      <p:sp>
        <p:nvSpPr>
          <p:cNvPr id="5" name="Footer Placeholder 4">
            <a:extLst>
              <a:ext uri="{FF2B5EF4-FFF2-40B4-BE49-F238E27FC236}">
                <a16:creationId xmlns:a16="http://schemas.microsoft.com/office/drawing/2014/main" id="{3B2AA5B8-4413-48D6-AD88-138F4F47936A}"/>
              </a:ext>
            </a:extLst>
          </p:cNvPr>
          <p:cNvSpPr>
            <a:spLocks noGrp="1"/>
          </p:cNvSpPr>
          <p:nvPr>
            <p:ph type="ftr" sz="quarter" idx="11"/>
          </p:nvPr>
        </p:nvSpPr>
        <p:spPr>
          <a:xfrm>
            <a:off x="3175000" y="6373813"/>
            <a:ext cx="2833688" cy="284162"/>
          </a:xfrm>
        </p:spPr>
        <p:txBody>
          <a:bodyPr/>
          <a:lstStyle>
            <a:lvl1pPr algn="ctr" eaLnBrk="1" hangingPunct="1">
              <a:defRPr>
                <a:ea typeface="ヒラギノ角ゴ Pro W3" pitchFamily="124" charset="-128"/>
                <a:cs typeface="+mn-cs"/>
              </a:defRPr>
            </a:lvl1pPr>
          </a:lstStyle>
          <a:p>
            <a:pPr>
              <a:defRPr/>
            </a:pPr>
            <a:endParaRPr lang="en-US" altLang="en-US"/>
          </a:p>
        </p:txBody>
      </p:sp>
    </p:spTree>
    <p:extLst>
      <p:ext uri="{BB962C8B-B14F-4D97-AF65-F5344CB8AC3E}">
        <p14:creationId xmlns:p14="http://schemas.microsoft.com/office/powerpoint/2010/main" val="3032704158"/>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4631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1026" name="Picture 9">
            <a:extLst>
              <a:ext uri="{FF2B5EF4-FFF2-40B4-BE49-F238E27FC236}">
                <a16:creationId xmlns:a16="http://schemas.microsoft.com/office/drawing/2014/main" id="{B0637D38-36FE-4F1A-9BA7-CB9BD771A5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86713" y="5210175"/>
            <a:ext cx="1169987"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84">
            <a:extLst>
              <a:ext uri="{FF2B5EF4-FFF2-40B4-BE49-F238E27FC236}">
                <a16:creationId xmlns:a16="http://schemas.microsoft.com/office/drawing/2014/main" id="{3147EDF9-82EF-4670-B119-8C44344317CC}"/>
              </a:ext>
            </a:extLst>
          </p:cNvPr>
          <p:cNvSpPr>
            <a:spLocks noGrp="1" noChangeArrowheads="1"/>
          </p:cNvSpPr>
          <p:nvPr>
            <p:ph type="body" idx="1"/>
          </p:nvPr>
        </p:nvSpPr>
        <p:spPr bwMode="gray">
          <a:xfrm>
            <a:off x="258763" y="974725"/>
            <a:ext cx="8615362"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028" name="Rectangle 83">
            <a:extLst>
              <a:ext uri="{FF2B5EF4-FFF2-40B4-BE49-F238E27FC236}">
                <a16:creationId xmlns:a16="http://schemas.microsoft.com/office/drawing/2014/main" id="{EAD62F96-1F54-4CC0-9FB9-7E8CA85AD804}"/>
              </a:ext>
            </a:extLst>
          </p:cNvPr>
          <p:cNvSpPr>
            <a:spLocks noGrp="1" noChangeArrowheads="1"/>
          </p:cNvSpPr>
          <p:nvPr>
            <p:ph type="title"/>
          </p:nvPr>
        </p:nvSpPr>
        <p:spPr bwMode="gray">
          <a:xfrm>
            <a:off x="269875" y="320675"/>
            <a:ext cx="85947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a:t>Click to Edit Master Title</a:t>
            </a:r>
          </a:p>
        </p:txBody>
      </p:sp>
      <p:sp>
        <p:nvSpPr>
          <p:cNvPr id="1029" name="TextBox 14">
            <a:extLst>
              <a:ext uri="{FF2B5EF4-FFF2-40B4-BE49-F238E27FC236}">
                <a16:creationId xmlns:a16="http://schemas.microsoft.com/office/drawing/2014/main" id="{5A96E1EA-70FD-4506-BD97-0487AE998BF4}"/>
              </a:ext>
            </a:extLst>
          </p:cNvPr>
          <p:cNvSpPr txBox="1">
            <a:spLocks noChangeArrowheads="1"/>
          </p:cNvSpPr>
          <p:nvPr/>
        </p:nvSpPr>
        <p:spPr bwMode="auto">
          <a:xfrm>
            <a:off x="3086100" y="6465888"/>
            <a:ext cx="295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r>
              <a:rPr lang="en-US" altLang="en-US" sz="800">
                <a:solidFill>
                  <a:srgbClr val="7C7C7C"/>
                </a:solidFill>
                <a:latin typeface="Calibri Light" panose="020F0302020204030204" pitchFamily="34" charset="0"/>
              </a:rPr>
              <a:t>©Larsen &amp; Toubro Infotech Ltd. Privileged and Confidential</a:t>
            </a:r>
          </a:p>
        </p:txBody>
      </p:sp>
      <p:sp>
        <p:nvSpPr>
          <p:cNvPr id="1030" name="Rectangle 8">
            <a:extLst>
              <a:ext uri="{FF2B5EF4-FFF2-40B4-BE49-F238E27FC236}">
                <a16:creationId xmlns:a16="http://schemas.microsoft.com/office/drawing/2014/main" id="{B108A9BF-AEB0-4B1A-8C46-3267696C44A9}"/>
              </a:ext>
            </a:extLst>
          </p:cNvPr>
          <p:cNvSpPr>
            <a:spLocks noChangeArrowheads="1"/>
          </p:cNvSpPr>
          <p:nvPr/>
        </p:nvSpPr>
        <p:spPr bwMode="auto">
          <a:xfrm>
            <a:off x="8483600" y="6432550"/>
            <a:ext cx="396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457200">
              <a:defRPr sz="1200">
                <a:solidFill>
                  <a:schemeClr val="tx1"/>
                </a:solidFill>
                <a:latin typeface="Arial" panose="020B0604020202020204" pitchFamily="34" charset="0"/>
                <a:ea typeface="ヒラギノ角ゴ Pro W3"/>
                <a:cs typeface="ヒラギノ角ゴ Pro W3"/>
              </a:defRPr>
            </a:lvl1pPr>
            <a:lvl2pPr marL="742950" indent="-285750" algn="ctr" defTabSz="457200">
              <a:defRPr sz="1200">
                <a:solidFill>
                  <a:schemeClr val="tx1"/>
                </a:solidFill>
                <a:latin typeface="Arial" panose="020B0604020202020204" pitchFamily="34" charset="0"/>
                <a:ea typeface="ヒラギノ角ゴ Pro W3"/>
                <a:cs typeface="ヒラギノ角ゴ Pro W3"/>
              </a:defRPr>
            </a:lvl2pPr>
            <a:lvl3pPr marL="1143000" indent="-228600" algn="ctr" defTabSz="457200">
              <a:defRPr sz="1200">
                <a:solidFill>
                  <a:schemeClr val="tx1"/>
                </a:solidFill>
                <a:latin typeface="Arial" panose="020B0604020202020204" pitchFamily="34" charset="0"/>
                <a:ea typeface="ヒラギノ角ゴ Pro W3"/>
                <a:cs typeface="ヒラギノ角ゴ Pro W3"/>
              </a:defRPr>
            </a:lvl3pPr>
            <a:lvl4pPr marL="1600200" indent="-228600" algn="ctr" defTabSz="457200">
              <a:defRPr sz="1200">
                <a:solidFill>
                  <a:schemeClr val="tx1"/>
                </a:solidFill>
                <a:latin typeface="Arial" panose="020B0604020202020204" pitchFamily="34" charset="0"/>
                <a:ea typeface="ヒラギノ角ゴ Pro W3"/>
                <a:cs typeface="ヒラギノ角ゴ Pro W3"/>
              </a:defRPr>
            </a:lvl4pPr>
            <a:lvl5pPr marL="2057400" indent="-228600" algn="ctr" defTabSz="457200">
              <a:defRPr sz="1200">
                <a:solidFill>
                  <a:schemeClr val="tx1"/>
                </a:solidFill>
                <a:latin typeface="Arial" panose="020B0604020202020204" pitchFamily="34" charset="0"/>
                <a:ea typeface="ヒラギノ角ゴ Pro W3"/>
                <a:cs typeface="ヒラギノ角ゴ Pro W3"/>
              </a:defRPr>
            </a:lvl5pPr>
            <a:lvl6pPr marL="25146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fld id="{17CB4DD4-83E1-4811-9405-4C149C5D4B97}" type="slidenum">
              <a:rPr lang="uk-UA" altLang="en-US" sz="1400">
                <a:solidFill>
                  <a:schemeClr val="bg1"/>
                </a:solidFill>
                <a:latin typeface="Calibri Light" panose="020F0302020204030204" pitchFamily="34" charset="0"/>
              </a:rPr>
              <a:pPr eaLnBrk="1" hangingPunct="1"/>
              <a:t>‹#›</a:t>
            </a:fld>
            <a:endParaRPr lang="uk-UA" altLang="en-US" sz="1000">
              <a:solidFill>
                <a:schemeClr val="bg1"/>
              </a:solidFill>
              <a:latin typeface="Calibri Light" panose="020F0302020204030204" pitchFamily="34" charset="0"/>
            </a:endParaRPr>
          </a:p>
        </p:txBody>
      </p:sp>
      <p:pic>
        <p:nvPicPr>
          <p:cNvPr id="1031" name="Picture 4" descr="C:\Users\10630824\Desktop\Microot template\corners (2).png">
            <a:extLst>
              <a:ext uri="{FF2B5EF4-FFF2-40B4-BE49-F238E27FC236}">
                <a16:creationId xmlns:a16="http://schemas.microsoft.com/office/drawing/2014/main" id="{49BF79AD-BF2F-4E5B-8A53-5E15E1A1085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50" y="-49213"/>
            <a:ext cx="688975"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0">
            <a:extLst>
              <a:ext uri="{FF2B5EF4-FFF2-40B4-BE49-F238E27FC236}">
                <a16:creationId xmlns:a16="http://schemas.microsoft.com/office/drawing/2014/main" id="{8FD1E51F-C2A1-45E5-B2C9-1799529954B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4313" y="6386513"/>
            <a:ext cx="382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Lst>
  <p:transition>
    <p:wipe dir="r"/>
  </p:transition>
  <p:txStyles>
    <p:titleStyle>
      <a:lvl1pPr algn="l" rtl="0" fontAlgn="base">
        <a:spcBef>
          <a:spcPct val="0"/>
        </a:spcBef>
        <a:spcAft>
          <a:spcPct val="0"/>
        </a:spcAft>
        <a:defRPr sz="2500">
          <a:solidFill>
            <a:srgbClr val="2C2D8B"/>
          </a:solidFill>
          <a:latin typeface="Calibri Light"/>
          <a:ea typeface="+mj-ea"/>
          <a:cs typeface="Calibri Light"/>
        </a:defRPr>
      </a:lvl1pPr>
      <a:lvl2pPr algn="l" rtl="0" fontAlgn="base">
        <a:spcBef>
          <a:spcPct val="0"/>
        </a:spcBef>
        <a:spcAft>
          <a:spcPct val="0"/>
        </a:spcAft>
        <a:defRPr sz="2500">
          <a:solidFill>
            <a:srgbClr val="2C2D8B"/>
          </a:solidFill>
          <a:latin typeface="Calibri Light" panose="020F0302020204030204" pitchFamily="34" charset="0"/>
          <a:ea typeface="STKaiti" pitchFamily="2" charset="-122"/>
          <a:cs typeface="Calibri Light" panose="020F0302020204030204" pitchFamily="34" charset="0"/>
        </a:defRPr>
      </a:lvl2pPr>
      <a:lvl3pPr algn="l" rtl="0" fontAlgn="base">
        <a:spcBef>
          <a:spcPct val="0"/>
        </a:spcBef>
        <a:spcAft>
          <a:spcPct val="0"/>
        </a:spcAft>
        <a:defRPr sz="2500">
          <a:solidFill>
            <a:srgbClr val="2C2D8B"/>
          </a:solidFill>
          <a:latin typeface="Calibri Light" panose="020F0302020204030204" pitchFamily="34" charset="0"/>
          <a:ea typeface="STKaiti" pitchFamily="2" charset="-122"/>
          <a:cs typeface="Calibri Light" panose="020F0302020204030204" pitchFamily="34" charset="0"/>
        </a:defRPr>
      </a:lvl3pPr>
      <a:lvl4pPr algn="l" rtl="0" fontAlgn="base">
        <a:spcBef>
          <a:spcPct val="0"/>
        </a:spcBef>
        <a:spcAft>
          <a:spcPct val="0"/>
        </a:spcAft>
        <a:defRPr sz="2500">
          <a:solidFill>
            <a:srgbClr val="2C2D8B"/>
          </a:solidFill>
          <a:latin typeface="Calibri Light" panose="020F0302020204030204" pitchFamily="34" charset="0"/>
          <a:ea typeface="STKaiti" pitchFamily="2" charset="-122"/>
          <a:cs typeface="Calibri Light" panose="020F0302020204030204" pitchFamily="34" charset="0"/>
        </a:defRPr>
      </a:lvl4pPr>
      <a:lvl5pPr algn="l" rtl="0" fontAlgn="base">
        <a:spcBef>
          <a:spcPct val="0"/>
        </a:spcBef>
        <a:spcAft>
          <a:spcPct val="0"/>
        </a:spcAft>
        <a:defRPr sz="2500">
          <a:solidFill>
            <a:srgbClr val="2C2D8B"/>
          </a:solidFill>
          <a:latin typeface="Calibri Light" panose="020F0302020204030204" pitchFamily="34" charset="0"/>
          <a:ea typeface="STKaiti" pitchFamily="2" charset="-122"/>
          <a:cs typeface="Calibri Light" panose="020F0302020204030204"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050" indent="-146050" algn="l" defTabSz="1565275" rtl="0" fontAlgn="base">
        <a:spcBef>
          <a:spcPct val="75000"/>
        </a:spcBef>
        <a:spcAft>
          <a:spcPct val="0"/>
        </a:spcAft>
        <a:buFont typeface="Wingdings" panose="05000000000000000000" pitchFamily="2" charset="2"/>
        <a:buChar char="§"/>
        <a:defRPr sz="1600">
          <a:solidFill>
            <a:srgbClr val="000000"/>
          </a:solidFill>
          <a:latin typeface="Calibri Light"/>
          <a:ea typeface="+mn-ea"/>
          <a:cs typeface="Calibri Light"/>
        </a:defRPr>
      </a:lvl1pPr>
      <a:lvl2pPr marL="292100" indent="-146050" algn="l" defTabSz="1565275" rtl="0" fontAlgn="base">
        <a:spcBef>
          <a:spcPct val="25000"/>
        </a:spcBef>
        <a:spcAft>
          <a:spcPct val="0"/>
        </a:spcAft>
        <a:buSzPct val="80000"/>
        <a:buFont typeface="Wingdings" panose="05000000000000000000" pitchFamily="2" charset="2"/>
        <a:buChar char="§"/>
        <a:defRPr sz="1600">
          <a:solidFill>
            <a:srgbClr val="000000"/>
          </a:solidFill>
          <a:latin typeface="Calibri Light"/>
          <a:ea typeface="+mn-ea"/>
          <a:cs typeface="Calibri Light"/>
        </a:defRPr>
      </a:lvl2pPr>
      <a:lvl3pPr marL="439738" indent="-146050" algn="l" defTabSz="1565275" rtl="0" fontAlgn="base">
        <a:spcBef>
          <a:spcPct val="25000"/>
        </a:spcBef>
        <a:spcAft>
          <a:spcPct val="0"/>
        </a:spcAft>
        <a:buSzPct val="70000"/>
        <a:buFont typeface="Wingdings" panose="05000000000000000000" pitchFamily="2" charset="2"/>
        <a:buChar char="§"/>
        <a:defRPr sz="1600">
          <a:solidFill>
            <a:srgbClr val="000000"/>
          </a:solidFill>
          <a:latin typeface="Calibri Light"/>
          <a:ea typeface="+mn-ea"/>
          <a:cs typeface="Calibri Light"/>
        </a:defRPr>
      </a:lvl3pPr>
      <a:lvl4pPr marL="584200" indent="-141288" algn="l" defTabSz="1565275" rtl="0" fontAlgn="base">
        <a:spcBef>
          <a:spcPct val="25000"/>
        </a:spcBef>
        <a:spcAft>
          <a:spcPct val="0"/>
        </a:spcAft>
        <a:buFont typeface="Arial" panose="020B0604020202020204" pitchFamily="34" charset="0"/>
        <a:buChar char="•"/>
        <a:defRPr sz="1600">
          <a:solidFill>
            <a:srgbClr val="000000"/>
          </a:solidFill>
          <a:latin typeface="Calibri Light"/>
          <a:ea typeface="+mn-ea"/>
          <a:cs typeface="Calibri Light"/>
        </a:defRPr>
      </a:lvl4pPr>
      <a:lvl5pPr marL="725488" indent="-139700" algn="l" defTabSz="1565275" rtl="0" fontAlgn="base">
        <a:spcBef>
          <a:spcPct val="25000"/>
        </a:spcBef>
        <a:spcAft>
          <a:spcPct val="0"/>
        </a:spcAft>
        <a:buFont typeface="Arial" panose="020B0604020202020204" pitchFamily="34" charset="0"/>
        <a:buChar char="•"/>
        <a:defRPr sz="160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1">
            <a:extLst>
              <a:ext uri="{FF2B5EF4-FFF2-40B4-BE49-F238E27FC236}">
                <a16:creationId xmlns:a16="http://schemas.microsoft.com/office/drawing/2014/main" id="{E599D582-81B4-4A70-9545-79D763BAC2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5863" y="2713038"/>
            <a:ext cx="1692275" cy="127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5" r:id="rId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gif"/><Relationship Id="rId7" Type="http://schemas.openxmlformats.org/officeDocument/2006/relationships/image" Target="../media/image14.png"/><Relationship Id="rId2" Type="http://schemas.openxmlformats.org/officeDocument/2006/relationships/image" Target="../media/image9.gif"/><Relationship Id="rId1" Type="http://schemas.openxmlformats.org/officeDocument/2006/relationships/slideLayout" Target="../slideLayouts/slideLayout6.xml"/><Relationship Id="rId6" Type="http://schemas.openxmlformats.org/officeDocument/2006/relationships/image" Target="../media/image13.gif"/><Relationship Id="rId5" Type="http://schemas.openxmlformats.org/officeDocument/2006/relationships/image" Target="../media/image12.gif"/><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5.wmf"/><Relationship Id="rId5" Type="http://schemas.openxmlformats.org/officeDocument/2006/relationships/oleObject" Target="../embeddings/oleObject1.bin"/><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386D048A-3C1E-447A-935D-38FD80CA5558}"/>
              </a:ext>
            </a:extLst>
          </p:cNvPr>
          <p:cNvSpPr>
            <a:spLocks noGrp="1" noChangeArrowheads="1"/>
          </p:cNvSpPr>
          <p:nvPr>
            <p:ph type="subTitle" idx="1"/>
          </p:nvPr>
        </p:nvSpPr>
        <p:spPr>
          <a:xfrm>
            <a:off x="1724025" y="3216275"/>
            <a:ext cx="5557838" cy="295275"/>
          </a:xfrm>
        </p:spPr>
        <p:txBody>
          <a:bodyPr/>
          <a:lstStyle/>
          <a:p>
            <a:r>
              <a:rPr lang="en-US" altLang="en-US" sz="2400">
                <a:latin typeface="Calibri Light" panose="020F0302020204030204" pitchFamily="34" charset="0"/>
                <a:cs typeface="Calibri Light" panose="020F0302020204030204" pitchFamily="34" charset="0"/>
              </a:rPr>
              <a:t>Non Monetary and Monetary  Processing</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EB55D8D-C28F-4439-A61E-A15DE140F13F}"/>
              </a:ext>
            </a:extLst>
          </p:cNvPr>
          <p:cNvSpPr>
            <a:spLocks noGrp="1" noChangeArrowheads="1"/>
          </p:cNvSpPr>
          <p:nvPr>
            <p:ph type="title"/>
          </p:nvPr>
        </p:nvSpPr>
        <p:spPr>
          <a:xfrm>
            <a:off x="373063" y="288925"/>
            <a:ext cx="6892925" cy="660400"/>
          </a:xfrm>
        </p:spPr>
        <p:txBody>
          <a:bodyPr/>
          <a:lstStyle/>
          <a:p>
            <a:r>
              <a:rPr lang="en-US" altLang="en-US" sz="2400">
                <a:latin typeface="Calibri Light" panose="020F0302020204030204" pitchFamily="34" charset="0"/>
                <a:cs typeface="Calibri Light" panose="020F0302020204030204" pitchFamily="34" charset="0"/>
              </a:rPr>
              <a:t>Non Monetary Updates – Online </a:t>
            </a:r>
            <a:br>
              <a:rPr lang="en-US" altLang="en-US" sz="2400">
                <a:latin typeface="Calibri Light" panose="020F0302020204030204" pitchFamily="34" charset="0"/>
                <a:cs typeface="Calibri Light" panose="020F0302020204030204" pitchFamily="34" charset="0"/>
              </a:rPr>
            </a:br>
            <a:r>
              <a:rPr lang="en-US" altLang="en-US" sz="2400">
                <a:latin typeface="Calibri Light" panose="020F0302020204030204" pitchFamily="34" charset="0"/>
                <a:cs typeface="Calibri Light" panose="020F0302020204030204" pitchFamily="34" charset="0"/>
              </a:rPr>
              <a:t>	Batch Impact- </a:t>
            </a:r>
            <a:r>
              <a:rPr lang="en-US" altLang="en-US" sz="1800">
                <a:latin typeface="Calibri Light" panose="020F0302020204030204" pitchFamily="34" charset="0"/>
                <a:cs typeface="Calibri Light" panose="020F0302020204030204" pitchFamily="34" charset="0"/>
              </a:rPr>
              <a:t>JOURNAL MODE</a:t>
            </a:r>
          </a:p>
        </p:txBody>
      </p:sp>
      <p:sp>
        <p:nvSpPr>
          <p:cNvPr id="22531" name="Rectangle 3">
            <a:extLst>
              <a:ext uri="{FF2B5EF4-FFF2-40B4-BE49-F238E27FC236}">
                <a16:creationId xmlns:a16="http://schemas.microsoft.com/office/drawing/2014/main" id="{582ED6CB-D98C-4E95-B973-BB04C67A3ECC}"/>
              </a:ext>
            </a:extLst>
          </p:cNvPr>
          <p:cNvSpPr>
            <a:spLocks noGrp="1" noChangeArrowheads="1"/>
          </p:cNvSpPr>
          <p:nvPr>
            <p:ph idx="1"/>
          </p:nvPr>
        </p:nvSpPr>
        <p:spPr>
          <a:xfrm>
            <a:off x="203200" y="1435100"/>
            <a:ext cx="8115300" cy="4933950"/>
          </a:xfrm>
        </p:spPr>
        <p:txBody>
          <a:bodyPr/>
          <a:lstStyle/>
          <a:p>
            <a:endParaRPr lang="en-US" altLang="en-US">
              <a:latin typeface="Calibri Light" panose="020F0302020204030204" pitchFamily="34" charset="0"/>
              <a:cs typeface="Calibri Light" panose="020F0302020204030204" pitchFamily="34" charset="0"/>
            </a:endParaRPr>
          </a:p>
          <a:p>
            <a:endParaRPr lang="en-US" altLang="en-US">
              <a:latin typeface="Calibri Light" panose="020F0302020204030204" pitchFamily="34" charset="0"/>
              <a:cs typeface="Calibri Light" panose="020F0302020204030204" pitchFamily="34" charset="0"/>
            </a:endParaRPr>
          </a:p>
        </p:txBody>
      </p:sp>
      <p:sp>
        <p:nvSpPr>
          <p:cNvPr id="22532" name="AutoShape 5">
            <a:extLst>
              <a:ext uri="{FF2B5EF4-FFF2-40B4-BE49-F238E27FC236}">
                <a16:creationId xmlns:a16="http://schemas.microsoft.com/office/drawing/2014/main" id="{356F8090-9BF1-446D-A9CD-D4F9AA395E6B}"/>
              </a:ext>
            </a:extLst>
          </p:cNvPr>
          <p:cNvSpPr>
            <a:spLocks noChangeArrowheads="1"/>
          </p:cNvSpPr>
          <p:nvPr/>
        </p:nvSpPr>
        <p:spPr bwMode="auto">
          <a:xfrm>
            <a:off x="971550" y="1181100"/>
            <a:ext cx="971550" cy="1257300"/>
          </a:xfrm>
          <a:prstGeom prst="flowChartMagneticDisk">
            <a:avLst/>
          </a:prstGeom>
          <a:noFill/>
          <a:ln w="3175">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r>
              <a:rPr lang="en-US" altLang="en-US" sz="1000" b="1"/>
              <a:t>AML1 AML3 </a:t>
            </a:r>
          </a:p>
          <a:p>
            <a:pPr eaLnBrk="1" hangingPunct="1"/>
            <a:r>
              <a:rPr lang="en-US" altLang="en-US" sz="1000" b="1"/>
              <a:t>AMJ1 AMT1</a:t>
            </a:r>
          </a:p>
          <a:p>
            <a:pPr eaLnBrk="1" hangingPunct="1"/>
            <a:r>
              <a:rPr lang="en-US" altLang="en-US" sz="1000" b="1"/>
              <a:t>AMTX</a:t>
            </a:r>
          </a:p>
          <a:p>
            <a:pPr eaLnBrk="1" hangingPunct="1"/>
            <a:r>
              <a:rPr lang="en-US" altLang="en-US" sz="1000" b="1"/>
              <a:t>ATCC-1</a:t>
            </a:r>
          </a:p>
        </p:txBody>
      </p:sp>
      <p:sp>
        <p:nvSpPr>
          <p:cNvPr id="22533" name="AutoShape 10">
            <a:extLst>
              <a:ext uri="{FF2B5EF4-FFF2-40B4-BE49-F238E27FC236}">
                <a16:creationId xmlns:a16="http://schemas.microsoft.com/office/drawing/2014/main" id="{6EFA9F75-04C0-4F32-AFC4-FC0C7562A427}"/>
              </a:ext>
            </a:extLst>
          </p:cNvPr>
          <p:cNvSpPr>
            <a:spLocks noChangeArrowheads="1"/>
          </p:cNvSpPr>
          <p:nvPr/>
        </p:nvSpPr>
        <p:spPr bwMode="auto">
          <a:xfrm>
            <a:off x="590550" y="3143250"/>
            <a:ext cx="1676400" cy="1047750"/>
          </a:xfrm>
          <a:prstGeom prst="flowChartProcess">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endParaRPr lang="en-US" altLang="en-US" sz="1000" b="1"/>
          </a:p>
          <a:p>
            <a:pPr eaLnBrk="1" hangingPunct="1"/>
            <a:endParaRPr lang="en-US" altLang="en-US" sz="1000" b="1"/>
          </a:p>
          <a:p>
            <a:pPr eaLnBrk="1" hangingPunct="1"/>
            <a:r>
              <a:rPr lang="en-US" altLang="en-US" sz="1000" b="1"/>
              <a:t>ARD020</a:t>
            </a:r>
          </a:p>
          <a:p>
            <a:pPr eaLnBrk="1" hangingPunct="1"/>
            <a:endParaRPr lang="en-US" altLang="en-US" sz="800" b="1"/>
          </a:p>
          <a:p>
            <a:pPr eaLnBrk="1" hangingPunct="1"/>
            <a:endParaRPr lang="en-US" altLang="en-US" sz="800" b="1"/>
          </a:p>
          <a:p>
            <a:pPr eaLnBrk="1" hangingPunct="1"/>
            <a:r>
              <a:rPr lang="en-US" altLang="en-US" sz="1000" b="1"/>
              <a:t>Online Transaction  </a:t>
            </a:r>
          </a:p>
          <a:p>
            <a:pPr eaLnBrk="1" hangingPunct="1"/>
            <a:r>
              <a:rPr lang="en-US" altLang="en-US" sz="1000" b="1"/>
              <a:t>Extract</a:t>
            </a:r>
          </a:p>
          <a:p>
            <a:pPr eaLnBrk="1" hangingPunct="1"/>
            <a:endParaRPr lang="en-US" altLang="en-US" sz="1000" b="1"/>
          </a:p>
          <a:p>
            <a:pPr eaLnBrk="1" hangingPunct="1"/>
            <a:endParaRPr lang="en-US" altLang="en-US" sz="1000" b="1"/>
          </a:p>
          <a:p>
            <a:pPr eaLnBrk="1" hangingPunct="1"/>
            <a:endParaRPr lang="en-US" altLang="en-US" sz="800" b="1"/>
          </a:p>
        </p:txBody>
      </p:sp>
      <p:sp>
        <p:nvSpPr>
          <p:cNvPr id="22534" name="AutoShape 11">
            <a:extLst>
              <a:ext uri="{FF2B5EF4-FFF2-40B4-BE49-F238E27FC236}">
                <a16:creationId xmlns:a16="http://schemas.microsoft.com/office/drawing/2014/main" id="{51952F75-388A-4A9B-BCDB-5FC32CA209FE}"/>
              </a:ext>
            </a:extLst>
          </p:cNvPr>
          <p:cNvSpPr>
            <a:spLocks noChangeArrowheads="1"/>
          </p:cNvSpPr>
          <p:nvPr/>
        </p:nvSpPr>
        <p:spPr bwMode="auto">
          <a:xfrm>
            <a:off x="412750" y="4889500"/>
            <a:ext cx="971550" cy="1257300"/>
          </a:xfrm>
          <a:prstGeom prst="flowChartMagneticDisk">
            <a:avLst/>
          </a:prstGeom>
          <a:noFill/>
          <a:ln w="3175">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r>
              <a:rPr lang="en-US" altLang="en-US" sz="1000" b="1"/>
              <a:t>ATL1 ATL3 </a:t>
            </a:r>
          </a:p>
          <a:p>
            <a:pPr eaLnBrk="1" hangingPunct="1"/>
            <a:r>
              <a:rPr lang="en-US" altLang="en-US" sz="1000" b="1"/>
              <a:t>ATJ1 ATT1</a:t>
            </a:r>
          </a:p>
          <a:p>
            <a:pPr eaLnBrk="1" hangingPunct="1"/>
            <a:r>
              <a:rPr lang="en-US" altLang="en-US" sz="1000" b="1"/>
              <a:t>ATTX</a:t>
            </a:r>
          </a:p>
          <a:p>
            <a:pPr eaLnBrk="1" hangingPunct="1"/>
            <a:endParaRPr lang="en-US" altLang="en-US" sz="1000" b="1"/>
          </a:p>
        </p:txBody>
      </p:sp>
      <p:sp>
        <p:nvSpPr>
          <p:cNvPr id="22535" name="Line 12">
            <a:extLst>
              <a:ext uri="{FF2B5EF4-FFF2-40B4-BE49-F238E27FC236}">
                <a16:creationId xmlns:a16="http://schemas.microsoft.com/office/drawing/2014/main" id="{CA0F01C2-0039-437C-9C8B-AC593998FE88}"/>
              </a:ext>
            </a:extLst>
          </p:cNvPr>
          <p:cNvSpPr>
            <a:spLocks noChangeShapeType="1"/>
          </p:cNvSpPr>
          <p:nvPr/>
        </p:nvSpPr>
        <p:spPr bwMode="auto">
          <a:xfrm>
            <a:off x="571500" y="35433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6" name="Line 14">
            <a:extLst>
              <a:ext uri="{FF2B5EF4-FFF2-40B4-BE49-F238E27FC236}">
                <a16:creationId xmlns:a16="http://schemas.microsoft.com/office/drawing/2014/main" id="{0B42E725-3546-4041-9AFA-C6E07418C1BB}"/>
              </a:ext>
            </a:extLst>
          </p:cNvPr>
          <p:cNvSpPr>
            <a:spLocks noChangeShapeType="1"/>
          </p:cNvSpPr>
          <p:nvPr/>
        </p:nvSpPr>
        <p:spPr bwMode="auto">
          <a:xfrm>
            <a:off x="1485900" y="24765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7" name="Line 15">
            <a:extLst>
              <a:ext uri="{FF2B5EF4-FFF2-40B4-BE49-F238E27FC236}">
                <a16:creationId xmlns:a16="http://schemas.microsoft.com/office/drawing/2014/main" id="{1996944F-2DA7-44F8-B46B-BB63FF75292A}"/>
              </a:ext>
            </a:extLst>
          </p:cNvPr>
          <p:cNvSpPr>
            <a:spLocks noChangeShapeType="1"/>
          </p:cNvSpPr>
          <p:nvPr/>
        </p:nvSpPr>
        <p:spPr bwMode="auto">
          <a:xfrm>
            <a:off x="901700" y="41910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8" name="AutoShape 16">
            <a:extLst>
              <a:ext uri="{FF2B5EF4-FFF2-40B4-BE49-F238E27FC236}">
                <a16:creationId xmlns:a16="http://schemas.microsoft.com/office/drawing/2014/main" id="{5BE532E9-E4D7-4A09-9059-4C2C4D38E3B2}"/>
              </a:ext>
            </a:extLst>
          </p:cNvPr>
          <p:cNvSpPr>
            <a:spLocks noChangeArrowheads="1"/>
          </p:cNvSpPr>
          <p:nvPr/>
        </p:nvSpPr>
        <p:spPr bwMode="auto">
          <a:xfrm>
            <a:off x="4991100" y="1181100"/>
            <a:ext cx="971550" cy="1257300"/>
          </a:xfrm>
          <a:prstGeom prst="flowChartMagneticDisk">
            <a:avLst/>
          </a:prstGeom>
          <a:noFill/>
          <a:ln w="3175">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r>
              <a:rPr lang="en-US" altLang="en-US" sz="1000" b="1"/>
              <a:t>AM* </a:t>
            </a:r>
          </a:p>
          <a:p>
            <a:pPr eaLnBrk="1" hangingPunct="1"/>
            <a:r>
              <a:rPr lang="en-US" altLang="en-US" sz="1000" b="1"/>
              <a:t>(28 files) </a:t>
            </a:r>
          </a:p>
          <a:p>
            <a:pPr eaLnBrk="1" hangingPunct="1"/>
            <a:r>
              <a:rPr lang="en-US" altLang="en-US" sz="1000" b="1"/>
              <a:t>ATL1</a:t>
            </a:r>
          </a:p>
          <a:p>
            <a:pPr eaLnBrk="1" hangingPunct="1"/>
            <a:r>
              <a:rPr lang="en-US" altLang="en-US" sz="1000" b="1"/>
              <a:t>ATCC-1</a:t>
            </a:r>
          </a:p>
        </p:txBody>
      </p:sp>
      <p:sp>
        <p:nvSpPr>
          <p:cNvPr id="22539" name="AutoShape 17">
            <a:extLst>
              <a:ext uri="{FF2B5EF4-FFF2-40B4-BE49-F238E27FC236}">
                <a16:creationId xmlns:a16="http://schemas.microsoft.com/office/drawing/2014/main" id="{414A1C6B-F788-47EE-A910-C5AF539A229F}"/>
              </a:ext>
            </a:extLst>
          </p:cNvPr>
          <p:cNvSpPr>
            <a:spLocks noChangeArrowheads="1"/>
          </p:cNvSpPr>
          <p:nvPr/>
        </p:nvSpPr>
        <p:spPr bwMode="auto">
          <a:xfrm>
            <a:off x="4610100" y="3143250"/>
            <a:ext cx="1676400" cy="1047750"/>
          </a:xfrm>
          <a:prstGeom prst="flowChartProcess">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endParaRPr lang="en-US" altLang="en-US" sz="1000" b="1"/>
          </a:p>
          <a:p>
            <a:pPr eaLnBrk="1" hangingPunct="1"/>
            <a:endParaRPr lang="en-US" altLang="en-US" sz="1000" b="1"/>
          </a:p>
          <a:p>
            <a:pPr eaLnBrk="1" hangingPunct="1"/>
            <a:r>
              <a:rPr lang="en-US" altLang="en-US" sz="1000" b="1"/>
              <a:t>ARD040</a:t>
            </a:r>
          </a:p>
          <a:p>
            <a:pPr eaLnBrk="1" hangingPunct="1"/>
            <a:endParaRPr lang="en-US" altLang="en-US" sz="800" b="1"/>
          </a:p>
          <a:p>
            <a:pPr eaLnBrk="1" hangingPunct="1"/>
            <a:endParaRPr lang="en-US" altLang="en-US" sz="800" b="1"/>
          </a:p>
          <a:p>
            <a:pPr eaLnBrk="1" hangingPunct="1"/>
            <a:r>
              <a:rPr lang="en-US" altLang="en-US" sz="1000" b="1"/>
              <a:t>File Maintenance  </a:t>
            </a:r>
          </a:p>
          <a:p>
            <a:pPr eaLnBrk="1" hangingPunct="1"/>
            <a:r>
              <a:rPr lang="en-US" altLang="en-US" sz="1000" b="1"/>
              <a:t>Journal</a:t>
            </a:r>
          </a:p>
          <a:p>
            <a:pPr eaLnBrk="1" hangingPunct="1"/>
            <a:r>
              <a:rPr lang="en-US" altLang="en-US" sz="1000" b="1"/>
              <a:t>Report</a:t>
            </a:r>
          </a:p>
          <a:p>
            <a:pPr eaLnBrk="1" hangingPunct="1"/>
            <a:endParaRPr lang="en-US" altLang="en-US" sz="1000" b="1"/>
          </a:p>
          <a:p>
            <a:pPr eaLnBrk="1" hangingPunct="1"/>
            <a:endParaRPr lang="en-US" altLang="en-US" sz="1000" b="1"/>
          </a:p>
          <a:p>
            <a:pPr eaLnBrk="1" hangingPunct="1"/>
            <a:endParaRPr lang="en-US" altLang="en-US" sz="800" b="1"/>
          </a:p>
        </p:txBody>
      </p:sp>
      <p:sp>
        <p:nvSpPr>
          <p:cNvPr id="22540" name="AutoShape 18">
            <a:extLst>
              <a:ext uri="{FF2B5EF4-FFF2-40B4-BE49-F238E27FC236}">
                <a16:creationId xmlns:a16="http://schemas.microsoft.com/office/drawing/2014/main" id="{27390C62-70ED-4576-8652-C17A1246F731}"/>
              </a:ext>
            </a:extLst>
          </p:cNvPr>
          <p:cNvSpPr>
            <a:spLocks noChangeArrowheads="1"/>
          </p:cNvSpPr>
          <p:nvPr/>
        </p:nvSpPr>
        <p:spPr bwMode="auto">
          <a:xfrm>
            <a:off x="4203700" y="4902200"/>
            <a:ext cx="971550" cy="1257300"/>
          </a:xfrm>
          <a:prstGeom prst="flowChartMagneticDisk">
            <a:avLst/>
          </a:prstGeom>
          <a:noFill/>
          <a:ln w="3175">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endParaRPr lang="en-US" altLang="en-US" sz="1000" b="1"/>
          </a:p>
          <a:p>
            <a:pPr eaLnBrk="1" hangingPunct="1"/>
            <a:r>
              <a:rPr lang="en-US" altLang="en-US" sz="1000" b="1"/>
              <a:t>ATC1 </a:t>
            </a:r>
          </a:p>
          <a:p>
            <a:pPr eaLnBrk="1" hangingPunct="1"/>
            <a:r>
              <a:rPr lang="en-US" altLang="en-US" sz="1000" b="1"/>
              <a:t>ATC2</a:t>
            </a:r>
          </a:p>
          <a:p>
            <a:pPr eaLnBrk="1" hangingPunct="1"/>
            <a:r>
              <a:rPr lang="en-US" altLang="en-US" sz="1000" b="1"/>
              <a:t>ATFR</a:t>
            </a:r>
          </a:p>
          <a:p>
            <a:pPr eaLnBrk="1" hangingPunct="1"/>
            <a:r>
              <a:rPr lang="en-US" altLang="en-US" sz="1000" b="1"/>
              <a:t> ATO1</a:t>
            </a:r>
          </a:p>
          <a:p>
            <a:pPr eaLnBrk="1" hangingPunct="1"/>
            <a:r>
              <a:rPr lang="en-US" altLang="en-US" sz="1000" b="1"/>
              <a:t> ATTS</a:t>
            </a:r>
          </a:p>
          <a:p>
            <a:pPr eaLnBrk="1" hangingPunct="1"/>
            <a:endParaRPr lang="en-US" altLang="en-US" sz="1000" b="1"/>
          </a:p>
        </p:txBody>
      </p:sp>
      <p:sp>
        <p:nvSpPr>
          <p:cNvPr id="22541" name="Line 19">
            <a:extLst>
              <a:ext uri="{FF2B5EF4-FFF2-40B4-BE49-F238E27FC236}">
                <a16:creationId xmlns:a16="http://schemas.microsoft.com/office/drawing/2014/main" id="{B719FE92-D194-4FC1-8E79-87971754C9BA}"/>
              </a:ext>
            </a:extLst>
          </p:cNvPr>
          <p:cNvSpPr>
            <a:spLocks noChangeShapeType="1"/>
          </p:cNvSpPr>
          <p:nvPr/>
        </p:nvSpPr>
        <p:spPr bwMode="auto">
          <a:xfrm>
            <a:off x="4603750" y="35433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2" name="Line 20">
            <a:extLst>
              <a:ext uri="{FF2B5EF4-FFF2-40B4-BE49-F238E27FC236}">
                <a16:creationId xmlns:a16="http://schemas.microsoft.com/office/drawing/2014/main" id="{F95AF925-203A-4735-9424-C5E23B42C938}"/>
              </a:ext>
            </a:extLst>
          </p:cNvPr>
          <p:cNvSpPr>
            <a:spLocks noChangeShapeType="1"/>
          </p:cNvSpPr>
          <p:nvPr/>
        </p:nvSpPr>
        <p:spPr bwMode="auto">
          <a:xfrm>
            <a:off x="5505450" y="24765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3" name="Line 21">
            <a:extLst>
              <a:ext uri="{FF2B5EF4-FFF2-40B4-BE49-F238E27FC236}">
                <a16:creationId xmlns:a16="http://schemas.microsoft.com/office/drawing/2014/main" id="{8BF4E9EB-09D0-48BC-801E-94202B98A925}"/>
              </a:ext>
            </a:extLst>
          </p:cNvPr>
          <p:cNvSpPr>
            <a:spLocks noChangeShapeType="1"/>
          </p:cNvSpPr>
          <p:nvPr/>
        </p:nvSpPr>
        <p:spPr bwMode="auto">
          <a:xfrm>
            <a:off x="4718050" y="41910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4" name="AutoShape 22">
            <a:extLst>
              <a:ext uri="{FF2B5EF4-FFF2-40B4-BE49-F238E27FC236}">
                <a16:creationId xmlns:a16="http://schemas.microsoft.com/office/drawing/2014/main" id="{353CAF3A-C98E-47AC-82AB-357BF80109BD}"/>
              </a:ext>
            </a:extLst>
          </p:cNvPr>
          <p:cNvSpPr>
            <a:spLocks noChangeArrowheads="1"/>
          </p:cNvSpPr>
          <p:nvPr/>
        </p:nvSpPr>
        <p:spPr bwMode="auto">
          <a:xfrm>
            <a:off x="1612900" y="4914900"/>
            <a:ext cx="1079500" cy="1054100"/>
          </a:xfrm>
          <a:prstGeom prst="flowChartMagneticTape">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r>
              <a:rPr lang="en-US" altLang="en-US" b="1"/>
              <a:t>ATBF</a:t>
            </a:r>
          </a:p>
        </p:txBody>
      </p:sp>
      <p:sp>
        <p:nvSpPr>
          <p:cNvPr id="22545" name="Line 23">
            <a:extLst>
              <a:ext uri="{FF2B5EF4-FFF2-40B4-BE49-F238E27FC236}">
                <a16:creationId xmlns:a16="http://schemas.microsoft.com/office/drawing/2014/main" id="{AE8800EF-F0F0-4128-96B2-862FD00FCBD3}"/>
              </a:ext>
            </a:extLst>
          </p:cNvPr>
          <p:cNvSpPr>
            <a:spLocks noChangeShapeType="1"/>
          </p:cNvSpPr>
          <p:nvPr/>
        </p:nvSpPr>
        <p:spPr bwMode="auto">
          <a:xfrm>
            <a:off x="2146300" y="42037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6" name="AutoShape 24">
            <a:extLst>
              <a:ext uri="{FF2B5EF4-FFF2-40B4-BE49-F238E27FC236}">
                <a16:creationId xmlns:a16="http://schemas.microsoft.com/office/drawing/2014/main" id="{3E03FCEC-B14C-4E4B-A698-29438249F6FF}"/>
              </a:ext>
            </a:extLst>
          </p:cNvPr>
          <p:cNvSpPr>
            <a:spLocks noChangeArrowheads="1"/>
          </p:cNvSpPr>
          <p:nvPr/>
        </p:nvSpPr>
        <p:spPr bwMode="auto">
          <a:xfrm>
            <a:off x="5207000" y="4584700"/>
            <a:ext cx="952500" cy="635000"/>
          </a:xfrm>
          <a:prstGeom prst="flowChartDocument">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r>
              <a:rPr lang="en-US" altLang="en-US" sz="800" b="1"/>
              <a:t>Base Segment </a:t>
            </a:r>
          </a:p>
          <a:p>
            <a:pPr eaLnBrk="1" hangingPunct="1"/>
            <a:r>
              <a:rPr lang="en-US" altLang="en-US" sz="800" b="1"/>
              <a:t>Maintenance</a:t>
            </a:r>
          </a:p>
        </p:txBody>
      </p:sp>
      <p:sp>
        <p:nvSpPr>
          <p:cNvPr id="22547" name="AutoShape 25">
            <a:extLst>
              <a:ext uri="{FF2B5EF4-FFF2-40B4-BE49-F238E27FC236}">
                <a16:creationId xmlns:a16="http://schemas.microsoft.com/office/drawing/2014/main" id="{6B30E4FF-CFAE-4CAD-B4B5-C601288C29E3}"/>
              </a:ext>
            </a:extLst>
          </p:cNvPr>
          <p:cNvSpPr>
            <a:spLocks noChangeArrowheads="1"/>
          </p:cNvSpPr>
          <p:nvPr/>
        </p:nvSpPr>
        <p:spPr bwMode="auto">
          <a:xfrm>
            <a:off x="5664200" y="5346700"/>
            <a:ext cx="952500" cy="635000"/>
          </a:xfrm>
          <a:prstGeom prst="flowChartDocument">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r>
              <a:rPr lang="en-US" altLang="en-US" sz="800" b="1"/>
              <a:t>Name /Address</a:t>
            </a:r>
          </a:p>
          <a:p>
            <a:pPr eaLnBrk="1" hangingPunct="1"/>
            <a:r>
              <a:rPr lang="en-US" altLang="en-US" sz="800" b="1"/>
              <a:t>Maintenance</a:t>
            </a:r>
          </a:p>
        </p:txBody>
      </p:sp>
      <p:sp>
        <p:nvSpPr>
          <p:cNvPr id="22548" name="Line 26">
            <a:extLst>
              <a:ext uri="{FF2B5EF4-FFF2-40B4-BE49-F238E27FC236}">
                <a16:creationId xmlns:a16="http://schemas.microsoft.com/office/drawing/2014/main" id="{990D5700-5139-4F55-90C6-68F5D36C560A}"/>
              </a:ext>
            </a:extLst>
          </p:cNvPr>
          <p:cNvSpPr>
            <a:spLocks noChangeShapeType="1"/>
          </p:cNvSpPr>
          <p:nvPr/>
        </p:nvSpPr>
        <p:spPr bwMode="auto">
          <a:xfrm>
            <a:off x="5429250" y="4191000"/>
            <a:ext cx="0" cy="393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9" name="Line 27">
            <a:extLst>
              <a:ext uri="{FF2B5EF4-FFF2-40B4-BE49-F238E27FC236}">
                <a16:creationId xmlns:a16="http://schemas.microsoft.com/office/drawing/2014/main" id="{8E3BE865-6125-4EE3-AED5-C8F2A55B48A3}"/>
              </a:ext>
            </a:extLst>
          </p:cNvPr>
          <p:cNvSpPr>
            <a:spLocks noChangeShapeType="1"/>
          </p:cNvSpPr>
          <p:nvPr/>
        </p:nvSpPr>
        <p:spPr bwMode="auto">
          <a:xfrm>
            <a:off x="6267450" y="4191000"/>
            <a:ext cx="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D1167E5-EDF5-462D-99E1-E878083CB98E}"/>
              </a:ext>
            </a:extLst>
          </p:cNvPr>
          <p:cNvSpPr>
            <a:spLocks noGrp="1" noChangeArrowheads="1"/>
          </p:cNvSpPr>
          <p:nvPr>
            <p:ph type="title"/>
          </p:nvPr>
        </p:nvSpPr>
        <p:spPr>
          <a:xfrm>
            <a:off x="401638" y="230188"/>
            <a:ext cx="6892925" cy="660400"/>
          </a:xfrm>
        </p:spPr>
        <p:txBody>
          <a:bodyPr/>
          <a:lstStyle/>
          <a:p>
            <a:r>
              <a:rPr lang="en-US" altLang="en-US" sz="2400">
                <a:latin typeface="Calibri Light" panose="020F0302020204030204" pitchFamily="34" charset="0"/>
                <a:cs typeface="Calibri Light" panose="020F0302020204030204" pitchFamily="34" charset="0"/>
              </a:rPr>
              <a:t>Non Monetary Updates – Online </a:t>
            </a:r>
            <a:br>
              <a:rPr lang="en-US" altLang="en-US" sz="2400">
                <a:latin typeface="Calibri Light" panose="020F0302020204030204" pitchFamily="34" charset="0"/>
                <a:cs typeface="Calibri Light" panose="020F0302020204030204" pitchFamily="34" charset="0"/>
              </a:rPr>
            </a:br>
            <a:r>
              <a:rPr lang="en-US" altLang="en-US" sz="2400">
                <a:latin typeface="Calibri Light" panose="020F0302020204030204" pitchFamily="34" charset="0"/>
                <a:cs typeface="Calibri Light" panose="020F0302020204030204" pitchFamily="34" charset="0"/>
              </a:rPr>
              <a:t>	Batch Impact- </a:t>
            </a:r>
            <a:r>
              <a:rPr lang="en-US" altLang="en-US" sz="1800">
                <a:latin typeface="Calibri Light" panose="020F0302020204030204" pitchFamily="34" charset="0"/>
                <a:cs typeface="Calibri Light" panose="020F0302020204030204" pitchFamily="34" charset="0"/>
              </a:rPr>
              <a:t>JOURNAL MODE</a:t>
            </a:r>
          </a:p>
        </p:txBody>
      </p:sp>
      <p:sp>
        <p:nvSpPr>
          <p:cNvPr id="23555" name="Rectangle 3">
            <a:extLst>
              <a:ext uri="{FF2B5EF4-FFF2-40B4-BE49-F238E27FC236}">
                <a16:creationId xmlns:a16="http://schemas.microsoft.com/office/drawing/2014/main" id="{27D35572-ED29-44B8-B994-691B89D04806}"/>
              </a:ext>
            </a:extLst>
          </p:cNvPr>
          <p:cNvSpPr>
            <a:spLocks noGrp="1" noChangeArrowheads="1"/>
          </p:cNvSpPr>
          <p:nvPr>
            <p:ph idx="1"/>
          </p:nvPr>
        </p:nvSpPr>
        <p:spPr>
          <a:xfrm>
            <a:off x="576263" y="1349375"/>
            <a:ext cx="7996237" cy="3849688"/>
          </a:xfrm>
        </p:spPr>
        <p:txBody>
          <a:bodyPr/>
          <a:lstStyle/>
          <a:p>
            <a:r>
              <a:rPr lang="en-US" altLang="en-US" sz="2000">
                <a:latin typeface="Calibri Light" panose="020F0302020204030204" pitchFamily="34" charset="0"/>
                <a:cs typeface="Calibri Light" panose="020F0302020204030204" pitchFamily="34" charset="0"/>
              </a:rPr>
              <a:t>Under normal operating conditions, ARD040 reports all online accepted nonmonetary transactions that affect any of the master files.</a:t>
            </a:r>
          </a:p>
          <a:p>
            <a:endParaRPr lang="en-US" altLang="en-US" sz="2000">
              <a:latin typeface="Calibri Light" panose="020F0302020204030204" pitchFamily="34" charset="0"/>
              <a:cs typeface="Calibri Light" panose="020F0302020204030204" pitchFamily="34" charset="0"/>
            </a:endParaRPr>
          </a:p>
          <a:p>
            <a:r>
              <a:rPr lang="en-US" altLang="en-US" sz="2000">
                <a:latin typeface="Calibri Light" panose="020F0302020204030204" pitchFamily="34" charset="0"/>
                <a:cs typeface="Calibri Light" panose="020F0302020204030204" pitchFamily="34" charset="0"/>
              </a:rPr>
              <a:t>These transactions are captured in ARD020 (Online Transaction Extract), which generates the input file ATL1 for ARD040 program.</a:t>
            </a:r>
          </a:p>
          <a:p>
            <a:endParaRPr lang="en-US" altLang="en-US" sz="2000">
              <a:latin typeface="Calibri Light" panose="020F0302020204030204" pitchFamily="34" charset="0"/>
              <a:cs typeface="Calibri Light" panose="020F0302020204030204" pitchFamily="34" charset="0"/>
            </a:endParaRPr>
          </a:p>
          <a:p>
            <a:r>
              <a:rPr lang="en-US" altLang="en-US" sz="2000">
                <a:latin typeface="Calibri Light" panose="020F0302020204030204" pitchFamily="34" charset="0"/>
                <a:cs typeface="Calibri Light" panose="020F0302020204030204" pitchFamily="34" charset="0"/>
              </a:rPr>
              <a:t>Produces a report giving detail information about the file updated and the field updated.</a:t>
            </a:r>
          </a:p>
          <a:p>
            <a:endParaRPr lang="en-US" altLang="en-US" sz="2000">
              <a:latin typeface="Calibri Light" panose="020F0302020204030204" pitchFamily="34" charset="0"/>
              <a:cs typeface="Calibri Light" panose="020F0302020204030204" pitchFamily="34" charset="0"/>
            </a:endParaRP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a:extLst>
              <a:ext uri="{FF2B5EF4-FFF2-40B4-BE49-F238E27FC236}">
                <a16:creationId xmlns:a16="http://schemas.microsoft.com/office/drawing/2014/main" id="{D1DD37EA-C9B3-4877-872A-95659BCE29DA}"/>
              </a:ext>
            </a:extLst>
          </p:cNvPr>
          <p:cNvSpPr>
            <a:spLocks noGrp="1" noChangeArrowheads="1"/>
          </p:cNvSpPr>
          <p:nvPr>
            <p:ph type="title"/>
          </p:nvPr>
        </p:nvSpPr>
        <p:spPr>
          <a:xfrm>
            <a:off x="401638" y="288925"/>
            <a:ext cx="6892925" cy="660400"/>
          </a:xfrm>
        </p:spPr>
        <p:txBody>
          <a:bodyPr/>
          <a:lstStyle/>
          <a:p>
            <a:r>
              <a:rPr lang="en-US" altLang="en-US">
                <a:latin typeface="Calibri Light" panose="020F0302020204030204" pitchFamily="34" charset="0"/>
                <a:cs typeface="Calibri Light" panose="020F0302020204030204" pitchFamily="34" charset="0"/>
              </a:rPr>
              <a:t>Non Monetary update  -Report</a:t>
            </a:r>
          </a:p>
        </p:txBody>
      </p:sp>
      <p:sp>
        <p:nvSpPr>
          <p:cNvPr id="24579" name="Rectangle 15">
            <a:extLst>
              <a:ext uri="{FF2B5EF4-FFF2-40B4-BE49-F238E27FC236}">
                <a16:creationId xmlns:a16="http://schemas.microsoft.com/office/drawing/2014/main" id="{737E2381-45E4-4C29-BD38-42380EC35B66}"/>
              </a:ext>
            </a:extLst>
          </p:cNvPr>
          <p:cNvSpPr>
            <a:spLocks noChangeArrowheads="1"/>
          </p:cNvSpPr>
          <p:nvPr/>
        </p:nvSpPr>
        <p:spPr bwMode="auto">
          <a:xfrm>
            <a:off x="247650" y="1255713"/>
            <a:ext cx="8477250" cy="192087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algn="l" eaLnBrk="1" hangingPunct="1"/>
            <a:r>
              <a:rPr lang="en-US" altLang="en-US" sz="2000" b="1"/>
              <a:t>R02 Base Segment Maintenance</a:t>
            </a:r>
          </a:p>
          <a:p>
            <a:pPr algn="l" eaLnBrk="1" hangingPunct="1"/>
            <a:r>
              <a:rPr lang="en-US" altLang="en-US" sz="2000"/>
              <a:t>This report prints any changes made to the Account Base Segment master file. </a:t>
            </a:r>
          </a:p>
          <a:p>
            <a:pPr algn="l" eaLnBrk="1" hangingPunct="1"/>
            <a:r>
              <a:rPr lang="en-US" altLang="en-US" sz="2000"/>
              <a:t>The prior data, the security ID of the person making the change, and the date and time of the change are also listed. Program ARD040 produces and prints this report.</a:t>
            </a:r>
            <a:endParaRPr lang="en-US" altLang="en-US" sz="2000">
              <a:solidFill>
                <a:srgbClr val="000000"/>
              </a:solidFill>
              <a:latin typeface="Times New Roman" panose="02020603050405020304" pitchFamily="18" charset="0"/>
            </a:endParaRPr>
          </a:p>
        </p:txBody>
      </p:sp>
      <p:pic>
        <p:nvPicPr>
          <p:cNvPr id="24580" name="Picture 42">
            <a:extLst>
              <a:ext uri="{FF2B5EF4-FFF2-40B4-BE49-F238E27FC236}">
                <a16:creationId xmlns:a16="http://schemas.microsoft.com/office/drawing/2014/main" id="{60A72F0D-902B-44B0-8708-8973F7ADC9BB}"/>
              </a:ext>
            </a:extLst>
          </p:cNvPr>
          <p:cNvPicPr>
            <a:picLocks noChangeAspect="1" noChangeArrowheads="1"/>
          </p:cNvPicPr>
          <p:nvPr/>
        </p:nvPicPr>
        <p:blipFill>
          <a:blip r:embed="rId2">
            <a:lum bright="-40000"/>
            <a:grayscl/>
            <a:extLst>
              <a:ext uri="{28A0092B-C50C-407E-A947-70E740481C1C}">
                <a14:useLocalDpi xmlns:a14="http://schemas.microsoft.com/office/drawing/2010/main" val="0"/>
              </a:ext>
            </a:extLst>
          </a:blip>
          <a:srcRect/>
          <a:stretch>
            <a:fillRect/>
          </a:stretch>
        </p:blipFill>
        <p:spPr bwMode="auto">
          <a:xfrm>
            <a:off x="573088" y="3179763"/>
            <a:ext cx="8001000" cy="2895600"/>
          </a:xfrm>
          <a:prstGeom prst="rect">
            <a:avLst/>
          </a:prstGeom>
          <a:solidFill>
            <a:srgbClr val="EAEAEA"/>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4">
            <a:extLst>
              <a:ext uri="{FF2B5EF4-FFF2-40B4-BE49-F238E27FC236}">
                <a16:creationId xmlns:a16="http://schemas.microsoft.com/office/drawing/2014/main" id="{6B76C1D0-70C7-4707-A31E-6CEFC69CF37A}"/>
              </a:ext>
            </a:extLst>
          </p:cNvPr>
          <p:cNvSpPr>
            <a:spLocks noGrp="1" noChangeArrowheads="1"/>
          </p:cNvSpPr>
          <p:nvPr>
            <p:ph type="title"/>
          </p:nvPr>
        </p:nvSpPr>
        <p:spPr>
          <a:xfrm>
            <a:off x="458788" y="260350"/>
            <a:ext cx="6892925" cy="660400"/>
          </a:xfrm>
        </p:spPr>
        <p:txBody>
          <a:bodyPr/>
          <a:lstStyle/>
          <a:p>
            <a:r>
              <a:rPr lang="en-US" altLang="en-US" sz="2400">
                <a:latin typeface="Calibri Light" panose="020F0302020204030204" pitchFamily="34" charset="0"/>
                <a:cs typeface="Calibri Light" panose="020F0302020204030204" pitchFamily="34" charset="0"/>
              </a:rPr>
              <a:t>Non Monetary Updates – Batch </a:t>
            </a:r>
            <a:br>
              <a:rPr lang="en-US" altLang="en-US" sz="2400">
                <a:latin typeface="Calibri Light" panose="020F0302020204030204" pitchFamily="34" charset="0"/>
                <a:cs typeface="Calibri Light" panose="020F0302020204030204" pitchFamily="34" charset="0"/>
              </a:rPr>
            </a:br>
            <a:r>
              <a:rPr lang="en-US" altLang="en-US" sz="2400">
                <a:latin typeface="Calibri Light" panose="020F0302020204030204" pitchFamily="34" charset="0"/>
                <a:cs typeface="Calibri Light" panose="020F0302020204030204" pitchFamily="34" charset="0"/>
              </a:rPr>
              <a:t>	Batch Impact- </a:t>
            </a:r>
            <a:r>
              <a:rPr lang="en-US" altLang="en-US" sz="1600">
                <a:latin typeface="Calibri Light" panose="020F0302020204030204" pitchFamily="34" charset="0"/>
                <a:cs typeface="Calibri Light" panose="020F0302020204030204" pitchFamily="34" charset="0"/>
              </a:rPr>
              <a:t> UPDATE  MODE</a:t>
            </a:r>
          </a:p>
        </p:txBody>
      </p:sp>
      <p:sp>
        <p:nvSpPr>
          <p:cNvPr id="25603" name="AutoShape 45">
            <a:extLst>
              <a:ext uri="{FF2B5EF4-FFF2-40B4-BE49-F238E27FC236}">
                <a16:creationId xmlns:a16="http://schemas.microsoft.com/office/drawing/2014/main" id="{49027CA6-09F5-4AD0-97C4-82D75794B385}"/>
              </a:ext>
            </a:extLst>
          </p:cNvPr>
          <p:cNvSpPr>
            <a:spLocks noChangeArrowheads="1"/>
          </p:cNvSpPr>
          <p:nvPr/>
        </p:nvSpPr>
        <p:spPr bwMode="auto">
          <a:xfrm>
            <a:off x="419100" y="1276350"/>
            <a:ext cx="971550" cy="1257300"/>
          </a:xfrm>
          <a:prstGeom prst="flowChartMagneticDisk">
            <a:avLst/>
          </a:prstGeom>
          <a:noFill/>
          <a:ln w="3175">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r>
              <a:rPr lang="en-US" altLang="en-US" sz="1000" b="1"/>
              <a:t>ATCC-2</a:t>
            </a:r>
          </a:p>
        </p:txBody>
      </p:sp>
      <p:sp>
        <p:nvSpPr>
          <p:cNvPr id="25604" name="AutoShape 46">
            <a:extLst>
              <a:ext uri="{FF2B5EF4-FFF2-40B4-BE49-F238E27FC236}">
                <a16:creationId xmlns:a16="http://schemas.microsoft.com/office/drawing/2014/main" id="{2691F34C-AF45-4C71-BC7D-4B66EE3348D4}"/>
              </a:ext>
            </a:extLst>
          </p:cNvPr>
          <p:cNvSpPr>
            <a:spLocks noChangeArrowheads="1"/>
          </p:cNvSpPr>
          <p:nvPr/>
        </p:nvSpPr>
        <p:spPr bwMode="auto">
          <a:xfrm>
            <a:off x="723900" y="3238500"/>
            <a:ext cx="1676400" cy="1047750"/>
          </a:xfrm>
          <a:prstGeom prst="flowChartProcess">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r>
              <a:rPr lang="en-US" altLang="en-US" sz="1000" b="1"/>
              <a:t>ARD040</a:t>
            </a:r>
          </a:p>
          <a:p>
            <a:pPr eaLnBrk="1" hangingPunct="1"/>
            <a:endParaRPr lang="en-US" altLang="en-US" sz="800" b="1"/>
          </a:p>
          <a:p>
            <a:pPr eaLnBrk="1" hangingPunct="1"/>
            <a:r>
              <a:rPr lang="en-US" altLang="en-US" sz="1000" b="1"/>
              <a:t>User Input  Master File</a:t>
            </a:r>
          </a:p>
          <a:p>
            <a:pPr eaLnBrk="1" hangingPunct="1"/>
            <a:r>
              <a:rPr lang="en-US" altLang="en-US" sz="1000" b="1"/>
              <a:t>Update</a:t>
            </a:r>
          </a:p>
          <a:p>
            <a:pPr eaLnBrk="1" hangingPunct="1"/>
            <a:endParaRPr lang="en-US" altLang="en-US" sz="1000" b="1"/>
          </a:p>
          <a:p>
            <a:pPr eaLnBrk="1" hangingPunct="1"/>
            <a:endParaRPr lang="en-US" altLang="en-US" sz="800" b="1"/>
          </a:p>
        </p:txBody>
      </p:sp>
      <p:sp>
        <p:nvSpPr>
          <p:cNvPr id="25605" name="AutoShape 47">
            <a:extLst>
              <a:ext uri="{FF2B5EF4-FFF2-40B4-BE49-F238E27FC236}">
                <a16:creationId xmlns:a16="http://schemas.microsoft.com/office/drawing/2014/main" id="{6CA351AA-8DD0-46BD-9FA6-EBC6F7398CDE}"/>
              </a:ext>
            </a:extLst>
          </p:cNvPr>
          <p:cNvSpPr>
            <a:spLocks noChangeArrowheads="1"/>
          </p:cNvSpPr>
          <p:nvPr/>
        </p:nvSpPr>
        <p:spPr bwMode="auto">
          <a:xfrm>
            <a:off x="317500" y="4997450"/>
            <a:ext cx="971550" cy="1257300"/>
          </a:xfrm>
          <a:prstGeom prst="flowChartMagneticDisk">
            <a:avLst/>
          </a:prstGeom>
          <a:noFill/>
          <a:ln w="3175">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endParaRPr lang="en-US" altLang="en-US" sz="1000" b="1"/>
          </a:p>
          <a:p>
            <a:pPr eaLnBrk="1" hangingPunct="1"/>
            <a:r>
              <a:rPr lang="en-US" altLang="en-US" sz="1000" b="1"/>
              <a:t>ATC1 </a:t>
            </a:r>
          </a:p>
          <a:p>
            <a:pPr eaLnBrk="1" hangingPunct="1"/>
            <a:r>
              <a:rPr lang="en-US" altLang="en-US" sz="1000" b="1"/>
              <a:t>ATC2</a:t>
            </a:r>
          </a:p>
          <a:p>
            <a:pPr eaLnBrk="1" hangingPunct="1"/>
            <a:r>
              <a:rPr lang="en-US" altLang="en-US" sz="1000" b="1"/>
              <a:t>ATFR</a:t>
            </a:r>
          </a:p>
          <a:p>
            <a:pPr eaLnBrk="1" hangingPunct="1"/>
            <a:r>
              <a:rPr lang="en-US" altLang="en-US" sz="1000" b="1"/>
              <a:t> ATO1</a:t>
            </a:r>
          </a:p>
          <a:p>
            <a:pPr eaLnBrk="1" hangingPunct="1"/>
            <a:r>
              <a:rPr lang="en-US" altLang="en-US" sz="1000" b="1"/>
              <a:t> ATTS</a:t>
            </a:r>
          </a:p>
          <a:p>
            <a:pPr eaLnBrk="1" hangingPunct="1"/>
            <a:endParaRPr lang="en-US" altLang="en-US" sz="1000" b="1"/>
          </a:p>
        </p:txBody>
      </p:sp>
      <p:sp>
        <p:nvSpPr>
          <p:cNvPr id="25606" name="Line 48">
            <a:extLst>
              <a:ext uri="{FF2B5EF4-FFF2-40B4-BE49-F238E27FC236}">
                <a16:creationId xmlns:a16="http://schemas.microsoft.com/office/drawing/2014/main" id="{29E03AD6-6BE6-434A-B9DF-FEC9A77EFA42}"/>
              </a:ext>
            </a:extLst>
          </p:cNvPr>
          <p:cNvSpPr>
            <a:spLocks noChangeShapeType="1"/>
          </p:cNvSpPr>
          <p:nvPr/>
        </p:nvSpPr>
        <p:spPr bwMode="auto">
          <a:xfrm>
            <a:off x="717550" y="363855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7" name="Line 49">
            <a:extLst>
              <a:ext uri="{FF2B5EF4-FFF2-40B4-BE49-F238E27FC236}">
                <a16:creationId xmlns:a16="http://schemas.microsoft.com/office/drawing/2014/main" id="{7E712B7B-134B-42B5-9B14-2D4492E59325}"/>
              </a:ext>
            </a:extLst>
          </p:cNvPr>
          <p:cNvSpPr>
            <a:spLocks noChangeShapeType="1"/>
          </p:cNvSpPr>
          <p:nvPr/>
        </p:nvSpPr>
        <p:spPr bwMode="auto">
          <a:xfrm>
            <a:off x="933450" y="257175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8" name="Line 50">
            <a:extLst>
              <a:ext uri="{FF2B5EF4-FFF2-40B4-BE49-F238E27FC236}">
                <a16:creationId xmlns:a16="http://schemas.microsoft.com/office/drawing/2014/main" id="{FADE1858-452E-4742-A085-546354787986}"/>
              </a:ext>
            </a:extLst>
          </p:cNvPr>
          <p:cNvSpPr>
            <a:spLocks noChangeShapeType="1"/>
          </p:cNvSpPr>
          <p:nvPr/>
        </p:nvSpPr>
        <p:spPr bwMode="auto">
          <a:xfrm>
            <a:off x="831850" y="428625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9" name="AutoShape 55">
            <a:extLst>
              <a:ext uri="{FF2B5EF4-FFF2-40B4-BE49-F238E27FC236}">
                <a16:creationId xmlns:a16="http://schemas.microsoft.com/office/drawing/2014/main" id="{28482532-F271-4ABA-9A04-E08B71856B8C}"/>
              </a:ext>
            </a:extLst>
          </p:cNvPr>
          <p:cNvSpPr>
            <a:spLocks noChangeArrowheads="1"/>
          </p:cNvSpPr>
          <p:nvPr/>
        </p:nvSpPr>
        <p:spPr bwMode="auto">
          <a:xfrm>
            <a:off x="1543050" y="4972050"/>
            <a:ext cx="971550" cy="1257300"/>
          </a:xfrm>
          <a:prstGeom prst="flowChartMagneticDisk">
            <a:avLst/>
          </a:prstGeom>
          <a:noFill/>
          <a:ln w="3175">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r>
              <a:rPr lang="en-US" altLang="en-US" sz="1000" b="1"/>
              <a:t>AM* </a:t>
            </a:r>
          </a:p>
          <a:p>
            <a:pPr eaLnBrk="1" hangingPunct="1"/>
            <a:r>
              <a:rPr lang="en-US" altLang="en-US" sz="1000" b="1"/>
              <a:t>(28 files) </a:t>
            </a:r>
          </a:p>
          <a:p>
            <a:pPr eaLnBrk="1" hangingPunct="1"/>
            <a:endParaRPr lang="en-US" altLang="en-US" sz="1000" b="1"/>
          </a:p>
        </p:txBody>
      </p:sp>
      <p:sp>
        <p:nvSpPr>
          <p:cNvPr id="25610" name="Line 56">
            <a:extLst>
              <a:ext uri="{FF2B5EF4-FFF2-40B4-BE49-F238E27FC236}">
                <a16:creationId xmlns:a16="http://schemas.microsoft.com/office/drawing/2014/main" id="{127AF387-9E65-426E-88B5-5138F92F1F85}"/>
              </a:ext>
            </a:extLst>
          </p:cNvPr>
          <p:cNvSpPr>
            <a:spLocks noChangeShapeType="1"/>
          </p:cNvSpPr>
          <p:nvPr/>
        </p:nvSpPr>
        <p:spPr bwMode="auto">
          <a:xfrm>
            <a:off x="2152650" y="4267200"/>
            <a:ext cx="0" cy="70485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1" name="AutoShape 57">
            <a:extLst>
              <a:ext uri="{FF2B5EF4-FFF2-40B4-BE49-F238E27FC236}">
                <a16:creationId xmlns:a16="http://schemas.microsoft.com/office/drawing/2014/main" id="{8C4AB053-6E30-463C-B3D7-701951C88BF3}"/>
              </a:ext>
            </a:extLst>
          </p:cNvPr>
          <p:cNvSpPr>
            <a:spLocks noChangeArrowheads="1"/>
          </p:cNvSpPr>
          <p:nvPr/>
        </p:nvSpPr>
        <p:spPr bwMode="auto">
          <a:xfrm>
            <a:off x="1562100" y="1276350"/>
            <a:ext cx="971550" cy="1257300"/>
          </a:xfrm>
          <a:prstGeom prst="flowChartMagneticDisk">
            <a:avLst/>
          </a:prstGeom>
          <a:noFill/>
          <a:ln w="3175">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r>
              <a:rPr lang="en-US" altLang="en-US" sz="1000" b="1"/>
              <a:t>ATUI </a:t>
            </a:r>
          </a:p>
          <a:p>
            <a:pPr eaLnBrk="1" hangingPunct="1"/>
            <a:r>
              <a:rPr lang="en-US" altLang="en-US" sz="1000" b="1"/>
              <a:t>(ATL1)</a:t>
            </a:r>
          </a:p>
          <a:p>
            <a:pPr eaLnBrk="1" hangingPunct="1"/>
            <a:endParaRPr lang="en-US" altLang="en-US" sz="1000" b="1"/>
          </a:p>
        </p:txBody>
      </p:sp>
      <p:sp>
        <p:nvSpPr>
          <p:cNvPr id="25612" name="Line 58">
            <a:extLst>
              <a:ext uri="{FF2B5EF4-FFF2-40B4-BE49-F238E27FC236}">
                <a16:creationId xmlns:a16="http://schemas.microsoft.com/office/drawing/2014/main" id="{763D58BE-9979-48D1-AC4F-00EC5CE9BA15}"/>
              </a:ext>
            </a:extLst>
          </p:cNvPr>
          <p:cNvSpPr>
            <a:spLocks noChangeShapeType="1"/>
          </p:cNvSpPr>
          <p:nvPr/>
        </p:nvSpPr>
        <p:spPr bwMode="auto">
          <a:xfrm>
            <a:off x="2038350" y="25527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3" name="AutoShape 59">
            <a:extLst>
              <a:ext uri="{FF2B5EF4-FFF2-40B4-BE49-F238E27FC236}">
                <a16:creationId xmlns:a16="http://schemas.microsoft.com/office/drawing/2014/main" id="{595C22C2-CE36-4245-82C7-F582CFB22B8F}"/>
              </a:ext>
            </a:extLst>
          </p:cNvPr>
          <p:cNvSpPr>
            <a:spLocks noChangeArrowheads="1"/>
          </p:cNvSpPr>
          <p:nvPr/>
        </p:nvSpPr>
        <p:spPr bwMode="auto">
          <a:xfrm>
            <a:off x="3009900" y="1447800"/>
            <a:ext cx="1676400" cy="1047750"/>
          </a:xfrm>
          <a:prstGeom prst="flowChartProcess">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r>
              <a:rPr lang="en-US" altLang="en-US" sz="1000" b="1"/>
              <a:t>ARU040</a:t>
            </a:r>
          </a:p>
          <a:p>
            <a:pPr eaLnBrk="1" hangingPunct="1"/>
            <a:endParaRPr lang="en-US" altLang="en-US" sz="800" b="1"/>
          </a:p>
          <a:p>
            <a:pPr eaLnBrk="1" hangingPunct="1"/>
            <a:r>
              <a:rPr lang="en-US" altLang="en-US" sz="1000" b="1"/>
              <a:t>User non Monetary</a:t>
            </a:r>
          </a:p>
          <a:p>
            <a:pPr eaLnBrk="1" hangingPunct="1"/>
            <a:r>
              <a:rPr lang="en-US" altLang="en-US" sz="1000" b="1"/>
              <a:t>Edit</a:t>
            </a:r>
          </a:p>
          <a:p>
            <a:pPr eaLnBrk="1" hangingPunct="1"/>
            <a:endParaRPr lang="en-US" altLang="en-US" sz="1000" b="1"/>
          </a:p>
          <a:p>
            <a:pPr eaLnBrk="1" hangingPunct="1"/>
            <a:endParaRPr lang="en-US" altLang="en-US" sz="800" b="1"/>
          </a:p>
        </p:txBody>
      </p:sp>
      <p:sp>
        <p:nvSpPr>
          <p:cNvPr id="25614" name="Line 60">
            <a:extLst>
              <a:ext uri="{FF2B5EF4-FFF2-40B4-BE49-F238E27FC236}">
                <a16:creationId xmlns:a16="http://schemas.microsoft.com/office/drawing/2014/main" id="{054AE5E1-2747-4073-8F1F-6A64308073BF}"/>
              </a:ext>
            </a:extLst>
          </p:cNvPr>
          <p:cNvSpPr>
            <a:spLocks noChangeShapeType="1"/>
          </p:cNvSpPr>
          <p:nvPr/>
        </p:nvSpPr>
        <p:spPr bwMode="auto">
          <a:xfrm>
            <a:off x="3022600" y="1866900"/>
            <a:ext cx="1638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5" name="AutoShape 61">
            <a:extLst>
              <a:ext uri="{FF2B5EF4-FFF2-40B4-BE49-F238E27FC236}">
                <a16:creationId xmlns:a16="http://schemas.microsoft.com/office/drawing/2014/main" id="{8678B6E7-3F29-42F7-913E-0B426C6FDE98}"/>
              </a:ext>
            </a:extLst>
          </p:cNvPr>
          <p:cNvSpPr>
            <a:spLocks noChangeArrowheads="1"/>
          </p:cNvSpPr>
          <p:nvPr/>
        </p:nvSpPr>
        <p:spPr bwMode="auto">
          <a:xfrm>
            <a:off x="4876800" y="3429000"/>
            <a:ext cx="857250" cy="1809750"/>
          </a:xfrm>
          <a:prstGeom prst="flowChartMagneticDisk">
            <a:avLst/>
          </a:prstGeom>
          <a:noFill/>
          <a:ln w="3175">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r>
              <a:rPr lang="en-US" altLang="en-US" sz="1000" b="1"/>
              <a:t>AMBI AMBS</a:t>
            </a:r>
          </a:p>
          <a:p>
            <a:pPr eaLnBrk="1" hangingPunct="1"/>
            <a:r>
              <a:rPr lang="en-US" altLang="en-US" sz="1000" b="1"/>
              <a:t>AMCP AMCR</a:t>
            </a:r>
          </a:p>
          <a:p>
            <a:pPr eaLnBrk="1" hangingPunct="1"/>
            <a:r>
              <a:rPr lang="en-US" altLang="en-US" sz="1000" b="1"/>
              <a:t>AMFS AMED</a:t>
            </a:r>
          </a:p>
          <a:p>
            <a:pPr eaLnBrk="1" hangingPunct="1"/>
            <a:r>
              <a:rPr lang="en-US" altLang="en-US" sz="1000" b="1"/>
              <a:t>AMNA AMPM </a:t>
            </a:r>
          </a:p>
          <a:p>
            <a:pPr eaLnBrk="1" hangingPunct="1"/>
            <a:r>
              <a:rPr lang="en-US" altLang="en-US" sz="1000" b="1"/>
              <a:t>AMRM AMRT</a:t>
            </a:r>
          </a:p>
          <a:p>
            <a:pPr eaLnBrk="1" hangingPunct="1"/>
            <a:r>
              <a:rPr lang="en-US" altLang="en-US" sz="1000" b="1"/>
              <a:t>AMSC AMSD</a:t>
            </a:r>
          </a:p>
        </p:txBody>
      </p:sp>
      <p:sp>
        <p:nvSpPr>
          <p:cNvPr id="25616" name="AutoShape 62">
            <a:extLst>
              <a:ext uri="{FF2B5EF4-FFF2-40B4-BE49-F238E27FC236}">
                <a16:creationId xmlns:a16="http://schemas.microsoft.com/office/drawing/2014/main" id="{3C2E25DF-E486-4B74-89E7-FFF22A30EB66}"/>
              </a:ext>
            </a:extLst>
          </p:cNvPr>
          <p:cNvSpPr>
            <a:spLocks noChangeArrowheads="1"/>
          </p:cNvSpPr>
          <p:nvPr/>
        </p:nvSpPr>
        <p:spPr bwMode="auto">
          <a:xfrm>
            <a:off x="5829300" y="1123950"/>
            <a:ext cx="742950" cy="990600"/>
          </a:xfrm>
          <a:prstGeom prst="flowChartMagneticDisk">
            <a:avLst/>
          </a:prstGeom>
          <a:noFill/>
          <a:ln w="3175">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r>
              <a:rPr lang="en-US" altLang="en-US" sz="1000" b="1"/>
              <a:t>ATUD</a:t>
            </a:r>
          </a:p>
        </p:txBody>
      </p:sp>
      <p:cxnSp>
        <p:nvCxnSpPr>
          <p:cNvPr id="25617" name="AutoShape 66">
            <a:extLst>
              <a:ext uri="{FF2B5EF4-FFF2-40B4-BE49-F238E27FC236}">
                <a16:creationId xmlns:a16="http://schemas.microsoft.com/office/drawing/2014/main" id="{1983A8F1-5A25-43F2-8909-2F5F803CF929}"/>
              </a:ext>
            </a:extLst>
          </p:cNvPr>
          <p:cNvCxnSpPr>
            <a:cxnSpLocks noChangeShapeType="1"/>
          </p:cNvCxnSpPr>
          <p:nvPr/>
        </p:nvCxnSpPr>
        <p:spPr bwMode="auto">
          <a:xfrm rot="5400000" flipH="1">
            <a:off x="4495800" y="2562225"/>
            <a:ext cx="1000125" cy="657225"/>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18" name="Line 67">
            <a:extLst>
              <a:ext uri="{FF2B5EF4-FFF2-40B4-BE49-F238E27FC236}">
                <a16:creationId xmlns:a16="http://schemas.microsoft.com/office/drawing/2014/main" id="{5DEA0ED1-74D2-4470-AFE4-D88219691702}"/>
              </a:ext>
            </a:extLst>
          </p:cNvPr>
          <p:cNvSpPr>
            <a:spLocks noChangeShapeType="1"/>
          </p:cNvSpPr>
          <p:nvPr/>
        </p:nvSpPr>
        <p:spPr bwMode="auto">
          <a:xfrm flipH="1">
            <a:off x="4667250" y="1619250"/>
            <a:ext cx="11049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9" name="AutoShape 68">
            <a:extLst>
              <a:ext uri="{FF2B5EF4-FFF2-40B4-BE49-F238E27FC236}">
                <a16:creationId xmlns:a16="http://schemas.microsoft.com/office/drawing/2014/main" id="{749F476C-3D5E-4482-B3E5-E1C15C5513D2}"/>
              </a:ext>
            </a:extLst>
          </p:cNvPr>
          <p:cNvSpPr>
            <a:spLocks noChangeArrowheads="1"/>
          </p:cNvSpPr>
          <p:nvPr/>
        </p:nvSpPr>
        <p:spPr bwMode="auto">
          <a:xfrm>
            <a:off x="6153150" y="3028950"/>
            <a:ext cx="971550" cy="838200"/>
          </a:xfrm>
          <a:prstGeom prst="flowChartMagneticTape">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r>
              <a:rPr lang="en-US" altLang="en-US" sz="1000" b="1"/>
              <a:t>ATUT</a:t>
            </a:r>
          </a:p>
        </p:txBody>
      </p:sp>
      <p:cxnSp>
        <p:nvCxnSpPr>
          <p:cNvPr id="25620" name="AutoShape 71">
            <a:extLst>
              <a:ext uri="{FF2B5EF4-FFF2-40B4-BE49-F238E27FC236}">
                <a16:creationId xmlns:a16="http://schemas.microsoft.com/office/drawing/2014/main" id="{1854E596-0398-4D13-93C6-A04E4C4D7728}"/>
              </a:ext>
            </a:extLst>
          </p:cNvPr>
          <p:cNvCxnSpPr>
            <a:cxnSpLocks noChangeShapeType="1"/>
            <a:stCxn id="25619" idx="0"/>
          </p:cNvCxnSpPr>
          <p:nvPr/>
        </p:nvCxnSpPr>
        <p:spPr bwMode="auto">
          <a:xfrm rot="5400000" flipH="1">
            <a:off x="5257800" y="1647825"/>
            <a:ext cx="819150" cy="194310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21" name="AutoShape 72">
            <a:extLst>
              <a:ext uri="{FF2B5EF4-FFF2-40B4-BE49-F238E27FC236}">
                <a16:creationId xmlns:a16="http://schemas.microsoft.com/office/drawing/2014/main" id="{D0BA3DA6-F886-4D7B-8B03-CCDA700531E7}"/>
              </a:ext>
            </a:extLst>
          </p:cNvPr>
          <p:cNvSpPr>
            <a:spLocks noChangeArrowheads="1"/>
          </p:cNvSpPr>
          <p:nvPr/>
        </p:nvSpPr>
        <p:spPr bwMode="auto">
          <a:xfrm>
            <a:off x="7886700" y="1276350"/>
            <a:ext cx="838200" cy="819150"/>
          </a:xfrm>
          <a:prstGeom prst="flowChartConnector">
            <a:avLst/>
          </a:prstGeom>
          <a:noFill/>
          <a:ln w="9525" algn="ctr">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r>
              <a:rPr lang="en-US" altLang="en-US" sz="1000" b="1"/>
              <a:t>OFD100</a:t>
            </a:r>
          </a:p>
        </p:txBody>
      </p:sp>
      <p:sp>
        <p:nvSpPr>
          <p:cNvPr id="25622" name="AutoShape 73">
            <a:extLst>
              <a:ext uri="{FF2B5EF4-FFF2-40B4-BE49-F238E27FC236}">
                <a16:creationId xmlns:a16="http://schemas.microsoft.com/office/drawing/2014/main" id="{9271348F-9483-4CE6-96CE-0F8B2D29F162}"/>
              </a:ext>
            </a:extLst>
          </p:cNvPr>
          <p:cNvSpPr>
            <a:spLocks noChangeArrowheads="1"/>
          </p:cNvSpPr>
          <p:nvPr/>
        </p:nvSpPr>
        <p:spPr bwMode="auto">
          <a:xfrm rot="-5400000">
            <a:off x="7439025" y="2181225"/>
            <a:ext cx="685800" cy="857250"/>
          </a:xfrm>
          <a:prstGeom prst="homePlate">
            <a:avLst>
              <a:gd name="adj" fmla="val 25000"/>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r>
              <a:rPr lang="en-US" altLang="en-US" sz="800" b="1"/>
              <a:t>APU080</a:t>
            </a:r>
          </a:p>
          <a:p>
            <a:pPr eaLnBrk="1" hangingPunct="1"/>
            <a:r>
              <a:rPr lang="en-US" altLang="en-US" sz="800" b="1"/>
              <a:t>CDM</a:t>
            </a:r>
          </a:p>
        </p:txBody>
      </p:sp>
      <p:sp>
        <p:nvSpPr>
          <p:cNvPr id="25623" name="Line 74">
            <a:extLst>
              <a:ext uri="{FF2B5EF4-FFF2-40B4-BE49-F238E27FC236}">
                <a16:creationId xmlns:a16="http://schemas.microsoft.com/office/drawing/2014/main" id="{C2EEFECE-6F6E-46D1-A798-B402D3CE06DB}"/>
              </a:ext>
            </a:extLst>
          </p:cNvPr>
          <p:cNvSpPr>
            <a:spLocks noChangeShapeType="1"/>
          </p:cNvSpPr>
          <p:nvPr/>
        </p:nvSpPr>
        <p:spPr bwMode="auto">
          <a:xfrm flipH="1">
            <a:off x="6572250" y="14859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5624" name="AutoShape 75">
            <a:extLst>
              <a:ext uri="{FF2B5EF4-FFF2-40B4-BE49-F238E27FC236}">
                <a16:creationId xmlns:a16="http://schemas.microsoft.com/office/drawing/2014/main" id="{149B503F-023C-426E-9772-E70FFFC78BA9}"/>
              </a:ext>
            </a:extLst>
          </p:cNvPr>
          <p:cNvCxnSpPr>
            <a:cxnSpLocks noChangeShapeType="1"/>
            <a:stCxn id="25622" idx="3"/>
            <a:endCxn id="25616" idx="4"/>
          </p:cNvCxnSpPr>
          <p:nvPr/>
        </p:nvCxnSpPr>
        <p:spPr bwMode="auto">
          <a:xfrm rot="5400000" flipH="1">
            <a:off x="6853238" y="1338262"/>
            <a:ext cx="647700" cy="1209675"/>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25" name="Line 77">
            <a:extLst>
              <a:ext uri="{FF2B5EF4-FFF2-40B4-BE49-F238E27FC236}">
                <a16:creationId xmlns:a16="http://schemas.microsoft.com/office/drawing/2014/main" id="{76DB0319-2352-4A50-8BD9-07E20DA1F61F}"/>
              </a:ext>
            </a:extLst>
          </p:cNvPr>
          <p:cNvSpPr>
            <a:spLocks noChangeShapeType="1"/>
          </p:cNvSpPr>
          <p:nvPr/>
        </p:nvSpPr>
        <p:spPr bwMode="auto">
          <a:xfrm flipH="1">
            <a:off x="2533650" y="2181225"/>
            <a:ext cx="4762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44329C4-56E6-4E49-B91E-A79F85315153}"/>
              </a:ext>
            </a:extLst>
          </p:cNvPr>
          <p:cNvSpPr>
            <a:spLocks noGrp="1" noChangeArrowheads="1"/>
          </p:cNvSpPr>
          <p:nvPr>
            <p:ph type="title"/>
          </p:nvPr>
        </p:nvSpPr>
        <p:spPr>
          <a:xfrm>
            <a:off x="458788" y="260350"/>
            <a:ext cx="6892925" cy="660400"/>
          </a:xfrm>
        </p:spPr>
        <p:txBody>
          <a:bodyPr/>
          <a:lstStyle/>
          <a:p>
            <a:r>
              <a:rPr lang="en-US" altLang="en-US" sz="2400">
                <a:latin typeface="Calibri Light" panose="020F0302020204030204" pitchFamily="34" charset="0"/>
                <a:cs typeface="Calibri Light" panose="020F0302020204030204" pitchFamily="34" charset="0"/>
              </a:rPr>
              <a:t>Non Monetary Updates – Batch </a:t>
            </a:r>
            <a:br>
              <a:rPr lang="en-US" altLang="en-US" sz="2400">
                <a:latin typeface="Calibri Light" panose="020F0302020204030204" pitchFamily="34" charset="0"/>
                <a:cs typeface="Calibri Light" panose="020F0302020204030204" pitchFamily="34" charset="0"/>
              </a:rPr>
            </a:br>
            <a:r>
              <a:rPr lang="en-US" altLang="en-US" sz="2400">
                <a:latin typeface="Calibri Light" panose="020F0302020204030204" pitchFamily="34" charset="0"/>
                <a:cs typeface="Calibri Light" panose="020F0302020204030204" pitchFamily="34" charset="0"/>
              </a:rPr>
              <a:t>	Batch Impact- </a:t>
            </a:r>
            <a:r>
              <a:rPr lang="en-US" altLang="en-US" sz="1600">
                <a:latin typeface="Calibri Light" panose="020F0302020204030204" pitchFamily="34" charset="0"/>
                <a:cs typeface="Calibri Light" panose="020F0302020204030204" pitchFamily="34" charset="0"/>
              </a:rPr>
              <a:t> UPDATE  MODE</a:t>
            </a:r>
          </a:p>
        </p:txBody>
      </p:sp>
      <p:sp>
        <p:nvSpPr>
          <p:cNvPr id="26627" name="Rectangle 3">
            <a:extLst>
              <a:ext uri="{FF2B5EF4-FFF2-40B4-BE49-F238E27FC236}">
                <a16:creationId xmlns:a16="http://schemas.microsoft.com/office/drawing/2014/main" id="{1188AA3F-7A5C-404B-8874-2F59ACE76A8E}"/>
              </a:ext>
            </a:extLst>
          </p:cNvPr>
          <p:cNvSpPr>
            <a:spLocks noGrp="1" noChangeArrowheads="1"/>
          </p:cNvSpPr>
          <p:nvPr>
            <p:ph idx="1"/>
          </p:nvPr>
        </p:nvSpPr>
        <p:spPr>
          <a:xfrm>
            <a:off x="373063" y="1116013"/>
            <a:ext cx="8142287" cy="4489450"/>
          </a:xfrm>
        </p:spPr>
        <p:txBody>
          <a:bodyPr/>
          <a:lstStyle/>
          <a:p>
            <a:endParaRPr lang="en-US" altLang="en-US" sz="2000">
              <a:latin typeface="Calibri Light" panose="020F0302020204030204" pitchFamily="34" charset="0"/>
              <a:cs typeface="Calibri Light" panose="020F0302020204030204" pitchFamily="34" charset="0"/>
            </a:endParaRPr>
          </a:p>
          <a:p>
            <a:r>
              <a:rPr lang="en-US" altLang="en-US" sz="2000">
                <a:latin typeface="Calibri Light" panose="020F0302020204030204" pitchFamily="34" charset="0"/>
                <a:cs typeface="Calibri Light" panose="020F0302020204030204" pitchFamily="34" charset="0"/>
              </a:rPr>
              <a:t>Program is intended for specific processing of user-input updates. It opens only the AMBS, AMNA, AMED, and AMPM files for direct updates. Corresponding updates are made to AMNK and AMBX.</a:t>
            </a:r>
          </a:p>
          <a:p>
            <a:endParaRPr lang="en-US" altLang="en-US" sz="2000">
              <a:latin typeface="Calibri Light" panose="020F0302020204030204" pitchFamily="34" charset="0"/>
              <a:cs typeface="Calibri Light" panose="020F0302020204030204" pitchFamily="34" charset="0"/>
            </a:endParaRPr>
          </a:p>
          <a:p>
            <a:r>
              <a:rPr lang="en-US" altLang="en-US" sz="2000">
                <a:latin typeface="Calibri Light" panose="020F0302020204030204" pitchFamily="34" charset="0"/>
                <a:cs typeface="Calibri Light" panose="020F0302020204030204" pitchFamily="34" charset="0"/>
              </a:rPr>
              <a:t>Only AMBS,AMNA, AMED, AMPM direct update. AMNK,AMBX updated when applicable</a:t>
            </a:r>
          </a:p>
          <a:p>
            <a:endParaRPr lang="en-US" altLang="en-US" sz="2000">
              <a:latin typeface="Calibri Light" panose="020F0302020204030204" pitchFamily="34" charset="0"/>
              <a:cs typeface="Calibri Light" panose="020F0302020204030204" pitchFamily="34" charset="0"/>
            </a:endParaRPr>
          </a:p>
          <a:p>
            <a:endParaRPr lang="en-US" altLang="en-US" sz="2000">
              <a:latin typeface="Calibri Light" panose="020F0302020204030204" pitchFamily="34" charset="0"/>
              <a:cs typeface="Calibri Light" panose="020F0302020204030204" pitchFamily="34" charset="0"/>
            </a:endParaRP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D5CEF27-E946-409B-AC61-720991C3B76A}"/>
              </a:ext>
            </a:extLst>
          </p:cNvPr>
          <p:cNvSpPr>
            <a:spLocks noGrp="1" noChangeArrowheads="1"/>
          </p:cNvSpPr>
          <p:nvPr>
            <p:ph type="title"/>
          </p:nvPr>
        </p:nvSpPr>
        <p:spPr>
          <a:xfrm>
            <a:off x="415925" y="346075"/>
            <a:ext cx="7162800" cy="827088"/>
          </a:xfrm>
        </p:spPr>
        <p:txBody>
          <a:bodyPr/>
          <a:lstStyle/>
          <a:p>
            <a:r>
              <a:rPr lang="en-US" altLang="en-US" sz="2400">
                <a:latin typeface="Calibri Light" panose="020F0302020204030204" pitchFamily="34" charset="0"/>
                <a:cs typeface="Calibri Light" panose="020F0302020204030204" pitchFamily="34" charset="0"/>
              </a:rPr>
              <a:t>T040 - </a:t>
            </a:r>
            <a:r>
              <a:rPr lang="en-US" altLang="en-US" sz="2400" b="1">
                <a:latin typeface="Calibri Light" panose="020F0302020204030204" pitchFamily="34" charset="0"/>
                <a:cs typeface="Calibri Light" panose="020F0302020204030204" pitchFamily="34" charset="0"/>
              </a:rPr>
              <a:t>User Nonmonetary Edit</a:t>
            </a:r>
            <a:br>
              <a:rPr lang="en-US" altLang="en-US" sz="2400" b="1">
                <a:latin typeface="Calibri Light" panose="020F0302020204030204" pitchFamily="34" charset="0"/>
                <a:cs typeface="Calibri Light" panose="020F0302020204030204" pitchFamily="34" charset="0"/>
              </a:rPr>
            </a:br>
            <a:endParaRPr lang="en-US" altLang="en-US" sz="2400" b="1">
              <a:latin typeface="Calibri Light" panose="020F0302020204030204" pitchFamily="34" charset="0"/>
              <a:cs typeface="Calibri Light" panose="020F0302020204030204" pitchFamily="34" charset="0"/>
            </a:endParaRPr>
          </a:p>
        </p:txBody>
      </p:sp>
      <p:pic>
        <p:nvPicPr>
          <p:cNvPr id="27651" name="Picture 3">
            <a:extLst>
              <a:ext uri="{FF2B5EF4-FFF2-40B4-BE49-F238E27FC236}">
                <a16:creationId xmlns:a16="http://schemas.microsoft.com/office/drawing/2014/main" id="{7E788CA2-7567-4272-96D9-3BF231C0A6AD}"/>
              </a:ext>
            </a:extLst>
          </p:cNvPr>
          <p:cNvPicPr>
            <a:picLocks noGrp="1" noChangeAspect="1" noChangeArrowheads="1"/>
          </p:cNvPicPr>
          <p:nvPr>
            <p:ph idx="1"/>
          </p:nvPr>
        </p:nvPicPr>
        <p:blipFill>
          <a:blip r:embed="rId2">
            <a:lum bright="-40000"/>
            <a:grayscl/>
            <a:extLst>
              <a:ext uri="{28A0092B-C50C-407E-A947-70E740481C1C}">
                <a14:useLocalDpi xmlns:a14="http://schemas.microsoft.com/office/drawing/2010/main" val="0"/>
              </a:ext>
            </a:extLst>
          </a:blip>
          <a:srcRect/>
          <a:stretch>
            <a:fillRect/>
          </a:stretch>
        </p:blipFill>
        <p:spPr>
          <a:xfrm>
            <a:off x="203200" y="3340100"/>
            <a:ext cx="8439150" cy="2438400"/>
          </a:xfrm>
          <a:noFill/>
        </p:spPr>
      </p:pic>
      <p:sp>
        <p:nvSpPr>
          <p:cNvPr id="27652" name="Rectangle 4">
            <a:extLst>
              <a:ext uri="{FF2B5EF4-FFF2-40B4-BE49-F238E27FC236}">
                <a16:creationId xmlns:a16="http://schemas.microsoft.com/office/drawing/2014/main" id="{B51B1B23-3AB9-4542-9045-10A2ADB7F3ED}"/>
              </a:ext>
            </a:extLst>
          </p:cNvPr>
          <p:cNvSpPr>
            <a:spLocks noChangeArrowheads="1"/>
          </p:cNvSpPr>
          <p:nvPr/>
        </p:nvSpPr>
        <p:spPr bwMode="auto">
          <a:xfrm>
            <a:off x="390525" y="1493838"/>
            <a:ext cx="8229600" cy="100647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algn="l" eaLnBrk="1" hangingPunct="1"/>
            <a:r>
              <a:rPr lang="en-US" altLang="en-US" sz="2000"/>
              <a:t>This report displays all data that is entered through user input and reports the number of errors. Program ARU040 produces and prints this report.</a:t>
            </a:r>
            <a:endParaRPr lang="en-US" altLang="en-US" sz="2000">
              <a:solidFill>
                <a:srgbClr val="000000"/>
              </a:solidFill>
            </a:endParaRP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4B4549F-F733-4DAC-B23C-60CC39DD8377}"/>
              </a:ext>
            </a:extLst>
          </p:cNvPr>
          <p:cNvSpPr>
            <a:spLocks noGrp="1" noChangeArrowheads="1"/>
          </p:cNvSpPr>
          <p:nvPr>
            <p:ph type="title"/>
          </p:nvPr>
        </p:nvSpPr>
        <p:spPr>
          <a:xfrm>
            <a:off x="387350" y="371475"/>
            <a:ext cx="7162800" cy="766763"/>
          </a:xfrm>
        </p:spPr>
        <p:txBody>
          <a:bodyPr/>
          <a:lstStyle/>
          <a:p>
            <a:r>
              <a:rPr lang="en-US" altLang="en-US" sz="2400">
                <a:latin typeface="Calibri Light" panose="020F0302020204030204" pitchFamily="34" charset="0"/>
                <a:cs typeface="Calibri Light" panose="020F0302020204030204" pitchFamily="34" charset="0"/>
              </a:rPr>
              <a:t>T040 - </a:t>
            </a:r>
            <a:r>
              <a:rPr lang="en-US" altLang="en-US" sz="2400" b="1">
                <a:latin typeface="Calibri Light" panose="020F0302020204030204" pitchFamily="34" charset="0"/>
                <a:cs typeface="Calibri Light" panose="020F0302020204030204" pitchFamily="34" charset="0"/>
              </a:rPr>
              <a:t>User Nonmonetary Edit</a:t>
            </a:r>
            <a:br>
              <a:rPr lang="en-US" altLang="en-US" sz="2400" b="1">
                <a:latin typeface="Calibri Light" panose="020F0302020204030204" pitchFamily="34" charset="0"/>
                <a:cs typeface="Calibri Light" panose="020F0302020204030204" pitchFamily="34" charset="0"/>
              </a:rPr>
            </a:br>
            <a:endParaRPr lang="en-US" altLang="en-US" sz="2400" b="1">
              <a:latin typeface="Calibri Light" panose="020F0302020204030204" pitchFamily="34" charset="0"/>
              <a:cs typeface="Calibri Light" panose="020F0302020204030204" pitchFamily="34" charset="0"/>
            </a:endParaRPr>
          </a:p>
        </p:txBody>
      </p:sp>
      <p:pic>
        <p:nvPicPr>
          <p:cNvPr id="28675" name="Picture 3">
            <a:extLst>
              <a:ext uri="{FF2B5EF4-FFF2-40B4-BE49-F238E27FC236}">
                <a16:creationId xmlns:a16="http://schemas.microsoft.com/office/drawing/2014/main" id="{60EF716D-BFCE-4149-98C0-5125F3E1DE69}"/>
              </a:ext>
            </a:extLst>
          </p:cNvPr>
          <p:cNvPicPr>
            <a:picLocks noGrp="1" noChangeAspect="1" noChangeArrowheads="1"/>
          </p:cNvPicPr>
          <p:nvPr>
            <p:ph idx="1"/>
          </p:nvPr>
        </p:nvPicPr>
        <p:blipFill>
          <a:blip r:embed="rId2">
            <a:lum bright="-48000"/>
            <a:grayscl/>
            <a:extLst>
              <a:ext uri="{28A0092B-C50C-407E-A947-70E740481C1C}">
                <a14:useLocalDpi xmlns:a14="http://schemas.microsoft.com/office/drawing/2010/main" val="0"/>
              </a:ext>
            </a:extLst>
          </a:blip>
          <a:srcRect/>
          <a:stretch>
            <a:fillRect/>
          </a:stretch>
        </p:blipFill>
        <p:spPr>
          <a:xfrm>
            <a:off x="2089150" y="1522413"/>
            <a:ext cx="6135688" cy="3198812"/>
          </a:xfrm>
          <a:noFill/>
        </p:spPr>
      </p:pic>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3167EE07-B353-4A99-8050-F72C61D83AEE}"/>
              </a:ext>
            </a:extLst>
          </p:cNvPr>
          <p:cNvSpPr>
            <a:spLocks noGrp="1" noChangeArrowheads="1"/>
          </p:cNvSpPr>
          <p:nvPr>
            <p:ph type="title"/>
          </p:nvPr>
        </p:nvSpPr>
        <p:spPr>
          <a:xfrm>
            <a:off x="344488" y="260350"/>
            <a:ext cx="6892925" cy="660400"/>
          </a:xfrm>
        </p:spPr>
        <p:txBody>
          <a:bodyPr/>
          <a:lstStyle/>
          <a:p>
            <a:r>
              <a:rPr lang="en-US" altLang="en-US">
                <a:latin typeface="Calibri Light" panose="020F0302020204030204" pitchFamily="34" charset="0"/>
                <a:cs typeface="Calibri Light" panose="020F0302020204030204" pitchFamily="34" charset="0"/>
              </a:rPr>
              <a:t>Monetary Update</a:t>
            </a:r>
          </a:p>
        </p:txBody>
      </p:sp>
      <p:sp>
        <p:nvSpPr>
          <p:cNvPr id="29699" name="Rectangle 3">
            <a:extLst>
              <a:ext uri="{FF2B5EF4-FFF2-40B4-BE49-F238E27FC236}">
                <a16:creationId xmlns:a16="http://schemas.microsoft.com/office/drawing/2014/main" id="{B826DE9F-34FB-419D-86D8-86F6B60684C6}"/>
              </a:ext>
            </a:extLst>
          </p:cNvPr>
          <p:cNvSpPr>
            <a:spLocks noGrp="1" noChangeArrowheads="1"/>
          </p:cNvSpPr>
          <p:nvPr>
            <p:ph idx="1"/>
          </p:nvPr>
        </p:nvSpPr>
        <p:spPr>
          <a:xfrm>
            <a:off x="373063" y="1347788"/>
            <a:ext cx="7996237" cy="4489450"/>
          </a:xfrm>
        </p:spPr>
        <p:txBody>
          <a:bodyPr/>
          <a:lstStyle/>
          <a:p>
            <a:pPr>
              <a:lnSpc>
                <a:spcPct val="90000"/>
              </a:lnSpc>
            </a:pPr>
            <a:r>
              <a:rPr lang="en-US" altLang="en-US" sz="2000">
                <a:latin typeface="Calibri Light" panose="020F0302020204030204" pitchFamily="34" charset="0"/>
                <a:cs typeface="Calibri Light" panose="020F0302020204030204" pitchFamily="34" charset="0"/>
              </a:rPr>
              <a:t>Monetary transactions affect the balance of CMS accounts. </a:t>
            </a:r>
          </a:p>
          <a:p>
            <a:pPr>
              <a:lnSpc>
                <a:spcPct val="90000"/>
              </a:lnSpc>
            </a:pPr>
            <a:endParaRPr lang="en-US" altLang="en-US" sz="2000">
              <a:latin typeface="Calibri Light" panose="020F0302020204030204" pitchFamily="34" charset="0"/>
              <a:cs typeface="Calibri Light" panose="020F0302020204030204" pitchFamily="34" charset="0"/>
            </a:endParaRPr>
          </a:p>
          <a:p>
            <a:pPr>
              <a:lnSpc>
                <a:spcPct val="90000"/>
              </a:lnSpc>
            </a:pPr>
            <a:r>
              <a:rPr lang="en-US" altLang="en-US" sz="2000">
                <a:latin typeface="Calibri Light" panose="020F0302020204030204" pitchFamily="34" charset="0"/>
                <a:cs typeface="Calibri Light" panose="020F0302020204030204" pitchFamily="34" charset="0"/>
              </a:rPr>
              <a:t>Monetary transactions are typically authorized and input by tape or electronic transmission. </a:t>
            </a:r>
          </a:p>
          <a:p>
            <a:pPr>
              <a:lnSpc>
                <a:spcPct val="90000"/>
              </a:lnSpc>
            </a:pPr>
            <a:endParaRPr lang="en-US" altLang="en-US" sz="2000">
              <a:latin typeface="Calibri Light" panose="020F0302020204030204" pitchFamily="34" charset="0"/>
              <a:cs typeface="Calibri Light" panose="020F0302020204030204" pitchFamily="34" charset="0"/>
            </a:endParaRPr>
          </a:p>
          <a:p>
            <a:pPr>
              <a:lnSpc>
                <a:spcPct val="90000"/>
              </a:lnSpc>
            </a:pPr>
            <a:r>
              <a:rPr lang="en-US" altLang="en-US" sz="2000">
                <a:latin typeface="Calibri Light" panose="020F0302020204030204" pitchFamily="34" charset="0"/>
                <a:cs typeface="Calibri Light" panose="020F0302020204030204" pitchFamily="34" charset="0"/>
              </a:rPr>
              <a:t>Other monetary transactions are input using CMS monetary batch transactions. </a:t>
            </a:r>
          </a:p>
          <a:p>
            <a:pPr>
              <a:lnSpc>
                <a:spcPct val="90000"/>
              </a:lnSpc>
            </a:pPr>
            <a:endParaRPr lang="en-US" altLang="en-US" sz="2000">
              <a:latin typeface="Calibri Light" panose="020F0302020204030204" pitchFamily="34" charset="0"/>
              <a:cs typeface="Calibri Light" panose="020F0302020204030204" pitchFamily="34" charset="0"/>
            </a:endParaRPr>
          </a:p>
          <a:p>
            <a:pPr>
              <a:lnSpc>
                <a:spcPct val="90000"/>
              </a:lnSpc>
            </a:pPr>
            <a:r>
              <a:rPr lang="en-US" altLang="en-US" sz="2000">
                <a:latin typeface="Calibri Light" panose="020F0302020204030204" pitchFamily="34" charset="0"/>
                <a:cs typeface="Calibri Light" panose="020F0302020204030204" pitchFamily="34" charset="0"/>
              </a:rPr>
              <a:t>These transactions do not affect the balance until a batch processing run is completed.</a:t>
            </a: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EFC643A-00AD-4AAD-8E98-502A21E2DB78}"/>
              </a:ext>
            </a:extLst>
          </p:cNvPr>
          <p:cNvSpPr>
            <a:spLocks noGrp="1" noChangeArrowheads="1"/>
          </p:cNvSpPr>
          <p:nvPr>
            <p:ph type="title"/>
          </p:nvPr>
        </p:nvSpPr>
        <p:spPr>
          <a:xfrm>
            <a:off x="373063" y="288925"/>
            <a:ext cx="6892925" cy="660400"/>
          </a:xfrm>
        </p:spPr>
        <p:txBody>
          <a:bodyPr/>
          <a:lstStyle/>
          <a:p>
            <a:r>
              <a:rPr lang="en-US" altLang="en-US">
                <a:latin typeface="Calibri Light" panose="020F0302020204030204" pitchFamily="34" charset="0"/>
                <a:cs typeface="Calibri Light" panose="020F0302020204030204" pitchFamily="34" charset="0"/>
              </a:rPr>
              <a:t>Monetary Updates</a:t>
            </a:r>
          </a:p>
        </p:txBody>
      </p:sp>
      <p:sp>
        <p:nvSpPr>
          <p:cNvPr id="30723" name="Rectangle 3">
            <a:extLst>
              <a:ext uri="{FF2B5EF4-FFF2-40B4-BE49-F238E27FC236}">
                <a16:creationId xmlns:a16="http://schemas.microsoft.com/office/drawing/2014/main" id="{15F0371D-9AB0-45F4-B667-07C7E28FD692}"/>
              </a:ext>
            </a:extLst>
          </p:cNvPr>
          <p:cNvSpPr>
            <a:spLocks noGrp="1" noChangeArrowheads="1"/>
          </p:cNvSpPr>
          <p:nvPr>
            <p:ph idx="1"/>
          </p:nvPr>
        </p:nvSpPr>
        <p:spPr>
          <a:xfrm>
            <a:off x="317500" y="996950"/>
            <a:ext cx="8607425" cy="5210175"/>
          </a:xfrm>
        </p:spPr>
        <p:txBody>
          <a:bodyPr/>
          <a:lstStyle/>
          <a:p>
            <a:r>
              <a:rPr lang="en-US" altLang="en-US" sz="2000">
                <a:latin typeface="Calibri Light" panose="020F0302020204030204" pitchFamily="34" charset="0"/>
                <a:cs typeface="Calibri Light" panose="020F0302020204030204" pitchFamily="34" charset="0"/>
              </a:rPr>
              <a:t>Any transaction that affects an account balance needs a transaction code and corresponding logic module .</a:t>
            </a:r>
          </a:p>
          <a:p>
            <a:endParaRPr lang="en-US" altLang="en-US" sz="2000">
              <a:latin typeface="Calibri Light" panose="020F0302020204030204" pitchFamily="34" charset="0"/>
              <a:cs typeface="Calibri Light" panose="020F0302020204030204" pitchFamily="34" charset="0"/>
            </a:endParaRPr>
          </a:p>
          <a:p>
            <a:r>
              <a:rPr lang="en-US" altLang="en-US" sz="2000">
                <a:latin typeface="Calibri Light" panose="020F0302020204030204" pitchFamily="34" charset="0"/>
                <a:cs typeface="Calibri Light" panose="020F0302020204030204" pitchFamily="34" charset="0"/>
              </a:rPr>
              <a:t>This system uses logic modules to provide the effect of monetary transactions.</a:t>
            </a:r>
          </a:p>
          <a:p>
            <a:endParaRPr lang="en-US" altLang="en-US" sz="2000">
              <a:latin typeface="Calibri Light" panose="020F0302020204030204" pitchFamily="34" charset="0"/>
              <a:cs typeface="Calibri Light" panose="020F0302020204030204" pitchFamily="34" charset="0"/>
            </a:endParaRPr>
          </a:p>
          <a:p>
            <a:r>
              <a:rPr lang="en-US" altLang="en-US" sz="2000">
                <a:latin typeface="Calibri Light" panose="020F0302020204030204" pitchFamily="34" charset="0"/>
                <a:cs typeface="Calibri Light" panose="020F0302020204030204" pitchFamily="34" charset="0"/>
              </a:rPr>
              <a:t>In CMS, there are no predefined monetary transactions. </a:t>
            </a:r>
          </a:p>
          <a:p>
            <a:endParaRPr lang="en-US" altLang="en-US" sz="2000">
              <a:latin typeface="Calibri Light" panose="020F0302020204030204" pitchFamily="34" charset="0"/>
              <a:cs typeface="Calibri Light" panose="020F0302020204030204" pitchFamily="34" charset="0"/>
            </a:endParaRPr>
          </a:p>
          <a:p>
            <a:r>
              <a:rPr lang="en-US" altLang="en-US" sz="2000">
                <a:latin typeface="Calibri Light" panose="020F0302020204030204" pitchFamily="34" charset="0"/>
                <a:cs typeface="Calibri Light" panose="020F0302020204030204" pitchFamily="34" charset="0"/>
              </a:rPr>
              <a:t>Using the Monetary Transaction Control record, you can define the transaction codes that are related to these logic modules.</a:t>
            </a:r>
          </a:p>
          <a:p>
            <a:endParaRPr lang="en-US" altLang="en-US" sz="2000">
              <a:latin typeface="Calibri Light" panose="020F0302020204030204" pitchFamily="34" charset="0"/>
              <a:cs typeface="Calibri Light" panose="020F0302020204030204" pitchFamily="34" charset="0"/>
            </a:endParaRPr>
          </a:p>
          <a:p>
            <a:r>
              <a:rPr lang="en-US" altLang="en-US" sz="2000">
                <a:latin typeface="Calibri Light" panose="020F0302020204030204" pitchFamily="34" charset="0"/>
                <a:cs typeface="Calibri Light" panose="020F0302020204030204" pitchFamily="34" charset="0"/>
              </a:rPr>
              <a:t>These logic modules provide the effect of monetary transactions on both the account base segment and the individual credit plan segments of an account.</a:t>
            </a:r>
          </a:p>
          <a:p>
            <a:endParaRPr lang="en-US" altLang="en-US" sz="2000">
              <a:latin typeface="Calibri Light" panose="020F0302020204030204" pitchFamily="34" charset="0"/>
              <a:cs typeface="Calibri Light" panose="020F0302020204030204" pitchFamily="34" charset="0"/>
            </a:endParaRPr>
          </a:p>
          <a:p>
            <a:endParaRPr lang="en-US" altLang="en-US">
              <a:latin typeface="Calibri Light" panose="020F0302020204030204" pitchFamily="34" charset="0"/>
              <a:cs typeface="Calibri Light" panose="020F0302020204030204" pitchFamily="34" charset="0"/>
            </a:endParaRP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a:extLst>
              <a:ext uri="{FF2B5EF4-FFF2-40B4-BE49-F238E27FC236}">
                <a16:creationId xmlns:a16="http://schemas.microsoft.com/office/drawing/2014/main" id="{DC5730FB-D6D2-4A6B-87B0-CEFB9A7EEC0C}"/>
              </a:ext>
            </a:extLst>
          </p:cNvPr>
          <p:cNvSpPr>
            <a:spLocks noGrp="1" noChangeArrowheads="1"/>
          </p:cNvSpPr>
          <p:nvPr>
            <p:ph type="title"/>
          </p:nvPr>
        </p:nvSpPr>
        <p:spPr>
          <a:xfrm>
            <a:off x="388938" y="244475"/>
            <a:ext cx="7162800" cy="91281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45720" bIns="45720" anchor="ctr"/>
          <a:lstStyle/>
          <a:p>
            <a:r>
              <a:rPr lang="en-US" altLang="en-US">
                <a:latin typeface="Calibri Light" panose="020F0302020204030204" pitchFamily="34" charset="0"/>
                <a:cs typeface="Calibri Light" panose="020F0302020204030204" pitchFamily="34" charset="0"/>
              </a:rPr>
              <a:t>Monetary Updates</a:t>
            </a:r>
          </a:p>
        </p:txBody>
      </p:sp>
      <p:sp>
        <p:nvSpPr>
          <p:cNvPr id="31747" name="Rectangle 4">
            <a:extLst>
              <a:ext uri="{FF2B5EF4-FFF2-40B4-BE49-F238E27FC236}">
                <a16:creationId xmlns:a16="http://schemas.microsoft.com/office/drawing/2014/main" id="{5EDDEEB4-A685-4BAE-BC5E-529D4E3E78A4}"/>
              </a:ext>
            </a:extLst>
          </p:cNvPr>
          <p:cNvSpPr>
            <a:spLocks noGrp="1" noChangeArrowheads="1"/>
          </p:cNvSpPr>
          <p:nvPr>
            <p:ph idx="1"/>
          </p:nvPr>
        </p:nvSpPr>
        <p:spPr>
          <a:xfrm>
            <a:off x="457200" y="1273175"/>
            <a:ext cx="7881938" cy="4354513"/>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45720" bIns="45720"/>
          <a:lstStyle/>
          <a:p>
            <a:pPr>
              <a:lnSpc>
                <a:spcPct val="90000"/>
              </a:lnSpc>
            </a:pPr>
            <a:r>
              <a:rPr lang="en-US" altLang="en-US" sz="2000">
                <a:latin typeface="Calibri Light" panose="020F0302020204030204" pitchFamily="34" charset="0"/>
                <a:cs typeface="Calibri Light" panose="020F0302020204030204" pitchFamily="34" charset="0"/>
              </a:rPr>
              <a:t>There are two types of monetary transactions:</a:t>
            </a:r>
          </a:p>
          <a:p>
            <a:pPr>
              <a:lnSpc>
                <a:spcPct val="90000"/>
              </a:lnSpc>
            </a:pPr>
            <a:endParaRPr lang="en-US" altLang="en-US" sz="2000">
              <a:latin typeface="Calibri Light" panose="020F0302020204030204" pitchFamily="34" charset="0"/>
              <a:cs typeface="Calibri Light" panose="020F0302020204030204" pitchFamily="34" charset="0"/>
            </a:endParaRPr>
          </a:p>
          <a:p>
            <a:pPr lvl="1">
              <a:lnSpc>
                <a:spcPct val="90000"/>
              </a:lnSpc>
            </a:pPr>
            <a:r>
              <a:rPr lang="en-US" altLang="en-US" sz="2000">
                <a:latin typeface="Calibri Light" panose="020F0302020204030204" pitchFamily="34" charset="0"/>
                <a:cs typeface="Calibri Light" panose="020F0302020204030204" pitchFamily="34" charset="0"/>
              </a:rPr>
              <a:t>Generated transactions</a:t>
            </a:r>
          </a:p>
          <a:p>
            <a:pPr lvl="1">
              <a:lnSpc>
                <a:spcPct val="90000"/>
              </a:lnSpc>
            </a:pPr>
            <a:r>
              <a:rPr lang="en-US" altLang="en-US" sz="2000">
                <a:latin typeface="Calibri Light" panose="020F0302020204030204" pitchFamily="34" charset="0"/>
                <a:cs typeface="Calibri Light" panose="020F0302020204030204" pitchFamily="34" charset="0"/>
              </a:rPr>
              <a:t>User-assigned transactions</a:t>
            </a:r>
          </a:p>
          <a:p>
            <a:pPr lvl="1">
              <a:lnSpc>
                <a:spcPct val="90000"/>
              </a:lnSpc>
              <a:buFont typeface="Wingdings 3" panose="05040102010807070707" pitchFamily="18" charset="2"/>
              <a:buNone/>
            </a:pPr>
            <a:endParaRPr lang="en-US" altLang="en-US" sz="2000" b="1">
              <a:latin typeface="Calibri Light" panose="020F0302020204030204" pitchFamily="34" charset="0"/>
              <a:cs typeface="Calibri Light" panose="020F0302020204030204" pitchFamily="34" charset="0"/>
            </a:endParaRPr>
          </a:p>
          <a:p>
            <a:pPr>
              <a:lnSpc>
                <a:spcPct val="90000"/>
              </a:lnSpc>
            </a:pPr>
            <a:r>
              <a:rPr lang="en-US" altLang="en-US" sz="2000" u="sng">
                <a:latin typeface="Calibri Light" panose="020F0302020204030204" pitchFamily="34" charset="0"/>
                <a:cs typeface="Calibri Light" panose="020F0302020204030204" pitchFamily="34" charset="0"/>
              </a:rPr>
              <a:t>Generated transactions</a:t>
            </a:r>
            <a:r>
              <a:rPr lang="en-US" altLang="en-US" sz="2000">
                <a:latin typeface="Calibri Light" panose="020F0302020204030204" pitchFamily="34" charset="0"/>
                <a:cs typeface="Calibri Light" panose="020F0302020204030204" pitchFamily="34" charset="0"/>
              </a:rPr>
              <a:t> are created by the systems. Some examples are:</a:t>
            </a:r>
          </a:p>
          <a:p>
            <a:pPr>
              <a:lnSpc>
                <a:spcPct val="90000"/>
              </a:lnSpc>
            </a:pPr>
            <a:endParaRPr lang="en-US" altLang="en-US" sz="2000">
              <a:latin typeface="Calibri Light" panose="020F0302020204030204" pitchFamily="34" charset="0"/>
              <a:cs typeface="Calibri Light" panose="020F0302020204030204" pitchFamily="34" charset="0"/>
            </a:endParaRPr>
          </a:p>
          <a:p>
            <a:pPr lvl="1">
              <a:lnSpc>
                <a:spcPct val="90000"/>
              </a:lnSpc>
            </a:pPr>
            <a:r>
              <a:rPr lang="en-US" altLang="en-US" sz="2000">
                <a:latin typeface="Calibri Light" panose="020F0302020204030204" pitchFamily="34" charset="0"/>
                <a:cs typeface="Calibri Light" panose="020F0302020204030204" pitchFamily="34" charset="0"/>
              </a:rPr>
              <a:t>Fees - membership, late or finance charges</a:t>
            </a:r>
          </a:p>
          <a:p>
            <a:pPr lvl="1">
              <a:lnSpc>
                <a:spcPct val="90000"/>
              </a:lnSpc>
            </a:pPr>
            <a:r>
              <a:rPr lang="en-US" altLang="en-US" sz="2000">
                <a:latin typeface="Calibri Light" panose="020F0302020204030204" pitchFamily="34" charset="0"/>
                <a:cs typeface="Calibri Light" panose="020F0302020204030204" pitchFamily="34" charset="0"/>
              </a:rPr>
              <a:t>Payment distribution transactions</a:t>
            </a:r>
          </a:p>
          <a:p>
            <a:pPr lvl="1">
              <a:lnSpc>
                <a:spcPct val="90000"/>
              </a:lnSpc>
            </a:pPr>
            <a:r>
              <a:rPr lang="en-US" altLang="en-US" sz="2000">
                <a:latin typeface="Calibri Light" panose="020F0302020204030204" pitchFamily="34" charset="0"/>
                <a:cs typeface="Calibri Light" panose="020F0302020204030204" pitchFamily="34" charset="0"/>
              </a:rPr>
              <a:t>Transfer generated transactions</a:t>
            </a:r>
          </a:p>
          <a:p>
            <a:pPr lvl="1">
              <a:lnSpc>
                <a:spcPct val="90000"/>
              </a:lnSpc>
            </a:pPr>
            <a:r>
              <a:rPr lang="en-US" altLang="en-US" sz="2000">
                <a:latin typeface="Calibri Light" panose="020F0302020204030204" pitchFamily="34" charset="0"/>
                <a:cs typeface="Calibri Light" panose="020F0302020204030204" pitchFamily="34" charset="0"/>
              </a:rPr>
              <a:t>Interest and Service charges</a:t>
            </a: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35">
            <a:extLst>
              <a:ext uri="{FF2B5EF4-FFF2-40B4-BE49-F238E27FC236}">
                <a16:creationId xmlns:a16="http://schemas.microsoft.com/office/drawing/2014/main" id="{41B637F4-B192-41C9-84DA-4FD1E7FF9FE0}"/>
              </a:ext>
            </a:extLst>
          </p:cNvPr>
          <p:cNvSpPr>
            <a:spLocks noGrp="1" noChangeArrowheads="1"/>
          </p:cNvSpPr>
          <p:nvPr>
            <p:ph type="title" sz="quarter"/>
          </p:nvPr>
        </p:nvSpPr>
        <p:spPr/>
        <p:txBody>
          <a:bodyPr/>
          <a:lstStyle/>
          <a:p>
            <a:r>
              <a:rPr lang="en-US" altLang="en-US" sz="2400">
                <a:latin typeface="Calibri Light" panose="020F0302020204030204" pitchFamily="34" charset="0"/>
                <a:cs typeface="Calibri Light" panose="020F0302020204030204" pitchFamily="34" charset="0"/>
              </a:rPr>
              <a:t>Non Monetary/Monetary  Transaction</a:t>
            </a:r>
          </a:p>
        </p:txBody>
      </p:sp>
      <p:pic>
        <p:nvPicPr>
          <p:cNvPr id="14339" name="Picture 24" descr="Click To Preview">
            <a:extLst>
              <a:ext uri="{FF2B5EF4-FFF2-40B4-BE49-F238E27FC236}">
                <a16:creationId xmlns:a16="http://schemas.microsoft.com/office/drawing/2014/main" id="{AB4141D2-FF53-4193-88E9-B1F2219F1717}"/>
              </a:ext>
            </a:extLst>
          </p:cNvPr>
          <p:cNvPicPr>
            <a:picLocks noGrp="1" noChangeAspect="1" noChangeArrowheads="1" noCrop="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351088" y="1347788"/>
            <a:ext cx="1208087" cy="13970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0" name="Picture 30" descr="Click To Download">
            <a:extLst>
              <a:ext uri="{FF2B5EF4-FFF2-40B4-BE49-F238E27FC236}">
                <a16:creationId xmlns:a16="http://schemas.microsoft.com/office/drawing/2014/main" id="{E2111EF8-FC1E-451D-AE7B-A4F00D1A5079}"/>
              </a:ext>
            </a:extLst>
          </p:cNvPr>
          <p:cNvPicPr>
            <a:picLocks noGrp="1" noChangeAspect="1" noChangeArrowheads="1" noCrop="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6510338" y="1735138"/>
            <a:ext cx="1219200" cy="12192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1" name="Picture 20" descr="Click To Download">
            <a:extLst>
              <a:ext uri="{FF2B5EF4-FFF2-40B4-BE49-F238E27FC236}">
                <a16:creationId xmlns:a16="http://schemas.microsoft.com/office/drawing/2014/main" id="{0DFA27B4-00D9-486D-B17B-8FF2BF368F6B}"/>
              </a:ext>
            </a:extLst>
          </p:cNvPr>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2981325" y="5054600"/>
            <a:ext cx="1219200" cy="1219200"/>
          </a:xfrm>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2" name="Picture 34" descr="Click To Download">
            <a:extLst>
              <a:ext uri="{FF2B5EF4-FFF2-40B4-BE49-F238E27FC236}">
                <a16:creationId xmlns:a16="http://schemas.microsoft.com/office/drawing/2014/main" id="{79BADA79-6EE3-4E77-B620-30E1212BD3D2}"/>
              </a:ext>
            </a:extLst>
          </p:cNvPr>
          <p:cNvPicPr>
            <a:picLocks noGrp="1" noChangeAspect="1" noChangeArrowheads="1" noCrop="1"/>
          </p:cNvPicPr>
          <p:nvPr>
            <p:ph sz="quarter" idx="4"/>
          </p:nvPr>
        </p:nvPicPr>
        <p:blipFill>
          <a:blip r:embed="rId5">
            <a:extLst>
              <a:ext uri="{28A0092B-C50C-407E-A947-70E740481C1C}">
                <a14:useLocalDpi xmlns:a14="http://schemas.microsoft.com/office/drawing/2010/main" val="0"/>
              </a:ext>
            </a:extLst>
          </a:blip>
          <a:srcRect/>
          <a:stretch>
            <a:fillRect/>
          </a:stretch>
        </p:blipFill>
        <p:spPr>
          <a:xfrm>
            <a:off x="6759575" y="1346200"/>
            <a:ext cx="1651000" cy="17272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3" name="Picture 38" descr="Click To Preview">
            <a:extLst>
              <a:ext uri="{FF2B5EF4-FFF2-40B4-BE49-F238E27FC236}">
                <a16:creationId xmlns:a16="http://schemas.microsoft.com/office/drawing/2014/main" id="{2431E0D7-A503-45BE-8AC5-B280523328E8}"/>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2926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344" name="AutoShape 40">
            <a:extLst>
              <a:ext uri="{FF2B5EF4-FFF2-40B4-BE49-F238E27FC236}">
                <a16:creationId xmlns:a16="http://schemas.microsoft.com/office/drawing/2014/main" id="{37676F2C-3505-4A6A-B555-68A189A9F385}"/>
              </a:ext>
            </a:extLst>
          </p:cNvPr>
          <p:cNvCxnSpPr>
            <a:cxnSpLocks noChangeShapeType="1"/>
            <a:stCxn id="14343" idx="2"/>
            <a:endCxn id="14341" idx="1"/>
          </p:cNvCxnSpPr>
          <p:nvPr/>
        </p:nvCxnSpPr>
        <p:spPr bwMode="auto">
          <a:xfrm rot="16200000" flipH="1">
            <a:off x="1719263" y="4402137"/>
            <a:ext cx="762000" cy="1762125"/>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4345" name="Picture 42" descr="Click To Download">
            <a:extLst>
              <a:ext uri="{FF2B5EF4-FFF2-40B4-BE49-F238E27FC236}">
                <a16:creationId xmlns:a16="http://schemas.microsoft.com/office/drawing/2014/main" id="{30F8D6C3-63A2-439D-9B8F-5397FEC633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61000" y="16002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346" name="AutoShape 43">
            <a:extLst>
              <a:ext uri="{FF2B5EF4-FFF2-40B4-BE49-F238E27FC236}">
                <a16:creationId xmlns:a16="http://schemas.microsoft.com/office/drawing/2014/main" id="{871F22C2-B595-4AFD-A0DB-ED7910173D5B}"/>
              </a:ext>
            </a:extLst>
          </p:cNvPr>
          <p:cNvCxnSpPr>
            <a:cxnSpLocks noChangeShapeType="1"/>
            <a:stCxn id="14339" idx="2"/>
            <a:endCxn id="14343" idx="0"/>
          </p:cNvCxnSpPr>
          <p:nvPr/>
        </p:nvCxnSpPr>
        <p:spPr bwMode="auto">
          <a:xfrm rot="5400000">
            <a:off x="1313657" y="2650331"/>
            <a:ext cx="1547812" cy="1736725"/>
          </a:xfrm>
          <a:prstGeom prst="curvedConnector3">
            <a:avLst>
              <a:gd name="adj1" fmla="val 49949"/>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47" name="AutoShape 44">
            <a:extLst>
              <a:ext uri="{FF2B5EF4-FFF2-40B4-BE49-F238E27FC236}">
                <a16:creationId xmlns:a16="http://schemas.microsoft.com/office/drawing/2014/main" id="{756C5E5D-ACAE-4A70-9DAC-BC4DE485F6DA}"/>
              </a:ext>
            </a:extLst>
          </p:cNvPr>
          <p:cNvCxnSpPr>
            <a:cxnSpLocks noChangeShapeType="1"/>
            <a:stCxn id="14345" idx="2"/>
            <a:endCxn id="14340" idx="0"/>
          </p:cNvCxnSpPr>
          <p:nvPr/>
        </p:nvCxnSpPr>
        <p:spPr bwMode="auto">
          <a:xfrm rot="16200000" flipH="1">
            <a:off x="6160293" y="2729707"/>
            <a:ext cx="1122363" cy="1301750"/>
          </a:xfrm>
          <a:prstGeom prst="curvedConnector3">
            <a:avLst>
              <a:gd name="adj1" fmla="val 4993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48" name="AutoShape 45">
            <a:extLst>
              <a:ext uri="{FF2B5EF4-FFF2-40B4-BE49-F238E27FC236}">
                <a16:creationId xmlns:a16="http://schemas.microsoft.com/office/drawing/2014/main" id="{76A3AC01-489E-489F-AA3B-8C639E876C85}"/>
              </a:ext>
            </a:extLst>
          </p:cNvPr>
          <p:cNvCxnSpPr>
            <a:cxnSpLocks noChangeShapeType="1"/>
            <a:stCxn id="14342" idx="2"/>
            <a:endCxn id="14340" idx="3"/>
          </p:cNvCxnSpPr>
          <p:nvPr/>
        </p:nvCxnSpPr>
        <p:spPr bwMode="auto">
          <a:xfrm rot="16200000" flipH="1">
            <a:off x="7159625" y="3498850"/>
            <a:ext cx="1479550" cy="628650"/>
          </a:xfrm>
          <a:prstGeom prst="curvedConnector4">
            <a:avLst>
              <a:gd name="adj1" fmla="val 29292"/>
              <a:gd name="adj2" fmla="val 136366"/>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49" name="AutoShape 46">
            <a:extLst>
              <a:ext uri="{FF2B5EF4-FFF2-40B4-BE49-F238E27FC236}">
                <a16:creationId xmlns:a16="http://schemas.microsoft.com/office/drawing/2014/main" id="{2961E400-3322-404A-8EFF-9F6BAF703D2A}"/>
              </a:ext>
            </a:extLst>
          </p:cNvPr>
          <p:cNvCxnSpPr>
            <a:cxnSpLocks noChangeShapeType="1"/>
            <a:stCxn id="14340" idx="2"/>
            <a:endCxn id="14341" idx="3"/>
          </p:cNvCxnSpPr>
          <p:nvPr/>
        </p:nvCxnSpPr>
        <p:spPr bwMode="auto">
          <a:xfrm rot="5400000">
            <a:off x="5536407" y="3828256"/>
            <a:ext cx="500062" cy="3171825"/>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50" name="Text Box 47">
            <a:extLst>
              <a:ext uri="{FF2B5EF4-FFF2-40B4-BE49-F238E27FC236}">
                <a16:creationId xmlns:a16="http://schemas.microsoft.com/office/drawing/2014/main" id="{E615219C-38AF-4054-83C2-1E5A0A2DB9BA}"/>
              </a:ext>
            </a:extLst>
          </p:cNvPr>
          <p:cNvSpPr txBox="1">
            <a:spLocks noChangeArrowheads="1"/>
          </p:cNvSpPr>
          <p:nvPr/>
        </p:nvSpPr>
        <p:spPr bwMode="auto">
          <a:xfrm>
            <a:off x="381000" y="3200400"/>
            <a:ext cx="2286000" cy="3048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spcBef>
                <a:spcPct val="50000"/>
              </a:spcBef>
            </a:pPr>
            <a:r>
              <a:rPr lang="en-US" altLang="en-US" sz="1400" b="1"/>
              <a:t>Name Change</a:t>
            </a:r>
          </a:p>
        </p:txBody>
      </p:sp>
      <p:sp>
        <p:nvSpPr>
          <p:cNvPr id="14351" name="Text Box 48">
            <a:extLst>
              <a:ext uri="{FF2B5EF4-FFF2-40B4-BE49-F238E27FC236}">
                <a16:creationId xmlns:a16="http://schemas.microsoft.com/office/drawing/2014/main" id="{5F814788-3BEF-45FC-BFEF-C6F1D8A50BE7}"/>
              </a:ext>
            </a:extLst>
          </p:cNvPr>
          <p:cNvSpPr txBox="1">
            <a:spLocks noChangeArrowheads="1"/>
          </p:cNvSpPr>
          <p:nvPr/>
        </p:nvSpPr>
        <p:spPr bwMode="auto">
          <a:xfrm>
            <a:off x="5842000" y="3225800"/>
            <a:ext cx="2286000" cy="3048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spcBef>
                <a:spcPct val="50000"/>
              </a:spcBef>
            </a:pPr>
            <a:r>
              <a:rPr lang="en-US" altLang="en-US" sz="1400" b="1"/>
              <a:t>Buying</a:t>
            </a:r>
          </a:p>
        </p:txBody>
      </p:sp>
      <p:sp>
        <p:nvSpPr>
          <p:cNvPr id="14352" name="Text Box 49">
            <a:extLst>
              <a:ext uri="{FF2B5EF4-FFF2-40B4-BE49-F238E27FC236}">
                <a16:creationId xmlns:a16="http://schemas.microsoft.com/office/drawing/2014/main" id="{967B225C-E0E1-4EBD-B174-08730B189829}"/>
              </a:ext>
            </a:extLst>
          </p:cNvPr>
          <p:cNvSpPr txBox="1">
            <a:spLocks noChangeArrowheads="1"/>
          </p:cNvSpPr>
          <p:nvPr/>
        </p:nvSpPr>
        <p:spPr bwMode="auto">
          <a:xfrm>
            <a:off x="2438400" y="4699000"/>
            <a:ext cx="2286000" cy="3048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spcBef>
                <a:spcPct val="50000"/>
              </a:spcBef>
            </a:pPr>
            <a:r>
              <a:rPr lang="en-US" altLang="en-US" sz="1400" b="1"/>
              <a:t>Vision</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id="{FD505E77-B4EF-432F-BD15-42F4B3951E2B}"/>
              </a:ext>
            </a:extLst>
          </p:cNvPr>
          <p:cNvSpPr>
            <a:spLocks noGrp="1" noChangeArrowheads="1"/>
          </p:cNvSpPr>
          <p:nvPr>
            <p:ph type="title"/>
          </p:nvPr>
        </p:nvSpPr>
        <p:spPr>
          <a:xfrm>
            <a:off x="303213" y="228600"/>
            <a:ext cx="7772400" cy="1143000"/>
          </a:xfrm>
          <a:noFill/>
        </p:spPr>
        <p:txBody>
          <a:bodyPr lIns="92075" tIns="46038" rIns="92075" bIns="46038" anchor="ctr"/>
          <a:lstStyle/>
          <a:p>
            <a:r>
              <a:rPr lang="en-US" altLang="en-US" sz="2400">
                <a:latin typeface="Calibri Light" panose="020F0302020204030204" pitchFamily="34" charset="0"/>
                <a:cs typeface="Calibri Light" panose="020F0302020204030204" pitchFamily="34" charset="0"/>
              </a:rPr>
              <a:t>Monetary Updates</a:t>
            </a:r>
          </a:p>
        </p:txBody>
      </p:sp>
      <p:sp>
        <p:nvSpPr>
          <p:cNvPr id="32771" name="Rectangle 5">
            <a:extLst>
              <a:ext uri="{FF2B5EF4-FFF2-40B4-BE49-F238E27FC236}">
                <a16:creationId xmlns:a16="http://schemas.microsoft.com/office/drawing/2014/main" id="{B691628A-C01F-43F2-9E83-7F7650B08EB4}"/>
              </a:ext>
            </a:extLst>
          </p:cNvPr>
          <p:cNvSpPr>
            <a:spLocks noGrp="1" noChangeArrowheads="1"/>
          </p:cNvSpPr>
          <p:nvPr>
            <p:ph idx="1"/>
          </p:nvPr>
        </p:nvSpPr>
        <p:spPr>
          <a:xfrm>
            <a:off x="366713" y="1865313"/>
            <a:ext cx="7772400" cy="3360737"/>
          </a:xfrm>
        </p:spPr>
        <p:txBody>
          <a:bodyPr lIns="92075" tIns="46038" rIns="92075" bIns="46038"/>
          <a:lstStyle/>
          <a:p>
            <a:pPr>
              <a:lnSpc>
                <a:spcPct val="90000"/>
              </a:lnSpc>
            </a:pPr>
            <a:r>
              <a:rPr lang="en-US" altLang="en-US" sz="2000" b="1">
                <a:latin typeface="Calibri Light" panose="020F0302020204030204" pitchFamily="34" charset="0"/>
                <a:cs typeface="Calibri Light" panose="020F0302020204030204" pitchFamily="34" charset="0"/>
              </a:rPr>
              <a:t>GENERATED TRANSACTION :</a:t>
            </a:r>
          </a:p>
          <a:p>
            <a:pPr>
              <a:lnSpc>
                <a:spcPct val="90000"/>
              </a:lnSpc>
            </a:pPr>
            <a:endParaRPr lang="en-US" altLang="en-US" sz="2000" b="1">
              <a:latin typeface="Calibri Light" panose="020F0302020204030204" pitchFamily="34" charset="0"/>
              <a:cs typeface="Calibri Light" panose="020F0302020204030204" pitchFamily="34" charset="0"/>
            </a:endParaRPr>
          </a:p>
          <a:p>
            <a:pPr>
              <a:lnSpc>
                <a:spcPct val="90000"/>
              </a:lnSpc>
            </a:pPr>
            <a:r>
              <a:rPr lang="en-US" altLang="en-US" sz="2000">
                <a:latin typeface="Calibri Light" panose="020F0302020204030204" pitchFamily="34" charset="0"/>
                <a:cs typeface="Calibri Light" panose="020F0302020204030204" pitchFamily="34" charset="0"/>
              </a:rPr>
              <a:t>Created by system automatically.</a:t>
            </a:r>
          </a:p>
          <a:p>
            <a:pPr>
              <a:lnSpc>
                <a:spcPct val="90000"/>
              </a:lnSpc>
            </a:pPr>
            <a:r>
              <a:rPr lang="en-US" altLang="en-US" sz="2000">
                <a:latin typeface="Calibri Light" panose="020F0302020204030204" pitchFamily="34" charset="0"/>
                <a:cs typeface="Calibri Light" panose="020F0302020204030204" pitchFamily="34" charset="0"/>
              </a:rPr>
              <a:t>Must have a unique Transaction Code.</a:t>
            </a:r>
          </a:p>
          <a:p>
            <a:pPr>
              <a:lnSpc>
                <a:spcPct val="90000"/>
              </a:lnSpc>
            </a:pPr>
            <a:r>
              <a:rPr lang="en-US" altLang="en-US" sz="2000">
                <a:latin typeface="Calibri Light" panose="020F0302020204030204" pitchFamily="34" charset="0"/>
                <a:cs typeface="Calibri Light" panose="020F0302020204030204" pitchFamily="34" charset="0"/>
              </a:rPr>
              <a:t>Types of Generated Transactions</a:t>
            </a:r>
          </a:p>
          <a:p>
            <a:pPr marL="1085850" lvl="2">
              <a:lnSpc>
                <a:spcPct val="90000"/>
              </a:lnSpc>
            </a:pPr>
            <a:r>
              <a:rPr lang="en-US" altLang="en-US">
                <a:latin typeface="Calibri Light" panose="020F0302020204030204" pitchFamily="34" charset="0"/>
                <a:cs typeface="Calibri Light" panose="020F0302020204030204" pitchFamily="34" charset="0"/>
              </a:rPr>
              <a:t>Fees	and miscellaneous assessments</a:t>
            </a:r>
          </a:p>
          <a:p>
            <a:pPr marL="1085850" lvl="2">
              <a:lnSpc>
                <a:spcPct val="90000"/>
              </a:lnSpc>
            </a:pPr>
            <a:r>
              <a:rPr lang="en-US" altLang="en-US">
                <a:latin typeface="Calibri Light" panose="020F0302020204030204" pitchFamily="34" charset="0"/>
                <a:cs typeface="Calibri Light" panose="020F0302020204030204" pitchFamily="34" charset="0"/>
              </a:rPr>
              <a:t>Internal Fee adjustments</a:t>
            </a:r>
          </a:p>
          <a:p>
            <a:pPr marL="1085850" lvl="2">
              <a:lnSpc>
                <a:spcPct val="90000"/>
              </a:lnSpc>
            </a:pPr>
            <a:r>
              <a:rPr lang="en-US" altLang="en-US">
                <a:latin typeface="Calibri Light" panose="020F0302020204030204" pitchFamily="34" charset="0"/>
                <a:cs typeface="Calibri Light" panose="020F0302020204030204" pitchFamily="34" charset="0"/>
              </a:rPr>
              <a:t>Non post adjustments</a:t>
            </a:r>
          </a:p>
          <a:p>
            <a:pPr marL="1085850" lvl="2">
              <a:lnSpc>
                <a:spcPct val="90000"/>
              </a:lnSpc>
            </a:pPr>
            <a:r>
              <a:rPr lang="en-US" altLang="en-US">
                <a:latin typeface="Calibri Light" panose="020F0302020204030204" pitchFamily="34" charset="0"/>
                <a:cs typeface="Calibri Light" panose="020F0302020204030204" pitchFamily="34" charset="0"/>
              </a:rPr>
              <a:t>Payment distribution	</a:t>
            </a: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a:extLst>
              <a:ext uri="{FF2B5EF4-FFF2-40B4-BE49-F238E27FC236}">
                <a16:creationId xmlns:a16="http://schemas.microsoft.com/office/drawing/2014/main" id="{DFB3D7FA-710C-4057-AB20-4819F82E3C8A}"/>
              </a:ext>
            </a:extLst>
          </p:cNvPr>
          <p:cNvSpPr>
            <a:spLocks noGrp="1" noChangeArrowheads="1"/>
          </p:cNvSpPr>
          <p:nvPr>
            <p:ph type="title"/>
          </p:nvPr>
        </p:nvSpPr>
        <p:spPr>
          <a:xfrm>
            <a:off x="300038" y="249238"/>
            <a:ext cx="7162800" cy="91281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45720" bIns="45720" anchor="ctr"/>
          <a:lstStyle/>
          <a:p>
            <a:r>
              <a:rPr lang="en-US" altLang="en-US">
                <a:latin typeface="Calibri Light" panose="020F0302020204030204" pitchFamily="34" charset="0"/>
                <a:cs typeface="Calibri Light" panose="020F0302020204030204" pitchFamily="34" charset="0"/>
              </a:rPr>
              <a:t>Monetary Updates</a:t>
            </a:r>
          </a:p>
        </p:txBody>
      </p:sp>
      <p:sp>
        <p:nvSpPr>
          <p:cNvPr id="33795" name="Rectangle 4">
            <a:extLst>
              <a:ext uri="{FF2B5EF4-FFF2-40B4-BE49-F238E27FC236}">
                <a16:creationId xmlns:a16="http://schemas.microsoft.com/office/drawing/2014/main" id="{A62B67F0-1A88-4E4C-AD3B-8E4D67B365CE}"/>
              </a:ext>
            </a:extLst>
          </p:cNvPr>
          <p:cNvSpPr>
            <a:spLocks noGrp="1" noChangeArrowheads="1"/>
          </p:cNvSpPr>
          <p:nvPr>
            <p:ph idx="1"/>
          </p:nvPr>
        </p:nvSpPr>
        <p:spPr>
          <a:xfrm>
            <a:off x="401638" y="1144588"/>
            <a:ext cx="8010525" cy="4416425"/>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45720" bIns="45720"/>
          <a:lstStyle/>
          <a:p>
            <a:r>
              <a:rPr lang="en-US" altLang="en-US" sz="2000" b="1" u="sng">
                <a:latin typeface="Calibri Light" panose="020F0302020204030204" pitchFamily="34" charset="0"/>
                <a:cs typeface="Calibri Light" panose="020F0302020204030204" pitchFamily="34" charset="0"/>
              </a:rPr>
              <a:t>User-defined transaction</a:t>
            </a:r>
            <a:r>
              <a:rPr lang="en-US" altLang="en-US" sz="2000">
                <a:latin typeface="Calibri Light" panose="020F0302020204030204" pitchFamily="34" charset="0"/>
                <a:cs typeface="Calibri Light" panose="020F0302020204030204" pitchFamily="34" charset="0"/>
              </a:rPr>
              <a:t> are those generated base on user-assigned transaction codes .While Defining transaction codes </a:t>
            </a:r>
          </a:p>
          <a:p>
            <a:r>
              <a:rPr lang="en-US" altLang="en-US" sz="2000">
                <a:latin typeface="Calibri Light" panose="020F0302020204030204" pitchFamily="34" charset="0"/>
                <a:cs typeface="Calibri Light" panose="020F0302020204030204" pitchFamily="34" charset="0"/>
              </a:rPr>
              <a:t>You  determine the transaction code, </a:t>
            </a:r>
          </a:p>
          <a:p>
            <a:r>
              <a:rPr lang="en-US" altLang="en-US" sz="2000">
                <a:latin typeface="Calibri Light" panose="020F0302020204030204" pitchFamily="34" charset="0"/>
                <a:cs typeface="Calibri Light" panose="020F0302020204030204" pitchFamily="34" charset="0"/>
              </a:rPr>
              <a:t>the logic module executed for the transaction,</a:t>
            </a:r>
          </a:p>
          <a:p>
            <a:r>
              <a:rPr lang="en-US" altLang="en-US" sz="2000">
                <a:latin typeface="Calibri Light" panose="020F0302020204030204" pitchFamily="34" charset="0"/>
                <a:cs typeface="Calibri Light" panose="020F0302020204030204" pitchFamily="34" charset="0"/>
              </a:rPr>
              <a:t> the transaction description, and </a:t>
            </a:r>
          </a:p>
          <a:p>
            <a:r>
              <a:rPr lang="en-US" altLang="en-US" sz="2000">
                <a:latin typeface="Calibri Light" panose="020F0302020204030204" pitchFamily="34" charset="0"/>
                <a:cs typeface="Calibri Light" panose="020F0302020204030204" pitchFamily="34" charset="0"/>
              </a:rPr>
              <a:t>A description to be used for reporting.</a:t>
            </a:r>
          </a:p>
          <a:p>
            <a:endParaRPr lang="en-US" altLang="en-US" sz="2000">
              <a:latin typeface="Calibri Light" panose="020F0302020204030204" pitchFamily="34" charset="0"/>
              <a:cs typeface="Calibri Light" panose="020F0302020204030204" pitchFamily="34" charset="0"/>
            </a:endParaRPr>
          </a:p>
          <a:p>
            <a:r>
              <a:rPr lang="en-US" altLang="en-US" sz="2000" b="1" i="1">
                <a:latin typeface="Calibri Light" panose="020F0302020204030204" pitchFamily="34" charset="0"/>
                <a:cs typeface="Calibri Light" panose="020F0302020204030204" pitchFamily="34" charset="0"/>
              </a:rPr>
              <a:t>Assigning Logic Modules</a:t>
            </a:r>
          </a:p>
          <a:p>
            <a:r>
              <a:rPr lang="en-US" altLang="en-US" sz="2000">
                <a:latin typeface="Calibri Light" panose="020F0302020204030204" pitchFamily="34" charset="0"/>
                <a:cs typeface="Calibri Light" panose="020F0302020204030204" pitchFamily="34" charset="0"/>
              </a:rPr>
              <a:t>For each transaction code you define, you must specify a logic module that is to be executed.</a:t>
            </a:r>
          </a:p>
          <a:p>
            <a:r>
              <a:rPr lang="en-US" altLang="en-US" sz="2000">
                <a:latin typeface="Calibri Light" panose="020F0302020204030204" pitchFamily="34" charset="0"/>
                <a:cs typeface="Calibri Light" panose="020F0302020204030204" pitchFamily="34" charset="0"/>
              </a:rPr>
              <a:t>Each logic module performs a different action. </a:t>
            </a:r>
          </a:p>
          <a:p>
            <a:endParaRPr lang="en-US" altLang="en-US" sz="2000" b="1" i="1">
              <a:latin typeface="Calibri Light" panose="020F0302020204030204" pitchFamily="34" charset="0"/>
              <a:cs typeface="Calibri Light" panose="020F0302020204030204" pitchFamily="34" charset="0"/>
            </a:endParaRPr>
          </a:p>
          <a:p>
            <a:endParaRPr lang="en-US" altLang="en-US" sz="2000" b="1" i="1">
              <a:latin typeface="Calibri Light" panose="020F0302020204030204" pitchFamily="34" charset="0"/>
              <a:cs typeface="Calibri Light" panose="020F0302020204030204" pitchFamily="34" charset="0"/>
            </a:endParaRPr>
          </a:p>
          <a:p>
            <a:endParaRPr lang="en-US" altLang="en-US" sz="2000" b="1" i="1">
              <a:latin typeface="Calibri Light" panose="020F0302020204030204" pitchFamily="34" charset="0"/>
              <a:cs typeface="Calibri Light" panose="020F0302020204030204" pitchFamily="34" charset="0"/>
            </a:endParaRP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a:extLst>
              <a:ext uri="{FF2B5EF4-FFF2-40B4-BE49-F238E27FC236}">
                <a16:creationId xmlns:a16="http://schemas.microsoft.com/office/drawing/2014/main" id="{2CADA884-2585-486A-A7E5-DD92B99E14F5}"/>
              </a:ext>
            </a:extLst>
          </p:cNvPr>
          <p:cNvSpPr>
            <a:spLocks noGrp="1" noChangeArrowheads="1"/>
          </p:cNvSpPr>
          <p:nvPr>
            <p:ph type="title"/>
          </p:nvPr>
        </p:nvSpPr>
        <p:spPr>
          <a:xfrm>
            <a:off x="363538" y="498475"/>
            <a:ext cx="3375025" cy="403225"/>
          </a:xfrm>
          <a:noFill/>
        </p:spPr>
        <p:txBody>
          <a:bodyPr lIns="92075" tIns="46038" rIns="92075" bIns="46038" anchor="ctr"/>
          <a:lstStyle/>
          <a:p>
            <a:r>
              <a:rPr lang="en-US" altLang="en-US">
                <a:latin typeface="Calibri Light" panose="020F0302020204030204" pitchFamily="34" charset="0"/>
                <a:cs typeface="Calibri Light" panose="020F0302020204030204" pitchFamily="34" charset="0"/>
              </a:rPr>
              <a:t>LOGIC MODULES</a:t>
            </a:r>
          </a:p>
        </p:txBody>
      </p:sp>
      <p:sp>
        <p:nvSpPr>
          <p:cNvPr id="34819" name="Rectangle 5">
            <a:extLst>
              <a:ext uri="{FF2B5EF4-FFF2-40B4-BE49-F238E27FC236}">
                <a16:creationId xmlns:a16="http://schemas.microsoft.com/office/drawing/2014/main" id="{2D291934-1A21-4824-AF1E-172F63CE146A}"/>
              </a:ext>
            </a:extLst>
          </p:cNvPr>
          <p:cNvSpPr>
            <a:spLocks noGrp="1" noChangeArrowheads="1"/>
          </p:cNvSpPr>
          <p:nvPr>
            <p:ph idx="1"/>
          </p:nvPr>
        </p:nvSpPr>
        <p:spPr>
          <a:xfrm>
            <a:off x="454025" y="1236663"/>
            <a:ext cx="7947025" cy="1384300"/>
          </a:xfrm>
        </p:spPr>
        <p:txBody>
          <a:bodyPr lIns="92075" tIns="46038" rIns="92075" bIns="46038"/>
          <a:lstStyle/>
          <a:p>
            <a:endParaRPr lang="en-US" altLang="en-US" sz="2000">
              <a:latin typeface="Calibri Light" panose="020F0302020204030204" pitchFamily="34" charset="0"/>
              <a:cs typeface="Calibri Light" panose="020F0302020204030204" pitchFamily="34" charset="0"/>
            </a:endParaRPr>
          </a:p>
          <a:p>
            <a:r>
              <a:rPr lang="en-US" altLang="en-US" sz="2000">
                <a:latin typeface="Calibri Light" panose="020F0302020204030204" pitchFamily="34" charset="0"/>
                <a:cs typeface="Calibri Light" panose="020F0302020204030204" pitchFamily="34" charset="0"/>
              </a:rPr>
              <a:t>Multiple Transaction Codes can point to the same Logic Module.</a:t>
            </a:r>
          </a:p>
          <a:p>
            <a:r>
              <a:rPr lang="en-US" altLang="en-US" sz="2000">
                <a:latin typeface="Calibri Light" panose="020F0302020204030204" pitchFamily="34" charset="0"/>
                <a:cs typeface="Calibri Light" panose="020F0302020204030204" pitchFamily="34" charset="0"/>
              </a:rPr>
              <a:t>General Ledger account to track the individual transaction codes.</a:t>
            </a:r>
          </a:p>
          <a:p>
            <a:endParaRPr lang="en-US" altLang="en-US" sz="2000">
              <a:latin typeface="Calibri Light" panose="020F0302020204030204" pitchFamily="34" charset="0"/>
              <a:cs typeface="Calibri Light" panose="020F0302020204030204" pitchFamily="34" charset="0"/>
            </a:endParaRPr>
          </a:p>
        </p:txBody>
      </p:sp>
      <p:sp>
        <p:nvSpPr>
          <p:cNvPr id="34820" name="AutoShape 17">
            <a:extLst>
              <a:ext uri="{FF2B5EF4-FFF2-40B4-BE49-F238E27FC236}">
                <a16:creationId xmlns:a16="http://schemas.microsoft.com/office/drawing/2014/main" id="{76B70B38-1A0C-4456-BB87-DBA14255515C}"/>
              </a:ext>
            </a:extLst>
          </p:cNvPr>
          <p:cNvSpPr>
            <a:spLocks noChangeArrowheads="1"/>
          </p:cNvSpPr>
          <p:nvPr/>
        </p:nvSpPr>
        <p:spPr bwMode="auto">
          <a:xfrm>
            <a:off x="5881688" y="3605213"/>
            <a:ext cx="1312862" cy="1243012"/>
          </a:xfrm>
          <a:prstGeom prst="flowChartConnector">
            <a:avLst/>
          </a:prstGeom>
          <a:solidFill>
            <a:srgbClr val="C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r>
              <a:rPr lang="en-US" altLang="en-US" sz="2000" b="1"/>
              <a:t>Logic</a:t>
            </a:r>
          </a:p>
          <a:p>
            <a:pPr eaLnBrk="1" hangingPunct="1"/>
            <a:r>
              <a:rPr lang="en-US" altLang="en-US" sz="2000" b="1"/>
              <a:t>Module</a:t>
            </a:r>
          </a:p>
        </p:txBody>
      </p:sp>
      <p:sp>
        <p:nvSpPr>
          <p:cNvPr id="34821" name="AutoShape 18">
            <a:extLst>
              <a:ext uri="{FF2B5EF4-FFF2-40B4-BE49-F238E27FC236}">
                <a16:creationId xmlns:a16="http://schemas.microsoft.com/office/drawing/2014/main" id="{504D204A-7121-4319-9D1F-9CEDDDB68729}"/>
              </a:ext>
            </a:extLst>
          </p:cNvPr>
          <p:cNvSpPr>
            <a:spLocks noChangeArrowheads="1"/>
          </p:cNvSpPr>
          <p:nvPr/>
        </p:nvSpPr>
        <p:spPr bwMode="auto">
          <a:xfrm>
            <a:off x="958850" y="3049588"/>
            <a:ext cx="1265238" cy="468312"/>
          </a:xfrm>
          <a:prstGeom prst="flowChartInputOutpu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r>
              <a:rPr lang="en-US" altLang="en-US" sz="2000" b="1"/>
              <a:t>TXN A</a:t>
            </a:r>
          </a:p>
        </p:txBody>
      </p:sp>
      <p:sp>
        <p:nvSpPr>
          <p:cNvPr id="34822" name="AutoShape 19">
            <a:extLst>
              <a:ext uri="{FF2B5EF4-FFF2-40B4-BE49-F238E27FC236}">
                <a16:creationId xmlns:a16="http://schemas.microsoft.com/office/drawing/2014/main" id="{24FBA30A-2E82-4198-B86F-275962383869}"/>
              </a:ext>
            </a:extLst>
          </p:cNvPr>
          <p:cNvSpPr>
            <a:spLocks noChangeArrowheads="1"/>
          </p:cNvSpPr>
          <p:nvPr/>
        </p:nvSpPr>
        <p:spPr bwMode="auto">
          <a:xfrm>
            <a:off x="777875" y="3892550"/>
            <a:ext cx="1265238" cy="468313"/>
          </a:xfrm>
          <a:prstGeom prst="flowChartInputOutpu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r>
              <a:rPr lang="en-US" altLang="en-US" b="1"/>
              <a:t>TXN B</a:t>
            </a:r>
          </a:p>
        </p:txBody>
      </p:sp>
      <p:sp>
        <p:nvSpPr>
          <p:cNvPr id="34823" name="AutoShape 20">
            <a:extLst>
              <a:ext uri="{FF2B5EF4-FFF2-40B4-BE49-F238E27FC236}">
                <a16:creationId xmlns:a16="http://schemas.microsoft.com/office/drawing/2014/main" id="{AA84FBED-D9EE-4D6F-8239-B646C845AFE1}"/>
              </a:ext>
            </a:extLst>
          </p:cNvPr>
          <p:cNvSpPr>
            <a:spLocks noChangeArrowheads="1"/>
          </p:cNvSpPr>
          <p:nvPr/>
        </p:nvSpPr>
        <p:spPr bwMode="auto">
          <a:xfrm>
            <a:off x="620713" y="4783138"/>
            <a:ext cx="1265237" cy="468312"/>
          </a:xfrm>
          <a:prstGeom prst="flowChartInputOutpu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r>
              <a:rPr lang="en-US" altLang="en-US" sz="2000" b="1"/>
              <a:t>TXN C</a:t>
            </a:r>
          </a:p>
        </p:txBody>
      </p:sp>
      <p:sp>
        <p:nvSpPr>
          <p:cNvPr id="34824" name="Line 30">
            <a:extLst>
              <a:ext uri="{FF2B5EF4-FFF2-40B4-BE49-F238E27FC236}">
                <a16:creationId xmlns:a16="http://schemas.microsoft.com/office/drawing/2014/main" id="{986F1A1A-75BB-4CF0-B5EA-92D1AD658151}"/>
              </a:ext>
            </a:extLst>
          </p:cNvPr>
          <p:cNvSpPr>
            <a:spLocks noChangeShapeType="1"/>
          </p:cNvSpPr>
          <p:nvPr/>
        </p:nvSpPr>
        <p:spPr bwMode="auto">
          <a:xfrm>
            <a:off x="2060575" y="3260725"/>
            <a:ext cx="3914775" cy="679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5" name="Line 31">
            <a:extLst>
              <a:ext uri="{FF2B5EF4-FFF2-40B4-BE49-F238E27FC236}">
                <a16:creationId xmlns:a16="http://schemas.microsoft.com/office/drawing/2014/main" id="{BC924F21-F5F2-4DBF-A452-1E24326406C6}"/>
              </a:ext>
            </a:extLst>
          </p:cNvPr>
          <p:cNvSpPr>
            <a:spLocks noChangeShapeType="1"/>
          </p:cNvSpPr>
          <p:nvPr/>
        </p:nvSpPr>
        <p:spPr bwMode="auto">
          <a:xfrm>
            <a:off x="1905000" y="4195763"/>
            <a:ext cx="3983038" cy="93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6" name="Line 32">
            <a:extLst>
              <a:ext uri="{FF2B5EF4-FFF2-40B4-BE49-F238E27FC236}">
                <a16:creationId xmlns:a16="http://schemas.microsoft.com/office/drawing/2014/main" id="{75219B06-628E-453F-B4BF-65BF82802122}"/>
              </a:ext>
            </a:extLst>
          </p:cNvPr>
          <p:cNvSpPr>
            <a:spLocks noChangeShapeType="1"/>
          </p:cNvSpPr>
          <p:nvPr/>
        </p:nvSpPr>
        <p:spPr bwMode="auto">
          <a:xfrm flipV="1">
            <a:off x="1795463" y="4614863"/>
            <a:ext cx="4216400" cy="352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66DEE32-6549-4F60-A260-E17F30DAC439}"/>
              </a:ext>
            </a:extLst>
          </p:cNvPr>
          <p:cNvSpPr>
            <a:spLocks noGrp="1" noChangeArrowheads="1"/>
          </p:cNvSpPr>
          <p:nvPr>
            <p:ph type="title"/>
          </p:nvPr>
        </p:nvSpPr>
        <p:spPr>
          <a:xfrm>
            <a:off x="373063" y="317500"/>
            <a:ext cx="6892925" cy="660400"/>
          </a:xfrm>
        </p:spPr>
        <p:txBody>
          <a:bodyPr/>
          <a:lstStyle/>
          <a:p>
            <a:r>
              <a:rPr lang="en-US" altLang="en-US">
                <a:latin typeface="Calibri Light" panose="020F0302020204030204" pitchFamily="34" charset="0"/>
                <a:cs typeface="Calibri Light" panose="020F0302020204030204" pitchFamily="34" charset="0"/>
              </a:rPr>
              <a:t>System Generated Transaction</a:t>
            </a:r>
          </a:p>
        </p:txBody>
      </p:sp>
      <p:graphicFrame>
        <p:nvGraphicFramePr>
          <p:cNvPr id="472080" name="Group 16">
            <a:extLst>
              <a:ext uri="{FF2B5EF4-FFF2-40B4-BE49-F238E27FC236}">
                <a16:creationId xmlns:a16="http://schemas.microsoft.com/office/drawing/2014/main" id="{0F627D4F-663C-4C31-85DB-405EEA6CA4B8}"/>
              </a:ext>
            </a:extLst>
          </p:cNvPr>
          <p:cNvGraphicFramePr>
            <a:graphicFrameLocks noGrp="1"/>
          </p:cNvGraphicFramePr>
          <p:nvPr/>
        </p:nvGraphicFramePr>
        <p:xfrm>
          <a:off x="1009650" y="1397000"/>
          <a:ext cx="6419850" cy="4343400"/>
        </p:xfrm>
        <a:graphic>
          <a:graphicData uri="http://schemas.openxmlformats.org/drawingml/2006/table">
            <a:tbl>
              <a:tblPr/>
              <a:tblGrid>
                <a:gridCol w="6419850">
                  <a:extLst>
                    <a:ext uri="{9D8B030D-6E8A-4147-A177-3AD203B41FA5}">
                      <a16:colId xmlns:a16="http://schemas.microsoft.com/office/drawing/2014/main" val="1962432602"/>
                    </a:ext>
                  </a:extLst>
                </a:gridCol>
              </a:tblGrid>
              <a:tr h="4064000">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ARQX (      )            *** Q  CITIFINANCIAL  Q ***    PAGE 01     05/05/2002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MONETARY TRANSACTION CONTROL               06:28:37</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ORGANIZATION   001  FEES AND MISCELLANEOUS ASSESSMENTS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900" b="0" i="0" u="none" strike="noStrike" cap="none" normalizeH="0" baseline="0">
                        <a:ln>
                          <a:noFill/>
                        </a:ln>
                        <a:solidFill>
                          <a:schemeClr val="tx1"/>
                        </a:solidFill>
                        <a:effectLst/>
                        <a:latin typeface="Courier New" panose="02070309020205020404" pitchFamily="49" charset="0"/>
                      </a:endParaRP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GENERATED TRANSACTION CODE ASSIGNMENTS</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BILLED FINANCE CHARGES         300      SERVICE CHARGE ASSESSED        301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NSF CHECK CHARGE ASSESSMENT    302      OVER LIMIT CHARGE ASSESSMENT   303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LATE CHARGE ASSESSMENT         304      MEMBERSHIP FEE ASSESSED        305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INSURANCE PREMIUM ASSESSED     306      ACH PAYMENT                    307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CREDIT BALANCE REFUND          308      GENERATED MEMO                 309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PRINCIPAL DEBIT ADJUSTMENT     310      PRINCIPAL CREDIT ADJUSTMENT    311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INTEREST DEBIT ADJUSTMENT      312      INTEREST CREDIT ADJUSTMENT     313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AUTOMATIC INITIAL CHARGEOFF    314      AUTOMATIC FINAL CHARGEOFF      315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SMALL BALANCE WRITE-OFF DB     316      SMALL BALANCE WRITE-OFF CR     317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BILLED DEFERRED FIN CHGS       318      AUTO LATE FEE REVERSAL         319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F/S AUTO EARNED POINTS         320      F/S AUTO POINT DISBURSEMENT    321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F/S AUTO ADJUSTMENT POINTS     322      BILLED RECAPTURE FIN CHGS      323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SERVICE CHARGE REVERSAL        324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BILL DEFERRED INSURANCE        447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DEBIT CARD OFFSET DEBIT        325      DEBIT CARD OFFSET CREDIT       326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PF1=ARMU     PF2=ARQO     PF3=ARQL     PF4=ARQG     PF5=ARQC     PF6=MAINT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900" b="0" i="0" u="none" strike="noStrike" cap="none" normalizeH="0" baseline="0">
                        <a:ln>
                          <a:noFill/>
                        </a:ln>
                        <a:solidFill>
                          <a:schemeClr val="tx1"/>
                        </a:solidFill>
                        <a:effectLst/>
                        <a:latin typeface="Courier New" panose="02070309020205020404" pitchFamily="49"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14021990"/>
                  </a:ext>
                </a:extLst>
              </a:tr>
            </a:tbl>
          </a:graphicData>
        </a:graphic>
      </p:graphicFrame>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5272EE2-9164-4320-A499-C197A7B6466A}"/>
              </a:ext>
            </a:extLst>
          </p:cNvPr>
          <p:cNvSpPr>
            <a:spLocks noGrp="1" noChangeArrowheads="1"/>
          </p:cNvSpPr>
          <p:nvPr>
            <p:ph type="title"/>
          </p:nvPr>
        </p:nvSpPr>
        <p:spPr>
          <a:xfrm>
            <a:off x="342900" y="260350"/>
            <a:ext cx="6892925" cy="660400"/>
          </a:xfrm>
        </p:spPr>
        <p:txBody>
          <a:bodyPr/>
          <a:lstStyle/>
          <a:p>
            <a:r>
              <a:rPr lang="en-US" altLang="en-US" sz="2000">
                <a:latin typeface="Calibri Light" panose="020F0302020204030204" pitchFamily="34" charset="0"/>
                <a:cs typeface="Calibri Light" panose="020F0302020204030204" pitchFamily="34" charset="0"/>
              </a:rPr>
              <a:t>User Defined Transaction</a:t>
            </a:r>
          </a:p>
        </p:txBody>
      </p:sp>
      <p:graphicFrame>
        <p:nvGraphicFramePr>
          <p:cNvPr id="473111" name="Group 23">
            <a:extLst>
              <a:ext uri="{FF2B5EF4-FFF2-40B4-BE49-F238E27FC236}">
                <a16:creationId xmlns:a16="http://schemas.microsoft.com/office/drawing/2014/main" id="{AC7251B7-73BC-43D5-BD77-DA405C35B96B}"/>
              </a:ext>
            </a:extLst>
          </p:cNvPr>
          <p:cNvGraphicFramePr>
            <a:graphicFrameLocks noGrp="1"/>
          </p:cNvGraphicFramePr>
          <p:nvPr/>
        </p:nvGraphicFramePr>
        <p:xfrm>
          <a:off x="571500" y="1092200"/>
          <a:ext cx="8039100" cy="4835525"/>
        </p:xfrm>
        <a:graphic>
          <a:graphicData uri="http://schemas.openxmlformats.org/drawingml/2006/table">
            <a:tbl>
              <a:tblPr/>
              <a:tblGrid>
                <a:gridCol w="8039100">
                  <a:extLst>
                    <a:ext uri="{9D8B030D-6E8A-4147-A177-3AD203B41FA5}">
                      <a16:colId xmlns:a16="http://schemas.microsoft.com/office/drawing/2014/main" val="2052820178"/>
                    </a:ext>
                  </a:extLst>
                </a:gridCol>
              </a:tblGrid>
              <a:tr h="4835525">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ARMX (      )            *** Q  CITIFINANCIAL  Q ***    PAGE 09     05/05/2002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MONETARY TRANSACTION CONTROL               06:33:29</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1000" b="0" i="0" u="none" strike="noStrike" cap="none" normalizeH="0" baseline="0">
                        <a:ln>
                          <a:noFill/>
                        </a:ln>
                        <a:solidFill>
                          <a:schemeClr val="tx1"/>
                        </a:solidFill>
                        <a:effectLst/>
                        <a:latin typeface="Courier New" panose="02070309020205020404" pitchFamily="49" charset="0"/>
                      </a:endParaRP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ORGANIZATION   001</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1000" b="0" i="0" u="none" strike="noStrike" cap="none" normalizeH="0" baseline="0">
                        <a:ln>
                          <a:noFill/>
                        </a:ln>
                        <a:solidFill>
                          <a:schemeClr val="tx1"/>
                        </a:solidFill>
                        <a:effectLst/>
                        <a:latin typeface="Courier New" panose="02070309020205020404" pitchFamily="49" charset="0"/>
                      </a:endParaRP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U S E R     A S S I G N E D     T R A N S A C T I O N     C O D E S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1000" b="0" i="0" u="none" strike="noStrike" cap="none" normalizeH="0" baseline="0">
                        <a:ln>
                          <a:noFill/>
                        </a:ln>
                        <a:solidFill>
                          <a:schemeClr val="tx1"/>
                        </a:solidFill>
                        <a:effectLst/>
                        <a:latin typeface="Courier New" panose="02070309020205020404" pitchFamily="49" charset="0"/>
                      </a:endParaRP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TXN   LOGIC    *------------ DESCRIPTION -------------*     RPT DESCRIPTION</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252   ( 83 ) ( AUTH ADJUSTMENT                          ) ( AUTH ADJUSTMEN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a:t>
                      </a:r>
                      <a:r>
                        <a:rPr kumimoji="0" lang="en-US" altLang="en-US" sz="1000" b="1" i="0" u="none" strike="noStrike" cap="none" normalizeH="0" baseline="0">
                          <a:ln>
                            <a:noFill/>
                          </a:ln>
                          <a:solidFill>
                            <a:schemeClr val="accent2"/>
                          </a:solidFill>
                          <a:effectLst/>
                          <a:latin typeface="Courier New" panose="02070309020205020404" pitchFamily="49" charset="0"/>
                        </a:rPr>
                        <a:t>253   ( 01 ) ( SALE                                     ) ( SALE           )</a:t>
                      </a:r>
                      <a:r>
                        <a:rPr kumimoji="0" lang="en-US" altLang="en-US" sz="1000" b="0" i="0" u="none" strike="noStrike" cap="none" normalizeH="0" baseline="0">
                          <a:ln>
                            <a:noFill/>
                          </a:ln>
                          <a:solidFill>
                            <a:schemeClr val="tx1"/>
                          </a:solidFill>
                          <a:effectLst/>
                          <a:latin typeface="Courier New" panose="02070309020205020404" pitchFamily="49" charset="0"/>
                        </a:rPr>
                        <a:t>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254   ( 94 ) ( AUTH REVERSAL                            ) ( AUTH REVERSAL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a:t>
                      </a:r>
                      <a:r>
                        <a:rPr kumimoji="0" lang="en-US" altLang="en-US" sz="1000" b="1" i="0" u="none" strike="noStrike" cap="none" normalizeH="0" baseline="0">
                          <a:ln>
                            <a:noFill/>
                          </a:ln>
                          <a:solidFill>
                            <a:schemeClr val="accent2"/>
                          </a:solidFill>
                          <a:effectLst/>
                          <a:latin typeface="Courier New" panose="02070309020205020404" pitchFamily="49" charset="0"/>
                        </a:rPr>
                        <a:t>255   ( 02 ) ( RETURN                                   ) ( RETURN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1" i="0" u="none" strike="noStrike" cap="none" normalizeH="0" baseline="0">
                          <a:ln>
                            <a:noFill/>
                          </a:ln>
                          <a:solidFill>
                            <a:schemeClr val="accent2"/>
                          </a:solidFill>
                          <a:effectLst/>
                          <a:latin typeface="Courier New" panose="02070309020205020404" pitchFamily="49" charset="0"/>
                        </a:rPr>
                        <a:t>   256   ( 02 ) ( SALE REVERSAL                            ) ( SALE REVERSAL  )</a:t>
                      </a:r>
                      <a:r>
                        <a:rPr kumimoji="0" lang="en-US" altLang="en-US" sz="1000" b="0" i="0" u="none" strike="noStrike" cap="none" normalizeH="0" baseline="0">
                          <a:ln>
                            <a:noFill/>
                          </a:ln>
                          <a:solidFill>
                            <a:schemeClr val="tx1"/>
                          </a:solidFill>
                          <a:effectLst/>
                          <a:latin typeface="Courier New" panose="02070309020205020404" pitchFamily="49" charset="0"/>
                        </a:rPr>
                        <a:t>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257   ( 02 ) ( TICKET ONLY REVERSAL                     ) ( TICKET ONLY RE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258   ( 26 ) ( REMOVES FINANCE CHARGES ON C/H ACCOUNT   ) ( F-INT CR ADJ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259   ( 44 ) ( CREATES CREDIT BALANCE                   ) ( F-CREATE CR BA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260   ( 88 ) ( PURGE NONPOSTED DEBIT                    ) ( DEBIT PURGE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261   ( 89 ) ( PURGE NONPOSTED CREDIT                   ) ( CREDIT PURGE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262   ( 01 ) ( CREATENON-CLEARING SALE IN INACTIVE ACT  ) ( F-CUST SALE AD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263   ( 44 ) ( CREATE NON-CLEARING RTN ON INACTIVE ACCT ) ( F-CUST RTN ADJ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264   ( 01 ) ( FIX SALE FOR TICKET TERM CHG (NON-FUND)  ) ( F-SALE ADJ TTC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265   ( 02 ) ( FIX RETURN FOR TICKET TERM CHG (NON-FUND ) ( F-RTN ADJ TTC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266   ( 26 ) ( CREDIT FINANCE CHARGE FOR TICKET TERM AD ) ( F-FC TTC REV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PF1=ARMU     PF2=ARAO     PF3=*TOP*    PF4=*BOT*    PF5=*BWD*    PF6=*FWD*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1000" b="0" i="0" u="none" strike="noStrike" cap="none" normalizeH="0" baseline="0">
                        <a:ln>
                          <a:noFill/>
                        </a:ln>
                        <a:solidFill>
                          <a:schemeClr val="tx1"/>
                        </a:solidFill>
                        <a:effectLst/>
                        <a:latin typeface="Courier New" panose="02070309020205020404" pitchFamily="49"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4809441"/>
                  </a:ext>
                </a:extLst>
              </a:tr>
            </a:tbl>
          </a:graphicData>
        </a:graphic>
      </p:graphicFrame>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2976929-3995-4EAE-8FE0-75CE4FA75937}"/>
              </a:ext>
            </a:extLst>
          </p:cNvPr>
          <p:cNvSpPr>
            <a:spLocks noGrp="1" noChangeArrowheads="1"/>
          </p:cNvSpPr>
          <p:nvPr>
            <p:ph type="title"/>
          </p:nvPr>
        </p:nvSpPr>
        <p:spPr>
          <a:xfrm>
            <a:off x="401638" y="260350"/>
            <a:ext cx="6892925" cy="660400"/>
          </a:xfrm>
        </p:spPr>
        <p:txBody>
          <a:bodyPr/>
          <a:lstStyle/>
          <a:p>
            <a:r>
              <a:rPr lang="en-US" altLang="en-US">
                <a:latin typeface="Calibri Light" panose="020F0302020204030204" pitchFamily="34" charset="0"/>
                <a:cs typeface="Calibri Light" panose="020F0302020204030204" pitchFamily="34" charset="0"/>
              </a:rPr>
              <a:t>Monetary Updates </a:t>
            </a:r>
          </a:p>
        </p:txBody>
      </p:sp>
      <p:sp>
        <p:nvSpPr>
          <p:cNvPr id="37891" name="Rectangle 3">
            <a:extLst>
              <a:ext uri="{FF2B5EF4-FFF2-40B4-BE49-F238E27FC236}">
                <a16:creationId xmlns:a16="http://schemas.microsoft.com/office/drawing/2014/main" id="{678FEC2B-9E47-4153-98A4-474A257CF209}"/>
              </a:ext>
            </a:extLst>
          </p:cNvPr>
          <p:cNvSpPr>
            <a:spLocks noGrp="1" noChangeArrowheads="1"/>
          </p:cNvSpPr>
          <p:nvPr>
            <p:ph idx="1"/>
          </p:nvPr>
        </p:nvSpPr>
        <p:spPr>
          <a:xfrm>
            <a:off x="517525" y="1057275"/>
            <a:ext cx="7677150" cy="4489450"/>
          </a:xfrm>
        </p:spPr>
        <p:txBody>
          <a:bodyPr/>
          <a:lstStyle/>
          <a:p>
            <a:pPr marL="457200" indent="-457200"/>
            <a:r>
              <a:rPr lang="en-US" altLang="en-US" sz="2000">
                <a:latin typeface="Calibri Light" panose="020F0302020204030204" pitchFamily="34" charset="0"/>
                <a:cs typeface="Calibri Light" panose="020F0302020204030204" pitchFamily="34" charset="0"/>
              </a:rPr>
              <a:t>Monetary transactions involves two important files </a:t>
            </a:r>
          </a:p>
          <a:p>
            <a:pPr marL="457200" indent="-457200">
              <a:buClr>
                <a:schemeClr val="tx1"/>
              </a:buClr>
              <a:buFont typeface="Arial" panose="020B0604020202020204" pitchFamily="34" charset="0"/>
              <a:buAutoNum type="arabicPeriod"/>
            </a:pPr>
            <a:r>
              <a:rPr lang="en-US" altLang="en-US" sz="2000">
                <a:latin typeface="Calibri Light" panose="020F0302020204030204" pitchFamily="34" charset="0"/>
                <a:cs typeface="Calibri Light" panose="020F0302020204030204" pitchFamily="34" charset="0"/>
              </a:rPr>
              <a:t>AMT1 file: Online monetary transaction file. Transactions are entered thru online are stored in this file. This file is passed on to program ARD020 in batch process ,where all  online monetary transactions are written in to ATT1  file . ATT1 file is used for further processing of monetary transactions in the batch.</a:t>
            </a:r>
          </a:p>
          <a:p>
            <a:pPr marL="457200" indent="-457200"/>
            <a:endParaRPr lang="en-US" altLang="en-US" sz="2000">
              <a:latin typeface="Calibri Light" panose="020F0302020204030204" pitchFamily="34" charset="0"/>
              <a:cs typeface="Calibri Light" panose="020F0302020204030204" pitchFamily="34" charset="0"/>
            </a:endParaRPr>
          </a:p>
          <a:p>
            <a:pPr marL="457200" indent="-457200">
              <a:buClr>
                <a:schemeClr val="tx1"/>
              </a:buClr>
              <a:buFont typeface="Arial" panose="020B0604020202020204" pitchFamily="34" charset="0"/>
              <a:buAutoNum type="arabicPeriod" startAt="2"/>
            </a:pPr>
            <a:r>
              <a:rPr lang="en-US" altLang="en-US" sz="2000">
                <a:latin typeface="Calibri Light" panose="020F0302020204030204" pitchFamily="34" charset="0"/>
                <a:cs typeface="Calibri Light" panose="020F0302020204030204" pitchFamily="34" charset="0"/>
              </a:rPr>
              <a:t>ATTD file: When ever monetary transactions are fed to the system in user input mode,  ATTD file comes in to picture. ATTD file is stored in the AMT1 format. This  file is fed to ARU080 for monetary pre edits. </a:t>
            </a: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6415867-66FC-4F6E-BD31-2FBB0F52BC11}"/>
              </a:ext>
            </a:extLst>
          </p:cNvPr>
          <p:cNvSpPr>
            <a:spLocks noGrp="1" noChangeArrowheads="1"/>
          </p:cNvSpPr>
          <p:nvPr>
            <p:ph type="title"/>
          </p:nvPr>
        </p:nvSpPr>
        <p:spPr>
          <a:xfrm>
            <a:off x="430213" y="260350"/>
            <a:ext cx="6892925" cy="660400"/>
          </a:xfrm>
        </p:spPr>
        <p:txBody>
          <a:bodyPr/>
          <a:lstStyle/>
          <a:p>
            <a:r>
              <a:rPr lang="en-US" altLang="en-US">
                <a:latin typeface="Calibri Light" panose="020F0302020204030204" pitchFamily="34" charset="0"/>
                <a:cs typeface="Calibri Light" panose="020F0302020204030204" pitchFamily="34" charset="0"/>
              </a:rPr>
              <a:t>Monetary Update</a:t>
            </a:r>
          </a:p>
        </p:txBody>
      </p:sp>
      <p:graphicFrame>
        <p:nvGraphicFramePr>
          <p:cNvPr id="475158" name="Group 22">
            <a:extLst>
              <a:ext uri="{FF2B5EF4-FFF2-40B4-BE49-F238E27FC236}">
                <a16:creationId xmlns:a16="http://schemas.microsoft.com/office/drawing/2014/main" id="{8C9A68D9-FCB5-45DB-AC0B-B6C6786E6DCF}"/>
              </a:ext>
            </a:extLst>
          </p:cNvPr>
          <p:cNvGraphicFramePr>
            <a:graphicFrameLocks noGrp="1"/>
          </p:cNvGraphicFramePr>
          <p:nvPr/>
        </p:nvGraphicFramePr>
        <p:xfrm>
          <a:off x="723900" y="1397000"/>
          <a:ext cx="7048500" cy="4064000"/>
        </p:xfrm>
        <a:graphic>
          <a:graphicData uri="http://schemas.openxmlformats.org/drawingml/2006/table">
            <a:tbl>
              <a:tblPr/>
              <a:tblGrid>
                <a:gridCol w="7048500">
                  <a:extLst>
                    <a:ext uri="{9D8B030D-6E8A-4147-A177-3AD203B41FA5}">
                      <a16:colId xmlns:a16="http://schemas.microsoft.com/office/drawing/2014/main" val="97967585"/>
                    </a:ext>
                  </a:extLst>
                </a:gridCol>
              </a:tblGrid>
              <a:tr h="4064000">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a:t>
                      </a:r>
                      <a:r>
                        <a:rPr kumimoji="0" lang="en-US" altLang="en-US" sz="1000" b="0" i="0" u="none" strike="noStrike" cap="none" normalizeH="0" baseline="0">
                          <a:ln>
                            <a:noFill/>
                          </a:ln>
                          <a:solidFill>
                            <a:schemeClr val="tx1"/>
                          </a:solidFill>
                          <a:effectLst/>
                          <a:latin typeface="Courier New" panose="02070309020205020404" pitchFamily="49" charset="0"/>
                        </a:rPr>
                        <a:t>ARAT (      )            *** D  CITIFINANCIAL  D ***    PAGE 00     05/05/2002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MONETARY BATCH TRANSACTIONS                07:03:29</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1000" b="0" i="0" u="none" strike="noStrike" cap="none" normalizeH="0" baseline="0">
                        <a:ln>
                          <a:noFill/>
                        </a:ln>
                        <a:solidFill>
                          <a:schemeClr val="tx1"/>
                        </a:solidFill>
                        <a:effectLst/>
                        <a:latin typeface="Courier New" panose="02070309020205020404" pitchFamily="49" charset="0"/>
                      </a:endParaRP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FILE   T1      ORGANIZATION ( 001 )           ORIG OPER ( vvs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J1=REJECT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RE-ENTRY    BATCH NUMBER                           ( 10105 )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T1=TODAYS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ENTRY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M1=MULTIPLE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REJECTS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1000" b="0" i="0" u="none" strike="noStrike" cap="none" normalizeH="0" baseline="0">
                        <a:ln>
                          <a:noFill/>
                        </a:ln>
                        <a:solidFill>
                          <a:schemeClr val="tx1"/>
                        </a:solidFill>
                        <a:effectLst/>
                        <a:latin typeface="Courier New" panose="02070309020205020404" pitchFamily="49" charset="0"/>
                      </a:endParaRP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1000" b="0" i="0" u="none" strike="noStrike" cap="none" normalizeH="0" baseline="0">
                        <a:ln>
                          <a:noFill/>
                        </a:ln>
                        <a:solidFill>
                          <a:schemeClr val="tx1"/>
                        </a:solidFill>
                        <a:effectLst/>
                        <a:latin typeface="Courier New" panose="02070309020205020404" pitchFamily="49" charset="0"/>
                      </a:endParaRP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1000" b="0" i="0" u="none" strike="noStrike" cap="none" normalizeH="0" baseline="0">
                        <a:ln>
                          <a:noFill/>
                        </a:ln>
                        <a:solidFill>
                          <a:schemeClr val="tx1"/>
                        </a:solidFill>
                        <a:effectLst/>
                        <a:latin typeface="Courier New" panose="02070309020205020404" pitchFamily="49" charset="0"/>
                      </a:endParaRP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1000" b="0" i="0" u="none" strike="noStrike" cap="none" normalizeH="0" baseline="0">
                        <a:ln>
                          <a:noFill/>
                        </a:ln>
                        <a:solidFill>
                          <a:schemeClr val="tx1"/>
                        </a:solidFill>
                        <a:effectLst/>
                        <a:latin typeface="Courier New" panose="02070309020205020404" pitchFamily="49" charset="0"/>
                      </a:endParaRP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1000" b="0" i="0" u="none" strike="noStrike" cap="none" normalizeH="0" baseline="0">
                        <a:ln>
                          <a:noFill/>
                        </a:ln>
                        <a:solidFill>
                          <a:schemeClr val="tx1"/>
                        </a:solidFill>
                        <a:effectLst/>
                        <a:latin typeface="Courier New" panose="02070309020205020404" pitchFamily="49" charset="0"/>
                      </a:endParaRP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PF1=ARMU     PF2=ARBC     PF3=ARAP     PF4=ARQX     PF5=ARMP     PF6=MAINT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1000" b="0" i="0" u="none" strike="noStrike" cap="none" normalizeH="0" baseline="0">
                        <a:ln>
                          <a:noFill/>
                        </a:ln>
                        <a:solidFill>
                          <a:schemeClr val="tx1"/>
                        </a:solidFill>
                        <a:effectLst/>
                        <a:latin typeface="Courier New" panose="02070309020205020404" pitchFamily="49"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53580301"/>
                  </a:ext>
                </a:extLst>
              </a:tr>
            </a:tbl>
          </a:graphicData>
        </a:graphic>
      </p:graphicFrame>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1D7D4DC-25E0-4F81-907C-4B35E4D4CBC7}"/>
              </a:ext>
            </a:extLst>
          </p:cNvPr>
          <p:cNvSpPr>
            <a:spLocks noGrp="1" noChangeArrowheads="1"/>
          </p:cNvSpPr>
          <p:nvPr>
            <p:ph type="title"/>
          </p:nvPr>
        </p:nvSpPr>
        <p:spPr>
          <a:xfrm>
            <a:off x="344488" y="260350"/>
            <a:ext cx="6892925" cy="660400"/>
          </a:xfrm>
        </p:spPr>
        <p:txBody>
          <a:bodyPr/>
          <a:lstStyle/>
          <a:p>
            <a:r>
              <a:rPr lang="en-US" altLang="en-US">
                <a:latin typeface="Calibri Light" panose="020F0302020204030204" pitchFamily="34" charset="0"/>
                <a:cs typeface="Calibri Light" panose="020F0302020204030204" pitchFamily="34" charset="0"/>
              </a:rPr>
              <a:t>Monetary Updates</a:t>
            </a:r>
          </a:p>
        </p:txBody>
      </p:sp>
      <p:graphicFrame>
        <p:nvGraphicFramePr>
          <p:cNvPr id="476175" name="Group 15">
            <a:extLst>
              <a:ext uri="{FF2B5EF4-FFF2-40B4-BE49-F238E27FC236}">
                <a16:creationId xmlns:a16="http://schemas.microsoft.com/office/drawing/2014/main" id="{75035E00-E6AB-4D8A-BF1C-091E4270D75E}"/>
              </a:ext>
            </a:extLst>
          </p:cNvPr>
          <p:cNvGraphicFramePr>
            <a:graphicFrameLocks noGrp="1"/>
          </p:cNvGraphicFramePr>
          <p:nvPr/>
        </p:nvGraphicFramePr>
        <p:xfrm>
          <a:off x="323850" y="1073150"/>
          <a:ext cx="7600950" cy="4816475"/>
        </p:xfrm>
        <a:graphic>
          <a:graphicData uri="http://schemas.openxmlformats.org/drawingml/2006/table">
            <a:tbl>
              <a:tblPr/>
              <a:tblGrid>
                <a:gridCol w="7600950">
                  <a:extLst>
                    <a:ext uri="{9D8B030D-6E8A-4147-A177-3AD203B41FA5}">
                      <a16:colId xmlns:a16="http://schemas.microsoft.com/office/drawing/2014/main" val="3770142118"/>
                    </a:ext>
                  </a:extLst>
                </a:gridCol>
              </a:tblGrid>
              <a:tr h="4816475">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ARAT (      )            *** D  CITIFINANCIAL  D ***    PAGE 01     05/05/2002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MONETARY BATCH TRANSACTIONS                07:05:48</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1000" b="0" i="0" u="none" strike="noStrike" cap="none" normalizeH="0" baseline="0">
                        <a:ln>
                          <a:noFill/>
                        </a:ln>
                        <a:solidFill>
                          <a:schemeClr val="tx1"/>
                        </a:solidFill>
                        <a:effectLst/>
                        <a:latin typeface="Courier New" panose="02070309020205020404" pitchFamily="49" charset="0"/>
                      </a:endParaRP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FILE   T1      ORGANIZATION   001              BAL OPER   VVS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J1=REJECT      *J1 ORIG* DATE   00000000        SOURCE   0000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RE-ENTRY    BATCH NUMBER                             10105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T1=TODAYS      NUMBER OF ITEMS   IN BATCH               ( 2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ENTRY       AMOUNT OF DEBITS  IN BATCH     ( 10000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M1=MULTIPLE    AMOUNT OF CREDITS IN BATCH     ( 10000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REJECTS     BATCH STATUS                                 I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 O P T I O N A L    P A R A M E T E R S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ACCT PREFIX AND START POS    ( ........ ) ( 00 )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DEFAULT DEPARTMENT NUMBER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DEFAULT SKU/MODEL #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DEFAULT CREDIT PLAN NUMBER             ( 00000 )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DEFAULT STORE NUMBER               ( 000000000 )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DEFAULT TRANSACTION CODE                 ( 000 )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DEFAULT EFFECTIVE DATE              ( 05032002 )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DEFAULT DESC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*-CALC TOTAL-* NBR==&gt;  0 DB AMT==&gt;             .00 CR AMT==&gt;             .00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*-DIFFERENCE-* NBR==&gt;  0 DB AMT==&gt;             .00 CR AMT==&gt;             .00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PF1=BALANCE  PF2=ARBC     PF3=ARMP     PF4=ARQP     PF5=ARQT     PF6=ARMT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1000" b="0" i="0" u="none" strike="noStrike" cap="none" normalizeH="0" baseline="0">
                        <a:ln>
                          <a:noFill/>
                        </a:ln>
                        <a:solidFill>
                          <a:schemeClr val="tx1"/>
                        </a:solidFill>
                        <a:effectLst/>
                        <a:latin typeface="Courier New" panose="02070309020205020404" pitchFamily="49" charset="0"/>
                      </a:endParaRP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89647166"/>
                  </a:ext>
                </a:extLst>
              </a:tr>
            </a:tbl>
          </a:graphicData>
        </a:graphic>
      </p:graphicFrame>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48DD951-9870-4059-9B5F-C7AE51CC65CE}"/>
              </a:ext>
            </a:extLst>
          </p:cNvPr>
          <p:cNvSpPr>
            <a:spLocks noGrp="1" noChangeArrowheads="1"/>
          </p:cNvSpPr>
          <p:nvPr>
            <p:ph type="title"/>
          </p:nvPr>
        </p:nvSpPr>
        <p:spPr>
          <a:xfrm>
            <a:off x="342900" y="260350"/>
            <a:ext cx="6892925" cy="660400"/>
          </a:xfrm>
        </p:spPr>
        <p:txBody>
          <a:bodyPr/>
          <a:lstStyle/>
          <a:p>
            <a:r>
              <a:rPr lang="en-US" altLang="en-US">
                <a:latin typeface="Calibri Light" panose="020F0302020204030204" pitchFamily="34" charset="0"/>
                <a:cs typeface="Calibri Light" panose="020F0302020204030204" pitchFamily="34" charset="0"/>
              </a:rPr>
              <a:t>Monetary Update</a:t>
            </a:r>
          </a:p>
        </p:txBody>
      </p:sp>
      <p:graphicFrame>
        <p:nvGraphicFramePr>
          <p:cNvPr id="477203" name="Group 19">
            <a:extLst>
              <a:ext uri="{FF2B5EF4-FFF2-40B4-BE49-F238E27FC236}">
                <a16:creationId xmlns:a16="http://schemas.microsoft.com/office/drawing/2014/main" id="{CB6528F1-B0CC-4A7C-92EA-A13BE20DF26B}"/>
              </a:ext>
            </a:extLst>
          </p:cNvPr>
          <p:cNvGraphicFramePr>
            <a:graphicFrameLocks noGrp="1"/>
          </p:cNvGraphicFramePr>
          <p:nvPr/>
        </p:nvGraphicFramePr>
        <p:xfrm>
          <a:off x="342900" y="1377950"/>
          <a:ext cx="7277100" cy="4064000"/>
        </p:xfrm>
        <a:graphic>
          <a:graphicData uri="http://schemas.openxmlformats.org/drawingml/2006/table">
            <a:tbl>
              <a:tblPr/>
              <a:tblGrid>
                <a:gridCol w="7277100">
                  <a:extLst>
                    <a:ext uri="{9D8B030D-6E8A-4147-A177-3AD203B41FA5}">
                      <a16:colId xmlns:a16="http://schemas.microsoft.com/office/drawing/2014/main" val="4251192478"/>
                    </a:ext>
                  </a:extLst>
                </a:gridCol>
              </a:tblGrid>
              <a:tr h="4064000">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ARAT (      )            *** D  CITIFINANCIAL  D ***    PAGE 02     05/05/2002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MONETARY BATCH TRANSACTIONS                07:08:49</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1000" b="0" i="0" u="none" strike="noStrike" cap="none" normalizeH="0" baseline="0">
                        <a:ln>
                          <a:noFill/>
                        </a:ln>
                        <a:solidFill>
                          <a:schemeClr val="tx1"/>
                        </a:solidFill>
                        <a:effectLst/>
                        <a:latin typeface="Courier New" panose="02070309020205020404" pitchFamily="49" charset="0"/>
                      </a:endParaRP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ORG 001 BATCH 10105            OPER VVS FILE=T1 ORIG DATE 00000000 SOURCE 0000</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1000" b="0" i="0" u="none" strike="noStrike" cap="none" normalizeH="0" baseline="0">
                        <a:ln>
                          <a:noFill/>
                        </a:ln>
                        <a:solidFill>
                          <a:schemeClr val="tx1"/>
                        </a:solidFill>
                        <a:effectLst/>
                        <a:latin typeface="Courier New" panose="02070309020205020404" pitchFamily="49" charset="0"/>
                      </a:endParaRP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SEQ</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 ACCT ( 0000032342344042342 ) $   00000000100   TX   253   EFF   09092002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STORE ( 230003443 ) PLAN ( 24344 ) SEQ   23     TICKET   434234242342342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SKU  ( 234243242 ) DESC   THIS IS A SALES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AUTH               DEPT           SKU/MODEL#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P/O                      R/REF   00000000000000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CARD #   0000000000000000000   SEQ #   0000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*-CALC TOTAL-* NBR==&gt;  0 DB AMT==&gt;             .00 CR AMT==&gt;             .00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*-DIFFERENCE-* NBR==&gt;  2 DB AMT==&gt;          100.00 CR AMT==&gt;          100.00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Courier New" panose="02070309020205020404" pitchFamily="49" charset="0"/>
                        </a:rPr>
                        <a:t>  PF1=RESERVED PF2=ARBC     PF3=ARAP     PF4=ARQX     PF5=INQUIRY  PF6=MAINT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1000" b="0" i="0" u="none" strike="noStrike" cap="none" normalizeH="0" baseline="0">
                        <a:ln>
                          <a:noFill/>
                        </a:ln>
                        <a:solidFill>
                          <a:schemeClr val="tx1"/>
                        </a:solidFill>
                        <a:effectLst/>
                        <a:latin typeface="Courier New" panose="02070309020205020404" pitchFamily="49"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1134003"/>
                  </a:ext>
                </a:extLst>
              </a:tr>
            </a:tbl>
          </a:graphicData>
        </a:graphic>
      </p:graphicFrame>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8223" name="Group 15">
            <a:extLst>
              <a:ext uri="{FF2B5EF4-FFF2-40B4-BE49-F238E27FC236}">
                <a16:creationId xmlns:a16="http://schemas.microsoft.com/office/drawing/2014/main" id="{B35F6262-60E7-43A5-8F43-FF4E1F18F450}"/>
              </a:ext>
            </a:extLst>
          </p:cNvPr>
          <p:cNvGraphicFramePr>
            <a:graphicFrameLocks noGrp="1"/>
          </p:cNvGraphicFramePr>
          <p:nvPr/>
        </p:nvGraphicFramePr>
        <p:xfrm>
          <a:off x="952500" y="1397000"/>
          <a:ext cx="6667500" cy="4343400"/>
        </p:xfrm>
        <a:graphic>
          <a:graphicData uri="http://schemas.openxmlformats.org/drawingml/2006/table">
            <a:tbl>
              <a:tblPr/>
              <a:tblGrid>
                <a:gridCol w="6667500">
                  <a:extLst>
                    <a:ext uri="{9D8B030D-6E8A-4147-A177-3AD203B41FA5}">
                      <a16:colId xmlns:a16="http://schemas.microsoft.com/office/drawing/2014/main" val="1158174333"/>
                    </a:ext>
                  </a:extLst>
                </a:gridCol>
              </a:tblGrid>
              <a:tr h="4064000">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ARAP (      )            *** D  CITIFINANCIAL  D ***    PAGE 01     05/05/2002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PAYMENT TRANSACTION ENTRY                 07:13:07</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900" b="0" i="0" u="none" strike="noStrike" cap="none" normalizeH="0" baseline="0">
                        <a:ln>
                          <a:noFill/>
                        </a:ln>
                        <a:solidFill>
                          <a:schemeClr val="tx1"/>
                        </a:solidFill>
                        <a:effectLst/>
                        <a:latin typeface="Courier New" panose="02070309020205020404" pitchFamily="49" charset="0"/>
                      </a:endParaRP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FILE   T1      ORGANIZATION   001              BAL OPER   VVS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J1=REJECT      *J1 ORIG* DATE   00000000        SOURCE   0000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RE-ENTRY    BATCH NUMBER                             10101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T1=TODAYS      NUMBER OF PAYMENTS IN BATCH              ( 1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ENTRY       AMOUNT OF DEBITS   IN BATCH    ( 10000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M1=MULTIPLE    AMOUNT OF CREDITS  IN BATCH    ( 0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REJECTS     BATCH STATUS                                 I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 O P T I O N A L    P A R A M E T E R S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ACCT PREFIX AND START POS    ( ........ ) ( 00 )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DEFAULT DEPARTMENT NUMBER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DEFAULT SKU/MODEL #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DEFAULT CREDIT PLAN NUMBER             ( 00000 )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DEFAULT STORE NUMBER               ( 000000000 )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DEFAULT TRANSACTION CODE                 ( 000 )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DEFAULT EFFECTIVE DATE              ( 05032002 )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DEFAULT DESC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*-CALC TOTAL-* NBR==&gt;  0 DB AMT==&gt;             .00 CR AMT==&gt;             .00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*-DIFFERENCE-* NBR==&gt;  0 DB AMT==&gt;             .00 CR AMT==&gt;             .00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PF1=BALANCE  PF2=ARBC     PF3=ARAT     PF4=ARQX     PF5=ARMT     PF6=MAINT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900" b="0" i="0" u="none" strike="noStrike" cap="none" normalizeH="0" baseline="0">
                        <a:ln>
                          <a:noFill/>
                        </a:ln>
                        <a:solidFill>
                          <a:schemeClr val="tx1"/>
                        </a:solidFill>
                        <a:effectLst/>
                        <a:latin typeface="Courier New" panose="02070309020205020404" pitchFamily="49"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39253651"/>
                  </a:ext>
                </a:extLst>
              </a:tr>
            </a:tbl>
          </a:graphicData>
        </a:graphic>
      </p:graphicFrame>
      <p:sp>
        <p:nvSpPr>
          <p:cNvPr id="41992" name="Rectangle 17">
            <a:extLst>
              <a:ext uri="{FF2B5EF4-FFF2-40B4-BE49-F238E27FC236}">
                <a16:creationId xmlns:a16="http://schemas.microsoft.com/office/drawing/2014/main" id="{CF682227-58A0-4175-BE95-1ED41F08BF3B}"/>
              </a:ext>
            </a:extLst>
          </p:cNvPr>
          <p:cNvSpPr>
            <a:spLocks noGrp="1" noChangeArrowheads="1"/>
          </p:cNvSpPr>
          <p:nvPr>
            <p:ph type="title"/>
          </p:nvPr>
        </p:nvSpPr>
        <p:spPr>
          <a:xfrm>
            <a:off x="952500" y="288925"/>
            <a:ext cx="6892925" cy="660400"/>
          </a:xfrm>
          <a:noFill/>
        </p:spPr>
        <p:txBody>
          <a:bodyPr/>
          <a:lstStyle/>
          <a:p>
            <a:r>
              <a:rPr lang="en-US" altLang="en-US">
                <a:latin typeface="Calibri Light" panose="020F0302020204030204" pitchFamily="34" charset="0"/>
                <a:cs typeface="Calibri Light" panose="020F0302020204030204" pitchFamily="34" charset="0"/>
              </a:rPr>
              <a:t>Monetary Update</a:t>
            </a: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4A74A57-DFDF-4317-92B0-9CE5B1D85F77}"/>
              </a:ext>
            </a:extLst>
          </p:cNvPr>
          <p:cNvSpPr>
            <a:spLocks noGrp="1" noChangeArrowheads="1"/>
          </p:cNvSpPr>
          <p:nvPr>
            <p:ph type="title"/>
          </p:nvPr>
        </p:nvSpPr>
        <p:spPr>
          <a:xfrm>
            <a:off x="371475" y="0"/>
            <a:ext cx="4443413" cy="912813"/>
          </a:xfrm>
        </p:spPr>
        <p:txBody>
          <a:bodyPr/>
          <a:lstStyle/>
          <a:p>
            <a:r>
              <a:rPr lang="en-US" altLang="en-US">
                <a:latin typeface="Calibri Light" panose="020F0302020204030204" pitchFamily="34" charset="0"/>
                <a:cs typeface="Calibri Light" panose="020F0302020204030204" pitchFamily="34" charset="0"/>
              </a:rPr>
              <a:t>Transaction Updates</a:t>
            </a:r>
          </a:p>
        </p:txBody>
      </p:sp>
      <p:sp>
        <p:nvSpPr>
          <p:cNvPr id="440324" name="Rectangle 4">
            <a:extLst>
              <a:ext uri="{FF2B5EF4-FFF2-40B4-BE49-F238E27FC236}">
                <a16:creationId xmlns:a16="http://schemas.microsoft.com/office/drawing/2014/main" id="{ECEF36C7-1AE7-4276-94EC-408981675830}"/>
              </a:ext>
            </a:extLst>
          </p:cNvPr>
          <p:cNvSpPr>
            <a:spLocks noChangeArrowheads="1"/>
          </p:cNvSpPr>
          <p:nvPr/>
        </p:nvSpPr>
        <p:spPr bwMode="auto">
          <a:xfrm>
            <a:off x="679450" y="1833563"/>
            <a:ext cx="7277100" cy="191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a:spcBef>
                <a:spcPct val="75000"/>
              </a:spcBef>
              <a:buFont typeface="Wingdings" panose="05000000000000000000" pitchFamily="2" charset="2"/>
              <a:buChar char="§"/>
              <a:defRPr sz="1600">
                <a:solidFill>
                  <a:srgbClr val="000000"/>
                </a:solidFill>
                <a:latin typeface="Calibri Light" panose="020F0302020204030204" pitchFamily="34" charset="0"/>
                <a:ea typeface="STKaiti" panose="02010600040101010101" pitchFamily="2" charset="-122"/>
                <a:cs typeface="Calibri Light" panose="020F0302020204030204" pitchFamily="34" charset="0"/>
              </a:defRPr>
            </a:lvl1pPr>
            <a:lvl2pPr marL="231775" indent="-230188">
              <a:spcBef>
                <a:spcPct val="25000"/>
              </a:spcBef>
              <a:buSzPct val="80000"/>
              <a:buFont typeface="Wingdings" panose="05000000000000000000" pitchFamily="2" charset="2"/>
              <a:buChar char="§"/>
              <a:defRPr sz="1600">
                <a:solidFill>
                  <a:srgbClr val="000000"/>
                </a:solidFill>
                <a:latin typeface="Calibri Light" panose="020F0302020204030204" pitchFamily="34" charset="0"/>
                <a:ea typeface="STKaiti" panose="02010600040101010101" pitchFamily="2" charset="-122"/>
                <a:cs typeface="Calibri Light" panose="020F0302020204030204" pitchFamily="34" charset="0"/>
              </a:defRPr>
            </a:lvl2pPr>
            <a:lvl3pPr marL="461963" indent="-228600">
              <a:spcBef>
                <a:spcPct val="25000"/>
              </a:spcBef>
              <a:buSzPct val="70000"/>
              <a:buFont typeface="Wingdings" panose="05000000000000000000" pitchFamily="2" charset="2"/>
              <a:buChar char="§"/>
              <a:defRPr sz="1600">
                <a:solidFill>
                  <a:srgbClr val="000000"/>
                </a:solidFill>
                <a:latin typeface="Calibri Light" panose="020F0302020204030204" pitchFamily="34" charset="0"/>
                <a:ea typeface="STKaiti" panose="02010600040101010101" pitchFamily="2" charset="-122"/>
                <a:cs typeface="Calibri Light" panose="020F0302020204030204" pitchFamily="34" charset="0"/>
              </a:defRPr>
            </a:lvl3pPr>
            <a:lvl4pPr marL="679450" indent="-215900">
              <a:spcBef>
                <a:spcPct val="25000"/>
              </a:spcBef>
              <a:buFont typeface="Arial" panose="020B0604020202020204" pitchFamily="34" charset="0"/>
              <a:buChar char="•"/>
              <a:defRPr sz="1600">
                <a:solidFill>
                  <a:srgbClr val="000000"/>
                </a:solidFill>
                <a:latin typeface="Calibri Light" panose="020F0302020204030204" pitchFamily="34" charset="0"/>
                <a:ea typeface="STKaiti" panose="02010600040101010101" pitchFamily="2" charset="-122"/>
                <a:cs typeface="Calibri Light" panose="020F0302020204030204" pitchFamily="34" charset="0"/>
              </a:defRPr>
            </a:lvl4pPr>
            <a:lvl5pPr marL="898525" indent="-217488">
              <a:spcBef>
                <a:spcPct val="25000"/>
              </a:spcBef>
              <a:buFont typeface="Arial" panose="020B0604020202020204" pitchFamily="34" charset="0"/>
              <a:buChar char="•"/>
              <a:defRPr sz="1600">
                <a:solidFill>
                  <a:srgbClr val="000000"/>
                </a:solidFill>
                <a:latin typeface="Calibri Light" panose="020F0302020204030204" pitchFamily="34" charset="0"/>
                <a:ea typeface="STKaiti" panose="02010600040101010101" pitchFamily="2" charset="-122"/>
                <a:cs typeface="Calibri Light" panose="020F0302020204030204" pitchFamily="34" charset="0"/>
              </a:defRPr>
            </a:lvl5pPr>
            <a:lvl6pPr marL="1355725" indent="-217488" fontAlgn="base">
              <a:spcBef>
                <a:spcPct val="25000"/>
              </a:spcBef>
              <a:spcAft>
                <a:spcPct val="0"/>
              </a:spcAft>
              <a:buFont typeface="Arial" panose="020B0604020202020204" pitchFamily="34" charset="0"/>
              <a:buChar char="•"/>
              <a:defRPr sz="1600">
                <a:solidFill>
                  <a:srgbClr val="000000"/>
                </a:solidFill>
                <a:latin typeface="Calibri Light" panose="020F0302020204030204" pitchFamily="34" charset="0"/>
                <a:ea typeface="STKaiti" panose="02010600040101010101" pitchFamily="2" charset="-122"/>
                <a:cs typeface="Calibri Light" panose="020F0302020204030204" pitchFamily="34" charset="0"/>
              </a:defRPr>
            </a:lvl6pPr>
            <a:lvl7pPr marL="1812925" indent="-217488" fontAlgn="base">
              <a:spcBef>
                <a:spcPct val="25000"/>
              </a:spcBef>
              <a:spcAft>
                <a:spcPct val="0"/>
              </a:spcAft>
              <a:buFont typeface="Arial" panose="020B0604020202020204" pitchFamily="34" charset="0"/>
              <a:buChar char="•"/>
              <a:defRPr sz="1600">
                <a:solidFill>
                  <a:srgbClr val="000000"/>
                </a:solidFill>
                <a:latin typeface="Calibri Light" panose="020F0302020204030204" pitchFamily="34" charset="0"/>
                <a:ea typeface="STKaiti" panose="02010600040101010101" pitchFamily="2" charset="-122"/>
                <a:cs typeface="Calibri Light" panose="020F0302020204030204" pitchFamily="34" charset="0"/>
              </a:defRPr>
            </a:lvl7pPr>
            <a:lvl8pPr marL="2270125" indent="-217488" fontAlgn="base">
              <a:spcBef>
                <a:spcPct val="25000"/>
              </a:spcBef>
              <a:spcAft>
                <a:spcPct val="0"/>
              </a:spcAft>
              <a:buFont typeface="Arial" panose="020B0604020202020204" pitchFamily="34" charset="0"/>
              <a:buChar char="•"/>
              <a:defRPr sz="1600">
                <a:solidFill>
                  <a:srgbClr val="000000"/>
                </a:solidFill>
                <a:latin typeface="Calibri Light" panose="020F0302020204030204" pitchFamily="34" charset="0"/>
                <a:ea typeface="STKaiti" panose="02010600040101010101" pitchFamily="2" charset="-122"/>
                <a:cs typeface="Calibri Light" panose="020F0302020204030204" pitchFamily="34" charset="0"/>
              </a:defRPr>
            </a:lvl8pPr>
            <a:lvl9pPr marL="2727325" indent="-217488" fontAlgn="base">
              <a:spcBef>
                <a:spcPct val="25000"/>
              </a:spcBef>
              <a:spcAft>
                <a:spcPct val="0"/>
              </a:spcAft>
              <a:buFont typeface="Arial" panose="020B0604020202020204" pitchFamily="34" charset="0"/>
              <a:buChar char="•"/>
              <a:defRPr sz="1600">
                <a:solidFill>
                  <a:srgbClr val="000000"/>
                </a:solidFill>
                <a:latin typeface="Calibri Light" panose="020F0302020204030204" pitchFamily="34" charset="0"/>
                <a:ea typeface="STKaiti" panose="02010600040101010101" pitchFamily="2" charset="-122"/>
                <a:cs typeface="Calibri Light" panose="020F0302020204030204" pitchFamily="34" charset="0"/>
              </a:defRPr>
            </a:lvl9pPr>
          </a:lstStyle>
          <a:p>
            <a:pPr eaLnBrk="1" hangingPunct="1">
              <a:spcBef>
                <a:spcPct val="0"/>
              </a:spcBef>
              <a:spcAft>
                <a:spcPct val="25000"/>
              </a:spcAft>
              <a:buClr>
                <a:srgbClr val="A50021"/>
              </a:buClr>
              <a:buSzPct val="60000"/>
              <a:buFont typeface="Arial" panose="020B0604020202020204" pitchFamily="34" charset="0"/>
              <a:buNone/>
            </a:pPr>
            <a:r>
              <a:rPr lang="en-US" altLang="en-US" sz="2000">
                <a:solidFill>
                  <a:schemeClr val="tx1"/>
                </a:solidFill>
                <a:latin typeface="Avenir 65" pitchFamily="2" charset="0"/>
                <a:ea typeface="ヒラギノ角ゴ Pro W3"/>
                <a:cs typeface="ヒラギノ角ゴ Pro W3"/>
              </a:rPr>
              <a:t>Transactions fall into one of two categories:</a:t>
            </a:r>
          </a:p>
          <a:p>
            <a:pPr lvl="1" eaLnBrk="1" hangingPunct="1">
              <a:spcBef>
                <a:spcPct val="0"/>
              </a:spcBef>
              <a:spcAft>
                <a:spcPct val="25000"/>
              </a:spcAft>
              <a:buClr>
                <a:srgbClr val="A50021"/>
              </a:buClr>
              <a:buSzPct val="60000"/>
              <a:buFont typeface="Wingdings 3" panose="05040102010807070707" pitchFamily="18" charset="2"/>
              <a:buChar char="p"/>
            </a:pPr>
            <a:r>
              <a:rPr lang="en-US" altLang="en-US" sz="2000" b="1">
                <a:solidFill>
                  <a:schemeClr val="tx1"/>
                </a:solidFill>
                <a:latin typeface="Avenir 65" pitchFamily="2" charset="0"/>
                <a:ea typeface="ヒラギノ角ゴ Pro W3"/>
                <a:cs typeface="ヒラギノ角ゴ Pro W3"/>
              </a:rPr>
              <a:t>Non-Monetary - information Not affecting        </a:t>
            </a:r>
          </a:p>
          <a:p>
            <a:pPr lvl="1" eaLnBrk="1" hangingPunct="1">
              <a:spcBef>
                <a:spcPct val="0"/>
              </a:spcBef>
              <a:spcAft>
                <a:spcPct val="25000"/>
              </a:spcAft>
              <a:buClr>
                <a:srgbClr val="A50021"/>
              </a:buClr>
              <a:buSzPct val="60000"/>
              <a:buFont typeface="Wingdings 3" panose="05040102010807070707" pitchFamily="18" charset="2"/>
              <a:buNone/>
            </a:pPr>
            <a:r>
              <a:rPr lang="en-US" altLang="en-US" sz="2000" b="1">
                <a:solidFill>
                  <a:schemeClr val="tx1"/>
                </a:solidFill>
                <a:latin typeface="Avenir 65" pitchFamily="2" charset="0"/>
                <a:ea typeface="ヒラギノ角ゴ Pro W3"/>
                <a:cs typeface="ヒラギノ角ゴ Pro W3"/>
              </a:rPr>
              <a:t>                   account balances </a:t>
            </a:r>
          </a:p>
          <a:p>
            <a:pPr lvl="1" eaLnBrk="1" hangingPunct="1">
              <a:spcBef>
                <a:spcPct val="0"/>
              </a:spcBef>
              <a:spcAft>
                <a:spcPct val="25000"/>
              </a:spcAft>
              <a:buClr>
                <a:srgbClr val="A50021"/>
              </a:buClr>
              <a:buSzPct val="60000"/>
              <a:buFont typeface="Wingdings 3" panose="05040102010807070707" pitchFamily="18" charset="2"/>
              <a:buChar char="p"/>
            </a:pPr>
            <a:r>
              <a:rPr lang="en-US" altLang="en-US" sz="2000" b="1">
                <a:solidFill>
                  <a:schemeClr val="tx1"/>
                </a:solidFill>
                <a:latin typeface="Avenir 65" pitchFamily="2" charset="0"/>
                <a:ea typeface="ヒラギノ角ゴ Pro W3"/>
                <a:cs typeface="ヒラギノ角ゴ Pro W3"/>
              </a:rPr>
              <a:t>Monetary – information affecting account balances </a:t>
            </a:r>
            <a:endParaRPr lang="en-US" altLang="en-US" sz="2000">
              <a:solidFill>
                <a:schemeClr val="tx1"/>
              </a:solidFill>
              <a:latin typeface="Avenir 65" pitchFamily="2" charset="0"/>
              <a:ea typeface="ヒラギノ角ゴ Pro W3"/>
              <a:cs typeface="ヒラギノ角ゴ Pro W3"/>
            </a:endParaRPr>
          </a:p>
          <a:p>
            <a:pPr eaLnBrk="1" hangingPunct="1">
              <a:spcBef>
                <a:spcPct val="0"/>
              </a:spcBef>
              <a:spcAft>
                <a:spcPct val="25000"/>
              </a:spcAft>
              <a:buClr>
                <a:srgbClr val="A50021"/>
              </a:buClr>
              <a:buSzPct val="60000"/>
              <a:buFont typeface="Arial" panose="020B0604020202020204" pitchFamily="34" charset="0"/>
              <a:buNone/>
            </a:pPr>
            <a:endParaRPr lang="en-US" altLang="en-US" sz="2000">
              <a:solidFill>
                <a:schemeClr val="tx1"/>
              </a:solidFill>
              <a:latin typeface="Avenir 65" pitchFamily="2" charset="0"/>
              <a:ea typeface="ヒラギノ角ゴ Pro W3"/>
              <a:cs typeface="ヒラギノ角ゴ Pro W3"/>
            </a:endParaRPr>
          </a:p>
        </p:txBody>
      </p:sp>
      <p:grpSp>
        <p:nvGrpSpPr>
          <p:cNvPr id="440325" name="Group 5">
            <a:extLst>
              <a:ext uri="{FF2B5EF4-FFF2-40B4-BE49-F238E27FC236}">
                <a16:creationId xmlns:a16="http://schemas.microsoft.com/office/drawing/2014/main" id="{FF24CC1B-1FAF-4EEC-85AF-23AAC0D6923A}"/>
              </a:ext>
            </a:extLst>
          </p:cNvPr>
          <p:cNvGrpSpPr>
            <a:grpSpLocks/>
          </p:cNvGrpSpPr>
          <p:nvPr/>
        </p:nvGrpSpPr>
        <p:grpSpPr bwMode="auto">
          <a:xfrm>
            <a:off x="2749550" y="4097338"/>
            <a:ext cx="3170238" cy="973137"/>
            <a:chOff x="2064" y="3264"/>
            <a:chExt cx="1997" cy="613"/>
          </a:xfrm>
        </p:grpSpPr>
        <p:pic>
          <p:nvPicPr>
            <p:cNvPr id="15365" name="Picture 6" descr="money2">
              <a:extLst>
                <a:ext uri="{FF2B5EF4-FFF2-40B4-BE49-F238E27FC236}">
                  <a16:creationId xmlns:a16="http://schemas.microsoft.com/office/drawing/2014/main" id="{F957B596-400D-46C5-97E3-7F634221F4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4" y="3264"/>
              <a:ext cx="616"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7" descr="money2">
              <a:extLst>
                <a:ext uri="{FF2B5EF4-FFF2-40B4-BE49-F238E27FC236}">
                  <a16:creationId xmlns:a16="http://schemas.microsoft.com/office/drawing/2014/main" id="{5603A8AC-3A65-4F9C-BA93-800459C253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0" y="3312"/>
              <a:ext cx="616"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367" name="Object 8">
              <a:extLst>
                <a:ext uri="{FF2B5EF4-FFF2-40B4-BE49-F238E27FC236}">
                  <a16:creationId xmlns:a16="http://schemas.microsoft.com/office/drawing/2014/main" id="{967A1273-A9FC-4829-AE38-7C33214F0A0B}"/>
                </a:ext>
              </a:extLst>
            </p:cNvPr>
            <p:cNvGraphicFramePr>
              <a:graphicFrameLocks noChangeAspect="1"/>
            </p:cNvGraphicFramePr>
            <p:nvPr/>
          </p:nvGraphicFramePr>
          <p:xfrm>
            <a:off x="3312" y="3264"/>
            <a:ext cx="749" cy="613"/>
          </p:xfrm>
          <a:graphic>
            <a:graphicData uri="http://schemas.openxmlformats.org/presentationml/2006/ole">
              <mc:AlternateContent xmlns:mc="http://schemas.openxmlformats.org/markup-compatibility/2006">
                <mc:Choice xmlns:v="urn:schemas-microsoft-com:vml" Requires="v">
                  <p:oleObj spid="_x0000_s15368" name="Clip" r:id="rId5" imgW="3426178" imgH="3410373" progId="MS_ClipArt_Gallery.2">
                    <p:embed/>
                  </p:oleObj>
                </mc:Choice>
                <mc:Fallback>
                  <p:oleObj name="Clip" r:id="rId5" imgW="3426178" imgH="3410373" progId="MS_ClipArt_Gallery.2">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3264"/>
                          <a:ext cx="749" cy="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32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032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4032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40324">
                                            <p:txEl>
                                              <p:pRg st="3" end="3"/>
                                            </p:txEl>
                                          </p:spTgt>
                                        </p:tgtEl>
                                        <p:attrNameLst>
                                          <p:attrName>style.visibility</p:attrName>
                                        </p:attrNameLst>
                                      </p:cBhvr>
                                      <p:to>
                                        <p:strVal val="visible"/>
                                      </p:to>
                                    </p:set>
                                  </p:childTnLst>
                                </p:cTn>
                              </p:par>
                            </p:childTnLst>
                          </p:cTn>
                        </p:par>
                        <p:par>
                          <p:cTn id="13" fill="hold" nodeType="afterGroup">
                            <p:stCondLst>
                              <p:cond delay="500"/>
                            </p:stCondLst>
                            <p:childTnLst>
                              <p:par>
                                <p:cTn id="14" presetID="2" presetClass="entr" presetSubtype="12" fill="hold" nodeType="afterEffect">
                                  <p:stCondLst>
                                    <p:cond delay="0"/>
                                  </p:stCondLst>
                                  <p:childTnLst>
                                    <p:set>
                                      <p:cBhvr>
                                        <p:cTn id="15" dur="1" fill="hold">
                                          <p:stCondLst>
                                            <p:cond delay="0"/>
                                          </p:stCondLst>
                                        </p:cTn>
                                        <p:tgtEl>
                                          <p:spTgt spid="440325"/>
                                        </p:tgtEl>
                                        <p:attrNameLst>
                                          <p:attrName>style.visibility</p:attrName>
                                        </p:attrNameLst>
                                      </p:cBhvr>
                                      <p:to>
                                        <p:strVal val="visible"/>
                                      </p:to>
                                    </p:set>
                                    <p:anim calcmode="lin" valueType="num">
                                      <p:cBhvr additive="base">
                                        <p:cTn id="16" dur="500" fill="hold"/>
                                        <p:tgtEl>
                                          <p:spTgt spid="440325"/>
                                        </p:tgtEl>
                                        <p:attrNameLst>
                                          <p:attrName>ppt_x</p:attrName>
                                        </p:attrNameLst>
                                      </p:cBhvr>
                                      <p:tavLst>
                                        <p:tav tm="0">
                                          <p:val>
                                            <p:strVal val="0-#ppt_w/2"/>
                                          </p:val>
                                        </p:tav>
                                        <p:tav tm="100000">
                                          <p:val>
                                            <p:strVal val="#ppt_x"/>
                                          </p:val>
                                        </p:tav>
                                      </p:tavLst>
                                    </p:anim>
                                    <p:anim calcmode="lin" valueType="num">
                                      <p:cBhvr additive="base">
                                        <p:cTn id="17" dur="500" fill="hold"/>
                                        <p:tgtEl>
                                          <p:spTgt spid="44032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4"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23BAF11-D2D7-449E-BCCF-AE06E6DAB5D4}"/>
              </a:ext>
            </a:extLst>
          </p:cNvPr>
          <p:cNvSpPr>
            <a:spLocks noGrp="1" noChangeArrowheads="1"/>
          </p:cNvSpPr>
          <p:nvPr>
            <p:ph type="title"/>
          </p:nvPr>
        </p:nvSpPr>
        <p:spPr>
          <a:xfrm>
            <a:off x="808038" y="317500"/>
            <a:ext cx="6892925" cy="660400"/>
          </a:xfrm>
        </p:spPr>
        <p:txBody>
          <a:bodyPr/>
          <a:lstStyle/>
          <a:p>
            <a:r>
              <a:rPr lang="en-US" altLang="en-US">
                <a:latin typeface="Calibri Light" panose="020F0302020204030204" pitchFamily="34" charset="0"/>
                <a:cs typeface="Calibri Light" panose="020F0302020204030204" pitchFamily="34" charset="0"/>
              </a:rPr>
              <a:t>Monetary Update</a:t>
            </a:r>
          </a:p>
        </p:txBody>
      </p:sp>
      <p:graphicFrame>
        <p:nvGraphicFramePr>
          <p:cNvPr id="479247" name="Group 15">
            <a:extLst>
              <a:ext uri="{FF2B5EF4-FFF2-40B4-BE49-F238E27FC236}">
                <a16:creationId xmlns:a16="http://schemas.microsoft.com/office/drawing/2014/main" id="{A023EEDF-0B42-4464-AE77-071643FF551C}"/>
              </a:ext>
            </a:extLst>
          </p:cNvPr>
          <p:cNvGraphicFramePr>
            <a:graphicFrameLocks noGrp="1"/>
          </p:cNvGraphicFramePr>
          <p:nvPr/>
        </p:nvGraphicFramePr>
        <p:xfrm>
          <a:off x="838200" y="1397000"/>
          <a:ext cx="6781800" cy="4343400"/>
        </p:xfrm>
        <a:graphic>
          <a:graphicData uri="http://schemas.openxmlformats.org/drawingml/2006/table">
            <a:tbl>
              <a:tblPr/>
              <a:tblGrid>
                <a:gridCol w="6781800">
                  <a:extLst>
                    <a:ext uri="{9D8B030D-6E8A-4147-A177-3AD203B41FA5}">
                      <a16:colId xmlns:a16="http://schemas.microsoft.com/office/drawing/2014/main" val="2910413495"/>
                    </a:ext>
                  </a:extLst>
                </a:gridCol>
              </a:tblGrid>
              <a:tr h="4064000">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ARAP (      )            *** D  CITIFINANCIAL  D ***    PAGE 02     05/05/2002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PAYMENT TRANSACTION ENTRY                 07:14:54</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900" b="0" i="0" u="none" strike="noStrike" cap="none" normalizeH="0" baseline="0">
                        <a:ln>
                          <a:noFill/>
                        </a:ln>
                        <a:solidFill>
                          <a:schemeClr val="tx1"/>
                        </a:solidFill>
                        <a:effectLst/>
                        <a:latin typeface="Courier New" panose="02070309020205020404" pitchFamily="49" charset="0"/>
                      </a:endParaRP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ORG 001 BATCH 10101            OPER VVS FILE=T1 ORIG DATE 00000000 SOURCE 0000</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900" b="0" i="0" u="none" strike="noStrike" cap="none" normalizeH="0" baseline="0">
                        <a:ln>
                          <a:noFill/>
                        </a:ln>
                        <a:solidFill>
                          <a:schemeClr val="tx1"/>
                        </a:solidFill>
                        <a:effectLst/>
                        <a:latin typeface="Courier New" panose="02070309020205020404" pitchFamily="49" charset="0"/>
                      </a:endParaRP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SEQ   *-ACCOUNT  NUMBER-*      PAYMENT AMT      TXN      EFF DATE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TICKET NUMBER           P/O NBR                    RES REF NBR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 (                     )  (             )  (     )  (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                 )      (                 )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 (                     )  (             )  (     )  (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                 )      (                 )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 (                     )  (             )  (     )  (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                 )      (                 )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 (                     )  (             )  (     )  (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                 )      (                 )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 (                     )  (             )  (     )  (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                 )      (                 )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 (                     )  (             )  (     )  (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                 )      (                 )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 (                     )  (             )  (     )  (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                 )      (                 )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*-CALC TOTAL-* NBR==&gt;  0 DB AMT==&gt;             .00 CR AMT==&gt;             .00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*-DIFFERENCE-* NBR==&gt;  1 DB AMT==&gt;          100.00 CR AMT==&gt;             .00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PF1=PAGE 01  PF2=ARBC     PF3=ARAT     PF4=ARMT     PF5=INQUIRY  PF6=MAINT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900" b="0" i="0" u="none" strike="noStrike" cap="none" normalizeH="0" baseline="0">
                        <a:ln>
                          <a:noFill/>
                        </a:ln>
                        <a:solidFill>
                          <a:schemeClr val="tx1"/>
                        </a:solidFill>
                        <a:effectLst/>
                        <a:latin typeface="Courier New" panose="02070309020205020404" pitchFamily="49"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1416573"/>
                  </a:ext>
                </a:extLst>
              </a:tr>
            </a:tbl>
          </a:graphicData>
        </a:graphic>
      </p:graphicFrame>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B5275D8-1D88-4B77-9975-155B224C4825}"/>
              </a:ext>
            </a:extLst>
          </p:cNvPr>
          <p:cNvSpPr>
            <a:spLocks noGrp="1" noChangeArrowheads="1"/>
          </p:cNvSpPr>
          <p:nvPr>
            <p:ph type="title"/>
          </p:nvPr>
        </p:nvSpPr>
        <p:spPr>
          <a:xfrm>
            <a:off x="344488" y="260350"/>
            <a:ext cx="6892925" cy="660400"/>
          </a:xfrm>
        </p:spPr>
        <p:txBody>
          <a:bodyPr/>
          <a:lstStyle/>
          <a:p>
            <a:r>
              <a:rPr lang="en-US" altLang="en-US">
                <a:latin typeface="Calibri Light" panose="020F0302020204030204" pitchFamily="34" charset="0"/>
                <a:cs typeface="Calibri Light" panose="020F0302020204030204" pitchFamily="34" charset="0"/>
              </a:rPr>
              <a:t>Monetary Update</a:t>
            </a:r>
          </a:p>
        </p:txBody>
      </p:sp>
      <p:sp>
        <p:nvSpPr>
          <p:cNvPr id="44035" name="AutoShape 5">
            <a:extLst>
              <a:ext uri="{FF2B5EF4-FFF2-40B4-BE49-F238E27FC236}">
                <a16:creationId xmlns:a16="http://schemas.microsoft.com/office/drawing/2014/main" id="{CD4132BE-F9CE-4C7B-A8A9-5135797DEE3A}"/>
              </a:ext>
            </a:extLst>
          </p:cNvPr>
          <p:cNvSpPr>
            <a:spLocks noChangeArrowheads="1"/>
          </p:cNvSpPr>
          <p:nvPr/>
        </p:nvSpPr>
        <p:spPr bwMode="auto">
          <a:xfrm>
            <a:off x="1733550" y="1047750"/>
            <a:ext cx="666750" cy="933450"/>
          </a:xfrm>
          <a:prstGeom prst="flowChartMagneticDisk">
            <a:avLst/>
          </a:prstGeom>
          <a:noFill/>
          <a:ln w="3175">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r>
              <a:rPr lang="en-US" altLang="en-US" sz="1000" b="1"/>
              <a:t>ATTD</a:t>
            </a:r>
          </a:p>
        </p:txBody>
      </p:sp>
      <p:sp>
        <p:nvSpPr>
          <p:cNvPr id="44036" name="Line 10">
            <a:extLst>
              <a:ext uri="{FF2B5EF4-FFF2-40B4-BE49-F238E27FC236}">
                <a16:creationId xmlns:a16="http://schemas.microsoft.com/office/drawing/2014/main" id="{E6D4D353-8A36-4F4E-B0CE-96C5CACDE7B3}"/>
              </a:ext>
            </a:extLst>
          </p:cNvPr>
          <p:cNvSpPr>
            <a:spLocks noChangeShapeType="1"/>
          </p:cNvSpPr>
          <p:nvPr/>
        </p:nvSpPr>
        <p:spPr bwMode="auto">
          <a:xfrm flipH="1">
            <a:off x="2022475" y="5462588"/>
            <a:ext cx="0" cy="3095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7" name="AutoShape 15">
            <a:extLst>
              <a:ext uri="{FF2B5EF4-FFF2-40B4-BE49-F238E27FC236}">
                <a16:creationId xmlns:a16="http://schemas.microsoft.com/office/drawing/2014/main" id="{3375A711-C58D-4D7C-982D-663DB398B13D}"/>
              </a:ext>
            </a:extLst>
          </p:cNvPr>
          <p:cNvSpPr>
            <a:spLocks noChangeArrowheads="1"/>
          </p:cNvSpPr>
          <p:nvPr/>
        </p:nvSpPr>
        <p:spPr bwMode="auto">
          <a:xfrm>
            <a:off x="1390650" y="2247900"/>
            <a:ext cx="1295400" cy="819150"/>
          </a:xfrm>
          <a:prstGeom prst="flowChartProcess">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r>
              <a:rPr lang="en-US" altLang="en-US" sz="1000" b="1"/>
              <a:t>ARD011</a:t>
            </a:r>
          </a:p>
          <a:p>
            <a:pPr eaLnBrk="1" hangingPunct="1"/>
            <a:endParaRPr lang="en-US" altLang="en-US" sz="1000" b="1"/>
          </a:p>
          <a:p>
            <a:pPr eaLnBrk="1" hangingPunct="1"/>
            <a:r>
              <a:rPr lang="en-US" altLang="en-US" sz="1000" b="1"/>
              <a:t>SORT</a:t>
            </a:r>
          </a:p>
          <a:p>
            <a:pPr eaLnBrk="1" hangingPunct="1"/>
            <a:endParaRPr lang="en-US" altLang="en-US" sz="1000" b="1"/>
          </a:p>
          <a:p>
            <a:pPr eaLnBrk="1" hangingPunct="1"/>
            <a:endParaRPr lang="en-US" altLang="en-US" sz="800" b="1"/>
          </a:p>
        </p:txBody>
      </p:sp>
      <p:sp>
        <p:nvSpPr>
          <p:cNvPr id="44038" name="Line 16">
            <a:extLst>
              <a:ext uri="{FF2B5EF4-FFF2-40B4-BE49-F238E27FC236}">
                <a16:creationId xmlns:a16="http://schemas.microsoft.com/office/drawing/2014/main" id="{24BA6390-DDA3-4433-BC77-8AA9ED45ECA1}"/>
              </a:ext>
            </a:extLst>
          </p:cNvPr>
          <p:cNvSpPr>
            <a:spLocks noChangeShapeType="1"/>
          </p:cNvSpPr>
          <p:nvPr/>
        </p:nvSpPr>
        <p:spPr bwMode="auto">
          <a:xfrm>
            <a:off x="1403350" y="2533650"/>
            <a:ext cx="1266825"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Line 27">
            <a:extLst>
              <a:ext uri="{FF2B5EF4-FFF2-40B4-BE49-F238E27FC236}">
                <a16:creationId xmlns:a16="http://schemas.microsoft.com/office/drawing/2014/main" id="{FE05F01E-3E06-4D84-ABA9-91B4DC72CAB1}"/>
              </a:ext>
            </a:extLst>
          </p:cNvPr>
          <p:cNvSpPr>
            <a:spLocks noChangeShapeType="1"/>
          </p:cNvSpPr>
          <p:nvPr/>
        </p:nvSpPr>
        <p:spPr bwMode="auto">
          <a:xfrm>
            <a:off x="990600" y="1514475"/>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0" name="AutoShape 28">
            <a:extLst>
              <a:ext uri="{FF2B5EF4-FFF2-40B4-BE49-F238E27FC236}">
                <a16:creationId xmlns:a16="http://schemas.microsoft.com/office/drawing/2014/main" id="{CDCC598F-C6DC-4337-BFAD-21B154C175DF}"/>
              </a:ext>
            </a:extLst>
          </p:cNvPr>
          <p:cNvSpPr>
            <a:spLocks noChangeArrowheads="1"/>
          </p:cNvSpPr>
          <p:nvPr/>
        </p:nvSpPr>
        <p:spPr bwMode="auto">
          <a:xfrm rot="5400000">
            <a:off x="209550" y="1238250"/>
            <a:ext cx="895350" cy="666750"/>
          </a:xfrm>
          <a:prstGeom prst="homePlate">
            <a:avLst>
              <a:gd name="adj" fmla="val 33571"/>
            </a:avLst>
          </a:prstGeom>
          <a:noFill/>
          <a:ln w="9525" algn="ctr">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r>
              <a:rPr lang="en-US" altLang="en-US" sz="1000" b="1"/>
              <a:t>ASD080</a:t>
            </a:r>
          </a:p>
          <a:p>
            <a:pPr eaLnBrk="1" hangingPunct="1"/>
            <a:r>
              <a:rPr lang="en-US" altLang="en-US" sz="1000" b="1"/>
              <a:t>ASM</a:t>
            </a:r>
          </a:p>
        </p:txBody>
      </p:sp>
      <p:sp>
        <p:nvSpPr>
          <p:cNvPr id="44041" name="AutoShape 29">
            <a:extLst>
              <a:ext uri="{FF2B5EF4-FFF2-40B4-BE49-F238E27FC236}">
                <a16:creationId xmlns:a16="http://schemas.microsoft.com/office/drawing/2014/main" id="{3041A9E6-0FBA-43AF-94EE-E0F1CFD370E4}"/>
              </a:ext>
            </a:extLst>
          </p:cNvPr>
          <p:cNvSpPr>
            <a:spLocks noChangeArrowheads="1"/>
          </p:cNvSpPr>
          <p:nvPr/>
        </p:nvSpPr>
        <p:spPr bwMode="auto">
          <a:xfrm>
            <a:off x="1714500" y="3276600"/>
            <a:ext cx="666750" cy="933450"/>
          </a:xfrm>
          <a:prstGeom prst="flowChartMagneticDisk">
            <a:avLst/>
          </a:prstGeom>
          <a:noFill/>
          <a:ln w="3175">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r>
              <a:rPr lang="en-US" altLang="en-US" sz="1000" b="1"/>
              <a:t>ATTDIN</a:t>
            </a:r>
          </a:p>
        </p:txBody>
      </p:sp>
      <p:sp>
        <p:nvSpPr>
          <p:cNvPr id="44042" name="AutoShape 30">
            <a:extLst>
              <a:ext uri="{FF2B5EF4-FFF2-40B4-BE49-F238E27FC236}">
                <a16:creationId xmlns:a16="http://schemas.microsoft.com/office/drawing/2014/main" id="{A70E7D6C-0F87-4808-83EA-96EAE283569A}"/>
              </a:ext>
            </a:extLst>
          </p:cNvPr>
          <p:cNvSpPr>
            <a:spLocks noChangeArrowheads="1"/>
          </p:cNvSpPr>
          <p:nvPr/>
        </p:nvSpPr>
        <p:spPr bwMode="auto">
          <a:xfrm rot="5400000">
            <a:off x="190500" y="3467100"/>
            <a:ext cx="895350" cy="666750"/>
          </a:xfrm>
          <a:prstGeom prst="homePlate">
            <a:avLst>
              <a:gd name="adj" fmla="val 33571"/>
            </a:avLst>
          </a:prstGeom>
          <a:noFill/>
          <a:ln w="9525" algn="ctr">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r>
              <a:rPr lang="en-US" altLang="en-US" sz="1000" b="1"/>
              <a:t>TRAMS</a:t>
            </a:r>
          </a:p>
          <a:p>
            <a:pPr eaLnBrk="1" hangingPunct="1"/>
            <a:endParaRPr lang="en-US" altLang="en-US" sz="1000" b="1"/>
          </a:p>
        </p:txBody>
      </p:sp>
      <p:sp>
        <p:nvSpPr>
          <p:cNvPr id="44043" name="AutoShape 31">
            <a:extLst>
              <a:ext uri="{FF2B5EF4-FFF2-40B4-BE49-F238E27FC236}">
                <a16:creationId xmlns:a16="http://schemas.microsoft.com/office/drawing/2014/main" id="{ECD65460-B285-404D-AF8B-4EF561AEFF2F}"/>
              </a:ext>
            </a:extLst>
          </p:cNvPr>
          <p:cNvSpPr>
            <a:spLocks noChangeArrowheads="1"/>
          </p:cNvSpPr>
          <p:nvPr/>
        </p:nvSpPr>
        <p:spPr bwMode="auto">
          <a:xfrm>
            <a:off x="1333500" y="4629150"/>
            <a:ext cx="1295400" cy="819150"/>
          </a:xfrm>
          <a:prstGeom prst="flowChartProcess">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r>
              <a:rPr lang="en-US" altLang="en-US" sz="1000" b="1"/>
              <a:t>ARD010</a:t>
            </a:r>
          </a:p>
          <a:p>
            <a:pPr eaLnBrk="1" hangingPunct="1"/>
            <a:endParaRPr lang="en-US" altLang="en-US" sz="1000" b="1"/>
          </a:p>
          <a:p>
            <a:pPr eaLnBrk="1" hangingPunct="1"/>
            <a:r>
              <a:rPr lang="en-US" altLang="en-US" sz="1000" b="1"/>
              <a:t>Trams Monetary </a:t>
            </a:r>
          </a:p>
          <a:p>
            <a:pPr eaLnBrk="1" hangingPunct="1"/>
            <a:r>
              <a:rPr lang="en-US" altLang="en-US" sz="1000" b="1"/>
              <a:t>Input</a:t>
            </a:r>
          </a:p>
          <a:p>
            <a:pPr eaLnBrk="1" hangingPunct="1"/>
            <a:endParaRPr lang="en-US" altLang="en-US" sz="1000" b="1"/>
          </a:p>
          <a:p>
            <a:pPr eaLnBrk="1" hangingPunct="1"/>
            <a:endParaRPr lang="en-US" altLang="en-US" sz="800" b="1"/>
          </a:p>
        </p:txBody>
      </p:sp>
      <p:sp>
        <p:nvSpPr>
          <p:cNvPr id="44044" name="Line 32">
            <a:extLst>
              <a:ext uri="{FF2B5EF4-FFF2-40B4-BE49-F238E27FC236}">
                <a16:creationId xmlns:a16="http://schemas.microsoft.com/office/drawing/2014/main" id="{C2288674-8A41-4212-B3ED-254D1D3113B7}"/>
              </a:ext>
            </a:extLst>
          </p:cNvPr>
          <p:cNvSpPr>
            <a:spLocks noChangeShapeType="1"/>
          </p:cNvSpPr>
          <p:nvPr/>
        </p:nvSpPr>
        <p:spPr bwMode="auto">
          <a:xfrm>
            <a:off x="1346200" y="4914900"/>
            <a:ext cx="1266825"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5" name="AutoShape 33">
            <a:extLst>
              <a:ext uri="{FF2B5EF4-FFF2-40B4-BE49-F238E27FC236}">
                <a16:creationId xmlns:a16="http://schemas.microsoft.com/office/drawing/2014/main" id="{A0C58CEC-3692-4F94-B508-B76E2A342333}"/>
              </a:ext>
            </a:extLst>
          </p:cNvPr>
          <p:cNvSpPr>
            <a:spLocks noChangeArrowheads="1"/>
          </p:cNvSpPr>
          <p:nvPr/>
        </p:nvSpPr>
        <p:spPr bwMode="auto">
          <a:xfrm>
            <a:off x="304800" y="4514850"/>
            <a:ext cx="666750" cy="933450"/>
          </a:xfrm>
          <a:prstGeom prst="flowChartMagneticDisk">
            <a:avLst/>
          </a:prstGeom>
          <a:noFill/>
          <a:ln w="3175">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r>
              <a:rPr lang="en-US" altLang="en-US" sz="1000" b="1"/>
              <a:t>AMCR</a:t>
            </a:r>
          </a:p>
        </p:txBody>
      </p:sp>
      <p:sp>
        <p:nvSpPr>
          <p:cNvPr id="44046" name="AutoShape 34">
            <a:extLst>
              <a:ext uri="{FF2B5EF4-FFF2-40B4-BE49-F238E27FC236}">
                <a16:creationId xmlns:a16="http://schemas.microsoft.com/office/drawing/2014/main" id="{84980C5F-4097-444A-8E01-B8F06C3F0C8E}"/>
              </a:ext>
            </a:extLst>
          </p:cNvPr>
          <p:cNvSpPr>
            <a:spLocks noChangeArrowheads="1"/>
          </p:cNvSpPr>
          <p:nvPr/>
        </p:nvSpPr>
        <p:spPr bwMode="auto">
          <a:xfrm>
            <a:off x="1339850" y="5765800"/>
            <a:ext cx="1257300" cy="844550"/>
          </a:xfrm>
          <a:prstGeom prst="flowChartDocument">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r>
              <a:rPr lang="en-US" altLang="en-US" sz="800" b="1"/>
              <a:t>Balancing</a:t>
            </a:r>
          </a:p>
          <a:p>
            <a:pPr eaLnBrk="1" hangingPunct="1"/>
            <a:r>
              <a:rPr lang="en-US" altLang="en-US" sz="800" b="1"/>
              <a:t>Report</a:t>
            </a:r>
          </a:p>
          <a:p>
            <a:pPr eaLnBrk="1" hangingPunct="1"/>
            <a:endParaRPr lang="en-US" altLang="en-US" sz="800" b="1"/>
          </a:p>
        </p:txBody>
      </p:sp>
      <p:sp>
        <p:nvSpPr>
          <p:cNvPr id="44047" name="Line 35">
            <a:extLst>
              <a:ext uri="{FF2B5EF4-FFF2-40B4-BE49-F238E27FC236}">
                <a16:creationId xmlns:a16="http://schemas.microsoft.com/office/drawing/2014/main" id="{4E86F418-195A-4002-8784-3A3E2FCDC834}"/>
              </a:ext>
            </a:extLst>
          </p:cNvPr>
          <p:cNvSpPr>
            <a:spLocks noChangeShapeType="1"/>
          </p:cNvSpPr>
          <p:nvPr/>
        </p:nvSpPr>
        <p:spPr bwMode="auto">
          <a:xfrm>
            <a:off x="971550" y="3795713"/>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8" name="Line 36">
            <a:extLst>
              <a:ext uri="{FF2B5EF4-FFF2-40B4-BE49-F238E27FC236}">
                <a16:creationId xmlns:a16="http://schemas.microsoft.com/office/drawing/2014/main" id="{3C4CF3FD-2ACE-4040-91EB-2F63BEE1C9CC}"/>
              </a:ext>
            </a:extLst>
          </p:cNvPr>
          <p:cNvSpPr>
            <a:spLocks noChangeShapeType="1"/>
          </p:cNvSpPr>
          <p:nvPr/>
        </p:nvSpPr>
        <p:spPr bwMode="auto">
          <a:xfrm>
            <a:off x="952500" y="5076825"/>
            <a:ext cx="3984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9" name="Line 37">
            <a:extLst>
              <a:ext uri="{FF2B5EF4-FFF2-40B4-BE49-F238E27FC236}">
                <a16:creationId xmlns:a16="http://schemas.microsoft.com/office/drawing/2014/main" id="{34E79493-0840-4553-8558-147F9977660A}"/>
              </a:ext>
            </a:extLst>
          </p:cNvPr>
          <p:cNvSpPr>
            <a:spLocks noChangeShapeType="1"/>
          </p:cNvSpPr>
          <p:nvPr/>
        </p:nvSpPr>
        <p:spPr bwMode="auto">
          <a:xfrm flipV="1">
            <a:off x="2017713" y="1943100"/>
            <a:ext cx="0" cy="3000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0" name="Line 38">
            <a:extLst>
              <a:ext uri="{FF2B5EF4-FFF2-40B4-BE49-F238E27FC236}">
                <a16:creationId xmlns:a16="http://schemas.microsoft.com/office/drawing/2014/main" id="{9ADA1FF7-EF66-46A6-A481-DBB86F2E935D}"/>
              </a:ext>
            </a:extLst>
          </p:cNvPr>
          <p:cNvSpPr>
            <a:spLocks noChangeShapeType="1"/>
          </p:cNvSpPr>
          <p:nvPr/>
        </p:nvSpPr>
        <p:spPr bwMode="auto">
          <a:xfrm flipV="1">
            <a:off x="2027238" y="3082925"/>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1" name="Line 39">
            <a:extLst>
              <a:ext uri="{FF2B5EF4-FFF2-40B4-BE49-F238E27FC236}">
                <a16:creationId xmlns:a16="http://schemas.microsoft.com/office/drawing/2014/main" id="{B6B175F7-C7A5-4926-BAFF-F636D9B3FA16}"/>
              </a:ext>
            </a:extLst>
          </p:cNvPr>
          <p:cNvSpPr>
            <a:spLocks noChangeShapeType="1"/>
          </p:cNvSpPr>
          <p:nvPr/>
        </p:nvSpPr>
        <p:spPr bwMode="auto">
          <a:xfrm flipH="1">
            <a:off x="2003425" y="4214813"/>
            <a:ext cx="14288" cy="409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2" name="AutoShape 40">
            <a:extLst>
              <a:ext uri="{FF2B5EF4-FFF2-40B4-BE49-F238E27FC236}">
                <a16:creationId xmlns:a16="http://schemas.microsoft.com/office/drawing/2014/main" id="{C41B0511-257A-4319-A4A4-6D625B661712}"/>
              </a:ext>
            </a:extLst>
          </p:cNvPr>
          <p:cNvSpPr>
            <a:spLocks noChangeArrowheads="1"/>
          </p:cNvSpPr>
          <p:nvPr/>
        </p:nvSpPr>
        <p:spPr bwMode="auto">
          <a:xfrm>
            <a:off x="5229225" y="3436938"/>
            <a:ext cx="666750" cy="933450"/>
          </a:xfrm>
          <a:prstGeom prst="flowChartMagneticDisk">
            <a:avLst/>
          </a:prstGeom>
          <a:noFill/>
          <a:ln w="3175">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r>
              <a:rPr lang="en-US" altLang="en-US" sz="1000" b="1"/>
              <a:t>ATTI</a:t>
            </a:r>
          </a:p>
        </p:txBody>
      </p:sp>
      <p:sp>
        <p:nvSpPr>
          <p:cNvPr id="44053" name="AutoShape 41">
            <a:extLst>
              <a:ext uri="{FF2B5EF4-FFF2-40B4-BE49-F238E27FC236}">
                <a16:creationId xmlns:a16="http://schemas.microsoft.com/office/drawing/2014/main" id="{B40B591E-D8E6-4F40-9B44-78901C84DBB1}"/>
              </a:ext>
            </a:extLst>
          </p:cNvPr>
          <p:cNvSpPr>
            <a:spLocks noChangeArrowheads="1"/>
          </p:cNvSpPr>
          <p:nvPr/>
        </p:nvSpPr>
        <p:spPr bwMode="auto">
          <a:xfrm>
            <a:off x="5765800" y="4397375"/>
            <a:ext cx="666750" cy="933450"/>
          </a:xfrm>
          <a:prstGeom prst="flowChartMagneticDisk">
            <a:avLst/>
          </a:prstGeom>
          <a:noFill/>
          <a:ln w="3175">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r>
              <a:rPr lang="en-US" altLang="en-US" sz="1000" b="1"/>
              <a:t>ATNS</a:t>
            </a:r>
          </a:p>
          <a:p>
            <a:pPr eaLnBrk="1" hangingPunct="1"/>
            <a:r>
              <a:rPr lang="en-US" altLang="en-US" sz="1000" b="1"/>
              <a:t>ATVT</a:t>
            </a:r>
          </a:p>
          <a:p>
            <a:pPr eaLnBrk="1" hangingPunct="1"/>
            <a:r>
              <a:rPr lang="en-US" altLang="en-US" sz="1000" b="1"/>
              <a:t>ATE1</a:t>
            </a:r>
          </a:p>
        </p:txBody>
      </p:sp>
      <p:sp>
        <p:nvSpPr>
          <p:cNvPr id="44054" name="AutoShape 42">
            <a:extLst>
              <a:ext uri="{FF2B5EF4-FFF2-40B4-BE49-F238E27FC236}">
                <a16:creationId xmlns:a16="http://schemas.microsoft.com/office/drawing/2014/main" id="{6893CCF1-A70D-43FC-8A35-3BC725C59DC0}"/>
              </a:ext>
            </a:extLst>
          </p:cNvPr>
          <p:cNvSpPr>
            <a:spLocks noChangeArrowheads="1"/>
          </p:cNvSpPr>
          <p:nvPr/>
        </p:nvSpPr>
        <p:spPr bwMode="auto">
          <a:xfrm>
            <a:off x="5602288" y="1114425"/>
            <a:ext cx="884237" cy="933450"/>
          </a:xfrm>
          <a:prstGeom prst="flowChartMagneticDisk">
            <a:avLst/>
          </a:prstGeom>
          <a:noFill/>
          <a:ln w="3175">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r>
              <a:rPr lang="en-US" altLang="en-US" sz="1000" b="1"/>
              <a:t>AMCR AMMC</a:t>
            </a:r>
          </a:p>
          <a:p>
            <a:pPr eaLnBrk="1" hangingPunct="1"/>
            <a:r>
              <a:rPr lang="en-US" altLang="en-US" sz="1000" b="1"/>
              <a:t>AMWT ATJ1</a:t>
            </a:r>
          </a:p>
          <a:p>
            <a:pPr eaLnBrk="1" hangingPunct="1"/>
            <a:r>
              <a:rPr lang="en-US" altLang="en-US" sz="1000" b="1"/>
              <a:t>ATT1 ATXT</a:t>
            </a:r>
          </a:p>
        </p:txBody>
      </p:sp>
      <p:sp>
        <p:nvSpPr>
          <p:cNvPr id="44055" name="AutoShape 43">
            <a:extLst>
              <a:ext uri="{FF2B5EF4-FFF2-40B4-BE49-F238E27FC236}">
                <a16:creationId xmlns:a16="http://schemas.microsoft.com/office/drawing/2014/main" id="{863B4152-B35D-4519-ACAF-2A5B12509423}"/>
              </a:ext>
            </a:extLst>
          </p:cNvPr>
          <p:cNvSpPr>
            <a:spLocks noChangeArrowheads="1"/>
          </p:cNvSpPr>
          <p:nvPr/>
        </p:nvSpPr>
        <p:spPr bwMode="auto">
          <a:xfrm>
            <a:off x="6234113" y="3444875"/>
            <a:ext cx="666750" cy="933450"/>
          </a:xfrm>
          <a:prstGeom prst="flowChartMagneticDisk">
            <a:avLst/>
          </a:prstGeom>
          <a:noFill/>
          <a:ln w="3175">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endParaRPr lang="en-US" altLang="en-US" sz="1000" b="1"/>
          </a:p>
          <a:p>
            <a:pPr eaLnBrk="1" hangingPunct="1"/>
            <a:r>
              <a:rPr lang="en-US" altLang="en-US" sz="1000" b="1"/>
              <a:t>ATBB</a:t>
            </a:r>
          </a:p>
          <a:p>
            <a:pPr eaLnBrk="1" hangingPunct="1"/>
            <a:r>
              <a:rPr lang="en-US" altLang="en-US" sz="1000" b="1"/>
              <a:t>ATIB</a:t>
            </a:r>
          </a:p>
          <a:p>
            <a:pPr eaLnBrk="1" hangingPunct="1"/>
            <a:endParaRPr lang="en-US" altLang="en-US" sz="1000" b="1"/>
          </a:p>
        </p:txBody>
      </p:sp>
      <p:sp>
        <p:nvSpPr>
          <p:cNvPr id="44056" name="AutoShape 44">
            <a:extLst>
              <a:ext uri="{FF2B5EF4-FFF2-40B4-BE49-F238E27FC236}">
                <a16:creationId xmlns:a16="http://schemas.microsoft.com/office/drawing/2014/main" id="{C3D94009-6491-49A0-92A5-1035859B055A}"/>
              </a:ext>
            </a:extLst>
          </p:cNvPr>
          <p:cNvSpPr>
            <a:spLocks noChangeArrowheads="1"/>
          </p:cNvSpPr>
          <p:nvPr/>
        </p:nvSpPr>
        <p:spPr bwMode="auto">
          <a:xfrm>
            <a:off x="5416550" y="2314575"/>
            <a:ext cx="1295400" cy="819150"/>
          </a:xfrm>
          <a:prstGeom prst="flowChartProcess">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r>
              <a:rPr lang="en-US" altLang="en-US" sz="1000" b="1"/>
              <a:t>ARD080</a:t>
            </a:r>
          </a:p>
          <a:p>
            <a:pPr eaLnBrk="1" hangingPunct="1"/>
            <a:endParaRPr lang="en-US" altLang="en-US" sz="1000" b="1"/>
          </a:p>
          <a:p>
            <a:pPr eaLnBrk="1" hangingPunct="1"/>
            <a:r>
              <a:rPr lang="en-US" altLang="en-US" sz="1000" b="1"/>
              <a:t>MONETARY TXN</a:t>
            </a:r>
          </a:p>
          <a:p>
            <a:pPr eaLnBrk="1" hangingPunct="1"/>
            <a:r>
              <a:rPr lang="en-US" altLang="en-US" sz="1000" b="1"/>
              <a:t>MERGE</a:t>
            </a:r>
          </a:p>
          <a:p>
            <a:pPr eaLnBrk="1" hangingPunct="1"/>
            <a:endParaRPr lang="en-US" altLang="en-US" sz="1000" b="1"/>
          </a:p>
          <a:p>
            <a:pPr eaLnBrk="1" hangingPunct="1"/>
            <a:endParaRPr lang="en-US" altLang="en-US" sz="800" b="1"/>
          </a:p>
        </p:txBody>
      </p:sp>
      <p:sp>
        <p:nvSpPr>
          <p:cNvPr id="44057" name="Line 45">
            <a:extLst>
              <a:ext uri="{FF2B5EF4-FFF2-40B4-BE49-F238E27FC236}">
                <a16:creationId xmlns:a16="http://schemas.microsoft.com/office/drawing/2014/main" id="{7A235D1D-1AA4-4BD1-A9D0-1D450E7A65D3}"/>
              </a:ext>
            </a:extLst>
          </p:cNvPr>
          <p:cNvSpPr>
            <a:spLocks noChangeShapeType="1"/>
          </p:cNvSpPr>
          <p:nvPr/>
        </p:nvSpPr>
        <p:spPr bwMode="auto">
          <a:xfrm>
            <a:off x="5429250" y="2600325"/>
            <a:ext cx="1266825"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8" name="AutoShape 46">
            <a:extLst>
              <a:ext uri="{FF2B5EF4-FFF2-40B4-BE49-F238E27FC236}">
                <a16:creationId xmlns:a16="http://schemas.microsoft.com/office/drawing/2014/main" id="{B473472D-0414-4D6E-9652-05D64CC77AA4}"/>
              </a:ext>
            </a:extLst>
          </p:cNvPr>
          <p:cNvSpPr>
            <a:spLocks noChangeArrowheads="1"/>
          </p:cNvSpPr>
          <p:nvPr/>
        </p:nvSpPr>
        <p:spPr bwMode="auto">
          <a:xfrm>
            <a:off x="3446463" y="2270125"/>
            <a:ext cx="1295400" cy="819150"/>
          </a:xfrm>
          <a:prstGeom prst="flowChartProcess">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r>
              <a:rPr lang="en-US" altLang="en-US" sz="1000" b="1"/>
              <a:t>ARU080</a:t>
            </a:r>
          </a:p>
          <a:p>
            <a:pPr eaLnBrk="1" hangingPunct="1"/>
            <a:endParaRPr lang="en-US" altLang="en-US" sz="1000" b="1"/>
          </a:p>
          <a:p>
            <a:pPr eaLnBrk="1" hangingPunct="1"/>
            <a:r>
              <a:rPr lang="en-US" altLang="en-US" sz="1000" b="1"/>
              <a:t>USER MONETARY </a:t>
            </a:r>
          </a:p>
          <a:p>
            <a:pPr eaLnBrk="1" hangingPunct="1"/>
            <a:r>
              <a:rPr lang="en-US" altLang="en-US" sz="1000" b="1"/>
              <a:t>EDIT</a:t>
            </a:r>
          </a:p>
          <a:p>
            <a:pPr eaLnBrk="1" hangingPunct="1"/>
            <a:endParaRPr lang="en-US" altLang="en-US" sz="1000" b="1"/>
          </a:p>
          <a:p>
            <a:pPr eaLnBrk="1" hangingPunct="1"/>
            <a:endParaRPr lang="en-US" altLang="en-US" sz="800" b="1"/>
          </a:p>
        </p:txBody>
      </p:sp>
      <p:sp>
        <p:nvSpPr>
          <p:cNvPr id="44059" name="Line 47">
            <a:extLst>
              <a:ext uri="{FF2B5EF4-FFF2-40B4-BE49-F238E27FC236}">
                <a16:creationId xmlns:a16="http://schemas.microsoft.com/office/drawing/2014/main" id="{5B919391-0EC8-4930-9BBD-6B3D845E6F2F}"/>
              </a:ext>
            </a:extLst>
          </p:cNvPr>
          <p:cNvSpPr>
            <a:spLocks noChangeShapeType="1"/>
          </p:cNvSpPr>
          <p:nvPr/>
        </p:nvSpPr>
        <p:spPr bwMode="auto">
          <a:xfrm>
            <a:off x="3459163" y="2555875"/>
            <a:ext cx="1266825"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0" name="AutoShape 48">
            <a:extLst>
              <a:ext uri="{FF2B5EF4-FFF2-40B4-BE49-F238E27FC236}">
                <a16:creationId xmlns:a16="http://schemas.microsoft.com/office/drawing/2014/main" id="{F42F7470-A947-43AE-A6F4-6EAFF0706018}"/>
              </a:ext>
            </a:extLst>
          </p:cNvPr>
          <p:cNvSpPr>
            <a:spLocks noChangeArrowheads="1"/>
          </p:cNvSpPr>
          <p:nvPr/>
        </p:nvSpPr>
        <p:spPr bwMode="auto">
          <a:xfrm>
            <a:off x="3686175" y="3400425"/>
            <a:ext cx="666750" cy="1092200"/>
          </a:xfrm>
          <a:prstGeom prst="flowChartMagneticDisk">
            <a:avLst/>
          </a:prstGeom>
          <a:noFill/>
          <a:ln w="3175">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endParaRPr lang="en-US" altLang="en-US" sz="1000" b="1"/>
          </a:p>
          <a:p>
            <a:pPr eaLnBrk="1" hangingPunct="1"/>
            <a:r>
              <a:rPr lang="en-US" altLang="en-US" sz="1000" b="1"/>
              <a:t>AMCP</a:t>
            </a:r>
          </a:p>
          <a:p>
            <a:pPr eaLnBrk="1" hangingPunct="1"/>
            <a:r>
              <a:rPr lang="en-US" altLang="en-US" sz="1000" b="1"/>
              <a:t>AMCR</a:t>
            </a:r>
          </a:p>
          <a:p>
            <a:pPr eaLnBrk="1" hangingPunct="1"/>
            <a:r>
              <a:rPr lang="en-US" altLang="en-US" sz="1000" b="1"/>
              <a:t>AMMC</a:t>
            </a:r>
          </a:p>
          <a:p>
            <a:pPr eaLnBrk="1" hangingPunct="1"/>
            <a:r>
              <a:rPr lang="en-US" altLang="en-US" sz="1000" b="1"/>
              <a:t>AMSD</a:t>
            </a:r>
          </a:p>
          <a:p>
            <a:pPr eaLnBrk="1" hangingPunct="1"/>
            <a:endParaRPr lang="en-US" altLang="en-US" sz="1000" b="1"/>
          </a:p>
        </p:txBody>
      </p:sp>
      <p:sp>
        <p:nvSpPr>
          <p:cNvPr id="44061" name="AutoShape 49">
            <a:extLst>
              <a:ext uri="{FF2B5EF4-FFF2-40B4-BE49-F238E27FC236}">
                <a16:creationId xmlns:a16="http://schemas.microsoft.com/office/drawing/2014/main" id="{29AF2F46-90EA-4C09-8BFE-7590DF38BB7C}"/>
              </a:ext>
            </a:extLst>
          </p:cNvPr>
          <p:cNvSpPr>
            <a:spLocks noChangeArrowheads="1"/>
          </p:cNvSpPr>
          <p:nvPr/>
        </p:nvSpPr>
        <p:spPr bwMode="auto">
          <a:xfrm>
            <a:off x="3527425" y="1143000"/>
            <a:ext cx="971550" cy="838200"/>
          </a:xfrm>
          <a:prstGeom prst="flowChartMagneticTape">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r>
              <a:rPr lang="en-US" altLang="en-US" sz="1000" b="1"/>
              <a:t>ATTT</a:t>
            </a:r>
          </a:p>
        </p:txBody>
      </p:sp>
      <p:sp>
        <p:nvSpPr>
          <p:cNvPr id="44062" name="Line 50">
            <a:extLst>
              <a:ext uri="{FF2B5EF4-FFF2-40B4-BE49-F238E27FC236}">
                <a16:creationId xmlns:a16="http://schemas.microsoft.com/office/drawing/2014/main" id="{29DDCAE5-E538-44F5-921F-26F096DA9A2D}"/>
              </a:ext>
            </a:extLst>
          </p:cNvPr>
          <p:cNvSpPr>
            <a:spLocks noChangeShapeType="1"/>
          </p:cNvSpPr>
          <p:nvPr/>
        </p:nvSpPr>
        <p:spPr bwMode="auto">
          <a:xfrm>
            <a:off x="4092575" y="1989138"/>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3" name="Line 51">
            <a:extLst>
              <a:ext uri="{FF2B5EF4-FFF2-40B4-BE49-F238E27FC236}">
                <a16:creationId xmlns:a16="http://schemas.microsoft.com/office/drawing/2014/main" id="{889AC862-1123-49FD-8636-C89F29834E18}"/>
              </a:ext>
            </a:extLst>
          </p:cNvPr>
          <p:cNvSpPr>
            <a:spLocks noChangeShapeType="1"/>
          </p:cNvSpPr>
          <p:nvPr/>
        </p:nvSpPr>
        <p:spPr bwMode="auto">
          <a:xfrm flipV="1">
            <a:off x="4021138" y="3090863"/>
            <a:ext cx="0" cy="3190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4064" name="AutoShape 52">
            <a:extLst>
              <a:ext uri="{FF2B5EF4-FFF2-40B4-BE49-F238E27FC236}">
                <a16:creationId xmlns:a16="http://schemas.microsoft.com/office/drawing/2014/main" id="{C4164F58-7D65-4D52-AEB0-F27311D3AA31}"/>
              </a:ext>
            </a:extLst>
          </p:cNvPr>
          <p:cNvCxnSpPr>
            <a:cxnSpLocks noChangeShapeType="1"/>
            <a:stCxn id="44035" idx="4"/>
            <a:endCxn id="44058" idx="1"/>
          </p:cNvCxnSpPr>
          <p:nvPr/>
        </p:nvCxnSpPr>
        <p:spPr bwMode="auto">
          <a:xfrm>
            <a:off x="2400300" y="1514475"/>
            <a:ext cx="1046163" cy="1165225"/>
          </a:xfrm>
          <a:prstGeom prst="bentConnector3">
            <a:avLst>
              <a:gd name="adj1" fmla="val 4992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5" name="AutoShape 53">
            <a:extLst>
              <a:ext uri="{FF2B5EF4-FFF2-40B4-BE49-F238E27FC236}">
                <a16:creationId xmlns:a16="http://schemas.microsoft.com/office/drawing/2014/main" id="{7AFD7C93-BA2D-4E1C-9AC4-BD7538A1CCC9}"/>
              </a:ext>
            </a:extLst>
          </p:cNvPr>
          <p:cNvCxnSpPr>
            <a:cxnSpLocks noChangeShapeType="1"/>
            <a:stCxn id="44058" idx="3"/>
            <a:endCxn id="44052" idx="2"/>
          </p:cNvCxnSpPr>
          <p:nvPr/>
        </p:nvCxnSpPr>
        <p:spPr bwMode="auto">
          <a:xfrm>
            <a:off x="4741863" y="2679700"/>
            <a:ext cx="487362" cy="1223963"/>
          </a:xfrm>
          <a:prstGeom prst="bentConnector3">
            <a:avLst>
              <a:gd name="adj1" fmla="val 4983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66" name="Line 55">
            <a:extLst>
              <a:ext uri="{FF2B5EF4-FFF2-40B4-BE49-F238E27FC236}">
                <a16:creationId xmlns:a16="http://schemas.microsoft.com/office/drawing/2014/main" id="{E6779CAC-DAAA-4D3F-B337-8594897AF3F8}"/>
              </a:ext>
            </a:extLst>
          </p:cNvPr>
          <p:cNvSpPr>
            <a:spLocks noChangeShapeType="1"/>
          </p:cNvSpPr>
          <p:nvPr/>
        </p:nvSpPr>
        <p:spPr bwMode="auto">
          <a:xfrm flipV="1">
            <a:off x="5545138" y="3106738"/>
            <a:ext cx="0"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7" name="Line 57">
            <a:extLst>
              <a:ext uri="{FF2B5EF4-FFF2-40B4-BE49-F238E27FC236}">
                <a16:creationId xmlns:a16="http://schemas.microsoft.com/office/drawing/2014/main" id="{CDA2D9EE-9DD3-40E8-BB06-57542FAE8A43}"/>
              </a:ext>
            </a:extLst>
          </p:cNvPr>
          <p:cNvSpPr>
            <a:spLocks noChangeShapeType="1"/>
          </p:cNvSpPr>
          <p:nvPr/>
        </p:nvSpPr>
        <p:spPr bwMode="auto">
          <a:xfrm flipH="1">
            <a:off x="6067425" y="3140075"/>
            <a:ext cx="14288" cy="12636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8" name="Line 59">
            <a:extLst>
              <a:ext uri="{FF2B5EF4-FFF2-40B4-BE49-F238E27FC236}">
                <a16:creationId xmlns:a16="http://schemas.microsoft.com/office/drawing/2014/main" id="{0590CEE9-CA47-4773-9075-812B4E5F7D73}"/>
              </a:ext>
            </a:extLst>
          </p:cNvPr>
          <p:cNvSpPr>
            <a:spLocks noChangeShapeType="1"/>
          </p:cNvSpPr>
          <p:nvPr/>
        </p:nvSpPr>
        <p:spPr bwMode="auto">
          <a:xfrm>
            <a:off x="6604000" y="3121025"/>
            <a:ext cx="0" cy="3048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9" name="AutoShape 60">
            <a:extLst>
              <a:ext uri="{FF2B5EF4-FFF2-40B4-BE49-F238E27FC236}">
                <a16:creationId xmlns:a16="http://schemas.microsoft.com/office/drawing/2014/main" id="{3A4054B6-D63B-4D19-9F13-A21F55787DA0}"/>
              </a:ext>
            </a:extLst>
          </p:cNvPr>
          <p:cNvSpPr>
            <a:spLocks noChangeArrowheads="1"/>
          </p:cNvSpPr>
          <p:nvPr/>
        </p:nvSpPr>
        <p:spPr bwMode="auto">
          <a:xfrm>
            <a:off x="7267575" y="2322513"/>
            <a:ext cx="1295400" cy="819150"/>
          </a:xfrm>
          <a:prstGeom prst="flowChartProcess">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r>
              <a:rPr lang="en-US" altLang="en-US" sz="1000" b="1"/>
              <a:t>ARD100</a:t>
            </a:r>
          </a:p>
          <a:p>
            <a:pPr eaLnBrk="1" hangingPunct="1"/>
            <a:endParaRPr lang="en-US" altLang="en-US" sz="1000" b="1"/>
          </a:p>
          <a:p>
            <a:pPr eaLnBrk="1" hangingPunct="1"/>
            <a:r>
              <a:rPr lang="en-US" altLang="en-US" sz="1000" b="1"/>
              <a:t>SORT </a:t>
            </a:r>
          </a:p>
          <a:p>
            <a:pPr eaLnBrk="1" hangingPunct="1"/>
            <a:r>
              <a:rPr lang="en-US" altLang="en-US" sz="1000" b="1"/>
              <a:t>TRANSACTIONS</a:t>
            </a:r>
          </a:p>
          <a:p>
            <a:pPr eaLnBrk="1" hangingPunct="1"/>
            <a:endParaRPr lang="en-US" altLang="en-US" sz="1000" b="1"/>
          </a:p>
          <a:p>
            <a:pPr eaLnBrk="1" hangingPunct="1"/>
            <a:endParaRPr lang="en-US" altLang="en-US" sz="800" b="1"/>
          </a:p>
        </p:txBody>
      </p:sp>
      <p:sp>
        <p:nvSpPr>
          <p:cNvPr id="44070" name="Line 61">
            <a:extLst>
              <a:ext uri="{FF2B5EF4-FFF2-40B4-BE49-F238E27FC236}">
                <a16:creationId xmlns:a16="http://schemas.microsoft.com/office/drawing/2014/main" id="{75EC050D-C6DC-442A-A0FF-F5177D4A2E67}"/>
              </a:ext>
            </a:extLst>
          </p:cNvPr>
          <p:cNvSpPr>
            <a:spLocks noChangeShapeType="1"/>
          </p:cNvSpPr>
          <p:nvPr/>
        </p:nvSpPr>
        <p:spPr bwMode="auto">
          <a:xfrm>
            <a:off x="7265988" y="2608263"/>
            <a:ext cx="1266825"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1" name="AutoShape 62">
            <a:extLst>
              <a:ext uri="{FF2B5EF4-FFF2-40B4-BE49-F238E27FC236}">
                <a16:creationId xmlns:a16="http://schemas.microsoft.com/office/drawing/2014/main" id="{74CD68DD-D8DE-4FA9-BC28-C3A78851E825}"/>
              </a:ext>
            </a:extLst>
          </p:cNvPr>
          <p:cNvSpPr>
            <a:spLocks noChangeArrowheads="1"/>
          </p:cNvSpPr>
          <p:nvPr/>
        </p:nvSpPr>
        <p:spPr bwMode="auto">
          <a:xfrm>
            <a:off x="7415213" y="1139825"/>
            <a:ext cx="971550" cy="933450"/>
          </a:xfrm>
          <a:prstGeom prst="flowChartMagneticDisk">
            <a:avLst/>
          </a:prstGeom>
          <a:noFill/>
          <a:ln w="3175">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r>
              <a:rPr lang="en-US" altLang="en-US" sz="1000" b="1"/>
              <a:t>ATNS ATVT</a:t>
            </a:r>
          </a:p>
          <a:p>
            <a:pPr eaLnBrk="1" hangingPunct="1"/>
            <a:r>
              <a:rPr lang="en-US" altLang="en-US" sz="1000" b="1"/>
              <a:t>AMCR AMED</a:t>
            </a:r>
          </a:p>
          <a:p>
            <a:pPr eaLnBrk="1" hangingPunct="1"/>
            <a:r>
              <a:rPr lang="en-US" altLang="en-US" sz="1000" b="1"/>
              <a:t>AMBS AMCP</a:t>
            </a:r>
          </a:p>
        </p:txBody>
      </p:sp>
      <p:sp>
        <p:nvSpPr>
          <p:cNvPr id="44072" name="Line 63">
            <a:extLst>
              <a:ext uri="{FF2B5EF4-FFF2-40B4-BE49-F238E27FC236}">
                <a16:creationId xmlns:a16="http://schemas.microsoft.com/office/drawing/2014/main" id="{C3697595-155C-44F0-8000-AE9B9605EB86}"/>
              </a:ext>
            </a:extLst>
          </p:cNvPr>
          <p:cNvSpPr>
            <a:spLocks noChangeShapeType="1"/>
          </p:cNvSpPr>
          <p:nvPr/>
        </p:nvSpPr>
        <p:spPr bwMode="auto">
          <a:xfrm>
            <a:off x="6037263" y="2032000"/>
            <a:ext cx="0" cy="290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3" name="Line 64">
            <a:extLst>
              <a:ext uri="{FF2B5EF4-FFF2-40B4-BE49-F238E27FC236}">
                <a16:creationId xmlns:a16="http://schemas.microsoft.com/office/drawing/2014/main" id="{8BA4ED41-DADB-4D31-9E68-CE914C2E3A40}"/>
              </a:ext>
            </a:extLst>
          </p:cNvPr>
          <p:cNvSpPr>
            <a:spLocks noChangeShapeType="1"/>
          </p:cNvSpPr>
          <p:nvPr/>
        </p:nvSpPr>
        <p:spPr bwMode="auto">
          <a:xfrm>
            <a:off x="7854950" y="2060575"/>
            <a:ext cx="0" cy="2619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4" name="AutoShape 65">
            <a:extLst>
              <a:ext uri="{FF2B5EF4-FFF2-40B4-BE49-F238E27FC236}">
                <a16:creationId xmlns:a16="http://schemas.microsoft.com/office/drawing/2014/main" id="{A3404DAF-9A26-4B4D-B0C9-C4610F19A87B}"/>
              </a:ext>
            </a:extLst>
          </p:cNvPr>
          <p:cNvSpPr>
            <a:spLocks noChangeArrowheads="1"/>
          </p:cNvSpPr>
          <p:nvPr/>
        </p:nvSpPr>
        <p:spPr bwMode="auto">
          <a:xfrm>
            <a:off x="7529513" y="3890963"/>
            <a:ext cx="666750" cy="933450"/>
          </a:xfrm>
          <a:prstGeom prst="flowChartMagneticDisk">
            <a:avLst/>
          </a:prstGeom>
          <a:noFill/>
          <a:ln w="3175">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r>
              <a:rPr lang="en-US" altLang="en-US" sz="1000" b="1"/>
              <a:t>ATPT</a:t>
            </a:r>
          </a:p>
        </p:txBody>
      </p:sp>
      <p:sp>
        <p:nvSpPr>
          <p:cNvPr id="44075" name="Line 66">
            <a:extLst>
              <a:ext uri="{FF2B5EF4-FFF2-40B4-BE49-F238E27FC236}">
                <a16:creationId xmlns:a16="http://schemas.microsoft.com/office/drawing/2014/main" id="{F66A1F29-1E14-4D37-B11B-4932D235F8C4}"/>
              </a:ext>
            </a:extLst>
          </p:cNvPr>
          <p:cNvSpPr>
            <a:spLocks noChangeShapeType="1"/>
          </p:cNvSpPr>
          <p:nvPr/>
        </p:nvSpPr>
        <p:spPr bwMode="auto">
          <a:xfrm flipH="1">
            <a:off x="7874000" y="3162300"/>
            <a:ext cx="0" cy="739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a:extLst>
              <a:ext uri="{FF2B5EF4-FFF2-40B4-BE49-F238E27FC236}">
                <a16:creationId xmlns:a16="http://schemas.microsoft.com/office/drawing/2014/main" id="{77194F74-3E2F-43AE-8B71-B9DDE75861B5}"/>
              </a:ext>
            </a:extLst>
          </p:cNvPr>
          <p:cNvSpPr>
            <a:spLocks noChangeArrowheads="1"/>
          </p:cNvSpPr>
          <p:nvPr/>
        </p:nvSpPr>
        <p:spPr bwMode="auto">
          <a:xfrm>
            <a:off x="463550" y="1393825"/>
            <a:ext cx="7939088" cy="9144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a:p>
        </p:txBody>
      </p:sp>
      <p:sp>
        <p:nvSpPr>
          <p:cNvPr id="45059" name="Rectangle 2">
            <a:extLst>
              <a:ext uri="{FF2B5EF4-FFF2-40B4-BE49-F238E27FC236}">
                <a16:creationId xmlns:a16="http://schemas.microsoft.com/office/drawing/2014/main" id="{B5EB6BB6-39DE-41E8-A393-1F43647C49C7}"/>
              </a:ext>
            </a:extLst>
          </p:cNvPr>
          <p:cNvSpPr>
            <a:spLocks noGrp="1" noChangeArrowheads="1"/>
          </p:cNvSpPr>
          <p:nvPr>
            <p:ph type="title"/>
          </p:nvPr>
        </p:nvSpPr>
        <p:spPr>
          <a:xfrm>
            <a:off x="373063" y="319088"/>
            <a:ext cx="6892925" cy="660400"/>
          </a:xfrm>
        </p:spPr>
        <p:txBody>
          <a:bodyPr/>
          <a:lstStyle/>
          <a:p>
            <a:r>
              <a:rPr lang="en-US" altLang="en-US">
                <a:latin typeface="Calibri Light" panose="020F0302020204030204" pitchFamily="34" charset="0"/>
                <a:cs typeface="Calibri Light" panose="020F0302020204030204" pitchFamily="34" charset="0"/>
              </a:rPr>
              <a:t>Monetary Updates</a:t>
            </a:r>
          </a:p>
        </p:txBody>
      </p:sp>
      <p:sp>
        <p:nvSpPr>
          <p:cNvPr id="45060" name="Rectangle 5">
            <a:extLst>
              <a:ext uri="{FF2B5EF4-FFF2-40B4-BE49-F238E27FC236}">
                <a16:creationId xmlns:a16="http://schemas.microsoft.com/office/drawing/2014/main" id="{AC3841B0-2351-4267-A903-DCC36B3E3641}"/>
              </a:ext>
            </a:extLst>
          </p:cNvPr>
          <p:cNvSpPr>
            <a:spLocks noChangeArrowheads="1"/>
          </p:cNvSpPr>
          <p:nvPr/>
        </p:nvSpPr>
        <p:spPr bwMode="auto">
          <a:xfrm>
            <a:off x="398463" y="1101725"/>
            <a:ext cx="8099425" cy="1320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algn="l" eaLnBrk="1" hangingPunct="1"/>
            <a:r>
              <a:rPr lang="en-US" altLang="en-US" sz="2000" b="1"/>
              <a:t>ARD010 - </a:t>
            </a:r>
            <a:r>
              <a:rPr lang="en-US" altLang="en-US" sz="2000"/>
              <a:t>TRAMS Monetary Balancing Report</a:t>
            </a:r>
          </a:p>
          <a:p>
            <a:pPr algn="l" eaLnBrk="1" hangingPunct="1"/>
            <a:endParaRPr lang="en-US" altLang="en-US" sz="2000"/>
          </a:p>
          <a:p>
            <a:pPr algn="l" eaLnBrk="1" hangingPunct="1"/>
            <a:r>
              <a:rPr lang="en-US" altLang="en-US" sz="2000"/>
              <a:t>ARD010 creates the TRAMS Monetary Balancing Report (R50) which shows the transaction totals fed from TRAMS to CMS.</a:t>
            </a:r>
          </a:p>
        </p:txBody>
      </p:sp>
      <p:sp>
        <p:nvSpPr>
          <p:cNvPr id="45061" name="Line 7">
            <a:extLst>
              <a:ext uri="{FF2B5EF4-FFF2-40B4-BE49-F238E27FC236}">
                <a16:creationId xmlns:a16="http://schemas.microsoft.com/office/drawing/2014/main" id="{5EA3A94D-846E-49D6-8276-2CEA089BCE5B}"/>
              </a:ext>
            </a:extLst>
          </p:cNvPr>
          <p:cNvSpPr>
            <a:spLocks noChangeShapeType="1"/>
          </p:cNvSpPr>
          <p:nvPr/>
        </p:nvSpPr>
        <p:spPr bwMode="auto">
          <a:xfrm flipV="1">
            <a:off x="450850" y="1581150"/>
            <a:ext cx="8099425" cy="3016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2" name="Rectangle 8">
            <a:extLst>
              <a:ext uri="{FF2B5EF4-FFF2-40B4-BE49-F238E27FC236}">
                <a16:creationId xmlns:a16="http://schemas.microsoft.com/office/drawing/2014/main" id="{0B2096C4-6543-4321-9E69-9576535550BA}"/>
              </a:ext>
            </a:extLst>
          </p:cNvPr>
          <p:cNvSpPr>
            <a:spLocks noChangeArrowheads="1"/>
          </p:cNvSpPr>
          <p:nvPr/>
        </p:nvSpPr>
        <p:spPr bwMode="auto">
          <a:xfrm>
            <a:off x="444500" y="2346325"/>
            <a:ext cx="7939088" cy="9144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a:p>
        </p:txBody>
      </p:sp>
      <p:sp>
        <p:nvSpPr>
          <p:cNvPr id="45063" name="Rectangle 9">
            <a:extLst>
              <a:ext uri="{FF2B5EF4-FFF2-40B4-BE49-F238E27FC236}">
                <a16:creationId xmlns:a16="http://schemas.microsoft.com/office/drawing/2014/main" id="{18288B33-F38D-4C24-A092-0C8208B0ED93}"/>
              </a:ext>
            </a:extLst>
          </p:cNvPr>
          <p:cNvSpPr>
            <a:spLocks noChangeArrowheads="1"/>
          </p:cNvSpPr>
          <p:nvPr/>
        </p:nvSpPr>
        <p:spPr bwMode="auto">
          <a:xfrm>
            <a:off x="377825" y="2608263"/>
            <a:ext cx="8099425" cy="1320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algn="l" eaLnBrk="1" hangingPunct="1"/>
            <a:r>
              <a:rPr lang="en-US" altLang="en-US" sz="2000" b="1"/>
              <a:t>ARD011 - </a:t>
            </a:r>
            <a:r>
              <a:rPr lang="en-US" altLang="en-US" sz="2000"/>
              <a:t>Sort ATTD File for CMS</a:t>
            </a:r>
          </a:p>
          <a:p>
            <a:pPr algn="l" eaLnBrk="1" hangingPunct="1"/>
            <a:endParaRPr lang="en-US" altLang="en-US" sz="2000" b="1"/>
          </a:p>
          <a:p>
            <a:pPr algn="l" eaLnBrk="1" hangingPunct="1"/>
            <a:r>
              <a:rPr lang="en-US" altLang="en-US" sz="2000"/>
              <a:t>ARD011 sorts the output process file created by TRAMS to place the batch header before the transaction records.</a:t>
            </a:r>
            <a:endParaRPr lang="en-US" altLang="en-US" sz="2000" b="1"/>
          </a:p>
        </p:txBody>
      </p:sp>
      <p:sp>
        <p:nvSpPr>
          <p:cNvPr id="45064" name="Line 10">
            <a:extLst>
              <a:ext uri="{FF2B5EF4-FFF2-40B4-BE49-F238E27FC236}">
                <a16:creationId xmlns:a16="http://schemas.microsoft.com/office/drawing/2014/main" id="{F85256FF-E9A5-4831-9B68-DFA4789ACCDF}"/>
              </a:ext>
            </a:extLst>
          </p:cNvPr>
          <p:cNvSpPr>
            <a:spLocks noChangeShapeType="1"/>
          </p:cNvSpPr>
          <p:nvPr/>
        </p:nvSpPr>
        <p:spPr bwMode="auto">
          <a:xfrm flipV="1">
            <a:off x="401638" y="4652963"/>
            <a:ext cx="8099425" cy="301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5" name="Rectangle 12">
            <a:extLst>
              <a:ext uri="{FF2B5EF4-FFF2-40B4-BE49-F238E27FC236}">
                <a16:creationId xmlns:a16="http://schemas.microsoft.com/office/drawing/2014/main" id="{4D2E8654-EB48-43F4-9279-D2F05348307E}"/>
              </a:ext>
            </a:extLst>
          </p:cNvPr>
          <p:cNvSpPr>
            <a:spLocks noChangeArrowheads="1"/>
          </p:cNvSpPr>
          <p:nvPr/>
        </p:nvSpPr>
        <p:spPr bwMode="auto">
          <a:xfrm>
            <a:off x="403225" y="4111625"/>
            <a:ext cx="8099425" cy="1930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algn="l" eaLnBrk="1" hangingPunct="1"/>
            <a:r>
              <a:rPr lang="en-US" altLang="en-US" sz="2000" b="1"/>
              <a:t>ARU080 - </a:t>
            </a:r>
            <a:r>
              <a:rPr lang="en-US" altLang="en-US" sz="2000"/>
              <a:t>Monetary User Input Pre-Edit</a:t>
            </a:r>
          </a:p>
          <a:p>
            <a:pPr algn="l" eaLnBrk="1" hangingPunct="1"/>
            <a:endParaRPr lang="en-US" altLang="en-US" sz="2000" b="1"/>
          </a:p>
          <a:p>
            <a:pPr algn="l" eaLnBrk="1" hangingPunct="1"/>
            <a:r>
              <a:rPr lang="en-US" altLang="en-US" sz="2000"/>
              <a:t>ARU080 edits the User Input (ATTT, ATTD, or both) files, merges the files and writes the complete batches to ATTI. It produces a report, listing valid and invalid batches and transactions and corresponding error messages.</a:t>
            </a:r>
          </a:p>
        </p:txBody>
      </p:sp>
      <p:sp>
        <p:nvSpPr>
          <p:cNvPr id="45066" name="Line 13">
            <a:extLst>
              <a:ext uri="{FF2B5EF4-FFF2-40B4-BE49-F238E27FC236}">
                <a16:creationId xmlns:a16="http://schemas.microsoft.com/office/drawing/2014/main" id="{84BE8E6C-1726-4F4A-B973-E7649214A9BD}"/>
              </a:ext>
            </a:extLst>
          </p:cNvPr>
          <p:cNvSpPr>
            <a:spLocks noChangeShapeType="1"/>
          </p:cNvSpPr>
          <p:nvPr/>
        </p:nvSpPr>
        <p:spPr bwMode="auto">
          <a:xfrm flipV="1">
            <a:off x="395288" y="3078163"/>
            <a:ext cx="8099425" cy="301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F31B64D-99B6-494E-8B35-AFEBB62245DE}"/>
              </a:ext>
            </a:extLst>
          </p:cNvPr>
          <p:cNvSpPr>
            <a:spLocks noGrp="1" noChangeArrowheads="1"/>
          </p:cNvSpPr>
          <p:nvPr>
            <p:ph type="title"/>
          </p:nvPr>
        </p:nvSpPr>
        <p:spPr>
          <a:xfrm>
            <a:off x="431800" y="319088"/>
            <a:ext cx="6892925" cy="660400"/>
          </a:xfrm>
        </p:spPr>
        <p:txBody>
          <a:bodyPr/>
          <a:lstStyle/>
          <a:p>
            <a:r>
              <a:rPr lang="en-US" altLang="en-US">
                <a:latin typeface="Calibri Light" panose="020F0302020204030204" pitchFamily="34" charset="0"/>
                <a:cs typeface="Calibri Light" panose="020F0302020204030204" pitchFamily="34" charset="0"/>
              </a:rPr>
              <a:t>Monetary Update</a:t>
            </a:r>
          </a:p>
        </p:txBody>
      </p:sp>
      <p:sp>
        <p:nvSpPr>
          <p:cNvPr id="46083" name="Text Box 5">
            <a:extLst>
              <a:ext uri="{FF2B5EF4-FFF2-40B4-BE49-F238E27FC236}">
                <a16:creationId xmlns:a16="http://schemas.microsoft.com/office/drawing/2014/main" id="{1068B859-20D8-4284-9608-18B5B8DE9465}"/>
              </a:ext>
            </a:extLst>
          </p:cNvPr>
          <p:cNvSpPr txBox="1">
            <a:spLocks noChangeArrowheads="1"/>
          </p:cNvSpPr>
          <p:nvPr/>
        </p:nvSpPr>
        <p:spPr bwMode="auto">
          <a:xfrm>
            <a:off x="2746375" y="1417638"/>
            <a:ext cx="3175000" cy="21431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800" b="1"/>
          </a:p>
        </p:txBody>
      </p:sp>
      <p:sp>
        <p:nvSpPr>
          <p:cNvPr id="46084" name="Rectangle 7">
            <a:extLst>
              <a:ext uri="{FF2B5EF4-FFF2-40B4-BE49-F238E27FC236}">
                <a16:creationId xmlns:a16="http://schemas.microsoft.com/office/drawing/2014/main" id="{16D15DC7-1CAD-42B5-8B7B-BDB264C8CF60}"/>
              </a:ext>
            </a:extLst>
          </p:cNvPr>
          <p:cNvSpPr>
            <a:spLocks noChangeArrowheads="1"/>
          </p:cNvSpPr>
          <p:nvPr/>
        </p:nvSpPr>
        <p:spPr bwMode="auto">
          <a:xfrm>
            <a:off x="449263" y="1316038"/>
            <a:ext cx="7939087" cy="9144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a:p>
        </p:txBody>
      </p:sp>
      <p:sp>
        <p:nvSpPr>
          <p:cNvPr id="46085" name="Rectangle 8">
            <a:extLst>
              <a:ext uri="{FF2B5EF4-FFF2-40B4-BE49-F238E27FC236}">
                <a16:creationId xmlns:a16="http://schemas.microsoft.com/office/drawing/2014/main" id="{A86E653E-7F69-4CE8-9DA1-B6AD40D94CE9}"/>
              </a:ext>
            </a:extLst>
          </p:cNvPr>
          <p:cNvSpPr>
            <a:spLocks noChangeArrowheads="1"/>
          </p:cNvSpPr>
          <p:nvPr/>
        </p:nvSpPr>
        <p:spPr bwMode="auto">
          <a:xfrm>
            <a:off x="355600" y="1141413"/>
            <a:ext cx="8099425" cy="20859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algn="l" eaLnBrk="1" hangingPunct="1"/>
            <a:r>
              <a:rPr lang="en-US" altLang="en-US" sz="1300" b="1"/>
              <a:t>ARD0080 - </a:t>
            </a:r>
            <a:r>
              <a:rPr lang="en-US" altLang="en-US" sz="1300"/>
              <a:t>Transaction Edit/Merge</a:t>
            </a:r>
          </a:p>
          <a:p>
            <a:pPr algn="l" eaLnBrk="1" hangingPunct="1"/>
            <a:endParaRPr lang="en-US" altLang="en-US" sz="1300" b="1"/>
          </a:p>
          <a:p>
            <a:pPr algn="l" eaLnBrk="1" hangingPunct="1"/>
            <a:r>
              <a:rPr lang="en-US" altLang="en-US" sz="1300"/>
              <a:t>ARD080 merges the following files:</a:t>
            </a:r>
          </a:p>
          <a:p>
            <a:pPr algn="l" eaLnBrk="1" hangingPunct="1"/>
            <a:r>
              <a:rPr lang="en-US" altLang="en-US" sz="1300"/>
              <a:t>.ATT1 (today's transactions from the online system)</a:t>
            </a:r>
          </a:p>
          <a:p>
            <a:pPr algn="l" eaLnBrk="1" hangingPunct="1"/>
            <a:r>
              <a:rPr lang="en-US" altLang="en-US" sz="1300"/>
              <a:t>.ATJ1 (reject reentry items from the online system)</a:t>
            </a:r>
          </a:p>
          <a:p>
            <a:pPr algn="l" eaLnBrk="1" hangingPunct="1"/>
            <a:r>
              <a:rPr lang="en-US" altLang="en-US" sz="1300"/>
              <a:t>.ATTI (user input)</a:t>
            </a:r>
          </a:p>
          <a:p>
            <a:pPr algn="l" eaLnBrk="1" hangingPunct="1"/>
            <a:r>
              <a:rPr lang="en-US" altLang="en-US" sz="1300"/>
              <a:t>.AMWT (warehoused transactions)</a:t>
            </a:r>
          </a:p>
          <a:p>
            <a:pPr algn="l" eaLnBrk="1" hangingPunct="1"/>
            <a:r>
              <a:rPr lang="en-US" altLang="en-US" sz="1300"/>
              <a:t>.ATXT (today’s transfer transactions).</a:t>
            </a:r>
          </a:p>
          <a:p>
            <a:pPr algn="l" eaLnBrk="1" hangingPunct="1"/>
            <a:r>
              <a:rPr lang="en-US" altLang="en-US" sz="1300"/>
              <a:t>You must run programs ARU080 and ARD020 (to create ATT1, ATJ1, and</a:t>
            </a:r>
          </a:p>
          <a:p>
            <a:pPr algn="l" eaLnBrk="1" hangingPunct="1"/>
            <a:r>
              <a:rPr lang="en-US" altLang="en-US" sz="1300"/>
              <a:t>ATXT) before you run ARD080, even if there is no input.</a:t>
            </a:r>
            <a:endParaRPr lang="en-US" altLang="en-US" sz="1300" b="1"/>
          </a:p>
        </p:txBody>
      </p:sp>
      <p:sp>
        <p:nvSpPr>
          <p:cNvPr id="46086" name="Line 9">
            <a:extLst>
              <a:ext uri="{FF2B5EF4-FFF2-40B4-BE49-F238E27FC236}">
                <a16:creationId xmlns:a16="http://schemas.microsoft.com/office/drawing/2014/main" id="{540107C6-61CE-48C4-8C9F-0E9223813D5C}"/>
              </a:ext>
            </a:extLst>
          </p:cNvPr>
          <p:cNvSpPr>
            <a:spLocks noChangeShapeType="1"/>
          </p:cNvSpPr>
          <p:nvPr/>
        </p:nvSpPr>
        <p:spPr bwMode="auto">
          <a:xfrm flipV="1">
            <a:off x="377825" y="1503363"/>
            <a:ext cx="8099425" cy="301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7" name="Rectangle 10">
            <a:extLst>
              <a:ext uri="{FF2B5EF4-FFF2-40B4-BE49-F238E27FC236}">
                <a16:creationId xmlns:a16="http://schemas.microsoft.com/office/drawing/2014/main" id="{5154DBF7-8A02-4654-AF48-E088FF34EA15}"/>
              </a:ext>
            </a:extLst>
          </p:cNvPr>
          <p:cNvSpPr>
            <a:spLocks noChangeArrowheads="1"/>
          </p:cNvSpPr>
          <p:nvPr/>
        </p:nvSpPr>
        <p:spPr bwMode="auto">
          <a:xfrm>
            <a:off x="487363" y="3413125"/>
            <a:ext cx="7939087" cy="9144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a:p>
        </p:txBody>
      </p:sp>
      <p:sp>
        <p:nvSpPr>
          <p:cNvPr id="46088" name="Rectangle 11">
            <a:extLst>
              <a:ext uri="{FF2B5EF4-FFF2-40B4-BE49-F238E27FC236}">
                <a16:creationId xmlns:a16="http://schemas.microsoft.com/office/drawing/2014/main" id="{BDF35A71-D768-4703-9B51-D6D5E1236AEE}"/>
              </a:ext>
            </a:extLst>
          </p:cNvPr>
          <p:cNvSpPr>
            <a:spLocks noChangeArrowheads="1"/>
          </p:cNvSpPr>
          <p:nvPr/>
        </p:nvSpPr>
        <p:spPr bwMode="auto">
          <a:xfrm>
            <a:off x="363538" y="3298825"/>
            <a:ext cx="8099425" cy="895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algn="l" eaLnBrk="1" hangingPunct="1"/>
            <a:r>
              <a:rPr lang="en-US" altLang="en-US" sz="1300" b="1"/>
              <a:t>ARD100</a:t>
            </a:r>
            <a:r>
              <a:rPr lang="en-US" altLang="en-US" sz="1000"/>
              <a:t> </a:t>
            </a:r>
            <a:r>
              <a:rPr lang="en-US" altLang="en-US" sz="1000" b="1"/>
              <a:t>- </a:t>
            </a:r>
            <a:r>
              <a:rPr lang="en-US" altLang="en-US" sz="1300"/>
              <a:t>Sort Transactions to Posting</a:t>
            </a:r>
          </a:p>
          <a:p>
            <a:pPr algn="l" eaLnBrk="1" hangingPunct="1"/>
            <a:endParaRPr lang="en-US" altLang="en-US" sz="1300"/>
          </a:p>
          <a:p>
            <a:pPr algn="l" eaLnBrk="1" hangingPunct="1"/>
            <a:r>
              <a:rPr lang="en-US" altLang="en-US" sz="1300"/>
              <a:t>ARD100 sorts the monetary transactions to the Monetary Posting (ARD140)</a:t>
            </a:r>
          </a:p>
          <a:p>
            <a:pPr algn="l" eaLnBrk="1" hangingPunct="1"/>
            <a:r>
              <a:rPr lang="en-US" altLang="en-US" sz="1300"/>
              <a:t>program.</a:t>
            </a:r>
          </a:p>
        </p:txBody>
      </p:sp>
      <p:sp>
        <p:nvSpPr>
          <p:cNvPr id="46089" name="Line 12">
            <a:extLst>
              <a:ext uri="{FF2B5EF4-FFF2-40B4-BE49-F238E27FC236}">
                <a16:creationId xmlns:a16="http://schemas.microsoft.com/office/drawing/2014/main" id="{FDCCDEB6-4023-4819-BABF-7C839B815F13}"/>
              </a:ext>
            </a:extLst>
          </p:cNvPr>
          <p:cNvSpPr>
            <a:spLocks noChangeShapeType="1"/>
          </p:cNvSpPr>
          <p:nvPr/>
        </p:nvSpPr>
        <p:spPr bwMode="auto">
          <a:xfrm flipV="1">
            <a:off x="357188" y="3629025"/>
            <a:ext cx="8099425" cy="3016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0" name="Rectangle 13">
            <a:extLst>
              <a:ext uri="{FF2B5EF4-FFF2-40B4-BE49-F238E27FC236}">
                <a16:creationId xmlns:a16="http://schemas.microsoft.com/office/drawing/2014/main" id="{95D7CB19-6C54-40FD-B3DD-9120453D7925}"/>
              </a:ext>
            </a:extLst>
          </p:cNvPr>
          <p:cNvSpPr>
            <a:spLocks noChangeArrowheads="1"/>
          </p:cNvSpPr>
          <p:nvPr/>
        </p:nvSpPr>
        <p:spPr bwMode="auto">
          <a:xfrm>
            <a:off x="454025" y="4637088"/>
            <a:ext cx="7939088" cy="9144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a:p>
        </p:txBody>
      </p:sp>
      <p:sp>
        <p:nvSpPr>
          <p:cNvPr id="46091" name="Rectangle 14">
            <a:extLst>
              <a:ext uri="{FF2B5EF4-FFF2-40B4-BE49-F238E27FC236}">
                <a16:creationId xmlns:a16="http://schemas.microsoft.com/office/drawing/2014/main" id="{4ED1A5BE-3F3D-46B7-A7B5-88D968943675}"/>
              </a:ext>
            </a:extLst>
          </p:cNvPr>
          <p:cNvSpPr>
            <a:spLocks noChangeArrowheads="1"/>
          </p:cNvSpPr>
          <p:nvPr/>
        </p:nvSpPr>
        <p:spPr bwMode="auto">
          <a:xfrm>
            <a:off x="358775" y="4260850"/>
            <a:ext cx="8128000" cy="16891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algn="l" eaLnBrk="1" hangingPunct="1"/>
            <a:r>
              <a:rPr lang="en-US" altLang="en-US" sz="1300" b="1"/>
              <a:t>ARD140 - </a:t>
            </a:r>
            <a:r>
              <a:rPr lang="en-US" altLang="en-US" sz="1300"/>
              <a:t>Posting</a:t>
            </a:r>
          </a:p>
          <a:p>
            <a:pPr algn="l" eaLnBrk="1" hangingPunct="1"/>
            <a:endParaRPr lang="en-US" altLang="en-US" sz="1300"/>
          </a:p>
          <a:p>
            <a:pPr algn="l" eaLnBrk="1" hangingPunct="1"/>
            <a:r>
              <a:rPr lang="en-US" altLang="en-US" sz="1300"/>
              <a:t>ARD140 is composed of independent programs, referred to as “nested programs,” each with its own unique function. These functions include</a:t>
            </a:r>
          </a:p>
          <a:p>
            <a:pPr algn="l" eaLnBrk="1" hangingPunct="1"/>
            <a:r>
              <a:rPr lang="en-US" altLang="en-US" sz="1300"/>
              <a:t>posting transactions to customer accounts, examining each account for reportable conditions, generating the necessary report tag records, producing statement records, and calculating fees assessed by the system. This narrative describes the driver program portion of ARD140. Subsequent chapters describe the function of each called program.</a:t>
            </a:r>
          </a:p>
        </p:txBody>
      </p:sp>
      <p:sp>
        <p:nvSpPr>
          <p:cNvPr id="46092" name="Line 15">
            <a:extLst>
              <a:ext uri="{FF2B5EF4-FFF2-40B4-BE49-F238E27FC236}">
                <a16:creationId xmlns:a16="http://schemas.microsoft.com/office/drawing/2014/main" id="{1B2C37E4-B279-4AB5-A5C2-BAACDDEBE9C2}"/>
              </a:ext>
            </a:extLst>
          </p:cNvPr>
          <p:cNvSpPr>
            <a:spLocks noChangeShapeType="1"/>
          </p:cNvSpPr>
          <p:nvPr/>
        </p:nvSpPr>
        <p:spPr bwMode="auto">
          <a:xfrm flipV="1">
            <a:off x="381000" y="4591050"/>
            <a:ext cx="8099425" cy="3016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651AD6B-0707-45E0-909F-E0F5F9E3129C}"/>
              </a:ext>
            </a:extLst>
          </p:cNvPr>
          <p:cNvSpPr>
            <a:spLocks noGrp="1" noChangeArrowheads="1"/>
          </p:cNvSpPr>
          <p:nvPr>
            <p:ph type="title"/>
          </p:nvPr>
        </p:nvSpPr>
        <p:spPr>
          <a:xfrm>
            <a:off x="417513" y="317500"/>
            <a:ext cx="3706812" cy="554038"/>
          </a:xfrm>
        </p:spPr>
        <p:txBody>
          <a:bodyPr/>
          <a:lstStyle/>
          <a:p>
            <a:r>
              <a:rPr lang="en-US" altLang="en-US">
                <a:latin typeface="Calibri Light" panose="020F0302020204030204" pitchFamily="34" charset="0"/>
                <a:cs typeface="Calibri Light" panose="020F0302020204030204" pitchFamily="34" charset="0"/>
              </a:rPr>
              <a:t>Monetary Update</a:t>
            </a:r>
          </a:p>
        </p:txBody>
      </p:sp>
      <p:sp>
        <p:nvSpPr>
          <p:cNvPr id="47107" name="AutoShape 4">
            <a:extLst>
              <a:ext uri="{FF2B5EF4-FFF2-40B4-BE49-F238E27FC236}">
                <a16:creationId xmlns:a16="http://schemas.microsoft.com/office/drawing/2014/main" id="{48354D1C-7B44-4310-A304-F938E8DA1771}"/>
              </a:ext>
            </a:extLst>
          </p:cNvPr>
          <p:cNvSpPr>
            <a:spLocks noChangeArrowheads="1"/>
          </p:cNvSpPr>
          <p:nvPr/>
        </p:nvSpPr>
        <p:spPr bwMode="auto">
          <a:xfrm>
            <a:off x="703263" y="3122613"/>
            <a:ext cx="1295400" cy="819150"/>
          </a:xfrm>
          <a:prstGeom prst="flowChartProcess">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endParaRPr lang="en-US" altLang="en-US" sz="1000" b="1"/>
          </a:p>
          <a:p>
            <a:pPr eaLnBrk="1" hangingPunct="1"/>
            <a:endParaRPr lang="en-US" altLang="en-US" sz="1000" b="1"/>
          </a:p>
          <a:p>
            <a:pPr eaLnBrk="1" hangingPunct="1"/>
            <a:r>
              <a:rPr lang="en-US" altLang="en-US" sz="1000" b="1"/>
              <a:t>ARD180</a:t>
            </a:r>
          </a:p>
          <a:p>
            <a:pPr eaLnBrk="1" hangingPunct="1"/>
            <a:endParaRPr lang="en-US" altLang="en-US" sz="1000" b="1"/>
          </a:p>
          <a:p>
            <a:pPr eaLnBrk="1" hangingPunct="1"/>
            <a:r>
              <a:rPr lang="en-US" altLang="en-US" sz="1000" b="1"/>
              <a:t>TXN</a:t>
            </a:r>
          </a:p>
          <a:p>
            <a:pPr eaLnBrk="1" hangingPunct="1"/>
            <a:r>
              <a:rPr lang="en-US" altLang="en-US" sz="1000" b="1"/>
              <a:t>UPDATE </a:t>
            </a:r>
          </a:p>
          <a:p>
            <a:pPr eaLnBrk="1" hangingPunct="1"/>
            <a:r>
              <a:rPr lang="en-US" altLang="en-US" sz="1000" b="1"/>
              <a:t>AND BACKUP </a:t>
            </a:r>
          </a:p>
          <a:p>
            <a:pPr eaLnBrk="1" hangingPunct="1"/>
            <a:endParaRPr lang="en-US" altLang="en-US" sz="1000" b="1"/>
          </a:p>
          <a:p>
            <a:pPr eaLnBrk="1" hangingPunct="1"/>
            <a:endParaRPr lang="en-US" altLang="en-US" sz="1000" b="1"/>
          </a:p>
          <a:p>
            <a:pPr eaLnBrk="1" hangingPunct="1"/>
            <a:endParaRPr lang="en-US" altLang="en-US" sz="800" b="1"/>
          </a:p>
        </p:txBody>
      </p:sp>
      <p:sp>
        <p:nvSpPr>
          <p:cNvPr id="47108" name="Line 5">
            <a:extLst>
              <a:ext uri="{FF2B5EF4-FFF2-40B4-BE49-F238E27FC236}">
                <a16:creationId xmlns:a16="http://schemas.microsoft.com/office/drawing/2014/main" id="{E3A7231F-B50D-47A3-BE1B-90BA8C8746CA}"/>
              </a:ext>
            </a:extLst>
          </p:cNvPr>
          <p:cNvSpPr>
            <a:spLocks noChangeShapeType="1"/>
          </p:cNvSpPr>
          <p:nvPr/>
        </p:nvSpPr>
        <p:spPr bwMode="auto">
          <a:xfrm>
            <a:off x="701675" y="3408363"/>
            <a:ext cx="1266825"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9" name="AutoShape 6">
            <a:extLst>
              <a:ext uri="{FF2B5EF4-FFF2-40B4-BE49-F238E27FC236}">
                <a16:creationId xmlns:a16="http://schemas.microsoft.com/office/drawing/2014/main" id="{E086CEB1-B251-46B9-92A8-E85693258C50}"/>
              </a:ext>
            </a:extLst>
          </p:cNvPr>
          <p:cNvSpPr>
            <a:spLocks noChangeArrowheads="1"/>
          </p:cNvSpPr>
          <p:nvPr/>
        </p:nvSpPr>
        <p:spPr bwMode="auto">
          <a:xfrm>
            <a:off x="850900" y="1939925"/>
            <a:ext cx="971550" cy="933450"/>
          </a:xfrm>
          <a:prstGeom prst="flowChartMagneticDisk">
            <a:avLst/>
          </a:prstGeom>
          <a:noFill/>
          <a:ln w="3175">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r>
              <a:rPr lang="en-US" altLang="en-US" sz="1000" b="1"/>
              <a:t>ATPT ATGT</a:t>
            </a:r>
          </a:p>
          <a:p>
            <a:pPr eaLnBrk="1" hangingPunct="1"/>
            <a:r>
              <a:rPr lang="en-US" altLang="en-US" sz="1000" b="1"/>
              <a:t>AMCR AMDI</a:t>
            </a:r>
          </a:p>
          <a:p>
            <a:pPr eaLnBrk="1" hangingPunct="1"/>
            <a:endParaRPr lang="en-US" altLang="en-US" sz="1000" b="1"/>
          </a:p>
        </p:txBody>
      </p:sp>
      <p:sp>
        <p:nvSpPr>
          <p:cNvPr id="47110" name="Line 7">
            <a:extLst>
              <a:ext uri="{FF2B5EF4-FFF2-40B4-BE49-F238E27FC236}">
                <a16:creationId xmlns:a16="http://schemas.microsoft.com/office/drawing/2014/main" id="{6F0AD038-6757-4374-A61D-BE725BD060F7}"/>
              </a:ext>
            </a:extLst>
          </p:cNvPr>
          <p:cNvSpPr>
            <a:spLocks noChangeShapeType="1"/>
          </p:cNvSpPr>
          <p:nvPr/>
        </p:nvSpPr>
        <p:spPr bwMode="auto">
          <a:xfrm>
            <a:off x="1290638" y="2860675"/>
            <a:ext cx="0" cy="2619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1" name="AutoShape 8">
            <a:extLst>
              <a:ext uri="{FF2B5EF4-FFF2-40B4-BE49-F238E27FC236}">
                <a16:creationId xmlns:a16="http://schemas.microsoft.com/office/drawing/2014/main" id="{D6B41417-7123-40B9-ADFB-84432D339C90}"/>
              </a:ext>
            </a:extLst>
          </p:cNvPr>
          <p:cNvSpPr>
            <a:spLocks noChangeArrowheads="1"/>
          </p:cNvSpPr>
          <p:nvPr/>
        </p:nvSpPr>
        <p:spPr bwMode="auto">
          <a:xfrm>
            <a:off x="965200" y="4691063"/>
            <a:ext cx="666750" cy="933450"/>
          </a:xfrm>
          <a:prstGeom prst="flowChartMagneticDisk">
            <a:avLst/>
          </a:prstGeom>
          <a:noFill/>
          <a:ln w="3175">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endParaRPr lang="en-US" altLang="en-US" sz="1000" b="1"/>
          </a:p>
          <a:p>
            <a:pPr eaLnBrk="1" hangingPunct="1"/>
            <a:r>
              <a:rPr lang="en-US" altLang="en-US" sz="1000" b="1"/>
              <a:t>AMOS</a:t>
            </a:r>
          </a:p>
          <a:p>
            <a:pPr eaLnBrk="1" hangingPunct="1"/>
            <a:r>
              <a:rPr lang="en-US" altLang="en-US" sz="1000" b="1"/>
              <a:t>AMWT</a:t>
            </a:r>
          </a:p>
          <a:p>
            <a:pPr eaLnBrk="1" hangingPunct="1"/>
            <a:r>
              <a:rPr lang="en-US" altLang="en-US" sz="1000" b="1"/>
              <a:t>ATST</a:t>
            </a:r>
          </a:p>
          <a:p>
            <a:pPr eaLnBrk="1" hangingPunct="1"/>
            <a:r>
              <a:rPr lang="en-US" altLang="en-US" sz="1000" b="1"/>
              <a:t>ATTA</a:t>
            </a:r>
          </a:p>
          <a:p>
            <a:pPr eaLnBrk="1" hangingPunct="1"/>
            <a:endParaRPr lang="en-US" altLang="en-US" sz="1000" b="1"/>
          </a:p>
        </p:txBody>
      </p:sp>
      <p:sp>
        <p:nvSpPr>
          <p:cNvPr id="47112" name="Line 9">
            <a:extLst>
              <a:ext uri="{FF2B5EF4-FFF2-40B4-BE49-F238E27FC236}">
                <a16:creationId xmlns:a16="http://schemas.microsoft.com/office/drawing/2014/main" id="{798385D7-CE7F-4503-B6DF-931E029D5791}"/>
              </a:ext>
            </a:extLst>
          </p:cNvPr>
          <p:cNvSpPr>
            <a:spLocks noChangeShapeType="1"/>
          </p:cNvSpPr>
          <p:nvPr/>
        </p:nvSpPr>
        <p:spPr bwMode="auto">
          <a:xfrm flipH="1">
            <a:off x="1309688" y="3962400"/>
            <a:ext cx="0" cy="739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3" name="AutoShape 10">
            <a:extLst>
              <a:ext uri="{FF2B5EF4-FFF2-40B4-BE49-F238E27FC236}">
                <a16:creationId xmlns:a16="http://schemas.microsoft.com/office/drawing/2014/main" id="{601EC493-F029-4FF0-83F8-B22BBD3C6E07}"/>
              </a:ext>
            </a:extLst>
          </p:cNvPr>
          <p:cNvSpPr>
            <a:spLocks noChangeArrowheads="1"/>
          </p:cNvSpPr>
          <p:nvPr/>
        </p:nvSpPr>
        <p:spPr bwMode="auto">
          <a:xfrm>
            <a:off x="3240088" y="2595563"/>
            <a:ext cx="971550" cy="838200"/>
          </a:xfrm>
          <a:prstGeom prst="flowChartMagneticTape">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r>
              <a:rPr lang="en-US" altLang="en-US" sz="1000" b="1"/>
              <a:t>ABAI</a:t>
            </a:r>
          </a:p>
        </p:txBody>
      </p:sp>
      <p:sp>
        <p:nvSpPr>
          <p:cNvPr id="47114" name="AutoShape 11">
            <a:extLst>
              <a:ext uri="{FF2B5EF4-FFF2-40B4-BE49-F238E27FC236}">
                <a16:creationId xmlns:a16="http://schemas.microsoft.com/office/drawing/2014/main" id="{D4CB8174-F9DE-4FDD-8A9D-6AB32873DD56}"/>
              </a:ext>
            </a:extLst>
          </p:cNvPr>
          <p:cNvSpPr>
            <a:spLocks noChangeArrowheads="1"/>
          </p:cNvSpPr>
          <p:nvPr/>
        </p:nvSpPr>
        <p:spPr bwMode="auto">
          <a:xfrm>
            <a:off x="2487613" y="3443288"/>
            <a:ext cx="971550" cy="838200"/>
          </a:xfrm>
          <a:prstGeom prst="flowChartMagneticTape">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r>
              <a:rPr lang="en-US" altLang="en-US" sz="1000" b="1"/>
              <a:t>ABAO</a:t>
            </a:r>
          </a:p>
        </p:txBody>
      </p:sp>
      <p:sp>
        <p:nvSpPr>
          <p:cNvPr id="47115" name="Line 12">
            <a:extLst>
              <a:ext uri="{FF2B5EF4-FFF2-40B4-BE49-F238E27FC236}">
                <a16:creationId xmlns:a16="http://schemas.microsoft.com/office/drawing/2014/main" id="{47B435A6-B533-4345-9059-EE5306C598BA}"/>
              </a:ext>
            </a:extLst>
          </p:cNvPr>
          <p:cNvSpPr>
            <a:spLocks noChangeShapeType="1"/>
          </p:cNvSpPr>
          <p:nvPr/>
        </p:nvSpPr>
        <p:spPr bwMode="auto">
          <a:xfrm>
            <a:off x="2000250" y="3860800"/>
            <a:ext cx="4794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7116" name="AutoShape 13">
            <a:extLst>
              <a:ext uri="{FF2B5EF4-FFF2-40B4-BE49-F238E27FC236}">
                <a16:creationId xmlns:a16="http://schemas.microsoft.com/office/drawing/2014/main" id="{A180E547-F5B6-470F-A179-D367EAE18C55}"/>
              </a:ext>
            </a:extLst>
          </p:cNvPr>
          <p:cNvCxnSpPr>
            <a:cxnSpLocks noChangeShapeType="1"/>
            <a:stCxn id="47114" idx="3"/>
            <a:endCxn id="47113" idx="2"/>
          </p:cNvCxnSpPr>
          <p:nvPr/>
        </p:nvCxnSpPr>
        <p:spPr bwMode="auto">
          <a:xfrm flipV="1">
            <a:off x="3459163" y="3433763"/>
            <a:ext cx="266700" cy="428625"/>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117" name="Line 15">
            <a:extLst>
              <a:ext uri="{FF2B5EF4-FFF2-40B4-BE49-F238E27FC236}">
                <a16:creationId xmlns:a16="http://schemas.microsoft.com/office/drawing/2014/main" id="{FA2FB14A-48A0-4C7E-87A3-2E44EE3F7FC3}"/>
              </a:ext>
            </a:extLst>
          </p:cNvPr>
          <p:cNvSpPr>
            <a:spLocks noChangeShapeType="1"/>
          </p:cNvSpPr>
          <p:nvPr/>
        </p:nvSpPr>
        <p:spPr bwMode="auto">
          <a:xfrm flipH="1">
            <a:off x="1985963" y="3295650"/>
            <a:ext cx="1393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8" name="AutoShape 16">
            <a:extLst>
              <a:ext uri="{FF2B5EF4-FFF2-40B4-BE49-F238E27FC236}">
                <a16:creationId xmlns:a16="http://schemas.microsoft.com/office/drawing/2014/main" id="{F746BC3E-9712-4F86-83CF-F2245093B1AF}"/>
              </a:ext>
            </a:extLst>
          </p:cNvPr>
          <p:cNvSpPr>
            <a:spLocks noChangeArrowheads="1"/>
          </p:cNvSpPr>
          <p:nvPr/>
        </p:nvSpPr>
        <p:spPr bwMode="auto">
          <a:xfrm>
            <a:off x="4964113" y="3071813"/>
            <a:ext cx="1295400" cy="819150"/>
          </a:xfrm>
          <a:prstGeom prst="flowChartProcess">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endParaRPr lang="en-US" altLang="en-US" sz="1000" b="1"/>
          </a:p>
          <a:p>
            <a:pPr eaLnBrk="1" hangingPunct="1"/>
            <a:endParaRPr lang="en-US" altLang="en-US" sz="1000" b="1"/>
          </a:p>
          <a:p>
            <a:pPr eaLnBrk="1" hangingPunct="1"/>
            <a:r>
              <a:rPr lang="en-US" altLang="en-US" sz="1000" b="1"/>
              <a:t>ARD185</a:t>
            </a:r>
          </a:p>
          <a:p>
            <a:pPr eaLnBrk="1" hangingPunct="1"/>
            <a:endParaRPr lang="en-US" altLang="en-US" sz="1000" b="1"/>
          </a:p>
          <a:p>
            <a:pPr eaLnBrk="1" hangingPunct="1"/>
            <a:r>
              <a:rPr lang="en-US" altLang="en-US" sz="1000" b="1"/>
              <a:t>MULTIPLE REJECT </a:t>
            </a:r>
          </a:p>
          <a:p>
            <a:pPr eaLnBrk="1" hangingPunct="1"/>
            <a:r>
              <a:rPr lang="en-US" altLang="en-US" sz="1000" b="1"/>
              <a:t>PROCESSING </a:t>
            </a:r>
          </a:p>
          <a:p>
            <a:pPr eaLnBrk="1" hangingPunct="1"/>
            <a:endParaRPr lang="en-US" altLang="en-US" sz="1000" b="1"/>
          </a:p>
          <a:p>
            <a:pPr eaLnBrk="1" hangingPunct="1"/>
            <a:endParaRPr lang="en-US" altLang="en-US" sz="1000" b="1"/>
          </a:p>
          <a:p>
            <a:pPr eaLnBrk="1" hangingPunct="1"/>
            <a:endParaRPr lang="en-US" altLang="en-US" sz="800" b="1"/>
          </a:p>
        </p:txBody>
      </p:sp>
      <p:sp>
        <p:nvSpPr>
          <p:cNvPr id="47119" name="Line 17">
            <a:extLst>
              <a:ext uri="{FF2B5EF4-FFF2-40B4-BE49-F238E27FC236}">
                <a16:creationId xmlns:a16="http://schemas.microsoft.com/office/drawing/2014/main" id="{05A4EA43-750E-4290-BA8E-97EEC063E6B1}"/>
              </a:ext>
            </a:extLst>
          </p:cNvPr>
          <p:cNvSpPr>
            <a:spLocks noChangeShapeType="1"/>
          </p:cNvSpPr>
          <p:nvPr/>
        </p:nvSpPr>
        <p:spPr bwMode="auto">
          <a:xfrm>
            <a:off x="4962525" y="3357563"/>
            <a:ext cx="1266825"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0" name="AutoShape 18">
            <a:extLst>
              <a:ext uri="{FF2B5EF4-FFF2-40B4-BE49-F238E27FC236}">
                <a16:creationId xmlns:a16="http://schemas.microsoft.com/office/drawing/2014/main" id="{1AB9111D-2D96-4B36-9276-28AE6A4FBE79}"/>
              </a:ext>
            </a:extLst>
          </p:cNvPr>
          <p:cNvSpPr>
            <a:spLocks noChangeArrowheads="1"/>
          </p:cNvSpPr>
          <p:nvPr/>
        </p:nvSpPr>
        <p:spPr bwMode="auto">
          <a:xfrm>
            <a:off x="5111750" y="1889125"/>
            <a:ext cx="971550" cy="933450"/>
          </a:xfrm>
          <a:prstGeom prst="flowChartMagneticDisk">
            <a:avLst/>
          </a:prstGeom>
          <a:noFill/>
          <a:ln w="3175">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r>
              <a:rPr lang="en-US" altLang="en-US" sz="1000" b="1"/>
              <a:t>AMBI AMBS</a:t>
            </a:r>
          </a:p>
          <a:p>
            <a:pPr eaLnBrk="1" hangingPunct="1"/>
            <a:r>
              <a:rPr lang="en-US" altLang="en-US" sz="1000" b="1"/>
              <a:t>AMCR AMDI</a:t>
            </a:r>
          </a:p>
          <a:p>
            <a:pPr eaLnBrk="1" hangingPunct="1"/>
            <a:r>
              <a:rPr lang="en-US" altLang="en-US" sz="1000" b="1"/>
              <a:t>AMOA AMPS</a:t>
            </a:r>
          </a:p>
          <a:p>
            <a:pPr eaLnBrk="1" hangingPunct="1"/>
            <a:r>
              <a:rPr lang="en-US" altLang="en-US" sz="1000" b="1"/>
              <a:t>AMRT</a:t>
            </a:r>
          </a:p>
        </p:txBody>
      </p:sp>
      <p:sp>
        <p:nvSpPr>
          <p:cNvPr id="47121" name="Line 19">
            <a:extLst>
              <a:ext uri="{FF2B5EF4-FFF2-40B4-BE49-F238E27FC236}">
                <a16:creationId xmlns:a16="http://schemas.microsoft.com/office/drawing/2014/main" id="{4E2737E6-E3BA-4969-8F2F-6AEA1C0A3434}"/>
              </a:ext>
            </a:extLst>
          </p:cNvPr>
          <p:cNvSpPr>
            <a:spLocks noChangeShapeType="1"/>
          </p:cNvSpPr>
          <p:nvPr/>
        </p:nvSpPr>
        <p:spPr bwMode="auto">
          <a:xfrm>
            <a:off x="5551488" y="2809875"/>
            <a:ext cx="0" cy="2619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2" name="AutoShape 20">
            <a:extLst>
              <a:ext uri="{FF2B5EF4-FFF2-40B4-BE49-F238E27FC236}">
                <a16:creationId xmlns:a16="http://schemas.microsoft.com/office/drawing/2014/main" id="{A3046CF9-346C-415D-9025-CFC888571247}"/>
              </a:ext>
            </a:extLst>
          </p:cNvPr>
          <p:cNvSpPr>
            <a:spLocks noChangeArrowheads="1"/>
          </p:cNvSpPr>
          <p:nvPr/>
        </p:nvSpPr>
        <p:spPr bwMode="auto">
          <a:xfrm>
            <a:off x="4826000" y="4640263"/>
            <a:ext cx="666750" cy="933450"/>
          </a:xfrm>
          <a:prstGeom prst="flowChartMagneticDisk">
            <a:avLst/>
          </a:prstGeom>
          <a:noFill/>
          <a:ln w="3175">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endParaRPr lang="en-US" altLang="en-US" sz="1000" b="1"/>
          </a:p>
          <a:p>
            <a:pPr eaLnBrk="1" hangingPunct="1"/>
            <a:r>
              <a:rPr lang="en-US" altLang="en-US" sz="1000" b="1"/>
              <a:t>ATM1</a:t>
            </a:r>
          </a:p>
          <a:p>
            <a:pPr eaLnBrk="1" hangingPunct="1"/>
            <a:endParaRPr lang="en-US" altLang="en-US" sz="1000" b="1"/>
          </a:p>
        </p:txBody>
      </p:sp>
      <p:sp>
        <p:nvSpPr>
          <p:cNvPr id="47123" name="Line 21">
            <a:extLst>
              <a:ext uri="{FF2B5EF4-FFF2-40B4-BE49-F238E27FC236}">
                <a16:creationId xmlns:a16="http://schemas.microsoft.com/office/drawing/2014/main" id="{01E25B37-1234-43BD-A05F-071D9333323F}"/>
              </a:ext>
            </a:extLst>
          </p:cNvPr>
          <p:cNvSpPr>
            <a:spLocks noChangeShapeType="1"/>
          </p:cNvSpPr>
          <p:nvPr/>
        </p:nvSpPr>
        <p:spPr bwMode="auto">
          <a:xfrm flipH="1">
            <a:off x="5170488" y="3911600"/>
            <a:ext cx="0" cy="739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4" name="AutoShape 27">
            <a:extLst>
              <a:ext uri="{FF2B5EF4-FFF2-40B4-BE49-F238E27FC236}">
                <a16:creationId xmlns:a16="http://schemas.microsoft.com/office/drawing/2014/main" id="{E7090042-2B27-42C5-AFE5-3416E9F363CF}"/>
              </a:ext>
            </a:extLst>
          </p:cNvPr>
          <p:cNvSpPr>
            <a:spLocks noChangeArrowheads="1"/>
          </p:cNvSpPr>
          <p:nvPr/>
        </p:nvSpPr>
        <p:spPr bwMode="auto">
          <a:xfrm>
            <a:off x="5805488" y="4646613"/>
            <a:ext cx="666750" cy="933450"/>
          </a:xfrm>
          <a:prstGeom prst="flowChartMagneticDisk">
            <a:avLst/>
          </a:prstGeom>
          <a:noFill/>
          <a:ln w="3175">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sz="1000" b="1"/>
          </a:p>
          <a:p>
            <a:pPr eaLnBrk="1" hangingPunct="1"/>
            <a:endParaRPr lang="en-US" altLang="en-US" sz="1000" b="1"/>
          </a:p>
          <a:p>
            <a:pPr eaLnBrk="1" hangingPunct="1"/>
            <a:r>
              <a:rPr lang="en-US" altLang="en-US" sz="1000" b="1"/>
              <a:t>ATTA</a:t>
            </a:r>
          </a:p>
          <a:p>
            <a:pPr eaLnBrk="1" hangingPunct="1"/>
            <a:endParaRPr lang="en-US" altLang="en-US" sz="1000" b="1"/>
          </a:p>
        </p:txBody>
      </p:sp>
      <p:sp>
        <p:nvSpPr>
          <p:cNvPr id="47125" name="Line 29">
            <a:extLst>
              <a:ext uri="{FF2B5EF4-FFF2-40B4-BE49-F238E27FC236}">
                <a16:creationId xmlns:a16="http://schemas.microsoft.com/office/drawing/2014/main" id="{F9E58220-9967-49FF-8FE3-A01F25ED8B47}"/>
              </a:ext>
            </a:extLst>
          </p:cNvPr>
          <p:cNvSpPr>
            <a:spLocks noChangeShapeType="1"/>
          </p:cNvSpPr>
          <p:nvPr/>
        </p:nvSpPr>
        <p:spPr bwMode="auto">
          <a:xfrm>
            <a:off x="6124575" y="3889375"/>
            <a:ext cx="0" cy="74136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AABDDEB-82C0-49C1-8977-CBC835A6ADE2}"/>
              </a:ext>
            </a:extLst>
          </p:cNvPr>
          <p:cNvSpPr>
            <a:spLocks noGrp="1" noChangeArrowheads="1"/>
          </p:cNvSpPr>
          <p:nvPr>
            <p:ph type="title"/>
          </p:nvPr>
        </p:nvSpPr>
        <p:spPr/>
        <p:txBody>
          <a:bodyPr/>
          <a:lstStyle/>
          <a:p>
            <a:endParaRPr lang="en-US" altLang="en-US">
              <a:latin typeface="Calibri Light" panose="020F0302020204030204" pitchFamily="34" charset="0"/>
              <a:cs typeface="Calibri Light" panose="020F0302020204030204" pitchFamily="34" charset="0"/>
            </a:endParaRPr>
          </a:p>
        </p:txBody>
      </p:sp>
      <p:sp>
        <p:nvSpPr>
          <p:cNvPr id="48131" name="Rectangle 38">
            <a:extLst>
              <a:ext uri="{FF2B5EF4-FFF2-40B4-BE49-F238E27FC236}">
                <a16:creationId xmlns:a16="http://schemas.microsoft.com/office/drawing/2014/main" id="{8619D4AD-D63D-492E-82A4-71661FAD1998}"/>
              </a:ext>
            </a:extLst>
          </p:cNvPr>
          <p:cNvSpPr>
            <a:spLocks noChangeArrowheads="1"/>
          </p:cNvSpPr>
          <p:nvPr/>
        </p:nvSpPr>
        <p:spPr bwMode="auto">
          <a:xfrm>
            <a:off x="304800" y="1165225"/>
            <a:ext cx="4137025" cy="755650"/>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algn="l" eaLnBrk="1" hangingPunct="1"/>
            <a:endParaRPr lang="en-US" altLang="en-US" sz="1600"/>
          </a:p>
          <a:p>
            <a:pPr algn="l" eaLnBrk="1" hangingPunct="1"/>
            <a:r>
              <a:rPr lang="en-US" altLang="en-US" sz="1600"/>
              <a:t>AMT1-BH-BATCH-DATE   </a:t>
            </a:r>
          </a:p>
          <a:p>
            <a:pPr algn="l" eaLnBrk="1" hangingPunct="1"/>
            <a:r>
              <a:rPr lang="en-US" altLang="en-US" sz="1600"/>
              <a:t>AMT1-BH-BATCH-SOURCE </a:t>
            </a:r>
          </a:p>
          <a:p>
            <a:pPr algn="l" eaLnBrk="1" hangingPunct="1"/>
            <a:r>
              <a:rPr lang="en-US" altLang="en-US" sz="1600"/>
              <a:t>AMT1-BH-BATCH-NBR    </a:t>
            </a:r>
          </a:p>
          <a:p>
            <a:pPr algn="l" eaLnBrk="1" hangingPunct="1"/>
            <a:endParaRPr lang="en-US" altLang="en-US" sz="1600"/>
          </a:p>
        </p:txBody>
      </p:sp>
      <p:sp>
        <p:nvSpPr>
          <p:cNvPr id="48132" name="Rectangle 41">
            <a:extLst>
              <a:ext uri="{FF2B5EF4-FFF2-40B4-BE49-F238E27FC236}">
                <a16:creationId xmlns:a16="http://schemas.microsoft.com/office/drawing/2014/main" id="{20D507D7-B5A5-4559-A746-A754EC6F197B}"/>
              </a:ext>
            </a:extLst>
          </p:cNvPr>
          <p:cNvSpPr>
            <a:spLocks noChangeArrowheads="1"/>
          </p:cNvSpPr>
          <p:nvPr/>
        </p:nvSpPr>
        <p:spPr bwMode="auto">
          <a:xfrm>
            <a:off x="347663" y="2968625"/>
            <a:ext cx="4151312" cy="785813"/>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algn="l" eaLnBrk="1" hangingPunct="1"/>
            <a:r>
              <a:rPr lang="en-US" altLang="en-US" sz="1600"/>
              <a:t>AMT1-BH-FILE-HEADER-DATA(344)</a:t>
            </a:r>
          </a:p>
          <a:p>
            <a:pPr algn="l" eaLnBrk="1" hangingPunct="1"/>
            <a:r>
              <a:rPr lang="en-US" altLang="en-US" sz="1600"/>
              <a:t>AMT1-BH-FH-LAST-BATCH-USED</a:t>
            </a:r>
          </a:p>
          <a:p>
            <a:pPr algn="l" eaLnBrk="1" hangingPunct="1"/>
            <a:r>
              <a:rPr lang="en-US" altLang="en-US" sz="1600"/>
              <a:t>FILLER</a:t>
            </a:r>
            <a:endParaRPr lang="en-US" altLang="en-US" sz="1600" b="1"/>
          </a:p>
        </p:txBody>
      </p:sp>
      <p:sp>
        <p:nvSpPr>
          <p:cNvPr id="48133" name="Rectangle 42">
            <a:extLst>
              <a:ext uri="{FF2B5EF4-FFF2-40B4-BE49-F238E27FC236}">
                <a16:creationId xmlns:a16="http://schemas.microsoft.com/office/drawing/2014/main" id="{00BA020E-F8FB-42DA-9027-85F3EEAC383B}"/>
              </a:ext>
            </a:extLst>
          </p:cNvPr>
          <p:cNvSpPr>
            <a:spLocks noChangeArrowheads="1"/>
          </p:cNvSpPr>
          <p:nvPr/>
        </p:nvSpPr>
        <p:spPr bwMode="auto">
          <a:xfrm>
            <a:off x="330200" y="2049463"/>
            <a:ext cx="4151313" cy="785812"/>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algn="l" eaLnBrk="1" hangingPunct="1"/>
            <a:endParaRPr lang="en-US" altLang="en-US" sz="1600"/>
          </a:p>
          <a:p>
            <a:pPr algn="l" eaLnBrk="1" hangingPunct="1"/>
            <a:r>
              <a:rPr lang="en-US" altLang="en-US" sz="1600"/>
              <a:t>AMT1-BH-SEQ-NBR-X  (05)</a:t>
            </a:r>
          </a:p>
          <a:p>
            <a:pPr algn="l" eaLnBrk="1" hangingPunct="1"/>
            <a:r>
              <a:rPr lang="en-US" altLang="en-US" sz="1600"/>
              <a:t>AMT1-BH-TRAN-SEQ   (05)</a:t>
            </a:r>
          </a:p>
          <a:p>
            <a:pPr algn="l" eaLnBrk="1" hangingPunct="1"/>
            <a:endParaRPr lang="en-US" altLang="en-US" sz="1600" b="1"/>
          </a:p>
        </p:txBody>
      </p:sp>
      <p:sp>
        <p:nvSpPr>
          <p:cNvPr id="48134" name="Rectangle 43">
            <a:extLst>
              <a:ext uri="{FF2B5EF4-FFF2-40B4-BE49-F238E27FC236}">
                <a16:creationId xmlns:a16="http://schemas.microsoft.com/office/drawing/2014/main" id="{D7187335-4E8F-4FB8-BE3C-289EB0716E78}"/>
              </a:ext>
            </a:extLst>
          </p:cNvPr>
          <p:cNvSpPr>
            <a:spLocks noChangeArrowheads="1"/>
          </p:cNvSpPr>
          <p:nvPr/>
        </p:nvSpPr>
        <p:spPr bwMode="auto">
          <a:xfrm>
            <a:off x="4622800" y="2976563"/>
            <a:ext cx="4151313" cy="785812"/>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algn="l" eaLnBrk="1" hangingPunct="1"/>
            <a:r>
              <a:rPr lang="en-US" altLang="en-US" sz="1600"/>
              <a:t>AMT1-BH-DATA ( 344 )</a:t>
            </a:r>
          </a:p>
          <a:p>
            <a:pPr algn="l" eaLnBrk="1" hangingPunct="1"/>
            <a:endParaRPr lang="en-US" altLang="en-US" sz="1600" b="1"/>
          </a:p>
        </p:txBody>
      </p:sp>
      <p:sp>
        <p:nvSpPr>
          <p:cNvPr id="48135" name="Rectangle 45">
            <a:extLst>
              <a:ext uri="{FF2B5EF4-FFF2-40B4-BE49-F238E27FC236}">
                <a16:creationId xmlns:a16="http://schemas.microsoft.com/office/drawing/2014/main" id="{488481F5-1BF3-4532-9EA1-55401FCECBF6}"/>
              </a:ext>
            </a:extLst>
          </p:cNvPr>
          <p:cNvSpPr>
            <a:spLocks noChangeArrowheads="1"/>
          </p:cNvSpPr>
          <p:nvPr/>
        </p:nvSpPr>
        <p:spPr bwMode="auto">
          <a:xfrm>
            <a:off x="4660900" y="3871913"/>
            <a:ext cx="4151313" cy="2439987"/>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algn="l" eaLnBrk="1" hangingPunct="1"/>
            <a:endParaRPr lang="en-US" altLang="en-US" sz="1600"/>
          </a:p>
          <a:p>
            <a:pPr algn="l" eaLnBrk="1" hangingPunct="1"/>
            <a:r>
              <a:rPr lang="en-US" altLang="en-US" sz="1600"/>
              <a:t>AMT1-BH-STATUS</a:t>
            </a:r>
          </a:p>
          <a:p>
            <a:pPr algn="l" eaLnBrk="1" hangingPunct="1"/>
            <a:r>
              <a:rPr lang="en-US" altLang="en-US" sz="1600"/>
              <a:t>AMT1-BH-ORG</a:t>
            </a:r>
          </a:p>
          <a:p>
            <a:pPr algn="l" eaLnBrk="1" hangingPunct="1"/>
            <a:r>
              <a:rPr lang="en-US" altLang="en-US" sz="1600"/>
              <a:t>AMT1-BH-START-DATE</a:t>
            </a:r>
          </a:p>
          <a:p>
            <a:pPr algn="l" eaLnBrk="1" hangingPunct="1"/>
            <a:r>
              <a:rPr lang="en-US" altLang="en-US" sz="1600"/>
              <a:t>AMT1-BH-START-TIME</a:t>
            </a:r>
          </a:p>
          <a:p>
            <a:pPr algn="l" eaLnBrk="1" hangingPunct="1"/>
            <a:r>
              <a:rPr lang="en-US" altLang="en-US" sz="1600"/>
              <a:t>AMT1-BH-END-DATE </a:t>
            </a:r>
          </a:p>
          <a:p>
            <a:pPr algn="l" eaLnBrk="1" hangingPunct="1"/>
            <a:r>
              <a:rPr lang="en-US" altLang="en-US" sz="1600"/>
              <a:t>AMT1-BH-END-TIME </a:t>
            </a:r>
          </a:p>
          <a:p>
            <a:pPr algn="l" eaLnBrk="1" hangingPunct="1"/>
            <a:r>
              <a:rPr lang="en-US" altLang="en-US" sz="1600"/>
              <a:t>AMT1-BH-NBR-OF-ITEMS </a:t>
            </a:r>
          </a:p>
          <a:p>
            <a:pPr algn="l" eaLnBrk="1" hangingPunct="1"/>
            <a:r>
              <a:rPr lang="en-US" altLang="en-US" sz="1600"/>
              <a:t>AMT1-BH-DB-AMT       </a:t>
            </a:r>
          </a:p>
          <a:p>
            <a:pPr algn="l" eaLnBrk="1" hangingPunct="1"/>
            <a:r>
              <a:rPr lang="en-US" altLang="en-US" sz="1600"/>
              <a:t>AMT1-BH-CR-AMT       </a:t>
            </a:r>
          </a:p>
          <a:p>
            <a:pPr algn="l" eaLnBrk="1" hangingPunct="1"/>
            <a:endParaRPr lang="en-US" altLang="en-US" sz="1600"/>
          </a:p>
          <a:p>
            <a:pPr algn="l" eaLnBrk="1" hangingPunct="1"/>
            <a:endParaRPr lang="en-US" altLang="en-US" sz="1600"/>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9066191-C0B0-4EDD-92EE-DF6763F5866F}"/>
              </a:ext>
            </a:extLst>
          </p:cNvPr>
          <p:cNvSpPr>
            <a:spLocks noGrp="1" noChangeArrowheads="1"/>
          </p:cNvSpPr>
          <p:nvPr>
            <p:ph type="title"/>
          </p:nvPr>
        </p:nvSpPr>
        <p:spPr>
          <a:xfrm>
            <a:off x="344488" y="260350"/>
            <a:ext cx="6892925" cy="660400"/>
          </a:xfrm>
        </p:spPr>
        <p:txBody>
          <a:bodyPr/>
          <a:lstStyle/>
          <a:p>
            <a:r>
              <a:rPr lang="en-US" altLang="en-US">
                <a:latin typeface="Calibri Light" panose="020F0302020204030204" pitchFamily="34" charset="0"/>
                <a:cs typeface="Calibri Light" panose="020F0302020204030204" pitchFamily="34" charset="0"/>
              </a:rPr>
              <a:t>Non Monetary Update</a:t>
            </a:r>
          </a:p>
        </p:txBody>
      </p:sp>
      <p:sp>
        <p:nvSpPr>
          <p:cNvPr id="16387" name="Rectangle 3">
            <a:extLst>
              <a:ext uri="{FF2B5EF4-FFF2-40B4-BE49-F238E27FC236}">
                <a16:creationId xmlns:a16="http://schemas.microsoft.com/office/drawing/2014/main" id="{1E6034D9-27AB-4B02-AF05-8BC92A35302B}"/>
              </a:ext>
            </a:extLst>
          </p:cNvPr>
          <p:cNvSpPr>
            <a:spLocks noGrp="1" noChangeArrowheads="1"/>
          </p:cNvSpPr>
          <p:nvPr>
            <p:ph idx="1"/>
          </p:nvPr>
        </p:nvSpPr>
        <p:spPr>
          <a:xfrm>
            <a:off x="403225" y="1638300"/>
            <a:ext cx="7213600" cy="3038475"/>
          </a:xfrm>
        </p:spPr>
        <p:txBody>
          <a:bodyPr/>
          <a:lstStyle/>
          <a:p>
            <a:pPr>
              <a:lnSpc>
                <a:spcPct val="90000"/>
              </a:lnSpc>
            </a:pPr>
            <a:endParaRPr lang="en-US" altLang="en-US">
              <a:latin typeface="Calibri Light" panose="020F0302020204030204" pitchFamily="34" charset="0"/>
              <a:cs typeface="Calibri Light" panose="020F0302020204030204" pitchFamily="34" charset="0"/>
            </a:endParaRPr>
          </a:p>
          <a:p>
            <a:pPr>
              <a:lnSpc>
                <a:spcPct val="90000"/>
              </a:lnSpc>
            </a:pPr>
            <a:r>
              <a:rPr lang="en-US" altLang="en-US" sz="2000">
                <a:latin typeface="Calibri Light" panose="020F0302020204030204" pitchFamily="34" charset="0"/>
                <a:cs typeface="Calibri Light" panose="020F0302020204030204" pitchFamily="34" charset="0"/>
              </a:rPr>
              <a:t>All activity in CMS is grouped into one of the two general categories:</a:t>
            </a:r>
          </a:p>
          <a:p>
            <a:pPr>
              <a:lnSpc>
                <a:spcPct val="90000"/>
              </a:lnSpc>
            </a:pPr>
            <a:r>
              <a:rPr lang="en-US" altLang="en-US" sz="2000">
                <a:latin typeface="Calibri Light" panose="020F0302020204030204" pitchFamily="34" charset="0"/>
                <a:cs typeface="Calibri Light" panose="020F0302020204030204" pitchFamily="34" charset="0"/>
              </a:rPr>
              <a:t>Nonmonetary or monetary. </a:t>
            </a:r>
          </a:p>
          <a:p>
            <a:pPr>
              <a:lnSpc>
                <a:spcPct val="90000"/>
              </a:lnSpc>
            </a:pPr>
            <a:r>
              <a:rPr lang="en-US" altLang="en-US" sz="2000">
                <a:latin typeface="Calibri Light" panose="020F0302020204030204" pitchFamily="34" charset="0"/>
                <a:cs typeface="Calibri Light" panose="020F0302020204030204" pitchFamily="34" charset="0"/>
              </a:rPr>
              <a:t>Non Monetary Updates Can take place in two forms</a:t>
            </a:r>
          </a:p>
          <a:p>
            <a:pPr>
              <a:lnSpc>
                <a:spcPct val="90000"/>
              </a:lnSpc>
            </a:pPr>
            <a:r>
              <a:rPr lang="en-US" altLang="en-US" sz="2000">
                <a:latin typeface="Calibri Light" panose="020F0302020204030204" pitchFamily="34" charset="0"/>
                <a:cs typeface="Calibri Light" panose="020F0302020204030204" pitchFamily="34" charset="0"/>
              </a:rPr>
              <a:t>	1. Online Transactions</a:t>
            </a:r>
          </a:p>
          <a:p>
            <a:pPr>
              <a:lnSpc>
                <a:spcPct val="90000"/>
              </a:lnSpc>
            </a:pPr>
            <a:r>
              <a:rPr lang="en-US" altLang="en-US" sz="2000">
                <a:latin typeface="Calibri Light" panose="020F0302020204030204" pitchFamily="34" charset="0"/>
                <a:cs typeface="Calibri Light" panose="020F0302020204030204" pitchFamily="34" charset="0"/>
              </a:rPr>
              <a:t>	2. User Input Mode (Batch) </a:t>
            </a:r>
          </a:p>
          <a:p>
            <a:pPr>
              <a:lnSpc>
                <a:spcPct val="90000"/>
              </a:lnSpc>
            </a:pPr>
            <a:endParaRPr lang="en-US" altLang="en-US" sz="2000">
              <a:latin typeface="Calibri Light" panose="020F0302020204030204" pitchFamily="34" charset="0"/>
              <a:cs typeface="Calibri Light" panose="020F0302020204030204" pitchFamily="34" charset="0"/>
            </a:endParaRPr>
          </a:p>
          <a:p>
            <a:pPr>
              <a:lnSpc>
                <a:spcPct val="90000"/>
              </a:lnSpc>
            </a:pPr>
            <a:endParaRPr lang="en-US" altLang="en-US" sz="2000">
              <a:latin typeface="Calibri Light" panose="020F0302020204030204" pitchFamily="34" charset="0"/>
              <a:cs typeface="Calibri Light" panose="020F0302020204030204" pitchFamily="34" charset="0"/>
            </a:endParaRP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9320184-8303-4247-A775-EAB3B9E269F7}"/>
              </a:ext>
            </a:extLst>
          </p:cNvPr>
          <p:cNvSpPr>
            <a:spLocks noGrp="1" noChangeArrowheads="1"/>
          </p:cNvSpPr>
          <p:nvPr>
            <p:ph type="title"/>
          </p:nvPr>
        </p:nvSpPr>
        <p:spPr>
          <a:xfrm>
            <a:off x="430213" y="288925"/>
            <a:ext cx="6892925" cy="660400"/>
          </a:xfrm>
        </p:spPr>
        <p:txBody>
          <a:bodyPr/>
          <a:lstStyle/>
          <a:p>
            <a:r>
              <a:rPr lang="en-US" altLang="en-US">
                <a:latin typeface="Calibri Light" panose="020F0302020204030204" pitchFamily="34" charset="0"/>
                <a:cs typeface="Calibri Light" panose="020F0302020204030204" pitchFamily="34" charset="0"/>
              </a:rPr>
              <a:t>Non Monetary Update</a:t>
            </a:r>
          </a:p>
        </p:txBody>
      </p:sp>
      <p:sp>
        <p:nvSpPr>
          <p:cNvPr id="17411" name="Rectangle 3">
            <a:extLst>
              <a:ext uri="{FF2B5EF4-FFF2-40B4-BE49-F238E27FC236}">
                <a16:creationId xmlns:a16="http://schemas.microsoft.com/office/drawing/2014/main" id="{FE702AD8-52FB-4625-AAF4-9C252BBAF959}"/>
              </a:ext>
            </a:extLst>
          </p:cNvPr>
          <p:cNvSpPr>
            <a:spLocks noGrp="1" noChangeArrowheads="1"/>
          </p:cNvSpPr>
          <p:nvPr>
            <p:ph idx="1"/>
          </p:nvPr>
        </p:nvSpPr>
        <p:spPr>
          <a:xfrm>
            <a:off x="203200" y="1435100"/>
            <a:ext cx="8245475" cy="3875088"/>
          </a:xfrm>
        </p:spPr>
        <p:txBody>
          <a:bodyPr/>
          <a:lstStyle/>
          <a:p>
            <a:r>
              <a:rPr lang="en-US" altLang="en-US">
                <a:latin typeface="Calibri Light" panose="020F0302020204030204" pitchFamily="34" charset="0"/>
                <a:cs typeface="Calibri Light" panose="020F0302020204030204" pitchFamily="34" charset="0"/>
              </a:rPr>
              <a:t> </a:t>
            </a:r>
          </a:p>
          <a:p>
            <a:r>
              <a:rPr lang="en-US" altLang="en-US" sz="2000">
                <a:latin typeface="Calibri Light" panose="020F0302020204030204" pitchFamily="34" charset="0"/>
                <a:cs typeface="Calibri Light" panose="020F0302020204030204" pitchFamily="34" charset="0"/>
              </a:rPr>
              <a:t>Nonmonetary transactions involve input that does not affect account balances. </a:t>
            </a:r>
          </a:p>
          <a:p>
            <a:endParaRPr lang="en-US" altLang="en-US" sz="2000">
              <a:latin typeface="Calibri Light" panose="020F0302020204030204" pitchFamily="34" charset="0"/>
              <a:cs typeface="Calibri Light" panose="020F0302020204030204" pitchFamily="34" charset="0"/>
            </a:endParaRPr>
          </a:p>
          <a:p>
            <a:r>
              <a:rPr lang="en-US" altLang="en-US" sz="2000">
                <a:latin typeface="Calibri Light" panose="020F0302020204030204" pitchFamily="34" charset="0"/>
                <a:cs typeface="Calibri Light" panose="020F0302020204030204" pitchFamily="34" charset="0"/>
              </a:rPr>
              <a:t>You can </a:t>
            </a:r>
            <a:r>
              <a:rPr lang="en-US" altLang="en-US" sz="2000" b="1">
                <a:solidFill>
                  <a:schemeClr val="accent2"/>
                </a:solidFill>
                <a:latin typeface="Calibri Light" panose="020F0302020204030204" pitchFamily="34" charset="0"/>
                <a:cs typeface="Calibri Light" panose="020F0302020204030204" pitchFamily="34" charset="0"/>
              </a:rPr>
              <a:t>use transactions</a:t>
            </a:r>
            <a:r>
              <a:rPr lang="en-US" altLang="en-US" sz="2000">
                <a:latin typeface="Calibri Light" panose="020F0302020204030204" pitchFamily="34" charset="0"/>
                <a:cs typeface="Calibri Light" panose="020F0302020204030204" pitchFamily="34" charset="0"/>
              </a:rPr>
              <a:t> in this category to add information to the system, update existing information of various records. </a:t>
            </a:r>
          </a:p>
          <a:p>
            <a:endParaRPr lang="en-US" altLang="en-US" sz="2000">
              <a:latin typeface="Calibri Light" panose="020F0302020204030204" pitchFamily="34" charset="0"/>
              <a:cs typeface="Calibri Light" panose="020F0302020204030204" pitchFamily="34" charset="0"/>
            </a:endParaRPr>
          </a:p>
          <a:p>
            <a:r>
              <a:rPr lang="en-US" altLang="en-US" sz="2000">
                <a:latin typeface="Calibri Light" panose="020F0302020204030204" pitchFamily="34" charset="0"/>
                <a:cs typeface="Calibri Light" panose="020F0302020204030204" pitchFamily="34" charset="0"/>
              </a:rPr>
              <a:t>Typical nonmonetary input includes maintenance to billing cycles, addresses and phone numbers, and customer name changes. </a:t>
            </a:r>
            <a:r>
              <a:rPr lang="en-US" altLang="en-US" sz="2000" b="1">
                <a:solidFill>
                  <a:schemeClr val="accent2"/>
                </a:solidFill>
                <a:latin typeface="Calibri Light" panose="020F0302020204030204" pitchFamily="34" charset="0"/>
                <a:cs typeface="Calibri Light" panose="020F0302020204030204" pitchFamily="34" charset="0"/>
              </a:rPr>
              <a:t>Online</a:t>
            </a:r>
            <a:r>
              <a:rPr lang="en-US" altLang="en-US" sz="2000">
                <a:latin typeface="Calibri Light" panose="020F0302020204030204" pitchFamily="34" charset="0"/>
                <a:cs typeface="Calibri Light" panose="020F0302020204030204" pitchFamily="34" charset="0"/>
              </a:rPr>
              <a:t> </a:t>
            </a:r>
            <a:r>
              <a:rPr lang="en-US" altLang="en-US" sz="2000" b="1">
                <a:solidFill>
                  <a:schemeClr val="accent2"/>
                </a:solidFill>
                <a:latin typeface="Calibri Light" panose="020F0302020204030204" pitchFamily="34" charset="0"/>
                <a:cs typeface="Calibri Light" panose="020F0302020204030204" pitchFamily="34" charset="0"/>
              </a:rPr>
              <a:t>Nonmonetary changes are immediately updated on the system.</a:t>
            </a:r>
          </a:p>
          <a:p>
            <a:endParaRPr lang="en-US" altLang="en-US" sz="2000" b="1">
              <a:solidFill>
                <a:schemeClr val="accent2"/>
              </a:solidFill>
              <a:latin typeface="Calibri Light" panose="020F0302020204030204" pitchFamily="34" charset="0"/>
              <a:cs typeface="Calibri Light" panose="020F0302020204030204" pitchFamily="34" charset="0"/>
            </a:endParaRPr>
          </a:p>
          <a:p>
            <a:endParaRPr lang="en-US" altLang="en-US" sz="2000">
              <a:latin typeface="Calibri Light" panose="020F0302020204030204" pitchFamily="34" charset="0"/>
              <a:cs typeface="Calibri Light" panose="020F0302020204030204" pitchFamily="34" charset="0"/>
            </a:endParaRP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14F819C-B8CA-4ABD-ADDE-AF7E2238563C}"/>
              </a:ext>
            </a:extLst>
          </p:cNvPr>
          <p:cNvSpPr>
            <a:spLocks noGrp="1" noChangeArrowheads="1"/>
          </p:cNvSpPr>
          <p:nvPr>
            <p:ph type="title"/>
          </p:nvPr>
        </p:nvSpPr>
        <p:spPr>
          <a:xfrm>
            <a:off x="314325" y="288925"/>
            <a:ext cx="6892925" cy="660400"/>
          </a:xfrm>
        </p:spPr>
        <p:txBody>
          <a:bodyPr/>
          <a:lstStyle/>
          <a:p>
            <a:r>
              <a:rPr lang="en-US" altLang="en-US">
                <a:latin typeface="Calibri Light" panose="020F0302020204030204" pitchFamily="34" charset="0"/>
                <a:cs typeface="Calibri Light" panose="020F0302020204030204" pitchFamily="34" charset="0"/>
              </a:rPr>
              <a:t>Non Monetary updates -Online</a:t>
            </a:r>
          </a:p>
        </p:txBody>
      </p:sp>
      <p:graphicFrame>
        <p:nvGraphicFramePr>
          <p:cNvPr id="451618" name="Group 34">
            <a:extLst>
              <a:ext uri="{FF2B5EF4-FFF2-40B4-BE49-F238E27FC236}">
                <a16:creationId xmlns:a16="http://schemas.microsoft.com/office/drawing/2014/main" id="{5B8C4E69-4584-4D86-A93B-1A6369FD7689}"/>
              </a:ext>
            </a:extLst>
          </p:cNvPr>
          <p:cNvGraphicFramePr>
            <a:graphicFrameLocks noGrp="1"/>
          </p:cNvGraphicFramePr>
          <p:nvPr>
            <p:ph type="tbl" idx="1"/>
          </p:nvPr>
        </p:nvGraphicFramePr>
        <p:xfrm>
          <a:off x="984250" y="1301750"/>
          <a:ext cx="6350000" cy="4343400"/>
        </p:xfrm>
        <a:graphic>
          <a:graphicData uri="http://schemas.openxmlformats.org/drawingml/2006/table">
            <a:tbl>
              <a:tblPr/>
              <a:tblGrid>
                <a:gridCol w="6350000">
                  <a:extLst>
                    <a:ext uri="{9D8B030D-6E8A-4147-A177-3AD203B41FA5}">
                      <a16:colId xmlns:a16="http://schemas.microsoft.com/office/drawing/2014/main" val="2090689649"/>
                    </a:ext>
                  </a:extLst>
                </a:gridCol>
              </a:tblGrid>
              <a:tr h="2400300">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ARMB (      )            *** Q  CITIFINANCIAL  Q ***    PAGE 01     05/05/2002</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ACCOUNT BASE SEGMENT                   00:19:25</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900" b="0" i="0" u="none" strike="noStrike" cap="none" normalizeH="0" baseline="0">
                        <a:ln>
                          <a:noFill/>
                        </a:ln>
                        <a:solidFill>
                          <a:schemeClr val="tx1"/>
                        </a:solidFill>
                        <a:effectLst/>
                        <a:latin typeface="Courier New" panose="02070309020205020404" pitchFamily="49" charset="0"/>
                      </a:endParaRP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ORGANIZATION   001   LOGO   012   ACCOUNT   0006032590120534291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a:t>
                      </a:r>
                      <a:r>
                        <a:rPr kumimoji="0" lang="en-US" altLang="en-US" sz="900" b="1" i="0" u="none" strike="noStrike" cap="none" normalizeH="0" baseline="0">
                          <a:ln>
                            <a:noFill/>
                          </a:ln>
                          <a:solidFill>
                            <a:schemeClr val="accent2"/>
                          </a:solidFill>
                          <a:effectLst/>
                          <a:latin typeface="Courier New" panose="02070309020205020404" pitchFamily="49" charset="0"/>
                        </a:rPr>
                        <a:t>SHORT NAME          ( AABAK,EDWARD A  )</a:t>
                      </a:r>
                      <a:r>
                        <a:rPr kumimoji="0" lang="en-US" altLang="en-US" sz="900" b="0" i="0" u="none" strike="noStrike" cap="none" normalizeH="0" baseline="0">
                          <a:ln>
                            <a:noFill/>
                          </a:ln>
                          <a:solidFill>
                            <a:schemeClr val="tx1"/>
                          </a:solidFill>
                          <a:effectLst/>
                          <a:latin typeface="Courier New" panose="02070309020205020404" pitchFamily="49" charset="0"/>
                        </a:rPr>
                        <a:t> DATE LAST MAINT             10221999</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a:t>
                      </a:r>
                      <a:r>
                        <a:rPr kumimoji="0" lang="en-US" altLang="en-US" sz="900" b="1" i="0" u="none" strike="noStrike" cap="none" normalizeH="0" baseline="0">
                          <a:ln>
                            <a:noFill/>
                          </a:ln>
                          <a:solidFill>
                            <a:schemeClr val="accent1"/>
                          </a:solidFill>
                          <a:effectLst/>
                          <a:latin typeface="Courier New" panose="02070309020205020404" pitchFamily="49" charset="0"/>
                        </a:rPr>
                        <a:t>CREDIT LIMIT              ( 000005500 )</a:t>
                      </a:r>
                      <a:r>
                        <a:rPr kumimoji="0" lang="en-US" altLang="en-US" sz="900" b="0" i="0" u="none" strike="noStrike" cap="none" normalizeH="0" baseline="0">
                          <a:ln>
                            <a:noFill/>
                          </a:ln>
                          <a:solidFill>
                            <a:schemeClr val="tx1"/>
                          </a:solidFill>
                          <a:effectLst/>
                          <a:latin typeface="Courier New" panose="02070309020205020404" pitchFamily="49" charset="0"/>
                        </a:rPr>
                        <a:t> CUSTOMER NBR   ( 0006032590120534291 )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CARD FEE DATE              (          ) USER DATA      ( 0005892840656164703 )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ACH PAYMENT  ( N ) R/T    ( 000000000 ) ACCOUNT    ( D ) ( 00000000000000000 )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ACH PYMT EXP (          ) STATUS ( 9 ) C/O STAT ( 0 ) RSN (    )   0   DAYS 00</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ALT CUST     (   ) EXPIRES (          ) ALT CUST NBR   ( 0000000000000000000 )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COLLATERAL CODE (    )  FLEX BILL ( N ) REL NUMBER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DATES: APPLI  ( 03071999 ) OPNED ( 03071999 ) CLSED ( 10312000 ) CRD# SCM ( 0 )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GREATEST EXP DATE    0000  RETURN MAIL        ( 00 ) </a:t>
                      </a:r>
                      <a:r>
                        <a:rPr kumimoji="0" lang="en-US" altLang="en-US" sz="900" b="1" i="0" u="none" strike="noStrike" cap="none" normalizeH="0" baseline="0">
                          <a:ln>
                            <a:noFill/>
                          </a:ln>
                          <a:solidFill>
                            <a:schemeClr val="accent2"/>
                          </a:solidFill>
                          <a:effectLst/>
                          <a:latin typeface="Courier New" panose="02070309020205020404" pitchFamily="49" charset="0"/>
                        </a:rPr>
                        <a:t>BILLING CYCLE      ( 02 )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STMT FLAG            (   ) STMT FREQ          ( 00 ) NEXT STMT    ( 07022000 )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BLK CODE 1 / 2 (   ) (   ) BLOCK DATE 1   00000000   OWNER               ( O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REISSUE SCHEME       ( 0 ) BLOCK DATE 2   00000000   RESTRUCTURE FLAG    ( N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SCORES: BUREAU   ( 722   ) IN-HOUSE        ( 309   ) MISC            ( 000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CR BUREAU DTE ( 08151999 ) INCOME - TH ( 000199992 ) CRD EXP ( 1249 )  00001</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CREDIT CLASS          N3   LAST RECLASS   00000000   NEXT RECLASS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SOURCE ( -13  )   PROMO CODES: (      ) 0  (      ) 0  (      ) 0  (      ) 0</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HI BALANCE   ( 000000744 ) PERM COLLECTOR    (     ) COLL CARD REQUEST   ( N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EMPLOYEE CODE       (    ) DISPLAY REQUEST     ( N ) LETTER REQUEST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WARNING CODES 0  ( 0 ) ( 0 ) ( 0 ) ( 0 ) ( 0 ) ( 0 ) STM RQ ( N )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PF1=ARMU     PF2=ARIH     PF3=ARIQ     PF4=ARMN     PF5=ARME     PF6=INQUIRY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900" b="0" i="0" u="none" strike="noStrike" cap="none" normalizeH="0" baseline="0">
                        <a:ln>
                          <a:noFill/>
                        </a:ln>
                        <a:solidFill>
                          <a:schemeClr val="tx1"/>
                        </a:solidFill>
                        <a:effectLst/>
                        <a:latin typeface="Courier New" panose="02070309020205020404" pitchFamily="49"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70056548"/>
                  </a:ext>
                </a:extLst>
              </a:tr>
            </a:tbl>
          </a:graphicData>
        </a:graphic>
      </p:graphicFrame>
      <p:sp>
        <p:nvSpPr>
          <p:cNvPr id="18441" name="Text Box 5">
            <a:extLst>
              <a:ext uri="{FF2B5EF4-FFF2-40B4-BE49-F238E27FC236}">
                <a16:creationId xmlns:a16="http://schemas.microsoft.com/office/drawing/2014/main" id="{341274E7-3B07-4AEE-BAE9-02146C29833B}"/>
              </a:ext>
            </a:extLst>
          </p:cNvPr>
          <p:cNvSpPr txBox="1">
            <a:spLocks noChangeArrowheads="1"/>
          </p:cNvSpPr>
          <p:nvPr/>
        </p:nvSpPr>
        <p:spPr bwMode="auto">
          <a:xfrm>
            <a:off x="1101725" y="1512888"/>
            <a:ext cx="6026150" cy="4572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endParaRPr lang="en-US" altLang="en-US" b="1"/>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0222CD4-9EF4-49BF-B232-732EEA24D509}"/>
              </a:ext>
            </a:extLst>
          </p:cNvPr>
          <p:cNvSpPr>
            <a:spLocks noGrp="1" noChangeArrowheads="1"/>
          </p:cNvSpPr>
          <p:nvPr>
            <p:ph type="title"/>
          </p:nvPr>
        </p:nvSpPr>
        <p:spPr>
          <a:xfrm>
            <a:off x="373063" y="288925"/>
            <a:ext cx="6892925" cy="660400"/>
          </a:xfrm>
        </p:spPr>
        <p:txBody>
          <a:bodyPr/>
          <a:lstStyle/>
          <a:p>
            <a:r>
              <a:rPr lang="en-US" altLang="en-US">
                <a:latin typeface="Calibri Light" panose="020F0302020204030204" pitchFamily="34" charset="0"/>
                <a:cs typeface="Calibri Light" panose="020F0302020204030204" pitchFamily="34" charset="0"/>
              </a:rPr>
              <a:t>Non Monetary updates -Online</a:t>
            </a:r>
          </a:p>
        </p:txBody>
      </p:sp>
      <p:graphicFrame>
        <p:nvGraphicFramePr>
          <p:cNvPr id="453649" name="Group 17">
            <a:extLst>
              <a:ext uri="{FF2B5EF4-FFF2-40B4-BE49-F238E27FC236}">
                <a16:creationId xmlns:a16="http://schemas.microsoft.com/office/drawing/2014/main" id="{93BE006B-7009-416E-83C5-136BA6E19E0E}"/>
              </a:ext>
            </a:extLst>
          </p:cNvPr>
          <p:cNvGraphicFramePr>
            <a:graphicFrameLocks noGrp="1"/>
          </p:cNvGraphicFramePr>
          <p:nvPr>
            <p:ph type="tbl" idx="1"/>
          </p:nvPr>
        </p:nvGraphicFramePr>
        <p:xfrm>
          <a:off x="698500" y="1435100"/>
          <a:ext cx="6248400" cy="4572000"/>
        </p:xfrm>
        <a:graphic>
          <a:graphicData uri="http://schemas.openxmlformats.org/drawingml/2006/table">
            <a:tbl>
              <a:tblPr/>
              <a:tblGrid>
                <a:gridCol w="6248400">
                  <a:extLst>
                    <a:ext uri="{9D8B030D-6E8A-4147-A177-3AD203B41FA5}">
                      <a16:colId xmlns:a16="http://schemas.microsoft.com/office/drawing/2014/main" val="1927216281"/>
                    </a:ext>
                  </a:extLst>
                </a:gridCol>
              </a:tblGrid>
              <a:tr h="4572000">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ARMN (      )            *** Q  CITIFINANCIAL  Q ***    PAGE 01     05/05/2002</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CUSTOMER NAME ADDRESS                   00:29:28</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900" b="0" i="0" u="none" strike="noStrike" cap="none" normalizeH="0" baseline="0">
                        <a:ln>
                          <a:noFill/>
                        </a:ln>
                        <a:solidFill>
                          <a:schemeClr val="tx1"/>
                        </a:solidFill>
                        <a:effectLst/>
                        <a:latin typeface="Courier New" panose="02070309020205020404" pitchFamily="49" charset="0"/>
                      </a:endParaRP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ORGANIZATION   001   CUST NBR  0006032590120534291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900" b="0" i="0" u="none" strike="noStrike" cap="none" normalizeH="0" baseline="0">
                        <a:ln>
                          <a:noFill/>
                        </a:ln>
                        <a:solidFill>
                          <a:schemeClr val="tx1"/>
                        </a:solidFill>
                        <a:effectLst/>
                        <a:latin typeface="Courier New" panose="02070309020205020404" pitchFamily="49" charset="0"/>
                      </a:endParaRP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a:t>
                      </a:r>
                      <a:r>
                        <a:rPr kumimoji="0" lang="en-US" altLang="en-US" sz="900" b="1" i="0" u="none" strike="noStrike" cap="none" normalizeH="0" baseline="0">
                          <a:ln>
                            <a:noFill/>
                          </a:ln>
                          <a:solidFill>
                            <a:schemeClr val="accent2"/>
                          </a:solidFill>
                          <a:effectLst/>
                          <a:latin typeface="Courier New" panose="02070309020205020404" pitchFamily="49" charset="0"/>
                        </a:rPr>
                        <a:t>NAME LINE 1   ( EDWARD A AABAK                 ) </a:t>
                      </a:r>
                      <a:r>
                        <a:rPr kumimoji="0" lang="en-US" altLang="en-US" sz="900" b="0" i="0" u="none" strike="noStrike" cap="none" normalizeH="0" baseline="0">
                          <a:ln>
                            <a:noFill/>
                          </a:ln>
                          <a:solidFill>
                            <a:schemeClr val="tx1"/>
                          </a:solidFill>
                          <a:effectLst/>
                          <a:latin typeface="Courier New" panose="02070309020205020404" pitchFamily="49" charset="0"/>
                        </a:rPr>
                        <a:t>STATUS              ( A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NAME LINE 2   (                                ) DATE LAST MAINT  07072000</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NAME LINE 3   (                                ) STMT MSG INDICATOR  ( 0 )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1" i="0" u="none" strike="noStrike" cap="none" normalizeH="0" baseline="0">
                          <a:ln>
                            <a:noFill/>
                          </a:ln>
                          <a:solidFill>
                            <a:schemeClr val="tx1"/>
                          </a:solidFill>
                          <a:effectLst/>
                          <a:latin typeface="Courier New" panose="02070309020205020404" pitchFamily="49" charset="0"/>
                        </a:rPr>
                        <a:t> </a:t>
                      </a:r>
                      <a:r>
                        <a:rPr kumimoji="0" lang="en-US" altLang="en-US" sz="900" b="1" i="0" u="none" strike="noStrike" cap="none" normalizeH="0" baseline="0">
                          <a:ln>
                            <a:noFill/>
                          </a:ln>
                          <a:solidFill>
                            <a:schemeClr val="accent2"/>
                          </a:solidFill>
                          <a:effectLst/>
                          <a:latin typeface="Courier New" panose="02070309020205020404" pitchFamily="49" charset="0"/>
                        </a:rPr>
                        <a:t>ADDR LINE 1   ( 253 CORBY CT                   )</a:t>
                      </a:r>
                      <a:r>
                        <a:rPr kumimoji="0" lang="en-US" altLang="en-US" sz="900" b="0" i="0" u="none" strike="noStrike" cap="none" normalizeH="0" baseline="0">
                          <a:ln>
                            <a:noFill/>
                          </a:ln>
                          <a:solidFill>
                            <a:schemeClr val="tx1"/>
                          </a:solidFill>
                          <a:effectLst/>
                          <a:latin typeface="Courier New" panose="02070309020205020404" pitchFamily="49" charset="0"/>
                        </a:rPr>
                        <a:t> MAILING LIST        ( Y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1" i="0" u="none" strike="noStrike" cap="none" normalizeH="0" baseline="0">
                          <a:ln>
                            <a:noFill/>
                          </a:ln>
                          <a:solidFill>
                            <a:schemeClr val="tx1"/>
                          </a:solidFill>
                          <a:effectLst/>
                          <a:latin typeface="Courier New" panose="02070309020205020404" pitchFamily="49" charset="0"/>
                        </a:rPr>
                        <a:t> </a:t>
                      </a:r>
                      <a:r>
                        <a:rPr kumimoji="0" lang="en-US" altLang="en-US" sz="900" b="1" i="0" u="none" strike="noStrike" cap="none" normalizeH="0" baseline="0">
                          <a:ln>
                            <a:noFill/>
                          </a:ln>
                          <a:solidFill>
                            <a:schemeClr val="accent2"/>
                          </a:solidFill>
                          <a:effectLst/>
                          <a:latin typeface="Courier New" panose="02070309020205020404" pitchFamily="49" charset="0"/>
                        </a:rPr>
                        <a:t>ADDR LINE 2   (                                )</a:t>
                      </a:r>
                      <a:r>
                        <a:rPr kumimoji="0" lang="en-US" altLang="en-US" sz="900" b="0" i="0" u="none" strike="noStrike" cap="none" normalizeH="0" baseline="0">
                          <a:ln>
                            <a:noFill/>
                          </a:ln>
                          <a:solidFill>
                            <a:schemeClr val="tx1"/>
                          </a:solidFill>
                          <a:effectLst/>
                          <a:latin typeface="Courier New" panose="02070309020205020404" pitchFamily="49" charset="0"/>
                        </a:rPr>
                        <a:t> CARRIER ROUTE    ( C016 )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a:t>
                      </a:r>
                      <a:r>
                        <a:rPr kumimoji="0" lang="en-US" altLang="en-US" sz="900" b="1" i="0" u="none" strike="noStrike" cap="none" normalizeH="0" baseline="0">
                          <a:ln>
                            <a:noFill/>
                          </a:ln>
                          <a:solidFill>
                            <a:schemeClr val="accent2"/>
                          </a:solidFill>
                          <a:effectLst/>
                          <a:latin typeface="Courier New" panose="02070309020205020404" pitchFamily="49" charset="0"/>
                        </a:rPr>
                        <a:t>CITY STATE    ( CASTLE ROCK            )</a:t>
                      </a:r>
                      <a:r>
                        <a:rPr kumimoji="0" lang="en-US" altLang="en-US" sz="900" b="0" i="0" u="none" strike="noStrike" cap="none" normalizeH="0" baseline="0">
                          <a:ln>
                            <a:noFill/>
                          </a:ln>
                          <a:solidFill>
                            <a:schemeClr val="tx1"/>
                          </a:solidFill>
                          <a:effectLst/>
                          <a:latin typeface="Courier New" panose="02070309020205020404" pitchFamily="49" charset="0"/>
                        </a:rPr>
                        <a:t> ( CO  ) ZIP CODE    ( 801048825 )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NAME TYPE IND  NL1 ( P )   NL2 ( P )   NL3 ( P ) RES  (   ) FRGN CNTRY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RELATIVE NAME (                                ) NBR OF DEPENDENTS    ( 000 )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EMPLOYER      (                                ) PHONE ( Y ) ( 3034508468 )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POSITION      ( 01   ) HOME PHONE ( 3036609511 ) SSAN  ( S )  ( 522698617 )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DRIVER LICENSE STATE (     ) NBR (                 ) LANGUAGE IND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CO-OWNER INFORMATION  W-9   0   W-9 SENT ( 00000000 ) W-9 FILED   00000000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CO-OWNER NAME (                                ) CO IND ( P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EMPLOYER      (                                ) PHONE ( Y ) ( 0000000000 )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POSITION      (      ) HOME PHONE ( 0000000000 ) SSAN  ( S )  ( 000000000 )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USER DEMO 1   (                 )           USER DEMO 2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MEMO LINE 1   ( AMERICAN FURNITURE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MEMO LINE 2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PF1=ARMU     PF2=ARMB     PF3=ARME     PF4=ARIH     PF5=ARIQ     PF6=INQUIRY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900" b="0" i="0" u="none" strike="noStrike" cap="none" normalizeH="0" baseline="0">
                        <a:ln>
                          <a:noFill/>
                        </a:ln>
                        <a:solidFill>
                          <a:schemeClr val="tx1"/>
                        </a:solidFill>
                        <a:effectLst/>
                        <a:latin typeface="Courier New" panose="02070309020205020404" pitchFamily="49"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0261852"/>
                  </a:ext>
                </a:extLst>
              </a:tr>
            </a:tbl>
          </a:graphicData>
        </a:graphic>
      </p:graphicFrame>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a:extLst>
              <a:ext uri="{FF2B5EF4-FFF2-40B4-BE49-F238E27FC236}">
                <a16:creationId xmlns:a16="http://schemas.microsoft.com/office/drawing/2014/main" id="{352A6050-1ED4-4F6A-ACA2-878609AFDCF6}"/>
              </a:ext>
            </a:extLst>
          </p:cNvPr>
          <p:cNvSpPr>
            <a:spLocks noGrp="1" noChangeArrowheads="1"/>
          </p:cNvSpPr>
          <p:nvPr>
            <p:ph type="title"/>
          </p:nvPr>
        </p:nvSpPr>
        <p:spPr>
          <a:xfrm>
            <a:off x="401638" y="288925"/>
            <a:ext cx="6892925" cy="660400"/>
          </a:xfrm>
        </p:spPr>
        <p:txBody>
          <a:bodyPr/>
          <a:lstStyle/>
          <a:p>
            <a:r>
              <a:rPr lang="en-US" altLang="en-US">
                <a:latin typeface="Calibri Light" panose="020F0302020204030204" pitchFamily="34" charset="0"/>
                <a:cs typeface="Calibri Light" panose="020F0302020204030204" pitchFamily="34" charset="0"/>
              </a:rPr>
              <a:t>Non Monetary updates -Online</a:t>
            </a:r>
          </a:p>
        </p:txBody>
      </p:sp>
      <p:graphicFrame>
        <p:nvGraphicFramePr>
          <p:cNvPr id="455695" name="Group 15">
            <a:extLst>
              <a:ext uri="{FF2B5EF4-FFF2-40B4-BE49-F238E27FC236}">
                <a16:creationId xmlns:a16="http://schemas.microsoft.com/office/drawing/2014/main" id="{65BB4EF9-FC09-445F-AC92-3B7B36055D50}"/>
              </a:ext>
            </a:extLst>
          </p:cNvPr>
          <p:cNvGraphicFramePr>
            <a:graphicFrameLocks noGrp="1"/>
          </p:cNvGraphicFramePr>
          <p:nvPr>
            <p:ph type="tbl" idx="1"/>
          </p:nvPr>
        </p:nvGraphicFramePr>
        <p:xfrm>
          <a:off x="1022350" y="1339850"/>
          <a:ext cx="6038850" cy="4572000"/>
        </p:xfrm>
        <a:graphic>
          <a:graphicData uri="http://schemas.openxmlformats.org/drawingml/2006/table">
            <a:tbl>
              <a:tblPr/>
              <a:tblGrid>
                <a:gridCol w="6038850">
                  <a:extLst>
                    <a:ext uri="{9D8B030D-6E8A-4147-A177-3AD203B41FA5}">
                      <a16:colId xmlns:a16="http://schemas.microsoft.com/office/drawing/2014/main" val="4259542898"/>
                    </a:ext>
                  </a:extLst>
                </a:gridCol>
              </a:tblGrid>
              <a:tr h="4572000">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ARMO (      )            *** Q  CITIFINANCIAL  Q ***    PAGE 01     05/05/2002</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ORGANIZATION RECORD                    00:36:16</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900" b="0" i="0" u="none" strike="noStrike" cap="none" normalizeH="0" baseline="0">
                        <a:ln>
                          <a:noFill/>
                        </a:ln>
                        <a:solidFill>
                          <a:schemeClr val="tx1"/>
                        </a:solidFill>
                        <a:effectLst/>
                        <a:latin typeface="Courier New" panose="02070309020205020404" pitchFamily="49" charset="0"/>
                      </a:endParaRP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ORGANIZATION   001</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900" b="0" i="0" u="none" strike="noStrike" cap="none" normalizeH="0" baseline="0">
                        <a:ln>
                          <a:noFill/>
                        </a:ln>
                        <a:solidFill>
                          <a:schemeClr val="tx1"/>
                        </a:solidFill>
                        <a:effectLst/>
                        <a:latin typeface="Courier New" panose="02070309020205020404" pitchFamily="49" charset="0"/>
                      </a:endParaRP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ORG NAME         ( CITIFIN RETAIL SRV DIV OF TB&amp;T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ADDRESS 1        ( 300 ST PAUL PLACE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ADDRESS 2        ( BALTIMORE, MD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ADDRESS 3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ADDRESS 4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ZIP CODE         ( 21202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CUSTOMER SERVICE PHONE ( 0000000000 ) COLLECTION PHONE ( 0000000000 )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CURRENCY CODE                 (     ) COUNTRY CODE            ( USA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WORK WEEK ( CXXXXXC )                 MEMBER ID          ( 00000000 )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HOLIDAYS</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( 11251999 ) ( 12251999 ) (          ) (          )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          ) (          ) (          ) (          )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          ) (          ) (          ) (          )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          ) (          ) (          ) (          )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          ) (          ) (          ) (          ) (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900" b="0" i="0" u="none" strike="noStrike" cap="none" normalizeH="0" baseline="0">
                        <a:ln>
                          <a:noFill/>
                        </a:ln>
                        <a:solidFill>
                          <a:schemeClr val="tx1"/>
                        </a:solidFill>
                        <a:effectLst/>
                        <a:latin typeface="Courier New" panose="02070309020205020404" pitchFamily="49" charset="0"/>
                      </a:endParaRP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DATE LAST PROCESSED 05272002    DATE ACCRUED THRU   05272002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DATE NEXT PROCESS   05282002    DATE LAST MAINT     03222002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900" b="0" i="0" u="none" strike="noStrike" cap="none" normalizeH="0" baseline="0">
                          <a:ln>
                            <a:noFill/>
                          </a:ln>
                          <a:solidFill>
                            <a:schemeClr val="tx1"/>
                          </a:solidFill>
                          <a:effectLst/>
                          <a:latin typeface="Courier New" panose="02070309020205020404" pitchFamily="49" charset="0"/>
                        </a:rPr>
                        <a:t>  PF1=ARMU     PF2=ARMS     PF3=ARML     PF4=ARMG     PF5=ARMC     PF6=INQUIRY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900" b="0" i="0" u="none" strike="noStrike" cap="none" normalizeH="0" baseline="0">
                        <a:ln>
                          <a:noFill/>
                        </a:ln>
                        <a:solidFill>
                          <a:schemeClr val="tx1"/>
                        </a:solidFill>
                        <a:effectLst/>
                        <a:latin typeface="Courier New" panose="02070309020205020404" pitchFamily="49"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32341360"/>
                  </a:ext>
                </a:extLst>
              </a:tr>
            </a:tbl>
          </a:graphicData>
        </a:graphic>
      </p:graphicFrame>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0B18D99-BA43-4A4C-BE62-95A362070E17}"/>
              </a:ext>
            </a:extLst>
          </p:cNvPr>
          <p:cNvSpPr>
            <a:spLocks noGrp="1" noChangeArrowheads="1"/>
          </p:cNvSpPr>
          <p:nvPr>
            <p:ph type="title"/>
          </p:nvPr>
        </p:nvSpPr>
        <p:spPr>
          <a:xfrm>
            <a:off x="460375" y="260350"/>
            <a:ext cx="6892925" cy="660400"/>
          </a:xfrm>
        </p:spPr>
        <p:txBody>
          <a:bodyPr/>
          <a:lstStyle/>
          <a:p>
            <a:r>
              <a:rPr lang="en-US" altLang="en-US" sz="2400">
                <a:latin typeface="Calibri Light" panose="020F0302020204030204" pitchFamily="34" charset="0"/>
                <a:cs typeface="Calibri Light" panose="020F0302020204030204" pitchFamily="34" charset="0"/>
              </a:rPr>
              <a:t>Non Monetary Updates – Online Batch Impact</a:t>
            </a:r>
          </a:p>
        </p:txBody>
      </p:sp>
      <p:sp>
        <p:nvSpPr>
          <p:cNvPr id="21507" name="Rectangle 3">
            <a:extLst>
              <a:ext uri="{FF2B5EF4-FFF2-40B4-BE49-F238E27FC236}">
                <a16:creationId xmlns:a16="http://schemas.microsoft.com/office/drawing/2014/main" id="{12C85145-3331-458A-AEB6-307B2184754F}"/>
              </a:ext>
            </a:extLst>
          </p:cNvPr>
          <p:cNvSpPr>
            <a:spLocks noGrp="1" noChangeArrowheads="1"/>
          </p:cNvSpPr>
          <p:nvPr>
            <p:ph idx="1"/>
          </p:nvPr>
        </p:nvSpPr>
        <p:spPr>
          <a:xfrm>
            <a:off x="373063" y="1201738"/>
            <a:ext cx="6892925" cy="3871912"/>
          </a:xfrm>
        </p:spPr>
        <p:txBody>
          <a:bodyPr/>
          <a:lstStyle/>
          <a:p>
            <a:r>
              <a:rPr lang="en-US" altLang="en-US" sz="2000">
                <a:latin typeface="Calibri Light" panose="020F0302020204030204" pitchFamily="34" charset="0"/>
                <a:cs typeface="Calibri Light" panose="020F0302020204030204" pitchFamily="34" charset="0"/>
              </a:rPr>
              <a:t>Non Monetary data updated thru online …</a:t>
            </a:r>
          </a:p>
          <a:p>
            <a:r>
              <a:rPr lang="en-US" altLang="en-US" sz="2000">
                <a:latin typeface="Calibri Light" panose="020F0302020204030204" pitchFamily="34" charset="0"/>
                <a:cs typeface="Calibri Light" panose="020F0302020204030204" pitchFamily="34" charset="0"/>
              </a:rPr>
              <a:t>Where does it go ?........</a:t>
            </a:r>
          </a:p>
          <a:p>
            <a:endParaRPr lang="en-US" altLang="en-US" sz="2000">
              <a:latin typeface="Calibri Light" panose="020F0302020204030204" pitchFamily="34" charset="0"/>
              <a:cs typeface="Calibri Light" panose="020F0302020204030204" pitchFamily="34" charset="0"/>
            </a:endParaRPr>
          </a:p>
          <a:p>
            <a:r>
              <a:rPr lang="en-US" altLang="en-US" sz="2000">
                <a:latin typeface="Calibri Light" panose="020F0302020204030204" pitchFamily="34" charset="0"/>
                <a:cs typeface="Calibri Light" panose="020F0302020204030204" pitchFamily="34" charset="0"/>
              </a:rPr>
              <a:t>AML1  </a:t>
            </a:r>
            <a:r>
              <a:rPr lang="en-US" altLang="en-US" sz="2000">
                <a:latin typeface="Calibri Light" panose="020F0302020204030204" pitchFamily="34" charset="0"/>
                <a:cs typeface="Calibri Light" panose="020F0302020204030204" pitchFamily="34" charset="0"/>
                <a:sym typeface="Wingdings" panose="05000000000000000000" pitchFamily="2" charset="2"/>
              </a:rPr>
              <a:t>	</a:t>
            </a:r>
            <a:r>
              <a:rPr lang="en-US" altLang="en-US" sz="2000">
                <a:latin typeface="Calibri Light" panose="020F0302020204030204" pitchFamily="34" charset="0"/>
                <a:cs typeface="Calibri Light" panose="020F0302020204030204" pitchFamily="34" charset="0"/>
              </a:rPr>
              <a:t>Nonmonetary Log File 1</a:t>
            </a:r>
          </a:p>
          <a:p>
            <a:r>
              <a:rPr lang="en-US" altLang="en-US" sz="2000">
                <a:latin typeface="Calibri Light" panose="020F0302020204030204" pitchFamily="34" charset="0"/>
                <a:cs typeface="Calibri Light" panose="020F0302020204030204" pitchFamily="34" charset="0"/>
              </a:rPr>
              <a:t>AML2  </a:t>
            </a:r>
            <a:r>
              <a:rPr lang="en-US" altLang="en-US" sz="2000">
                <a:latin typeface="Calibri Light" panose="020F0302020204030204" pitchFamily="34" charset="0"/>
                <a:cs typeface="Calibri Light" panose="020F0302020204030204" pitchFamily="34" charset="0"/>
                <a:sym typeface="Wingdings" panose="05000000000000000000" pitchFamily="2" charset="2"/>
              </a:rPr>
              <a:t>	</a:t>
            </a:r>
            <a:r>
              <a:rPr lang="en-US" altLang="en-US" sz="2000">
                <a:latin typeface="Calibri Light" panose="020F0302020204030204" pitchFamily="34" charset="0"/>
                <a:cs typeface="Calibri Light" panose="020F0302020204030204" pitchFamily="34" charset="0"/>
              </a:rPr>
              <a:t>Nonmonetary Log File 2</a:t>
            </a:r>
          </a:p>
          <a:p>
            <a:r>
              <a:rPr lang="en-US" altLang="en-US" sz="2000">
                <a:latin typeface="Calibri Light" panose="020F0302020204030204" pitchFamily="34" charset="0"/>
                <a:cs typeface="Calibri Light" panose="020F0302020204030204" pitchFamily="34" charset="0"/>
              </a:rPr>
              <a:t>AML3  </a:t>
            </a:r>
            <a:r>
              <a:rPr lang="en-US" altLang="en-US" sz="2000">
                <a:latin typeface="Calibri Light" panose="020F0302020204030204" pitchFamily="34" charset="0"/>
                <a:cs typeface="Calibri Light" panose="020F0302020204030204" pitchFamily="34" charset="0"/>
                <a:sym typeface="Wingdings" panose="05000000000000000000" pitchFamily="2" charset="2"/>
              </a:rPr>
              <a:t>	</a:t>
            </a:r>
            <a:r>
              <a:rPr lang="en-US" altLang="en-US" sz="2000">
                <a:latin typeface="Calibri Light" panose="020F0302020204030204" pitchFamily="34" charset="0"/>
                <a:cs typeface="Calibri Light" panose="020F0302020204030204" pitchFamily="34" charset="0"/>
              </a:rPr>
              <a:t>Memo Post Log File 3</a:t>
            </a:r>
          </a:p>
          <a:p>
            <a:r>
              <a:rPr lang="en-US" altLang="en-US" sz="2000">
                <a:latin typeface="Calibri Light" panose="020F0302020204030204" pitchFamily="34" charset="0"/>
                <a:cs typeface="Calibri Light" panose="020F0302020204030204" pitchFamily="34" charset="0"/>
              </a:rPr>
              <a:t>AML4  </a:t>
            </a:r>
            <a:r>
              <a:rPr lang="en-US" altLang="en-US" sz="2000">
                <a:latin typeface="Calibri Light" panose="020F0302020204030204" pitchFamily="34" charset="0"/>
                <a:cs typeface="Calibri Light" panose="020F0302020204030204" pitchFamily="34" charset="0"/>
                <a:sym typeface="Wingdings" panose="05000000000000000000" pitchFamily="2" charset="2"/>
              </a:rPr>
              <a:t>	</a:t>
            </a:r>
            <a:r>
              <a:rPr lang="en-US" altLang="en-US" sz="2000">
                <a:latin typeface="Calibri Light" panose="020F0302020204030204" pitchFamily="34" charset="0"/>
                <a:cs typeface="Calibri Light" panose="020F0302020204030204" pitchFamily="34" charset="0"/>
              </a:rPr>
              <a:t>Memo Post Log File 4</a:t>
            </a:r>
          </a:p>
          <a:p>
            <a:endParaRPr lang="en-US" altLang="en-US" sz="2000">
              <a:latin typeface="Calibri Light" panose="020F0302020204030204" pitchFamily="34" charset="0"/>
              <a:cs typeface="Calibri Light" panose="020F0302020204030204" pitchFamily="34" charset="0"/>
            </a:endParaRPr>
          </a:p>
          <a:p>
            <a:endParaRPr lang="en-US" altLang="en-US">
              <a:latin typeface="Calibri Light" panose="020F0302020204030204" pitchFamily="34" charset="0"/>
              <a:cs typeface="Calibri Light" panose="020F0302020204030204" pitchFamily="34" charset="0"/>
            </a:endParaRPr>
          </a:p>
        </p:txBody>
      </p:sp>
    </p:spTree>
  </p:cSld>
  <p:clrMapOvr>
    <a:masterClrMapping/>
  </p:clrMapOvr>
  <p:transition>
    <p:wipe dir="r"/>
  </p:transition>
</p:sld>
</file>

<file path=ppt/theme/theme1.xml><?xml version="1.0" encoding="utf-8"?>
<a:theme xmlns:a="http://schemas.openxmlformats.org/drawingml/2006/main" name="Theme1">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name="Theme1" id="{431DDAAF-57C0-40B9-8C65-06DB805F8E23}" vid="{E1EB273B-6E4E-409D-9074-6101FDBE413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s" id="{73A2CC62-241F-42EB-98D3-60529F600B2F}" vid="{D769BB0D-BB31-4AE5-9538-E958B1AB70D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1002</TotalTime>
  <Words>3518</Words>
  <Application>Microsoft Office PowerPoint</Application>
  <PresentationFormat>On-screen Show (4:3)</PresentationFormat>
  <Paragraphs>589</Paragraphs>
  <Slides>35</Slides>
  <Notes>0</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Theme1</vt:lpstr>
      <vt:lpstr>Custom Design</vt:lpstr>
      <vt:lpstr>PowerPoint Presentation</vt:lpstr>
      <vt:lpstr>Non Monetary/Monetary  Transaction</vt:lpstr>
      <vt:lpstr>Transaction Updates</vt:lpstr>
      <vt:lpstr>Non Monetary Update</vt:lpstr>
      <vt:lpstr>Non Monetary Update</vt:lpstr>
      <vt:lpstr>Non Monetary updates -Online</vt:lpstr>
      <vt:lpstr>Non Monetary updates -Online</vt:lpstr>
      <vt:lpstr>Non Monetary updates -Online</vt:lpstr>
      <vt:lpstr>Non Monetary Updates – Online Batch Impact</vt:lpstr>
      <vt:lpstr>Non Monetary Updates – Online   Batch Impact- JOURNAL MODE</vt:lpstr>
      <vt:lpstr>Non Monetary Updates – Online   Batch Impact- JOURNAL MODE</vt:lpstr>
      <vt:lpstr>Non Monetary update  -Report</vt:lpstr>
      <vt:lpstr>Non Monetary Updates – Batch   Batch Impact-  UPDATE  MODE</vt:lpstr>
      <vt:lpstr>Non Monetary Updates – Batch   Batch Impact-  UPDATE  MODE</vt:lpstr>
      <vt:lpstr>T040 - User Nonmonetary Edit </vt:lpstr>
      <vt:lpstr>T040 - User Nonmonetary Edit </vt:lpstr>
      <vt:lpstr>Monetary Update</vt:lpstr>
      <vt:lpstr>Monetary Updates</vt:lpstr>
      <vt:lpstr>Monetary Updates</vt:lpstr>
      <vt:lpstr>Monetary Updates</vt:lpstr>
      <vt:lpstr>Monetary Updates</vt:lpstr>
      <vt:lpstr>LOGIC MODULES</vt:lpstr>
      <vt:lpstr>System Generated Transaction</vt:lpstr>
      <vt:lpstr>User Defined Transaction</vt:lpstr>
      <vt:lpstr>Monetary Updates </vt:lpstr>
      <vt:lpstr>Monetary Update</vt:lpstr>
      <vt:lpstr>Monetary Updates</vt:lpstr>
      <vt:lpstr>Monetary Update</vt:lpstr>
      <vt:lpstr>Monetary Update</vt:lpstr>
      <vt:lpstr>Monetary Update</vt:lpstr>
      <vt:lpstr>Monetary Update</vt:lpstr>
      <vt:lpstr>Monetary Updates</vt:lpstr>
      <vt:lpstr>Monetary Update</vt:lpstr>
      <vt:lpstr>Monetary Update</vt:lpstr>
      <vt:lpstr>PowerPoint Presentation</vt:lpstr>
    </vt:vector>
  </TitlesOfParts>
  <Company>kanbay software (i) pvt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vsamant</dc:creator>
  <cp:lastModifiedBy>Rupal Dalal</cp:lastModifiedBy>
  <cp:revision>96</cp:revision>
  <cp:lastPrinted>2001-09-17T13:16:37Z</cp:lastPrinted>
  <dcterms:created xsi:type="dcterms:W3CDTF">2002-05-03T08:06:44Z</dcterms:created>
  <dcterms:modified xsi:type="dcterms:W3CDTF">2018-02-26T08:35:06Z</dcterms:modified>
</cp:coreProperties>
</file>