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74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5" r:id="rId4"/>
    <p:sldId id="276" r:id="rId5"/>
    <p:sldId id="266" r:id="rId6"/>
    <p:sldId id="273" r:id="rId7"/>
    <p:sldId id="257" r:id="rId8"/>
    <p:sldId id="267" r:id="rId9"/>
    <p:sldId id="259" r:id="rId10"/>
    <p:sldId id="263" r:id="rId11"/>
    <p:sldId id="264" r:id="rId12"/>
    <p:sldId id="275" r:id="rId13"/>
    <p:sldId id="274" r:id="rId14"/>
    <p:sldId id="271" r:id="rId15"/>
    <p:sldId id="272" r:id="rId16"/>
    <p:sldId id="262" r:id="rId17"/>
  </p:sldIdLst>
  <p:sldSz cx="9144000" cy="6858000" type="screen4x3"/>
  <p:notesSz cx="6935788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1pPr>
    <a:lvl2pPr marL="388938" indent="6826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2pPr>
    <a:lvl3pPr marL="777875" indent="136525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3pPr>
    <a:lvl4pPr marL="1168400" indent="203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4pPr>
    <a:lvl5pPr marL="1557338" indent="27146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DDDDDD"/>
    <a:srgbClr val="EAEAEA"/>
    <a:srgbClr val="8D919F"/>
    <a:srgbClr val="60677C"/>
    <a:srgbClr val="727C8E"/>
    <a:srgbClr val="CC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2" autoAdjust="0"/>
    <p:restoredTop sz="94667" autoAdjust="0"/>
  </p:normalViewPr>
  <p:slideViewPr>
    <p:cSldViewPr snapToGrid="0">
      <p:cViewPr varScale="1">
        <p:scale>
          <a:sx n="68" d="100"/>
          <a:sy n="68" d="100"/>
        </p:scale>
        <p:origin x="165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CAD1663-5699-4D4E-9EB1-193EABC9EAA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67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06" tIns="46254" rIns="92506" bIns="46254" numCol="1" anchor="t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>
                <a:latin typeface="Times New Roman" panose="02020603050405020304" pitchFamily="18" charset="0"/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AF4D04C-06BD-410A-83F1-375B07F8A1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67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06" tIns="46254" rIns="92506" bIns="46254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>
                <a:latin typeface="Times New Roman" panose="02020603050405020304" pitchFamily="18" charset="0"/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765BF540-C3C5-4617-B0A3-11D69E093EF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67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06" tIns="46254" rIns="92506" bIns="46254" numCol="1" anchor="b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>
                <a:latin typeface="Times New Roman" panose="02020603050405020304" pitchFamily="18" charset="0"/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4BD361B6-6449-44EF-AA35-B6C28D599FC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8238"/>
            <a:ext cx="30067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06" tIns="46254" rIns="92506" bIns="46254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>
                <a:latin typeface="Times New Roman" panose="02020603050405020304" pitchFamily="18" charset="0"/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fld id="{93D93822-F5FA-4A6C-A714-A5B3209AC1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7B9B05EE-183F-4A05-87B5-4AFFF4B3B1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anose="02020603050405020304" pitchFamily="18" charset="0"/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960E4E54-685D-4CA5-BF6E-8BD62B17800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F8D6D170-EA6E-4963-B516-4EEDBC85CAB9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0949" name="Rectangle 5">
            <a:extLst>
              <a:ext uri="{FF2B5EF4-FFF2-40B4-BE49-F238E27FC236}">
                <a16:creationId xmlns:a16="http://schemas.microsoft.com/office/drawing/2014/main" id="{268004FA-D8F9-4E60-8454-F988785C150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8312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10950" name="Rectangle 6">
            <a:extLst>
              <a:ext uri="{FF2B5EF4-FFF2-40B4-BE49-F238E27FC236}">
                <a16:creationId xmlns:a16="http://schemas.microsoft.com/office/drawing/2014/main" id="{BC52846B-0A32-4676-A83C-B1E8A205BF2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anose="02020603050405020304" pitchFamily="18" charset="0"/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0951" name="Rectangle 7">
            <a:extLst>
              <a:ext uri="{FF2B5EF4-FFF2-40B4-BE49-F238E27FC236}">
                <a16:creationId xmlns:a16="http://schemas.microsoft.com/office/drawing/2014/main" id="{75539EBF-5B6C-43AD-BA04-AC7045C078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8238"/>
            <a:ext cx="30051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fld id="{CB105CD5-4C7B-4878-BF0F-6539C8496C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>
            <a:extLst>
              <a:ext uri="{FF2B5EF4-FFF2-40B4-BE49-F238E27FC236}">
                <a16:creationId xmlns:a16="http://schemas.microsoft.com/office/drawing/2014/main" id="{9EC0E903-61F0-427D-A425-7CEE72339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6738"/>
            <a:ext cx="9144000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109A6F5-0C52-4871-BBD4-77F8A2B81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0" y="6091238"/>
            <a:ext cx="13700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>
            <a:extLst>
              <a:ext uri="{FF2B5EF4-FFF2-40B4-BE49-F238E27FC236}">
                <a16:creationId xmlns:a16="http://schemas.microsoft.com/office/drawing/2014/main" id="{65ABBDFA-C58C-4471-BC55-59530FC43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550" y="4032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>
            <a:extLst>
              <a:ext uri="{FF2B5EF4-FFF2-40B4-BE49-F238E27FC236}">
                <a16:creationId xmlns:a16="http://schemas.microsoft.com/office/drawing/2014/main" id="{78917993-499D-4333-8BE2-9304B37A5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476250"/>
            <a:ext cx="6413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724623" y="3216833"/>
            <a:ext cx="5556738" cy="295275"/>
          </a:xfrm>
          <a:ln>
            <a:noFill/>
          </a:ln>
        </p:spPr>
        <p:txBody>
          <a:bodyPr anchor="ctr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719737" y="2247903"/>
            <a:ext cx="5561624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6182341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>
            <a:extLst>
              <a:ext uri="{FF2B5EF4-FFF2-40B4-BE49-F238E27FC236}">
                <a16:creationId xmlns:a16="http://schemas.microsoft.com/office/drawing/2014/main" id="{616CE8C2-2D6C-4D0F-9B66-15B19E8C7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13" y="5210175"/>
            <a:ext cx="1169987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F66ABC70-5E51-44C4-8F00-39ADEB716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9475" y="6432550"/>
            <a:ext cx="365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457200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 defTabSz="457200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 defTabSz="457200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 defTabSz="457200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 defTabSz="457200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fld id="{102C23FA-5BAF-40DE-8F03-6A98358039BB}" type="slidenum">
              <a:rPr lang="uk-UA" altLang="en-US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eaLnBrk="1" hangingPunct="1"/>
              <a:t>‹#›</a:t>
            </a:fld>
            <a:endParaRPr lang="uk-UA" altLang="en-US" sz="10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4" descr="C:\Users\10630824\Desktop\Microot template\corners (2).png">
            <a:extLst>
              <a:ext uri="{FF2B5EF4-FFF2-40B4-BE49-F238E27FC236}">
                <a16:creationId xmlns:a16="http://schemas.microsoft.com/office/drawing/2014/main" id="{E38F9FA0-DF0D-4D7E-9680-A37AA27B8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39688"/>
            <a:ext cx="688975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5">
            <a:extLst>
              <a:ext uri="{FF2B5EF4-FFF2-40B4-BE49-F238E27FC236}">
                <a16:creationId xmlns:a16="http://schemas.microsoft.com/office/drawing/2014/main" id="{D71BB8C5-EE32-4FEA-A4F2-C887DEA9D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6465888"/>
            <a:ext cx="295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r>
              <a:rPr lang="en-US" altLang="en-US" sz="800">
                <a:solidFill>
                  <a:srgbClr val="7C7C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©Larsen &amp; Toubro Infotech Ltd. Privileged and Confidential</a:t>
            </a:r>
          </a:p>
        </p:txBody>
      </p:sp>
      <p:pic>
        <p:nvPicPr>
          <p:cNvPr id="9" name="Picture 16">
            <a:extLst>
              <a:ext uri="{FF2B5EF4-FFF2-40B4-BE49-F238E27FC236}">
                <a16:creationId xmlns:a16="http://schemas.microsoft.com/office/drawing/2014/main" id="{F4EB8D09-2368-4E24-BCA3-3A5D5F22F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367463"/>
            <a:ext cx="38258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90" y="1253630"/>
            <a:ext cx="8615227" cy="49667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9" y="320570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343291" y="908007"/>
            <a:ext cx="7964402" cy="251364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791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>
            <a:extLst>
              <a:ext uri="{FF2B5EF4-FFF2-40B4-BE49-F238E27FC236}">
                <a16:creationId xmlns:a16="http://schemas.microsoft.com/office/drawing/2014/main" id="{32B1142B-A9C9-4A2E-BD9C-301F8E85B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13" y="5210175"/>
            <a:ext cx="1169987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F7028E0A-0AD2-4EA1-BE95-F6C69BBDF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9475" y="6432550"/>
            <a:ext cx="365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457200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 defTabSz="457200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 defTabSz="457200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 defTabSz="457200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 defTabSz="457200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fld id="{59359326-7A24-4795-83E7-4AECF65B4844}" type="slidenum">
              <a:rPr lang="uk-UA" altLang="en-US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eaLnBrk="1" hangingPunct="1"/>
              <a:t>‹#›</a:t>
            </a:fld>
            <a:endParaRPr lang="uk-UA" altLang="en-US" sz="10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4" descr="C:\Users\10630824\Desktop\Microot template\corners (2).png">
            <a:extLst>
              <a:ext uri="{FF2B5EF4-FFF2-40B4-BE49-F238E27FC236}">
                <a16:creationId xmlns:a16="http://schemas.microsoft.com/office/drawing/2014/main" id="{8CA92ABD-3069-4731-9C81-B3FE974F9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39688"/>
            <a:ext cx="688975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5">
            <a:extLst>
              <a:ext uri="{FF2B5EF4-FFF2-40B4-BE49-F238E27FC236}">
                <a16:creationId xmlns:a16="http://schemas.microsoft.com/office/drawing/2014/main" id="{C0C0F46F-C9C3-4863-A24C-C582D0436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6465888"/>
            <a:ext cx="295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r>
              <a:rPr lang="en-US" altLang="en-US" sz="800">
                <a:solidFill>
                  <a:srgbClr val="7C7C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©Larsen &amp; Toubro Infotech Ltd. Privileged and Confidential</a:t>
            </a:r>
          </a:p>
        </p:txBody>
      </p:sp>
      <p:pic>
        <p:nvPicPr>
          <p:cNvPr id="9" name="Picture 16">
            <a:extLst>
              <a:ext uri="{FF2B5EF4-FFF2-40B4-BE49-F238E27FC236}">
                <a16:creationId xmlns:a16="http://schemas.microsoft.com/office/drawing/2014/main" id="{4CAFE728-74E4-4E4B-88A0-E2FB1AD22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386513"/>
            <a:ext cx="382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21365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>
            <a:extLst>
              <a:ext uri="{FF2B5EF4-FFF2-40B4-BE49-F238E27FC236}">
                <a16:creationId xmlns:a16="http://schemas.microsoft.com/office/drawing/2014/main" id="{4396771E-F0BB-440A-AA61-27F9A9787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538"/>
            <a:ext cx="9144000" cy="636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617046" y="2246138"/>
            <a:ext cx="5561624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069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>
            <a:extLst>
              <a:ext uri="{FF2B5EF4-FFF2-40B4-BE49-F238E27FC236}">
                <a16:creationId xmlns:a16="http://schemas.microsoft.com/office/drawing/2014/main" id="{3711849F-9FB3-44B8-9132-93535FC29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13" y="5210175"/>
            <a:ext cx="1169987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7DB3C3-5C23-4BA7-AA44-30B88F268523}"/>
              </a:ext>
            </a:extLst>
          </p:cNvPr>
          <p:cNvSpPr/>
          <p:nvPr/>
        </p:nvSpPr>
        <p:spPr>
          <a:xfrm>
            <a:off x="8483600" y="6432550"/>
            <a:ext cx="39687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 eaLnBrk="1" hangingPunct="1">
              <a:defRPr/>
            </a:pPr>
            <a:fld id="{641381BF-B7FC-423B-B6D7-7C1DF7ACB599}" type="slidenum">
              <a:rPr lang="uk-UA" sz="1400">
                <a:solidFill>
                  <a:schemeClr val="bg1"/>
                </a:solidFill>
                <a:latin typeface="Calibri Light"/>
                <a:ea typeface="ヒラギノ角ゴ Pro W3" pitchFamily="124" charset="-128"/>
                <a:cs typeface="Calibri Light"/>
              </a:rPr>
              <a:pPr algn="ctr" defTabSz="457200" eaLnBrk="1" hangingPunct="1">
                <a:defRPr/>
              </a:pPr>
              <a:t>‹#›</a:t>
            </a:fld>
            <a:endParaRPr lang="uk-UA" sz="1050" dirty="0">
              <a:solidFill>
                <a:schemeClr val="bg1"/>
              </a:solidFill>
              <a:latin typeface="Calibri Light"/>
              <a:ea typeface="ヒラギノ角ゴ Pro W3" pitchFamily="124" charset="-128"/>
              <a:cs typeface="Calibri Light"/>
            </a:endParaRPr>
          </a:p>
        </p:txBody>
      </p:sp>
      <p:pic>
        <p:nvPicPr>
          <p:cNvPr id="5" name="Picture 4" descr="C:\Users\10630824\Desktop\Microot template\corners (2).png">
            <a:extLst>
              <a:ext uri="{FF2B5EF4-FFF2-40B4-BE49-F238E27FC236}">
                <a16:creationId xmlns:a16="http://schemas.microsoft.com/office/drawing/2014/main" id="{070ED891-0DA7-42F6-8915-C8611CB58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39688"/>
            <a:ext cx="688975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5">
            <a:extLst>
              <a:ext uri="{FF2B5EF4-FFF2-40B4-BE49-F238E27FC236}">
                <a16:creationId xmlns:a16="http://schemas.microsoft.com/office/drawing/2014/main" id="{74DEEEA2-4919-490B-B424-1AC154EB6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6465888"/>
            <a:ext cx="295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r>
              <a:rPr lang="en-US" altLang="en-US" sz="800">
                <a:solidFill>
                  <a:srgbClr val="7C7C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©Larsen &amp; Toubro Infotech Ltd. Privileged and Confidential</a:t>
            </a:r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2B5C4364-1BD5-44C6-B8BA-E078B1556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386513"/>
            <a:ext cx="382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47968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9045-B64C-4CB7-B895-E05946CF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317E8-BC7C-46A4-902A-D27B3DD06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D1EE8-6554-4F65-A392-2249624B19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algn="ctr" eaLnBrk="1" hangingPunct="1">
              <a:defRPr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fld id="{84041C9F-0FBE-49F7-BA4D-3E31414C36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227F0-2158-42AE-8A58-FCBB1C2E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algn="ctr" eaLnBrk="1" hangingPunct="1">
              <a:defRPr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739341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3DEED5-2266-453F-A858-0093C3EDA3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algn="ctr" eaLnBrk="1" hangingPunct="1">
              <a:defRPr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fld id="{6989F913-2273-4707-8C7E-4812905E89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0C297-2E3A-4362-A977-3FFD7E965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algn="ctr" eaLnBrk="1" hangingPunct="1">
              <a:defRPr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27668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C72458-4865-4AE3-A7E3-588C9D8DCAD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911350" y="288925"/>
            <a:ext cx="6892925" cy="5461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5BEE23-41B6-44E3-98DB-EEB9E80412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34400" y="6359525"/>
            <a:ext cx="373063" cy="354013"/>
          </a:xfrm>
        </p:spPr>
        <p:txBody>
          <a:bodyPr/>
          <a:lstStyle>
            <a:lvl1pPr algn="ctr" eaLnBrk="1" hangingPunct="1">
              <a:defRPr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fld id="{137FBFFF-F02D-4BEE-94A5-EF6DA82BE3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580FB-3F53-4620-933D-E43E1EA21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5000" y="6373813"/>
            <a:ext cx="2833688" cy="284162"/>
          </a:xfrm>
        </p:spPr>
        <p:txBody>
          <a:bodyPr/>
          <a:lstStyle>
            <a:lvl1pPr algn="ctr" eaLnBrk="1" hangingPunct="1">
              <a:defRPr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5561197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898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>
            <a:extLst>
              <a:ext uri="{FF2B5EF4-FFF2-40B4-BE49-F238E27FC236}">
                <a16:creationId xmlns:a16="http://schemas.microsoft.com/office/drawing/2014/main" id="{1BAB107F-F686-44E3-B7E6-168EE43A2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13" y="5210175"/>
            <a:ext cx="1169987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84">
            <a:extLst>
              <a:ext uri="{FF2B5EF4-FFF2-40B4-BE49-F238E27FC236}">
                <a16:creationId xmlns:a16="http://schemas.microsoft.com/office/drawing/2014/main" id="{325B4A94-96E8-43DC-BA22-DE92AD0D5D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gray">
          <a:xfrm>
            <a:off x="258763" y="974725"/>
            <a:ext cx="8615362" cy="524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1028" name="Rectangle 83">
            <a:extLst>
              <a:ext uri="{FF2B5EF4-FFF2-40B4-BE49-F238E27FC236}">
                <a16:creationId xmlns:a16="http://schemas.microsoft.com/office/drawing/2014/main" id="{9706B312-AD68-4F3B-87B5-89BA1B3AFD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269875" y="320675"/>
            <a:ext cx="85947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</a:t>
            </a:r>
          </a:p>
        </p:txBody>
      </p:sp>
      <p:sp>
        <p:nvSpPr>
          <p:cNvPr id="1029" name="TextBox 14">
            <a:extLst>
              <a:ext uri="{FF2B5EF4-FFF2-40B4-BE49-F238E27FC236}">
                <a16:creationId xmlns:a16="http://schemas.microsoft.com/office/drawing/2014/main" id="{FBFE7DFE-BFB3-43A0-BDDC-6F825F5D2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6465888"/>
            <a:ext cx="295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r>
              <a:rPr lang="en-US" altLang="en-US" sz="800">
                <a:solidFill>
                  <a:srgbClr val="7C7C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©Larsen &amp; Toubro Infotech Ltd. Privileged and Confidential</a:t>
            </a:r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2FABD281-BCBB-4ADC-97A1-1EC41CFBF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3600" y="6432550"/>
            <a:ext cx="396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457200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 defTabSz="457200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 defTabSz="457200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 defTabSz="457200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 defTabSz="457200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fld id="{068145D4-843A-4523-AA5D-30160531EB83}" type="slidenum">
              <a:rPr lang="uk-UA" altLang="en-US" sz="1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eaLnBrk="1" hangingPunct="1"/>
              <a:t>‹#›</a:t>
            </a:fld>
            <a:endParaRPr lang="uk-UA" altLang="en-US" sz="10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31" name="Picture 4" descr="C:\Users\10630824\Desktop\Microot template\corners (2).png">
            <a:extLst>
              <a:ext uri="{FF2B5EF4-FFF2-40B4-BE49-F238E27FC236}">
                <a16:creationId xmlns:a16="http://schemas.microsoft.com/office/drawing/2014/main" id="{51029CC7-F9CD-4E00-8E2E-94B15B4D2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49213"/>
            <a:ext cx="688975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0">
            <a:extLst>
              <a:ext uri="{FF2B5EF4-FFF2-40B4-BE49-F238E27FC236}">
                <a16:creationId xmlns:a16="http://schemas.microsoft.com/office/drawing/2014/main" id="{7933F460-F11D-4D72-B654-DE9B21E3A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386513"/>
            <a:ext cx="382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</p:sldLayoutIdLst>
  <p:transition>
    <p:wipe dir="r"/>
  </p:transition>
  <p:txStyles>
    <p:titleStyle>
      <a:lvl1pPr algn="l" rtl="0" fontAlgn="base">
        <a:spcBef>
          <a:spcPct val="0"/>
        </a:spcBef>
        <a:spcAft>
          <a:spcPct val="0"/>
        </a:spcAft>
        <a:defRPr sz="250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fontAlgn="base">
        <a:spcBef>
          <a:spcPct val="0"/>
        </a:spcBef>
        <a:spcAft>
          <a:spcPct val="0"/>
        </a:spcAft>
        <a:defRPr sz="2500">
          <a:solidFill>
            <a:srgbClr val="2C2D8B"/>
          </a:solidFill>
          <a:latin typeface="Calibri Light" panose="020F0302020204030204" pitchFamily="34" charset="0"/>
          <a:ea typeface="STKaiti" pitchFamily="2" charset="-122"/>
          <a:cs typeface="Calibri Light" panose="020F030202020403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500">
          <a:solidFill>
            <a:srgbClr val="2C2D8B"/>
          </a:solidFill>
          <a:latin typeface="Calibri Light" panose="020F0302020204030204" pitchFamily="34" charset="0"/>
          <a:ea typeface="STKaiti" pitchFamily="2" charset="-122"/>
          <a:cs typeface="Calibri Light" panose="020F030202020403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500">
          <a:solidFill>
            <a:srgbClr val="2C2D8B"/>
          </a:solidFill>
          <a:latin typeface="Calibri Light" panose="020F0302020204030204" pitchFamily="34" charset="0"/>
          <a:ea typeface="STKaiti" pitchFamily="2" charset="-122"/>
          <a:cs typeface="Calibri Light" panose="020F030202020403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500">
          <a:solidFill>
            <a:srgbClr val="2C2D8B"/>
          </a:solidFill>
          <a:latin typeface="Calibri Light" panose="020F0302020204030204" pitchFamily="34" charset="0"/>
          <a:ea typeface="STKaiti" pitchFamily="2" charset="-122"/>
          <a:cs typeface="Calibri Light" panose="020F0302020204030204" pitchFamily="34" charset="0"/>
        </a:defRPr>
      </a:lvl5pPr>
      <a:lvl6pPr marL="389626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050" indent="-146050" algn="l" defTabSz="1565275" rtl="0" fontAlgn="base">
        <a:spcBef>
          <a:spcPct val="75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2100" indent="-146050" algn="l" defTabSz="1565275" rtl="0" fontAlgn="base">
        <a:spcBef>
          <a:spcPct val="25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1600">
          <a:solidFill>
            <a:srgbClr val="000000"/>
          </a:solidFill>
          <a:latin typeface="Calibri Light"/>
          <a:ea typeface="+mn-ea"/>
          <a:cs typeface="Calibri Light"/>
        </a:defRPr>
      </a:lvl2pPr>
      <a:lvl3pPr marL="439738" indent="-146050" algn="l" defTabSz="1565275" rtl="0" fontAlgn="base">
        <a:spcBef>
          <a:spcPct val="25000"/>
        </a:spcBef>
        <a:spcAft>
          <a:spcPct val="0"/>
        </a:spcAft>
        <a:buSzPct val="70000"/>
        <a:buFont typeface="Wingdings" panose="05000000000000000000" pitchFamily="2" charset="2"/>
        <a:buChar char="§"/>
        <a:defRPr sz="160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200" indent="-141288" algn="l" defTabSz="1565275" rtl="0" fontAlgn="base">
        <a:spcBef>
          <a:spcPct val="250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5488" indent="-139700" algn="l" defTabSz="1565275" rtl="0" fontAlgn="base">
        <a:spcBef>
          <a:spcPct val="250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>
            <a:extLst>
              <a:ext uri="{FF2B5EF4-FFF2-40B4-BE49-F238E27FC236}">
                <a16:creationId xmlns:a16="http://schemas.microsoft.com/office/drawing/2014/main" id="{7848DA45-E43C-4ACB-9E4C-CA745C9BF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863" y="2713038"/>
            <a:ext cx="1692275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9A26D3C-054A-47F5-B3B7-42A5C0D528E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667250" y="2716213"/>
            <a:ext cx="4210050" cy="6111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Online Architecture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5">
            <a:extLst>
              <a:ext uri="{FF2B5EF4-FFF2-40B4-BE49-F238E27FC236}">
                <a16:creationId xmlns:a16="http://schemas.microsoft.com/office/drawing/2014/main" id="{5B423CD3-DDAC-41EF-BED6-0D3634706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162050"/>
            <a:ext cx="482600" cy="5257800"/>
          </a:xfrm>
          <a:prstGeom prst="flowChartProces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r>
              <a:rPr lang="en-US" altLang="en-US" b="1"/>
              <a:t>T</a:t>
            </a:r>
          </a:p>
          <a:p>
            <a:pPr eaLnBrk="1" hangingPunct="1"/>
            <a:r>
              <a:rPr lang="en-US" altLang="en-US" b="1"/>
              <a:t>R</a:t>
            </a:r>
          </a:p>
          <a:p>
            <a:pPr eaLnBrk="1" hangingPunct="1"/>
            <a:r>
              <a:rPr lang="en-US" altLang="en-US" b="1"/>
              <a:t>A</a:t>
            </a:r>
          </a:p>
          <a:p>
            <a:pPr eaLnBrk="1" hangingPunct="1"/>
            <a:r>
              <a:rPr lang="en-US" altLang="en-US" b="1"/>
              <a:t>N</a:t>
            </a:r>
          </a:p>
          <a:p>
            <a:pPr eaLnBrk="1" hangingPunct="1"/>
            <a:r>
              <a:rPr lang="en-US" altLang="en-US" b="1"/>
              <a:t>S</a:t>
            </a:r>
          </a:p>
          <a:p>
            <a:pPr eaLnBrk="1" hangingPunct="1"/>
            <a:r>
              <a:rPr lang="en-US" altLang="en-US" b="1"/>
              <a:t>A</a:t>
            </a:r>
          </a:p>
          <a:p>
            <a:pPr eaLnBrk="1" hangingPunct="1"/>
            <a:r>
              <a:rPr lang="en-US" altLang="en-US" b="1"/>
              <a:t>C</a:t>
            </a:r>
          </a:p>
          <a:p>
            <a:pPr eaLnBrk="1" hangingPunct="1"/>
            <a:r>
              <a:rPr lang="en-US" altLang="en-US" b="1"/>
              <a:t>T</a:t>
            </a:r>
          </a:p>
          <a:p>
            <a:pPr eaLnBrk="1" hangingPunct="1"/>
            <a:r>
              <a:rPr lang="en-US" altLang="en-US" b="1"/>
              <a:t>I</a:t>
            </a:r>
          </a:p>
          <a:p>
            <a:pPr eaLnBrk="1" hangingPunct="1"/>
            <a:r>
              <a:rPr lang="en-US" altLang="en-US" b="1"/>
              <a:t>O</a:t>
            </a:r>
          </a:p>
          <a:p>
            <a:pPr eaLnBrk="1" hangingPunct="1"/>
            <a:r>
              <a:rPr lang="en-US" altLang="en-US" b="1"/>
              <a:t>N</a:t>
            </a:r>
            <a:endParaRPr lang="en-US" altLang="en-US" sz="1600" b="1"/>
          </a:p>
          <a:p>
            <a:pPr eaLnBrk="1" hangingPunct="1"/>
            <a:r>
              <a:rPr lang="en-US" altLang="en-US" sz="1600" b="1"/>
              <a:t>SCREEN</a:t>
            </a:r>
          </a:p>
        </p:txBody>
      </p:sp>
      <p:sp>
        <p:nvSpPr>
          <p:cNvPr id="22531" name="Rectangle 6">
            <a:extLst>
              <a:ext uri="{FF2B5EF4-FFF2-40B4-BE49-F238E27FC236}">
                <a16:creationId xmlns:a16="http://schemas.microsoft.com/office/drawing/2014/main" id="{39C28251-375A-49B8-93C4-6ADB77F51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538" y="1123950"/>
            <a:ext cx="698500" cy="43815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r>
              <a:rPr lang="en-US" altLang="en-US" b="1"/>
              <a:t>A</a:t>
            </a:r>
          </a:p>
          <a:p>
            <a:pPr eaLnBrk="1" hangingPunct="1"/>
            <a:r>
              <a:rPr lang="en-US" altLang="en-US" b="1"/>
              <a:t>R</a:t>
            </a:r>
          </a:p>
          <a:p>
            <a:pPr eaLnBrk="1" hangingPunct="1"/>
            <a:r>
              <a:rPr lang="en-US" altLang="en-US" b="1"/>
              <a:t>O</a:t>
            </a:r>
          </a:p>
          <a:p>
            <a:pPr eaLnBrk="1" hangingPunct="1"/>
            <a:r>
              <a:rPr lang="en-US" altLang="en-US" b="1"/>
              <a:t>X</a:t>
            </a:r>
          </a:p>
          <a:p>
            <a:pPr eaLnBrk="1" hangingPunct="1"/>
            <a:r>
              <a:rPr lang="en-US" altLang="en-US" b="1"/>
              <a:t>C</a:t>
            </a:r>
          </a:p>
          <a:p>
            <a:pPr eaLnBrk="1" hangingPunct="1"/>
            <a:r>
              <a:rPr lang="en-US" altLang="en-US" b="1"/>
              <a:t>T</a:t>
            </a:r>
          </a:p>
          <a:p>
            <a:pPr eaLnBrk="1" hangingPunct="1"/>
            <a:r>
              <a:rPr lang="en-US" altLang="en-US" b="1"/>
              <a:t>L</a:t>
            </a:r>
          </a:p>
          <a:p>
            <a:pPr eaLnBrk="1" hangingPunct="1"/>
            <a:endParaRPr lang="en-US" altLang="en-US" b="1"/>
          </a:p>
        </p:txBody>
      </p:sp>
      <p:sp>
        <p:nvSpPr>
          <p:cNvPr id="22532" name="Rectangle 7">
            <a:extLst>
              <a:ext uri="{FF2B5EF4-FFF2-40B4-BE49-F238E27FC236}">
                <a16:creationId xmlns:a16="http://schemas.microsoft.com/office/drawing/2014/main" id="{770F6FBD-C3DB-47A5-8E32-BCF3CD28F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0" y="1254125"/>
            <a:ext cx="1695450" cy="11842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r>
              <a:rPr lang="en-US" altLang="en-US" b="1"/>
              <a:t>AROPGM1</a:t>
            </a:r>
          </a:p>
        </p:txBody>
      </p:sp>
      <p:sp>
        <p:nvSpPr>
          <p:cNvPr id="22533" name="Rectangle 9">
            <a:extLst>
              <a:ext uri="{FF2B5EF4-FFF2-40B4-BE49-F238E27FC236}">
                <a16:creationId xmlns:a16="http://schemas.microsoft.com/office/drawing/2014/main" id="{1914E54D-75A9-486E-8C59-4EB09D5E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588" y="5418138"/>
            <a:ext cx="1695450" cy="11811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r>
              <a:rPr lang="en-US" altLang="en-US" b="1"/>
              <a:t>AR60PD</a:t>
            </a:r>
          </a:p>
        </p:txBody>
      </p:sp>
      <p:sp>
        <p:nvSpPr>
          <p:cNvPr id="22534" name="AutoShape 19">
            <a:extLst>
              <a:ext uri="{FF2B5EF4-FFF2-40B4-BE49-F238E27FC236}">
                <a16:creationId xmlns:a16="http://schemas.microsoft.com/office/drawing/2014/main" id="{8F7C968C-E2CD-42DB-9020-1990A665D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9388" y="1146175"/>
            <a:ext cx="635000" cy="5464175"/>
          </a:xfrm>
          <a:prstGeom prst="flowChartProces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r>
              <a:rPr lang="en-US" altLang="en-US" b="1"/>
              <a:t>P</a:t>
            </a:r>
          </a:p>
          <a:p>
            <a:pPr eaLnBrk="1" hangingPunct="1"/>
            <a:r>
              <a:rPr lang="en-US" altLang="en-US" b="1"/>
              <a:t>R</a:t>
            </a:r>
          </a:p>
          <a:p>
            <a:pPr eaLnBrk="1" hangingPunct="1"/>
            <a:r>
              <a:rPr lang="en-US" altLang="en-US" b="1"/>
              <a:t>O</a:t>
            </a:r>
          </a:p>
          <a:p>
            <a:pPr eaLnBrk="1" hangingPunct="1"/>
            <a:r>
              <a:rPr lang="en-US" altLang="en-US" b="1"/>
              <a:t>G</a:t>
            </a:r>
          </a:p>
          <a:p>
            <a:pPr eaLnBrk="1" hangingPunct="1"/>
            <a:r>
              <a:rPr lang="en-US" altLang="en-US" b="1"/>
              <a:t>R</a:t>
            </a:r>
          </a:p>
          <a:p>
            <a:pPr eaLnBrk="1" hangingPunct="1"/>
            <a:r>
              <a:rPr lang="en-US" altLang="en-US" b="1"/>
              <a:t>A</a:t>
            </a:r>
          </a:p>
          <a:p>
            <a:pPr eaLnBrk="1" hangingPunct="1"/>
            <a:r>
              <a:rPr lang="en-US" altLang="en-US" b="1"/>
              <a:t>M</a:t>
            </a:r>
          </a:p>
          <a:p>
            <a:pPr eaLnBrk="1" hangingPunct="1"/>
            <a:endParaRPr lang="en-US" altLang="en-US" b="1"/>
          </a:p>
        </p:txBody>
      </p:sp>
      <p:sp>
        <p:nvSpPr>
          <p:cNvPr id="397336" name="Text Box 24">
            <a:extLst>
              <a:ext uri="{FF2B5EF4-FFF2-40B4-BE49-F238E27FC236}">
                <a16:creationId xmlns:a16="http://schemas.microsoft.com/office/drawing/2014/main" id="{C390877B-E1E3-49E3-8C4B-68543831A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8588" y="2108200"/>
            <a:ext cx="1997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accent2"/>
                </a:solidFill>
              </a:rPr>
              <a:t>Fetch Program Name</a:t>
            </a:r>
          </a:p>
        </p:txBody>
      </p:sp>
      <p:sp>
        <p:nvSpPr>
          <p:cNvPr id="397337" name="Text Box 25">
            <a:extLst>
              <a:ext uri="{FF2B5EF4-FFF2-40B4-BE49-F238E27FC236}">
                <a16:creationId xmlns:a16="http://schemas.microsoft.com/office/drawing/2014/main" id="{61BA8094-D964-4AA7-A058-1665CE9A5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8913" y="1011238"/>
            <a:ext cx="2071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accent2"/>
                </a:solidFill>
              </a:rPr>
              <a:t>Load &amp; Read</a:t>
            </a:r>
          </a:p>
        </p:txBody>
      </p:sp>
      <p:sp>
        <p:nvSpPr>
          <p:cNvPr id="397339" name="Text Box 27">
            <a:extLst>
              <a:ext uri="{FF2B5EF4-FFF2-40B4-BE49-F238E27FC236}">
                <a16:creationId xmlns:a16="http://schemas.microsoft.com/office/drawing/2014/main" id="{37F616DA-BE4C-44C5-8C8E-76C155A68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0675" y="3738563"/>
            <a:ext cx="138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0000FF"/>
                </a:solidFill>
              </a:rPr>
              <a:t>XCTL</a:t>
            </a:r>
          </a:p>
        </p:txBody>
      </p:sp>
      <p:sp>
        <p:nvSpPr>
          <p:cNvPr id="397340" name="Text Box 28">
            <a:extLst>
              <a:ext uri="{FF2B5EF4-FFF2-40B4-BE49-F238E27FC236}">
                <a16:creationId xmlns:a16="http://schemas.microsoft.com/office/drawing/2014/main" id="{4374877E-E6FD-4223-9D66-E0DC9EED8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7713" y="5546725"/>
            <a:ext cx="15668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0000FF"/>
                </a:solidFill>
              </a:rPr>
              <a:t>Perform AR60PD TO SEND MAP</a:t>
            </a:r>
          </a:p>
        </p:txBody>
      </p:sp>
      <p:sp>
        <p:nvSpPr>
          <p:cNvPr id="397341" name="Text Box 29">
            <a:extLst>
              <a:ext uri="{FF2B5EF4-FFF2-40B4-BE49-F238E27FC236}">
                <a16:creationId xmlns:a16="http://schemas.microsoft.com/office/drawing/2014/main" id="{34108738-20E5-4FC5-A3CA-AC14196C4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163" y="6308725"/>
            <a:ext cx="1978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accent2"/>
                </a:solidFill>
              </a:rPr>
              <a:t>Sending Map</a:t>
            </a:r>
          </a:p>
        </p:txBody>
      </p:sp>
      <p:sp>
        <p:nvSpPr>
          <p:cNvPr id="397344" name="Line 32">
            <a:extLst>
              <a:ext uri="{FF2B5EF4-FFF2-40B4-BE49-F238E27FC236}">
                <a16:creationId xmlns:a16="http://schemas.microsoft.com/office/drawing/2014/main" id="{C7E2FF8C-DF0F-4268-915D-54746983E0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25" y="1511300"/>
            <a:ext cx="17922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45" name="Text Box 33">
            <a:extLst>
              <a:ext uri="{FF2B5EF4-FFF2-40B4-BE49-F238E27FC236}">
                <a16:creationId xmlns:a16="http://schemas.microsoft.com/office/drawing/2014/main" id="{8DF526B6-5DCB-4618-9BBF-FC1082C71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1627188"/>
            <a:ext cx="1381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0000FF"/>
                </a:solidFill>
              </a:rPr>
              <a:t>CICS Triggers</a:t>
            </a:r>
          </a:p>
        </p:txBody>
      </p:sp>
      <p:sp>
        <p:nvSpPr>
          <p:cNvPr id="397346" name="Line 34">
            <a:extLst>
              <a:ext uri="{FF2B5EF4-FFF2-40B4-BE49-F238E27FC236}">
                <a16:creationId xmlns:a16="http://schemas.microsoft.com/office/drawing/2014/main" id="{3806C482-6F64-4EFA-A2C8-54935AC55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3488" y="1477963"/>
            <a:ext cx="27098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49" name="Line 37">
            <a:extLst>
              <a:ext uri="{FF2B5EF4-FFF2-40B4-BE49-F238E27FC236}">
                <a16:creationId xmlns:a16="http://schemas.microsoft.com/office/drawing/2014/main" id="{4A693053-E4EC-46C2-A9F9-4A99F077CC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7775" y="1903413"/>
            <a:ext cx="2670175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52" name="Line 40">
            <a:extLst>
              <a:ext uri="{FF2B5EF4-FFF2-40B4-BE49-F238E27FC236}">
                <a16:creationId xmlns:a16="http://schemas.microsoft.com/office/drawing/2014/main" id="{B77C67DD-9229-4329-8271-E8F062734B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8588" y="3527425"/>
            <a:ext cx="5243512" cy="555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53" name="Line 41">
            <a:extLst>
              <a:ext uri="{FF2B5EF4-FFF2-40B4-BE49-F238E27FC236}">
                <a16:creationId xmlns:a16="http://schemas.microsoft.com/office/drawing/2014/main" id="{F891BF9D-C56A-4D5D-851D-58911C514A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32388" y="5654675"/>
            <a:ext cx="2928937" cy="17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54" name="Line 42">
            <a:extLst>
              <a:ext uri="{FF2B5EF4-FFF2-40B4-BE49-F238E27FC236}">
                <a16:creationId xmlns:a16="http://schemas.microsoft.com/office/drawing/2014/main" id="{542CA75C-0453-4F77-B730-CF8EF02A41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3238" y="6157913"/>
            <a:ext cx="37147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Text Box 43">
            <a:extLst>
              <a:ext uri="{FF2B5EF4-FFF2-40B4-BE49-F238E27FC236}">
                <a16:creationId xmlns:a16="http://schemas.microsoft.com/office/drawing/2014/main" id="{6E88EF5F-7F8B-4B3B-A1DC-4641BF8F1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397356" name="Text Box 44">
            <a:extLst>
              <a:ext uri="{FF2B5EF4-FFF2-40B4-BE49-F238E27FC236}">
                <a16:creationId xmlns:a16="http://schemas.microsoft.com/office/drawing/2014/main" id="{0483E8DF-97AC-4FA4-B7A5-094EC3147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9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pitchFamily="124" charset="-128"/>
                <a:cs typeface="+mn-cs"/>
              </a:rPr>
              <a:t>Online Program Flow In VisionPLUS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7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7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7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9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97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9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97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97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9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36" grpId="0"/>
      <p:bldP spid="397337" grpId="0"/>
      <p:bldP spid="397339" grpId="0"/>
      <p:bldP spid="397340" grpId="0"/>
      <p:bldP spid="397341" grpId="0"/>
      <p:bldP spid="3973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>
            <a:extLst>
              <a:ext uri="{FF2B5EF4-FFF2-40B4-BE49-F238E27FC236}">
                <a16:creationId xmlns:a16="http://schemas.microsoft.com/office/drawing/2014/main" id="{D641F586-8EB7-4F0D-AA88-174436C9F8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370388" y="2716213"/>
            <a:ext cx="4583112" cy="6111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Program Structure</a:t>
            </a:r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8" name="Text Box 4">
            <a:extLst>
              <a:ext uri="{FF2B5EF4-FFF2-40B4-BE49-F238E27FC236}">
                <a16:creationId xmlns:a16="http://schemas.microsoft.com/office/drawing/2014/main" id="{785C6B63-19A9-4D70-985A-2501ED37C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01650"/>
            <a:ext cx="190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l"/>
            <a:r>
              <a:rPr lang="en-US" altLang="en-US" sz="1600" b="1">
                <a:solidFill>
                  <a:srgbClr val="0000FF"/>
                </a:solidFill>
                <a:latin typeface="Times New Roman" panose="02020603050405020304" pitchFamily="18" charset="0"/>
              </a:rPr>
              <a:t>HOUSEKEEPING</a:t>
            </a:r>
          </a:p>
        </p:txBody>
      </p:sp>
      <p:sp>
        <p:nvSpPr>
          <p:cNvPr id="410629" name="Text Box 5">
            <a:extLst>
              <a:ext uri="{FF2B5EF4-FFF2-40B4-BE49-F238E27FC236}">
                <a16:creationId xmlns:a16="http://schemas.microsoft.com/office/drawing/2014/main" id="{54184921-5D8D-4061-BF93-B33401F0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4425" y="1784350"/>
            <a:ext cx="2203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l"/>
            <a:r>
              <a:rPr lang="en-US" altLang="en-US" sz="1600" b="1">
                <a:solidFill>
                  <a:srgbClr val="0000FF"/>
                </a:solidFill>
                <a:latin typeface="Times New Roman" panose="02020603050405020304" pitchFamily="18" charset="0"/>
              </a:rPr>
              <a:t>GETMAIN-FOR-MAP</a:t>
            </a:r>
          </a:p>
        </p:txBody>
      </p:sp>
      <p:sp>
        <p:nvSpPr>
          <p:cNvPr id="410630" name="Text Box 6">
            <a:extLst>
              <a:ext uri="{FF2B5EF4-FFF2-40B4-BE49-F238E27FC236}">
                <a16:creationId xmlns:a16="http://schemas.microsoft.com/office/drawing/2014/main" id="{5C9C27BF-F7A3-4882-8F7D-ABD9A0B26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825" y="3079750"/>
            <a:ext cx="1784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l"/>
            <a:r>
              <a:rPr lang="en-US" altLang="en-US" sz="1600" b="1">
                <a:solidFill>
                  <a:srgbClr val="0000FF"/>
                </a:solidFill>
                <a:latin typeface="Times New Roman" panose="02020603050405020304" pitchFamily="18" charset="0"/>
              </a:rPr>
              <a:t>STD-MAP-LINES</a:t>
            </a:r>
          </a:p>
        </p:txBody>
      </p:sp>
      <p:sp>
        <p:nvSpPr>
          <p:cNvPr id="410631" name="Text Box 7">
            <a:extLst>
              <a:ext uri="{FF2B5EF4-FFF2-40B4-BE49-F238E27FC236}">
                <a16:creationId xmlns:a16="http://schemas.microsoft.com/office/drawing/2014/main" id="{5D26F308-0DB0-4696-A16E-68F4FBE41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9025" y="3841750"/>
            <a:ext cx="264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l"/>
            <a:r>
              <a:rPr lang="en-US" altLang="en-US" sz="1600" b="1">
                <a:solidFill>
                  <a:srgbClr val="0000FF"/>
                </a:solidFill>
                <a:latin typeface="Times New Roman" panose="02020603050405020304" pitchFamily="18" charset="0"/>
              </a:rPr>
              <a:t>SEND-MAP-WITH-ERASE</a:t>
            </a:r>
          </a:p>
        </p:txBody>
      </p:sp>
      <p:sp>
        <p:nvSpPr>
          <p:cNvPr id="410632" name="Text Box 8">
            <a:extLst>
              <a:ext uri="{FF2B5EF4-FFF2-40B4-BE49-F238E27FC236}">
                <a16:creationId xmlns:a16="http://schemas.microsoft.com/office/drawing/2014/main" id="{173E1726-D0BF-42B2-8DC2-260FD729B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950" y="2438400"/>
            <a:ext cx="3444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l"/>
            <a:r>
              <a:rPr lang="en-US" altLang="en-US" sz="1600" b="1">
                <a:solidFill>
                  <a:srgbClr val="0000FF"/>
                </a:solidFill>
                <a:latin typeface="Times New Roman" panose="02020603050405020304" pitchFamily="18" charset="0"/>
              </a:rPr>
              <a:t>FILE READ AND MOVE TO MAP</a:t>
            </a:r>
          </a:p>
        </p:txBody>
      </p:sp>
      <p:sp>
        <p:nvSpPr>
          <p:cNvPr id="410633" name="Text Box 9">
            <a:extLst>
              <a:ext uri="{FF2B5EF4-FFF2-40B4-BE49-F238E27FC236}">
                <a16:creationId xmlns:a16="http://schemas.microsoft.com/office/drawing/2014/main" id="{103AED83-5461-4A8D-A565-6D8593219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025" y="4635500"/>
            <a:ext cx="2085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l"/>
            <a:r>
              <a:rPr lang="en-US" altLang="en-US" sz="1600" b="1">
                <a:solidFill>
                  <a:srgbClr val="0000FF"/>
                </a:solidFill>
                <a:latin typeface="Times New Roman" panose="02020603050405020304" pitchFamily="18" charset="0"/>
              </a:rPr>
              <a:t>RETURN-TRANS-ID</a:t>
            </a:r>
          </a:p>
        </p:txBody>
      </p:sp>
      <p:sp>
        <p:nvSpPr>
          <p:cNvPr id="410635" name="Text Box 11">
            <a:extLst>
              <a:ext uri="{FF2B5EF4-FFF2-40B4-BE49-F238E27FC236}">
                <a16:creationId xmlns:a16="http://schemas.microsoft.com/office/drawing/2014/main" id="{8D9551CD-4D03-4250-B046-1F7A14B76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41463"/>
            <a:ext cx="1636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l"/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RECEIVE-MAP</a:t>
            </a:r>
          </a:p>
        </p:txBody>
      </p:sp>
      <p:sp>
        <p:nvSpPr>
          <p:cNvPr id="410636" name="Text Box 12">
            <a:extLst>
              <a:ext uri="{FF2B5EF4-FFF2-40B4-BE49-F238E27FC236}">
                <a16:creationId xmlns:a16="http://schemas.microsoft.com/office/drawing/2014/main" id="{CCE867EF-9510-4D36-A5E6-F6DE3ABFC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3" y="2881313"/>
            <a:ext cx="1717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l"/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PF KEY CHECK</a:t>
            </a:r>
          </a:p>
        </p:txBody>
      </p:sp>
      <p:sp>
        <p:nvSpPr>
          <p:cNvPr id="410637" name="Text Box 13">
            <a:extLst>
              <a:ext uri="{FF2B5EF4-FFF2-40B4-BE49-F238E27FC236}">
                <a16:creationId xmlns:a16="http://schemas.microsoft.com/office/drawing/2014/main" id="{F1E36C89-8175-4EAD-8696-86358759A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227263"/>
            <a:ext cx="2436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l"/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NEW-TRANS-ROUTINE</a:t>
            </a:r>
          </a:p>
        </p:txBody>
      </p:sp>
      <p:sp>
        <p:nvSpPr>
          <p:cNvPr id="410638" name="Text Box 14">
            <a:extLst>
              <a:ext uri="{FF2B5EF4-FFF2-40B4-BE49-F238E27FC236}">
                <a16:creationId xmlns:a16="http://schemas.microsoft.com/office/drawing/2014/main" id="{D64ED8F3-577B-4317-9F57-DA1AEDCAC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3513" y="4838700"/>
            <a:ext cx="3157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l"/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CREATE LOG &amp; FILE UPDATE</a:t>
            </a:r>
          </a:p>
        </p:txBody>
      </p:sp>
      <p:sp>
        <p:nvSpPr>
          <p:cNvPr id="410639" name="Line 15">
            <a:extLst>
              <a:ext uri="{FF2B5EF4-FFF2-40B4-BE49-F238E27FC236}">
                <a16:creationId xmlns:a16="http://schemas.microsoft.com/office/drawing/2014/main" id="{91E616DE-4AB3-4EF9-B62A-C7791DC435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838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40" name="Line 16">
            <a:extLst>
              <a:ext uri="{FF2B5EF4-FFF2-40B4-BE49-F238E27FC236}">
                <a16:creationId xmlns:a16="http://schemas.microsoft.com/office/drawing/2014/main" id="{13C6361C-BDF3-4A22-90B6-B272F0655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6025" y="20891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41" name="Line 17">
            <a:extLst>
              <a:ext uri="{FF2B5EF4-FFF2-40B4-BE49-F238E27FC236}">
                <a16:creationId xmlns:a16="http://schemas.microsoft.com/office/drawing/2014/main" id="{34B9780B-B3D9-4DC1-9CA7-75BE7D414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6625" y="27749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43" name="Line 19">
            <a:extLst>
              <a:ext uri="{FF2B5EF4-FFF2-40B4-BE49-F238E27FC236}">
                <a16:creationId xmlns:a16="http://schemas.microsoft.com/office/drawing/2014/main" id="{89087671-317C-46A9-A041-24E4BDFAD2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7338" y="353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44" name="Line 20">
            <a:extLst>
              <a:ext uri="{FF2B5EF4-FFF2-40B4-BE49-F238E27FC236}">
                <a16:creationId xmlns:a16="http://schemas.microsoft.com/office/drawing/2014/main" id="{1F374B27-EA6B-42FE-B17D-832CA90CD3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0738" y="436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45" name="Line 21">
            <a:extLst>
              <a:ext uri="{FF2B5EF4-FFF2-40B4-BE49-F238E27FC236}">
                <a16:creationId xmlns:a16="http://schemas.microsoft.com/office/drawing/2014/main" id="{117F0EF1-909F-4DD9-B2C4-0B02C036C0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763" y="12366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46" name="Line 22">
            <a:extLst>
              <a:ext uri="{FF2B5EF4-FFF2-40B4-BE49-F238E27FC236}">
                <a16:creationId xmlns:a16="http://schemas.microsoft.com/office/drawing/2014/main" id="{99814671-E994-4601-AA21-6202549012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3313" y="19224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47" name="Line 23">
            <a:extLst>
              <a:ext uri="{FF2B5EF4-FFF2-40B4-BE49-F238E27FC236}">
                <a16:creationId xmlns:a16="http://schemas.microsoft.com/office/drawing/2014/main" id="{191FC798-CE79-42BB-AD9E-231C33B32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7713" y="25527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48" name="Line 24">
            <a:extLst>
              <a:ext uri="{FF2B5EF4-FFF2-40B4-BE49-F238E27FC236}">
                <a16:creationId xmlns:a16="http://schemas.microsoft.com/office/drawing/2014/main" id="{C0D22D19-95EC-4DFA-8698-2B1A38FF6F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4913" y="32385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49" name="Line 25">
            <a:extLst>
              <a:ext uri="{FF2B5EF4-FFF2-40B4-BE49-F238E27FC236}">
                <a16:creationId xmlns:a16="http://schemas.microsoft.com/office/drawing/2014/main" id="{B4C88DC3-DD67-4BE7-97C8-E6CC71A71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381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50" name="Text Box 26">
            <a:extLst>
              <a:ext uri="{FF2B5EF4-FFF2-40B4-BE49-F238E27FC236}">
                <a16:creationId xmlns:a16="http://schemas.microsoft.com/office/drawing/2014/main" id="{D421BC73-AFD8-4F9F-9E91-7BE8B48CC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3713" y="5524500"/>
            <a:ext cx="282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l"/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PASS KEY TO COMMAREA</a:t>
            </a:r>
          </a:p>
        </p:txBody>
      </p:sp>
      <p:sp>
        <p:nvSpPr>
          <p:cNvPr id="410651" name="Text Box 27">
            <a:extLst>
              <a:ext uri="{FF2B5EF4-FFF2-40B4-BE49-F238E27FC236}">
                <a16:creationId xmlns:a16="http://schemas.microsoft.com/office/drawing/2014/main" id="{03E36A7B-77B2-461A-B9C9-7291F1EF5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913" y="4152900"/>
            <a:ext cx="2824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l"/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ERROR SCREEN IF ERROR</a:t>
            </a:r>
          </a:p>
        </p:txBody>
      </p:sp>
      <p:sp>
        <p:nvSpPr>
          <p:cNvPr id="410652" name="Text Box 28">
            <a:extLst>
              <a:ext uri="{FF2B5EF4-FFF2-40B4-BE49-F238E27FC236}">
                <a16:creationId xmlns:a16="http://schemas.microsoft.com/office/drawing/2014/main" id="{CBF9D62E-43F4-4743-877B-CC73C9A9B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763" y="3619500"/>
            <a:ext cx="1377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l"/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EDIT FIEDS </a:t>
            </a:r>
          </a:p>
        </p:txBody>
      </p:sp>
      <p:sp>
        <p:nvSpPr>
          <p:cNvPr id="410653" name="Line 29">
            <a:extLst>
              <a:ext uri="{FF2B5EF4-FFF2-40B4-BE49-F238E27FC236}">
                <a16:creationId xmlns:a16="http://schemas.microsoft.com/office/drawing/2014/main" id="{470C4E81-B3F6-4CD8-A0C8-6A4F725BED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8475" y="39243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54" name="Line 30">
            <a:extLst>
              <a:ext uri="{FF2B5EF4-FFF2-40B4-BE49-F238E27FC236}">
                <a16:creationId xmlns:a16="http://schemas.microsoft.com/office/drawing/2014/main" id="{BB18BF9B-5045-4AC8-9146-5DF1BAB129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4113" y="45339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55" name="Line 31">
            <a:extLst>
              <a:ext uri="{FF2B5EF4-FFF2-40B4-BE49-F238E27FC236}">
                <a16:creationId xmlns:a16="http://schemas.microsoft.com/office/drawing/2014/main" id="{D77E3131-89D9-42CA-B6B4-8186DAE9B1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5713" y="52197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56" name="Text Box 32">
            <a:extLst>
              <a:ext uri="{FF2B5EF4-FFF2-40B4-BE49-F238E27FC236}">
                <a16:creationId xmlns:a16="http://schemas.microsoft.com/office/drawing/2014/main" id="{9A7C173D-01D9-4490-9661-21A42A67C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7613" y="6076950"/>
            <a:ext cx="2189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l"/>
            <a:r>
              <a:rPr lang="en-US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XCTL-TO-AROXCTL</a:t>
            </a:r>
          </a:p>
        </p:txBody>
      </p:sp>
      <p:sp>
        <p:nvSpPr>
          <p:cNvPr id="410657" name="Line 33">
            <a:extLst>
              <a:ext uri="{FF2B5EF4-FFF2-40B4-BE49-F238E27FC236}">
                <a16:creationId xmlns:a16="http://schemas.microsoft.com/office/drawing/2014/main" id="{C9161E80-5E21-4BCA-88D4-1A82E822AF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9613" y="57721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58" name="Text Box 34">
            <a:extLst>
              <a:ext uri="{FF2B5EF4-FFF2-40B4-BE49-F238E27FC236}">
                <a16:creationId xmlns:a16="http://schemas.microsoft.com/office/drawing/2014/main" id="{E56301CB-E7E8-4BAB-8B9A-9B097F071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638" y="1198563"/>
            <a:ext cx="6021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l"/>
            <a:r>
              <a:rPr lang="en-US" altLang="en-US" sz="1600" b="1">
                <a:solidFill>
                  <a:srgbClr val="0000FF"/>
                </a:solidFill>
                <a:latin typeface="Times New Roman" panose="02020603050405020304" pitchFamily="18" charset="0"/>
              </a:rPr>
              <a:t>DIRECT TRANSFER CODE CHECK &amp; SET SCREEN NUMBER</a:t>
            </a:r>
          </a:p>
        </p:txBody>
      </p:sp>
      <p:sp>
        <p:nvSpPr>
          <p:cNvPr id="410659" name="Line 35">
            <a:extLst>
              <a:ext uri="{FF2B5EF4-FFF2-40B4-BE49-F238E27FC236}">
                <a16:creationId xmlns:a16="http://schemas.microsoft.com/office/drawing/2014/main" id="{ADEB48DA-C0CF-4703-B108-E0225304F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0638" y="15351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10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0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1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1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1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1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1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1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1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1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1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1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10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10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1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10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41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410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1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41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41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10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8" grpId="0"/>
      <p:bldP spid="410629" grpId="0"/>
      <p:bldP spid="410630" grpId="0"/>
      <p:bldP spid="410631" grpId="0"/>
      <p:bldP spid="410632" grpId="0"/>
      <p:bldP spid="410633" grpId="0"/>
      <p:bldP spid="410635" grpId="0"/>
      <p:bldP spid="410636" grpId="0"/>
      <p:bldP spid="410637" grpId="0"/>
      <p:bldP spid="410638" grpId="0"/>
      <p:bldP spid="410650" grpId="0"/>
      <p:bldP spid="410650" grpId="1"/>
      <p:bldP spid="410651" grpId="0"/>
      <p:bldP spid="410652" grpId="0"/>
      <p:bldP spid="410656" grpId="0"/>
      <p:bldP spid="4106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8E686E5-1AEE-4868-BEC1-137948B28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Screen Number Manipulation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77C3F8F-761D-47BB-8C28-910DCC8E91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Screen Number Ranges from 00 to 49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Pressing enter on 01 Screen will pass control to Second screen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After Successful edit, Perform  </a:t>
            </a:r>
            <a:r>
              <a:rPr lang="en-US" altLang="en-US" sz="20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AR60PD-EDIT-PAGE-NBR </a:t>
            </a:r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to edit the Screen number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If the user enters screen number, then the corresponding screen will be displayed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If the user enters Invalid Screen Number (NBR &gt; MAX Screen NBR) then Last Screen will be displayed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If the user enters Non Numeric Value, next screen will be displayed</a:t>
            </a:r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EBE8E44-E7EE-4189-896C-022F0AE807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Direct Transfer Key Code</a:t>
            </a:r>
          </a:p>
        </p:txBody>
      </p:sp>
      <p:sp>
        <p:nvSpPr>
          <p:cNvPr id="26627" name="Rectangle 5">
            <a:extLst>
              <a:ext uri="{FF2B5EF4-FFF2-40B4-BE49-F238E27FC236}">
                <a16:creationId xmlns:a16="http://schemas.microsoft.com/office/drawing/2014/main" id="{102C756D-D711-4520-A3E7-AD47EAA79B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Files having same key are grouped together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This is defined in </a:t>
            </a:r>
            <a:r>
              <a:rPr lang="en-US" altLang="en-US" sz="20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COMMAREA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While transferring control to new screen, if the key for the new screen is part of </a:t>
            </a:r>
            <a:r>
              <a:rPr lang="en-US" altLang="en-US" sz="20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TRANSFER KEY CODE</a:t>
            </a:r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, locate screen will be by passed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This is programmer’s responsibility to check the direct transfer code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 E.g. Screens ARMBXX &amp; ARIQXX</a:t>
            </a:r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>
            <a:extLst>
              <a:ext uri="{FF2B5EF4-FFF2-40B4-BE49-F238E27FC236}">
                <a16:creationId xmlns:a16="http://schemas.microsoft.com/office/drawing/2014/main" id="{8350E57E-AC98-4001-A42B-5ED79E54DD0F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68288"/>
            <a:ext cx="9144000" cy="5807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7651" name="Text Box 6">
            <a:extLst>
              <a:ext uri="{FF2B5EF4-FFF2-40B4-BE49-F238E27FC236}">
                <a16:creationId xmlns:a16="http://schemas.microsoft.com/office/drawing/2014/main" id="{B9ED5BA1-AD4B-441E-88EB-57FA171AD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134100"/>
            <a:ext cx="333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1"/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1B0C6A4-3551-4A4D-BD95-73F449C56B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45F8159-818E-41D8-87D5-0F2CCF7D8B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Online System Overview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Programs &amp; Copybooks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Flow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Program Structure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Screen Number Manipulation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Direct Transfer Key Code</a:t>
            </a: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67" name="Text Box 71">
            <a:extLst>
              <a:ext uri="{FF2B5EF4-FFF2-40B4-BE49-F238E27FC236}">
                <a16:creationId xmlns:a16="http://schemas.microsoft.com/office/drawing/2014/main" id="{46069567-E955-47B3-8717-06CA5556F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8100" y="739775"/>
            <a:ext cx="411163" cy="5791200"/>
          </a:xfrm>
          <a:prstGeom prst="rect">
            <a:avLst/>
          </a:prstGeom>
          <a:solidFill>
            <a:srgbClr val="FFCC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endParaRPr lang="en-US" altLang="en-US" b="1">
              <a:effectLst>
                <a:outerShdw blurRad="38100" dist="38100" dir="2700000" algn="tl">
                  <a:srgbClr val="FFFFFF"/>
                </a:outerShdw>
              </a:effectLst>
              <a:ea typeface="ヒラギノ角ゴ Pro W3" pitchFamily="124" charset="-128"/>
              <a:cs typeface="+mn-cs"/>
            </a:endParaRPr>
          </a:p>
          <a:p>
            <a:pPr algn="ctr" eaLnBrk="1" hangingPunct="1">
              <a:spcBef>
                <a:spcPct val="50000"/>
              </a:spcBef>
              <a:defRPr/>
            </a:pPr>
            <a:endParaRPr lang="en-US" altLang="en-US" b="1">
              <a:effectLst>
                <a:outerShdw blurRad="38100" dist="38100" dir="2700000" algn="tl">
                  <a:srgbClr val="FFFFFF"/>
                </a:outerShdw>
              </a:effectLst>
              <a:ea typeface="ヒラギノ角ゴ Pro W3" pitchFamily="124" charset="-128"/>
              <a:cs typeface="+mn-cs"/>
            </a:endParaRPr>
          </a:p>
          <a:p>
            <a:pPr algn="ctr" eaLnBrk="1" hangingPunct="1">
              <a:spcBef>
                <a:spcPct val="50000"/>
              </a:spcBef>
              <a:defRPr/>
            </a:pPr>
            <a:endParaRPr lang="en-US" altLang="en-US" b="1">
              <a:effectLst>
                <a:outerShdw blurRad="38100" dist="38100" dir="2700000" algn="tl">
                  <a:srgbClr val="FFFFFF"/>
                </a:outerShdw>
              </a:effectLst>
              <a:ea typeface="ヒラギノ角ゴ Pro W3" pitchFamily="124" charset="-128"/>
              <a:cs typeface="+mn-cs"/>
            </a:endParaRP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altLang="en-US" b="1">
                <a:effectLst>
                  <a:outerShdw blurRad="38100" dist="38100" dir="2700000" algn="tl">
                    <a:srgbClr val="FFFFFF"/>
                  </a:outerShdw>
                </a:effectLst>
                <a:ea typeface="ヒラギノ角ゴ Pro W3" pitchFamily="124" charset="-128"/>
                <a:cs typeface="+mn-cs"/>
              </a:rPr>
              <a:t>C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altLang="en-US" b="1">
                <a:effectLst>
                  <a:outerShdw blurRad="38100" dist="38100" dir="2700000" algn="tl">
                    <a:srgbClr val="FFFFFF"/>
                  </a:outerShdw>
                </a:effectLst>
                <a:ea typeface="ヒラギノ角ゴ Pro W3" pitchFamily="124" charset="-128"/>
                <a:cs typeface="+mn-cs"/>
              </a:rPr>
              <a:t>I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altLang="en-US" b="1">
                <a:effectLst>
                  <a:outerShdw blurRad="38100" dist="38100" dir="2700000" algn="tl">
                    <a:srgbClr val="FFFFFF"/>
                  </a:outerShdw>
                </a:effectLst>
                <a:ea typeface="ヒラギノ角ゴ Pro W3" pitchFamily="124" charset="-128"/>
                <a:cs typeface="+mn-cs"/>
              </a:rPr>
              <a:t>C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altLang="en-US" b="1">
                <a:effectLst>
                  <a:outerShdw blurRad="38100" dist="38100" dir="2700000" algn="tl">
                    <a:srgbClr val="FFFFFF"/>
                  </a:outerShdw>
                </a:effectLst>
                <a:ea typeface="ヒラギノ角ゴ Pro W3" pitchFamily="124" charset="-128"/>
                <a:cs typeface="+mn-cs"/>
              </a:rPr>
              <a:t>S</a:t>
            </a:r>
          </a:p>
          <a:p>
            <a:pPr algn="ctr" eaLnBrk="1" hangingPunct="1">
              <a:spcBef>
                <a:spcPct val="50000"/>
              </a:spcBef>
              <a:defRPr/>
            </a:pPr>
            <a:endParaRPr lang="en-US" altLang="en-US" b="1">
              <a:effectLst>
                <a:outerShdw blurRad="38100" dist="38100" dir="2700000" algn="tl">
                  <a:srgbClr val="FFFFFF"/>
                </a:outerShdw>
              </a:effectLst>
              <a:ea typeface="ヒラギノ角ゴ Pro W3" pitchFamily="124" charset="-128"/>
              <a:cs typeface="+mn-cs"/>
            </a:endParaRPr>
          </a:p>
        </p:txBody>
      </p:sp>
      <p:sp>
        <p:nvSpPr>
          <p:cNvPr id="15363" name="Rectangle 45">
            <a:extLst>
              <a:ext uri="{FF2B5EF4-FFF2-40B4-BE49-F238E27FC236}">
                <a16:creationId xmlns:a16="http://schemas.microsoft.com/office/drawing/2014/main" id="{C27EC88F-CA26-46C8-9557-C8E203D93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" y="1141413"/>
            <a:ext cx="1069975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r>
              <a:rPr lang="en-US" altLang="en-US" b="1"/>
              <a:t>ACCT</a:t>
            </a:r>
          </a:p>
        </p:txBody>
      </p:sp>
      <p:sp>
        <p:nvSpPr>
          <p:cNvPr id="15364" name="Rectangle 47">
            <a:extLst>
              <a:ext uri="{FF2B5EF4-FFF2-40B4-BE49-F238E27FC236}">
                <a16:creationId xmlns:a16="http://schemas.microsoft.com/office/drawing/2014/main" id="{344824A5-63E0-4617-92AB-293357C21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263" y="1036638"/>
            <a:ext cx="1511300" cy="4476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r>
              <a:rPr lang="en-US" altLang="en-US" b="1"/>
              <a:t>TCT</a:t>
            </a:r>
          </a:p>
        </p:txBody>
      </p:sp>
      <p:sp>
        <p:nvSpPr>
          <p:cNvPr id="15365" name="Rectangle 49">
            <a:extLst>
              <a:ext uri="{FF2B5EF4-FFF2-40B4-BE49-F238E27FC236}">
                <a16:creationId xmlns:a16="http://schemas.microsoft.com/office/drawing/2014/main" id="{AA08726E-BA9F-4961-9415-45360C255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1765300"/>
            <a:ext cx="1511300" cy="3730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r>
              <a:rPr lang="en-US" altLang="en-US" b="1"/>
              <a:t>PCT</a:t>
            </a:r>
          </a:p>
        </p:txBody>
      </p:sp>
      <p:sp>
        <p:nvSpPr>
          <p:cNvPr id="15366" name="Rectangle 50">
            <a:extLst>
              <a:ext uri="{FF2B5EF4-FFF2-40B4-BE49-F238E27FC236}">
                <a16:creationId xmlns:a16="http://schemas.microsoft.com/office/drawing/2014/main" id="{87030B17-5D2E-48E9-92A9-7E5A4A072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025" y="1747838"/>
            <a:ext cx="1511300" cy="4476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r>
              <a:rPr lang="en-US" altLang="en-US" b="1"/>
              <a:t>PPT</a:t>
            </a:r>
          </a:p>
        </p:txBody>
      </p:sp>
      <p:sp>
        <p:nvSpPr>
          <p:cNvPr id="15367" name="Rectangle 51">
            <a:extLst>
              <a:ext uri="{FF2B5EF4-FFF2-40B4-BE49-F238E27FC236}">
                <a16:creationId xmlns:a16="http://schemas.microsoft.com/office/drawing/2014/main" id="{06A64956-2B99-4C0D-AF27-94464227B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130550"/>
            <a:ext cx="1909762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r>
              <a:rPr lang="en-US" altLang="en-US" b="1"/>
              <a:t>LOADLIB</a:t>
            </a:r>
          </a:p>
        </p:txBody>
      </p:sp>
      <p:sp>
        <p:nvSpPr>
          <p:cNvPr id="15368" name="Rectangle 52">
            <a:extLst>
              <a:ext uri="{FF2B5EF4-FFF2-40B4-BE49-F238E27FC236}">
                <a16:creationId xmlns:a16="http://schemas.microsoft.com/office/drawing/2014/main" id="{204F00F5-7483-4A20-898F-17F9247EB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08300"/>
            <a:ext cx="17780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r>
              <a:rPr lang="en-US" altLang="en-US" b="1"/>
              <a:t>Initial MAP</a:t>
            </a:r>
          </a:p>
        </p:txBody>
      </p:sp>
      <p:sp>
        <p:nvSpPr>
          <p:cNvPr id="15369" name="Rectangle 53">
            <a:extLst>
              <a:ext uri="{FF2B5EF4-FFF2-40B4-BE49-F238E27FC236}">
                <a16:creationId xmlns:a16="http://schemas.microsoft.com/office/drawing/2014/main" id="{FF5056E6-599D-45EA-A551-AD7CAB37B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00" y="4249738"/>
            <a:ext cx="1511300" cy="3730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r>
              <a:rPr lang="en-US" altLang="en-US" b="1"/>
              <a:t>FCT</a:t>
            </a:r>
          </a:p>
        </p:txBody>
      </p:sp>
      <p:sp>
        <p:nvSpPr>
          <p:cNvPr id="15370" name="AutoShape 54">
            <a:extLst>
              <a:ext uri="{FF2B5EF4-FFF2-40B4-BE49-F238E27FC236}">
                <a16:creationId xmlns:a16="http://schemas.microsoft.com/office/drawing/2014/main" id="{278409AB-BF0C-489C-804E-CBBA47BFC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7175" y="5607050"/>
            <a:ext cx="1287463" cy="747713"/>
          </a:xfrm>
          <a:prstGeom prst="can">
            <a:avLst>
              <a:gd name="adj" fmla="val 25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r>
              <a:rPr lang="en-US" altLang="en-US" b="1"/>
              <a:t>DASD</a:t>
            </a:r>
          </a:p>
        </p:txBody>
      </p:sp>
      <p:cxnSp>
        <p:nvCxnSpPr>
          <p:cNvPr id="413751" name="AutoShape 55">
            <a:extLst>
              <a:ext uri="{FF2B5EF4-FFF2-40B4-BE49-F238E27FC236}">
                <a16:creationId xmlns:a16="http://schemas.microsoft.com/office/drawing/2014/main" id="{01FD5D50-2893-46EA-A1D3-4A1FD2DE693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52563" y="1212850"/>
            <a:ext cx="117475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3752" name="AutoShape 56">
            <a:extLst>
              <a:ext uri="{FF2B5EF4-FFF2-40B4-BE49-F238E27FC236}">
                <a16:creationId xmlns:a16="http://schemas.microsoft.com/office/drawing/2014/main" id="{FF4B1E3D-72C1-4786-878A-96836C5EFB0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32125" y="1127125"/>
            <a:ext cx="25368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3753" name="AutoShape 57">
            <a:extLst>
              <a:ext uri="{FF2B5EF4-FFF2-40B4-BE49-F238E27FC236}">
                <a16:creationId xmlns:a16="http://schemas.microsoft.com/office/drawing/2014/main" id="{630C3EB9-A9F9-4DD6-BD19-8F9BFBE154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65450" y="1443038"/>
            <a:ext cx="25368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3754" name="AutoShape 58">
            <a:extLst>
              <a:ext uri="{FF2B5EF4-FFF2-40B4-BE49-F238E27FC236}">
                <a16:creationId xmlns:a16="http://schemas.microsoft.com/office/drawing/2014/main" id="{AE9AC8A2-2F57-4894-A72E-256F6412CD8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03525" y="1822450"/>
            <a:ext cx="1062038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3757" name="AutoShape 61">
            <a:extLst>
              <a:ext uri="{FF2B5EF4-FFF2-40B4-BE49-F238E27FC236}">
                <a16:creationId xmlns:a16="http://schemas.microsoft.com/office/drawing/2014/main" id="{02CFA3D1-EC19-43D6-B8AE-7E5787B98A14}"/>
              </a:ext>
            </a:extLst>
          </p:cNvPr>
          <p:cNvCxnSpPr>
            <a:cxnSpLocks noChangeShapeType="1"/>
            <a:stCxn id="15365" idx="3"/>
            <a:endCxn id="15366" idx="1"/>
          </p:cNvCxnSpPr>
          <p:nvPr/>
        </p:nvCxnSpPr>
        <p:spPr bwMode="auto">
          <a:xfrm>
            <a:off x="5454650" y="1952625"/>
            <a:ext cx="1584325" cy="19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3758" name="AutoShape 62">
            <a:extLst>
              <a:ext uri="{FF2B5EF4-FFF2-40B4-BE49-F238E27FC236}">
                <a16:creationId xmlns:a16="http://schemas.microsoft.com/office/drawing/2014/main" id="{736FAEE8-0F98-407C-8853-A3E7DCA57D66}"/>
              </a:ext>
            </a:extLst>
          </p:cNvPr>
          <p:cNvCxnSpPr>
            <a:cxnSpLocks noChangeShapeType="1"/>
            <a:stCxn id="15366" idx="2"/>
            <a:endCxn id="15367" idx="0"/>
          </p:cNvCxnSpPr>
          <p:nvPr/>
        </p:nvCxnSpPr>
        <p:spPr bwMode="auto">
          <a:xfrm rot="5400000">
            <a:off x="7086600" y="2384426"/>
            <a:ext cx="896937" cy="557212"/>
          </a:xfrm>
          <a:prstGeom prst="bentConnector3">
            <a:avLst>
              <a:gd name="adj1" fmla="val 49912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3759" name="AutoShape 63">
            <a:extLst>
              <a:ext uri="{FF2B5EF4-FFF2-40B4-BE49-F238E27FC236}">
                <a16:creationId xmlns:a16="http://schemas.microsoft.com/office/drawing/2014/main" id="{781B981C-2097-4332-9ED9-4E8B49FE8A99}"/>
              </a:ext>
            </a:extLst>
          </p:cNvPr>
          <p:cNvCxnSpPr>
            <a:cxnSpLocks noChangeShapeType="1"/>
            <a:endCxn id="15368" idx="3"/>
          </p:cNvCxnSpPr>
          <p:nvPr/>
        </p:nvCxnSpPr>
        <p:spPr bwMode="auto">
          <a:xfrm flipH="1">
            <a:off x="1797050" y="3155950"/>
            <a:ext cx="444658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3760" name="AutoShape 64">
            <a:extLst>
              <a:ext uri="{FF2B5EF4-FFF2-40B4-BE49-F238E27FC236}">
                <a16:creationId xmlns:a16="http://schemas.microsoft.com/office/drawing/2014/main" id="{3B01C56B-BAA7-49D1-B754-69F852E5D10F}"/>
              </a:ext>
            </a:extLst>
          </p:cNvPr>
          <p:cNvCxnSpPr>
            <a:cxnSpLocks noChangeShapeType="1"/>
            <a:stCxn id="15368" idx="2"/>
          </p:cNvCxnSpPr>
          <p:nvPr/>
        </p:nvCxnSpPr>
        <p:spPr bwMode="auto">
          <a:xfrm rot="16200000" flipH="1">
            <a:off x="1721644" y="2590006"/>
            <a:ext cx="177800" cy="1843088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9" name="Rectangle 65">
            <a:extLst>
              <a:ext uri="{FF2B5EF4-FFF2-40B4-BE49-F238E27FC236}">
                <a16:creationId xmlns:a16="http://schemas.microsoft.com/office/drawing/2014/main" id="{DBD69AE0-ACA9-49CA-8AAC-198AF1789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273550"/>
            <a:ext cx="1376363" cy="8604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r>
              <a:rPr lang="en-US" altLang="en-US" b="1"/>
              <a:t>Receive</a:t>
            </a:r>
          </a:p>
          <a:p>
            <a:pPr eaLnBrk="1" hangingPunct="1"/>
            <a:r>
              <a:rPr lang="en-US" altLang="en-US" b="1"/>
              <a:t>MAP</a:t>
            </a:r>
          </a:p>
        </p:txBody>
      </p:sp>
      <p:cxnSp>
        <p:nvCxnSpPr>
          <p:cNvPr id="413762" name="AutoShape 66">
            <a:extLst>
              <a:ext uri="{FF2B5EF4-FFF2-40B4-BE49-F238E27FC236}">
                <a16:creationId xmlns:a16="http://schemas.microsoft.com/office/drawing/2014/main" id="{FFBA7577-9981-4C92-82A0-0507365E0353}"/>
              </a:ext>
            </a:extLst>
          </p:cNvPr>
          <p:cNvCxnSpPr>
            <a:cxnSpLocks noChangeShapeType="1"/>
            <a:stCxn id="15379" idx="3"/>
          </p:cNvCxnSpPr>
          <p:nvPr/>
        </p:nvCxnSpPr>
        <p:spPr bwMode="auto">
          <a:xfrm>
            <a:off x="1430338" y="4703763"/>
            <a:ext cx="1250950" cy="7937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3763" name="AutoShape 67">
            <a:extLst>
              <a:ext uri="{FF2B5EF4-FFF2-40B4-BE49-F238E27FC236}">
                <a16:creationId xmlns:a16="http://schemas.microsoft.com/office/drawing/2014/main" id="{D6ED0282-67C4-402D-95FB-CC1A35BC7828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801938" y="3338513"/>
            <a:ext cx="3484562" cy="1390650"/>
          </a:xfrm>
          <a:prstGeom prst="bentConnector3">
            <a:avLst>
              <a:gd name="adj1" fmla="val 49977"/>
            </a:avLst>
          </a:prstGeom>
          <a:noFill/>
          <a:ln w="38100">
            <a:solidFill>
              <a:srgbClr val="0000FF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3764" name="AutoShape 68">
            <a:extLst>
              <a:ext uri="{FF2B5EF4-FFF2-40B4-BE49-F238E27FC236}">
                <a16:creationId xmlns:a16="http://schemas.microsoft.com/office/drawing/2014/main" id="{B7874F83-4F16-4B33-B21F-619238E0F91E}"/>
              </a:ext>
            </a:extLst>
          </p:cNvPr>
          <p:cNvCxnSpPr>
            <a:cxnSpLocks noChangeShapeType="1"/>
            <a:stCxn id="15367" idx="2"/>
            <a:endCxn id="15369" idx="0"/>
          </p:cNvCxnSpPr>
          <p:nvPr/>
        </p:nvCxnSpPr>
        <p:spPr bwMode="auto">
          <a:xfrm>
            <a:off x="7256463" y="3644900"/>
            <a:ext cx="1587" cy="585788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3765" name="AutoShape 69">
            <a:extLst>
              <a:ext uri="{FF2B5EF4-FFF2-40B4-BE49-F238E27FC236}">
                <a16:creationId xmlns:a16="http://schemas.microsoft.com/office/drawing/2014/main" id="{D9731664-BC8E-4FD7-B1A7-A90720234A8C}"/>
              </a:ext>
            </a:extLst>
          </p:cNvPr>
          <p:cNvCxnSpPr>
            <a:cxnSpLocks noChangeShapeType="1"/>
            <a:stCxn id="15369" idx="2"/>
            <a:endCxn id="15370" idx="1"/>
          </p:cNvCxnSpPr>
          <p:nvPr/>
        </p:nvCxnSpPr>
        <p:spPr bwMode="auto">
          <a:xfrm flipH="1">
            <a:off x="7251700" y="4641850"/>
            <a:ext cx="6350" cy="94615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3766" name="AutoShape 70">
            <a:extLst>
              <a:ext uri="{FF2B5EF4-FFF2-40B4-BE49-F238E27FC236}">
                <a16:creationId xmlns:a16="http://schemas.microsoft.com/office/drawing/2014/main" id="{76733A90-8221-4A22-A7B2-FE50A47BC62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763838" y="3554413"/>
            <a:ext cx="3471862" cy="2743200"/>
          </a:xfrm>
          <a:prstGeom prst="bentConnector3">
            <a:avLst>
              <a:gd name="adj1" fmla="val 25741"/>
            </a:avLst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85" name="Text Box 73">
            <a:extLst>
              <a:ext uri="{FF2B5EF4-FFF2-40B4-BE49-F238E27FC236}">
                <a16:creationId xmlns:a16="http://schemas.microsoft.com/office/drawing/2014/main" id="{02CA187E-E1BC-430D-A25B-B9C60CBF8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65113"/>
            <a:ext cx="834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3200" b="1">
                <a:solidFill>
                  <a:schemeClr val="bg1"/>
                </a:solidFill>
              </a:rPr>
              <a:t>CICS Transaction flow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3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1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1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1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1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0886B50-6A7D-4FBC-BC07-D6996E5C86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Overview – V+ Online Architecture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C3E66FF-6F5C-448F-95AF-86D1379996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All transaction points to AROXCTL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Programs and Transactions are defined in AROPGM1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File names are defined in AROFIL1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All transactions trigger AROXCTL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AROXCTL will transfer control to corresponding program using AROPGM1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Use AR60PD &amp; AR70PD Copybooks for MAP handling</a:t>
            </a: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907FCDE-9AE4-4DD4-BD8F-28944964BB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COMMAREA 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28AF5CD-BDA0-488E-83CE-FF96B43D8F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Each subsystem has it’s own COMMAREA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Generic details, such as Date, Region Name, Access Routine names etc will be stored in COMMAREA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AROXCTL builds COMMAREA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COMMAREA can be used to pass data between programs. Example File Key</a:t>
            </a:r>
          </a:p>
          <a:p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COMMAREA</a:t>
            </a:r>
          </a:p>
          <a:p>
            <a:pPr lvl="1"/>
            <a:r>
              <a:rPr lang="en-US" altLang="en-US" sz="2000" b="1">
                <a:latin typeface="Calibri Light" panose="020F0302020204030204" pitchFamily="34" charset="0"/>
                <a:cs typeface="Calibri Light" panose="020F0302020204030204" pitchFamily="34" charset="0"/>
              </a:rPr>
              <a:t>AR60WS – CMS</a:t>
            </a:r>
          </a:p>
          <a:p>
            <a:pPr lvl="1"/>
            <a:r>
              <a:rPr lang="en-US" altLang="en-US" sz="2000" b="1">
                <a:latin typeface="Calibri Light" panose="020F0302020204030204" pitchFamily="34" charset="0"/>
                <a:cs typeface="Calibri Light" panose="020F0302020204030204" pitchFamily="34" charset="0"/>
              </a:rPr>
              <a:t>OF60WS – FAS</a:t>
            </a:r>
          </a:p>
          <a:p>
            <a:pPr lvl="1"/>
            <a:r>
              <a:rPr lang="en-US" altLang="en-US" sz="2000" b="1">
                <a:latin typeface="Calibri Light" panose="020F0302020204030204" pitchFamily="34" charset="0"/>
                <a:cs typeface="Calibri Light" panose="020F0302020204030204" pitchFamily="34" charset="0"/>
              </a:rPr>
              <a:t>OC60LK – CTA</a:t>
            </a:r>
          </a:p>
          <a:p>
            <a:pPr lvl="1"/>
            <a:r>
              <a:rPr lang="en-US" altLang="en-US" sz="2000" b="1">
                <a:latin typeface="Calibri Light" panose="020F0302020204030204" pitchFamily="34" charset="0"/>
                <a:cs typeface="Calibri Light" panose="020F0302020204030204" pitchFamily="34" charset="0"/>
              </a:rPr>
              <a:t>LT60WS – LTS</a:t>
            </a: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7">
            <a:extLst>
              <a:ext uri="{FF2B5EF4-FFF2-40B4-BE49-F238E27FC236}">
                <a16:creationId xmlns:a16="http://schemas.microsoft.com/office/drawing/2014/main" id="{4F505C9A-6445-480E-ABE6-7448D6493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6002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5" name="Rectangle 28">
            <a:extLst>
              <a:ext uri="{FF2B5EF4-FFF2-40B4-BE49-F238E27FC236}">
                <a16:creationId xmlns:a16="http://schemas.microsoft.com/office/drawing/2014/main" id="{63A3B05B-871A-4824-B9D1-4B8C3CEDE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295400"/>
            <a:ext cx="1295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6" name="Rectangle 29">
            <a:extLst>
              <a:ext uri="{FF2B5EF4-FFF2-40B4-BE49-F238E27FC236}">
                <a16:creationId xmlns:a16="http://schemas.microsoft.com/office/drawing/2014/main" id="{5574E797-0632-46D5-8FEF-E36153778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95400"/>
            <a:ext cx="1600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7" name="Rectangle 30">
            <a:extLst>
              <a:ext uri="{FF2B5EF4-FFF2-40B4-BE49-F238E27FC236}">
                <a16:creationId xmlns:a16="http://schemas.microsoft.com/office/drawing/2014/main" id="{FA50914C-F672-476C-B7BF-DBD127876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8956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8" name="Rectangle 31">
            <a:extLst>
              <a:ext uri="{FF2B5EF4-FFF2-40B4-BE49-F238E27FC236}">
                <a16:creationId xmlns:a16="http://schemas.microsoft.com/office/drawing/2014/main" id="{F2B5EA88-A277-4F79-80AF-E8C068B06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066800"/>
            <a:ext cx="1066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6080" name="Rectangle 32">
            <a:extLst>
              <a:ext uri="{FF2B5EF4-FFF2-40B4-BE49-F238E27FC236}">
                <a16:creationId xmlns:a16="http://schemas.microsoft.com/office/drawing/2014/main" id="{CD3542B8-0F66-4784-BD2B-765E05555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660525"/>
            <a:ext cx="1905000" cy="485775"/>
          </a:xfrm>
          <a:prstGeom prst="rect">
            <a:avLst/>
          </a:prstGeom>
          <a:solidFill>
            <a:srgbClr val="33CC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b="1"/>
              <a:t>AROXCTL</a:t>
            </a:r>
          </a:p>
        </p:txBody>
      </p:sp>
      <p:sp>
        <p:nvSpPr>
          <p:cNvPr id="386082" name="Text Box 34">
            <a:extLst>
              <a:ext uri="{FF2B5EF4-FFF2-40B4-BE49-F238E27FC236}">
                <a16:creationId xmlns:a16="http://schemas.microsoft.com/office/drawing/2014/main" id="{22DA80C9-5D35-4FC2-8A92-757B46B82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366713"/>
            <a:ext cx="6753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3200" b="1">
                <a:ea typeface="ヒラギノ角ゴ Pro W3" pitchFamily="124" charset="-128"/>
                <a:cs typeface="+mn-cs"/>
              </a:rPr>
              <a:t>Transaction</a:t>
            </a:r>
            <a:r>
              <a:rPr lang="en-US" altLang="en-US" sz="3200" b="1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pitchFamily="124" charset="-128"/>
                <a:cs typeface="+mn-cs"/>
              </a:rPr>
              <a:t>  Flow in VisionPLUS</a:t>
            </a:r>
          </a:p>
        </p:txBody>
      </p:sp>
      <p:sp>
        <p:nvSpPr>
          <p:cNvPr id="386084" name="Rectangle 36">
            <a:extLst>
              <a:ext uri="{FF2B5EF4-FFF2-40B4-BE49-F238E27FC236}">
                <a16:creationId xmlns:a16="http://schemas.microsoft.com/office/drawing/2014/main" id="{20AFB680-BF8B-4958-8A5D-733DCB050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392238"/>
            <a:ext cx="1905000" cy="1035050"/>
          </a:xfrm>
          <a:prstGeom prst="rect">
            <a:avLst/>
          </a:prstGeom>
          <a:solidFill>
            <a:srgbClr val="33CC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r>
              <a:rPr lang="en-US" altLang="en-US" sz="2000" b="1"/>
              <a:t>Transaction-id</a:t>
            </a:r>
          </a:p>
          <a:p>
            <a:pPr eaLnBrk="1" hangingPunct="1"/>
            <a:r>
              <a:rPr lang="en-US" altLang="en-US" sz="2000" b="1"/>
              <a:t>(User Input)</a:t>
            </a:r>
          </a:p>
        </p:txBody>
      </p:sp>
      <p:sp>
        <p:nvSpPr>
          <p:cNvPr id="386085" name="Rectangle 37">
            <a:extLst>
              <a:ext uri="{FF2B5EF4-FFF2-40B4-BE49-F238E27FC236}">
                <a16:creationId xmlns:a16="http://schemas.microsoft.com/office/drawing/2014/main" id="{C6726673-0430-4ACF-A6FD-562AB33D8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25" y="1387475"/>
            <a:ext cx="2073275" cy="1035050"/>
          </a:xfrm>
          <a:prstGeom prst="rect">
            <a:avLst/>
          </a:prstGeom>
          <a:solidFill>
            <a:srgbClr val="33CC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r>
              <a:rPr lang="en-US" altLang="en-US" sz="2000" b="1"/>
              <a:t>Load AROPGM1</a:t>
            </a:r>
          </a:p>
          <a:p>
            <a:pPr eaLnBrk="1" hangingPunct="1"/>
            <a:r>
              <a:rPr lang="en-US" altLang="en-US" sz="2000" b="1"/>
              <a:t>AROFIL1</a:t>
            </a:r>
          </a:p>
        </p:txBody>
      </p:sp>
      <p:sp>
        <p:nvSpPr>
          <p:cNvPr id="386088" name="Rectangle 40">
            <a:extLst>
              <a:ext uri="{FF2B5EF4-FFF2-40B4-BE49-F238E27FC236}">
                <a16:creationId xmlns:a16="http://schemas.microsoft.com/office/drawing/2014/main" id="{5CFB366C-F2A3-4D6A-AB58-80C7E8194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140075"/>
            <a:ext cx="1905000" cy="730250"/>
          </a:xfrm>
          <a:prstGeom prst="rect">
            <a:avLst/>
          </a:prstGeom>
          <a:solidFill>
            <a:srgbClr val="33CC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r>
              <a:rPr lang="en-US" altLang="en-US" sz="2000" b="1"/>
              <a:t>Validate </a:t>
            </a:r>
          </a:p>
          <a:p>
            <a:pPr eaLnBrk="1" hangingPunct="1"/>
            <a:r>
              <a:rPr lang="en-US" altLang="en-US" sz="2000" b="1"/>
              <a:t>Entry</a:t>
            </a:r>
          </a:p>
        </p:txBody>
      </p:sp>
      <p:sp>
        <p:nvSpPr>
          <p:cNvPr id="386090" name="Rectangle 42">
            <a:extLst>
              <a:ext uri="{FF2B5EF4-FFF2-40B4-BE49-F238E27FC236}">
                <a16:creationId xmlns:a16="http://schemas.microsoft.com/office/drawing/2014/main" id="{8FD87A9A-F6E3-4D07-93A3-89DB471B2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511675"/>
            <a:ext cx="1905000" cy="1035050"/>
          </a:xfrm>
          <a:prstGeom prst="rect">
            <a:avLst/>
          </a:prstGeom>
          <a:solidFill>
            <a:srgbClr val="33CC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r>
              <a:rPr lang="en-US" altLang="en-US" sz="2000" b="1"/>
              <a:t>Check Security</a:t>
            </a:r>
            <a:endParaRPr lang="en-US" altLang="en-US" sz="2000"/>
          </a:p>
          <a:p>
            <a:pPr eaLnBrk="1" hangingPunct="1"/>
            <a:r>
              <a:rPr lang="en-US" altLang="en-US" sz="2000" b="1"/>
              <a:t>levels</a:t>
            </a:r>
          </a:p>
        </p:txBody>
      </p:sp>
      <p:sp>
        <p:nvSpPr>
          <p:cNvPr id="386092" name="Rectangle 44">
            <a:extLst>
              <a:ext uri="{FF2B5EF4-FFF2-40B4-BE49-F238E27FC236}">
                <a16:creationId xmlns:a16="http://schemas.microsoft.com/office/drawing/2014/main" id="{0353ECFF-528A-4620-A090-294CEC258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511675"/>
            <a:ext cx="1905000" cy="1035050"/>
          </a:xfrm>
          <a:prstGeom prst="rect">
            <a:avLst/>
          </a:prstGeom>
          <a:solidFill>
            <a:srgbClr val="33CC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r>
              <a:rPr lang="en-US" altLang="en-US" sz="2000" b="1"/>
              <a:t>Load Data into</a:t>
            </a:r>
            <a:endParaRPr lang="en-US" altLang="en-US" sz="2000"/>
          </a:p>
          <a:p>
            <a:pPr eaLnBrk="1" hangingPunct="1"/>
            <a:r>
              <a:rPr lang="en-US" altLang="en-US" sz="2000" b="1"/>
              <a:t>COMMAREA</a:t>
            </a:r>
          </a:p>
        </p:txBody>
      </p:sp>
      <p:sp>
        <p:nvSpPr>
          <p:cNvPr id="386094" name="Rectangle 46">
            <a:extLst>
              <a:ext uri="{FF2B5EF4-FFF2-40B4-BE49-F238E27FC236}">
                <a16:creationId xmlns:a16="http://schemas.microsoft.com/office/drawing/2014/main" id="{560F6B04-EEF7-4521-A5CB-9DB725B36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4359275"/>
            <a:ext cx="2260600" cy="1339850"/>
          </a:xfrm>
          <a:prstGeom prst="rect">
            <a:avLst/>
          </a:prstGeom>
          <a:solidFill>
            <a:srgbClr val="33CC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r>
              <a:rPr lang="en-US" altLang="en-US" sz="2000" b="1"/>
              <a:t>Transfers control</a:t>
            </a:r>
          </a:p>
          <a:p>
            <a:pPr eaLnBrk="1" hangingPunct="1"/>
            <a:r>
              <a:rPr lang="en-US" altLang="en-US" sz="2000" b="1"/>
              <a:t>to start of program</a:t>
            </a:r>
          </a:p>
        </p:txBody>
      </p:sp>
      <p:cxnSp>
        <p:nvCxnSpPr>
          <p:cNvPr id="386102" name="AutoShape 54">
            <a:extLst>
              <a:ext uri="{FF2B5EF4-FFF2-40B4-BE49-F238E27FC236}">
                <a16:creationId xmlns:a16="http://schemas.microsoft.com/office/drawing/2014/main" id="{B6F7C8E9-904C-4C6F-AB61-E51141A3D275}"/>
              </a:ext>
            </a:extLst>
          </p:cNvPr>
          <p:cNvCxnSpPr>
            <a:cxnSpLocks noChangeShapeType="1"/>
            <a:stCxn id="386084" idx="3"/>
            <a:endCxn id="386080" idx="1"/>
          </p:cNvCxnSpPr>
          <p:nvPr/>
        </p:nvCxnSpPr>
        <p:spPr bwMode="auto">
          <a:xfrm flipV="1">
            <a:off x="2547938" y="1903413"/>
            <a:ext cx="1019175" cy="6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6103" name="AutoShape 55">
            <a:extLst>
              <a:ext uri="{FF2B5EF4-FFF2-40B4-BE49-F238E27FC236}">
                <a16:creationId xmlns:a16="http://schemas.microsoft.com/office/drawing/2014/main" id="{F66764CE-0847-4156-B9F1-E9ED2895A12F}"/>
              </a:ext>
            </a:extLst>
          </p:cNvPr>
          <p:cNvCxnSpPr>
            <a:cxnSpLocks noChangeShapeType="1"/>
            <a:stCxn id="386080" idx="3"/>
            <a:endCxn id="386085" idx="1"/>
          </p:cNvCxnSpPr>
          <p:nvPr/>
        </p:nvCxnSpPr>
        <p:spPr bwMode="auto">
          <a:xfrm>
            <a:off x="5500688" y="1903413"/>
            <a:ext cx="946150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6104" name="AutoShape 56">
            <a:extLst>
              <a:ext uri="{FF2B5EF4-FFF2-40B4-BE49-F238E27FC236}">
                <a16:creationId xmlns:a16="http://schemas.microsoft.com/office/drawing/2014/main" id="{3A3AF984-64A2-4127-B9B4-78841FAB9475}"/>
              </a:ext>
            </a:extLst>
          </p:cNvPr>
          <p:cNvCxnSpPr>
            <a:cxnSpLocks noChangeShapeType="1"/>
            <a:stCxn id="386085" idx="2"/>
            <a:endCxn id="386088" idx="0"/>
          </p:cNvCxnSpPr>
          <p:nvPr/>
        </p:nvCxnSpPr>
        <p:spPr bwMode="auto">
          <a:xfrm>
            <a:off x="7497763" y="2436813"/>
            <a:ext cx="7937" cy="6889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6105" name="AutoShape 57">
            <a:extLst>
              <a:ext uri="{FF2B5EF4-FFF2-40B4-BE49-F238E27FC236}">
                <a16:creationId xmlns:a16="http://schemas.microsoft.com/office/drawing/2014/main" id="{8204EC30-944E-43CA-9D61-210CC6C0FB6A}"/>
              </a:ext>
            </a:extLst>
          </p:cNvPr>
          <p:cNvCxnSpPr>
            <a:cxnSpLocks noChangeShapeType="1"/>
            <a:stCxn id="386088" idx="2"/>
            <a:endCxn id="386090" idx="0"/>
          </p:cNvCxnSpPr>
          <p:nvPr/>
        </p:nvCxnSpPr>
        <p:spPr bwMode="auto">
          <a:xfrm>
            <a:off x="7505700" y="3884613"/>
            <a:ext cx="0" cy="612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6106" name="AutoShape 58">
            <a:extLst>
              <a:ext uri="{FF2B5EF4-FFF2-40B4-BE49-F238E27FC236}">
                <a16:creationId xmlns:a16="http://schemas.microsoft.com/office/drawing/2014/main" id="{0F81E8AD-782A-40C7-82C4-4364674AE46A}"/>
              </a:ext>
            </a:extLst>
          </p:cNvPr>
          <p:cNvCxnSpPr>
            <a:cxnSpLocks noChangeShapeType="1"/>
            <a:stCxn id="386090" idx="1"/>
            <a:endCxn id="386092" idx="3"/>
          </p:cNvCxnSpPr>
          <p:nvPr/>
        </p:nvCxnSpPr>
        <p:spPr bwMode="auto">
          <a:xfrm flipH="1">
            <a:off x="5576888" y="5029200"/>
            <a:ext cx="9620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6107" name="AutoShape 59">
            <a:extLst>
              <a:ext uri="{FF2B5EF4-FFF2-40B4-BE49-F238E27FC236}">
                <a16:creationId xmlns:a16="http://schemas.microsoft.com/office/drawing/2014/main" id="{57DAFED5-92B4-40AF-8569-4D01AF8266CF}"/>
              </a:ext>
            </a:extLst>
          </p:cNvPr>
          <p:cNvCxnSpPr>
            <a:cxnSpLocks noChangeShapeType="1"/>
            <a:stCxn id="386092" idx="1"/>
            <a:endCxn id="386094" idx="3"/>
          </p:cNvCxnSpPr>
          <p:nvPr/>
        </p:nvCxnSpPr>
        <p:spPr bwMode="auto">
          <a:xfrm flipH="1">
            <a:off x="2681288" y="5029200"/>
            <a:ext cx="9620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60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8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38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38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8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8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8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8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8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8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8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80" grpId="0" animBg="1"/>
      <p:bldP spid="386084" grpId="0" animBg="1"/>
      <p:bldP spid="386085" grpId="0" animBg="1"/>
      <p:bldP spid="386088" grpId="0" animBg="1"/>
      <p:bldP spid="386090" grpId="0" animBg="1"/>
      <p:bldP spid="386092" grpId="0" animBg="1"/>
      <p:bldP spid="38609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0ECED9E-05FF-4CFF-B59A-8A23AFBF3B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AR60PD &amp; AR70PD</a:t>
            </a:r>
          </a:p>
        </p:txBody>
      </p:sp>
      <p:sp>
        <p:nvSpPr>
          <p:cNvPr id="400387" name="Rectangle 3">
            <a:extLst>
              <a:ext uri="{FF2B5EF4-FFF2-40B4-BE49-F238E27FC236}">
                <a16:creationId xmlns:a16="http://schemas.microsoft.com/office/drawing/2014/main" id="{56744F7B-8DE1-48E3-BC71-91B3F54EE4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Programs does not contain native CICS commands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Use AR60PD &amp; AR70PD to perform SEND MAP, RECEIVE MAP, XCTL, LINK etc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Use File Access Routines for file handling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276ACF1-E0F8-492E-803A-830A09F525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AR60PD Functions</a:t>
            </a:r>
          </a:p>
        </p:txBody>
      </p:sp>
      <p:sp>
        <p:nvSpPr>
          <p:cNvPr id="389123" name="Rectangle 3">
            <a:extLst>
              <a:ext uri="{FF2B5EF4-FFF2-40B4-BE49-F238E27FC236}">
                <a16:creationId xmlns:a16="http://schemas.microsoft.com/office/drawing/2014/main" id="{F44D73A2-EA59-4BA5-BBD3-1E4548D619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To check </a:t>
            </a:r>
            <a:r>
              <a:rPr lang="en-US" altLang="en-US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2" action="ppaction://hlinksldjump"/>
              </a:rPr>
              <a:t>new transaction entry</a:t>
            </a:r>
            <a:r>
              <a:rPr lang="en-US" altLang="en-US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Edit </a:t>
            </a:r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  <a:hlinkClick r:id="rId2" action="ppaction://hlinksldjump"/>
              </a:rPr>
              <a:t>Page Number</a:t>
            </a:r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Build </a:t>
            </a:r>
            <a:r>
              <a:rPr lang="en-US" altLang="en-US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2" action="ppaction://hlinksldjump"/>
              </a:rPr>
              <a:t>Page Number</a:t>
            </a:r>
            <a:endParaRPr lang="en-US" altLang="en-US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GETMAIN for MAP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Format </a:t>
            </a:r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  <a:hlinkClick r:id="rId2" action="ppaction://hlinksldjump"/>
              </a:rPr>
              <a:t>Standard Line</a:t>
            </a:r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SEND MAP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RECEIVE MAP</a:t>
            </a:r>
          </a:p>
          <a:p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7721B04-16E5-4971-AD42-14356A3D47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AR70PD Functions</a:t>
            </a:r>
          </a:p>
        </p:txBody>
      </p:sp>
      <p:sp>
        <p:nvSpPr>
          <p:cNvPr id="396291" name="Rectangle 3">
            <a:extLst>
              <a:ext uri="{FF2B5EF4-FFF2-40B4-BE49-F238E27FC236}">
                <a16:creationId xmlns:a16="http://schemas.microsoft.com/office/drawing/2014/main" id="{500FD67C-6DF3-4E46-A7D2-73F8BA08CA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House Keeping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CICS RETURN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CICS RETURN WITH TRANS ID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SEND TEXT 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XCTL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LINK</a:t>
            </a:r>
          </a:p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ERROR Routine</a:t>
            </a:r>
          </a:p>
          <a:p>
            <a:pPr lvl="1">
              <a:buFont typeface="Wingdings 3" panose="05040102010807070707" pitchFamily="18" charset="2"/>
              <a:buNone/>
            </a:pPr>
            <a:endParaRPr lang="en-US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  <a:extLst>
    <a:ext uri="{05A4C25C-085E-4340-85A3-A5531E510DB2}">
      <thm15:themeFamily xmlns:thm15="http://schemas.microsoft.com/office/thememl/2012/main" name="Theme1" id="{431DDAAF-57C0-40B9-8C65-06DB805F8E23}" vid="{E1EB273B-6E4E-409D-9074-6101FDBE413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s" id="{73A2CC62-241F-42EB-98D3-60529F600B2F}" vid="{D769BB0D-BB31-4AE5-9538-E958B1AB70D6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309</TotalTime>
  <Words>471</Words>
  <Application>Microsoft Office PowerPoint</Application>
  <PresentationFormat>On-screen Show (4:3)</PresentationFormat>
  <Paragraphs>141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Theme1</vt:lpstr>
      <vt:lpstr>Custom Design</vt:lpstr>
      <vt:lpstr>Online Architecture</vt:lpstr>
      <vt:lpstr>Content</vt:lpstr>
      <vt:lpstr>PowerPoint Presentation</vt:lpstr>
      <vt:lpstr>Overview – V+ Online Architecture</vt:lpstr>
      <vt:lpstr>COMMAREA </vt:lpstr>
      <vt:lpstr>PowerPoint Presentation</vt:lpstr>
      <vt:lpstr>AR60PD &amp; AR70PD</vt:lpstr>
      <vt:lpstr>AR60PD Functions</vt:lpstr>
      <vt:lpstr>AR70PD Functions</vt:lpstr>
      <vt:lpstr>PowerPoint Presentation</vt:lpstr>
      <vt:lpstr>Program Structure</vt:lpstr>
      <vt:lpstr>PowerPoint Presentation</vt:lpstr>
      <vt:lpstr>Screen Number Manipulation</vt:lpstr>
      <vt:lpstr>Direct Transfer Key Code</vt:lpstr>
      <vt:lpstr>PowerPoint Presentation</vt:lpstr>
    </vt:vector>
  </TitlesOfParts>
  <Company>LTI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V+ Foundation</dc:title>
  <dc:creator>Rupal Dalal</dc:creator>
  <cp:lastModifiedBy>Rupal Dalal</cp:lastModifiedBy>
  <cp:revision>71</cp:revision>
  <cp:lastPrinted>2001-09-17T13:16:37Z</cp:lastPrinted>
  <dcterms:created xsi:type="dcterms:W3CDTF">2002-04-03T10:37:07Z</dcterms:created>
  <dcterms:modified xsi:type="dcterms:W3CDTF">2018-12-05T08:27:08Z</dcterms:modified>
</cp:coreProperties>
</file>