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67"/>
  </p:notesMasterIdLst>
  <p:handoutMasterIdLst>
    <p:handoutMasterId r:id="rId68"/>
  </p:handoutMasterIdLst>
  <p:sldIdLst>
    <p:sldId id="290" r:id="rId6"/>
    <p:sldId id="314" r:id="rId7"/>
    <p:sldId id="315" r:id="rId8"/>
    <p:sldId id="306" r:id="rId9"/>
    <p:sldId id="316" r:id="rId10"/>
    <p:sldId id="317" r:id="rId11"/>
    <p:sldId id="318" r:id="rId12"/>
    <p:sldId id="319" r:id="rId13"/>
    <p:sldId id="309" r:id="rId14"/>
    <p:sldId id="310" r:id="rId15"/>
    <p:sldId id="311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354" r:id="rId50"/>
    <p:sldId id="353" r:id="rId51"/>
    <p:sldId id="355" r:id="rId52"/>
    <p:sldId id="356" r:id="rId53"/>
    <p:sldId id="357" r:id="rId54"/>
    <p:sldId id="358" r:id="rId55"/>
    <p:sldId id="359" r:id="rId56"/>
    <p:sldId id="360" r:id="rId57"/>
    <p:sldId id="361" r:id="rId58"/>
    <p:sldId id="362" r:id="rId59"/>
    <p:sldId id="363" r:id="rId60"/>
    <p:sldId id="364" r:id="rId61"/>
    <p:sldId id="365" r:id="rId62"/>
    <p:sldId id="366" r:id="rId63"/>
    <p:sldId id="367" r:id="rId64"/>
    <p:sldId id="369" r:id="rId65"/>
    <p:sldId id="269" r:id="rId66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E8C"/>
    <a:srgbClr val="00CDFF"/>
    <a:srgbClr val="00008C"/>
    <a:srgbClr val="000000"/>
    <a:srgbClr val="CCCCFF"/>
    <a:srgbClr val="00CCFF"/>
    <a:srgbClr val="001DFF"/>
    <a:srgbClr val="FFCC00"/>
    <a:srgbClr val="001EFF"/>
    <a:srgbClr val="F46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608" autoAdjust="0"/>
  </p:normalViewPr>
  <p:slideViewPr>
    <p:cSldViewPr snapToGrid="0">
      <p:cViewPr varScale="1">
        <p:scale>
          <a:sx n="96" d="100"/>
          <a:sy n="96" d="100"/>
        </p:scale>
        <p:origin x="660" y="72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8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8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4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5450" y="693738"/>
            <a:ext cx="6159500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8775969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4" y="8775969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26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8"/>
            <a:ext cx="9144000" cy="4279392"/>
          </a:xfrm>
          <a:prstGeom prst="rect">
            <a:avLst/>
          </a:prstGeom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724623" y="2412625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19737" y="1685927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7904" y="4568613"/>
            <a:ext cx="1369303" cy="25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056" y="302296"/>
            <a:ext cx="684153" cy="5069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4" y="357510"/>
            <a:ext cx="641149" cy="36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249" y="3907747"/>
            <a:ext cx="1170432" cy="12496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4" y="4775570"/>
            <a:ext cx="382341" cy="22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249" y="3907747"/>
            <a:ext cx="1170432" cy="1249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4" y="4789424"/>
            <a:ext cx="382341" cy="22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9144000" cy="4773168"/>
          </a:xfrm>
          <a:prstGeom prst="rect">
            <a:avLst/>
          </a:prstGeom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617046" y="1684603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249" y="3907747"/>
            <a:ext cx="1170432" cy="1249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4" y="4789424"/>
            <a:ext cx="382341" cy="22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249" y="3907747"/>
            <a:ext cx="1170432" cy="1249680"/>
          </a:xfrm>
          <a:prstGeom prst="rect">
            <a:avLst/>
          </a:prstGeom>
        </p:spPr>
      </p:pic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4" y="4789424"/>
            <a:ext cx="382341" cy="2294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209" y="2035056"/>
            <a:ext cx="1693582" cy="95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7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9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0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2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4.w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05391" y="1668909"/>
            <a:ext cx="5561624" cy="830997"/>
          </a:xfrm>
        </p:spPr>
        <p:txBody>
          <a:bodyPr/>
          <a:lstStyle/>
          <a:p>
            <a:pPr algn="ctr"/>
            <a:r>
              <a:rPr lang="en-US" dirty="0"/>
              <a:t>Account Services Management </a:t>
            </a:r>
            <a:br>
              <a:rPr lang="en-US" dirty="0"/>
            </a:br>
            <a:r>
              <a:rPr lang="en-US" dirty="0"/>
              <a:t>(ASM)</a:t>
            </a:r>
          </a:p>
        </p:txBody>
      </p:sp>
    </p:spTree>
    <p:extLst>
      <p:ext uri="{BB962C8B-B14F-4D97-AF65-F5344CB8AC3E}">
        <p14:creationId xmlns:p14="http://schemas.microsoft.com/office/powerpoint/2010/main" val="23743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8189" y="940222"/>
            <a:ext cx="8349098" cy="372508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Batch Programs</a:t>
            </a:r>
            <a:r>
              <a:rPr lang="en-US" dirty="0"/>
              <a:t>:-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Examples:-  ASD080, ASU020, ASU060, ASD140</a:t>
            </a:r>
          </a:p>
          <a:p>
            <a:pPr marL="0" indent="0">
              <a:buNone/>
            </a:pPr>
            <a:r>
              <a:rPr lang="en-US" u="sng" dirty="0"/>
              <a:t>Online Programs</a:t>
            </a:r>
            <a:r>
              <a:rPr lang="en-US" dirty="0"/>
              <a:t>:-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Examples: ASOMA01 (Action Code Add/Maintenance/Delete/Inquiry Screen 1)</a:t>
            </a:r>
          </a:p>
          <a:p>
            <a:pPr marL="0" indent="0">
              <a:buNone/>
            </a:pPr>
            <a:r>
              <a:rPr lang="en-US" sz="1200" dirty="0"/>
              <a:t>                   ASOMR00 (Representative Add/Maintenance/Delete Locate Screen)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369332"/>
          </a:xfrm>
        </p:spPr>
        <p:txBody>
          <a:bodyPr/>
          <a:lstStyle/>
          <a:p>
            <a:r>
              <a:rPr lang="en-US" altLang="en-US" sz="2400" dirty="0">
                <a:solidFill>
                  <a:srgbClr val="990000"/>
                </a:solidFill>
              </a:rPr>
              <a:t>ASM Concepts &amp; Terminology</a:t>
            </a:r>
            <a:endParaRPr lang="en-US" sz="24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23" y="1262269"/>
            <a:ext cx="4704729" cy="8715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23" y="2922929"/>
            <a:ext cx="4815190" cy="95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19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u="sng" dirty="0"/>
              <a:t>Online Maps</a:t>
            </a:r>
            <a:r>
              <a:rPr lang="en-US" dirty="0"/>
              <a:t>:-</a:t>
            </a:r>
          </a:p>
          <a:p>
            <a:pPr marL="0" indent="0">
              <a:buNone/>
            </a:pPr>
            <a:r>
              <a:rPr lang="en-US" dirty="0"/>
              <a:t>Names for CICS maps generally contains the transaction name followed by screen number as below: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lang="en-US" dirty="0"/>
              <a:t>Map name of Representative Add/Maintenance/Delete Screen 1, is ASMR01.</a:t>
            </a:r>
          </a:p>
          <a:p>
            <a:pPr marL="0" indent="0">
              <a:buNone/>
            </a:pPr>
            <a:r>
              <a:rPr lang="en-US" dirty="0"/>
              <a:t>Map name of Action Code Add/Maintenance/Delete/Inquiry Locate Screen is ASMA00.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369332"/>
          </a:xfrm>
        </p:spPr>
        <p:txBody>
          <a:bodyPr/>
          <a:lstStyle/>
          <a:p>
            <a:r>
              <a:rPr lang="en-US" altLang="en-US" sz="2400" dirty="0">
                <a:solidFill>
                  <a:srgbClr val="990000"/>
                </a:solidFill>
              </a:rPr>
              <a:t>ASM Concepts &amp; Terminology</a:t>
            </a:r>
            <a:endParaRPr lang="en-US" sz="24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89" y="1758326"/>
            <a:ext cx="4551949" cy="72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94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852" y="975080"/>
            <a:ext cx="7036904" cy="364453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384721"/>
          </a:xfrm>
        </p:spPr>
        <p:txBody>
          <a:bodyPr/>
          <a:lstStyle/>
          <a:p>
            <a:r>
              <a:rPr lang="en-US" dirty="0"/>
              <a:t>ASM-SSC Link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ASM Rep ID is assigned when the security record of the representative is created.</a:t>
            </a:r>
          </a:p>
        </p:txBody>
      </p:sp>
    </p:spTree>
    <p:extLst>
      <p:ext uri="{BB962C8B-B14F-4D97-AF65-F5344CB8AC3E}">
        <p14:creationId xmlns:p14="http://schemas.microsoft.com/office/powerpoint/2010/main" val="2543582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lob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9"/>
          <a:stretch>
            <a:fillRect/>
          </a:stretch>
        </p:blipFill>
        <p:spPr bwMode="auto">
          <a:xfrm>
            <a:off x="537642" y="638176"/>
            <a:ext cx="3375889" cy="404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2733260" y="1612900"/>
            <a:ext cx="6177721" cy="2472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46110" indent="-146110" algn="l" defTabSz="1566621" rtl="0" eaLnBrk="1" fontAlgn="base" hangingPunct="1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charset="2"/>
              <a:buNone/>
            </a:pPr>
            <a:r>
              <a:rPr lang="en-US" altLang="en-US" sz="2800" kern="0" dirty="0">
                <a:solidFill>
                  <a:srgbClr val="990000"/>
                </a:solidFill>
              </a:rPr>
              <a:t>Customer Representatives  Records</a:t>
            </a:r>
          </a:p>
          <a:p>
            <a:pPr algn="r"/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820273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b="1" u="sng" dirty="0">
                <a:ea typeface="MS PGothic" pitchFamily="34" charset="-128"/>
              </a:rPr>
              <a:t>Purpose of ASM Representative record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sz="1400" dirty="0">
                <a:ea typeface="MS PGothic" pitchFamily="34" charset="-128"/>
              </a:rPr>
              <a:t>Contains Information about the representative’s </a:t>
            </a:r>
          </a:p>
          <a:p>
            <a:pPr marL="614363" lvl="2" indent="-381000">
              <a:buFont typeface="Wingdings" panose="05000000000000000000" pitchFamily="2" charset="2"/>
              <a:buChar char="§"/>
            </a:pPr>
            <a:r>
              <a:rPr lang="en-US" altLang="ja-JP" sz="1200" dirty="0">
                <a:ea typeface="MS PGothic" pitchFamily="34" charset="-128"/>
              </a:rPr>
              <a:t>Referral representatives</a:t>
            </a:r>
          </a:p>
          <a:p>
            <a:pPr marL="614363" lvl="2" indent="-381000">
              <a:buFont typeface="Wingdings" panose="05000000000000000000" pitchFamily="2" charset="2"/>
              <a:buChar char="§"/>
            </a:pPr>
            <a:r>
              <a:rPr lang="en-US" altLang="ja-JP" sz="1200" dirty="0">
                <a:ea typeface="MS PGothic" pitchFamily="34" charset="-128"/>
              </a:rPr>
              <a:t>Amount limits for various types of  transactions </a:t>
            </a:r>
          </a:p>
          <a:p>
            <a:pPr marL="614363" lvl="2" indent="-381000">
              <a:buFont typeface="Wingdings" panose="05000000000000000000" pitchFamily="2" charset="2"/>
              <a:buChar char="§"/>
            </a:pPr>
            <a:r>
              <a:rPr lang="en-US" altLang="ja-JP" sz="1200" dirty="0">
                <a:ea typeface="MS PGothic" pitchFamily="34" charset="-128"/>
              </a:rPr>
              <a:t>Contact details</a:t>
            </a:r>
          </a:p>
          <a:p>
            <a:pPr marL="614363" lvl="2" indent="-381000">
              <a:buFont typeface="Wingdings" panose="05000000000000000000" pitchFamily="2" charset="2"/>
              <a:buChar char="§"/>
            </a:pPr>
            <a:r>
              <a:rPr lang="en-US" altLang="ja-JP" sz="1200" dirty="0">
                <a:ea typeface="MS PGothic" pitchFamily="34" charset="-128"/>
              </a:rPr>
              <a:t>Access authority to CMS organizations and logos </a:t>
            </a:r>
          </a:p>
          <a:p>
            <a:pPr marL="614363" lvl="2" indent="-381000">
              <a:buFont typeface="Wingdings" panose="05000000000000000000" pitchFamily="2" charset="2"/>
              <a:buChar char="§"/>
            </a:pPr>
            <a:r>
              <a:rPr lang="en-US" altLang="ja-JP" sz="1200" dirty="0">
                <a:ea typeface="MS PGothic" pitchFamily="34" charset="-128"/>
              </a:rPr>
              <a:t>Memo purge access </a:t>
            </a:r>
          </a:p>
          <a:p>
            <a:pPr marL="614363" lvl="2" indent="-381000">
              <a:buFont typeface="Wingdings" panose="05000000000000000000" pitchFamily="2" charset="2"/>
              <a:buChar char="§"/>
            </a:pPr>
            <a:r>
              <a:rPr lang="en-US" altLang="ja-JP" sz="1200" dirty="0">
                <a:ea typeface="MS PGothic" pitchFamily="34" charset="-128"/>
              </a:rPr>
              <a:t>Action groups allocated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sz="1400" dirty="0">
                <a:ea typeface="MS PGothic" pitchFamily="34" charset="-128"/>
              </a:rPr>
              <a:t>Tracks Queue tallies for the representative.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sz="1400" dirty="0">
                <a:ea typeface="MS PGothic" pitchFamily="34" charset="-128"/>
              </a:rPr>
              <a:t>Representative have security levels (1- 4).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sz="1400" dirty="0">
                <a:ea typeface="MS PGothic" pitchFamily="34" charset="-128"/>
              </a:rPr>
              <a:t>Security level of 1 is highest with authority to add/modify/delete another representative record and 4 being the least     level of access.</a:t>
            </a:r>
            <a:endParaRPr lang="en-US" altLang="en-US" sz="1400" dirty="0">
              <a:ea typeface="MS PGothic" pitchFamily="34" charset="-128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MS PGothic" pitchFamily="34" charset="-128"/>
              </a:rPr>
              <a:t>Customer Representative Records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24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066401"/>
              </p:ext>
            </p:extLst>
          </p:nvPr>
        </p:nvGraphicFramePr>
        <p:xfrm>
          <a:off x="951330" y="959679"/>
          <a:ext cx="6542774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2774">
                  <a:extLst>
                    <a:ext uri="{9D8B030D-6E8A-4147-A177-3AD203B41FA5}">
                      <a16:colId xmlns:a16="http://schemas.microsoft.com/office/drawing/2014/main" val="924140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ASMR (      )             XX MONEY XXXXXLIA V+ XCICS   PAGE 01     11/12/2015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CUSTOMER REPRESENTATIVE                 20:14:08  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REPRESENTATIVE ID XMS    STATUS     A       DATE ADDED  21/06/10              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LAST MAINT  11/12/15 BY  XMS      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REPRESENTATIVE NAME ( MANNY SALUJA              </a:t>
                      </a:r>
                      <a:r>
                        <a:rPr kumimoji="0" lang="en-US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)                             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EFFECTIVE DATE      ( 21062010 )         EXPIRATION DATE      ( 31122049 )    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LEVEL NUMBER          4  </a:t>
                      </a:r>
                      <a:r>
                        <a:rPr kumimoji="0" lang="en-US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</a:t>
                      </a:r>
                      <a:r>
                        <a:rPr kumimoji="0" lang="en-US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REFERRAL REP         ( 7RB </a:t>
                      </a:r>
                      <a:r>
                        <a:rPr kumimoji="0" lang="en-US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)         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1ST ALTERNATE       (     )              2ND ALTERNATE        (     )         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REPRESENTATIVE ADDS   Y    MAINT   Y      DELETE   Y                          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ACTION CODE    ADDS   Y    MAINT   Y      DELETE   Y                          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POINTS            999999999   </a:t>
                      </a:r>
                      <a:r>
                        <a:rPr kumimoji="0" lang="en-US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DEBITS                 000000050     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ADVANCE CHECK     999999999   </a:t>
                      </a:r>
                      <a:r>
                        <a:rPr kumimoji="0" lang="en-US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CREDITS                000000050     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</a:t>
                      </a:r>
                      <a:r>
                        <a:rPr kumimoji="0" lang="en-US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CR BAL REFUND          000000050     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PHONE        ( 000 0000000 )     EXT  ( 0000 )                                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HOME PHONE   ( 000 0000000 )     OTH  ( 000 0000000 )                         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REPS ORGS:  LIST/RANGE  ( R )   L/R    INCLUDE/EXCLUDE   ( I )   I/E      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( 001 ) ( 999 ) ( 000 ) ( 000 ) ( 000 ) ( 000 ) ( 000 ) ( 000 ) ( 000 ) ( 000 )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( 000 ) ( 000 ) ( 000 ) ( 000 ) ( 000 ) ( 000 ) ( 000 ) ( 000 ) ( 000 ) ( 000 )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 algn="just"/>
                      <a:endParaRPr lang="en-US" sz="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531767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430887"/>
          </a:xfrm>
        </p:spPr>
        <p:txBody>
          <a:bodyPr/>
          <a:lstStyle/>
          <a:p>
            <a:r>
              <a:rPr lang="en-US" altLang="ja-JP" sz="2800" dirty="0">
                <a:solidFill>
                  <a:srgbClr val="00008C"/>
                </a:solidFill>
                <a:ea typeface="MS PGothic" pitchFamily="34" charset="-128"/>
              </a:rPr>
              <a:t>Customer Representative Records</a:t>
            </a:r>
            <a:r>
              <a:rPr lang="en-US" altLang="ja-JP" dirty="0">
                <a:solidFill>
                  <a:srgbClr val="00008C"/>
                </a:solidFill>
                <a:ea typeface="MS PGothic" pitchFamily="34" charset="-128"/>
              </a:rPr>
              <a:t> </a:t>
            </a:r>
            <a:endParaRPr lang="en-US" dirty="0">
              <a:solidFill>
                <a:srgbClr val="00008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u="sng" dirty="0">
                <a:ea typeface="MS PGothic" pitchFamily="34" charset="-128"/>
              </a:rPr>
              <a:t>Adding/Maintaining Representative Records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64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lob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9"/>
          <a:stretch>
            <a:fillRect/>
          </a:stretch>
        </p:blipFill>
        <p:spPr bwMode="auto">
          <a:xfrm>
            <a:off x="352333" y="260489"/>
            <a:ext cx="3620834" cy="4341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4130744" y="1175578"/>
            <a:ext cx="4849812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46110" indent="-146110" algn="l" defTabSz="1566621" rtl="0" eaLnBrk="1" fontAlgn="base" hangingPunct="1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charset="2"/>
              <a:buNone/>
            </a:pPr>
            <a:r>
              <a:rPr lang="en-US" altLang="en-US" sz="2800" kern="0" dirty="0">
                <a:solidFill>
                  <a:srgbClr val="990000"/>
                </a:solidFill>
              </a:rPr>
              <a:t>Action Code Records</a:t>
            </a:r>
          </a:p>
          <a:p>
            <a:pPr algn="r"/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770566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b="1" u="sng" dirty="0">
                <a:ea typeface="MS PGothic" pitchFamily="34" charset="-128"/>
              </a:rPr>
              <a:t>Purpose of Action Codes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ja-JP" dirty="0">
                <a:ea typeface="MS PGothic" pitchFamily="34" charset="-128"/>
              </a:rPr>
              <a:t>To initiate the task related to customer request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ja-JP" dirty="0">
                <a:ea typeface="MS PGothic" pitchFamily="34" charset="-128"/>
              </a:rPr>
              <a:t>To provide different types of action codes for non-monetary, monetary, and other types of requests.</a:t>
            </a:r>
          </a:p>
          <a:p>
            <a:pPr marL="147463" lvl="1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ja-JP" b="1" u="sng" dirty="0">
                <a:ea typeface="MS PGothic" pitchFamily="34" charset="-128"/>
              </a:rPr>
              <a:t>Types of Action Codes</a:t>
            </a:r>
          </a:p>
          <a:p>
            <a:pPr marL="496888" lvl="1" indent="-495300">
              <a:buFont typeface="Wingdings" panose="05000000000000000000" pitchFamily="2" charset="2"/>
              <a:buChar char="q"/>
            </a:pPr>
            <a:r>
              <a:rPr lang="en-US" altLang="ja-JP" dirty="0">
                <a:ea typeface="MS PGothic" pitchFamily="34" charset="-128"/>
              </a:rPr>
              <a:t>Monetary </a:t>
            </a:r>
          </a:p>
          <a:p>
            <a:pPr marL="496888" lvl="1" indent="-495300">
              <a:buFont typeface="Wingdings" panose="05000000000000000000" pitchFamily="2" charset="2"/>
              <a:buChar char="q"/>
            </a:pPr>
            <a:r>
              <a:rPr lang="en-US" altLang="ja-JP" dirty="0">
                <a:ea typeface="MS PGothic" pitchFamily="34" charset="-128"/>
              </a:rPr>
              <a:t>Nonmonetary</a:t>
            </a:r>
          </a:p>
          <a:p>
            <a:pPr marL="496888" lvl="1" indent="-495300">
              <a:buFont typeface="Wingdings" panose="05000000000000000000" pitchFamily="2" charset="2"/>
              <a:buChar char="q"/>
            </a:pPr>
            <a:r>
              <a:rPr lang="en-US" altLang="ja-JP" dirty="0">
                <a:ea typeface="MS PGothic" pitchFamily="34" charset="-128"/>
              </a:rPr>
              <a:t>Transcript</a:t>
            </a:r>
          </a:p>
          <a:p>
            <a:pPr marL="496888" lvl="1" indent="-495300">
              <a:buFont typeface="Wingdings" panose="05000000000000000000" pitchFamily="2" charset="2"/>
              <a:buChar char="q"/>
            </a:pPr>
            <a:r>
              <a:rPr lang="en-US" altLang="ja-JP" dirty="0">
                <a:ea typeface="MS PGothic" pitchFamily="34" charset="-128"/>
              </a:rPr>
              <a:t>Inquiry</a:t>
            </a:r>
          </a:p>
          <a:p>
            <a:pPr marL="496888" lvl="1" indent="-495300">
              <a:buFont typeface="Wingdings" panose="05000000000000000000" pitchFamily="2" charset="2"/>
              <a:buChar char="q"/>
            </a:pPr>
            <a:r>
              <a:rPr lang="en-US" altLang="ja-JP" dirty="0">
                <a:ea typeface="MS PGothic" pitchFamily="34" charset="-128"/>
              </a:rPr>
              <a:t>Point </a:t>
            </a:r>
          </a:p>
          <a:p>
            <a:pPr marL="496888" lvl="1" indent="-495300">
              <a:buFont typeface="Wingdings" panose="05000000000000000000" pitchFamily="2" charset="2"/>
              <a:buChar char="q"/>
            </a:pPr>
            <a:r>
              <a:rPr lang="en-US" altLang="ja-JP" dirty="0">
                <a:ea typeface="MS PGothic" pitchFamily="34" charset="-128"/>
              </a:rPr>
              <a:t>System-generated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754053"/>
          </a:xfrm>
        </p:spPr>
        <p:txBody>
          <a:bodyPr/>
          <a:lstStyle/>
          <a:p>
            <a:r>
              <a:rPr lang="en-US" altLang="en-US" sz="2400" dirty="0">
                <a:solidFill>
                  <a:srgbClr val="990000"/>
                </a:solidFill>
              </a:rPr>
              <a:t>Action Code Records</a:t>
            </a:r>
            <a:br>
              <a:rPr lang="en-US" altLang="en-US" sz="2400" dirty="0">
                <a:solidFill>
                  <a:srgbClr val="990000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42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601622" y="379512"/>
            <a:ext cx="4767798" cy="743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46110" indent="-146110" algn="l" defTabSz="1566621" rtl="0" eaLnBrk="1" fontAlgn="base" hangingPunct="1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altLang="en-US" sz="2000" u="sng" kern="0"/>
              <a:t>Monetary Action Code</a:t>
            </a:r>
          </a:p>
          <a:p>
            <a:pPr>
              <a:buFont typeface="Arial" pitchFamily="34" charset="0"/>
              <a:buChar char="▲"/>
            </a:pPr>
            <a:endParaRPr lang="en-US" altLang="en-US" sz="2000" kern="0" dirty="0"/>
          </a:p>
        </p:txBody>
      </p:sp>
      <p:graphicFrame>
        <p:nvGraphicFramePr>
          <p:cNvPr id="6" name="Group 19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598327238"/>
              </p:ext>
            </p:extLst>
          </p:nvPr>
        </p:nvGraphicFramePr>
        <p:xfrm>
          <a:off x="822919" y="954155"/>
          <a:ext cx="7088629" cy="3786810"/>
        </p:xfrm>
        <a:graphic>
          <a:graphicData uri="http://schemas.openxmlformats.org/drawingml/2006/table">
            <a:tbl>
              <a:tblPr/>
              <a:tblGrid>
                <a:gridCol w="708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6810">
                <a:tc>
                  <a:txBody>
                    <a:bodyPr/>
                    <a:lstStyle>
                      <a:lvl1pPr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Wingdings 3" pitchFamily="18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I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ASQA (      )             XX SYSTEM XXXLIA V+ XCICS   PAGE 01     09/12/2015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ACTION CODES                       18:00:46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MONETARY TRANSACTIONS           LAST MAINT    00/00/0000  BY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STATUS        O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</a:t>
                      </a:r>
                      <a:r>
                        <a:rPr kumimoji="0" lang="en-I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ACTION CODE   SBWO       DESCRIPTION     SMALL BALANCE W/OFF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</a:t>
                      </a:r>
                      <a:r>
                        <a:rPr kumimoji="0" lang="en-I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MONETARY TRAN CODE         194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DESCRIPTION              BALANCE CREDIT ADJUSTMENT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EFFECTIVE DATE             O      R/O   TRANSACTION AMOUNT      R       R/O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STORE NUMBER               R      R/O   DEPARTMENT NUMBER       O       R/O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SKU NUMBER                 O      R/O   AUTHORIZATION NUMBER    O       R/O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PLAN NUMBER                R      R/O   PLAN SEQ NUMBER         O       R/O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SALES CLERK                O      R/O   TICKET NUMBER           O       R/O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CARD NUMBER                       R/O   CARD SEQ#                       R/O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P/O NUMBER                        R/O   R/REF NUMBER                    R/O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DEFAULT LETTER                          </a:t>
                      </a:r>
                      <a:r>
                        <a:rPr kumimoji="0" lang="en-I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RETENTION               458     </a:t>
                      </a:r>
                      <a:r>
                        <a:rPr kumimoji="0" lang="en-I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0-999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ASSOCIATED TRANSACTION                  PAGE    00       CMS TRANSACTION ID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ELIGIBLE ACCOUNT REPRESENTATIVES (OPTIONAL) </a:t>
                      </a: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45720" marR="45720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994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430887"/>
          </a:xfrm>
        </p:spPr>
        <p:txBody>
          <a:bodyPr/>
          <a:lstStyle/>
          <a:p>
            <a:r>
              <a:rPr lang="en-US" altLang="en-US" sz="2800" dirty="0">
                <a:solidFill>
                  <a:srgbClr val="990000"/>
                </a:solidFill>
              </a:rPr>
              <a:t>Action Code Records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247650" y="803282"/>
            <a:ext cx="8629650" cy="35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46110" indent="-146110" algn="l" defTabSz="1566621" rtl="0" eaLnBrk="1" fontAlgn="base" hangingPunct="1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altLang="ja-JP" sz="1800" b="1" u="sng" kern="0" dirty="0">
                <a:ea typeface="MS PGothic" pitchFamily="34" charset="-128"/>
              </a:rPr>
              <a:t>Monetary Action Codes </a:t>
            </a:r>
          </a:p>
          <a:p>
            <a:pPr marL="0" indent="0">
              <a:buFont typeface="Wingdings" charset="2"/>
              <a:buNone/>
            </a:pPr>
            <a:endParaRPr lang="en-US" altLang="en-US" sz="2000" kern="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ja-JP" sz="1800" kern="0" dirty="0">
                <a:ea typeface="MS PGothic" pitchFamily="34" charset="-128"/>
              </a:rPr>
              <a:t>Monetary transactions on account. Examples like Finance charge rebates, Credit Balance refunds and corrections for misapplied purchases, payments or fees.</a:t>
            </a:r>
          </a:p>
          <a:p>
            <a:pPr marL="457200" lvl="1" indent="0">
              <a:buFont typeface="Wingdings" charset="2"/>
              <a:buNone/>
            </a:pPr>
            <a:endParaRPr lang="en-US" altLang="ja-JP" sz="1800" kern="0" dirty="0">
              <a:ea typeface="MS PGothic" pitchFamily="34" charset="-128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ja-JP" sz="1800" kern="0" dirty="0">
                <a:ea typeface="MS PGothic" pitchFamily="34" charset="-128"/>
              </a:rPr>
              <a:t>ASM generates batch transactions to be processed by CMS </a:t>
            </a:r>
            <a:endParaRPr lang="en-US" altLang="en-US" sz="1800" kern="0" dirty="0"/>
          </a:p>
        </p:txBody>
      </p:sp>
      <p:graphicFrame>
        <p:nvGraphicFramePr>
          <p:cNvPr id="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269229"/>
              </p:ext>
            </p:extLst>
          </p:nvPr>
        </p:nvGraphicFramePr>
        <p:xfrm>
          <a:off x="7577404" y="3211168"/>
          <a:ext cx="97631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Clip" r:id="rId3" imgW="3627438" imgH="3467100" progId="MS_ClipArt_Gallery.2">
                  <p:embed/>
                </p:oleObj>
              </mc:Choice>
              <mc:Fallback>
                <p:oleObj name="Clip" r:id="rId3" imgW="3627438" imgH="3467100" progId="MS_ClipArt_Gallery.2">
                  <p:embed/>
                  <p:pic>
                    <p:nvPicPr>
                      <p:cNvPr id="33798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7404" y="3211168"/>
                        <a:ext cx="97631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977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Topics Focused On: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ASM Control Records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Online Screens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Batch Flow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Important files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Interfaces to ASM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3351436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369332"/>
          </a:xfrm>
        </p:spPr>
        <p:txBody>
          <a:bodyPr/>
          <a:lstStyle/>
          <a:p>
            <a:r>
              <a:rPr lang="en-US" altLang="en-US" sz="2400" dirty="0">
                <a:solidFill>
                  <a:srgbClr val="990000"/>
                </a:solidFill>
              </a:rPr>
              <a:t>Action Code Records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269878" y="640970"/>
            <a:ext cx="5088430" cy="68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46110" indent="-146110" algn="l" defTabSz="1566621" rtl="0" eaLnBrk="1" fontAlgn="base" hangingPunct="1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altLang="en-US" sz="2000" b="1" u="sng" kern="0" dirty="0"/>
              <a:t>Non-Monetary Action Code</a:t>
            </a:r>
          </a:p>
          <a:p>
            <a:pPr>
              <a:buFont typeface="Arial" pitchFamily="34" charset="0"/>
              <a:buChar char="▲"/>
            </a:pPr>
            <a:endParaRPr lang="en-US" altLang="en-US" sz="2000" kern="0" dirty="0"/>
          </a:p>
        </p:txBody>
      </p:sp>
      <p:graphicFrame>
        <p:nvGraphicFramePr>
          <p:cNvPr id="6" name="Group 22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290719739"/>
              </p:ext>
            </p:extLst>
          </p:nvPr>
        </p:nvGraphicFramePr>
        <p:xfrm>
          <a:off x="852543" y="1022717"/>
          <a:ext cx="7506268" cy="3566168"/>
        </p:xfrm>
        <a:graphic>
          <a:graphicData uri="http://schemas.openxmlformats.org/drawingml/2006/table">
            <a:tbl>
              <a:tblPr/>
              <a:tblGrid>
                <a:gridCol w="750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2387">
                <a:tc>
                  <a:txBody>
                    <a:bodyPr/>
                    <a:lstStyle>
                      <a:lvl1pPr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Wingdings 3" pitchFamily="18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ASQA (      )             XX XXXEY XXXXXXLIA V+ XCICS   PAGE 02     09/12/2015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ACTION CODES                       18:02:18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NON-MONETARY TRANSACTIONS       LAST MAINT    00/00/0000  BY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STATUS        O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ACTION CODE   ADDR        DESCRIPTION       ADDRESS CHANGE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RE-QUEUE FACTOR     00       0 - 99       FREQUENCY          H        M,H,D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RETENTION           458      0 - 999      REVIEW DATE/TIME   O        R/O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DEFAULT LETTER                            CARD NUMBER                 R/O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CARD SEQ#                   R/O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ASSOCIATED TRANSACTION     ARM2         </a:t>
                      </a: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PAGE    01       CMS TRANSACTION ID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ELIGIBLE ACCOUNT REPRESENTATIVES (OPTIONAL)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           </a:t>
                      </a:r>
                    </a:p>
                  </a:txBody>
                  <a:tcPr marL="45720" marR="45720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571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1800" b="1" u="sng" dirty="0">
                <a:ea typeface="MS PGothic" pitchFamily="34" charset="-128"/>
              </a:rPr>
              <a:t>Non-Monetary Action Codes </a:t>
            </a:r>
          </a:p>
          <a:p>
            <a:pPr marL="0" indent="0">
              <a:buNone/>
            </a:pPr>
            <a:endParaRPr lang="en-US" alt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ja-JP" sz="1800" dirty="0">
                <a:ea typeface="MS PGothic" pitchFamily="34" charset="-128"/>
              </a:rPr>
              <a:t>Account maintenance activity that does not affect financial status of the account. Examples. Address change, reissue of credit cards or placement of block code on an account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altLang="ja-JP" sz="1800" dirty="0">
              <a:ea typeface="MS PGothic" pitchFamily="34" charset="-128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ja-JP" sz="1800" dirty="0">
                <a:ea typeface="MS PGothic" pitchFamily="34" charset="-128"/>
              </a:rPr>
              <a:t>Transfers control to the required CMS transaction for updating non-monetary details</a:t>
            </a:r>
            <a:endParaRPr lang="en-US" altLang="en-US" sz="1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369332"/>
          </a:xfrm>
        </p:spPr>
        <p:txBody>
          <a:bodyPr/>
          <a:lstStyle/>
          <a:p>
            <a:r>
              <a:rPr lang="en-US" altLang="en-US" sz="2400" dirty="0">
                <a:solidFill>
                  <a:srgbClr val="990000"/>
                </a:solidFill>
              </a:rPr>
              <a:t>Action Code Records</a:t>
            </a:r>
            <a:endParaRPr lang="en-US" dirty="0"/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454421"/>
              </p:ext>
            </p:extLst>
          </p:nvPr>
        </p:nvGraphicFramePr>
        <p:xfrm>
          <a:off x="6980238" y="3884473"/>
          <a:ext cx="677862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Clip" r:id="rId3" imgW="1030529" imgH="1117397" progId="MS_ClipArt_Gallery.2">
                  <p:embed/>
                </p:oleObj>
              </mc:Choice>
              <mc:Fallback>
                <p:oleObj name="Clip" r:id="rId3" imgW="1030529" imgH="1117397" progId="MS_ClipArt_Gallery.2">
                  <p:embed/>
                  <p:pic>
                    <p:nvPicPr>
                      <p:cNvPr id="3584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0238" y="3884473"/>
                        <a:ext cx="677862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237562"/>
              </p:ext>
            </p:extLst>
          </p:nvPr>
        </p:nvGraphicFramePr>
        <p:xfrm>
          <a:off x="7734300" y="3216135"/>
          <a:ext cx="950913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Clip" r:id="rId5" imgW="1108253" imgH="1632204" progId="MS_ClipArt_Gallery.2">
                  <p:embed/>
                </p:oleObj>
              </mc:Choice>
              <mc:Fallback>
                <p:oleObj name="Clip" r:id="rId5" imgW="1108253" imgH="1632204" progId="MS_ClipArt_Gallery.2">
                  <p:embed/>
                  <p:pic>
                    <p:nvPicPr>
                      <p:cNvPr id="3584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4300" y="3216135"/>
                        <a:ext cx="950913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3851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369332"/>
          </a:xfrm>
        </p:spPr>
        <p:txBody>
          <a:bodyPr/>
          <a:lstStyle/>
          <a:p>
            <a:r>
              <a:rPr lang="en-US" altLang="en-US" sz="2400" dirty="0">
                <a:solidFill>
                  <a:srgbClr val="990000"/>
                </a:solidFill>
              </a:rPr>
              <a:t>Action Code Records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269878" y="635903"/>
            <a:ext cx="5831799" cy="393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46110" indent="-146110" algn="l" defTabSz="1566621" rtl="0" eaLnBrk="1" fontAlgn="base" hangingPunct="1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altLang="en-US" sz="1800" b="1" u="sng" kern="0" dirty="0"/>
              <a:t>Transcript Request</a:t>
            </a:r>
          </a:p>
          <a:p>
            <a:pPr>
              <a:buFont typeface="Arial" pitchFamily="34" charset="0"/>
              <a:buChar char="▲"/>
            </a:pPr>
            <a:endParaRPr lang="en-US" altLang="en-US" sz="2000" kern="0" dirty="0"/>
          </a:p>
        </p:txBody>
      </p:sp>
      <p:graphicFrame>
        <p:nvGraphicFramePr>
          <p:cNvPr id="6" name="Group 1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457668661"/>
              </p:ext>
            </p:extLst>
          </p:nvPr>
        </p:nvGraphicFramePr>
        <p:xfrm>
          <a:off x="727626" y="980331"/>
          <a:ext cx="7541730" cy="3749040"/>
        </p:xfrm>
        <a:graphic>
          <a:graphicData uri="http://schemas.openxmlformats.org/drawingml/2006/table">
            <a:tbl>
              <a:tblPr/>
              <a:tblGrid>
                <a:gridCol w="7541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1365">
                <a:tc>
                  <a:txBody>
                    <a:bodyPr/>
                    <a:lstStyle>
                      <a:lvl1pPr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Wingdings 3" pitchFamily="18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ASQA (      )            XX XXXEY XXXXXALIA V+ RCICS   PAGE 03     09/12/2015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ACTION CODES                       18:22:55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TRANSCRIPT REQUEST              LAST MAINT    00/00/0000  BY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STATUS        O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</a:t>
                      </a: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ACTION CODE   LOOK       DESCRIPTION     LOOK! IMPORTANT INFO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EFFECTIVE DATE             O      R/O   TRANSACTION AMOUNT      O       R/O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STORE NUMBER               O      R/O   DEPARTMENT NUMBER       O       R/O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TICKET NUMBER              O      R/O   REFERENCE NUMBER        O       R/O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CARD NUMBER                O      R/O   CARD SEQ#               O       R/O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P/O NUMBER                 O      R/O   R/REF NUMBER            O       R/O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REVIEW DATE/TIME           O      R/O   RE-QUEUE FACTOR         00      0-99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FREQUENCY                  H     M,H,D  RETENTION               458     0-999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DEFAULT LETTER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ELIGIBLE ACCOUNT REPRESENTATIVES (OPTIONAL)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002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5300" indent="-495300">
              <a:buNone/>
              <a:defRPr/>
            </a:pPr>
            <a:r>
              <a:rPr lang="en-US" altLang="ja-JP" b="1" u="sng" dirty="0">
                <a:ea typeface="ＭＳ Ｐゴシック" charset="-128"/>
              </a:rPr>
              <a:t>Transcript Action Codes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ja-JP" sz="2000" dirty="0">
                <a:ea typeface="ＭＳ Ｐゴシック" charset="-128"/>
              </a:rPr>
              <a:t>Actions that require the representative to obtain additional information before action is completed. Examples like a copy of sales ticket required. </a:t>
            </a:r>
          </a:p>
          <a:p>
            <a:pPr marL="0" indent="0">
              <a:buNone/>
              <a:defRPr/>
            </a:pPr>
            <a:endParaRPr lang="en-US" altLang="en-US" sz="2000" dirty="0"/>
          </a:p>
          <a:p>
            <a:pPr marL="344488" lvl="1" indent="-342900">
              <a:buFont typeface="Wingdings" panose="05000000000000000000" pitchFamily="2" charset="2"/>
              <a:buChar char="q"/>
              <a:defRPr/>
            </a:pPr>
            <a:r>
              <a:rPr lang="en-US" altLang="ja-JP" sz="2000" dirty="0">
                <a:ea typeface="ＭＳ Ｐゴシック" charset="-128"/>
              </a:rPr>
              <a:t>Always sent to transcript queue to be put on HOLD for research before final processing.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430887"/>
          </a:xfrm>
        </p:spPr>
        <p:txBody>
          <a:bodyPr/>
          <a:lstStyle/>
          <a:p>
            <a:r>
              <a:rPr lang="en-US" altLang="en-US" sz="2800" dirty="0">
                <a:solidFill>
                  <a:srgbClr val="990000"/>
                </a:solidFill>
              </a:rPr>
              <a:t>Action Code Records</a:t>
            </a:r>
            <a:endParaRPr lang="en-US" dirty="0"/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725132"/>
              </p:ext>
            </p:extLst>
          </p:nvPr>
        </p:nvGraphicFramePr>
        <p:xfrm>
          <a:off x="7434608" y="3436731"/>
          <a:ext cx="1133475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Clip" r:id="rId3" imgW="2409825" imgH="2562225" progId="MS_ClipArt_Gallery.2">
                  <p:embed/>
                </p:oleObj>
              </mc:Choice>
              <mc:Fallback>
                <p:oleObj name="Clip" r:id="rId3" imgW="2409825" imgH="2562225" progId="MS_ClipArt_Gallery.2">
                  <p:embed/>
                  <p:pic>
                    <p:nvPicPr>
                      <p:cNvPr id="37894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4608" y="3436731"/>
                        <a:ext cx="1133475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34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369332"/>
          </a:xfrm>
        </p:spPr>
        <p:txBody>
          <a:bodyPr/>
          <a:lstStyle/>
          <a:p>
            <a:r>
              <a:rPr lang="en-US" altLang="en-US" sz="2400" dirty="0">
                <a:solidFill>
                  <a:srgbClr val="990000"/>
                </a:solidFill>
              </a:rPr>
              <a:t>Action Code Records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323529" y="769575"/>
            <a:ext cx="5675606" cy="58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46110" indent="-146110" algn="l" defTabSz="1566621" rtl="0" eaLnBrk="1" fontAlgn="base" hangingPunct="1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altLang="en-US" sz="2000" b="1" u="sng" kern="0" dirty="0"/>
              <a:t>Inquiry Request</a:t>
            </a:r>
          </a:p>
          <a:p>
            <a:pPr>
              <a:buFont typeface="Arial" pitchFamily="34" charset="0"/>
              <a:buChar char="▲"/>
            </a:pPr>
            <a:endParaRPr lang="en-US" altLang="en-US" sz="2000" kern="0" dirty="0"/>
          </a:p>
        </p:txBody>
      </p:sp>
      <p:graphicFrame>
        <p:nvGraphicFramePr>
          <p:cNvPr id="6" name="Group 1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46117995"/>
              </p:ext>
            </p:extLst>
          </p:nvPr>
        </p:nvGraphicFramePr>
        <p:xfrm>
          <a:off x="660400" y="1266127"/>
          <a:ext cx="7633761" cy="3383280"/>
        </p:xfrm>
        <a:graphic>
          <a:graphicData uri="http://schemas.openxmlformats.org/drawingml/2006/table">
            <a:tbl>
              <a:tblPr/>
              <a:tblGrid>
                <a:gridCol w="7633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08919">
                <a:tc>
                  <a:txBody>
                    <a:bodyPr/>
                    <a:lstStyle>
                      <a:lvl1pPr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Wingdings 3" pitchFamily="18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ASQA (      )             XY XYZEY XYZBSLIA V+ XCICS   PAGE 01     09/12/2015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ACTION CODES                       18:30:27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INQUIRY REQUEST                 LAST MAINT    00/00/0000  BY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STATUS        O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ACTION CODE   BALI       DESCRIPTION     BALANCE INQUIRY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RETENTION               090     0-999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109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Code Records</a:t>
            </a:r>
          </a:p>
        </p:txBody>
      </p:sp>
      <p:graphicFrame>
        <p:nvGraphicFramePr>
          <p:cNvPr id="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515232"/>
              </p:ext>
            </p:extLst>
          </p:nvPr>
        </p:nvGraphicFramePr>
        <p:xfrm>
          <a:off x="5403850" y="2692884"/>
          <a:ext cx="1643063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Clip" r:id="rId3" imgW="6026150" imgH="5683250" progId="MS_ClipArt_Gallery.2">
                  <p:embed/>
                </p:oleObj>
              </mc:Choice>
              <mc:Fallback>
                <p:oleObj name="Clip" r:id="rId3" imgW="6026150" imgH="5683250" progId="MS_ClipArt_Gallery.2">
                  <p:embed/>
                  <p:pic>
                    <p:nvPicPr>
                      <p:cNvPr id="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850" y="2692884"/>
                        <a:ext cx="1643063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105384"/>
              </p:ext>
            </p:extLst>
          </p:nvPr>
        </p:nvGraphicFramePr>
        <p:xfrm>
          <a:off x="7105650" y="3060431"/>
          <a:ext cx="1676400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Clip" r:id="rId5" imgW="6515100" imgH="4633913" progId="MS_ClipArt_Gallery.2">
                  <p:embed/>
                </p:oleObj>
              </mc:Choice>
              <mc:Fallback>
                <p:oleObj name="Clip" r:id="rId5" imgW="6515100" imgH="4633913" progId="MS_ClipArt_Gallery.2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5650" y="3060431"/>
                        <a:ext cx="1676400" cy="119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69877" y="785192"/>
            <a:ext cx="8024283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eaLnBrk="1" hangingPunct="1">
              <a:buNone/>
            </a:pPr>
            <a:r>
              <a:rPr lang="en-US" altLang="ja-JP" sz="1800" b="1" u="sng" dirty="0">
                <a:solidFill>
                  <a:schemeClr val="bg1">
                    <a:lumMod val="10000"/>
                  </a:schemeClr>
                </a:solidFill>
                <a:ea typeface="MS PGothic" pitchFamily="34" charset="-128"/>
              </a:rPr>
              <a:t>Inquiry Action Codes</a:t>
            </a:r>
          </a:p>
          <a:p>
            <a:pPr lvl="1" algn="l" eaLnBrk="1" hangingPunct="1"/>
            <a:endParaRPr lang="en-US" altLang="ja-JP" dirty="0">
              <a:solidFill>
                <a:schemeClr val="bg1">
                  <a:lumMod val="10000"/>
                </a:schemeClr>
              </a:solidFill>
            </a:endParaRPr>
          </a:p>
          <a:p>
            <a:pPr marL="675376" lvl="1" indent="-285750" algn="l" eaLnBrk="1" hangingPunct="1">
              <a:buFont typeface="Wingdings" panose="05000000000000000000" pitchFamily="2" charset="2"/>
              <a:buChar char="Ø"/>
            </a:pPr>
            <a:r>
              <a:rPr lang="en-US" altLang="ja-JP" sz="1600" dirty="0">
                <a:solidFill>
                  <a:schemeClr val="bg1">
                    <a:lumMod val="10000"/>
                  </a:schemeClr>
                </a:solidFill>
                <a:ea typeface="MS PGothic" pitchFamily="34" charset="-128"/>
              </a:rPr>
              <a:t>Tracking activity on an account resulting from customer calls. Examples include Current balance inquiry and Credit limit information. </a:t>
            </a:r>
          </a:p>
        </p:txBody>
      </p:sp>
    </p:spTree>
    <p:extLst>
      <p:ext uri="{BB962C8B-B14F-4D97-AF65-F5344CB8AC3E}">
        <p14:creationId xmlns:p14="http://schemas.microsoft.com/office/powerpoint/2010/main" val="2918695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Code Records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395536" y="625148"/>
            <a:ext cx="5381184" cy="742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46110" indent="-146110" algn="l" defTabSz="1566621" rtl="0" eaLnBrk="1" fontAlgn="base" hangingPunct="1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altLang="en-US" sz="2000" b="1" u="sng" kern="0"/>
              <a:t>Point Transactions</a:t>
            </a:r>
          </a:p>
          <a:p>
            <a:pPr>
              <a:buFont typeface="Arial" pitchFamily="34" charset="0"/>
              <a:buChar char="▲"/>
            </a:pPr>
            <a:endParaRPr lang="en-US" altLang="en-US" sz="2000" kern="0" dirty="0"/>
          </a:p>
        </p:txBody>
      </p:sp>
      <p:graphicFrame>
        <p:nvGraphicFramePr>
          <p:cNvPr id="6" name="Group 1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033132610"/>
              </p:ext>
            </p:extLst>
          </p:nvPr>
        </p:nvGraphicFramePr>
        <p:xfrm>
          <a:off x="825354" y="1057194"/>
          <a:ext cx="7593091" cy="3375657"/>
        </p:xfrm>
        <a:graphic>
          <a:graphicData uri="http://schemas.openxmlformats.org/drawingml/2006/table">
            <a:tbl>
              <a:tblPr/>
              <a:tblGrid>
                <a:gridCol w="7593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5657">
                <a:tc>
                  <a:txBody>
                    <a:bodyPr/>
                    <a:lstStyle>
                      <a:lvl1pPr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Wingdings 3" pitchFamily="18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ASMA (      )                 USER DEFINED TITLE        PAGE 05     07/05/2004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ACTION CODES                       22:27:15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MONETARY TRANSACTIONS           LAST MAINT    05/13/2004  BY  001 ROM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POINTS                          STATUS        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ACTION CODE   DDDD       DESCRIPTION   ( NEW                 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MONETARY TRAN CODE       ( 892 )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DESCRIPTION            ( FREQUENT SHOPPER POINTS INCREASE        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EFFECTIVE DATE           ( O )    R/O   DEFAULT LETTER        (     00 )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RETENTION               200     0-999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ELIGIBLE ACCOUNT REPRESENTATIVES (OPTIONAL)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(   0     )    (   0     )    (   0     )    (   0     )    (   0    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(   0     )    (   0     )    (   0     )    (   0     )    (   0    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PF1=ASMU     PF2=ASMW     PF3=ASSD     PF4=ASHI     PF5=ASTQ     PF6=INQUIRY  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50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altLang="ja-JP" b="1" u="sng" dirty="0">
                <a:ea typeface="ＭＳ Ｐゴシック" charset="-128"/>
              </a:rPr>
              <a:t>Point Action Codes</a:t>
            </a:r>
          </a:p>
          <a:p>
            <a:pPr>
              <a:buNone/>
              <a:defRPr/>
            </a:pPr>
            <a:endParaRPr lang="en-US" altLang="en-US" dirty="0"/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IN" altLang="ja-JP" dirty="0">
                <a:ea typeface="ＭＳ Ｐゴシック" charset="-128"/>
              </a:rPr>
              <a:t>Used when dealing with loyalty program requests for accounts in CMS (a special type of Monetary Transaction)</a:t>
            </a:r>
          </a:p>
          <a:p>
            <a:pPr marL="1587" lvl="1" indent="0">
              <a:buNone/>
              <a:defRPr/>
            </a:pPr>
            <a:r>
              <a:rPr lang="en-GB" altLang="en-US" dirty="0"/>
              <a:t>          </a:t>
            </a:r>
            <a:r>
              <a:rPr lang="en-GB" altLang="en-US" dirty="0">
                <a:ea typeface="ＭＳ Ｐゴシック" charset="-128"/>
              </a:rPr>
              <a:t>e.g. point adjustment, redemption, etc.</a:t>
            </a:r>
          </a:p>
          <a:p>
            <a:pPr marL="1587" lvl="1" indent="0">
              <a:buNone/>
              <a:defRPr/>
            </a:pPr>
            <a:endParaRPr lang="en-GB" altLang="en-US" dirty="0"/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altLang="ja-JP" dirty="0">
                <a:ea typeface="ＭＳ Ｐゴシック" charset="-128"/>
              </a:rPr>
              <a:t>Do not affect actual monetary balance </a:t>
            </a:r>
          </a:p>
          <a:p>
            <a:pPr marL="147463" lvl="1" indent="0">
              <a:buNone/>
              <a:defRPr/>
            </a:pPr>
            <a:endParaRPr lang="en-US" altLang="ja-JP" dirty="0">
              <a:ea typeface="ＭＳ Ｐゴシック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Code Records</a:t>
            </a:r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7126296" y="3163534"/>
            <a:ext cx="1703390" cy="1487488"/>
            <a:chOff x="4489" y="3334"/>
            <a:chExt cx="1073" cy="768"/>
          </a:xfrm>
        </p:grpSpPr>
        <p:graphicFrame>
          <p:nvGraphicFramePr>
            <p:cNvPr id="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369416"/>
                </p:ext>
              </p:extLst>
            </p:nvPr>
          </p:nvGraphicFramePr>
          <p:xfrm>
            <a:off x="4489" y="3334"/>
            <a:ext cx="1054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3" name="Clip" r:id="rId3" imgW="2738628" imgH="2133295" progId="MS_ClipArt_Gallery.2">
                    <p:embed/>
                  </p:oleObj>
                </mc:Choice>
                <mc:Fallback>
                  <p:oleObj name="Clip" r:id="rId3" imgW="2738628" imgH="2133295" progId="MS_ClipArt_Gallery.2">
                    <p:embed/>
                    <p:pic>
                      <p:nvPicPr>
                        <p:cNvPr id="4199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9" y="3334"/>
                          <a:ext cx="1054" cy="7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4506" y="3560"/>
              <a:ext cx="1056" cy="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GB" altLang="en-US" dirty="0"/>
                <a:t>$10 off</a:t>
              </a:r>
            </a:p>
            <a:p>
              <a:pPr algn="ctr"/>
              <a:r>
                <a:rPr lang="en-GB" altLang="en-US" dirty="0"/>
                <a:t>next</a:t>
              </a:r>
            </a:p>
            <a:p>
              <a:pPr algn="ctr"/>
              <a:r>
                <a:rPr lang="en-GB" altLang="en-US" dirty="0"/>
                <a:t>purchase</a:t>
              </a:r>
              <a:endParaRPr lang="en-GB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88150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  <a:defRPr/>
            </a:pPr>
            <a:r>
              <a:rPr lang="en-GB" altLang="en-US" sz="1800" dirty="0"/>
              <a:t>Automatic system actions that are recorded against action code are : 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GB" altLang="en-US" sz="1800" dirty="0"/>
              <a:t> Letter requests ( e.g. – DDRF action code).</a:t>
            </a:r>
          </a:p>
          <a:p>
            <a:pPr marL="1587" lvl="1" indent="0">
              <a:buFont typeface="Wingdings 3" pitchFamily="18" charset="2"/>
              <a:buNone/>
              <a:defRPr/>
            </a:pPr>
            <a:r>
              <a:rPr lang="en-GB" altLang="en-US" sz="1400" dirty="0">
                <a:solidFill>
                  <a:srgbClr val="FF0000"/>
                </a:solidFill>
              </a:rPr>
              <a:t> </a:t>
            </a:r>
            <a:r>
              <a:rPr lang="en-GB" altLang="en-US" sz="1400" i="1" dirty="0">
                <a:solidFill>
                  <a:srgbClr val="FF0000"/>
                </a:solidFill>
              </a:rPr>
              <a:t>Note : The letter request are reported in the AMDS file. Then LTDT is prepared from it &amp; passed to LTS</a:t>
            </a:r>
            <a:r>
              <a:rPr lang="en-GB" altLang="en-US" sz="1400" i="1" dirty="0"/>
              <a:t>. </a:t>
            </a:r>
          </a:p>
          <a:p>
            <a:pPr marL="1587" lvl="1" indent="0">
              <a:buFont typeface="Wingdings 3" pitchFamily="18" charset="2"/>
              <a:buNone/>
              <a:defRPr/>
            </a:pPr>
            <a:r>
              <a:rPr lang="en-GB" altLang="en-US" sz="1800" dirty="0"/>
              <a:t> 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GB" altLang="en-US" sz="1800" dirty="0"/>
              <a:t>Statement reprint requests made by Representatives using the ASM Statement Reprint screen.</a:t>
            </a:r>
          </a:p>
          <a:p>
            <a:pPr marL="1587" lvl="1" indent="0">
              <a:buFont typeface="Wingdings 3" pitchFamily="18" charset="2"/>
              <a:buNone/>
              <a:defRPr/>
            </a:pPr>
            <a:r>
              <a:rPr lang="en-GB" altLang="en-US" sz="1800" dirty="0">
                <a:solidFill>
                  <a:srgbClr val="FF0000"/>
                </a:solidFill>
              </a:rPr>
              <a:t> </a:t>
            </a:r>
            <a:r>
              <a:rPr lang="en-GB" altLang="en-US" sz="1400" i="1" dirty="0">
                <a:solidFill>
                  <a:srgbClr val="FF0000"/>
                </a:solidFill>
              </a:rPr>
              <a:t>Note : The Statement reprint request are reported in the AMDS file. Then ASC1 file is prepared from it &amp; passed to CMS for statement reprint</a:t>
            </a:r>
            <a:r>
              <a:rPr lang="en-GB" altLang="en-US" sz="1400" i="1" dirty="0"/>
              <a:t>. </a:t>
            </a:r>
            <a:r>
              <a:rPr lang="en-GB" altLang="en-US" sz="1400" dirty="0"/>
              <a:t> </a:t>
            </a:r>
          </a:p>
          <a:p>
            <a:pPr marL="1587" lvl="1" indent="0">
              <a:buFont typeface="Wingdings 3" pitchFamily="18" charset="2"/>
              <a:buNone/>
              <a:defRPr/>
            </a:pPr>
            <a:endParaRPr lang="en-GB" altLang="en-US" sz="1800" dirty="0"/>
          </a:p>
          <a:p>
            <a:pPr marL="342900" indent="-342900">
              <a:buFont typeface="Wingdings" panose="05000000000000000000" pitchFamily="2" charset="2"/>
              <a:buChar char="q"/>
              <a:defRPr/>
            </a:pPr>
            <a:r>
              <a:rPr lang="en-GB" altLang="en-US" sz="1800" dirty="0"/>
              <a:t>External systems can also record significant events on the history file.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Code Interfaces</a:t>
            </a:r>
          </a:p>
        </p:txBody>
      </p:sp>
    </p:spTree>
    <p:extLst>
      <p:ext uri="{BB962C8B-B14F-4D97-AF65-F5344CB8AC3E}">
        <p14:creationId xmlns:p14="http://schemas.microsoft.com/office/powerpoint/2010/main" val="3015569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Works Screen</a:t>
            </a:r>
          </a:p>
        </p:txBody>
      </p:sp>
      <p:pic>
        <p:nvPicPr>
          <p:cNvPr id="4" name="Picture 2" descr="glob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9"/>
          <a:stretch>
            <a:fillRect/>
          </a:stretch>
        </p:blipFill>
        <p:spPr bwMode="auto">
          <a:xfrm>
            <a:off x="185738" y="676343"/>
            <a:ext cx="3256599" cy="390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4090988" y="1651068"/>
            <a:ext cx="4203173" cy="206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46110" indent="-146110" algn="l" defTabSz="1566621" rtl="0" eaLnBrk="1" fontAlgn="base" hangingPunct="1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charset="2"/>
              <a:buNone/>
            </a:pPr>
            <a:r>
              <a:rPr lang="en-US" altLang="en-US" sz="2800" kern="0">
                <a:solidFill>
                  <a:srgbClr val="990000"/>
                </a:solidFill>
              </a:rPr>
              <a:t>The Account Work Screen</a:t>
            </a:r>
          </a:p>
          <a:p>
            <a:pPr algn="r"/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231262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lob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9"/>
          <a:stretch>
            <a:fillRect/>
          </a:stretch>
        </p:blipFill>
        <p:spPr bwMode="auto">
          <a:xfrm>
            <a:off x="814781" y="691744"/>
            <a:ext cx="3618071" cy="3742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75338" y="1775109"/>
            <a:ext cx="6102854" cy="461195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en-US" sz="2400" dirty="0">
                <a:solidFill>
                  <a:srgbClr val="990000"/>
                </a:solidFill>
              </a:rPr>
              <a:t>Background and Introduction to ASM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96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8613" y="72006"/>
            <a:ext cx="8478837" cy="369332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bg1">
                    <a:lumMod val="10000"/>
                  </a:schemeClr>
                </a:solidFill>
              </a:rPr>
              <a:t>The Account Work Screen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251520" y="553550"/>
            <a:ext cx="5970588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46110" indent="-146110" algn="l" defTabSz="1566621" rtl="0" eaLnBrk="1" fontAlgn="base" hangingPunct="1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lvl="1" indent="0">
              <a:buFont typeface="Wingdings" charset="2"/>
              <a:buNone/>
            </a:pPr>
            <a:r>
              <a:rPr lang="en-US" altLang="ja-JP" sz="1800" kern="0" dirty="0">
                <a:ea typeface="MS PGothic" pitchFamily="34" charset="-128"/>
              </a:rPr>
              <a:t>Account Work Screen for Monetary Actions</a:t>
            </a:r>
            <a:endParaRPr lang="en-US" altLang="en-US" sz="1800" kern="0" dirty="0"/>
          </a:p>
          <a:p>
            <a:pPr marL="614363" lvl="2" indent="-381000"/>
            <a:endParaRPr lang="en-US" altLang="en-US" kern="0" dirty="0"/>
          </a:p>
        </p:txBody>
      </p:sp>
      <p:graphicFrame>
        <p:nvGraphicFramePr>
          <p:cNvPr id="7" name="Group 45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270446280"/>
              </p:ext>
            </p:extLst>
          </p:nvPr>
        </p:nvGraphicFramePr>
        <p:xfrm>
          <a:off x="1493911" y="861460"/>
          <a:ext cx="5443600" cy="3968494"/>
        </p:xfrm>
        <a:graphic>
          <a:graphicData uri="http://schemas.openxmlformats.org/drawingml/2006/table">
            <a:tbl>
              <a:tblPr/>
              <a:tblGrid>
                <a:gridCol w="544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9079">
                <a:tc>
                  <a:txBody>
                    <a:bodyPr/>
                    <a:lstStyle>
                      <a:lvl1pPr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231775" indent="-230188"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Wingdings 3" pitchFamily="18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461963" indent="-228600"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679450" indent="-215900"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898525" indent="-217488"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13557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18129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22701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27273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ASMW (      )             XX XXXEY AXXXXLXX V+ RCICS   PAGE 01     10/12/2015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ACCOUNT WORK                       01:35:41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ORG  161    ACCOUNT  000999993600004310  LOGO  GO MASTERCARD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MS S/TESTSTAFFROLLBACKONE         DOB 03091983 00000000  CASH           RETAIL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572 SWAN ST                       CURR BAL                .00              .00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RICHMOND              VIC3121     CR LIMIT                  0           10,000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HOME PHONE         000 0000000    O-T-B                     0            8,020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WORK PHONE         000 0000000    MEMO BAL                .00         1,980.00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CASE NBR         00000000000      BC 1  Z            BC 2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COLL 00 00/00/0000         RM 00   STAT N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XMS    DATE 10/12/2015 01:24  ACTION    ADDR    ADDRESS CHANGE        STA   C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XMS    DATE 10/12/2015 01:29  ACTION    SBWO    SMALL BALANCE W/OFF   STA   C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*S*    DATE 10/12/2015 01:34  ACTION    RTDB    NEW PLAN DEBIT        STA   R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ACTION    SBWO    HOLD/PROCESS/REFER   P   H/P/R  REP   </a:t>
                      </a:r>
                      <a:r>
                        <a:rPr kumimoji="0" lang="en-US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NOTE   (                                                              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(                                                              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(                                                              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EFF DATE     15102015     AMT    (           )      PLAN ( 00000 )   PS   00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DEPT             AUTH               STORE   ( 000000000 )   SKU    000000000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CLERK                      APPR/DECL      A     LTR           </a:t>
                      </a:r>
                      <a:r>
                        <a:rPr kumimoji="0" lang="en-US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LTR</a:t>
                      </a:r>
                      <a:r>
                        <a:rPr kumimoji="0" lang="en-US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ORG   161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CARD#   0005218933600004310     CARD SEQ#   0001     TKT#   000000000000000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P/O#                       R/REF#   00000000000000   PMT S (     ) MEDIA ( 00 )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AMOUNT MUST BE NUMERIC </a:t>
                      </a:r>
                    </a:p>
                  </a:txBody>
                  <a:tcPr marL="45720" marR="45720"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170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08" y="158823"/>
            <a:ext cx="8478837" cy="369332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bg1">
                    <a:lumMod val="10000"/>
                  </a:schemeClr>
                </a:solidFill>
              </a:rPr>
              <a:t>The Account Work Screen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388032" y="463894"/>
            <a:ext cx="6256337" cy="35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46110" indent="-146110" algn="l" defTabSz="1566621" rtl="0" eaLnBrk="1" fontAlgn="base" hangingPunct="1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lvl="1" indent="0">
              <a:buFont typeface="Wingdings" charset="2"/>
              <a:buNone/>
            </a:pPr>
            <a:r>
              <a:rPr lang="en-US" altLang="ja-JP" kern="0" dirty="0">
                <a:ea typeface="MS PGothic" pitchFamily="34" charset="-128"/>
              </a:rPr>
              <a:t>Account Work Screen for Non-Monetary Actions </a:t>
            </a:r>
            <a:endParaRPr lang="en-US" altLang="en-US" kern="0" dirty="0"/>
          </a:p>
          <a:p>
            <a:pPr marL="614363" lvl="2" indent="-381000">
              <a:buFont typeface="Wingdings" panose="05000000000000000000" pitchFamily="2" charset="2"/>
              <a:buChar char="q"/>
            </a:pPr>
            <a:endParaRPr lang="en-US" altLang="en-US" kern="0" dirty="0"/>
          </a:p>
        </p:txBody>
      </p:sp>
      <p:graphicFrame>
        <p:nvGraphicFramePr>
          <p:cNvPr id="7" name="Group 22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500278278"/>
              </p:ext>
            </p:extLst>
          </p:nvPr>
        </p:nvGraphicFramePr>
        <p:xfrm>
          <a:off x="1645232" y="729409"/>
          <a:ext cx="5809118" cy="4071191"/>
        </p:xfrm>
        <a:graphic>
          <a:graphicData uri="http://schemas.openxmlformats.org/drawingml/2006/table">
            <a:tbl>
              <a:tblPr/>
              <a:tblGrid>
                <a:gridCol w="5809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71191">
                <a:tc>
                  <a:txBody>
                    <a:bodyPr/>
                    <a:lstStyle>
                      <a:lvl1pPr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231775" indent="-230188"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Wingdings 3" pitchFamily="18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461963" indent="-228600"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679450" indent="-215900"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898525" indent="-217488"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13557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18129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22701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27273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ASMW (      )           USER  DEFINED  SYSTEM TITLE     PAGE 03     07/01/2004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ACCOUNT WORK                       23:20:00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CMS ORG 001  ACCOUNT 0000004122835024884  LOGO  VISA GOLD            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KABABIK,KIMBERLY                                HOME PHONE 9082319116 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142 RIVER RD                                    WORK PHONE 4444444444 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SOMERVILLE                               NJ  08876-3622  CASE #   00000000000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CURR BAL C/R                 0.00                  0.00  COLL 05 07/17/1999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CR LIMIT C/R                  3                     3           RM   00 STAT F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O-T-B    C/T                  0                     0           BC 1 M  BC 2 A</a:t>
                      </a:r>
                      <a:endParaRPr kumimoji="0" lang="en-US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MEMO BAL C/R                 0.00                  0.00         VIP 0 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001 OGH DATE 05/26/2004 01:16 ACTION                                  STA   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001 OGH DATE 06/25/2004 04:29 ACTION                                  STA   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001 RAS DATE 07/01/2004 06:19 ACTION    ARIQ    JUST INQUIRY BOSS     STA   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ACTION   ADDR   HOLD/PROCESS/REFER   P   H/P/R REP                    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NOTE   (                                                             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(                                                             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(                                                             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R-DATE      R-TIME     LTR ST     L-ORG     CARD NUMBER         CARD SEQ#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( 00000000 )  ( 0000 )  (     00 ) ( 000 ) ( 0000004122835024884 ) ( 0001 )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CURRENCY  840   NOD 2          PER ITEM NOD  2             PERCENTAGE NOD  7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PF1=ASMU     PF2=RESERVED PF3=ASSD     PF4=ASSQ     PF5=ASTQ     PF6=ASHI     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791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8613" y="116632"/>
            <a:ext cx="8478837" cy="369332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The Account Work Screen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345841" y="406900"/>
            <a:ext cx="6256337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46110" indent="-146110" algn="l" defTabSz="1566621" rtl="0" eaLnBrk="1" fontAlgn="base" hangingPunct="1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lvl="1" indent="0">
              <a:buFont typeface="Wingdings" charset="2"/>
              <a:buNone/>
            </a:pPr>
            <a:r>
              <a:rPr lang="en-US" altLang="ja-JP" sz="1800" kern="0" dirty="0">
                <a:ea typeface="MS PGothic" pitchFamily="34" charset="-128"/>
              </a:rPr>
              <a:t>Account Work Screen for Inquiry Actions </a:t>
            </a:r>
            <a:endParaRPr lang="en-US" altLang="en-US" sz="1800" kern="0" dirty="0"/>
          </a:p>
          <a:p>
            <a:pPr marL="614363" lvl="2" indent="-381000">
              <a:buFont typeface="Wingdings" panose="05000000000000000000" pitchFamily="2" charset="2"/>
              <a:buChar char="q"/>
            </a:pPr>
            <a:endParaRPr lang="en-US" altLang="en-US" kern="0" dirty="0"/>
          </a:p>
        </p:txBody>
      </p:sp>
      <p:graphicFrame>
        <p:nvGraphicFramePr>
          <p:cNvPr id="7" name="Group 22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475094177"/>
              </p:ext>
            </p:extLst>
          </p:nvPr>
        </p:nvGraphicFramePr>
        <p:xfrm>
          <a:off x="1061252" y="699803"/>
          <a:ext cx="6810536" cy="4248912"/>
        </p:xfrm>
        <a:graphic>
          <a:graphicData uri="http://schemas.openxmlformats.org/drawingml/2006/table">
            <a:tbl>
              <a:tblPr/>
              <a:tblGrid>
                <a:gridCol w="6810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1588">
                <a:tc>
                  <a:txBody>
                    <a:bodyPr/>
                    <a:lstStyle>
                      <a:lvl1pPr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231775" indent="-230188"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Wingdings 3" pitchFamily="18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461963" indent="-228600"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679450" indent="-215900"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898525" indent="-217488"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13557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18129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22701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27273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ASMW (      )             XX XXXXX XXXXXLIA V+ XCICS   PAGE 01     10/12/2015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ACCOUNT WORK                       01:40:26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ORG  161    ACCOUNT  0005218933600004310  LOGO  GO MASTERCARD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MS S/TESTSTAFFROLLBACKONE         DOB 03091983 00000000  CASH           RETAIL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572 SWAN ST                       CURR BAL                .00              .00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RICHMOND              VIC3121     CR LIM                    0           10,000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HOME PHONE         000 0000000    O-T-B                     0            8,020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WORK PHONE         000 0000000    MEMO BAL                .00         1,980.00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CASE NBR       (             )    BC 1  Z            BC 2      CL CDE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COLL 00 00/00/0000         RM 00   STAT N   PASSWORD </a:t>
                      </a:r>
                      <a:r>
                        <a:rPr kumimoji="0" lang="en-US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PASSWORD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XMS    DATE 10/12/2015 01:29  ACTION    SBWO    SMALL BALANCE W/OFF   STA   C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*S*    DATE 10/12/2015 01:34  ACTION    RTDB    NEW PLAN DEBIT        STA   R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XMS    DATE 10/12/2015 01:37  ACTION    LOOK    </a:t>
                      </a:r>
                      <a:r>
                        <a:rPr kumimoji="0" lang="en-US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LOOK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! IMPORTANT INFO  STA   C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ACTION  ( BALI )  HOLD/PROCESS/REFER (   ) H/P/R  REP (     )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NOTE   (                                                              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(                                                              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(                                                              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014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8613" y="188640"/>
            <a:ext cx="8478837" cy="369332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The Account Work Screen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330833" y="466534"/>
            <a:ext cx="592296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46110" indent="-146110" algn="l" defTabSz="1566621" rtl="0" eaLnBrk="1" fontAlgn="base" hangingPunct="1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lvl="1" indent="0">
              <a:buFont typeface="Wingdings" charset="2"/>
              <a:buNone/>
            </a:pPr>
            <a:r>
              <a:rPr lang="en-US" altLang="ja-JP" sz="1800" kern="0" dirty="0">
                <a:ea typeface="MS PGothic" pitchFamily="34" charset="-128"/>
              </a:rPr>
              <a:t>Account Work Screen for Transcript Actions</a:t>
            </a:r>
            <a:endParaRPr lang="en-US" altLang="en-US" sz="1800" kern="0" dirty="0"/>
          </a:p>
          <a:p>
            <a:pPr marL="614363" lvl="2" indent="-381000"/>
            <a:endParaRPr lang="en-US" altLang="en-US" kern="0" dirty="0"/>
          </a:p>
        </p:txBody>
      </p:sp>
      <p:graphicFrame>
        <p:nvGraphicFramePr>
          <p:cNvPr id="7" name="Group 3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48242073"/>
              </p:ext>
            </p:extLst>
          </p:nvPr>
        </p:nvGraphicFramePr>
        <p:xfrm>
          <a:off x="1463891" y="751925"/>
          <a:ext cx="5634732" cy="4287214"/>
        </p:xfrm>
        <a:graphic>
          <a:graphicData uri="http://schemas.openxmlformats.org/drawingml/2006/table">
            <a:tbl>
              <a:tblPr/>
              <a:tblGrid>
                <a:gridCol w="5634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7214">
                <a:tc>
                  <a:txBody>
                    <a:bodyPr/>
                    <a:lstStyle>
                      <a:lvl1pPr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231775" indent="-230188"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Wingdings 3" pitchFamily="18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461963" indent="-228600"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679450" indent="-215900"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898525" indent="-217488"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13557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18129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22701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27273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ASMW (      )             XX XXXXX XXXXXXLXX V+ XCICS   PAGE 01     10/12/2015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ACCOUNT WORK                       01:38:16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ORG  161    ACCOUNT  0005218933600004310  LOGO  GO MASTERCARD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MS S/TESTSTAFFROLLBACKONE         DOB 03091983 00000000  CASH           RETAIL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572 SWAN ST                       CURR BAL                .00              .00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RICHMOND              VIC3121     CR LIMIT                  0           10,000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HOME PHONE         000 0000000    O-T-B                     0            8,020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WORK PHONE         000 0000000    MEMO BAL                .00         1,980.00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CASE NBR         00000000000      BC 1  Z            BC 2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COLL 00 00/00/0000         RM 00   STAT N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XMS    DATE 10/12/2015 01:29  ACTION    SBWO    SMALL BALANCE W/OFF   STA   C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*S*    DATE 10/12/2015 01:34  ACTION    RTDB    NEW PLAN DEBIT        STA   R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XMS    DATE 10/12/2015 01:37  ACTION    LOOK    </a:t>
                      </a:r>
                      <a:r>
                        <a:rPr kumimoji="0" lang="en-US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LOOK</a:t>
                      </a: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! IMPORTANT INFO  STA   C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ACTION    LOOK    HOLD/PROCESS/REFER   P   H/P/R  REP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NOTE   (                                                              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(                                                              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(                                                              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DATE  ( 00000000 )  AMT  (             )  STORE  ( 000000000 )  DEPT  (      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TKT  (                 )  REF NBR  (                          )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R-DATE  ( 00000000 )   R-TIME  ( 0000 )  LTR  (     )  LTR ORG  ( 161 )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CARD NUMBER ( 0005218933600004310 )  CARD SEQ # ( 0001 )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P/O# (                 )   R/REF# ( 00000000000000 ) </a:t>
                      </a:r>
                    </a:p>
                  </a:txBody>
                  <a:tcPr marL="45720" marR="45720"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703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05606" y="188640"/>
            <a:ext cx="8478837" cy="369332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The Account Work Screen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395536" y="557210"/>
            <a:ext cx="6764338" cy="85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46110" indent="-146110" algn="l" defTabSz="1566621" rtl="0" eaLnBrk="1" fontAlgn="base" hangingPunct="1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lvl="1" indent="0">
              <a:lnSpc>
                <a:spcPct val="90000"/>
              </a:lnSpc>
              <a:buFont typeface="Wingdings" charset="2"/>
              <a:buNone/>
            </a:pPr>
            <a:r>
              <a:rPr lang="en-US" altLang="ja-JP" sz="1200" b="1" u="sng" kern="0" dirty="0">
                <a:ea typeface="MS PGothic" pitchFamily="34" charset="-128"/>
              </a:rPr>
              <a:t>Code that controls what the system should do with an ACTION.</a:t>
            </a:r>
          </a:p>
          <a:p>
            <a:pPr marL="614363" lvl="2" indent="-3810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200" kern="0" dirty="0"/>
              <a:t>H – Hold action </a:t>
            </a:r>
          </a:p>
          <a:p>
            <a:pPr marL="614363" lvl="2" indent="-3810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200" kern="0" dirty="0"/>
              <a:t>P or blank – Process action</a:t>
            </a:r>
          </a:p>
          <a:p>
            <a:pPr marL="614363" lvl="2" indent="-3810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200" kern="0" dirty="0"/>
              <a:t>R – Refer action</a:t>
            </a:r>
          </a:p>
        </p:txBody>
      </p:sp>
      <p:graphicFrame>
        <p:nvGraphicFramePr>
          <p:cNvPr id="7" name="Group 2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481010792"/>
              </p:ext>
            </p:extLst>
          </p:nvPr>
        </p:nvGraphicFramePr>
        <p:xfrm>
          <a:off x="393101" y="1373048"/>
          <a:ext cx="8241035" cy="3328161"/>
        </p:xfrm>
        <a:graphic>
          <a:graphicData uri="http://schemas.openxmlformats.org/drawingml/2006/table">
            <a:tbl>
              <a:tblPr/>
              <a:tblGrid>
                <a:gridCol w="824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8161">
                <a:tc>
                  <a:txBody>
                    <a:bodyPr/>
                    <a:lstStyle>
                      <a:lvl1pPr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231775" indent="-230188"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Wingdings 3" pitchFamily="18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461963" indent="-228600"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679450" indent="-215900"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898525" indent="-217488"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13557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18129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22701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27273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ASMW (      )             XX USER DEFINED  V+ XCICS   PAGE 01     10/12/2015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ACCOUNT WORK                       01:29:52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ORG  161    ACCOUNT  0005218933600004310  LOGO  GO MASTERCARD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MS S/TESTSTAFFROLLBACKONE         DOB 03091983 00000000  CASH           RETAIL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572 SWAN ST                       CURR BAL                .00              .00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RICHMOND              VIC3121     CR LIM                    0           10,000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HOME PHONE         000 0000000    O-T-B                     0            8,020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WORK PHONE         000 0000000    MEMO BAL                .00         1,980.00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CASE NBR       (             )    BC 1  Z            BC 2      CL CDE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COLL 00 00/00/0000         RM 00   STAT N   PASSWORD </a:t>
                      </a:r>
                      <a:r>
                        <a:rPr kumimoji="0" lang="en-US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PASSWORD</a:t>
                      </a: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XMS    DATE 10/12/2015 01:24  ACTION    ADDR    ADDRESS CHANGE        STA   O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XMS    DATE 10/12/2015 01:24  ACTION    ADDR    ADDRESS CHANGE        STA   C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XMS    DATE 10/12/2015 01:29  ACTION    SBWO    SMALL BALANCE W/OFF   STA   C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ACTION  ( ADDR )  </a:t>
                      </a: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HOLD/PROCESS/REFER ( H )</a:t>
                      </a: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H/P/R  REP (     )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NOTE   (                                                              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(                                                              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(                                                              ) 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45720" marR="457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6987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lob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9"/>
          <a:stretch>
            <a:fillRect/>
          </a:stretch>
        </p:blipFill>
        <p:spPr bwMode="auto">
          <a:xfrm>
            <a:off x="344762" y="457683"/>
            <a:ext cx="3345192" cy="4010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4090988" y="1432408"/>
            <a:ext cx="4317516" cy="228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46110" indent="-146110" algn="l" defTabSz="1566621" rtl="0" eaLnBrk="1" fontAlgn="base" hangingPunct="1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charset="2"/>
              <a:buNone/>
            </a:pPr>
            <a:r>
              <a:rPr lang="en-US" altLang="en-US" sz="2800" kern="0">
                <a:solidFill>
                  <a:srgbClr val="990000"/>
                </a:solidFill>
              </a:rPr>
              <a:t>History</a:t>
            </a:r>
          </a:p>
          <a:p>
            <a:pPr algn="r"/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3182085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8613" y="188640"/>
            <a:ext cx="8478837" cy="369332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History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298450" y="684005"/>
            <a:ext cx="840105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46110" indent="-146110" algn="l" defTabSz="1566621" rtl="0" eaLnBrk="1" fontAlgn="base" hangingPunct="1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ja-JP" kern="0" dirty="0">
                <a:ea typeface="MS PGothic" pitchFamily="34" charset="-128"/>
              </a:rPr>
              <a:t>Account History Maintenance</a:t>
            </a:r>
          </a:p>
          <a:p>
            <a:pPr marL="0" indent="0">
              <a:buFont typeface="Wingdings" charset="2"/>
              <a:buNone/>
            </a:pPr>
            <a:endParaRPr lang="en-US" altLang="en-US" kern="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ja-JP" kern="0" dirty="0">
                <a:ea typeface="MS PGothic" pitchFamily="34" charset="-128"/>
              </a:rPr>
              <a:t>Details of any action performed by customer representatives on an account are maintained in a history file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altLang="ja-JP" kern="0" dirty="0">
              <a:ea typeface="MS PGothic" pitchFamily="34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ja-JP" kern="0" dirty="0">
                <a:ea typeface="MS PGothic" pitchFamily="34" charset="-128"/>
              </a:rPr>
              <a:t>Provision to delete History memos generated for accounts/relationship accounts through online. 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7721867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116632"/>
            <a:ext cx="8478837" cy="369332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Contact History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330833" y="493713"/>
            <a:ext cx="396044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46110" indent="-146110" algn="l" defTabSz="1566621" rtl="0" eaLnBrk="1" fontAlgn="base" hangingPunct="1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ja-JP" sz="1800" kern="0">
                <a:ea typeface="MS PGothic" pitchFamily="34" charset="-128"/>
              </a:rPr>
              <a:t>Contact History Screen</a:t>
            </a:r>
            <a:endParaRPr lang="en-US" altLang="en-US" sz="1800" kern="0" dirty="0"/>
          </a:p>
        </p:txBody>
      </p:sp>
      <p:graphicFrame>
        <p:nvGraphicFramePr>
          <p:cNvPr id="7" name="Group 1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142489694"/>
              </p:ext>
            </p:extLst>
          </p:nvPr>
        </p:nvGraphicFramePr>
        <p:xfrm>
          <a:off x="1050235" y="715616"/>
          <a:ext cx="6911009" cy="4114800"/>
        </p:xfrm>
        <a:graphic>
          <a:graphicData uri="http://schemas.openxmlformats.org/drawingml/2006/table">
            <a:tbl>
              <a:tblPr/>
              <a:tblGrid>
                <a:gridCol w="6911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95738">
                <a:tc>
                  <a:txBody>
                    <a:bodyPr/>
                    <a:lstStyle>
                      <a:lvl1pPr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231775" indent="-230188"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Wingdings 3" pitchFamily="18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461963" indent="-228600"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679450" indent="-215900"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898525" indent="-217488"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13557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18129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22701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27273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ASHI (      )             USER DEFINED SCREEN NAME    PAGE 01     07/01/2016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CONTACT HISTORY                     17:28:46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ORG  126   ACCOUNT  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000XXXXXXXXXXXXXXXXXX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LOGO      PRODUCT NAME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COOK RACHEL         CURR BAL          5209.36   O-T-B        1899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MEMO BAL          5451.09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SVC 04/12/2015  16:03  C  SCLH CLIM-INELIGIBLE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REVIEW=00/00/0000 00:00 LTR=    LTRO=125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CARD#=     CARD SEQ#=   1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OSC CLI INELIGIBLE TO APPLY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ZF1 04/09/2015  12:19  C  MISC MISCELLANEOUS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REVIEW=00/00/0000 00:00 LTR=    LTRO=000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CARD#=     CARD SEQ#=   1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***Falcon all clear i/c 564***</a:t>
                      </a:r>
                      <a:r>
                        <a:rPr kumimoji="0" lang="en-US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ic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sw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pch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call from same </a:t>
                      </a:r>
                      <a:r>
                        <a:rPr kumimoji="0" lang="en-US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# a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s in app, </a:t>
                      </a:r>
                      <a:r>
                        <a:rPr kumimoji="0" lang="en-US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veri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cip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&amp; </a:t>
                      </a:r>
                      <a:r>
                        <a:rPr kumimoji="0" lang="en-US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conf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3xappr $2016.00 @ ATM &amp; Coles (</a:t>
                      </a:r>
                      <a:r>
                        <a:rPr kumimoji="0" lang="en-US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s,d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/au) &amp; 1xdecl (with </a:t>
                      </a:r>
                      <a:r>
                        <a:rPr kumimoji="0" lang="en-US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lmt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) @ ATM (s/au) from 3/9 10:59am+ skx3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ZF1 04/09/2015  12:09  C  MISC MISCELLANEOUS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REVIEW=00/00/0000 00:00 LTR=    LTRO=000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CARD#=     CARD SEQ#=   1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</a:t>
                      </a:r>
                      <a:r>
                        <a:rPr kumimoji="0" lang="en-US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ADEPTRA-Result:ERROR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- Calling Window Expired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ZF1 04/09/2015  12:09  C  MISC MISCELLANEOUS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REVIEW=00/00/0000 00:00 LTR=    LTRO=000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FIRST PAGE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PF1=ASMU     PF2=ASMW     PF3=*TOP*    PF4=ASTQ     PF5=*BWD*    PF6=*FWD* 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7723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8613" y="188640"/>
            <a:ext cx="8478837" cy="369332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Statement History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318333" y="496270"/>
            <a:ext cx="4810125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46110" indent="-146110" algn="l" defTabSz="1566621" rtl="0" eaLnBrk="1" fontAlgn="base" hangingPunct="1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2000" kern="0" dirty="0"/>
              <a:t>ASSD – Statement Display</a:t>
            </a:r>
          </a:p>
        </p:txBody>
      </p:sp>
      <p:graphicFrame>
        <p:nvGraphicFramePr>
          <p:cNvPr id="7" name="Group 1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058970903"/>
              </p:ext>
            </p:extLst>
          </p:nvPr>
        </p:nvGraphicFramePr>
        <p:xfrm>
          <a:off x="1102004" y="824396"/>
          <a:ext cx="6908938" cy="3947094"/>
        </p:xfrm>
        <a:graphic>
          <a:graphicData uri="http://schemas.openxmlformats.org/drawingml/2006/table">
            <a:tbl>
              <a:tblPr/>
              <a:tblGrid>
                <a:gridCol w="690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6387">
                <a:tc>
                  <a:txBody>
                    <a:bodyPr/>
                    <a:lstStyle>
                      <a:lvl1pPr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231775" indent="-230188"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Wingdings 3" pitchFamily="18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461963" indent="-228600"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679450" indent="-215900"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898525" indent="-217488"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13557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18129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22701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27273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ASSD (      )             USER DEFINED SCREEN NAME    PAGE 01     11/12/2015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STATEMENT DISPLAY                     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22:17:29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ORG  226   ACCOUNT  0005039468414828908   LOGO  XX PRODUCT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LETTIERI DANUTA MEMO DR   0          .00 CR   0         .00  BAL       625.76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CURRENT   03/12/2015   03/11/2015   03/10/2015   03/09/2015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PURCHASE    0          .00          .00          .00          .00          .00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PAYMENTS    0          .00        50.00        30.00        50.00        50.00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FIN CHGS    0          .00          .31          .13          .00          .03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OTHER DB    0          .00         8.80        28.80         8.95         8.95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OTHER CR    0          .00          .00          .00          .00          .00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RETURNS     0          .00          .00          .00          .00          .00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DISPUTES    0          .00          .00          .00          .00          .00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DISPU REL   0          .00          .00          .00          .00          .00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PAST DUE               .00          .00          .00          .00          .00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TOTAL DUE            30.68        30.68        46.41        30.18        30.21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BALANCE             625.76       625.76       666.65       667.72       708.77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ACTION    C/P                     (   )        (   )        (   )        (   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DATE PMT DUE   24/12/2015   CTA REASON           00     DATE OPEN   07/09/2010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DATE LAST PUR  05/11/2014   COLLECTOR ID                NBR PLANS           02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DATE LAST PMT  20/11/2015   DATE IN COLL 00/00/0000     VALID CARDS         01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BLK 1    DATE  21/09/2010   LAST DELINQ  03/01/2015     CR LIMIT          2200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BLK 2    DATE  20/09/2010   LAST REAGE   00/00/0000     LAST CR LMT 20/09/2010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CARD EXPIRE       07/2017   RECENCY   0  CYC DUE  1     PR YR FC          4.23 </a:t>
                      </a:r>
                    </a:p>
                  </a:txBody>
                  <a:tcPr marL="45720" marR="45720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4445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lob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9"/>
          <a:stretch>
            <a:fillRect/>
          </a:stretch>
        </p:blipFill>
        <p:spPr bwMode="auto">
          <a:xfrm>
            <a:off x="245372" y="378171"/>
            <a:ext cx="3356267" cy="402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3551514" y="1352895"/>
            <a:ext cx="4866929" cy="2791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46110" indent="-146110" algn="l" defTabSz="1566621" rtl="0" eaLnBrk="1" fontAlgn="base" hangingPunct="1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charset="2"/>
              <a:buNone/>
            </a:pPr>
            <a:r>
              <a:rPr lang="en-US" altLang="en-US" sz="2800" kern="0">
                <a:solidFill>
                  <a:srgbClr val="990000"/>
                </a:solidFill>
              </a:rPr>
              <a:t>Queues, Batches and Tallies</a:t>
            </a:r>
          </a:p>
          <a:p>
            <a:pPr algn="r"/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9784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369332"/>
          </a:xfrm>
        </p:spPr>
        <p:txBody>
          <a:bodyPr/>
          <a:lstStyle/>
          <a:p>
            <a:r>
              <a:rPr lang="en-US" altLang="en-US" sz="2400" dirty="0">
                <a:solidFill>
                  <a:srgbClr val="990000"/>
                </a:solidFill>
              </a:rPr>
              <a:t>Background and Introduction to ASM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1800" b="0" i="0" dirty="0"/>
              <a:t>As the name suggests, We use ASM for Account Services Management.</a:t>
            </a:r>
            <a:endParaRPr lang="en-US" sz="18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800" b="0" i="0" dirty="0"/>
              <a:t>Account Services Management System (ASM) is an online, real-time software product that enhances customer service functioning.</a:t>
            </a:r>
            <a:endParaRPr lang="en-US" sz="18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800" b="0" i="0" dirty="0"/>
              <a:t>ASM can access two types of data:</a:t>
            </a:r>
            <a:endParaRPr lang="en-US" sz="1800" dirty="0"/>
          </a:p>
          <a:p>
            <a:pPr lvl="1"/>
            <a:r>
              <a:rPr lang="en-US" b="0" i="0" dirty="0"/>
              <a:t>CMS Account Data </a:t>
            </a:r>
            <a:endParaRPr lang="en-US" dirty="0"/>
          </a:p>
          <a:p>
            <a:pPr lvl="1"/>
            <a:r>
              <a:rPr lang="en-US" b="0" i="0" dirty="0"/>
              <a:t>Customer Service Representative Data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800" b="0" i="0" dirty="0"/>
              <a:t>ASM displays, online, information required to work though a customer call.</a:t>
            </a:r>
            <a:endParaRPr lang="en-US" sz="18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800" b="0" i="0" dirty="0"/>
              <a:t>ASM supports daily batch processing for  customer representative’s transactions and requests.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05937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8613" y="188640"/>
            <a:ext cx="8478837" cy="369332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Queues, Batches and Tallies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323528" y="543408"/>
            <a:ext cx="8451850" cy="4118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46110" indent="-146110" algn="l" defTabSz="1566621" rtl="0" eaLnBrk="1" fontAlgn="base" hangingPunct="1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Wingdings" charset="2"/>
              <a:buNone/>
            </a:pPr>
            <a:r>
              <a:rPr lang="en-US" altLang="ja-JP" b="1" u="sng" kern="0" dirty="0">
                <a:ea typeface="MS PGothic" pitchFamily="34" charset="-128"/>
              </a:rPr>
              <a:t>Representative Work Queues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ja-JP" kern="0" dirty="0">
                <a:ea typeface="MS PGothic" pitchFamily="34" charset="-128"/>
              </a:rPr>
              <a:t>Pending Queue</a:t>
            </a:r>
            <a:r>
              <a:rPr lang="en-US" altLang="ja-JP" sz="2000" kern="0" dirty="0">
                <a:ea typeface="MS PGothic" pitchFamily="34" charset="-128"/>
              </a:rPr>
              <a:t> </a:t>
            </a:r>
          </a:p>
          <a:p>
            <a:pPr marL="457200" lvl="1" indent="0">
              <a:lnSpc>
                <a:spcPct val="80000"/>
              </a:lnSpc>
              <a:buFont typeface="Wingdings" charset="2"/>
              <a:buNone/>
            </a:pPr>
            <a:endParaRPr lang="en-US" altLang="ja-JP" sz="2000" kern="0" dirty="0">
              <a:ea typeface="MS PGothic" pitchFamily="34" charset="-128"/>
            </a:endParaRPr>
          </a:p>
          <a:p>
            <a:pPr marL="457200" lvl="1" indent="0">
              <a:lnSpc>
                <a:spcPct val="80000"/>
              </a:lnSpc>
              <a:buFont typeface="Wingdings" charset="2"/>
              <a:buNone/>
            </a:pPr>
            <a:r>
              <a:rPr lang="en-US" altLang="ja-JP" kern="0" dirty="0">
                <a:ea typeface="MS PGothic" pitchFamily="34" charset="-128"/>
              </a:rPr>
              <a:t>Contains actions that were placed on </a:t>
            </a:r>
            <a:r>
              <a:rPr lang="en-US" altLang="ja-JP" b="1" u="sng" kern="0" dirty="0">
                <a:ea typeface="MS PGothic" pitchFamily="34" charset="-128"/>
              </a:rPr>
              <a:t>HOLD</a:t>
            </a:r>
            <a:r>
              <a:rPr lang="en-US" altLang="ja-JP" kern="0" dirty="0">
                <a:ea typeface="MS PGothic" pitchFamily="34" charset="-128"/>
              </a:rPr>
              <a:t> on Account Work screen(ASMW) or re-queued</a:t>
            </a:r>
          </a:p>
          <a:p>
            <a:pPr marL="914400" lvl="2" indent="0">
              <a:buFont typeface="Wingdings" charset="2"/>
              <a:buNone/>
            </a:pPr>
            <a:endParaRPr lang="en-US" altLang="ja-JP" kern="0" dirty="0">
              <a:ea typeface="MS PGothic" pitchFamily="34" charset="-128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ja-JP" kern="0" dirty="0">
                <a:ea typeface="MS PGothic" pitchFamily="34" charset="-128"/>
              </a:rPr>
              <a:t>Referral Queue</a:t>
            </a:r>
          </a:p>
          <a:p>
            <a:pPr marL="457200" lvl="1" indent="0">
              <a:lnSpc>
                <a:spcPct val="80000"/>
              </a:lnSpc>
              <a:buFont typeface="Wingdings" charset="2"/>
              <a:buNone/>
            </a:pPr>
            <a:r>
              <a:rPr lang="en-US" altLang="ja-JP" kern="0" dirty="0">
                <a:ea typeface="MS PGothic" pitchFamily="34" charset="-128"/>
              </a:rPr>
              <a:t> Contains actions that were initiated by another representative and referred to you.   </a:t>
            </a:r>
          </a:p>
          <a:p>
            <a:pPr marL="457200" lvl="1" indent="0">
              <a:lnSpc>
                <a:spcPct val="80000"/>
              </a:lnSpc>
              <a:buFont typeface="Wingdings" charset="2"/>
              <a:buNone/>
            </a:pPr>
            <a:r>
              <a:rPr lang="en-US" altLang="ja-JP" kern="0" dirty="0">
                <a:ea typeface="MS PGothic" pitchFamily="34" charset="-128"/>
              </a:rPr>
              <a:t>  Referrals can be </a:t>
            </a:r>
          </a:p>
          <a:p>
            <a:pPr marL="457200" lvl="1" indent="0">
              <a:lnSpc>
                <a:spcPct val="80000"/>
              </a:lnSpc>
              <a:buFont typeface="Wingdings" charset="2"/>
              <a:buNone/>
            </a:pPr>
            <a:endParaRPr lang="en-US" altLang="ja-JP" kern="0" dirty="0">
              <a:ea typeface="MS PGothic" pitchFamily="34" charset="-128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ja-JP" kern="0" dirty="0">
                <a:ea typeface="MS PGothic" pitchFamily="34" charset="-128"/>
              </a:rPr>
              <a:t>Direct i.e. referred by user directly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ja-JP" kern="0" dirty="0">
                <a:ea typeface="MS PGothic" pitchFamily="34" charset="-128"/>
              </a:rPr>
              <a:t>Indirect i.e. system referred due to limits on representative transaction approval limits or on action code</a:t>
            </a:r>
          </a:p>
          <a:p>
            <a:pPr marL="457200" lvl="1" indent="0">
              <a:lnSpc>
                <a:spcPct val="80000"/>
              </a:lnSpc>
              <a:buFont typeface="Wingdings" charset="2"/>
              <a:buNone/>
            </a:pPr>
            <a:endParaRPr lang="en-US" altLang="en-US" kern="0" dirty="0">
              <a:ea typeface="MS PGothic" pitchFamily="34" charset="-128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ja-JP" kern="0" dirty="0">
                <a:ea typeface="MS PGothic" pitchFamily="34" charset="-128"/>
              </a:rPr>
              <a:t>Transcript Queue</a:t>
            </a:r>
            <a:endParaRPr lang="en-US" altLang="ja-JP" sz="2000" b="1" u="sng" kern="0" dirty="0">
              <a:ea typeface="MS PGothic" pitchFamily="34" charset="-128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ja-JP" kern="0" dirty="0">
                <a:ea typeface="MS PGothic" pitchFamily="34" charset="-128"/>
              </a:rPr>
              <a:t>Contains actions that require more information before being processed</a:t>
            </a:r>
          </a:p>
          <a:p>
            <a:pPr marL="457200" lvl="1" indent="0">
              <a:lnSpc>
                <a:spcPct val="80000"/>
              </a:lnSpc>
              <a:buFont typeface="Wingdings" charset="2"/>
              <a:buNone/>
            </a:pP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1456041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8613" y="188640"/>
            <a:ext cx="8478837" cy="369332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Queues, Batches and Tallies</a:t>
            </a:r>
          </a:p>
        </p:txBody>
      </p:sp>
      <p:graphicFrame>
        <p:nvGraphicFramePr>
          <p:cNvPr id="6" name="Group 1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061278077"/>
              </p:ext>
            </p:extLst>
          </p:nvPr>
        </p:nvGraphicFramePr>
        <p:xfrm>
          <a:off x="639149" y="900809"/>
          <a:ext cx="7848872" cy="3809906"/>
        </p:xfrm>
        <a:graphic>
          <a:graphicData uri="http://schemas.openxmlformats.org/drawingml/2006/table">
            <a:tbl>
              <a:tblPr/>
              <a:tblGrid>
                <a:gridCol w="784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0454">
                <a:tc>
                  <a:txBody>
                    <a:bodyPr/>
                    <a:lstStyle>
                      <a:lvl1pPr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231775" indent="-230188"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Wingdings 3" pitchFamily="18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461963" indent="-228600"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679450" indent="-215900"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898525" indent="-217488"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13557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18129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22701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27273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ASSQ (      )             XX USER DEFINED SC NAME     PAGE 00     10/12/2015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REPRESENTATIVE QUEUE LOCATE                17:25:53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QUEUE               ( P )                        P,R,T </a:t>
                      </a: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REPRESENTATIVE ID   ( XMS )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STARTING AMOUNT     (           )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ACTION CODE         (      )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DATE                (          )                 MMDDYYYY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ORG AND             (     )                                   </a:t>
                      </a:r>
                      <a:r>
                        <a:rPr kumimoji="0" lang="en-US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ACCOUNT NUMBER      (                     )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PF1=ASMU     PF2=ASMW     PF3=ASHI     PF4=ASSD     PF5=ASTQ     PF6=ASQB </a:t>
                      </a:r>
                    </a:p>
                  </a:txBody>
                  <a:tcPr marL="45720" marR="45720" marT="45673" marB="456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323528" y="580730"/>
            <a:ext cx="53721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IN" altLang="en-US" dirty="0"/>
              <a:t>ASSQ Screen – Three Queues P,R,T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927679" y="1685054"/>
            <a:ext cx="602330" cy="75003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8-Point Star 14"/>
          <p:cNvSpPr/>
          <p:nvPr/>
        </p:nvSpPr>
        <p:spPr>
          <a:xfrm>
            <a:off x="4768755" y="2325755"/>
            <a:ext cx="3719266" cy="1908313"/>
          </a:xfrm>
          <a:prstGeom prst="star8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b="1" u="sng" dirty="0">
                <a:solidFill>
                  <a:srgbClr val="00CDFF"/>
                </a:solidFill>
              </a:rPr>
              <a:t>Pending</a:t>
            </a:r>
            <a:r>
              <a:rPr lang="en-IN" sz="900" b="1" dirty="0">
                <a:solidFill>
                  <a:srgbClr val="FFFF00"/>
                </a:solidFill>
              </a:rPr>
              <a:t> – </a:t>
            </a:r>
            <a:r>
              <a:rPr lang="en-IN" sz="900" b="1" i="1" dirty="0">
                <a:solidFill>
                  <a:srgbClr val="FFFF00"/>
                </a:solidFill>
              </a:rPr>
              <a:t>Monetary &amp; Non-Mon action code  if put on HOLD from ASMW  goes to pending Q.</a:t>
            </a:r>
          </a:p>
          <a:p>
            <a:endParaRPr lang="en-IN" sz="900" b="1" i="1" dirty="0">
              <a:solidFill>
                <a:srgbClr val="FFFF00"/>
              </a:solidFill>
            </a:endParaRPr>
          </a:p>
          <a:p>
            <a:r>
              <a:rPr lang="en-IN" sz="900" b="1" u="sng" dirty="0">
                <a:solidFill>
                  <a:srgbClr val="00CDFF"/>
                </a:solidFill>
              </a:rPr>
              <a:t>Referral</a:t>
            </a:r>
            <a:r>
              <a:rPr lang="en-IN" sz="900" b="1" dirty="0">
                <a:solidFill>
                  <a:srgbClr val="FFFF00"/>
                </a:solidFill>
              </a:rPr>
              <a:t> – </a:t>
            </a:r>
            <a:r>
              <a:rPr lang="en-IN" sz="900" b="1" i="1" dirty="0">
                <a:solidFill>
                  <a:srgbClr val="FFFF00"/>
                </a:solidFill>
              </a:rPr>
              <a:t>delegated by other reps.</a:t>
            </a:r>
          </a:p>
          <a:p>
            <a:endParaRPr lang="en-IN" sz="900" b="1" dirty="0">
              <a:solidFill>
                <a:srgbClr val="FFFF00"/>
              </a:solidFill>
            </a:endParaRPr>
          </a:p>
          <a:p>
            <a:r>
              <a:rPr lang="en-IN" sz="900" b="1" u="sng" dirty="0">
                <a:solidFill>
                  <a:srgbClr val="00CDFF"/>
                </a:solidFill>
              </a:rPr>
              <a:t>Transcript</a:t>
            </a:r>
            <a:r>
              <a:rPr lang="en-IN" sz="900" b="1" u="sng" dirty="0">
                <a:solidFill>
                  <a:srgbClr val="FFFF00"/>
                </a:solidFill>
              </a:rPr>
              <a:t> </a:t>
            </a:r>
            <a:r>
              <a:rPr lang="en-IN" sz="900" b="1" dirty="0">
                <a:solidFill>
                  <a:srgbClr val="FFFF00"/>
                </a:solidFill>
              </a:rPr>
              <a:t>– </a:t>
            </a:r>
            <a:r>
              <a:rPr lang="en-IN" sz="900" b="1" i="1" dirty="0">
                <a:solidFill>
                  <a:srgbClr val="FFFF00"/>
                </a:solidFill>
              </a:rPr>
              <a:t>Transcript action code if put on HOLD from ASMW goes to Transcript </a:t>
            </a:r>
            <a:r>
              <a:rPr lang="en-IN" sz="900" b="1" i="1" dirty="0">
                <a:solidFill>
                  <a:srgbClr val="FFFF00"/>
                </a:solidFill>
                <a:highlight>
                  <a:srgbClr val="2C2E8C"/>
                </a:highlight>
              </a:rPr>
              <a:t>Q.</a:t>
            </a:r>
          </a:p>
        </p:txBody>
      </p:sp>
    </p:spTree>
    <p:extLst>
      <p:ext uri="{BB962C8B-B14F-4D97-AF65-F5344CB8AC3E}">
        <p14:creationId xmlns:p14="http://schemas.microsoft.com/office/powerpoint/2010/main" val="24629386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8613" y="188640"/>
            <a:ext cx="8478837" cy="369332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Queues, Batches and Tallies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251520" y="570794"/>
            <a:ext cx="7261225" cy="70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46110" indent="-146110" algn="l" defTabSz="1566621" rtl="0" eaLnBrk="1" fontAlgn="base" hangingPunct="1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Wingdings" charset="2"/>
              <a:buNone/>
            </a:pPr>
            <a:r>
              <a:rPr lang="en-US" altLang="ja-JP" sz="1100" b="1" u="sng" kern="0" dirty="0">
                <a:ea typeface="MS PGothic" pitchFamily="34" charset="-128"/>
              </a:rPr>
              <a:t>ASM Batches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ja-JP" sz="1100" kern="0" dirty="0">
                <a:ea typeface="MS PGothic" pitchFamily="34" charset="-128"/>
              </a:rPr>
              <a:t>Online Batch Enquiries/Modifications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q"/>
            </a:pPr>
            <a:endParaRPr lang="en-US" altLang="ja-JP" sz="1100" kern="0" dirty="0">
              <a:ea typeface="MS PGothic" pitchFamily="34" charset="-128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ja-JP" sz="1100" kern="0" dirty="0">
                <a:ea typeface="MS PGothic" pitchFamily="34" charset="-128"/>
              </a:rPr>
              <a:t>Batches of transactions for monetary and point action codes that each representative enters.</a:t>
            </a:r>
            <a:endParaRPr lang="en-US" altLang="en-US" kern="0" dirty="0"/>
          </a:p>
          <a:p>
            <a:pPr lvl="4">
              <a:lnSpc>
                <a:spcPct val="80000"/>
              </a:lnSpc>
              <a:buFont typeface="Symbol" pitchFamily="18" charset="2"/>
              <a:buNone/>
            </a:pPr>
            <a:endParaRPr lang="en-US" altLang="en-US" kern="0" dirty="0"/>
          </a:p>
        </p:txBody>
      </p:sp>
      <p:graphicFrame>
        <p:nvGraphicFramePr>
          <p:cNvPr id="7" name="Group 1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565306516"/>
              </p:ext>
            </p:extLst>
          </p:nvPr>
        </p:nvGraphicFramePr>
        <p:xfrm>
          <a:off x="750908" y="1335091"/>
          <a:ext cx="7438933" cy="3048068"/>
        </p:xfrm>
        <a:graphic>
          <a:graphicData uri="http://schemas.openxmlformats.org/drawingml/2006/table">
            <a:tbl>
              <a:tblPr/>
              <a:tblGrid>
                <a:gridCol w="7438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68">
                <a:tc>
                  <a:txBody>
                    <a:bodyPr/>
                    <a:lstStyle>
                      <a:lvl1pPr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231775" indent="-230188"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Wingdings 3" pitchFamily="18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461963" indent="-228600"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679450" indent="-215900"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898525" indent="-217488"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13557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18129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22701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27273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ASQB (      )             XX USER DEFINED  V+  NAME    PAGE 00     10/12/2015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MONETARY TRANSACTION LOCATE               16:06:56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ORG   ( 161 )    REP   ( XMS )    </a:t>
                      </a: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TYPE   ( M )   </a:t>
                      </a: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P = POINT TRANSACTIONS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M = MONETARY TRANSACTIONS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SPACE = ALL TRANSACTIONS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PF1=ASMU     PF2=ASMW     PF3=*TOP*    PF4=*BOT*    PF5=*BWD*    PF6=*FWD*    </a:t>
                      </a:r>
                    </a:p>
                  </a:txBody>
                  <a:tcPr marL="45720" marR="45720"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6673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8613" y="188640"/>
            <a:ext cx="8478837" cy="369332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Queues, Batches and Tallies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323528" y="598176"/>
            <a:ext cx="835292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46110" indent="-146110" algn="l" defTabSz="1566621" rtl="0" eaLnBrk="1" fontAlgn="base" hangingPunct="1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Wingdings" charset="2"/>
              <a:buNone/>
            </a:pPr>
            <a:r>
              <a:rPr lang="en-US" altLang="ja-JP" sz="1200" b="1" u="sng" kern="0" dirty="0">
                <a:ea typeface="MS PGothic" pitchFamily="34" charset="-128"/>
              </a:rPr>
              <a:t>ASM Batches</a:t>
            </a:r>
            <a:endParaRPr lang="en-US" altLang="en-US" sz="1200" b="1" u="sng" kern="0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ja-JP" sz="1200" kern="0" dirty="0">
                <a:ea typeface="MS PGothic" pitchFamily="34" charset="-128"/>
              </a:rPr>
              <a:t>Online Batch Enquiries/Modifications</a:t>
            </a:r>
          </a:p>
          <a:p>
            <a:pPr marL="457200" lvl="1" indent="0">
              <a:lnSpc>
                <a:spcPct val="80000"/>
              </a:lnSpc>
              <a:buFont typeface="Wingdings" charset="2"/>
              <a:buNone/>
            </a:pPr>
            <a:endParaRPr lang="en-US" altLang="en-US" sz="1200" kern="0" dirty="0">
              <a:ea typeface="MS PGothic" pitchFamily="34" charset="-128"/>
            </a:endParaRPr>
          </a:p>
          <a:p>
            <a:pPr marL="457200" lvl="1" indent="0">
              <a:lnSpc>
                <a:spcPct val="80000"/>
              </a:lnSpc>
              <a:buFont typeface="Wingdings" charset="2"/>
              <a:buNone/>
            </a:pPr>
            <a:r>
              <a:rPr lang="en-US" altLang="en-US" sz="1200" kern="0" dirty="0"/>
              <a:t>The status can be changed. If it is changed to “D”, the transaction will not post to the account.</a:t>
            </a:r>
          </a:p>
          <a:p>
            <a:pPr lvl="4">
              <a:lnSpc>
                <a:spcPct val="80000"/>
              </a:lnSpc>
              <a:buFont typeface="Symbol" pitchFamily="18" charset="2"/>
              <a:buNone/>
            </a:pPr>
            <a:endParaRPr lang="en-US" altLang="en-US" kern="0" dirty="0"/>
          </a:p>
        </p:txBody>
      </p:sp>
      <p:graphicFrame>
        <p:nvGraphicFramePr>
          <p:cNvPr id="7" name="Group 1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494924965"/>
              </p:ext>
            </p:extLst>
          </p:nvPr>
        </p:nvGraphicFramePr>
        <p:xfrm>
          <a:off x="539553" y="1402230"/>
          <a:ext cx="8083748" cy="3279100"/>
        </p:xfrm>
        <a:graphic>
          <a:graphicData uri="http://schemas.openxmlformats.org/drawingml/2006/table">
            <a:tbl>
              <a:tblPr/>
              <a:tblGrid>
                <a:gridCol w="8083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79100">
                <a:tc>
                  <a:txBody>
                    <a:bodyPr/>
                    <a:lstStyle>
                      <a:lvl1pPr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231775" indent="-230188"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Wingdings 3" pitchFamily="18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461963" indent="-228600"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679450" indent="-215900"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898525" indent="-217488"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13557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18129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22701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27273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ASQB (      )             XX XXXXX XXXXXXXXX V+ RCICS   PAGE 01     10/12/2015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MONETARY TRANSACTIONS                  17:24:17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ORG  161   REP  XMS    MANNY SALUJA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SEQ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001 ACCT  0005218933600004310  $         20.00  TX  194  EFF  09122015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STORE 000000001 PLN 00001 TKT 000000000000000 CRD# 0005218933600004328 0001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SKU              DESC  BALANCE CREDIT ADJUSTMENT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AUTH              DEPT          SALESCLERK               </a:t>
                      </a: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STA        D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002 ACCT  0005218933600004310  $          3.00  TX  194  EFF  15102015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STORE 000000001 PLN 00001 TKT 000000000000000 CRD# 0005218933600004328 0001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SKU              DESC  BALANCE CREDIT ADJUSTMENT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AUTH              DEPT          SALESCLERK               </a:t>
                      </a: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STA      ( D )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PF1=ASMU     PF2=ASMW     PF3=*TOP*    PF4=*BOT*    PF5=*BWD*    PF6=*FWD*    </a:t>
                      </a:r>
                    </a:p>
                  </a:txBody>
                  <a:tcPr marL="45720" marR="45720"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549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8613" y="188641"/>
            <a:ext cx="8327023" cy="369332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Queues, Batches and Tallies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323528" y="742192"/>
            <a:ext cx="8303637" cy="377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46110" indent="-146110" algn="l" defTabSz="1566621" rtl="0" eaLnBrk="1" fontAlgn="base" hangingPunct="1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altLang="ja-JP" sz="1200" b="1" u="sng" kern="0" dirty="0">
                <a:ea typeface="MS PGothic" pitchFamily="34" charset="-128"/>
              </a:rPr>
              <a:t>Queue Tallies</a:t>
            </a:r>
            <a:endParaRPr lang="en-US" altLang="en-US" sz="1200" b="1" u="sng" kern="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ja-JP" sz="1200" kern="0" dirty="0">
                <a:ea typeface="MS PGothic" pitchFamily="34" charset="-128"/>
              </a:rPr>
              <a:t>Online view Queue Tallies ( ASTQ Screen)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altLang="ja-JP" sz="1200" kern="0" dirty="0">
                <a:ea typeface="MS PGothic" pitchFamily="34" charset="-128"/>
              </a:rPr>
              <a:t>Use the Queue Tallies screens to view a summary of actions currently in your queues, as well as actions you have completed today, week-to-date, and month-to-date.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altLang="ja-JP" sz="1200" kern="0" dirty="0">
                <a:ea typeface="MS PGothic" pitchFamily="34" charset="-128"/>
              </a:rPr>
              <a:t>You can also use this function to view queue tallies for any representative at your level or below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ja-JP" sz="1200" kern="0" dirty="0">
                <a:ea typeface="MS PGothic" pitchFamily="34" charset="-128"/>
              </a:rPr>
              <a:t>ASM monitors status of complete and incomplete account actions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ja-JP" sz="1200" kern="0" dirty="0">
                <a:ea typeface="MS PGothic" pitchFamily="34" charset="-128"/>
              </a:rPr>
              <a:t>Queue Tallies can be viewed either for all CMS organizations or a particular CMS Organization for a representative.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ja-JP" sz="1200" kern="0" dirty="0">
                <a:ea typeface="MS PGothic" pitchFamily="34" charset="-128"/>
              </a:rPr>
              <a:t>Three types of incomplete actions:</a:t>
            </a:r>
          </a:p>
          <a:p>
            <a:pPr lvl="3"/>
            <a:r>
              <a:rPr lang="en-US" altLang="en-US" sz="1200" kern="0" dirty="0"/>
              <a:t>Pending</a:t>
            </a:r>
          </a:p>
          <a:p>
            <a:pPr lvl="3"/>
            <a:r>
              <a:rPr lang="en-US" altLang="en-US" sz="1200" kern="0" dirty="0"/>
              <a:t>Transcript</a:t>
            </a:r>
          </a:p>
          <a:p>
            <a:pPr lvl="3"/>
            <a:r>
              <a:rPr lang="en-US" altLang="en-US" sz="1200" kern="0" dirty="0"/>
              <a:t>Referral</a:t>
            </a:r>
          </a:p>
          <a:p>
            <a:pPr marL="442387" lvl="3" indent="0">
              <a:buNone/>
            </a:pPr>
            <a:endParaRPr lang="en-US" altLang="ja-JP" sz="1200" kern="0" dirty="0">
              <a:ea typeface="MS PGothic" pitchFamily="34" charset="-128"/>
            </a:endParaRP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altLang="ja-JP" sz="1200" kern="0" dirty="0">
                <a:ea typeface="MS PGothic" pitchFamily="34" charset="-128"/>
              </a:rPr>
              <a:t>Updates of Queue Tallies</a:t>
            </a:r>
          </a:p>
          <a:p>
            <a:pPr lvl="2">
              <a:buFont typeface="Wingdings" panose="05000000000000000000" pitchFamily="2" charset="2"/>
              <a:buChar char="q"/>
              <a:defRPr/>
            </a:pPr>
            <a:r>
              <a:rPr lang="en-US" altLang="ja-JP" sz="1200" kern="0" dirty="0">
                <a:ea typeface="MS PGothic" pitchFamily="34" charset="-128"/>
              </a:rPr>
              <a:t>All tallies, except date of oldest items, are updated once an action is initiated, referred or placed in pending status.</a:t>
            </a:r>
          </a:p>
          <a:p>
            <a:pPr lvl="2"/>
            <a:endParaRPr lang="en-US" altLang="ja-JP" sz="1800" kern="0" dirty="0">
              <a:ea typeface="MS PGothic" pitchFamily="34" charset="-128"/>
            </a:endParaRPr>
          </a:p>
          <a:p>
            <a:pPr lvl="1">
              <a:buSzTx/>
              <a:buFont typeface="Symbol" pitchFamily="18" charset="2"/>
              <a:buNone/>
            </a:pPr>
            <a:endParaRPr lang="en-US" altLang="ja-JP" sz="2000" kern="0" dirty="0">
              <a:ea typeface="MS PGothic" pitchFamily="34" charset="-128"/>
            </a:endParaRPr>
          </a:p>
          <a:p>
            <a:pPr lvl="1">
              <a:buSzTx/>
              <a:buFont typeface="Symbol" pitchFamily="18" charset="2"/>
              <a:buChar char="-"/>
            </a:pPr>
            <a:endParaRPr lang="en-US" altLang="en-US" sz="1800" kern="0" dirty="0"/>
          </a:p>
          <a:p>
            <a:pPr lvl="4">
              <a:buFont typeface="Symbol" pitchFamily="18" charset="2"/>
              <a:buNone/>
            </a:pPr>
            <a:endParaRPr lang="en-US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15071338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8613" y="188640"/>
            <a:ext cx="8478837" cy="369332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Queues, Batches and Tallies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350910" y="550912"/>
            <a:ext cx="62801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46110" indent="-146110" algn="l" defTabSz="1566621" rtl="0" eaLnBrk="1" fontAlgn="base" hangingPunct="1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altLang="ja-JP" sz="1800" b="1" u="sng" kern="0" dirty="0">
                <a:ea typeface="MS PGothic" pitchFamily="34" charset="-128"/>
              </a:rPr>
              <a:t>Queue Tallies – ASTQ Page 0</a:t>
            </a:r>
            <a:endParaRPr lang="en-US" altLang="en-US" sz="1800" b="1" u="sng" kern="0" dirty="0"/>
          </a:p>
          <a:p>
            <a:pPr lvl="1">
              <a:lnSpc>
                <a:spcPct val="80000"/>
              </a:lnSpc>
              <a:buSzTx/>
              <a:buFont typeface="Symbol" pitchFamily="18" charset="2"/>
              <a:buChar char="-"/>
            </a:pPr>
            <a:endParaRPr lang="en-US" altLang="en-US" kern="0" dirty="0"/>
          </a:p>
          <a:p>
            <a:pPr lvl="4">
              <a:lnSpc>
                <a:spcPct val="80000"/>
              </a:lnSpc>
              <a:buFont typeface="Symbol" pitchFamily="18" charset="2"/>
              <a:buNone/>
            </a:pPr>
            <a:endParaRPr lang="en-US" altLang="en-US" kern="0" dirty="0"/>
          </a:p>
        </p:txBody>
      </p:sp>
      <p:graphicFrame>
        <p:nvGraphicFramePr>
          <p:cNvPr id="7" name="Group 1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5434585"/>
              </p:ext>
            </p:extLst>
          </p:nvPr>
        </p:nvGraphicFramePr>
        <p:xfrm>
          <a:off x="467544" y="925558"/>
          <a:ext cx="7801813" cy="3748896"/>
        </p:xfrm>
        <a:graphic>
          <a:graphicData uri="http://schemas.openxmlformats.org/drawingml/2006/table">
            <a:tbl>
              <a:tblPr/>
              <a:tblGrid>
                <a:gridCol w="7801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4112">
                <a:tc>
                  <a:txBody>
                    <a:bodyPr/>
                    <a:lstStyle>
                      <a:lvl1pPr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231775" indent="-230188"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Wingdings 3" pitchFamily="18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461963" indent="-228600"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679450" indent="-215900"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898525" indent="-217488"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13557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18129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22701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27273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ASTQ (      )             XX XXXXX XXXXXXX V+ XCICS   PAGE 00     08/01/2016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TALLY LOCATE                       00:23:50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</a:t>
                      </a: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REP   ( XMS </a:t>
                      </a: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)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PF1=ASMU     PF2=ASMW     PF3=ASSD     PF4=ASHI     PF5=ASMA     PF6=ASMR </a:t>
                      </a:r>
                    </a:p>
                  </a:txBody>
                  <a:tcPr marL="45720" marR="45720" marT="45648" marB="456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7265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8613" y="188640"/>
            <a:ext cx="8478837" cy="369332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Queues, Batches and Tallies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251520" y="540973"/>
            <a:ext cx="62801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46110" indent="-146110" algn="l" defTabSz="1566621" rtl="0" eaLnBrk="1" fontAlgn="base" hangingPunct="1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altLang="ja-JP" sz="1800" b="1" u="sng" kern="0">
                <a:ea typeface="MS PGothic" pitchFamily="34" charset="-128"/>
              </a:rPr>
              <a:t>Queue Tallies – ASTQ Page 1</a:t>
            </a:r>
            <a:endParaRPr lang="en-US" altLang="en-US" sz="1800" b="1" u="sng" kern="0"/>
          </a:p>
          <a:p>
            <a:pPr lvl="1">
              <a:lnSpc>
                <a:spcPct val="80000"/>
              </a:lnSpc>
              <a:buSzTx/>
              <a:buFont typeface="Symbol" pitchFamily="18" charset="2"/>
              <a:buChar char="-"/>
            </a:pPr>
            <a:endParaRPr lang="en-US" altLang="en-US" kern="0"/>
          </a:p>
          <a:p>
            <a:pPr lvl="4">
              <a:lnSpc>
                <a:spcPct val="80000"/>
              </a:lnSpc>
              <a:buFont typeface="Symbol" pitchFamily="18" charset="2"/>
              <a:buNone/>
            </a:pPr>
            <a:endParaRPr lang="en-US" altLang="en-US" kern="0" dirty="0"/>
          </a:p>
        </p:txBody>
      </p:sp>
      <p:graphicFrame>
        <p:nvGraphicFramePr>
          <p:cNvPr id="7" name="Group 1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599892784"/>
              </p:ext>
            </p:extLst>
          </p:nvPr>
        </p:nvGraphicFramePr>
        <p:xfrm>
          <a:off x="1242797" y="855981"/>
          <a:ext cx="6658813" cy="3954636"/>
        </p:xfrm>
        <a:graphic>
          <a:graphicData uri="http://schemas.openxmlformats.org/drawingml/2006/table">
            <a:tbl>
              <a:tblPr/>
              <a:tblGrid>
                <a:gridCol w="665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4112">
                <a:tc>
                  <a:txBody>
                    <a:bodyPr/>
                    <a:lstStyle>
                      <a:lvl1pPr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231775" indent="-230188"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Wingdings 3" pitchFamily="18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461963" indent="-228600"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679450" indent="-215900"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898525" indent="-217488"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13557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18129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22701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27273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ASTQ (      )             XX XXXXX XXXXXX V+ XCICS   PAGE 01     11/12/2015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QUEUE TALLIES                      18:07:26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QUEUE STATUS      NBR     AMOUNT    OLDEST IN QUEUE          REP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</a:t>
                      </a:r>
                      <a:r>
                        <a:rPr kumimoji="0" lang="en-US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PENDING            4         .00     </a:t>
                      </a:r>
                      <a:r>
                        <a:rPr kumimoji="0" lang="en-US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11/11/11              XMS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</a:t>
                      </a:r>
                      <a:r>
                        <a:rPr kumimoji="0" lang="en-US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REFERRAL           1        5.00     </a:t>
                      </a:r>
                      <a:r>
                        <a:rPr kumimoji="0" lang="en-US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00/00/00     </a:t>
                      </a:r>
                      <a:r>
                        <a:rPr kumimoji="0" lang="en-US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MANNY SALUJA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</a:t>
                      </a:r>
                      <a:r>
                        <a:rPr kumimoji="0" lang="en-US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TRANSCRIPT         1         .00     </a:t>
                      </a:r>
                      <a:r>
                        <a:rPr kumimoji="0" lang="en-US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00/00/00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TOTAL IN QUEUE       6        5.00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TODAY          WEEK-TO-DATE         MONTH-TO-DATE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DESCRIPTION     NBR     AMOUNT     NBR     AMOUNT       NBR      AMOUNT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DIRECT HANDLED       3       25.00     12        25.00      12         25.00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DIRECT REFERRED      2      120.00      3      1269.91       3       1269.91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REFRS PROCESSED      0         .00      0          .00       0           .00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REFRS REFERRED       0         .00      1   8989989.89       1    8989989.89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REFRS DELETED        0         .00      0          .00       0           .00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REFRS REVIEWED       0         .00      0          .00       0           .00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HOLDS PROCESSED      1         .00      1          .00       1           .00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HOLDS REFERRED       0         .00      0          .00       0           .00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HOLDS DELETED        0         .00      0          .00       0           .00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HOLDS REVIEWED       0         .00      0          .00       0           .00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TRANSCRIPTS          1                  1                    1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LETTER REQUESTS      0                  0                    0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PF1=ASMU     PF2=ASMW     PF3=ASSD     PF4=ASHI     PF5=ASMA     PF6=ASMR </a:t>
                      </a:r>
                    </a:p>
                  </a:txBody>
                  <a:tcPr marL="45720" marR="45720" marT="45648" marB="456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5522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8613" y="116632"/>
            <a:ext cx="8478837" cy="369332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Queues, Batches and Tallies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375059" y="490334"/>
            <a:ext cx="62801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46110" indent="-146110" algn="l" defTabSz="1566621" rtl="0" eaLnBrk="1" fontAlgn="base" hangingPunct="1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altLang="ja-JP" sz="1800" b="1" u="sng" kern="0">
                <a:ea typeface="MS PGothic" pitchFamily="34" charset="-128"/>
              </a:rPr>
              <a:t>Queue Tallies – ASTQ Page 2</a:t>
            </a:r>
            <a:endParaRPr lang="en-US" altLang="en-US" sz="1800" b="1" u="sng" kern="0"/>
          </a:p>
          <a:p>
            <a:pPr lvl="1">
              <a:lnSpc>
                <a:spcPct val="80000"/>
              </a:lnSpc>
              <a:buSzTx/>
              <a:buFont typeface="Symbol" pitchFamily="18" charset="2"/>
              <a:buChar char="-"/>
            </a:pPr>
            <a:endParaRPr lang="en-US" altLang="en-US" kern="0"/>
          </a:p>
          <a:p>
            <a:pPr lvl="4">
              <a:lnSpc>
                <a:spcPct val="80000"/>
              </a:lnSpc>
              <a:buFont typeface="Symbol" pitchFamily="18" charset="2"/>
              <a:buNone/>
            </a:pPr>
            <a:endParaRPr lang="en-US" altLang="en-US" kern="0" dirty="0"/>
          </a:p>
        </p:txBody>
      </p:sp>
      <p:graphicFrame>
        <p:nvGraphicFramePr>
          <p:cNvPr id="7" name="Group 1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139872710"/>
              </p:ext>
            </p:extLst>
          </p:nvPr>
        </p:nvGraphicFramePr>
        <p:xfrm>
          <a:off x="803041" y="841175"/>
          <a:ext cx="7655159" cy="3710947"/>
        </p:xfrm>
        <a:graphic>
          <a:graphicData uri="http://schemas.openxmlformats.org/drawingml/2006/table">
            <a:tbl>
              <a:tblPr/>
              <a:tblGrid>
                <a:gridCol w="7655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0947">
                <a:tc>
                  <a:txBody>
                    <a:bodyPr/>
                    <a:lstStyle>
                      <a:lvl1pPr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 marL="231775" indent="-230188"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Wingdings 3" pitchFamily="18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 marL="461963" indent="-228600"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 marL="679450" indent="-215900"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 marL="898525" indent="-217488"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marL="13557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marL="18129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marL="22701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marL="2727325" indent="-217488"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ASTQ (      )             XX XXXXX XXXXXXIA V+ XXICS   PAGE 02     11/12/2015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ACTION TALLIES                      18:12:15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REP  XMS    MANNY SALUJA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TODAY        WEEK-TO-DATE      MONTH-TO-DATE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ACTION    DESCRIPTION   NBR    AMOUNT    NBR    AMOUNT      NBR     AMOUNT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BALANCE TRANSFE    0        .00     1         .00      1          .00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ADDR   ADDRESS CHANGE     1        .00     1         .00      1          .00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BALI   BALANCE INQUIRY    0        .00     1         .00      1          .00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BLTR   BALANCE TRANSFE    0        .00     4         .00      4          .00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CDCF   CONFIRMED DETAI    0        .00     1         .00      1          .00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LOOK   </a:t>
                      </a:r>
                      <a:r>
                        <a:rPr kumimoji="0" lang="en-US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LOOK</a:t>
                      </a: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! IMPORTANT    1        .00     1         .00      1          .00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MIAC   MIGR ACC ACTIVA    0        .00     2         .00      2          .00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MISC   MISCELLANEOUS      0        .00     1         .00      1          .00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SBWO   SMALL BALANCE W    3      25.00     3       25.00      3        25.00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</a:p>
                  </a:txBody>
                  <a:tcPr marL="45720" marR="45720"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6131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lob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9"/>
          <a:stretch>
            <a:fillRect/>
          </a:stretch>
        </p:blipFill>
        <p:spPr bwMode="auto">
          <a:xfrm>
            <a:off x="384521" y="626650"/>
            <a:ext cx="3029459" cy="3632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4289771" y="1601374"/>
            <a:ext cx="3910012" cy="2255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46110" indent="-146110" algn="l" defTabSz="1566621" rtl="0" eaLnBrk="1" fontAlgn="base" hangingPunct="1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charset="2"/>
              <a:buNone/>
            </a:pPr>
            <a:r>
              <a:rPr lang="en-US" altLang="en-US" sz="2800" kern="0">
                <a:solidFill>
                  <a:srgbClr val="990000"/>
                </a:solidFill>
              </a:rPr>
              <a:t>Messages</a:t>
            </a:r>
          </a:p>
          <a:p>
            <a:pPr marL="0" indent="0" algn="r">
              <a:buFont typeface="Wingdings" charset="2"/>
              <a:buNone/>
            </a:pPr>
            <a:r>
              <a:rPr lang="en-US" altLang="en-US" kern="0"/>
              <a:t>The Message Board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7715756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8613" y="188640"/>
            <a:ext cx="8478837" cy="369332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Messages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298450" y="674066"/>
            <a:ext cx="8328715" cy="377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46110" indent="-146110" algn="l" defTabSz="1566621" rtl="0" eaLnBrk="1" fontAlgn="base" hangingPunct="1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altLang="ja-JP" b="1" u="sng" kern="0" dirty="0">
                <a:ea typeface="ＭＳ Ｐゴシック" charset="-128"/>
              </a:rPr>
              <a:t>Sending messages and reading received messages</a:t>
            </a:r>
          </a:p>
          <a:p>
            <a:pPr>
              <a:buFont typeface="Arial" charset="0"/>
              <a:buNone/>
              <a:defRPr/>
            </a:pPr>
            <a:endParaRPr lang="en-US" altLang="en-US" b="1" u="sng" kern="0" dirty="0"/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altLang="ja-JP" kern="0" dirty="0">
                <a:ea typeface="ＭＳ Ｐゴシック" charset="-128"/>
              </a:rPr>
              <a:t>Messages added by you for a representative can we viewed on his screen </a:t>
            </a:r>
          </a:p>
          <a:p>
            <a:pPr marL="457200" lvl="1" indent="0">
              <a:buFont typeface="Wingdings" charset="2"/>
              <a:buNone/>
              <a:defRPr/>
            </a:pPr>
            <a:endParaRPr lang="en-US" altLang="ja-JP" kern="0" dirty="0">
              <a:ea typeface="ＭＳ Ｐゴシック" charset="-128"/>
            </a:endParaRP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altLang="ja-JP" kern="0" dirty="0">
                <a:ea typeface="ＭＳ Ｐゴシック" charset="-128"/>
              </a:rPr>
              <a:t>Messages sent by a representative can be modified/viewed only by him </a:t>
            </a:r>
          </a:p>
          <a:p>
            <a:pPr marL="457200" lvl="1" indent="0">
              <a:buFont typeface="Wingdings" charset="2"/>
              <a:buNone/>
              <a:defRPr/>
            </a:pPr>
            <a:endParaRPr lang="en-US" altLang="ja-JP" kern="0" dirty="0">
              <a:ea typeface="ＭＳ Ｐゴシック" charset="-128"/>
            </a:endParaRP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altLang="en-US" kern="0" dirty="0">
                <a:ea typeface="ＭＳ Ｐゴシック" charset="-128"/>
              </a:rPr>
              <a:t>The screen name is ASAM/ASMM/ASQM.</a:t>
            </a:r>
          </a:p>
          <a:p>
            <a:pPr marL="1587" lvl="1" indent="0">
              <a:buFont typeface="Wingdings 3" pitchFamily="18" charset="2"/>
              <a:buNone/>
              <a:defRPr/>
            </a:pP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12280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2000" b="1" u="sng" dirty="0">
                <a:ea typeface="MS PGothic" pitchFamily="34" charset="-128"/>
              </a:rPr>
              <a:t>ASM is required to:  </a:t>
            </a:r>
          </a:p>
          <a:p>
            <a:pPr marL="0" indent="0">
              <a:buNone/>
            </a:pPr>
            <a:endParaRPr lang="en-US" altLang="en-US" b="1" u="sng" dirty="0"/>
          </a:p>
          <a:p>
            <a:pPr marL="458788" lvl="1" indent="-457200">
              <a:buFont typeface="Wingdings" panose="05000000000000000000" pitchFamily="2" charset="2"/>
              <a:buChar char="q"/>
            </a:pPr>
            <a:r>
              <a:rPr lang="en-US" altLang="ja-JP" sz="1800" dirty="0">
                <a:ea typeface="MS PGothic" pitchFamily="34" charset="-128"/>
              </a:rPr>
              <a:t>Improve customer service efficiency</a:t>
            </a:r>
          </a:p>
          <a:p>
            <a:pPr marL="1588" lvl="1" indent="0">
              <a:buNone/>
            </a:pPr>
            <a:endParaRPr lang="en-US" altLang="ja-JP" sz="1800" dirty="0">
              <a:ea typeface="MS PGothic" pitchFamily="34" charset="-128"/>
            </a:endParaRPr>
          </a:p>
          <a:p>
            <a:pPr marL="458788" lvl="1" indent="-457200">
              <a:buFont typeface="Wingdings" panose="05000000000000000000" pitchFamily="2" charset="2"/>
              <a:buChar char="q"/>
            </a:pPr>
            <a:r>
              <a:rPr lang="en-US" altLang="ja-JP" sz="1800" dirty="0">
                <a:ea typeface="MS PGothic" pitchFamily="34" charset="-128"/>
              </a:rPr>
              <a:t>Automate follow-up with work queues</a:t>
            </a:r>
          </a:p>
          <a:p>
            <a:pPr marL="1588" lvl="1" indent="0">
              <a:buNone/>
            </a:pPr>
            <a:endParaRPr lang="en-US" altLang="ja-JP" sz="1800" dirty="0">
              <a:ea typeface="MS PGothic" pitchFamily="34" charset="-128"/>
            </a:endParaRPr>
          </a:p>
          <a:p>
            <a:pPr marL="458788" lvl="1" indent="-457200">
              <a:buFont typeface="Wingdings" panose="05000000000000000000" pitchFamily="2" charset="2"/>
              <a:buChar char="q"/>
            </a:pPr>
            <a:r>
              <a:rPr lang="en-US" altLang="ja-JP" sz="1800" dirty="0">
                <a:ea typeface="MS PGothic" pitchFamily="34" charset="-128"/>
              </a:rPr>
              <a:t>Track contact work history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430887"/>
          </a:xfrm>
        </p:spPr>
        <p:txBody>
          <a:bodyPr/>
          <a:lstStyle/>
          <a:p>
            <a:r>
              <a:rPr lang="en-US" altLang="en-US" sz="2800" dirty="0">
                <a:solidFill>
                  <a:srgbClr val="990000"/>
                </a:solidFill>
              </a:rPr>
              <a:t>Background and Introduction to 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870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8613" y="116632"/>
            <a:ext cx="8478837" cy="369332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MESSAGE BOARD Screen</a:t>
            </a:r>
          </a:p>
        </p:txBody>
      </p:sp>
      <p:sp>
        <p:nvSpPr>
          <p:cNvPr id="6" name="Rectangle 22"/>
          <p:cNvSpPr txBox="1">
            <a:spLocks noChangeArrowheads="1"/>
          </p:cNvSpPr>
          <p:nvPr/>
        </p:nvSpPr>
        <p:spPr bwMode="gray">
          <a:xfrm>
            <a:off x="211764" y="511158"/>
            <a:ext cx="6337300" cy="433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46110" indent="-146110" algn="l" defTabSz="1566621" rtl="0" eaLnBrk="1" fontAlgn="base" hangingPunct="1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lnSpc>
                <a:spcPct val="90000"/>
              </a:lnSpc>
              <a:buFont typeface="Wingdings 3" pitchFamily="18" charset="2"/>
              <a:buNone/>
            </a:pPr>
            <a:r>
              <a:rPr lang="en-US" altLang="en-US" sz="2000" b="1" u="sng" kern="0" dirty="0"/>
              <a:t>ASAM Screen</a:t>
            </a:r>
          </a:p>
        </p:txBody>
      </p:sp>
      <p:graphicFrame>
        <p:nvGraphicFramePr>
          <p:cNvPr id="7" name="Group 40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856061868"/>
              </p:ext>
            </p:extLst>
          </p:nvPr>
        </p:nvGraphicFramePr>
        <p:xfrm>
          <a:off x="810542" y="826369"/>
          <a:ext cx="7508507" cy="4114800"/>
        </p:xfrm>
        <a:graphic>
          <a:graphicData uri="http://schemas.openxmlformats.org/drawingml/2006/table">
            <a:tbl>
              <a:tblPr/>
              <a:tblGrid>
                <a:gridCol w="7508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3502">
                <a:tc>
                  <a:txBody>
                    <a:bodyPr/>
                    <a:lstStyle>
                      <a:lvl1pPr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Wingdings 3" pitchFamily="18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ASAM (      )             XX XXXXY XXXXXXA V+ XCICS   PAGE 02     11/12/2015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MESSAGE BOARD                       20:11:01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DATE   11/12/2015  TIME   20:11:01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MESSAGE FROM   XMS       MESSAGE TITLE  (                      )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EXPIRATION DATE  (          )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(                                                              )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(                                                              )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(                                                              )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(                                                              )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(                                                              )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(                                                              )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ROUTE TO ALL     ( N )     Y/N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OR ENTER REP ID  OR  LV1 THRU LV4 FOR LEVEL NUMBERS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(     )   (     )   (     )   (     )   (     )   (     )   (     )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6841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lob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9"/>
          <a:stretch>
            <a:fillRect/>
          </a:stretch>
        </p:blipFill>
        <p:spPr bwMode="auto">
          <a:xfrm>
            <a:off x="414336" y="348351"/>
            <a:ext cx="3650768" cy="4377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3504454" y="1352893"/>
            <a:ext cx="5063074" cy="24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46110" indent="-146110" algn="l" defTabSz="1566621" rtl="0" eaLnBrk="1" fontAlgn="base" hangingPunct="1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charset="2"/>
              <a:buNone/>
            </a:pPr>
            <a:r>
              <a:rPr lang="en-US" altLang="en-US" sz="2800" kern="0" dirty="0">
                <a:solidFill>
                  <a:srgbClr val="990000"/>
                </a:solidFill>
              </a:rPr>
              <a:t>Major Online Screens in ASM</a:t>
            </a:r>
          </a:p>
          <a:p>
            <a:pPr algn="r"/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5694267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8613" y="188640"/>
            <a:ext cx="8478837" cy="369332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Major Online Screens in ASM</a:t>
            </a:r>
          </a:p>
        </p:txBody>
      </p:sp>
      <p:graphicFrame>
        <p:nvGraphicFramePr>
          <p:cNvPr id="6" name="Group 40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666665779"/>
              </p:ext>
            </p:extLst>
          </p:nvPr>
        </p:nvGraphicFramePr>
        <p:xfrm>
          <a:off x="725417" y="620488"/>
          <a:ext cx="7563816" cy="4114800"/>
        </p:xfrm>
        <a:graphic>
          <a:graphicData uri="http://schemas.openxmlformats.org/drawingml/2006/table">
            <a:tbl>
              <a:tblPr/>
              <a:tblGrid>
                <a:gridCol w="7563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0721">
                <a:tc>
                  <a:txBody>
                    <a:bodyPr/>
                    <a:lstStyle>
                      <a:lvl1pPr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Wingdings 3" pitchFamily="18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>
                        <a:spcAft>
                          <a:spcPct val="40000"/>
                        </a:spcAft>
                        <a:buClr>
                          <a:srgbClr val="A50021"/>
                        </a:buClr>
                        <a:buSzPct val="6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A50021"/>
                        </a:buClr>
                        <a:buFont typeface="Symbol" pitchFamily="18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ASMU (      )             XX XXXXX XXXXXXLIA V+ XCXCS   PAGE 01     11/12/2015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PROCESSING MENU                      22:20:05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(    ) &lt;---MAKE SELECTION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1.     ASMW - ACCOUNT WORK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2.     ASSQ - SEARCH QUEUE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3.     ASSD - STATEMENT DISPLAY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4.     ASHI - CONTACT HISTORY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5.     ASQB - BATCH INQUIRY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6.     ASTQ - QUEUE TALLIES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7.     ASAM - MESSAGE BOARD ADD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8.     ASMM - MESSAGE BOARD MAINT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9.     ASQM - MESSAGE BOARD INQ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10.     ASRS - ACCOUNT REP STATUS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11.     ASAA - ACTION CODE ADD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12.     ASMA - ACTION CODE MAINT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13.     ASQA - ACTION CODE INQUIRY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14.     ASAR - ACCOUNT REP ADD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15.     ASMR - ACCOUNT REP MAINT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16.     ASQR - ACCOUNT REP INQUIRY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17.     ASRQ - ACCOUNT REP ACTION 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0706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lob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9"/>
          <a:stretch>
            <a:fillRect/>
          </a:stretch>
        </p:blipFill>
        <p:spPr bwMode="auto">
          <a:xfrm>
            <a:off x="185738" y="239022"/>
            <a:ext cx="3660925" cy="438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4090988" y="1213747"/>
            <a:ext cx="4725021" cy="227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46110" indent="-146110" algn="l" defTabSz="1566621" rtl="0" eaLnBrk="1" fontAlgn="base" hangingPunct="1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charset="2"/>
              <a:buNone/>
            </a:pPr>
            <a:r>
              <a:rPr lang="en-US" altLang="en-US" sz="2800" kern="0" dirty="0">
                <a:solidFill>
                  <a:srgbClr val="990000"/>
                </a:solidFill>
              </a:rPr>
              <a:t>Batch Processing in ASM</a:t>
            </a:r>
          </a:p>
          <a:p>
            <a:pPr algn="r"/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7872602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699" y="939800"/>
            <a:ext cx="6143625" cy="37258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369332"/>
          </a:xfrm>
        </p:spPr>
        <p:txBody>
          <a:bodyPr/>
          <a:lstStyle/>
          <a:p>
            <a:pPr marL="0" indent="0">
              <a:buFont typeface="Wingdings" charset="2"/>
              <a:buNone/>
            </a:pPr>
            <a:r>
              <a:rPr lang="en-US" altLang="en-US" sz="2400" dirty="0">
                <a:solidFill>
                  <a:srgbClr val="990000"/>
                </a:solidFill>
              </a:rPr>
              <a:t>Batch Processing in ASM</a:t>
            </a:r>
          </a:p>
        </p:txBody>
      </p:sp>
    </p:spTree>
    <p:extLst>
      <p:ext uri="{BB962C8B-B14F-4D97-AF65-F5344CB8AC3E}">
        <p14:creationId xmlns:p14="http://schemas.microsoft.com/office/powerpoint/2010/main" val="26888321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lob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9"/>
          <a:stretch>
            <a:fillRect/>
          </a:stretch>
        </p:blipFill>
        <p:spPr bwMode="auto">
          <a:xfrm>
            <a:off x="225494" y="288718"/>
            <a:ext cx="3714830" cy="4454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4130744" y="1263444"/>
            <a:ext cx="4794595" cy="2453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46110" indent="-146110" algn="l" defTabSz="1566621" rtl="0" eaLnBrk="1" fontAlgn="base" hangingPunct="1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charset="2"/>
              <a:buNone/>
            </a:pPr>
            <a:r>
              <a:rPr lang="en-US" altLang="en-US" sz="2800" kern="0">
                <a:solidFill>
                  <a:srgbClr val="990000"/>
                </a:solidFill>
              </a:rPr>
              <a:t>Important Files of ASM</a:t>
            </a:r>
          </a:p>
          <a:p>
            <a:pPr algn="r"/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3014578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634287" cy="533400"/>
          </a:xfrm>
        </p:spPr>
        <p:txBody>
          <a:bodyPr/>
          <a:lstStyle/>
          <a:p>
            <a:r>
              <a:rPr lang="en-US" sz="2400" dirty="0"/>
              <a:t>Important Files in ASM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65125" y="358227"/>
            <a:ext cx="8474075" cy="4525963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endParaRPr lang="en-US" altLang="ja-JP" sz="16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ja-JP" sz="1400" dirty="0">
                <a:ea typeface="ＭＳ Ｐゴシック" pitchFamily="34" charset="-128"/>
              </a:rPr>
              <a:t>Account Service Representative File (AMSR)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endParaRPr lang="en-US" altLang="ja-JP" sz="14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ja-JP" sz="1400" dirty="0">
                <a:ea typeface="ＭＳ Ｐゴシック" pitchFamily="34" charset="-128"/>
              </a:rPr>
              <a:t>Action Code File (AMAC)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endParaRPr lang="en-US" altLang="ja-JP" sz="14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ja-JP" sz="1400" dirty="0">
                <a:ea typeface="ＭＳ Ｐゴシック" pitchFamily="34" charset="-128"/>
              </a:rPr>
              <a:t>Representative Queue File (AMQF)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endParaRPr lang="en-US" altLang="ja-JP" sz="14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ja-JP" sz="1400" dirty="0">
                <a:ea typeface="ＭＳ Ｐゴシック" pitchFamily="34" charset="-128"/>
              </a:rPr>
              <a:t>Messages File (AMMG)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endParaRPr lang="en-US" altLang="ja-JP" sz="14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ja-JP" sz="1400" dirty="0">
                <a:ea typeface="ＭＳ Ｐゴシック" pitchFamily="34" charset="-128"/>
              </a:rPr>
              <a:t>Action History File (AMHS)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endParaRPr lang="en-US" altLang="ja-JP" sz="14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ja-JP" sz="1400" dirty="0">
                <a:ea typeface="ＭＳ Ｐゴシック" pitchFamily="34" charset="-128"/>
              </a:rPr>
              <a:t>Representatives Action Total File (AMRA)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endParaRPr lang="en-US" altLang="ja-JP" sz="14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ja-JP" sz="1400" dirty="0">
                <a:ea typeface="ＭＳ Ｐゴシック" pitchFamily="34" charset="-128"/>
              </a:rPr>
              <a:t>Representative Batch Transaction File (AMTX)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endParaRPr lang="en-US" altLang="ja-JP" sz="14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ja-JP" sz="1400" dirty="0">
                <a:ea typeface="ＭＳ Ｐゴシック" pitchFamily="34" charset="-128"/>
              </a:rPr>
              <a:t>Representatives Statement Reprint and Letter File (AMDS)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endParaRPr lang="en-US" altLang="ja-JP" sz="14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ja-JP" sz="1400" dirty="0">
                <a:ea typeface="ＭＳ Ｐゴシック" pitchFamily="34" charset="-128"/>
              </a:rPr>
              <a:t>ASM Log File (ASLM)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30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lob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9"/>
          <a:stretch>
            <a:fillRect/>
          </a:stretch>
        </p:blipFill>
        <p:spPr bwMode="auto">
          <a:xfrm>
            <a:off x="215555" y="467623"/>
            <a:ext cx="3450439" cy="413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2094361" y="1442348"/>
            <a:ext cx="6314143" cy="2255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46110" indent="-146110" algn="l" defTabSz="1566621" rtl="0" eaLnBrk="1" fontAlgn="base" hangingPunct="1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charset="2"/>
              <a:buNone/>
            </a:pPr>
            <a:r>
              <a:rPr lang="en-US" altLang="ja-JP" sz="2800" kern="0" dirty="0">
                <a:solidFill>
                  <a:srgbClr val="990000"/>
                </a:solidFill>
                <a:ea typeface="MS PGothic" pitchFamily="34" charset="-128"/>
              </a:rPr>
              <a:t>Interfaces to ASM</a:t>
            </a:r>
            <a:endParaRPr lang="en-US" altLang="en-US" sz="2800" kern="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6613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7545" y="188640"/>
            <a:ext cx="7049282" cy="426326"/>
          </a:xfrm>
        </p:spPr>
        <p:txBody>
          <a:bodyPr/>
          <a:lstStyle/>
          <a:p>
            <a:r>
              <a:rPr lang="en-US" altLang="en-US" dirty="0"/>
              <a:t>Internal Interfaces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65126" y="904876"/>
            <a:ext cx="7824718" cy="3617428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IN" b="1" u="sng" dirty="0"/>
              <a:t>Letter Request File</a:t>
            </a:r>
          </a:p>
          <a:p>
            <a:pPr>
              <a:buFont typeface="Arial" charset="0"/>
              <a:buNone/>
              <a:defRPr/>
            </a:pPr>
            <a:r>
              <a:rPr lang="en-IN" b="1" i="1" dirty="0"/>
              <a:t>Modules</a:t>
            </a:r>
          </a:p>
          <a:p>
            <a:pPr>
              <a:buFont typeface="Arial" charset="0"/>
              <a:buNone/>
              <a:defRPr/>
            </a:pPr>
            <a:r>
              <a:rPr lang="en-IN" dirty="0"/>
              <a:t>File:LTDT     Generated by:ASU010   Used by:LTD040</a:t>
            </a:r>
            <a:endParaRPr lang="en-US" altLang="ja-JP" dirty="0">
              <a:ea typeface="ＭＳ Ｐゴシック" pitchFamily="34" charset="-128"/>
            </a:endParaRPr>
          </a:p>
          <a:p>
            <a:pPr marL="1587" lvl="1" indent="0" eaLnBrk="1" hangingPunct="1">
              <a:lnSpc>
                <a:spcPct val="90000"/>
              </a:lnSpc>
              <a:buFont typeface="Wingdings 3" pitchFamily="18" charset="2"/>
              <a:buNone/>
              <a:defRPr/>
            </a:pPr>
            <a:endParaRPr lang="en-IN" b="1" dirty="0"/>
          </a:p>
          <a:p>
            <a:pPr marL="1587" lvl="1" indent="0" eaLnBrk="1" hangingPunct="1">
              <a:lnSpc>
                <a:spcPct val="90000"/>
              </a:lnSpc>
              <a:buFont typeface="Wingdings 3" pitchFamily="18" charset="2"/>
              <a:buNone/>
              <a:defRPr/>
            </a:pPr>
            <a:endParaRPr lang="en-IN" b="1" dirty="0"/>
          </a:p>
          <a:p>
            <a:pPr marL="1587" lvl="1" indent="0" eaLnBrk="1" hangingPunct="1">
              <a:lnSpc>
                <a:spcPct val="90000"/>
              </a:lnSpc>
              <a:buFont typeface="Wingdings 3" pitchFamily="18" charset="2"/>
              <a:buNone/>
              <a:defRPr/>
            </a:pPr>
            <a:r>
              <a:rPr lang="en-IN" b="1" u="sng" dirty="0"/>
              <a:t>Letter Request Updates from LTS</a:t>
            </a:r>
          </a:p>
          <a:p>
            <a:pPr>
              <a:buFont typeface="Arial" charset="0"/>
              <a:buNone/>
              <a:defRPr/>
            </a:pPr>
            <a:r>
              <a:rPr lang="en-IN" b="1" i="1" dirty="0"/>
              <a:t>Modules</a:t>
            </a:r>
          </a:p>
          <a:p>
            <a:pPr>
              <a:buFont typeface="Arial" charset="0"/>
              <a:buNone/>
              <a:defRPr/>
            </a:pPr>
            <a:r>
              <a:rPr lang="en-IN" dirty="0"/>
              <a:t>File:LTLP     Generated by:LTD200   Used by:ASD110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597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478837" cy="369332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Internal Interfaces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298450" y="823154"/>
            <a:ext cx="8540750" cy="350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46110" indent="-146110" algn="l" defTabSz="1566621" rtl="0" eaLnBrk="1" fontAlgn="base" hangingPunct="1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IN" b="1" kern="0" dirty="0"/>
              <a:t>Letter Requests to CTA</a:t>
            </a:r>
          </a:p>
          <a:p>
            <a:pPr>
              <a:buFont typeface="Arial" charset="0"/>
              <a:buNone/>
              <a:defRPr/>
            </a:pPr>
            <a:r>
              <a:rPr lang="en-IN" b="1" i="1" kern="0" dirty="0"/>
              <a:t>Modules</a:t>
            </a:r>
          </a:p>
          <a:p>
            <a:pPr>
              <a:buFont typeface="Arial" charset="0"/>
              <a:buNone/>
              <a:defRPr/>
            </a:pPr>
            <a:r>
              <a:rPr lang="en-IN" kern="0" dirty="0"/>
              <a:t>File:ATO2     Generated by:ASU010   Used by:OCD110</a:t>
            </a:r>
            <a:endParaRPr lang="en-US" altLang="ja-JP" kern="0" dirty="0">
              <a:ea typeface="ＭＳ Ｐゴシック" pitchFamily="34" charset="-128"/>
            </a:endParaRPr>
          </a:p>
          <a:p>
            <a:pPr marL="1587" lvl="1" indent="0">
              <a:lnSpc>
                <a:spcPct val="90000"/>
              </a:lnSpc>
              <a:buFont typeface="Wingdings 3" pitchFamily="18" charset="2"/>
              <a:buNone/>
              <a:defRPr/>
            </a:pPr>
            <a:endParaRPr lang="en-IN" b="1" kern="0" dirty="0"/>
          </a:p>
          <a:p>
            <a:pPr marL="1587" lvl="1" indent="0">
              <a:lnSpc>
                <a:spcPct val="90000"/>
              </a:lnSpc>
              <a:buFont typeface="Wingdings 3" pitchFamily="18" charset="2"/>
              <a:buNone/>
              <a:defRPr/>
            </a:pPr>
            <a:endParaRPr lang="en-IN" b="1" kern="0" dirty="0"/>
          </a:p>
          <a:p>
            <a:pPr marL="1587" lvl="1" indent="0">
              <a:lnSpc>
                <a:spcPct val="90000"/>
              </a:lnSpc>
              <a:buFont typeface="Wingdings 3" pitchFamily="18" charset="2"/>
              <a:buNone/>
              <a:defRPr/>
            </a:pPr>
            <a:r>
              <a:rPr lang="en-IN" b="1" kern="0" dirty="0"/>
              <a:t>Monetary Transactions to CMS</a:t>
            </a:r>
          </a:p>
          <a:p>
            <a:pPr marL="1587" lvl="1" indent="0">
              <a:lnSpc>
                <a:spcPct val="90000"/>
              </a:lnSpc>
              <a:buFont typeface="Wingdings 3" pitchFamily="18" charset="2"/>
              <a:buNone/>
              <a:defRPr/>
            </a:pPr>
            <a:r>
              <a:rPr lang="en-IN" b="1" i="1" kern="0" dirty="0"/>
              <a:t>Modules</a:t>
            </a:r>
          </a:p>
          <a:p>
            <a:pPr>
              <a:buFont typeface="Arial" charset="0"/>
              <a:buNone/>
              <a:defRPr/>
            </a:pPr>
            <a:r>
              <a:rPr lang="en-IN" kern="0" dirty="0"/>
              <a:t>File:AMMX     Generated by:ASD080  Used by:ARU080</a:t>
            </a:r>
          </a:p>
          <a:p>
            <a:pPr>
              <a:buFont typeface="Arial" charset="0"/>
              <a:buNone/>
              <a:defRPr/>
            </a:pPr>
            <a:endParaRPr lang="en-IN" kern="0" dirty="0"/>
          </a:p>
          <a:p>
            <a:pPr>
              <a:buFont typeface="Arial" charset="0"/>
              <a:buNone/>
              <a:defRPr/>
            </a:pPr>
            <a:endParaRPr lang="en-IN" kern="0" dirty="0"/>
          </a:p>
          <a:p>
            <a:pPr>
              <a:buFont typeface="Arial" charset="0"/>
              <a:buNone/>
              <a:defRPr/>
            </a:pPr>
            <a:endParaRPr lang="en-US" altLang="ja-JP" kern="0" dirty="0">
              <a:ea typeface="ＭＳ Ｐゴシック" pitchFamily="34" charset="-128"/>
            </a:endParaRPr>
          </a:p>
          <a:p>
            <a:pPr marL="1587" lvl="1" indent="0">
              <a:lnSpc>
                <a:spcPct val="90000"/>
              </a:lnSpc>
              <a:buFont typeface="Wingdings 3" pitchFamily="18" charset="2"/>
              <a:buNone/>
              <a:defRPr/>
            </a:pPr>
            <a:endParaRPr lang="en-US" altLang="ja-JP" kern="0" dirty="0">
              <a:ea typeface="ＭＳ Ｐゴシック" pitchFamily="34" charset="-128"/>
            </a:endParaRPr>
          </a:p>
          <a:p>
            <a:pPr marL="1587" lvl="1" indent="0">
              <a:lnSpc>
                <a:spcPct val="90000"/>
              </a:lnSpc>
              <a:buFont typeface="Wingdings 3" pitchFamily="18" charset="2"/>
              <a:buNone/>
              <a:defRPr/>
            </a:pPr>
            <a:endParaRPr lang="en-US" altLang="ja-JP" kern="0" dirty="0">
              <a:ea typeface="ＭＳ Ｐゴシック" pitchFamily="34" charset="-128"/>
            </a:endParaRPr>
          </a:p>
          <a:p>
            <a:pPr marL="1587" lvl="1" indent="0">
              <a:lnSpc>
                <a:spcPct val="90000"/>
              </a:lnSpc>
              <a:buFont typeface="Wingdings 3" pitchFamily="18" charset="2"/>
              <a:buNone/>
              <a:defRPr/>
            </a:pPr>
            <a:endParaRPr lang="en-US" altLang="en-US" kern="0" dirty="0"/>
          </a:p>
          <a:p>
            <a:pPr marL="1587" lvl="1" indent="0">
              <a:lnSpc>
                <a:spcPct val="90000"/>
              </a:lnSpc>
              <a:buFont typeface="Wingdings 3" pitchFamily="18" charset="2"/>
              <a:buNone/>
              <a:defRPr/>
            </a:pPr>
            <a:endParaRPr lang="en-US" altLang="ja-JP" kern="0" dirty="0">
              <a:ea typeface="ＭＳ Ｐゴシック" pitchFamily="34" charset="-128"/>
            </a:endParaRPr>
          </a:p>
          <a:p>
            <a:pPr marL="1587" lvl="1" indent="0">
              <a:lnSpc>
                <a:spcPct val="90000"/>
              </a:lnSpc>
              <a:buFont typeface="Wingdings 3" pitchFamily="18" charset="2"/>
              <a:buNone/>
              <a:defRPr/>
            </a:pPr>
            <a:endParaRPr lang="en-US" altLang="en-US" kern="0" dirty="0"/>
          </a:p>
          <a:p>
            <a:pPr marL="1587" lvl="1" indent="0">
              <a:lnSpc>
                <a:spcPct val="90000"/>
              </a:lnSpc>
              <a:buFont typeface="Wingdings 3" pitchFamily="18" charset="2"/>
              <a:buNone/>
              <a:defRPr/>
            </a:pPr>
            <a:endParaRPr lang="en-US" altLang="en-US" kern="0" dirty="0"/>
          </a:p>
          <a:p>
            <a:pPr marL="1587" lvl="1" indent="0">
              <a:lnSpc>
                <a:spcPct val="90000"/>
              </a:lnSpc>
              <a:buFont typeface="Wingdings 3" pitchFamily="18" charset="2"/>
              <a:buNone/>
              <a:defRPr/>
            </a:pPr>
            <a:endParaRPr lang="en-US" altLang="en-US" kern="0" dirty="0"/>
          </a:p>
          <a:p>
            <a:pPr marL="1587" lvl="1" indent="0">
              <a:lnSpc>
                <a:spcPct val="90000"/>
              </a:lnSpc>
              <a:buFont typeface="Wingdings 3" pitchFamily="18" charset="2"/>
              <a:buNone/>
              <a:defRPr/>
            </a:pPr>
            <a:endParaRPr lang="en-US" altLang="en-US" kern="0" dirty="0"/>
          </a:p>
          <a:p>
            <a:pPr lvl="1">
              <a:lnSpc>
                <a:spcPct val="90000"/>
              </a:lnSpc>
              <a:defRPr/>
            </a:pPr>
            <a:endParaRPr lang="en-US" altLang="en-US" kern="0" dirty="0"/>
          </a:p>
          <a:p>
            <a:pPr lvl="1">
              <a:lnSpc>
                <a:spcPct val="90000"/>
              </a:lnSpc>
              <a:defRPr/>
            </a:pPr>
            <a:endParaRPr lang="en-US" altLang="en-US" kern="0" dirty="0"/>
          </a:p>
          <a:p>
            <a:pPr lvl="1">
              <a:lnSpc>
                <a:spcPct val="90000"/>
              </a:lnSpc>
              <a:buFont typeface="Wingdings 3" pitchFamily="18" charset="2"/>
              <a:buNone/>
              <a:defRPr/>
            </a:pP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72518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2000" b="1" u="sng" dirty="0">
                <a:ea typeface="MS PGothic" pitchFamily="34" charset="-128"/>
              </a:rPr>
              <a:t>The following is the business perspective of ASM sub-system:</a:t>
            </a:r>
          </a:p>
          <a:p>
            <a:pPr marL="0" indent="0">
              <a:buNone/>
            </a:pPr>
            <a:endParaRPr lang="en-US" altLang="ja-JP" dirty="0">
              <a:ea typeface="MS PGothic" pitchFamily="34" charset="-128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ja-JP" sz="1800" dirty="0">
                <a:ea typeface="MS PGothic" pitchFamily="34" charset="-128"/>
              </a:rPr>
              <a:t>Customer service performance level reporting for management</a:t>
            </a:r>
          </a:p>
          <a:p>
            <a:pPr marL="457200" lvl="1" indent="0">
              <a:buNone/>
            </a:pPr>
            <a:endParaRPr lang="en-US" altLang="ja-JP" sz="1800" dirty="0">
              <a:ea typeface="MS PGothic" pitchFamily="34" charset="-128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ja-JP" sz="1800" dirty="0">
                <a:ea typeface="MS PGothic" pitchFamily="34" charset="-128"/>
              </a:rPr>
              <a:t>Catering to Customer complaints and queries</a:t>
            </a:r>
          </a:p>
          <a:p>
            <a:pPr marL="457200" lvl="1" indent="0">
              <a:buNone/>
            </a:pPr>
            <a:endParaRPr lang="en-US" altLang="ja-JP" sz="1800" dirty="0">
              <a:ea typeface="MS PGothic" pitchFamily="34" charset="-128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ja-JP" sz="1800" dirty="0">
                <a:ea typeface="MS PGothic" pitchFamily="34" charset="-128"/>
              </a:rPr>
              <a:t>Allowing processor/supervisor to define security parameters for different customer representatives</a:t>
            </a:r>
            <a:endParaRPr lang="en-US" altLang="en-US" sz="1800" dirty="0">
              <a:ea typeface="MS PGothic" pitchFamily="34" charset="-128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369332"/>
          </a:xfrm>
        </p:spPr>
        <p:txBody>
          <a:bodyPr/>
          <a:lstStyle/>
          <a:p>
            <a:r>
              <a:rPr lang="en-US" altLang="en-US" sz="2400" dirty="0">
                <a:solidFill>
                  <a:srgbClr val="990000"/>
                </a:solidFill>
              </a:rPr>
              <a:t>Background and Introduction to 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1048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624"/>
            <a:ext cx="7772400" cy="762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altLang="en-US" dirty="0"/>
              <a:t>Any Further Information</a:t>
            </a:r>
          </a:p>
        </p:txBody>
      </p:sp>
      <p:graphicFrame>
        <p:nvGraphicFramePr>
          <p:cNvPr id="6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6753225" y="966788"/>
          <a:ext cx="2311400" cy="328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Clip" r:id="rId3" imgW="2311400" imgH="3289300" progId="MS_ClipArt_Gallery.2">
                  <p:embed/>
                </p:oleObj>
              </mc:Choice>
              <mc:Fallback>
                <p:oleObj name="Clip" r:id="rId3" imgW="2311400" imgH="3289300" progId="MS_ClipArt_Gallery.2">
                  <p:embed/>
                  <p:pic>
                    <p:nvPicPr>
                      <p:cNvPr id="77827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3225" y="966788"/>
                        <a:ext cx="2311400" cy="328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04800" y="1514475"/>
          <a:ext cx="2271713" cy="244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Clip" r:id="rId5" imgW="2271713" imgH="2441575" progId="MS_ClipArt_Gallery.2">
                  <p:embed/>
                </p:oleObj>
              </mc:Choice>
              <mc:Fallback>
                <p:oleObj name="Clip" r:id="rId5" imgW="2271713" imgH="2441575" progId="MS_ClipArt_Gallery.2">
                  <p:embed/>
                  <p:pic>
                    <p:nvPicPr>
                      <p:cNvPr id="77828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514475"/>
                        <a:ext cx="2271713" cy="244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738438" y="1595438"/>
            <a:ext cx="4048125" cy="115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2800" dirty="0">
                <a:solidFill>
                  <a:srgbClr val="964B3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Want more information?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2800" dirty="0">
                <a:solidFill>
                  <a:srgbClr val="964B3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Confused about anything?</a:t>
            </a:r>
          </a:p>
        </p:txBody>
      </p:sp>
    </p:spTree>
    <p:extLst>
      <p:ext uri="{BB962C8B-B14F-4D97-AF65-F5344CB8AC3E}">
        <p14:creationId xmlns:p14="http://schemas.microsoft.com/office/powerpoint/2010/main" val="17908996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520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1800" b="1" u="sng" dirty="0">
                <a:ea typeface="MS PGothic" pitchFamily="34" charset="-128"/>
              </a:rPr>
              <a:t>ASM interfaces with other sub-systems of Vision PLUS and performs the following: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ja-JP" sz="1800" dirty="0">
                <a:ea typeface="MS PGothic" pitchFamily="34" charset="-128"/>
              </a:rPr>
              <a:t>Daily monetary transactions generated by Customer Representatives sent to CMS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altLang="ja-JP" sz="1800" dirty="0">
              <a:ea typeface="MS PGothic" pitchFamily="34" charset="-128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ja-JP" sz="1800" dirty="0">
                <a:ea typeface="MS PGothic" pitchFamily="34" charset="-128"/>
              </a:rPr>
              <a:t>Formats Letter requests for CTA or LTS.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altLang="ja-JP" sz="1800" dirty="0">
              <a:ea typeface="MS PGothic" pitchFamily="34" charset="-128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ja-JP" sz="1800" dirty="0">
                <a:ea typeface="MS PGothic" pitchFamily="34" charset="-128"/>
              </a:rPr>
              <a:t>Sends Statement reprint requests for CMS.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altLang="ja-JP" sz="1800" dirty="0">
              <a:ea typeface="MS PGothic" pitchFamily="34" charset="-128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ja-JP" sz="1800" dirty="0">
                <a:ea typeface="MS PGothic" pitchFamily="34" charset="-128"/>
              </a:rPr>
              <a:t>Updates CMS data via action codes.</a:t>
            </a:r>
          </a:p>
          <a:p>
            <a:pPr marL="457200" lvl="1" indent="0">
              <a:buNone/>
            </a:pPr>
            <a:endParaRPr lang="en-US" altLang="ja-JP" sz="1800" dirty="0">
              <a:ea typeface="MS PGothic" pitchFamily="34" charset="-128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ja-JP" sz="1800" dirty="0">
                <a:ea typeface="MS PGothic" pitchFamily="34" charset="-128"/>
              </a:rPr>
              <a:t>Security levels set in Security Subsystem determine the access authority to CMS account data by a customer representative.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430887"/>
          </a:xfrm>
        </p:spPr>
        <p:txBody>
          <a:bodyPr/>
          <a:lstStyle/>
          <a:p>
            <a:r>
              <a:rPr lang="en-US" altLang="en-US" sz="2800" dirty="0">
                <a:solidFill>
                  <a:srgbClr val="990000"/>
                </a:solidFill>
              </a:rPr>
              <a:t>Background and Introduction to 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098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7904" y="1755231"/>
            <a:ext cx="4919870" cy="2319813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en-US" sz="2400" dirty="0">
                <a:solidFill>
                  <a:srgbClr val="990000"/>
                </a:solidFill>
              </a:rPr>
              <a:t>ASM Concepts &amp; Terminology</a:t>
            </a:r>
          </a:p>
          <a:p>
            <a:pPr algn="r"/>
            <a:endParaRPr lang="en-US" dirty="0"/>
          </a:p>
        </p:txBody>
      </p:sp>
      <p:pic>
        <p:nvPicPr>
          <p:cNvPr id="5" name="Picture 2" descr="glob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9"/>
          <a:stretch>
            <a:fillRect/>
          </a:stretch>
        </p:blipFill>
        <p:spPr bwMode="auto">
          <a:xfrm>
            <a:off x="205617" y="457684"/>
            <a:ext cx="4117905" cy="411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672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Naming conventions followed in ASM:-</a:t>
            </a:r>
          </a:p>
          <a:p>
            <a:pPr marL="0" indent="0">
              <a:buNone/>
            </a:pPr>
            <a:r>
              <a:rPr lang="en-US" u="sng" dirty="0"/>
              <a:t>File copybooks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36933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990000"/>
                </a:solidFill>
              </a:rPr>
              <a:t>ASM Concepts &amp; Terminology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41" y="1629604"/>
            <a:ext cx="4514555" cy="15509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41" y="3180522"/>
            <a:ext cx="4393858" cy="9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09385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  <a:extLst>
    <a:ext uri="{05A4C25C-085E-4340-85A3-A5531E510DB2}">
      <thm15:themeFamily xmlns:thm15="http://schemas.microsoft.com/office/thememl/2012/main" name="blanks" id="{73A2CC62-241F-42EB-98D3-60529F600B2F}" vid="{D8D679E5-4CB0-43F7-89B6-5B5902725F3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s" id="{73A2CC62-241F-42EB-98D3-60529F600B2F}" vid="{D769BB0D-BB31-4AE5-9538-E958B1AB70D6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4559248-63FA-4C6E-A37D-96FF4426E5C5}">
  <ds:schemaRefs>
    <ds:schemaRef ds:uri="http://www.w3.org/XML/1998/namespace"/>
    <ds:schemaRef ds:uri="http://purl.org/dc/dcmitype/"/>
    <ds:schemaRef ds:uri="http://purl.org/dc/elements/1.1/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674307-C299-473D-A73D-C7DBA1A7B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6854</TotalTime>
  <Words>4650</Words>
  <Application>Microsoft Office PowerPoint</Application>
  <PresentationFormat>On-screen Show (16:9)</PresentationFormat>
  <Paragraphs>717</Paragraphs>
  <Slides>61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6" baseType="lpstr">
      <vt:lpstr>MS PGothic</vt:lpstr>
      <vt:lpstr>MS PGothic</vt:lpstr>
      <vt:lpstr>Arial</vt:lpstr>
      <vt:lpstr>Calibri Light</vt:lpstr>
      <vt:lpstr>Courier New</vt:lpstr>
      <vt:lpstr>Geneva</vt:lpstr>
      <vt:lpstr>STKaiti</vt:lpstr>
      <vt:lpstr>Symbol</vt:lpstr>
      <vt:lpstr>Times New Roman</vt:lpstr>
      <vt:lpstr>Wingdings</vt:lpstr>
      <vt:lpstr>Wingdings 3</vt:lpstr>
      <vt:lpstr>ヒラギノ角ゴ Pro W3</vt:lpstr>
      <vt:lpstr>L&amp;T Infotech</vt:lpstr>
      <vt:lpstr>Custom Design</vt:lpstr>
      <vt:lpstr>Clip</vt:lpstr>
      <vt:lpstr>Account Services Management  (ASM)</vt:lpstr>
      <vt:lpstr>Schedule</vt:lpstr>
      <vt:lpstr>PowerPoint Presentation</vt:lpstr>
      <vt:lpstr>Background and Introduction to ASM</vt:lpstr>
      <vt:lpstr>Background and Introduction to ASM</vt:lpstr>
      <vt:lpstr>Background and Introduction to ASM</vt:lpstr>
      <vt:lpstr>Background and Introduction to ASM</vt:lpstr>
      <vt:lpstr>PowerPoint Presentation</vt:lpstr>
      <vt:lpstr>ASM Concepts &amp; Terminology</vt:lpstr>
      <vt:lpstr>ASM Concepts &amp; Terminology</vt:lpstr>
      <vt:lpstr>ASM Concepts &amp; Terminology</vt:lpstr>
      <vt:lpstr>ASM-SSC Link</vt:lpstr>
      <vt:lpstr>PowerPoint Presentation</vt:lpstr>
      <vt:lpstr>Customer Representative Records </vt:lpstr>
      <vt:lpstr>Customer Representative Records </vt:lpstr>
      <vt:lpstr>PowerPoint Presentation</vt:lpstr>
      <vt:lpstr>Action Code Records </vt:lpstr>
      <vt:lpstr>PowerPoint Presentation</vt:lpstr>
      <vt:lpstr>Action Code Records</vt:lpstr>
      <vt:lpstr>Action Code Records</vt:lpstr>
      <vt:lpstr>Action Code Records</vt:lpstr>
      <vt:lpstr>Action Code Records</vt:lpstr>
      <vt:lpstr>Action Code Records</vt:lpstr>
      <vt:lpstr>Action Code Records</vt:lpstr>
      <vt:lpstr>Action Code Records</vt:lpstr>
      <vt:lpstr>Action Code Records</vt:lpstr>
      <vt:lpstr>Action Code Records</vt:lpstr>
      <vt:lpstr>Action Code Interfaces</vt:lpstr>
      <vt:lpstr>Account Works Screen</vt:lpstr>
      <vt:lpstr>The Account Work Screen</vt:lpstr>
      <vt:lpstr>The Account Work Screen</vt:lpstr>
      <vt:lpstr>The Account Work Screen</vt:lpstr>
      <vt:lpstr>The Account Work Screen</vt:lpstr>
      <vt:lpstr>The Account Work Screen</vt:lpstr>
      <vt:lpstr>PowerPoint Presentation</vt:lpstr>
      <vt:lpstr>History</vt:lpstr>
      <vt:lpstr>Contact History</vt:lpstr>
      <vt:lpstr>Statement History</vt:lpstr>
      <vt:lpstr>PowerPoint Presentation</vt:lpstr>
      <vt:lpstr>Queues, Batches and Tallies</vt:lpstr>
      <vt:lpstr>Queues, Batches and Tallies</vt:lpstr>
      <vt:lpstr>Queues, Batches and Tallies</vt:lpstr>
      <vt:lpstr>Queues, Batches and Tallies</vt:lpstr>
      <vt:lpstr>Queues, Batches and Tallies</vt:lpstr>
      <vt:lpstr>Queues, Batches and Tallies</vt:lpstr>
      <vt:lpstr>Queues, Batches and Tallies</vt:lpstr>
      <vt:lpstr>Queues, Batches and Tallies</vt:lpstr>
      <vt:lpstr>PowerPoint Presentation</vt:lpstr>
      <vt:lpstr>Messages</vt:lpstr>
      <vt:lpstr>MESSAGE BOARD Screen</vt:lpstr>
      <vt:lpstr>PowerPoint Presentation</vt:lpstr>
      <vt:lpstr>Major Online Screens in ASM</vt:lpstr>
      <vt:lpstr>PowerPoint Presentation</vt:lpstr>
      <vt:lpstr>Batch Processing in ASM</vt:lpstr>
      <vt:lpstr>PowerPoint Presentation</vt:lpstr>
      <vt:lpstr>Important Files in ASM</vt:lpstr>
      <vt:lpstr>PowerPoint Presentation</vt:lpstr>
      <vt:lpstr>Internal Interfaces</vt:lpstr>
      <vt:lpstr>Internal Interfaces</vt:lpstr>
      <vt:lpstr>Any Further Information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Trainee Quality Feedback Survey Result August-2017</dc:title>
  <dc:creator>Rutuja Bhosale</dc:creator>
  <cp:lastModifiedBy>Vikas Srivastava</cp:lastModifiedBy>
  <cp:revision>218</cp:revision>
  <cp:lastPrinted>2018-02-12T05:42:59Z</cp:lastPrinted>
  <dcterms:created xsi:type="dcterms:W3CDTF">2017-09-07T05:23:40Z</dcterms:created>
  <dcterms:modified xsi:type="dcterms:W3CDTF">2018-03-08T10:06:41Z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