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 id="2147483676" r:id="rId2"/>
  </p:sldMasterIdLst>
  <p:notesMasterIdLst>
    <p:notesMasterId r:id="rId34"/>
  </p:notesMasterIdLst>
  <p:handoutMasterIdLst>
    <p:handoutMasterId r:id="rId35"/>
  </p:handoutMasterIdLst>
  <p:sldIdLst>
    <p:sldId id="256" r:id="rId3"/>
    <p:sldId id="257" r:id="rId4"/>
    <p:sldId id="261" r:id="rId5"/>
    <p:sldId id="259" r:id="rId6"/>
    <p:sldId id="258" r:id="rId7"/>
    <p:sldId id="260" r:id="rId8"/>
    <p:sldId id="262" r:id="rId9"/>
    <p:sldId id="263" r:id="rId10"/>
    <p:sldId id="264" r:id="rId11"/>
    <p:sldId id="269" r:id="rId12"/>
    <p:sldId id="270" r:id="rId13"/>
    <p:sldId id="271" r:id="rId14"/>
    <p:sldId id="272" r:id="rId15"/>
    <p:sldId id="295" r:id="rId16"/>
    <p:sldId id="296" r:id="rId17"/>
    <p:sldId id="273" r:id="rId18"/>
    <p:sldId id="298" r:id="rId19"/>
    <p:sldId id="274" r:id="rId20"/>
    <p:sldId id="276" r:id="rId21"/>
    <p:sldId id="297" r:id="rId22"/>
    <p:sldId id="279" r:id="rId23"/>
    <p:sldId id="300" r:id="rId24"/>
    <p:sldId id="282" r:id="rId25"/>
    <p:sldId id="283" r:id="rId26"/>
    <p:sldId id="302" r:id="rId27"/>
    <p:sldId id="303" r:id="rId28"/>
    <p:sldId id="285" r:id="rId29"/>
    <p:sldId id="286" r:id="rId30"/>
    <p:sldId id="304" r:id="rId31"/>
    <p:sldId id="305" r:id="rId32"/>
    <p:sldId id="306" r:id="rId33"/>
  </p:sldIdLst>
  <p:sldSz cx="9144000" cy="6858000" type="screen4x3"/>
  <p:notesSz cx="6858000" cy="9144000"/>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559"/>
    <a:srgbClr val="FF724C"/>
    <a:srgbClr val="FF9073"/>
    <a:srgbClr val="FF5E33"/>
    <a:srgbClr val="396D9F"/>
    <a:srgbClr val="5E88B1"/>
    <a:srgbClr val="FF7C59"/>
    <a:srgbClr val="0848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7" autoAdjust="0"/>
    <p:restoredTop sz="94660" autoAdjust="0"/>
  </p:normalViewPr>
  <p:slideViewPr>
    <p:cSldViewPr>
      <p:cViewPr varScale="1">
        <p:scale>
          <a:sx n="80" d="100"/>
          <a:sy n="80" d="100"/>
        </p:scale>
        <p:origin x="13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5430"/>
    </p:cViewPr>
  </p:sorterViewPr>
  <p:notesViewPr>
    <p:cSldViewPr>
      <p:cViewPr varScale="1">
        <p:scale>
          <a:sx n="60" d="100"/>
          <a:sy n="60" d="100"/>
        </p:scale>
        <p:origin x="-100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18B0EA0-C066-4FAF-895E-FBBF947FA19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GB"/>
          </a:p>
        </p:txBody>
      </p:sp>
      <p:sp>
        <p:nvSpPr>
          <p:cNvPr id="46083" name="Rectangle 3">
            <a:extLst>
              <a:ext uri="{FF2B5EF4-FFF2-40B4-BE49-F238E27FC236}">
                <a16:creationId xmlns:a16="http://schemas.microsoft.com/office/drawing/2014/main" id="{1A3B1518-1EAF-444D-8D81-E98A35AB975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GB"/>
          </a:p>
        </p:txBody>
      </p:sp>
      <p:sp>
        <p:nvSpPr>
          <p:cNvPr id="46084" name="Rectangle 4">
            <a:extLst>
              <a:ext uri="{FF2B5EF4-FFF2-40B4-BE49-F238E27FC236}">
                <a16:creationId xmlns:a16="http://schemas.microsoft.com/office/drawing/2014/main" id="{9950780B-41BB-488F-BD51-DDE6206672C4}"/>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GB"/>
          </a:p>
        </p:txBody>
      </p:sp>
      <p:sp>
        <p:nvSpPr>
          <p:cNvPr id="46085" name="Rectangle 5">
            <a:extLst>
              <a:ext uri="{FF2B5EF4-FFF2-40B4-BE49-F238E27FC236}">
                <a16:creationId xmlns:a16="http://schemas.microsoft.com/office/drawing/2014/main" id="{64587984-0376-422A-9B88-A2CEBBA2159A}"/>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7E0F4D7-16DD-4906-A2A4-F9F5925580B2}" type="slidenum">
              <a:rPr lang="en-GB" altLang="en-GB"/>
              <a:pPr/>
              <a:t>‹#›</a:t>
            </a:fld>
            <a:endParaRPr lang="en-GB" alt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AAD5E5C-14D2-4049-A056-032C33E9A6B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GB"/>
          </a:p>
        </p:txBody>
      </p:sp>
      <p:sp>
        <p:nvSpPr>
          <p:cNvPr id="7171" name="Rectangle 3">
            <a:extLst>
              <a:ext uri="{FF2B5EF4-FFF2-40B4-BE49-F238E27FC236}">
                <a16:creationId xmlns:a16="http://schemas.microsoft.com/office/drawing/2014/main" id="{B4776869-E409-4187-BD07-47ED58DF065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GB"/>
          </a:p>
        </p:txBody>
      </p:sp>
      <p:sp>
        <p:nvSpPr>
          <p:cNvPr id="7172" name="Rectangle 4">
            <a:extLst>
              <a:ext uri="{FF2B5EF4-FFF2-40B4-BE49-F238E27FC236}">
                <a16:creationId xmlns:a16="http://schemas.microsoft.com/office/drawing/2014/main" id="{95B80F7A-18B0-4509-8BC6-CC2AD5258B6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21F9C81B-511C-418F-A376-D6ED4B5D48BF}"/>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GB"/>
              <a:t>Click to edit Master text styles</a:t>
            </a:r>
          </a:p>
          <a:p>
            <a:pPr lvl="1"/>
            <a:r>
              <a:rPr lang="en-GB" altLang="en-GB"/>
              <a:t>Second level</a:t>
            </a:r>
          </a:p>
          <a:p>
            <a:pPr lvl="2"/>
            <a:r>
              <a:rPr lang="en-GB" altLang="en-GB"/>
              <a:t>Third level</a:t>
            </a:r>
          </a:p>
          <a:p>
            <a:pPr lvl="3"/>
            <a:r>
              <a:rPr lang="en-GB" altLang="en-GB"/>
              <a:t>Fourth level</a:t>
            </a:r>
          </a:p>
          <a:p>
            <a:pPr lvl="4"/>
            <a:r>
              <a:rPr lang="en-GB" altLang="en-GB"/>
              <a:t>Fifth level</a:t>
            </a:r>
          </a:p>
        </p:txBody>
      </p:sp>
      <p:sp>
        <p:nvSpPr>
          <p:cNvPr id="7174" name="Rectangle 6">
            <a:extLst>
              <a:ext uri="{FF2B5EF4-FFF2-40B4-BE49-F238E27FC236}">
                <a16:creationId xmlns:a16="http://schemas.microsoft.com/office/drawing/2014/main" id="{5A6BFEBD-4E79-4F85-A32D-E15402FD0E22}"/>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GB"/>
          </a:p>
        </p:txBody>
      </p:sp>
      <p:sp>
        <p:nvSpPr>
          <p:cNvPr id="7175" name="Rectangle 7">
            <a:extLst>
              <a:ext uri="{FF2B5EF4-FFF2-40B4-BE49-F238E27FC236}">
                <a16:creationId xmlns:a16="http://schemas.microsoft.com/office/drawing/2014/main" id="{045E8EE3-06CC-41C8-BBB6-CB5DB0134494}"/>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69B637E-E737-48AA-A249-DDEE6D2F468C}" type="slidenum">
              <a:rPr lang="en-GB" altLang="en-GB"/>
              <a:pPr/>
              <a:t>‹#›</a:t>
            </a:fld>
            <a:endParaRPr lang="en-GB" alt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8D1746-BD10-41D1-8A54-D123DB142C61}"/>
              </a:ext>
            </a:extLst>
          </p:cNvPr>
          <p:cNvSpPr>
            <a:spLocks noGrp="1" noChangeArrowheads="1"/>
          </p:cNvSpPr>
          <p:nvPr>
            <p:ph type="sldNum" sz="quarter" idx="5"/>
          </p:nvPr>
        </p:nvSpPr>
        <p:spPr>
          <a:ln/>
        </p:spPr>
        <p:txBody>
          <a:bodyPr/>
          <a:lstStyle/>
          <a:p>
            <a:fld id="{B7C55497-F183-4F85-AFC1-396B08E09F35}" type="slidenum">
              <a:rPr lang="en-GB" altLang="en-GB"/>
              <a:pPr/>
              <a:t>10</a:t>
            </a:fld>
            <a:endParaRPr lang="en-GB" altLang="en-GB"/>
          </a:p>
        </p:txBody>
      </p:sp>
      <p:sp>
        <p:nvSpPr>
          <p:cNvPr id="350210" name="Rectangle 2">
            <a:extLst>
              <a:ext uri="{FF2B5EF4-FFF2-40B4-BE49-F238E27FC236}">
                <a16:creationId xmlns:a16="http://schemas.microsoft.com/office/drawing/2014/main" id="{C3519C59-A57C-4AA3-AC73-D1173B2B9690}"/>
              </a:ext>
            </a:extLst>
          </p:cNvPr>
          <p:cNvSpPr>
            <a:spLocks noGrp="1" noRot="1" noChangeAspect="1" noChangeArrowheads="1" noTextEdit="1"/>
          </p:cNvSpPr>
          <p:nvPr>
            <p:ph type="sldImg"/>
          </p:nvPr>
        </p:nvSpPr>
        <p:spPr>
          <a:ln/>
        </p:spPr>
      </p:sp>
      <p:sp>
        <p:nvSpPr>
          <p:cNvPr id="350211" name="Rectangle 3">
            <a:extLst>
              <a:ext uri="{FF2B5EF4-FFF2-40B4-BE49-F238E27FC236}">
                <a16:creationId xmlns:a16="http://schemas.microsoft.com/office/drawing/2014/main" id="{CFCB4711-170E-41F2-A9E3-86DDB2D60812}"/>
              </a:ext>
            </a:extLst>
          </p:cNvPr>
          <p:cNvSpPr>
            <a:spLocks noGrp="1" noChangeArrowheads="1"/>
          </p:cNvSpPr>
          <p:nvPr>
            <p:ph type="body" idx="1"/>
          </p:nvPr>
        </p:nvSpPr>
        <p:spPr/>
        <p:txBody>
          <a:bodyPr/>
          <a:lstStyle/>
          <a:p>
            <a:r>
              <a:rPr lang="en-US" altLang="en-US" dirty="0"/>
              <a:t>(Read slide)</a:t>
            </a:r>
          </a:p>
          <a:p>
            <a:endParaRPr lang="en-US" altLang="en-US" dirty="0"/>
          </a:p>
          <a:p>
            <a:r>
              <a:rPr lang="en-US" altLang="en-US" dirty="0"/>
              <a:t>The graphic illustrates the position of </a:t>
            </a:r>
            <a:r>
              <a:rPr lang="en-US" altLang="en-US" dirty="0" err="1"/>
              <a:t>VMx</a:t>
            </a:r>
            <a:r>
              <a:rPr lang="en-US" altLang="en-US" dirty="0"/>
              <a:t> and the SDM in relation to Vision</a:t>
            </a:r>
            <a:r>
              <a:rPr lang="en-US" altLang="en-US" i="1" dirty="0"/>
              <a:t>PLUS</a:t>
            </a:r>
            <a:r>
              <a:rPr lang="en-US" altLang="en-US" dirty="0"/>
              <a:t> and your other systems that need to interact with Vision</a:t>
            </a:r>
            <a:r>
              <a:rPr lang="en-US" altLang="en-US" i="1" dirty="0"/>
              <a:t>PLUS</a:t>
            </a:r>
            <a:r>
              <a:rPr lang="en-US" altLang="en-US" dirty="0"/>
              <a:t>:</a:t>
            </a:r>
          </a:p>
          <a:p>
            <a:r>
              <a:rPr lang="en-US" altLang="en-US" dirty="0"/>
              <a:t>-    send information to Vision</a:t>
            </a:r>
            <a:r>
              <a:rPr lang="en-US" altLang="en-US" i="1" dirty="0"/>
              <a:t>PLUS</a:t>
            </a:r>
          </a:p>
          <a:p>
            <a:r>
              <a:rPr lang="en-US" altLang="en-US" i="1" dirty="0"/>
              <a:t>-    </a:t>
            </a:r>
            <a:r>
              <a:rPr lang="en-US" altLang="en-US" dirty="0"/>
              <a:t>get information from</a:t>
            </a:r>
            <a:r>
              <a:rPr lang="en-US" altLang="en-US" i="1" dirty="0"/>
              <a:t> </a:t>
            </a:r>
            <a:r>
              <a:rPr lang="en-US" altLang="en-US" dirty="0"/>
              <a:t>Vision</a:t>
            </a:r>
            <a:r>
              <a:rPr lang="en-US" altLang="en-US" i="1" dirty="0"/>
              <a:t>PLUS</a:t>
            </a:r>
            <a:endParaRPr lang="en-US" altLang="en-US" dirty="0"/>
          </a:p>
          <a:p>
            <a:r>
              <a:rPr lang="en-US" altLang="en-US" dirty="0"/>
              <a:t>For example, you may need to get card application data captured through your online banking website into Vision</a:t>
            </a:r>
            <a:r>
              <a:rPr lang="en-US" altLang="en-US" i="1" dirty="0"/>
              <a:t>PLUS</a:t>
            </a:r>
            <a:r>
              <a:rPr lang="en-US" altLang="en-US" dirty="0"/>
              <a:t> for decisioning and/or account setup.</a:t>
            </a:r>
          </a:p>
          <a:p>
            <a:r>
              <a:rPr lang="en-US" altLang="en-US" dirty="0"/>
              <a:t>Or, you may need to provide payment due information to a customer inquiring through your IVR.</a:t>
            </a:r>
          </a:p>
          <a:p>
            <a:r>
              <a:rPr lang="en-US" altLang="en-US" dirty="0"/>
              <a:t>Regardless of your system platforms, operating systems, programming languages or communication protocols, </a:t>
            </a:r>
            <a:r>
              <a:rPr lang="en-US" altLang="en-US" dirty="0" err="1"/>
              <a:t>VMx</a:t>
            </a:r>
            <a:r>
              <a:rPr lang="en-US" altLang="en-US" dirty="0"/>
              <a:t> combined with the SDM provide the tools you need to solve these and many other integration issues.</a:t>
            </a:r>
          </a:p>
        </p:txBody>
      </p:sp>
    </p:spTree>
    <p:extLst>
      <p:ext uri="{BB962C8B-B14F-4D97-AF65-F5344CB8AC3E}">
        <p14:creationId xmlns:p14="http://schemas.microsoft.com/office/powerpoint/2010/main" val="851545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B12757-A13B-4133-B112-FFD9DDC45868}"/>
              </a:ext>
            </a:extLst>
          </p:cNvPr>
          <p:cNvSpPr>
            <a:spLocks noGrp="1" noChangeArrowheads="1"/>
          </p:cNvSpPr>
          <p:nvPr>
            <p:ph type="sldNum" sz="quarter" idx="5"/>
          </p:nvPr>
        </p:nvSpPr>
        <p:spPr>
          <a:ln/>
        </p:spPr>
        <p:txBody>
          <a:bodyPr/>
          <a:lstStyle/>
          <a:p>
            <a:fld id="{7BA47237-9413-41E6-908D-338184D21630}" type="slidenum">
              <a:rPr lang="en-GB" altLang="en-GB"/>
              <a:pPr/>
              <a:t>24</a:t>
            </a:fld>
            <a:endParaRPr lang="en-GB" altLang="en-GB"/>
          </a:p>
        </p:txBody>
      </p:sp>
      <p:sp>
        <p:nvSpPr>
          <p:cNvPr id="377858" name="Rectangle 2">
            <a:extLst>
              <a:ext uri="{FF2B5EF4-FFF2-40B4-BE49-F238E27FC236}">
                <a16:creationId xmlns:a16="http://schemas.microsoft.com/office/drawing/2014/main" id="{322D019B-256E-4A51-979B-B6FFC612BECA}"/>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82934684-8540-4A7B-B964-283EFC3A3600}"/>
              </a:ext>
            </a:extLst>
          </p:cNvPr>
          <p:cNvSpPr>
            <a:spLocks noGrp="1" noChangeArrowheads="1"/>
          </p:cNvSpPr>
          <p:nvPr>
            <p:ph type="body" idx="1"/>
          </p:nvPr>
        </p:nvSpPr>
        <p:spPr/>
        <p:txBody>
          <a:bodyPr lIns="91429" tIns="45715" rIns="91429" bIns="45715"/>
          <a:lstStyle/>
          <a:p>
            <a:r>
              <a:rPr lang="en-US" altLang="en-US"/>
              <a:t>The purpose of the VMx message adaptors is to transform incoming service requests from XML or TLV into a format that SDM can handle, and transform the outgoing responses from SDM back into the format of the request.</a:t>
            </a:r>
          </a:p>
          <a:p>
            <a:r>
              <a:rPr lang="en-US" altLang="en-US"/>
              <a:t>Each message processor ‘parses’ the incoming message and verifies its integrity, then restructures it as noted above. </a:t>
            </a:r>
          </a:p>
          <a:p>
            <a:r>
              <a:rPr lang="en-US" altLang="en-US"/>
              <a:t>The XML parser handles </a:t>
            </a:r>
            <a:r>
              <a:rPr lang="en-US" altLang="en-US" i="1"/>
              <a:t>text-based</a:t>
            </a:r>
            <a:r>
              <a:rPr lang="en-US" altLang="en-US"/>
              <a:t> data that is hardware and software independent because XML was designed only to describe data, not to display it or DO anything. XML helps exchange data freely between incompatible systems such as internet vs. host.</a:t>
            </a:r>
          </a:p>
          <a:p>
            <a:r>
              <a:rPr lang="en-US" altLang="en-US"/>
              <a:t>Unlike XML, messages that use fixed record encoding methods like TLV are based on binary data. So the TLV message processor in VMx is designed to handle binary vs. text-based data.</a:t>
            </a:r>
          </a:p>
        </p:txBody>
      </p:sp>
    </p:spTree>
    <p:extLst>
      <p:ext uri="{BB962C8B-B14F-4D97-AF65-F5344CB8AC3E}">
        <p14:creationId xmlns:p14="http://schemas.microsoft.com/office/powerpoint/2010/main" val="347132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81AEE0-CFF1-4493-B4DF-C7BBB5C232F8}"/>
              </a:ext>
            </a:extLst>
          </p:cNvPr>
          <p:cNvSpPr>
            <a:spLocks noGrp="1" noChangeArrowheads="1"/>
          </p:cNvSpPr>
          <p:nvPr>
            <p:ph type="sldNum" sz="quarter" idx="5"/>
          </p:nvPr>
        </p:nvSpPr>
        <p:spPr>
          <a:ln/>
        </p:spPr>
        <p:txBody>
          <a:bodyPr/>
          <a:lstStyle/>
          <a:p>
            <a:fld id="{60B207A0-C97B-430F-8C2C-CD56373A9B38}" type="slidenum">
              <a:rPr lang="en-GB" altLang="en-GB"/>
              <a:pPr/>
              <a:t>11</a:t>
            </a:fld>
            <a:endParaRPr lang="en-GB" altLang="en-GB"/>
          </a:p>
        </p:txBody>
      </p:sp>
      <p:sp>
        <p:nvSpPr>
          <p:cNvPr id="362498" name="Rectangle 2">
            <a:extLst>
              <a:ext uri="{FF2B5EF4-FFF2-40B4-BE49-F238E27FC236}">
                <a16:creationId xmlns:a16="http://schemas.microsoft.com/office/drawing/2014/main" id="{81BCB56A-646A-432F-91CC-F8AC705BA433}"/>
              </a:ext>
            </a:extLst>
          </p:cNvPr>
          <p:cNvSpPr>
            <a:spLocks noGrp="1" noRot="1" noChangeAspect="1" noChangeArrowheads="1" noTextEdit="1"/>
          </p:cNvSpPr>
          <p:nvPr>
            <p:ph type="sldImg"/>
          </p:nvPr>
        </p:nvSpPr>
        <p:spPr>
          <a:ln/>
        </p:spPr>
      </p:sp>
      <p:sp>
        <p:nvSpPr>
          <p:cNvPr id="362499" name="Rectangle 3">
            <a:extLst>
              <a:ext uri="{FF2B5EF4-FFF2-40B4-BE49-F238E27FC236}">
                <a16:creationId xmlns:a16="http://schemas.microsoft.com/office/drawing/2014/main" id="{8CBB18AB-19D3-4C6C-A1BE-257C99943D80}"/>
              </a:ext>
            </a:extLst>
          </p:cNvPr>
          <p:cNvSpPr>
            <a:spLocks noGrp="1" noChangeArrowheads="1"/>
          </p:cNvSpPr>
          <p:nvPr>
            <p:ph type="body" idx="1"/>
          </p:nvPr>
        </p:nvSpPr>
        <p:spPr/>
        <p:txBody>
          <a:bodyPr/>
          <a:lstStyle/>
          <a:p>
            <a:r>
              <a:rPr lang="en-US" altLang="en-US"/>
              <a:t>This diagram illustrates the relationship of VMx, the SDM and the core V+ applications to your other host and non-host applications. </a:t>
            </a:r>
          </a:p>
          <a:p>
            <a:endParaRPr lang="en-US" altLang="en-US"/>
          </a:p>
          <a:p>
            <a:r>
              <a:rPr lang="en-US" altLang="en-US"/>
              <a:t>The SDM resides on the mainframe along with the core V+ applications and your other host systems.</a:t>
            </a:r>
          </a:p>
          <a:p>
            <a:r>
              <a:rPr lang="en-US" altLang="en-US"/>
              <a:t>VMx resides alongside the host, and communicates with your non-MF applications, front-end servers or MQ, as well as communicating through the SDM to V+.</a:t>
            </a:r>
          </a:p>
          <a:p>
            <a:r>
              <a:rPr lang="en-US" altLang="en-US"/>
              <a:t>VMx is needed for message-based communication of service requests and responses outside of your host environment, while the SDM can handle routing of all service requests and responses among mainframe systems.</a:t>
            </a:r>
          </a:p>
        </p:txBody>
      </p:sp>
    </p:spTree>
    <p:extLst>
      <p:ext uri="{BB962C8B-B14F-4D97-AF65-F5344CB8AC3E}">
        <p14:creationId xmlns:p14="http://schemas.microsoft.com/office/powerpoint/2010/main" val="969771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5A794E-B6B8-49A2-8907-480FF9429B82}"/>
              </a:ext>
            </a:extLst>
          </p:cNvPr>
          <p:cNvSpPr>
            <a:spLocks noGrp="1" noChangeArrowheads="1"/>
          </p:cNvSpPr>
          <p:nvPr>
            <p:ph type="sldNum" sz="quarter" idx="5"/>
          </p:nvPr>
        </p:nvSpPr>
        <p:spPr>
          <a:ln/>
        </p:spPr>
        <p:txBody>
          <a:bodyPr/>
          <a:lstStyle/>
          <a:p>
            <a:fld id="{9E8412FA-4891-4D0E-BDD0-14276AB9A7D4}" type="slidenum">
              <a:rPr lang="en-GB" altLang="en-GB"/>
              <a:pPr/>
              <a:t>12</a:t>
            </a:fld>
            <a:endParaRPr lang="en-GB" altLang="en-GB"/>
          </a:p>
        </p:txBody>
      </p:sp>
      <p:sp>
        <p:nvSpPr>
          <p:cNvPr id="352258" name="Rectangle 2">
            <a:extLst>
              <a:ext uri="{FF2B5EF4-FFF2-40B4-BE49-F238E27FC236}">
                <a16:creationId xmlns:a16="http://schemas.microsoft.com/office/drawing/2014/main" id="{2054FF89-E62E-4416-9C3D-79837FBAB85F}"/>
              </a:ext>
            </a:extLst>
          </p:cNvPr>
          <p:cNvSpPr>
            <a:spLocks noGrp="1" noRot="1" noChangeAspect="1" noChangeArrowheads="1" noTextEdit="1"/>
          </p:cNvSpPr>
          <p:nvPr>
            <p:ph type="sldImg"/>
          </p:nvPr>
        </p:nvSpPr>
        <p:spPr>
          <a:xfrm>
            <a:off x="1160463" y="706438"/>
            <a:ext cx="4538662" cy="3403600"/>
          </a:xfrm>
          <a:ln/>
        </p:spPr>
      </p:sp>
      <p:sp>
        <p:nvSpPr>
          <p:cNvPr id="352259" name="Rectangle 3">
            <a:extLst>
              <a:ext uri="{FF2B5EF4-FFF2-40B4-BE49-F238E27FC236}">
                <a16:creationId xmlns:a16="http://schemas.microsoft.com/office/drawing/2014/main" id="{378F99C5-BEEF-49CE-90F0-C56845F75624}"/>
              </a:ext>
            </a:extLst>
          </p:cNvPr>
          <p:cNvSpPr>
            <a:spLocks noGrp="1" noChangeArrowheads="1"/>
          </p:cNvSpPr>
          <p:nvPr>
            <p:ph type="body" idx="1"/>
          </p:nvPr>
        </p:nvSpPr>
        <p:spPr>
          <a:xfrm>
            <a:off x="914400" y="4343400"/>
            <a:ext cx="5029200" cy="4559300"/>
          </a:xfrm>
        </p:spPr>
        <p:txBody>
          <a:bodyPr lIns="90095" tIns="45047" rIns="90095" bIns="45047"/>
          <a:lstStyle/>
          <a:p>
            <a:pPr marL="233363" indent="-233363"/>
            <a:r>
              <a:rPr lang="en-US" altLang="en-US" sz="1100" dirty="0" err="1"/>
              <a:t>VMx</a:t>
            </a:r>
            <a:r>
              <a:rPr lang="en-US" altLang="en-US" sz="1100" dirty="0"/>
              <a:t> offers you a number of benefits for working through your systems integration needs:</a:t>
            </a:r>
          </a:p>
          <a:p>
            <a:pPr marL="233363" indent="-233363">
              <a:buFontTx/>
              <a:buChar char="•"/>
            </a:pPr>
            <a:r>
              <a:rPr lang="en-US" altLang="en-US" sz="1100" dirty="0" err="1"/>
              <a:t>VMx</a:t>
            </a:r>
            <a:r>
              <a:rPr lang="en-US" altLang="en-US" sz="1100" dirty="0"/>
              <a:t> is able to communicate using either TCP/IP or MQ protocol initially, and others may be added as needed</a:t>
            </a:r>
          </a:p>
          <a:p>
            <a:pPr marL="233363" indent="-233363">
              <a:buFontTx/>
              <a:buChar char="•"/>
            </a:pPr>
            <a:r>
              <a:rPr lang="en-US" altLang="en-US" sz="1100" dirty="0" err="1"/>
              <a:t>VMx</a:t>
            </a:r>
            <a:r>
              <a:rPr lang="en-US" altLang="en-US" sz="1100" dirty="0"/>
              <a:t> is not restricted to the host / mainframe platform of Vision</a:t>
            </a:r>
            <a:r>
              <a:rPr lang="en-US" altLang="en-US" sz="1100" i="1" dirty="0"/>
              <a:t>PLUS</a:t>
            </a:r>
            <a:r>
              <a:rPr lang="en-US" altLang="en-US" sz="1100" dirty="0"/>
              <a:t>. It’s messaging capabilities enable you to achieve real platform independence among your systems, making your systems integration process truly seamless. </a:t>
            </a:r>
          </a:p>
          <a:p>
            <a:pPr marL="233363" indent="-233363">
              <a:buFontTx/>
              <a:buChar char="•"/>
            </a:pPr>
            <a:r>
              <a:rPr lang="en-US" altLang="en-US" sz="1100" dirty="0"/>
              <a:t>As we’ll discuss more later, </a:t>
            </a:r>
            <a:r>
              <a:rPr lang="en-US" altLang="en-US" sz="1100" dirty="0" err="1"/>
              <a:t>VMx</a:t>
            </a:r>
            <a:r>
              <a:rPr lang="en-US" altLang="en-US" sz="1100" dirty="0"/>
              <a:t> is not only a conduit for messages between Vision</a:t>
            </a:r>
            <a:r>
              <a:rPr lang="en-US" altLang="en-US" sz="1100" i="1" dirty="0"/>
              <a:t>PLUS</a:t>
            </a:r>
            <a:r>
              <a:rPr lang="en-US" altLang="en-US" sz="1100" dirty="0"/>
              <a:t> and your other systems (working though the SDM), it understands several message formats and interprets them accurately as messages flow through it:</a:t>
            </a:r>
          </a:p>
          <a:p>
            <a:pPr lvl="1"/>
            <a:r>
              <a:rPr lang="en-US" altLang="en-US" sz="1100" dirty="0"/>
              <a:t>-    from your other systems to the SDM and Vision</a:t>
            </a:r>
            <a:r>
              <a:rPr lang="en-US" altLang="en-US" sz="1100" i="1" dirty="0"/>
              <a:t>PLUS</a:t>
            </a:r>
            <a:endParaRPr lang="en-US" altLang="en-US" sz="1100" dirty="0"/>
          </a:p>
          <a:p>
            <a:pPr lvl="1"/>
            <a:r>
              <a:rPr lang="en-US" altLang="en-US" sz="1100" dirty="0"/>
              <a:t>-    from Vision</a:t>
            </a:r>
            <a:r>
              <a:rPr lang="en-US" altLang="en-US" sz="1100" i="1" dirty="0"/>
              <a:t>PLUS</a:t>
            </a:r>
            <a:r>
              <a:rPr lang="en-US" altLang="en-US" sz="1100" dirty="0"/>
              <a:t> through the SDM to your other systems</a:t>
            </a:r>
          </a:p>
          <a:p>
            <a:pPr marL="233363" indent="-233363">
              <a:buFontTx/>
              <a:buChar char="•"/>
            </a:pPr>
            <a:r>
              <a:rPr lang="en-US" altLang="en-US" sz="1100" dirty="0"/>
              <a:t>Working in conjunction with the SDM, </a:t>
            </a:r>
            <a:r>
              <a:rPr lang="en-US" altLang="en-US" sz="1100" dirty="0" err="1"/>
              <a:t>VMx</a:t>
            </a:r>
            <a:r>
              <a:rPr lang="en-US" altLang="en-US" sz="1100" dirty="0"/>
              <a:t> has open access to ANY data in Vision</a:t>
            </a:r>
            <a:r>
              <a:rPr lang="en-US" altLang="en-US" sz="1100" i="1" dirty="0"/>
              <a:t>PLUS</a:t>
            </a:r>
            <a:r>
              <a:rPr lang="en-US" altLang="en-US" sz="1100" dirty="0"/>
              <a:t> and can easily construct messages to request any service defined in the SDM using Vision</a:t>
            </a:r>
            <a:r>
              <a:rPr lang="en-US" altLang="en-US" sz="1100" i="1" dirty="0"/>
              <a:t>PLUS</a:t>
            </a:r>
            <a:r>
              <a:rPr lang="en-US" altLang="en-US" sz="1100" dirty="0"/>
              <a:t> business logic</a:t>
            </a:r>
          </a:p>
          <a:p>
            <a:pPr marL="233363" indent="-233363">
              <a:buFontTx/>
              <a:buChar char="•"/>
            </a:pPr>
            <a:r>
              <a:rPr lang="en-US" altLang="en-US" sz="1100" dirty="0"/>
              <a:t>As Vision</a:t>
            </a:r>
            <a:r>
              <a:rPr lang="en-US" altLang="en-US" sz="1100" i="1" dirty="0"/>
              <a:t>PLUS</a:t>
            </a:r>
            <a:r>
              <a:rPr lang="en-US" altLang="en-US" sz="1100" dirty="0"/>
              <a:t> continues to change and grow, </a:t>
            </a:r>
            <a:r>
              <a:rPr lang="en-US" altLang="en-US" sz="1100" dirty="0" err="1"/>
              <a:t>VMx</a:t>
            </a:r>
            <a:r>
              <a:rPr lang="en-US" altLang="en-US" sz="1100" dirty="0"/>
              <a:t> can use updated copybooks to automatically revise its internal “metadata” that describes the Vision</a:t>
            </a:r>
            <a:r>
              <a:rPr lang="en-US" altLang="en-US" sz="1100" i="1" dirty="0"/>
              <a:t>PLUS</a:t>
            </a:r>
            <a:r>
              <a:rPr lang="en-US" altLang="en-US" sz="1100" dirty="0"/>
              <a:t> data. Metadata is maintained for XML, TLV and COBOL message processors</a:t>
            </a:r>
          </a:p>
          <a:p>
            <a:pPr marL="233363" indent="-233363">
              <a:buFontTx/>
              <a:buChar char="•"/>
            </a:pPr>
            <a:r>
              <a:rPr lang="en-US" altLang="en-US" sz="1100" dirty="0" err="1"/>
              <a:t>VMx</a:t>
            </a:r>
            <a:r>
              <a:rPr lang="en-US" altLang="en-US" sz="1100" dirty="0"/>
              <a:t> helps prevent invasion of the Vision</a:t>
            </a:r>
            <a:r>
              <a:rPr lang="en-US" altLang="en-US" sz="1100" i="1" dirty="0"/>
              <a:t>PLUS</a:t>
            </a:r>
            <a:r>
              <a:rPr lang="en-US" altLang="en-US" sz="1100" dirty="0"/>
              <a:t> modules by using messages and services.</a:t>
            </a:r>
          </a:p>
        </p:txBody>
      </p:sp>
    </p:spTree>
    <p:extLst>
      <p:ext uri="{BB962C8B-B14F-4D97-AF65-F5344CB8AC3E}">
        <p14:creationId xmlns:p14="http://schemas.microsoft.com/office/powerpoint/2010/main" val="4036893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572C3D-670D-41A4-9CFE-4A1D0F610036}"/>
              </a:ext>
            </a:extLst>
          </p:cNvPr>
          <p:cNvSpPr>
            <a:spLocks noGrp="1" noChangeArrowheads="1"/>
          </p:cNvSpPr>
          <p:nvPr>
            <p:ph type="sldNum" sz="quarter" idx="5"/>
          </p:nvPr>
        </p:nvSpPr>
        <p:spPr>
          <a:ln/>
        </p:spPr>
        <p:txBody>
          <a:bodyPr/>
          <a:lstStyle/>
          <a:p>
            <a:fld id="{DBC7CFC4-C5B8-45E9-99B7-1C0E1523BE4B}" type="slidenum">
              <a:rPr lang="en-GB" altLang="en-GB"/>
              <a:pPr/>
              <a:t>13</a:t>
            </a:fld>
            <a:endParaRPr lang="en-GB" altLang="en-GB"/>
          </a:p>
        </p:txBody>
      </p:sp>
      <p:sp>
        <p:nvSpPr>
          <p:cNvPr id="393218" name="Rectangle 2">
            <a:extLst>
              <a:ext uri="{FF2B5EF4-FFF2-40B4-BE49-F238E27FC236}">
                <a16:creationId xmlns:a16="http://schemas.microsoft.com/office/drawing/2014/main" id="{AAC42DC9-884E-4992-8513-1F357FD5F7C9}"/>
              </a:ext>
            </a:extLst>
          </p:cNvPr>
          <p:cNvSpPr>
            <a:spLocks noGrp="1" noRot="1" noChangeAspect="1" noChangeArrowheads="1" noTextEdit="1"/>
          </p:cNvSpPr>
          <p:nvPr>
            <p:ph type="sldImg"/>
          </p:nvPr>
        </p:nvSpPr>
        <p:spPr>
          <a:ln/>
        </p:spPr>
      </p:sp>
      <p:sp>
        <p:nvSpPr>
          <p:cNvPr id="393219" name="Rectangle 3">
            <a:extLst>
              <a:ext uri="{FF2B5EF4-FFF2-40B4-BE49-F238E27FC236}">
                <a16:creationId xmlns:a16="http://schemas.microsoft.com/office/drawing/2014/main" id="{259E3546-F5EC-47BC-8B82-26DBCA9AE879}"/>
              </a:ext>
            </a:extLst>
          </p:cNvPr>
          <p:cNvSpPr>
            <a:spLocks noGrp="1" noChangeArrowheads="1"/>
          </p:cNvSpPr>
          <p:nvPr>
            <p:ph type="body" idx="1"/>
          </p:nvPr>
        </p:nvSpPr>
        <p:spPr/>
        <p:txBody>
          <a:bodyPr lIns="90095" tIns="45047" rIns="90095" bIns="45047"/>
          <a:lstStyle/>
          <a:p>
            <a:r>
              <a:rPr lang="en-US" altLang="en-US"/>
              <a:t>VMx is a type of “message-oriented middleware (MOM)” that facilitates rapid integration of V+ and your other systems.</a:t>
            </a:r>
          </a:p>
          <a:p>
            <a:r>
              <a:rPr lang="en-US" altLang="en-US"/>
              <a:t>In a simple view, VMx extends the service-based architecture beyond the host environment in which the SDM lives and works. But this tool actually provides a complex infrastructure for message-based dialogs that enable service interoperability across platforms. VMx allows you to achieve connectivity between V+ and your call center, integrated voice response system, internet banking system or other applications outside of the host, mainframe environment.</a:t>
            </a:r>
          </a:p>
          <a:p>
            <a:r>
              <a:rPr lang="en-US" altLang="en-US"/>
              <a:t>VMx communicates with your non-mainframe systems via TCP/IP or MQ protocols, and is capable of transforming messages from XML or TLV to COBOL for the SDM (or vice versa)</a:t>
            </a:r>
          </a:p>
        </p:txBody>
      </p:sp>
    </p:spTree>
    <p:extLst>
      <p:ext uri="{BB962C8B-B14F-4D97-AF65-F5344CB8AC3E}">
        <p14:creationId xmlns:p14="http://schemas.microsoft.com/office/powerpoint/2010/main" val="27240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48062A-8998-4F2E-BBC4-4EB67953EB9C}"/>
              </a:ext>
            </a:extLst>
          </p:cNvPr>
          <p:cNvSpPr>
            <a:spLocks noGrp="1" noChangeArrowheads="1"/>
          </p:cNvSpPr>
          <p:nvPr>
            <p:ph type="sldNum" sz="quarter" idx="5"/>
          </p:nvPr>
        </p:nvSpPr>
        <p:spPr>
          <a:ln/>
        </p:spPr>
        <p:txBody>
          <a:bodyPr/>
          <a:lstStyle/>
          <a:p>
            <a:fld id="{5B8E593A-2127-4983-8BCB-D43572944E77}" type="slidenum">
              <a:rPr lang="en-GB" altLang="en-GB"/>
              <a:pPr/>
              <a:t>16</a:t>
            </a:fld>
            <a:endParaRPr lang="en-GB" altLang="en-GB"/>
          </a:p>
        </p:txBody>
      </p:sp>
      <p:sp>
        <p:nvSpPr>
          <p:cNvPr id="354306" name="Rectangle 2">
            <a:extLst>
              <a:ext uri="{FF2B5EF4-FFF2-40B4-BE49-F238E27FC236}">
                <a16:creationId xmlns:a16="http://schemas.microsoft.com/office/drawing/2014/main" id="{C65CD04E-1601-4385-BE46-DCED644759BD}"/>
              </a:ext>
            </a:extLst>
          </p:cNvPr>
          <p:cNvSpPr>
            <a:spLocks noGrp="1" noRot="1" noChangeAspect="1" noChangeArrowheads="1" noTextEdit="1"/>
          </p:cNvSpPr>
          <p:nvPr>
            <p:ph type="sldImg"/>
          </p:nvPr>
        </p:nvSpPr>
        <p:spPr>
          <a:ln/>
        </p:spPr>
      </p:sp>
      <p:sp>
        <p:nvSpPr>
          <p:cNvPr id="354307" name="Rectangle 3">
            <a:extLst>
              <a:ext uri="{FF2B5EF4-FFF2-40B4-BE49-F238E27FC236}">
                <a16:creationId xmlns:a16="http://schemas.microsoft.com/office/drawing/2014/main" id="{39B6073D-EA99-420B-A609-74D34AFA30AD}"/>
              </a:ext>
            </a:extLst>
          </p:cNvPr>
          <p:cNvSpPr>
            <a:spLocks noGrp="1" noChangeArrowheads="1"/>
          </p:cNvSpPr>
          <p:nvPr>
            <p:ph type="body" idx="1"/>
          </p:nvPr>
        </p:nvSpPr>
        <p:spPr/>
        <p:txBody>
          <a:bodyPr/>
          <a:lstStyle/>
          <a:p>
            <a:pPr marL="233363" indent="-233363">
              <a:buFontTx/>
              <a:buChar char="•"/>
            </a:pPr>
            <a:r>
              <a:rPr lang="en-US" altLang="en-US" dirty="0" err="1"/>
              <a:t>VMx</a:t>
            </a:r>
            <a:r>
              <a:rPr lang="en-US" altLang="en-US" dirty="0"/>
              <a:t> operates in real-time, through synchronous or asynchronous messaging, to ensure instant availability of the Vision</a:t>
            </a:r>
            <a:r>
              <a:rPr lang="en-US" altLang="en-US" i="1" dirty="0"/>
              <a:t>PLUS</a:t>
            </a:r>
            <a:r>
              <a:rPr lang="en-US" altLang="en-US" dirty="0"/>
              <a:t> information your other systems need.</a:t>
            </a:r>
          </a:p>
          <a:p>
            <a:pPr marL="233363" indent="-233363">
              <a:buFontTx/>
              <a:buChar char="•"/>
            </a:pPr>
            <a:r>
              <a:rPr lang="en-US" altLang="en-US" dirty="0" err="1"/>
              <a:t>VMx</a:t>
            </a:r>
            <a:r>
              <a:rPr lang="en-US" altLang="en-US" dirty="0"/>
              <a:t> offers several configurations for communication with your other systems to handle the one-way notifications or bi-directional request/response dialogues required in different circumstances.</a:t>
            </a:r>
          </a:p>
          <a:p>
            <a:pPr marL="233363" indent="-233363">
              <a:buFontTx/>
              <a:buChar char="•"/>
            </a:pPr>
            <a:r>
              <a:rPr lang="en-US" altLang="en-US" dirty="0"/>
              <a:t>As noted previously, </a:t>
            </a:r>
            <a:r>
              <a:rPr lang="en-US" altLang="en-US" dirty="0" err="1"/>
              <a:t>VMx</a:t>
            </a:r>
            <a:r>
              <a:rPr lang="en-US" altLang="en-US" dirty="0"/>
              <a:t> follows the new architectural direction of Vision</a:t>
            </a:r>
            <a:r>
              <a:rPr lang="en-US" altLang="en-US" i="1" dirty="0"/>
              <a:t>PLUS</a:t>
            </a:r>
            <a:r>
              <a:rPr lang="en-US" altLang="en-US" dirty="0"/>
              <a:t>, using messages to communicate requests for services and responses from the service providers</a:t>
            </a:r>
          </a:p>
          <a:p>
            <a:pPr marL="233363" indent="-233363">
              <a:buFontTx/>
              <a:buChar char="•"/>
            </a:pPr>
            <a:r>
              <a:rPr lang="en-US" altLang="en-US" dirty="0"/>
              <a:t>In addition to creating its own metadata, </a:t>
            </a:r>
            <a:r>
              <a:rPr lang="en-US" altLang="en-US" dirty="0" err="1"/>
              <a:t>VMx</a:t>
            </a:r>
            <a:r>
              <a:rPr lang="en-US" altLang="en-US" dirty="0"/>
              <a:t> maintains a complete registry of all service-related messages it handles.</a:t>
            </a:r>
          </a:p>
        </p:txBody>
      </p:sp>
    </p:spTree>
    <p:extLst>
      <p:ext uri="{BB962C8B-B14F-4D97-AF65-F5344CB8AC3E}">
        <p14:creationId xmlns:p14="http://schemas.microsoft.com/office/powerpoint/2010/main" val="4181112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3448F4-AF5E-4556-9D5E-693F03C4DCFD}"/>
              </a:ext>
            </a:extLst>
          </p:cNvPr>
          <p:cNvSpPr>
            <a:spLocks noGrp="1" noChangeArrowheads="1"/>
          </p:cNvSpPr>
          <p:nvPr>
            <p:ph type="sldNum" sz="quarter" idx="5"/>
          </p:nvPr>
        </p:nvSpPr>
        <p:spPr>
          <a:ln/>
        </p:spPr>
        <p:txBody>
          <a:bodyPr/>
          <a:lstStyle/>
          <a:p>
            <a:fld id="{8E40E501-6997-447F-84B3-711DA51D84EE}" type="slidenum">
              <a:rPr lang="en-GB" altLang="en-GB"/>
              <a:pPr/>
              <a:t>18</a:t>
            </a:fld>
            <a:endParaRPr lang="en-GB" altLang="en-GB"/>
          </a:p>
        </p:txBody>
      </p:sp>
      <p:sp>
        <p:nvSpPr>
          <p:cNvPr id="364546" name="Rectangle 2">
            <a:extLst>
              <a:ext uri="{FF2B5EF4-FFF2-40B4-BE49-F238E27FC236}">
                <a16:creationId xmlns:a16="http://schemas.microsoft.com/office/drawing/2014/main" id="{119A5594-8541-4C97-89F5-BAE906F61734}"/>
              </a:ext>
            </a:extLst>
          </p:cNvPr>
          <p:cNvSpPr>
            <a:spLocks noGrp="1" noRot="1" noChangeAspect="1" noChangeArrowheads="1" noTextEdit="1"/>
          </p:cNvSpPr>
          <p:nvPr>
            <p:ph type="sldImg"/>
          </p:nvPr>
        </p:nvSpPr>
        <p:spPr>
          <a:xfrm>
            <a:off x="1144588" y="685800"/>
            <a:ext cx="4572000" cy="3429000"/>
          </a:xfrm>
          <a:ln/>
        </p:spPr>
      </p:sp>
      <p:sp>
        <p:nvSpPr>
          <p:cNvPr id="364547" name="Rectangle 3">
            <a:extLst>
              <a:ext uri="{FF2B5EF4-FFF2-40B4-BE49-F238E27FC236}">
                <a16:creationId xmlns:a16="http://schemas.microsoft.com/office/drawing/2014/main" id="{638C4684-4922-438A-9C26-877AD9B458E5}"/>
              </a:ext>
            </a:extLst>
          </p:cNvPr>
          <p:cNvSpPr>
            <a:spLocks noGrp="1" noChangeArrowheads="1"/>
          </p:cNvSpPr>
          <p:nvPr>
            <p:ph type="body" idx="1"/>
          </p:nvPr>
        </p:nvSpPr>
        <p:spPr>
          <a:xfrm>
            <a:off x="914400" y="4343400"/>
            <a:ext cx="5029200" cy="4483100"/>
          </a:xfrm>
          <a:noFill/>
          <a:ln/>
        </p:spPr>
        <p:txBody>
          <a:bodyPr lIns="91429" tIns="45715" rIns="91429" bIns="45715"/>
          <a:lstStyle/>
          <a:p>
            <a:pPr marL="233363" indent="-233363">
              <a:buFontTx/>
              <a:buChar char="•"/>
            </a:pPr>
            <a:r>
              <a:rPr lang="en-US" altLang="en-US" sz="1100" dirty="0"/>
              <a:t>Though not extensive, </a:t>
            </a:r>
            <a:r>
              <a:rPr lang="en-US" altLang="en-US" sz="1100" dirty="0" err="1"/>
              <a:t>VMx</a:t>
            </a:r>
            <a:r>
              <a:rPr lang="en-US" altLang="en-US" sz="1100" dirty="0"/>
              <a:t> provides online control options for basic functions such as establishing communication configurations and maintaining connections.</a:t>
            </a:r>
          </a:p>
          <a:p>
            <a:pPr marL="690563" lvl="1" indent="-233363"/>
            <a:r>
              <a:rPr lang="en-US" altLang="en-US" sz="1100" dirty="0"/>
              <a:t>-     You set up a single system-level control record to define your entire </a:t>
            </a:r>
            <a:r>
              <a:rPr lang="en-US" altLang="en-US" sz="1100" dirty="0" err="1"/>
              <a:t>VMx</a:t>
            </a:r>
            <a:r>
              <a:rPr lang="en-US" altLang="en-US" sz="1100" dirty="0"/>
              <a:t> implementation, including the allowed connections</a:t>
            </a:r>
          </a:p>
          <a:p>
            <a:pPr lvl="2"/>
            <a:r>
              <a:rPr lang="en-US" altLang="en-US" sz="1100" dirty="0"/>
              <a:t>-     by protocol and mode</a:t>
            </a:r>
          </a:p>
          <a:p>
            <a:pPr lvl="2"/>
            <a:r>
              <a:rPr lang="en-US" altLang="en-US" sz="1100" dirty="0"/>
              <a:t>-     by user and mode</a:t>
            </a:r>
          </a:p>
          <a:p>
            <a:pPr marL="690563" lvl="1" indent="-233363"/>
            <a:r>
              <a:rPr lang="en-US" altLang="en-US" sz="1100" dirty="0"/>
              <a:t>-     You establish a control record for each connection ID to define such details as</a:t>
            </a:r>
          </a:p>
          <a:p>
            <a:pPr lvl="2"/>
            <a:r>
              <a:rPr lang="en-US" altLang="en-US" sz="1100" dirty="0"/>
              <a:t>-     </a:t>
            </a:r>
            <a:r>
              <a:rPr lang="en-US" altLang="en-US" sz="1100" dirty="0" err="1"/>
              <a:t>VMx</a:t>
            </a:r>
            <a:r>
              <a:rPr lang="en-US" altLang="en-US" sz="1100" dirty="0"/>
              <a:t>- assigned and user-assigned descriptions</a:t>
            </a:r>
          </a:p>
          <a:p>
            <a:pPr lvl="2"/>
            <a:r>
              <a:rPr lang="en-US" altLang="en-US" sz="1100" dirty="0"/>
              <a:t>-     Communication protocol and mode</a:t>
            </a:r>
          </a:p>
          <a:p>
            <a:pPr lvl="2"/>
            <a:r>
              <a:rPr lang="en-US" altLang="en-US" sz="1100" dirty="0"/>
              <a:t>-     Timeout interval</a:t>
            </a:r>
          </a:p>
          <a:p>
            <a:pPr lvl="2"/>
            <a:r>
              <a:rPr lang="en-US" altLang="en-US" sz="1100" dirty="0"/>
              <a:t>-     TCP/IP details if applicable</a:t>
            </a:r>
          </a:p>
          <a:p>
            <a:pPr lvl="2"/>
            <a:r>
              <a:rPr lang="en-US" altLang="en-US" sz="1100" dirty="0"/>
              <a:t>-     Connection status</a:t>
            </a:r>
          </a:p>
          <a:p>
            <a:pPr marL="233363" indent="-233363">
              <a:buFontTx/>
              <a:buChar char="•"/>
            </a:pPr>
            <a:r>
              <a:rPr lang="en-US" altLang="en-US" sz="1100" dirty="0"/>
              <a:t>You can instantly define new messages needed to request services or provide them in response to requests. Each XML message requires tag specification, and all messages must be transformed into SDM calls for communication with service entry points to the Vision</a:t>
            </a:r>
            <a:r>
              <a:rPr lang="en-US" altLang="en-US" sz="1100" i="1" dirty="0"/>
              <a:t>PLUS</a:t>
            </a:r>
            <a:r>
              <a:rPr lang="en-US" altLang="en-US" sz="1100" dirty="0"/>
              <a:t> modules.</a:t>
            </a:r>
          </a:p>
          <a:p>
            <a:pPr marL="233363" indent="-233363">
              <a:buFontTx/>
              <a:buChar char="•"/>
            </a:pPr>
            <a:r>
              <a:rPr lang="en-US" altLang="en-US" sz="1100" dirty="0"/>
              <a:t>Using the SDM, you can build new services as you need them if they are not yet available from FDI.</a:t>
            </a:r>
          </a:p>
          <a:p>
            <a:pPr marL="233363" indent="-233363">
              <a:buFontTx/>
              <a:buChar char="•"/>
            </a:pPr>
            <a:r>
              <a:rPr lang="en-US" altLang="en-US" sz="1100" dirty="0" err="1"/>
              <a:t>VMx</a:t>
            </a:r>
            <a:r>
              <a:rPr lang="en-US" altLang="en-US" sz="1100" dirty="0"/>
              <a:t> enables you to activate/deactivate connections online, and to view and monitor logged message traffic online.</a:t>
            </a:r>
            <a:endParaRPr lang="en-US" altLang="en-US" dirty="0"/>
          </a:p>
          <a:p>
            <a:pPr marL="233363" indent="-233363">
              <a:buFontTx/>
              <a:buChar char="•"/>
            </a:pPr>
            <a:endParaRPr lang="en-US" altLang="en-US" dirty="0"/>
          </a:p>
        </p:txBody>
      </p:sp>
    </p:spTree>
    <p:extLst>
      <p:ext uri="{BB962C8B-B14F-4D97-AF65-F5344CB8AC3E}">
        <p14:creationId xmlns:p14="http://schemas.microsoft.com/office/powerpoint/2010/main" val="281140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4515C7-992A-47FE-9B9A-8AC2EA7829DB}"/>
              </a:ext>
            </a:extLst>
          </p:cNvPr>
          <p:cNvSpPr>
            <a:spLocks noGrp="1" noChangeArrowheads="1"/>
          </p:cNvSpPr>
          <p:nvPr>
            <p:ph type="sldNum" sz="quarter" idx="5"/>
          </p:nvPr>
        </p:nvSpPr>
        <p:spPr>
          <a:ln/>
        </p:spPr>
        <p:txBody>
          <a:bodyPr/>
          <a:lstStyle/>
          <a:p>
            <a:fld id="{D6978083-8903-4458-988D-6FB5CF9C0A54}" type="slidenum">
              <a:rPr lang="en-GB" altLang="en-GB"/>
              <a:pPr/>
              <a:t>20</a:t>
            </a:fld>
            <a:endParaRPr lang="en-GB" altLang="en-GB"/>
          </a:p>
        </p:txBody>
      </p:sp>
      <p:sp>
        <p:nvSpPr>
          <p:cNvPr id="381954" name="Rectangle 2">
            <a:extLst>
              <a:ext uri="{FF2B5EF4-FFF2-40B4-BE49-F238E27FC236}">
                <a16:creationId xmlns:a16="http://schemas.microsoft.com/office/drawing/2014/main" id="{421628BD-7201-4965-B971-FBEC8EDF0917}"/>
              </a:ext>
            </a:extLst>
          </p:cNvPr>
          <p:cNvSpPr>
            <a:spLocks noGrp="1" noRot="1" noChangeAspect="1" noChangeArrowheads="1" noTextEdit="1"/>
          </p:cNvSpPr>
          <p:nvPr>
            <p:ph type="sldImg"/>
          </p:nvPr>
        </p:nvSpPr>
        <p:spPr>
          <a:ln/>
        </p:spPr>
      </p:sp>
      <p:sp>
        <p:nvSpPr>
          <p:cNvPr id="381955" name="Rectangle 3">
            <a:extLst>
              <a:ext uri="{FF2B5EF4-FFF2-40B4-BE49-F238E27FC236}">
                <a16:creationId xmlns:a16="http://schemas.microsoft.com/office/drawing/2014/main" id="{6970FCE2-EB89-4D5B-A647-175ABE57FEEC}"/>
              </a:ext>
            </a:extLst>
          </p:cNvPr>
          <p:cNvSpPr>
            <a:spLocks noGrp="1" noChangeArrowheads="1"/>
          </p:cNvSpPr>
          <p:nvPr>
            <p:ph type="body" idx="1"/>
          </p:nvPr>
        </p:nvSpPr>
        <p:spPr/>
        <p:txBody>
          <a:bodyPr/>
          <a:lstStyle/>
          <a:p>
            <a:r>
              <a:rPr lang="en-US" altLang="en-US"/>
              <a:t>This graphic shows a comparison of XML metadata to COBOL metadata.</a:t>
            </a:r>
          </a:p>
          <a:p>
            <a:endParaRPr lang="en-US" altLang="en-US"/>
          </a:p>
          <a:p>
            <a:r>
              <a:rPr lang="en-US" altLang="en-US"/>
              <a:t>The COBOL metadata is extracted / built from a CMS copybook for the Account base segment record, and defines the COBOL field name and type along with its position and length in the record.</a:t>
            </a:r>
          </a:p>
          <a:p>
            <a:endParaRPr lang="en-US" altLang="en-US"/>
          </a:p>
          <a:p>
            <a:r>
              <a:rPr lang="en-US" altLang="en-US"/>
              <a:t>The XML metadata relates a named message to the related XML tag name, the V+ service that can provide a response, and the COBOL name of the source record in core CMS where the service will get the information for the response. </a:t>
            </a:r>
          </a:p>
        </p:txBody>
      </p:sp>
    </p:spTree>
    <p:extLst>
      <p:ext uri="{BB962C8B-B14F-4D97-AF65-F5344CB8AC3E}">
        <p14:creationId xmlns:p14="http://schemas.microsoft.com/office/powerpoint/2010/main" val="4266805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12F4F0-DC82-404D-9376-AF201C0CD2A2}"/>
              </a:ext>
            </a:extLst>
          </p:cNvPr>
          <p:cNvSpPr>
            <a:spLocks noGrp="1" noChangeArrowheads="1"/>
          </p:cNvSpPr>
          <p:nvPr>
            <p:ph type="sldNum" sz="quarter" idx="5"/>
          </p:nvPr>
        </p:nvSpPr>
        <p:spPr>
          <a:ln/>
        </p:spPr>
        <p:txBody>
          <a:bodyPr/>
          <a:lstStyle/>
          <a:p>
            <a:fld id="{BCEEB26D-CB06-4E92-BB8E-05AC63515DAE}" type="slidenum">
              <a:rPr lang="en-GB" altLang="en-GB"/>
              <a:pPr/>
              <a:t>21</a:t>
            </a:fld>
            <a:endParaRPr lang="en-GB" altLang="en-GB"/>
          </a:p>
        </p:txBody>
      </p:sp>
      <p:sp>
        <p:nvSpPr>
          <p:cNvPr id="388098" name="Rectangle 2">
            <a:extLst>
              <a:ext uri="{FF2B5EF4-FFF2-40B4-BE49-F238E27FC236}">
                <a16:creationId xmlns:a16="http://schemas.microsoft.com/office/drawing/2014/main" id="{A3F9882D-7085-4E92-9F92-0041EB9BF3D2}"/>
              </a:ext>
            </a:extLst>
          </p:cNvPr>
          <p:cNvSpPr>
            <a:spLocks noGrp="1" noRot="1" noChangeAspect="1" noChangeArrowheads="1" noTextEdit="1"/>
          </p:cNvSpPr>
          <p:nvPr>
            <p:ph type="sldImg"/>
          </p:nvPr>
        </p:nvSpPr>
        <p:spPr>
          <a:ln/>
        </p:spPr>
      </p:sp>
      <p:sp>
        <p:nvSpPr>
          <p:cNvPr id="388099" name="Rectangle 3">
            <a:extLst>
              <a:ext uri="{FF2B5EF4-FFF2-40B4-BE49-F238E27FC236}">
                <a16:creationId xmlns:a16="http://schemas.microsoft.com/office/drawing/2014/main" id="{CE1791BA-CD94-4FB5-95BC-71EEC10EF42C}"/>
              </a:ext>
            </a:extLst>
          </p:cNvPr>
          <p:cNvSpPr>
            <a:spLocks noGrp="1" noChangeArrowheads="1"/>
          </p:cNvSpPr>
          <p:nvPr>
            <p:ph type="body" idx="1"/>
          </p:nvPr>
        </p:nvSpPr>
        <p:spPr/>
        <p:txBody>
          <a:bodyPr/>
          <a:lstStyle/>
          <a:p>
            <a:r>
              <a:rPr lang="en-US" altLang="en-US" dirty="0" err="1"/>
              <a:t>VMx</a:t>
            </a:r>
            <a:r>
              <a:rPr lang="en-US" altLang="en-US" dirty="0"/>
              <a:t> offers several modes of communication between service consumers and Vision</a:t>
            </a:r>
            <a:r>
              <a:rPr lang="en-US" altLang="en-US" i="1" dirty="0"/>
              <a:t>PLUS</a:t>
            </a:r>
            <a:r>
              <a:rPr lang="en-US" altLang="en-US" dirty="0"/>
              <a:t> service providers. These configurations can be grouped as:</a:t>
            </a:r>
          </a:p>
          <a:p>
            <a:pPr lvl="1"/>
            <a:r>
              <a:rPr lang="en-US" altLang="en-US" dirty="0"/>
              <a:t>2-way dialogs between consumer and provider, including:</a:t>
            </a:r>
          </a:p>
          <a:p>
            <a:pPr lvl="1"/>
            <a:r>
              <a:rPr lang="en-US" altLang="en-US" dirty="0"/>
              <a:t>-     server messages initiated by the consumer, or</a:t>
            </a:r>
          </a:p>
          <a:p>
            <a:pPr lvl="1"/>
            <a:r>
              <a:rPr lang="en-US" altLang="en-US" dirty="0"/>
              <a:t>-     client messages initiated by Vision</a:t>
            </a:r>
            <a:r>
              <a:rPr lang="en-US" altLang="en-US" i="1" dirty="0"/>
              <a:t>PLUS</a:t>
            </a:r>
            <a:r>
              <a:rPr lang="en-US" altLang="en-US" dirty="0"/>
              <a:t> </a:t>
            </a:r>
          </a:p>
          <a:p>
            <a:pPr lvl="1"/>
            <a:r>
              <a:rPr lang="en-US" altLang="en-US" dirty="0"/>
              <a:t>1-way notifications:</a:t>
            </a:r>
          </a:p>
          <a:p>
            <a:pPr lvl="1"/>
            <a:r>
              <a:rPr lang="en-US" altLang="en-US" dirty="0"/>
              <a:t>-     posted by the consumer (post-box), or</a:t>
            </a:r>
          </a:p>
          <a:p>
            <a:pPr lvl="1"/>
            <a:r>
              <a:rPr lang="en-US" altLang="en-US" dirty="0"/>
              <a:t>-     posted by Vision</a:t>
            </a:r>
            <a:r>
              <a:rPr lang="en-US" altLang="en-US" i="1" dirty="0"/>
              <a:t>PLUS</a:t>
            </a:r>
            <a:r>
              <a:rPr lang="en-US" altLang="en-US" dirty="0"/>
              <a:t> (post-man)</a:t>
            </a:r>
          </a:p>
          <a:p>
            <a:pPr lvl="1"/>
            <a:endParaRPr lang="en-US" altLang="en-US" dirty="0"/>
          </a:p>
          <a:p>
            <a:r>
              <a:rPr lang="en-US" altLang="en-US" dirty="0"/>
              <a:t>NOTE:</a:t>
            </a:r>
          </a:p>
          <a:p>
            <a:r>
              <a:rPr lang="en-US" altLang="en-US" dirty="0"/>
              <a:t>See Appendix ‘C’ in Product Description for Same </a:t>
            </a:r>
            <a:r>
              <a:rPr lang="en-US" altLang="en-US" dirty="0" err="1"/>
              <a:t>VMx</a:t>
            </a:r>
            <a:r>
              <a:rPr lang="en-US" altLang="en-US" dirty="0"/>
              <a:t> configuration diagrams.</a:t>
            </a:r>
          </a:p>
        </p:txBody>
      </p:sp>
    </p:spTree>
    <p:extLst>
      <p:ext uri="{BB962C8B-B14F-4D97-AF65-F5344CB8AC3E}">
        <p14:creationId xmlns:p14="http://schemas.microsoft.com/office/powerpoint/2010/main" val="3036358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B3F480-C3B7-4BC6-B7E2-9F06C38211A5}"/>
              </a:ext>
            </a:extLst>
          </p:cNvPr>
          <p:cNvSpPr>
            <a:spLocks noGrp="1" noChangeArrowheads="1"/>
          </p:cNvSpPr>
          <p:nvPr>
            <p:ph type="sldNum" sz="quarter" idx="5"/>
          </p:nvPr>
        </p:nvSpPr>
        <p:spPr>
          <a:ln/>
        </p:spPr>
        <p:txBody>
          <a:bodyPr/>
          <a:lstStyle/>
          <a:p>
            <a:fld id="{4D8026AD-366F-4CF1-A025-266F3E6DC724}" type="slidenum">
              <a:rPr lang="en-GB" altLang="en-GB"/>
              <a:pPr/>
              <a:t>23</a:t>
            </a:fld>
            <a:endParaRPr lang="en-GB" altLang="en-GB"/>
          </a:p>
        </p:txBody>
      </p:sp>
      <p:sp>
        <p:nvSpPr>
          <p:cNvPr id="375810" name="Rectangle 2">
            <a:extLst>
              <a:ext uri="{FF2B5EF4-FFF2-40B4-BE49-F238E27FC236}">
                <a16:creationId xmlns:a16="http://schemas.microsoft.com/office/drawing/2014/main" id="{66AE1FE2-3354-4338-B277-039A682ECEE2}"/>
              </a:ext>
            </a:extLst>
          </p:cNvPr>
          <p:cNvSpPr>
            <a:spLocks noGrp="1" noRot="1" noChangeAspect="1" noChangeArrowheads="1" noTextEdit="1"/>
          </p:cNvSpPr>
          <p:nvPr>
            <p:ph type="sldImg"/>
          </p:nvPr>
        </p:nvSpPr>
        <p:spPr>
          <a:ln/>
        </p:spPr>
      </p:sp>
      <p:sp>
        <p:nvSpPr>
          <p:cNvPr id="375811" name="Rectangle 3">
            <a:extLst>
              <a:ext uri="{FF2B5EF4-FFF2-40B4-BE49-F238E27FC236}">
                <a16:creationId xmlns:a16="http://schemas.microsoft.com/office/drawing/2014/main" id="{FB207E1E-2D62-404E-B16A-F7066AE9FF99}"/>
              </a:ext>
            </a:extLst>
          </p:cNvPr>
          <p:cNvSpPr>
            <a:spLocks noGrp="1" noChangeArrowheads="1"/>
          </p:cNvSpPr>
          <p:nvPr>
            <p:ph type="body" idx="1"/>
          </p:nvPr>
        </p:nvSpPr>
        <p:spPr/>
        <p:txBody>
          <a:bodyPr lIns="91429" tIns="45715" rIns="91429" bIns="45715"/>
          <a:lstStyle/>
          <a:p>
            <a:r>
              <a:rPr lang="en-US" altLang="en-US"/>
              <a:t>VMx offers two protocol handlers initially, though custom options can be added via supplied user exits.</a:t>
            </a:r>
          </a:p>
          <a:p>
            <a:r>
              <a:rPr lang="en-US" altLang="en-US"/>
              <a:t>The function of the protocol layer is to unwrap an incoming request message from its transport protocol and rewrap the response message into the same protocol.</a:t>
            </a:r>
          </a:p>
          <a:p>
            <a:r>
              <a:rPr lang="en-US" altLang="en-US"/>
              <a:t>For outgoing request messages, the protocol layer wraps it into the proper protocol for its destination, then unwraps the response message.</a:t>
            </a:r>
          </a:p>
        </p:txBody>
      </p:sp>
    </p:spTree>
    <p:extLst>
      <p:ext uri="{BB962C8B-B14F-4D97-AF65-F5344CB8AC3E}">
        <p14:creationId xmlns:p14="http://schemas.microsoft.com/office/powerpoint/2010/main" val="3399650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6251"/>
            <a:ext cx="9144000" cy="5705856"/>
          </a:xfrm>
          <a:prstGeom prst="rect">
            <a:avLst/>
          </a:prstGeom>
        </p:spPr>
      </p:pic>
      <p:sp>
        <p:nvSpPr>
          <p:cNvPr id="10" name="Rectangle 84"/>
          <p:cNvSpPr>
            <a:spLocks noGrp="1" noChangeArrowheads="1"/>
          </p:cNvSpPr>
          <p:nvPr>
            <p:ph type="subTitle" idx="1" hasCustomPrompt="1"/>
          </p:nvPr>
        </p:nvSpPr>
        <p:spPr>
          <a:xfrm>
            <a:off x="1724623" y="3216833"/>
            <a:ext cx="5556738" cy="295275"/>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719737" y="2247903"/>
            <a:ext cx="5561624" cy="415498"/>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7905" y="6091485"/>
            <a:ext cx="1369303" cy="338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3057" y="403062"/>
            <a:ext cx="684153" cy="67598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334" y="476681"/>
            <a:ext cx="641149" cy="481332"/>
          </a:xfrm>
          <a:prstGeom prst="rect">
            <a:avLst/>
          </a:prstGeom>
        </p:spPr>
      </p:pic>
    </p:spTree>
    <p:extLst>
      <p:ext uri="{BB962C8B-B14F-4D97-AF65-F5344CB8AC3E}">
        <p14:creationId xmlns:p14="http://schemas.microsoft.com/office/powerpoint/2010/main" val="98498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249" y="5210329"/>
            <a:ext cx="1170432" cy="1666240"/>
          </a:xfrm>
          <a:prstGeom prst="rect">
            <a:avLst/>
          </a:prstGeom>
        </p:spPr>
      </p:pic>
      <p:sp>
        <p:nvSpPr>
          <p:cNvPr id="3" name="Content Placeholder 2"/>
          <p:cNvSpPr>
            <a:spLocks noGrp="1"/>
          </p:cNvSpPr>
          <p:nvPr>
            <p:ph idx="1"/>
          </p:nvPr>
        </p:nvSpPr>
        <p:spPr>
          <a:xfrm>
            <a:off x="258190" y="1253630"/>
            <a:ext cx="8615227" cy="4966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320570"/>
            <a:ext cx="8024283" cy="384721"/>
          </a:xfrm>
          <a:noFill/>
          <a:ln>
            <a:noFill/>
          </a:ln>
        </p:spPr>
        <p:txBody>
          <a:bodyPr/>
          <a:lstStyle>
            <a:lvl1pPr>
              <a:defRPr b="0"/>
            </a:lvl1pPr>
          </a:lstStyle>
          <a:p>
            <a:r>
              <a:rPr lang="en-US" dirty="0"/>
              <a:t>Click to Edit Master Title Style</a:t>
            </a:r>
          </a:p>
        </p:txBody>
      </p:sp>
      <p:sp>
        <p:nvSpPr>
          <p:cNvPr id="7" name="Rectangle 6"/>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908007"/>
            <a:ext cx="7964402" cy="251364"/>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05" y="6367427"/>
            <a:ext cx="382341" cy="305949"/>
          </a:xfrm>
          <a:prstGeom prst="rect">
            <a:avLst/>
          </a:prstGeom>
        </p:spPr>
      </p:pic>
    </p:spTree>
    <p:extLst>
      <p:ext uri="{BB962C8B-B14F-4D97-AF65-F5344CB8AC3E}">
        <p14:creationId xmlns:p14="http://schemas.microsoft.com/office/powerpoint/2010/main" val="308657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249" y="5210329"/>
            <a:ext cx="1170432" cy="166624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05" y="6385899"/>
            <a:ext cx="382341" cy="305949"/>
          </a:xfrm>
          <a:prstGeom prst="rect">
            <a:avLst/>
          </a:prstGeom>
        </p:spPr>
      </p:pic>
    </p:spTree>
    <p:extLst>
      <p:ext uri="{BB962C8B-B14F-4D97-AF65-F5344CB8AC3E}">
        <p14:creationId xmlns:p14="http://schemas.microsoft.com/office/powerpoint/2010/main" val="335546026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067"/>
            <a:ext cx="9144000" cy="6364224"/>
          </a:xfrm>
          <a:prstGeom prst="rect">
            <a:avLst/>
          </a:prstGeom>
        </p:spPr>
      </p:pic>
      <p:sp>
        <p:nvSpPr>
          <p:cNvPr id="11" name="Rectangle 83"/>
          <p:cNvSpPr>
            <a:spLocks noGrp="1" noChangeArrowheads="1"/>
          </p:cNvSpPr>
          <p:nvPr>
            <p:ph type="ctrTitle" hasCustomPrompt="1"/>
          </p:nvPr>
        </p:nvSpPr>
        <p:spPr>
          <a:xfrm>
            <a:off x="1617046" y="2246138"/>
            <a:ext cx="5561624" cy="415498"/>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83520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6249" y="5210329"/>
            <a:ext cx="1170432" cy="166624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6" name="Rectangle 5"/>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05" y="6385899"/>
            <a:ext cx="382341" cy="305949"/>
          </a:xfrm>
          <a:prstGeom prst="rect">
            <a:avLst/>
          </a:prstGeom>
        </p:spPr>
      </p:pic>
    </p:spTree>
    <p:extLst>
      <p:ext uri="{BB962C8B-B14F-4D97-AF65-F5344CB8AC3E}">
        <p14:creationId xmlns:p14="http://schemas.microsoft.com/office/powerpoint/2010/main" val="2065301031"/>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4630-14EC-4ABD-84CB-B89058B9A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0BE1E-CB4C-4D0D-9CDF-AADF0C705F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2A1B8-5944-4040-A3B0-35FE688659A3}"/>
              </a:ext>
            </a:extLst>
          </p:cNvPr>
          <p:cNvSpPr>
            <a:spLocks noGrp="1"/>
          </p:cNvSpPr>
          <p:nvPr>
            <p:ph type="dt" sz="half" idx="10"/>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11EA41A7-CA42-431D-8479-4EBCE5372D30}"/>
              </a:ext>
            </a:extLst>
          </p:cNvPr>
          <p:cNvSpPr>
            <a:spLocks noGrp="1"/>
          </p:cNvSpPr>
          <p:nvPr>
            <p:ph type="sldNum" sz="quarter" idx="11"/>
          </p:nvPr>
        </p:nvSpPr>
        <p:spPr/>
        <p:txBody>
          <a:bodyPr/>
          <a:lstStyle>
            <a:lvl1pPr>
              <a:defRPr/>
            </a:lvl1pPr>
          </a:lstStyle>
          <a:p>
            <a:endParaRPr lang="en-GB" altLang="en-US"/>
          </a:p>
          <a:p>
            <a:fld id="{8886FE08-7C28-4712-B81C-C4090E8C895F}" type="slidenum">
              <a:rPr lang="en-GB" altLang="en-US"/>
              <a:pPr/>
              <a:t>‹#›</a:t>
            </a:fld>
            <a:endParaRPr lang="en-GB" altLang="en-US"/>
          </a:p>
        </p:txBody>
      </p:sp>
    </p:spTree>
    <p:extLst>
      <p:ext uri="{BB962C8B-B14F-4D97-AF65-F5344CB8AC3E}">
        <p14:creationId xmlns:p14="http://schemas.microsoft.com/office/powerpoint/2010/main" val="1776587114"/>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D706-78D6-4B39-8D85-EC37FB1CCBAD}"/>
              </a:ext>
            </a:extLst>
          </p:cNvPr>
          <p:cNvSpPr>
            <a:spLocks noGrp="1"/>
          </p:cNvSpPr>
          <p:nvPr>
            <p:ph type="title"/>
          </p:nvPr>
        </p:nvSpPr>
        <p:spPr>
          <a:xfrm>
            <a:off x="685800" y="1447800"/>
            <a:ext cx="7772400" cy="1066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9DBC8A-47E2-4528-8407-95A2EC217B1F}"/>
              </a:ext>
            </a:extLst>
          </p:cNvPr>
          <p:cNvSpPr>
            <a:spLocks noGrp="1"/>
          </p:cNvSpPr>
          <p:nvPr>
            <p:ph type="body" sz="half" idx="1"/>
          </p:nvPr>
        </p:nvSpPr>
        <p:spPr>
          <a:xfrm>
            <a:off x="685800" y="2590800"/>
            <a:ext cx="38100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589A4B37-4EDF-4DA6-B99E-F312DB1D34EF}"/>
              </a:ext>
            </a:extLst>
          </p:cNvPr>
          <p:cNvSpPr>
            <a:spLocks noGrp="1"/>
          </p:cNvSpPr>
          <p:nvPr>
            <p:ph type="clipArt" sz="half" idx="2"/>
          </p:nvPr>
        </p:nvSpPr>
        <p:spPr>
          <a:xfrm>
            <a:off x="4648200" y="2590800"/>
            <a:ext cx="3810000" cy="3581400"/>
          </a:xfrm>
        </p:spPr>
        <p:txBody>
          <a:bodyPr/>
          <a:lstStyle/>
          <a:p>
            <a:endParaRPr lang="en-US"/>
          </a:p>
        </p:txBody>
      </p:sp>
      <p:sp>
        <p:nvSpPr>
          <p:cNvPr id="5" name="Date Placeholder 4">
            <a:extLst>
              <a:ext uri="{FF2B5EF4-FFF2-40B4-BE49-F238E27FC236}">
                <a16:creationId xmlns:a16="http://schemas.microsoft.com/office/drawing/2014/main" id="{414CB0FA-614B-4E35-9AD5-441934C55A31}"/>
              </a:ext>
            </a:extLst>
          </p:cNvPr>
          <p:cNvSpPr>
            <a:spLocks noGrp="1"/>
          </p:cNvSpPr>
          <p:nvPr>
            <p:ph type="dt" sz="half" idx="10"/>
          </p:nvPr>
        </p:nvSpPr>
        <p:spPr>
          <a:xfrm>
            <a:off x="6553200" y="6248400"/>
            <a:ext cx="1905000" cy="457200"/>
          </a:xfrm>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267F888A-9937-44E9-9346-3A4B6D535824}"/>
              </a:ext>
            </a:extLst>
          </p:cNvPr>
          <p:cNvSpPr>
            <a:spLocks noGrp="1"/>
          </p:cNvSpPr>
          <p:nvPr>
            <p:ph type="sldNum" sz="quarter" idx="11"/>
          </p:nvPr>
        </p:nvSpPr>
        <p:spPr>
          <a:xfrm>
            <a:off x="8553450" y="6248400"/>
            <a:ext cx="533400" cy="457200"/>
          </a:xfrm>
        </p:spPr>
        <p:txBody>
          <a:bodyPr/>
          <a:lstStyle>
            <a:lvl1pPr>
              <a:defRPr/>
            </a:lvl1pPr>
          </a:lstStyle>
          <a:p>
            <a:endParaRPr lang="en-GB" altLang="en-US"/>
          </a:p>
          <a:p>
            <a:fld id="{14E0DE81-BD3D-43A4-8615-D3D257F9128A}" type="slidenum">
              <a:rPr lang="en-GB" altLang="en-US"/>
              <a:pPr/>
              <a:t>‹#›</a:t>
            </a:fld>
            <a:endParaRPr lang="en-GB" altLang="en-US"/>
          </a:p>
        </p:txBody>
      </p:sp>
    </p:spTree>
    <p:extLst>
      <p:ext uri="{BB962C8B-B14F-4D97-AF65-F5344CB8AC3E}">
        <p14:creationId xmlns:p14="http://schemas.microsoft.com/office/powerpoint/2010/main" val="2271958695"/>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95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86249" y="5210329"/>
            <a:ext cx="1170432" cy="1666240"/>
          </a:xfrm>
          <a:prstGeom prst="rect">
            <a:avLst/>
          </a:prstGeom>
        </p:spPr>
      </p:pic>
      <p:sp>
        <p:nvSpPr>
          <p:cNvPr id="1026" name="Rectangle 84"/>
          <p:cNvSpPr>
            <a:spLocks noGrp="1" noChangeArrowheads="1"/>
          </p:cNvSpPr>
          <p:nvPr>
            <p:ph type="body" idx="1"/>
          </p:nvPr>
        </p:nvSpPr>
        <p:spPr bwMode="gray">
          <a:xfrm>
            <a:off x="258190" y="974760"/>
            <a:ext cx="8615227"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320570"/>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
        <p:nvSpPr>
          <p:cNvPr id="9" name="Rectangle 8"/>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18304" y="-49765"/>
            <a:ext cx="688705" cy="9330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605" y="6385899"/>
            <a:ext cx="382341" cy="305949"/>
          </a:xfrm>
          <a:prstGeom prst="rect">
            <a:avLst/>
          </a:prstGeom>
        </p:spPr>
      </p:pic>
      <p:pic>
        <p:nvPicPr>
          <p:cNvPr id="12" name="Picture 7" descr="Banner_text_logo">
            <a:extLst>
              <a:ext uri="{FF2B5EF4-FFF2-40B4-BE49-F238E27FC236}">
                <a16:creationId xmlns:a16="http://schemas.microsoft.com/office/drawing/2014/main" id="{FA821EDD-5A2D-4709-8362-9EB357E1B3E9}"/>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864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8" r:id="rId6"/>
    <p:sldLayoutId id="2147483679" r:id="rId7"/>
  </p:sldLayoutIdLst>
  <p:transition>
    <p:wipe/>
  </p:transition>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209" y="2713408"/>
            <a:ext cx="1693582" cy="1277432"/>
          </a:xfrm>
          <a:prstGeom prst="rect">
            <a:avLst/>
          </a:prstGeom>
        </p:spPr>
      </p:pic>
    </p:spTree>
    <p:extLst>
      <p:ext uri="{BB962C8B-B14F-4D97-AF65-F5344CB8AC3E}">
        <p14:creationId xmlns:p14="http://schemas.microsoft.com/office/powerpoint/2010/main" val="548028988"/>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57C113-B280-4571-8296-C19C3EE17A06}"/>
              </a:ext>
            </a:extLst>
          </p:cNvPr>
          <p:cNvSpPr>
            <a:spLocks noGrp="1"/>
          </p:cNvSpPr>
          <p:nvPr>
            <p:ph type="ctrTitle"/>
          </p:nvPr>
        </p:nvSpPr>
        <p:spPr>
          <a:xfrm>
            <a:off x="3086588" y="2858437"/>
            <a:ext cx="5561624" cy="553998"/>
          </a:xfrm>
        </p:spPr>
        <p:txBody>
          <a:bodyPr/>
          <a:lstStyle/>
          <a:p>
            <a:r>
              <a:rPr lang="en-US" sz="3600" dirty="0" err="1"/>
              <a:t>VMx</a:t>
            </a:r>
            <a:r>
              <a:rPr lang="en-US" sz="3600" dirty="0"/>
              <a:t> Overview</a:t>
            </a:r>
          </a:p>
        </p:txBody>
      </p:sp>
    </p:spTree>
    <p:extLst>
      <p:ext uri="{BB962C8B-B14F-4D97-AF65-F5344CB8AC3E}">
        <p14:creationId xmlns:p14="http://schemas.microsoft.com/office/powerpoint/2010/main" val="447797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F8B8CE0D-FE00-4F65-B623-C78752322E5D}"/>
              </a:ext>
            </a:extLst>
          </p:cNvPr>
          <p:cNvSpPr>
            <a:spLocks noGrp="1" noChangeArrowheads="1"/>
          </p:cNvSpPr>
          <p:nvPr>
            <p:ph type="title"/>
          </p:nvPr>
        </p:nvSpPr>
        <p:spPr/>
        <p:txBody>
          <a:bodyPr/>
          <a:lstStyle/>
          <a:p>
            <a:r>
              <a:rPr lang="en-US" altLang="en-US"/>
              <a:t>Function of VMx</a:t>
            </a:r>
          </a:p>
        </p:txBody>
      </p:sp>
      <p:sp>
        <p:nvSpPr>
          <p:cNvPr id="349187" name="Rectangle 3">
            <a:extLst>
              <a:ext uri="{FF2B5EF4-FFF2-40B4-BE49-F238E27FC236}">
                <a16:creationId xmlns:a16="http://schemas.microsoft.com/office/drawing/2014/main" id="{C3261B83-1F7A-4C15-8D00-420066ABBD3C}"/>
              </a:ext>
            </a:extLst>
          </p:cNvPr>
          <p:cNvSpPr>
            <a:spLocks noGrp="1" noChangeArrowheads="1"/>
          </p:cNvSpPr>
          <p:nvPr>
            <p:ph sz="half" idx="1"/>
          </p:nvPr>
        </p:nvSpPr>
        <p:spPr>
          <a:xfrm>
            <a:off x="140677" y="838200"/>
            <a:ext cx="8469922" cy="5334000"/>
          </a:xfrm>
        </p:spPr>
        <p:txBody>
          <a:bodyPr/>
          <a:lstStyle/>
          <a:p>
            <a:pPr marL="0" indent="0">
              <a:buFont typeface="Monotype Sorts" pitchFamily="2" charset="2"/>
              <a:buNone/>
            </a:pPr>
            <a:r>
              <a:rPr lang="en-US" altLang="en-US" sz="2000" dirty="0"/>
              <a:t>The function of </a:t>
            </a:r>
            <a:r>
              <a:rPr lang="en-US" altLang="en-US" sz="2000" dirty="0" err="1"/>
              <a:t>VMx</a:t>
            </a:r>
            <a:r>
              <a:rPr lang="en-US" altLang="en-US" sz="2000" dirty="0"/>
              <a:t> is to provide a gateway between Vision</a:t>
            </a:r>
            <a:r>
              <a:rPr lang="en-US" altLang="en-US" sz="2000" i="1" dirty="0"/>
              <a:t>PLUS</a:t>
            </a:r>
            <a:r>
              <a:rPr lang="en-US" altLang="en-US" sz="2000" dirty="0"/>
              <a:t> and your other mainframe and non-mainframe applications.</a:t>
            </a:r>
          </a:p>
          <a:p>
            <a:pPr marL="0" indent="0">
              <a:buFont typeface="Monotype Sorts" pitchFamily="2" charset="2"/>
              <a:buNone/>
            </a:pPr>
            <a:br>
              <a:rPr lang="en-US" altLang="en-US" sz="2000" dirty="0"/>
            </a:br>
            <a:r>
              <a:rPr lang="en-US" sz="2000" dirty="0" err="1"/>
              <a:t>VMx</a:t>
            </a:r>
            <a:r>
              <a:rPr lang="en-US" sz="2000" dirty="0"/>
              <a:t> is part of a multi-tiered architecture of Vision</a:t>
            </a:r>
            <a:r>
              <a:rPr lang="en-US" sz="2000" i="1" dirty="0"/>
              <a:t>PLUS </a:t>
            </a:r>
            <a:r>
              <a:rPr lang="en-US" sz="2000" dirty="0"/>
              <a:t>and performs as a distributed, open-standard means of calling services. </a:t>
            </a:r>
          </a:p>
          <a:p>
            <a:pPr marL="0" indent="0">
              <a:buFont typeface="Monotype Sorts" pitchFamily="2" charset="2"/>
              <a:buNone/>
            </a:pPr>
            <a:r>
              <a:rPr lang="en-US" sz="2000" dirty="0" err="1"/>
              <a:t>VMx</a:t>
            </a:r>
            <a:r>
              <a:rPr lang="en-US" sz="2000" dirty="0"/>
              <a:t> supports any host-based service consumer and provides call entry points to all Vision</a:t>
            </a:r>
            <a:r>
              <a:rPr lang="en-US" sz="2000" i="1" dirty="0"/>
              <a:t>PLUS </a:t>
            </a:r>
            <a:r>
              <a:rPr lang="en-US" sz="2000" dirty="0"/>
              <a:t>core modules. </a:t>
            </a:r>
          </a:p>
          <a:p>
            <a:pPr marL="0" indent="0">
              <a:buFont typeface="Monotype Sorts" pitchFamily="2" charset="2"/>
              <a:buNone/>
            </a:pPr>
            <a:r>
              <a:rPr lang="en-US" sz="2000" dirty="0"/>
              <a:t>It features security checking, request/response logging, and format/version tracking.</a:t>
            </a:r>
            <a:endParaRPr lang="en-US" altLang="en-US" sz="2000" dirty="0"/>
          </a:p>
        </p:txBody>
      </p:sp>
      <p:graphicFrame>
        <p:nvGraphicFramePr>
          <p:cNvPr id="349188" name="Object 4">
            <a:extLst>
              <a:ext uri="{FF2B5EF4-FFF2-40B4-BE49-F238E27FC236}">
                <a16:creationId xmlns:a16="http://schemas.microsoft.com/office/drawing/2014/main" id="{AA11FA5B-BAA1-4862-B447-7E6DD04EEF49}"/>
              </a:ext>
            </a:extLst>
          </p:cNvPr>
          <p:cNvGraphicFramePr>
            <a:graphicFrameLocks noGrp="1" noChangeAspect="1"/>
          </p:cNvGraphicFramePr>
          <p:nvPr>
            <p:ph sz="half" idx="2"/>
            <p:extLst>
              <p:ext uri="{D42A27DB-BD31-4B8C-83A1-F6EECF244321}">
                <p14:modId xmlns:p14="http://schemas.microsoft.com/office/powerpoint/2010/main" val="2582262557"/>
              </p:ext>
            </p:extLst>
          </p:nvPr>
        </p:nvGraphicFramePr>
        <p:xfrm>
          <a:off x="6019800" y="4571614"/>
          <a:ext cx="2695640" cy="1580708"/>
        </p:xfrm>
        <a:graphic>
          <a:graphicData uri="http://schemas.openxmlformats.org/presentationml/2006/ole">
            <mc:AlternateContent xmlns:mc="http://schemas.openxmlformats.org/markup-compatibility/2006">
              <mc:Choice xmlns:v="urn:schemas-microsoft-com:vml" Requires="v">
                <p:oleObj spid="_x0000_s1071" name="Photo Editor Photo" r:id="rId4" imgW="4442845" imgH="4663844" progId="MSPhotoEd.3">
                  <p:embed/>
                </p:oleObj>
              </mc:Choice>
              <mc:Fallback>
                <p:oleObj name="Photo Editor Photo" r:id="rId4" imgW="4442845" imgH="4663844" progId="MSPhotoEd.3">
                  <p:embed/>
                  <p:pic>
                    <p:nvPicPr>
                      <p:cNvPr id="349188" name="Object 4">
                        <a:extLst>
                          <a:ext uri="{FF2B5EF4-FFF2-40B4-BE49-F238E27FC236}">
                            <a16:creationId xmlns:a16="http://schemas.microsoft.com/office/drawing/2014/main" id="{AA11FA5B-BAA1-4862-B447-7E6DD04EEF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571614"/>
                        <a:ext cx="2695640" cy="1580708"/>
                      </a:xfrm>
                      <a:prstGeom prst="rect">
                        <a:avLst/>
                      </a:prstGeom>
                    </p:spPr>
                  </p:pic>
                </p:oleObj>
              </mc:Fallback>
            </mc:AlternateContent>
          </a:graphicData>
        </a:graphic>
      </p:graphicFrame>
    </p:spTree>
    <p:extLst>
      <p:ext uri="{BB962C8B-B14F-4D97-AF65-F5344CB8AC3E}">
        <p14:creationId xmlns:p14="http://schemas.microsoft.com/office/powerpoint/2010/main" val="120853394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1474" name="Group 2">
            <a:extLst>
              <a:ext uri="{FF2B5EF4-FFF2-40B4-BE49-F238E27FC236}">
                <a16:creationId xmlns:a16="http://schemas.microsoft.com/office/drawing/2014/main" id="{E9B0FD05-63AD-4A08-BA19-02E65756D8C9}"/>
              </a:ext>
            </a:extLst>
          </p:cNvPr>
          <p:cNvGrpSpPr>
            <a:grpSpLocks/>
          </p:cNvGrpSpPr>
          <p:nvPr/>
        </p:nvGrpSpPr>
        <p:grpSpPr bwMode="auto">
          <a:xfrm>
            <a:off x="533400" y="518478"/>
            <a:ext cx="8440203" cy="5832139"/>
            <a:chOff x="768" y="1488"/>
            <a:chExt cx="4272" cy="2544"/>
          </a:xfrm>
        </p:grpSpPr>
        <p:sp>
          <p:nvSpPr>
            <p:cNvPr id="361475" name="Rectangle 3">
              <a:extLst>
                <a:ext uri="{FF2B5EF4-FFF2-40B4-BE49-F238E27FC236}">
                  <a16:creationId xmlns:a16="http://schemas.microsoft.com/office/drawing/2014/main" id="{4051F028-2622-47EA-9190-29C0898A19E1}"/>
                </a:ext>
              </a:extLst>
            </p:cNvPr>
            <p:cNvSpPr>
              <a:spLocks noChangeArrowheads="1"/>
            </p:cNvSpPr>
            <p:nvPr/>
          </p:nvSpPr>
          <p:spPr bwMode="auto">
            <a:xfrm>
              <a:off x="2062" y="3523"/>
              <a:ext cx="1490" cy="509"/>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b="1" dirty="0">
                  <a:solidFill>
                    <a:schemeClr val="bg1"/>
                  </a:solidFill>
                </a:rPr>
                <a:t>VisionPLUS Apps</a:t>
              </a:r>
              <a:endParaRPr lang="en-US" altLang="en-US" dirty="0"/>
            </a:p>
          </p:txBody>
        </p:sp>
        <p:sp>
          <p:nvSpPr>
            <p:cNvPr id="361476" name="Rectangle 4">
              <a:extLst>
                <a:ext uri="{FF2B5EF4-FFF2-40B4-BE49-F238E27FC236}">
                  <a16:creationId xmlns:a16="http://schemas.microsoft.com/office/drawing/2014/main" id="{50A7A892-56A9-4D4F-B098-5641384B531D}"/>
                </a:ext>
              </a:extLst>
            </p:cNvPr>
            <p:cNvSpPr>
              <a:spLocks noChangeArrowheads="1"/>
            </p:cNvSpPr>
            <p:nvPr/>
          </p:nvSpPr>
          <p:spPr bwMode="auto">
            <a:xfrm>
              <a:off x="768" y="3523"/>
              <a:ext cx="980" cy="509"/>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b="1" dirty="0">
                  <a:solidFill>
                    <a:schemeClr val="bg1">
                      <a:lumMod val="10000"/>
                    </a:schemeClr>
                  </a:solidFill>
                </a:rPr>
                <a:t>Other</a:t>
              </a:r>
              <a:r>
                <a:rPr lang="en-US" altLang="en-US" sz="1400" b="1" dirty="0"/>
                <a:t> </a:t>
              </a:r>
              <a:r>
                <a:rPr lang="en-US" altLang="en-US" sz="1400" b="1" dirty="0">
                  <a:solidFill>
                    <a:schemeClr val="bg1">
                      <a:lumMod val="10000"/>
                    </a:schemeClr>
                  </a:solidFill>
                </a:rPr>
                <a:t>non-MF</a:t>
              </a:r>
              <a:r>
                <a:rPr lang="en-US" altLang="en-US" sz="1400" b="1" dirty="0"/>
                <a:t> </a:t>
              </a:r>
              <a:r>
                <a:rPr lang="en-US" altLang="en-US" sz="1400" b="1" dirty="0">
                  <a:solidFill>
                    <a:schemeClr val="bg1">
                      <a:lumMod val="10000"/>
                    </a:schemeClr>
                  </a:solidFill>
                </a:rPr>
                <a:t>apps</a:t>
              </a:r>
              <a:endParaRPr lang="en-US" altLang="en-US" dirty="0">
                <a:solidFill>
                  <a:schemeClr val="bg1">
                    <a:lumMod val="10000"/>
                  </a:schemeClr>
                </a:solidFill>
              </a:endParaRPr>
            </a:p>
          </p:txBody>
        </p:sp>
        <p:sp>
          <p:nvSpPr>
            <p:cNvPr id="361477" name="Rectangle 5">
              <a:extLst>
                <a:ext uri="{FF2B5EF4-FFF2-40B4-BE49-F238E27FC236}">
                  <a16:creationId xmlns:a16="http://schemas.microsoft.com/office/drawing/2014/main" id="{52136441-CCB6-4813-9421-EF68C42A446D}"/>
                </a:ext>
              </a:extLst>
            </p:cNvPr>
            <p:cNvSpPr>
              <a:spLocks noChangeArrowheads="1"/>
            </p:cNvSpPr>
            <p:nvPr/>
          </p:nvSpPr>
          <p:spPr bwMode="auto">
            <a:xfrm>
              <a:off x="3864" y="3523"/>
              <a:ext cx="1176" cy="509"/>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400" b="1" dirty="0">
                  <a:solidFill>
                    <a:schemeClr val="bg1">
                      <a:lumMod val="10000"/>
                    </a:schemeClr>
                  </a:solidFill>
                </a:rPr>
                <a:t>Other Apps on Mainframe</a:t>
              </a:r>
              <a:endParaRPr lang="en-US" altLang="en-US" dirty="0">
                <a:solidFill>
                  <a:schemeClr val="bg1">
                    <a:lumMod val="10000"/>
                  </a:schemeClr>
                </a:solidFill>
              </a:endParaRPr>
            </a:p>
          </p:txBody>
        </p:sp>
        <p:sp>
          <p:nvSpPr>
            <p:cNvPr id="361478" name="Rectangle 6">
              <a:extLst>
                <a:ext uri="{FF2B5EF4-FFF2-40B4-BE49-F238E27FC236}">
                  <a16:creationId xmlns:a16="http://schemas.microsoft.com/office/drawing/2014/main" id="{A038D91F-C509-4EA1-89E6-9345FF880DC5}"/>
                </a:ext>
              </a:extLst>
            </p:cNvPr>
            <p:cNvSpPr>
              <a:spLocks noChangeArrowheads="1"/>
            </p:cNvSpPr>
            <p:nvPr/>
          </p:nvSpPr>
          <p:spPr bwMode="auto">
            <a:xfrm>
              <a:off x="1432" y="3012"/>
              <a:ext cx="2820" cy="27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dirty="0">
                  <a:solidFill>
                    <a:schemeClr val="bg1">
                      <a:lumMod val="10000"/>
                    </a:schemeClr>
                  </a:solidFill>
                </a:rPr>
                <a:t>SDM</a:t>
              </a:r>
              <a:endParaRPr lang="en-US" altLang="en-US" dirty="0">
                <a:solidFill>
                  <a:schemeClr val="bg1">
                    <a:lumMod val="10000"/>
                  </a:schemeClr>
                </a:solidFill>
              </a:endParaRPr>
            </a:p>
          </p:txBody>
        </p:sp>
        <p:sp>
          <p:nvSpPr>
            <p:cNvPr id="361479" name="Rectangle 7">
              <a:extLst>
                <a:ext uri="{FF2B5EF4-FFF2-40B4-BE49-F238E27FC236}">
                  <a16:creationId xmlns:a16="http://schemas.microsoft.com/office/drawing/2014/main" id="{7835BAED-C68F-4733-B976-E150950C7EC3}"/>
                </a:ext>
              </a:extLst>
            </p:cNvPr>
            <p:cNvSpPr>
              <a:spLocks noChangeArrowheads="1"/>
            </p:cNvSpPr>
            <p:nvPr/>
          </p:nvSpPr>
          <p:spPr bwMode="auto">
            <a:xfrm>
              <a:off x="886" y="2349"/>
              <a:ext cx="1449" cy="509"/>
            </a:xfrm>
            <a:prstGeom prst="rect">
              <a:avLst/>
            </a:prstGeom>
            <a:solidFill>
              <a:srgbClr val="E452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dirty="0" err="1">
                  <a:solidFill>
                    <a:schemeClr val="bg1">
                      <a:lumMod val="10000"/>
                    </a:schemeClr>
                  </a:solidFill>
                </a:rPr>
                <a:t>VMx</a:t>
              </a:r>
              <a:endParaRPr lang="en-US" altLang="en-US" dirty="0">
                <a:solidFill>
                  <a:schemeClr val="bg1">
                    <a:lumMod val="10000"/>
                  </a:schemeClr>
                </a:solidFill>
              </a:endParaRPr>
            </a:p>
          </p:txBody>
        </p:sp>
        <p:sp>
          <p:nvSpPr>
            <p:cNvPr id="361480" name="Rectangle 8">
              <a:extLst>
                <a:ext uri="{FF2B5EF4-FFF2-40B4-BE49-F238E27FC236}">
                  <a16:creationId xmlns:a16="http://schemas.microsoft.com/office/drawing/2014/main" id="{C0B8809E-6009-4F42-8C4F-EB9B18475336}"/>
                </a:ext>
              </a:extLst>
            </p:cNvPr>
            <p:cNvSpPr>
              <a:spLocks noChangeArrowheads="1"/>
            </p:cNvSpPr>
            <p:nvPr/>
          </p:nvSpPr>
          <p:spPr bwMode="auto">
            <a:xfrm>
              <a:off x="3158" y="2349"/>
              <a:ext cx="1450" cy="509"/>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dirty="0">
                  <a:solidFill>
                    <a:schemeClr val="bg1">
                      <a:lumMod val="10000"/>
                    </a:schemeClr>
                  </a:solidFill>
                </a:rPr>
                <a:t>MQ</a:t>
              </a:r>
              <a:r>
                <a:rPr lang="en-US" altLang="en-US" dirty="0"/>
                <a:t> </a:t>
              </a:r>
              <a:r>
                <a:rPr lang="en-US" altLang="en-US" b="1" dirty="0"/>
                <a:t>/</a:t>
              </a:r>
              <a:r>
                <a:rPr lang="en-US" altLang="en-US" b="1" dirty="0">
                  <a:solidFill>
                    <a:schemeClr val="bg1">
                      <a:lumMod val="10000"/>
                    </a:schemeClr>
                  </a:solidFill>
                </a:rPr>
                <a:t>TCP</a:t>
              </a:r>
              <a:r>
                <a:rPr lang="en-US" altLang="en-US" b="1" dirty="0"/>
                <a:t> </a:t>
              </a:r>
              <a:r>
                <a:rPr lang="en-US" altLang="en-US" b="1" dirty="0">
                  <a:solidFill>
                    <a:schemeClr val="bg1">
                      <a:lumMod val="10000"/>
                    </a:schemeClr>
                  </a:solidFill>
                </a:rPr>
                <a:t>IP</a:t>
              </a:r>
              <a:r>
                <a:rPr lang="en-US" altLang="en-US" b="1" dirty="0"/>
                <a:t>/</a:t>
              </a:r>
              <a:r>
                <a:rPr lang="en-US" altLang="en-US" b="1" dirty="0">
                  <a:solidFill>
                    <a:schemeClr val="bg1">
                      <a:lumMod val="10000"/>
                    </a:schemeClr>
                  </a:solidFill>
                </a:rPr>
                <a:t>HTTP</a:t>
              </a:r>
            </a:p>
          </p:txBody>
        </p:sp>
        <p:sp>
          <p:nvSpPr>
            <p:cNvPr id="361481" name="Rectangle 9">
              <a:extLst>
                <a:ext uri="{FF2B5EF4-FFF2-40B4-BE49-F238E27FC236}">
                  <a16:creationId xmlns:a16="http://schemas.microsoft.com/office/drawing/2014/main" id="{D02DB4AF-EF0F-420C-8DE8-1ED2FA023324}"/>
                </a:ext>
              </a:extLst>
            </p:cNvPr>
            <p:cNvSpPr>
              <a:spLocks noChangeArrowheads="1"/>
            </p:cNvSpPr>
            <p:nvPr/>
          </p:nvSpPr>
          <p:spPr bwMode="auto">
            <a:xfrm>
              <a:off x="886" y="1997"/>
              <a:ext cx="3761" cy="19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dirty="0">
                  <a:solidFill>
                    <a:schemeClr val="bg1">
                      <a:lumMod val="10000"/>
                    </a:schemeClr>
                  </a:solidFill>
                </a:rPr>
                <a:t>Front</a:t>
              </a:r>
              <a:r>
                <a:rPr lang="en-US" altLang="en-US" sz="1400" b="1" dirty="0"/>
                <a:t> </a:t>
              </a:r>
              <a:r>
                <a:rPr lang="en-US" altLang="en-US" sz="1400" b="1" dirty="0">
                  <a:solidFill>
                    <a:schemeClr val="bg1">
                      <a:lumMod val="10000"/>
                    </a:schemeClr>
                  </a:solidFill>
                </a:rPr>
                <a:t>end</a:t>
              </a:r>
              <a:r>
                <a:rPr lang="en-US" altLang="en-US" sz="1400" b="1" dirty="0"/>
                <a:t> </a:t>
              </a:r>
              <a:r>
                <a:rPr lang="en-US" altLang="en-US" sz="1400" b="1" dirty="0">
                  <a:solidFill>
                    <a:schemeClr val="bg1">
                      <a:lumMod val="10000"/>
                    </a:schemeClr>
                  </a:solidFill>
                </a:rPr>
                <a:t>App</a:t>
              </a:r>
              <a:r>
                <a:rPr lang="en-US" altLang="en-US" sz="1400" b="1" dirty="0"/>
                <a:t> </a:t>
              </a:r>
              <a:r>
                <a:rPr lang="en-US" altLang="en-US" sz="1400" b="1" dirty="0">
                  <a:solidFill>
                    <a:schemeClr val="bg1">
                      <a:lumMod val="10000"/>
                    </a:schemeClr>
                  </a:solidFill>
                </a:rPr>
                <a:t>servers</a:t>
              </a:r>
              <a:endParaRPr lang="en-US" altLang="en-US" dirty="0">
                <a:solidFill>
                  <a:schemeClr val="bg1">
                    <a:lumMod val="10000"/>
                  </a:schemeClr>
                </a:solidFill>
              </a:endParaRPr>
            </a:p>
          </p:txBody>
        </p:sp>
        <p:sp>
          <p:nvSpPr>
            <p:cNvPr id="361482" name="Rectangle 10">
              <a:extLst>
                <a:ext uri="{FF2B5EF4-FFF2-40B4-BE49-F238E27FC236}">
                  <a16:creationId xmlns:a16="http://schemas.microsoft.com/office/drawing/2014/main" id="{FDD5F15B-1CDE-471F-A982-FB531F0B23DB}"/>
                </a:ext>
              </a:extLst>
            </p:cNvPr>
            <p:cNvSpPr>
              <a:spLocks noChangeArrowheads="1"/>
            </p:cNvSpPr>
            <p:nvPr/>
          </p:nvSpPr>
          <p:spPr bwMode="auto">
            <a:xfrm>
              <a:off x="886" y="1488"/>
              <a:ext cx="3761" cy="35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dirty="0">
                  <a:solidFill>
                    <a:schemeClr val="bg1">
                      <a:lumMod val="10000"/>
                    </a:schemeClr>
                  </a:solidFill>
                </a:rPr>
                <a:t>IVR</a:t>
              </a:r>
              <a:r>
                <a:rPr lang="en-US" altLang="en-US" sz="1400" b="1" dirty="0"/>
                <a:t>       </a:t>
              </a:r>
              <a:r>
                <a:rPr lang="en-US" altLang="en-US" sz="1400" b="1" dirty="0">
                  <a:solidFill>
                    <a:schemeClr val="bg1">
                      <a:lumMod val="10000"/>
                    </a:schemeClr>
                  </a:solidFill>
                </a:rPr>
                <a:t>Web</a:t>
              </a:r>
              <a:r>
                <a:rPr lang="en-US" altLang="en-US" sz="1400" b="1" dirty="0"/>
                <a:t>       </a:t>
              </a:r>
              <a:r>
                <a:rPr lang="en-US" altLang="en-US" sz="1400" b="1" dirty="0">
                  <a:solidFill>
                    <a:schemeClr val="bg1">
                      <a:lumMod val="10000"/>
                    </a:schemeClr>
                  </a:solidFill>
                </a:rPr>
                <a:t>CSR</a:t>
              </a:r>
              <a:r>
                <a:rPr lang="en-US" altLang="en-US" sz="1400" b="1" dirty="0"/>
                <a:t>     </a:t>
              </a:r>
              <a:endParaRPr lang="en-US" altLang="en-US" dirty="0"/>
            </a:p>
          </p:txBody>
        </p:sp>
        <p:sp>
          <p:nvSpPr>
            <p:cNvPr id="361483" name="AutoShape 11">
              <a:extLst>
                <a:ext uri="{FF2B5EF4-FFF2-40B4-BE49-F238E27FC236}">
                  <a16:creationId xmlns:a16="http://schemas.microsoft.com/office/drawing/2014/main" id="{ABBBBF40-5936-4A3B-8683-6E418F1266FC}"/>
                </a:ext>
              </a:extLst>
            </p:cNvPr>
            <p:cNvSpPr>
              <a:spLocks noChangeArrowheads="1"/>
            </p:cNvSpPr>
            <p:nvPr/>
          </p:nvSpPr>
          <p:spPr bwMode="auto">
            <a:xfrm>
              <a:off x="4020" y="3249"/>
              <a:ext cx="250" cy="352"/>
            </a:xfrm>
            <a:prstGeom prst="upDownArrow">
              <a:avLst>
                <a:gd name="adj1" fmla="val 50000"/>
                <a:gd name="adj2" fmla="val 2816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4" name="AutoShape 12">
              <a:extLst>
                <a:ext uri="{FF2B5EF4-FFF2-40B4-BE49-F238E27FC236}">
                  <a16:creationId xmlns:a16="http://schemas.microsoft.com/office/drawing/2014/main" id="{4DCEAE17-18FE-4BF0-B7D0-5B734246FF17}"/>
                </a:ext>
              </a:extLst>
            </p:cNvPr>
            <p:cNvSpPr>
              <a:spLocks noChangeArrowheads="1"/>
            </p:cNvSpPr>
            <p:nvPr/>
          </p:nvSpPr>
          <p:spPr bwMode="auto">
            <a:xfrm>
              <a:off x="2061" y="2819"/>
              <a:ext cx="172" cy="235"/>
            </a:xfrm>
            <a:prstGeom prst="upDownArrow">
              <a:avLst>
                <a:gd name="adj1" fmla="val 50000"/>
                <a:gd name="adj2" fmla="val 27326"/>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5" name="AutoShape 13">
              <a:extLst>
                <a:ext uri="{FF2B5EF4-FFF2-40B4-BE49-F238E27FC236}">
                  <a16:creationId xmlns:a16="http://schemas.microsoft.com/office/drawing/2014/main" id="{0E24AA5E-6ED7-44FA-90E7-056CB122D5AC}"/>
                </a:ext>
              </a:extLst>
            </p:cNvPr>
            <p:cNvSpPr>
              <a:spLocks noChangeArrowheads="1"/>
            </p:cNvSpPr>
            <p:nvPr/>
          </p:nvSpPr>
          <p:spPr bwMode="auto">
            <a:xfrm>
              <a:off x="1081" y="2858"/>
              <a:ext cx="250" cy="665"/>
            </a:xfrm>
            <a:prstGeom prst="upDownArrow">
              <a:avLst>
                <a:gd name="adj1" fmla="val 50000"/>
                <a:gd name="adj2" fmla="val 5320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6" name="AutoShape 14">
              <a:extLst>
                <a:ext uri="{FF2B5EF4-FFF2-40B4-BE49-F238E27FC236}">
                  <a16:creationId xmlns:a16="http://schemas.microsoft.com/office/drawing/2014/main" id="{E06E8B2A-FE6B-421D-89FE-C220EC699D1E}"/>
                </a:ext>
              </a:extLst>
            </p:cNvPr>
            <p:cNvSpPr>
              <a:spLocks noChangeArrowheads="1"/>
            </p:cNvSpPr>
            <p:nvPr/>
          </p:nvSpPr>
          <p:spPr bwMode="auto">
            <a:xfrm rot="5400000">
              <a:off x="2602" y="2043"/>
              <a:ext cx="250" cy="940"/>
            </a:xfrm>
            <a:prstGeom prst="upDownArrow">
              <a:avLst>
                <a:gd name="adj1" fmla="val 50000"/>
                <a:gd name="adj2" fmla="val 7520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7" name="AutoShape 15">
              <a:extLst>
                <a:ext uri="{FF2B5EF4-FFF2-40B4-BE49-F238E27FC236}">
                  <a16:creationId xmlns:a16="http://schemas.microsoft.com/office/drawing/2014/main" id="{F684652B-D6EF-429E-BB73-A13ADAAF79B0}"/>
                </a:ext>
              </a:extLst>
            </p:cNvPr>
            <p:cNvSpPr>
              <a:spLocks noChangeArrowheads="1"/>
            </p:cNvSpPr>
            <p:nvPr/>
          </p:nvSpPr>
          <p:spPr bwMode="auto">
            <a:xfrm>
              <a:off x="3903" y="1801"/>
              <a:ext cx="171" cy="235"/>
            </a:xfrm>
            <a:prstGeom prst="upDownArrow">
              <a:avLst>
                <a:gd name="adj1" fmla="val 50000"/>
                <a:gd name="adj2" fmla="val 27485"/>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88" name="AutoShape 16">
              <a:extLst>
                <a:ext uri="{FF2B5EF4-FFF2-40B4-BE49-F238E27FC236}">
                  <a16:creationId xmlns:a16="http://schemas.microsoft.com/office/drawing/2014/main" id="{EA7266BA-78F1-4118-B1BC-BAC3845EA56F}"/>
                </a:ext>
              </a:extLst>
            </p:cNvPr>
            <p:cNvSpPr>
              <a:spLocks noChangeArrowheads="1"/>
            </p:cNvSpPr>
            <p:nvPr/>
          </p:nvSpPr>
          <p:spPr bwMode="auto">
            <a:xfrm>
              <a:off x="1513" y="1801"/>
              <a:ext cx="171" cy="235"/>
            </a:xfrm>
            <a:prstGeom prst="upDownArrow">
              <a:avLst>
                <a:gd name="adj1" fmla="val 50000"/>
                <a:gd name="adj2" fmla="val 27485"/>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0" name="AutoShape 18">
              <a:extLst>
                <a:ext uri="{FF2B5EF4-FFF2-40B4-BE49-F238E27FC236}">
                  <a16:creationId xmlns:a16="http://schemas.microsoft.com/office/drawing/2014/main" id="{0969AAB1-0CA4-44DE-8249-2331E2C4CE3B}"/>
                </a:ext>
              </a:extLst>
            </p:cNvPr>
            <p:cNvSpPr>
              <a:spLocks noChangeArrowheads="1"/>
            </p:cNvSpPr>
            <p:nvPr/>
          </p:nvSpPr>
          <p:spPr bwMode="auto">
            <a:xfrm>
              <a:off x="3903" y="2153"/>
              <a:ext cx="171" cy="196"/>
            </a:xfrm>
            <a:prstGeom prst="upDownArrow">
              <a:avLst>
                <a:gd name="adj1" fmla="val 50000"/>
                <a:gd name="adj2" fmla="val 22924"/>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1491" name="AutoShape 19">
            <a:extLst>
              <a:ext uri="{FF2B5EF4-FFF2-40B4-BE49-F238E27FC236}">
                <a16:creationId xmlns:a16="http://schemas.microsoft.com/office/drawing/2014/main" id="{875D4E9F-6605-48F8-80D0-24D672E964BC}"/>
              </a:ext>
            </a:extLst>
          </p:cNvPr>
          <p:cNvSpPr>
            <a:spLocks noChangeArrowheads="1"/>
          </p:cNvSpPr>
          <p:nvPr/>
        </p:nvSpPr>
        <p:spPr bwMode="auto">
          <a:xfrm>
            <a:off x="3763955" y="4624538"/>
            <a:ext cx="396875" cy="558800"/>
          </a:xfrm>
          <a:prstGeom prst="upDownArrow">
            <a:avLst>
              <a:gd name="adj1" fmla="val 50000"/>
              <a:gd name="adj2" fmla="val 2816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492" name="Rectangle 20">
            <a:extLst>
              <a:ext uri="{FF2B5EF4-FFF2-40B4-BE49-F238E27FC236}">
                <a16:creationId xmlns:a16="http://schemas.microsoft.com/office/drawing/2014/main" id="{BB384C14-13E8-4CBB-A279-E01F9FC05327}"/>
              </a:ext>
            </a:extLst>
          </p:cNvPr>
          <p:cNvSpPr>
            <a:spLocks noGrp="1" noChangeArrowheads="1"/>
          </p:cNvSpPr>
          <p:nvPr>
            <p:ph type="title"/>
          </p:nvPr>
        </p:nvSpPr>
        <p:spPr>
          <a:xfrm>
            <a:off x="269879" y="120263"/>
            <a:ext cx="8024283" cy="384721"/>
          </a:xfrm>
          <a:noFill/>
          <a:ln/>
        </p:spPr>
        <p:txBody>
          <a:bodyPr/>
          <a:lstStyle/>
          <a:p>
            <a:pPr>
              <a:spcAft>
                <a:spcPct val="30000"/>
              </a:spcAft>
            </a:pPr>
            <a:r>
              <a:rPr lang="en-GB" altLang="en-GB" dirty="0"/>
              <a:t>VMx Architecture</a:t>
            </a:r>
          </a:p>
        </p:txBody>
      </p:sp>
    </p:spTree>
    <p:extLst>
      <p:ext uri="{BB962C8B-B14F-4D97-AF65-F5344CB8AC3E}">
        <p14:creationId xmlns:p14="http://schemas.microsoft.com/office/powerpoint/2010/main" val="1183936371"/>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8DD65E47-8657-454A-9CF9-A08003B2D467}"/>
              </a:ext>
            </a:extLst>
          </p:cNvPr>
          <p:cNvSpPr>
            <a:spLocks noGrp="1" noChangeArrowheads="1"/>
          </p:cNvSpPr>
          <p:nvPr>
            <p:ph type="title"/>
          </p:nvPr>
        </p:nvSpPr>
        <p:spPr/>
        <p:txBody>
          <a:bodyPr/>
          <a:lstStyle/>
          <a:p>
            <a:r>
              <a:rPr lang="en-US" altLang="en-US" dirty="0" err="1"/>
              <a:t>VMx</a:t>
            </a:r>
            <a:r>
              <a:rPr lang="en-US" altLang="en-US" dirty="0"/>
              <a:t> Benefits</a:t>
            </a:r>
          </a:p>
        </p:txBody>
      </p:sp>
      <p:sp>
        <p:nvSpPr>
          <p:cNvPr id="351235" name="Rectangle 3">
            <a:extLst>
              <a:ext uri="{FF2B5EF4-FFF2-40B4-BE49-F238E27FC236}">
                <a16:creationId xmlns:a16="http://schemas.microsoft.com/office/drawing/2014/main" id="{8E75718B-71A9-4C0D-85BA-3B7EAEB98D8B}"/>
              </a:ext>
            </a:extLst>
          </p:cNvPr>
          <p:cNvSpPr>
            <a:spLocks noChangeArrowheads="1"/>
          </p:cNvSpPr>
          <p:nvPr/>
        </p:nvSpPr>
        <p:spPr bwMode="auto">
          <a:xfrm>
            <a:off x="457200" y="1066800"/>
            <a:ext cx="7696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lnSpc>
                <a:spcPct val="80000"/>
              </a:lnSpc>
              <a:spcBef>
                <a:spcPct val="30000"/>
              </a:spcBef>
              <a:buClr>
                <a:srgbClr val="084887"/>
              </a:buClr>
              <a:buSzPct val="80000"/>
              <a:buFont typeface="Monotype Sorts" pitchFamily="2" charset="2"/>
              <a:buChar char="è"/>
            </a:pPr>
            <a:r>
              <a:rPr lang="en-US" altLang="en-US" sz="2400" dirty="0">
                <a:solidFill>
                  <a:srgbClr val="084887"/>
                </a:solidFill>
              </a:rPr>
              <a:t> Supports multiple protocols</a:t>
            </a:r>
          </a:p>
          <a:p>
            <a:pPr algn="l">
              <a:lnSpc>
                <a:spcPct val="80000"/>
              </a:lnSpc>
              <a:spcBef>
                <a:spcPct val="30000"/>
              </a:spcBef>
              <a:buClr>
                <a:srgbClr val="084887"/>
              </a:buClr>
              <a:buSzPct val="80000"/>
              <a:buFont typeface="Monotype Sorts" pitchFamily="2" charset="2"/>
              <a:buChar char="è"/>
            </a:pPr>
            <a:r>
              <a:rPr lang="en-US" altLang="en-US" sz="2400" dirty="0">
                <a:solidFill>
                  <a:srgbClr val="084887"/>
                </a:solidFill>
              </a:rPr>
              <a:t> Promotes platform independence</a:t>
            </a:r>
          </a:p>
          <a:p>
            <a:pPr algn="l">
              <a:lnSpc>
                <a:spcPct val="80000"/>
              </a:lnSpc>
              <a:spcBef>
                <a:spcPct val="30000"/>
              </a:spcBef>
              <a:buClr>
                <a:srgbClr val="084887"/>
              </a:buClr>
              <a:buSzPct val="80000"/>
              <a:buFont typeface="Monotype Sorts" pitchFamily="2" charset="2"/>
              <a:buChar char="è"/>
            </a:pPr>
            <a:r>
              <a:rPr lang="en-US" altLang="en-US" sz="2400" dirty="0">
                <a:solidFill>
                  <a:srgbClr val="084887"/>
                </a:solidFill>
              </a:rPr>
              <a:t> Makes integration truly seamless</a:t>
            </a:r>
          </a:p>
          <a:p>
            <a:pPr algn="l">
              <a:lnSpc>
                <a:spcPct val="80000"/>
              </a:lnSpc>
              <a:spcBef>
                <a:spcPct val="30000"/>
              </a:spcBef>
              <a:buClr>
                <a:srgbClr val="084887"/>
              </a:buClr>
              <a:buSzPct val="80000"/>
              <a:buFont typeface="Monotype Sorts" pitchFamily="2" charset="2"/>
              <a:buChar char="è"/>
            </a:pPr>
            <a:r>
              <a:rPr lang="en-US" altLang="en-US" sz="2400" dirty="0">
                <a:solidFill>
                  <a:srgbClr val="084887"/>
                </a:solidFill>
              </a:rPr>
              <a:t> Interprets messages between systems</a:t>
            </a:r>
          </a:p>
          <a:p>
            <a:pPr algn="l">
              <a:lnSpc>
                <a:spcPct val="80000"/>
              </a:lnSpc>
              <a:spcBef>
                <a:spcPct val="30000"/>
              </a:spcBef>
              <a:buClr>
                <a:srgbClr val="084887"/>
              </a:buClr>
              <a:buSzPct val="80000"/>
              <a:buFont typeface="Monotype Sorts" pitchFamily="2" charset="2"/>
              <a:buChar char="è"/>
            </a:pPr>
            <a:r>
              <a:rPr lang="en-US" altLang="en-US" sz="2400" dirty="0">
                <a:solidFill>
                  <a:srgbClr val="084887"/>
                </a:solidFill>
              </a:rPr>
              <a:t> Accesses any Vision</a:t>
            </a:r>
            <a:r>
              <a:rPr lang="en-US" altLang="en-US" sz="2400" i="1" dirty="0">
                <a:solidFill>
                  <a:srgbClr val="084887"/>
                </a:solidFill>
              </a:rPr>
              <a:t>PLUS</a:t>
            </a:r>
            <a:r>
              <a:rPr lang="en-US" altLang="en-US" sz="2400" dirty="0">
                <a:solidFill>
                  <a:srgbClr val="084887"/>
                </a:solidFill>
              </a:rPr>
              <a:t> data*</a:t>
            </a:r>
          </a:p>
          <a:p>
            <a:pPr algn="l">
              <a:lnSpc>
                <a:spcPct val="80000"/>
              </a:lnSpc>
              <a:spcBef>
                <a:spcPct val="30000"/>
              </a:spcBef>
              <a:buClr>
                <a:srgbClr val="084887"/>
              </a:buClr>
              <a:buSzPct val="80000"/>
              <a:buFont typeface="Monotype Sorts" pitchFamily="2" charset="2"/>
              <a:buChar char="è"/>
            </a:pPr>
            <a:r>
              <a:rPr lang="en-US" altLang="en-US" sz="2400" dirty="0">
                <a:solidFill>
                  <a:srgbClr val="084887"/>
                </a:solidFill>
              </a:rPr>
              <a:t> Builds its own metadata</a:t>
            </a:r>
          </a:p>
          <a:p>
            <a:pPr algn="l">
              <a:lnSpc>
                <a:spcPct val="80000"/>
              </a:lnSpc>
              <a:spcBef>
                <a:spcPct val="30000"/>
              </a:spcBef>
              <a:buClr>
                <a:srgbClr val="084887"/>
              </a:buClr>
              <a:buSzPct val="80000"/>
              <a:buFont typeface="Monotype Sorts" pitchFamily="2" charset="2"/>
              <a:buChar char="è"/>
            </a:pPr>
            <a:r>
              <a:rPr lang="en-US" altLang="en-US" sz="2400" dirty="0">
                <a:solidFill>
                  <a:srgbClr val="084887"/>
                </a:solidFill>
              </a:rPr>
              <a:t> Encapsulates Vision</a:t>
            </a:r>
            <a:r>
              <a:rPr lang="en-US" altLang="en-US" sz="2400" i="1" dirty="0">
                <a:solidFill>
                  <a:srgbClr val="084887"/>
                </a:solidFill>
              </a:rPr>
              <a:t>PLUS</a:t>
            </a:r>
            <a:r>
              <a:rPr lang="en-US" altLang="en-US" sz="2400" dirty="0">
                <a:solidFill>
                  <a:srgbClr val="084887"/>
                </a:solidFill>
              </a:rPr>
              <a:t> modules through SBA / SDM</a:t>
            </a:r>
          </a:p>
        </p:txBody>
      </p:sp>
    </p:spTree>
    <p:extLst>
      <p:ext uri="{BB962C8B-B14F-4D97-AF65-F5344CB8AC3E}">
        <p14:creationId xmlns:p14="http://schemas.microsoft.com/office/powerpoint/2010/main" val="236269256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5" name="Rectangle 3">
            <a:extLst>
              <a:ext uri="{FF2B5EF4-FFF2-40B4-BE49-F238E27FC236}">
                <a16:creationId xmlns:a16="http://schemas.microsoft.com/office/drawing/2014/main" id="{FBCAE605-ED67-460D-AA4F-A55CC71B0C6E}"/>
              </a:ext>
            </a:extLst>
          </p:cNvPr>
          <p:cNvSpPr>
            <a:spLocks noGrp="1" noChangeArrowheads="1"/>
          </p:cNvSpPr>
          <p:nvPr>
            <p:ph idx="1"/>
          </p:nvPr>
        </p:nvSpPr>
        <p:spPr>
          <a:noFill/>
          <a:ln/>
        </p:spPr>
        <p:txBody>
          <a:bodyPr/>
          <a:lstStyle/>
          <a:p>
            <a:pPr>
              <a:spcBef>
                <a:spcPct val="30000"/>
              </a:spcBef>
              <a:buFont typeface="Monotype Sorts" pitchFamily="2" charset="2"/>
              <a:buNone/>
            </a:pPr>
            <a:r>
              <a:rPr lang="en-GB" altLang="en-GB" sz="2300" dirty="0"/>
              <a:t>. . . Your </a:t>
            </a:r>
            <a:r>
              <a:rPr lang="en-GB" altLang="en-GB" sz="2300" dirty="0" err="1"/>
              <a:t>VMx</a:t>
            </a:r>
            <a:r>
              <a:rPr lang="en-GB" altLang="en-GB" sz="2300" dirty="0"/>
              <a:t> systems is a integration technology</a:t>
            </a:r>
          </a:p>
          <a:p>
            <a:pPr>
              <a:spcBef>
                <a:spcPct val="30000"/>
              </a:spcBef>
              <a:buFont typeface="Monotype Sorts" pitchFamily="2" charset="2"/>
              <a:buNone/>
            </a:pPr>
            <a:endParaRPr lang="en-GB" altLang="en-GB" sz="2300" dirty="0"/>
          </a:p>
          <a:p>
            <a:pPr lvl="1">
              <a:spcBef>
                <a:spcPct val="30000"/>
              </a:spcBef>
            </a:pPr>
            <a:r>
              <a:rPr lang="en-GB" altLang="en-GB" sz="2300" dirty="0"/>
              <a:t>Provides access to all SBA services published via SDM</a:t>
            </a:r>
          </a:p>
          <a:p>
            <a:pPr lvl="2">
              <a:spcBef>
                <a:spcPct val="30000"/>
              </a:spcBef>
            </a:pPr>
            <a:r>
              <a:rPr lang="en-GB" altLang="en-GB" sz="2300" dirty="0"/>
              <a:t>Platform independent connectivity</a:t>
            </a:r>
          </a:p>
          <a:p>
            <a:pPr lvl="2">
              <a:spcBef>
                <a:spcPct val="30000"/>
              </a:spcBef>
            </a:pPr>
            <a:r>
              <a:rPr lang="en-GB" altLang="en-GB" sz="2300" dirty="0"/>
              <a:t>Web, IVR, call centre, banking systems, etc.</a:t>
            </a:r>
          </a:p>
          <a:p>
            <a:pPr lvl="1">
              <a:spcBef>
                <a:spcPct val="30000"/>
              </a:spcBef>
            </a:pPr>
            <a:r>
              <a:rPr lang="en-GB" altLang="en-GB" sz="2300" dirty="0"/>
              <a:t>Offers MQ and TCP/IP communication protocols</a:t>
            </a:r>
          </a:p>
          <a:p>
            <a:pPr lvl="1">
              <a:spcBef>
                <a:spcPct val="30000"/>
              </a:spcBef>
            </a:pPr>
            <a:r>
              <a:rPr lang="en-GB" altLang="en-GB" sz="2300" dirty="0"/>
              <a:t>Supports XML and Fixed Record encoding</a:t>
            </a:r>
          </a:p>
          <a:p>
            <a:pPr lvl="1">
              <a:spcBef>
                <a:spcPct val="30000"/>
              </a:spcBef>
            </a:pPr>
            <a:endParaRPr lang="en-GB" altLang="en-GB" sz="2000" dirty="0"/>
          </a:p>
          <a:p>
            <a:pPr lvl="1">
              <a:spcBef>
                <a:spcPct val="30000"/>
              </a:spcBef>
              <a:buFontTx/>
              <a:buNone/>
            </a:pPr>
            <a:endParaRPr lang="en-GB" altLang="en-GB" dirty="0"/>
          </a:p>
        </p:txBody>
      </p:sp>
      <p:sp>
        <p:nvSpPr>
          <p:cNvPr id="392194" name="Rectangle 2">
            <a:extLst>
              <a:ext uri="{FF2B5EF4-FFF2-40B4-BE49-F238E27FC236}">
                <a16:creationId xmlns:a16="http://schemas.microsoft.com/office/drawing/2014/main" id="{E325EB97-9CEE-4557-8DCE-FB5C2E3F074E}"/>
              </a:ext>
            </a:extLst>
          </p:cNvPr>
          <p:cNvSpPr>
            <a:spLocks noGrp="1" noChangeArrowheads="1"/>
          </p:cNvSpPr>
          <p:nvPr>
            <p:ph type="title"/>
          </p:nvPr>
        </p:nvSpPr>
        <p:spPr/>
        <p:txBody>
          <a:bodyPr/>
          <a:lstStyle/>
          <a:p>
            <a:pPr>
              <a:spcAft>
                <a:spcPct val="30000"/>
              </a:spcAft>
            </a:pPr>
            <a:r>
              <a:rPr lang="en-GB" altLang="en-GB" dirty="0"/>
              <a:t>VMx Is . . . </a:t>
            </a:r>
          </a:p>
        </p:txBody>
      </p:sp>
      <p:pic>
        <p:nvPicPr>
          <p:cNvPr id="392196" name="Picture 4">
            <a:extLst>
              <a:ext uri="{FF2B5EF4-FFF2-40B4-BE49-F238E27FC236}">
                <a16:creationId xmlns:a16="http://schemas.microsoft.com/office/drawing/2014/main" id="{772A727E-F2DA-44E6-A85D-0A330E80A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863199"/>
            <a:ext cx="2286000" cy="2357208"/>
          </a:xfrm>
          <a:prstGeom prst="rect">
            <a:avLst/>
          </a:prstGeom>
          <a:noFill/>
          <a:ln w="9525">
            <a:solidFill>
              <a:srgbClr val="FF5E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3133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D94C40-32F4-4452-B88B-33CDE02DCF5C}"/>
              </a:ext>
            </a:extLst>
          </p:cNvPr>
          <p:cNvSpPr>
            <a:spLocks noGrp="1"/>
          </p:cNvSpPr>
          <p:nvPr>
            <p:ph idx="1"/>
          </p:nvPr>
        </p:nvSpPr>
        <p:spPr>
          <a:xfrm>
            <a:off x="253314" y="945611"/>
            <a:ext cx="8615227" cy="4966777"/>
          </a:xfrm>
        </p:spPr>
        <p:txBody>
          <a:bodyPr/>
          <a:lstStyle/>
          <a:p>
            <a:r>
              <a:rPr lang="en-US" sz="2200" dirty="0" err="1"/>
              <a:t>VMx</a:t>
            </a:r>
            <a:r>
              <a:rPr lang="en-US" sz="2200" dirty="0"/>
              <a:t> interacts with the SDM (Service Delivery Manager) to provide VisionPLUS functionality without the use of traditional 3270 screens and in this way VisionPLUS services can be easily integrated with off host applications. Examples of applications that may need to utilize VisionPLUS functionality via </a:t>
            </a:r>
            <a:r>
              <a:rPr lang="en-US" sz="2200" dirty="0" err="1"/>
              <a:t>VMx</a:t>
            </a:r>
            <a:r>
              <a:rPr lang="en-US" sz="2200" dirty="0"/>
              <a:t> are –</a:t>
            </a:r>
          </a:p>
          <a:p>
            <a:pPr lvl="0"/>
            <a:r>
              <a:rPr lang="en-US" sz="2200" dirty="0"/>
              <a:t>An Online Banking System</a:t>
            </a:r>
          </a:p>
          <a:p>
            <a:pPr lvl="0"/>
            <a:r>
              <a:rPr lang="en-US" sz="2200" dirty="0"/>
              <a:t>An IVR (Interactive Voice Response) application</a:t>
            </a:r>
          </a:p>
          <a:p>
            <a:pPr lvl="0"/>
            <a:r>
              <a:rPr lang="en-US" sz="2200" dirty="0"/>
              <a:t>A customer call </a:t>
            </a:r>
            <a:r>
              <a:rPr lang="en-US" sz="2200" dirty="0" err="1"/>
              <a:t>centre</a:t>
            </a:r>
            <a:endParaRPr lang="en-US" sz="2200" dirty="0"/>
          </a:p>
          <a:p>
            <a:r>
              <a:rPr lang="en-US" sz="2200" dirty="0"/>
              <a:t>With internet banking or an IVR, no customer representative is present, in effect the cardholder is accessing VisionPLUS functionality directly. </a:t>
            </a:r>
            <a:r>
              <a:rPr lang="en-US" sz="2200" dirty="0" err="1"/>
              <a:t>VMx</a:t>
            </a:r>
            <a:r>
              <a:rPr lang="en-US" sz="2200" dirty="0"/>
              <a:t> allows the required VisionPLUS information and functions to be exposed to the cardholder without any intimate knowledge of VisionPLUS itself. </a:t>
            </a:r>
          </a:p>
          <a:p>
            <a:endParaRPr lang="en-US" sz="2200" dirty="0"/>
          </a:p>
        </p:txBody>
      </p:sp>
      <p:sp>
        <p:nvSpPr>
          <p:cNvPr id="3" name="Title 2">
            <a:extLst>
              <a:ext uri="{FF2B5EF4-FFF2-40B4-BE49-F238E27FC236}">
                <a16:creationId xmlns:a16="http://schemas.microsoft.com/office/drawing/2014/main" id="{3319D391-E0DD-403D-B3F2-DA2F78DBE302}"/>
              </a:ext>
            </a:extLst>
          </p:cNvPr>
          <p:cNvSpPr>
            <a:spLocks noGrp="1"/>
          </p:cNvSpPr>
          <p:nvPr>
            <p:ph type="title"/>
          </p:nvPr>
        </p:nvSpPr>
        <p:spPr/>
        <p:txBody>
          <a:bodyPr/>
          <a:lstStyle/>
          <a:p>
            <a:r>
              <a:rPr lang="en-US" dirty="0" err="1"/>
              <a:t>VMx</a:t>
            </a:r>
            <a:r>
              <a:rPr lang="en-US" dirty="0"/>
              <a:t> is</a:t>
            </a:r>
          </a:p>
        </p:txBody>
      </p:sp>
    </p:spTree>
    <p:extLst>
      <p:ext uri="{BB962C8B-B14F-4D97-AF65-F5344CB8AC3E}">
        <p14:creationId xmlns:p14="http://schemas.microsoft.com/office/powerpoint/2010/main" val="244592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5C1477-0AD3-4BBD-A2B0-39E47ED2C6BA}"/>
              </a:ext>
            </a:extLst>
          </p:cNvPr>
          <p:cNvSpPr>
            <a:spLocks noGrp="1"/>
          </p:cNvSpPr>
          <p:nvPr>
            <p:ph idx="1"/>
          </p:nvPr>
        </p:nvSpPr>
        <p:spPr>
          <a:xfrm>
            <a:off x="258190" y="533400"/>
            <a:ext cx="8615227" cy="5687007"/>
          </a:xfrm>
        </p:spPr>
        <p:txBody>
          <a:bodyPr/>
          <a:lstStyle/>
          <a:p>
            <a:r>
              <a:rPr lang="en-US" sz="2800" dirty="0"/>
              <a:t>With a call center application, a customer representative would be present thus technically  VisionPLUS could be accessed via traditional 3270 screens. However, </a:t>
            </a:r>
            <a:r>
              <a:rPr lang="en-US" sz="2800" dirty="0" err="1"/>
              <a:t>VMx</a:t>
            </a:r>
            <a:r>
              <a:rPr lang="en-US" sz="2800" dirty="0"/>
              <a:t> allows various VisionPLUS functions to be bundled up into a single business function. For example, as soon as a cardholder rings into the call </a:t>
            </a:r>
            <a:r>
              <a:rPr lang="en-US" sz="2800" dirty="0" err="1"/>
              <a:t>centre</a:t>
            </a:r>
            <a:r>
              <a:rPr lang="en-US" sz="2800" dirty="0"/>
              <a:t>, the customer representative can be presented with all the relevant cardholder information on a single screen rather than having to display several 3270 screens in turn.</a:t>
            </a:r>
          </a:p>
          <a:p>
            <a:endParaRPr lang="en-US" sz="2800" dirty="0"/>
          </a:p>
        </p:txBody>
      </p:sp>
    </p:spTree>
    <p:extLst>
      <p:ext uri="{BB962C8B-B14F-4D97-AF65-F5344CB8AC3E}">
        <p14:creationId xmlns:p14="http://schemas.microsoft.com/office/powerpoint/2010/main" val="395608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B5A405BB-35EA-446A-B08C-3B03EC0C9E91}"/>
              </a:ext>
            </a:extLst>
          </p:cNvPr>
          <p:cNvSpPr>
            <a:spLocks noChangeArrowheads="1"/>
          </p:cNvSpPr>
          <p:nvPr/>
        </p:nvSpPr>
        <p:spPr bwMode="auto">
          <a:xfrm>
            <a:off x="323850" y="216535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9250" indent="-349250">
              <a:defRPr sz="2400">
                <a:solidFill>
                  <a:schemeClr val="tx1"/>
                </a:solidFill>
                <a:latin typeface="Times" panose="02020603050405020304" pitchFamily="18" charset="0"/>
              </a:defRPr>
            </a:lvl1pPr>
            <a:lvl2pPr marL="5715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nSpc>
                <a:spcPct val="70000"/>
              </a:lnSpc>
              <a:spcBef>
                <a:spcPct val="30000"/>
              </a:spcBef>
              <a:spcAft>
                <a:spcPct val="30000"/>
              </a:spcAft>
              <a:buClr>
                <a:srgbClr val="084887"/>
              </a:buClr>
              <a:buSzPct val="80000"/>
              <a:buFont typeface="Monotype Sorts" pitchFamily="2" charset="2"/>
              <a:buChar char="è"/>
            </a:pPr>
            <a:endParaRPr lang="en-GB" altLang="en-US">
              <a:solidFill>
                <a:srgbClr val="084887"/>
              </a:solidFill>
              <a:latin typeface="Arial" panose="020B0604020202020204" pitchFamily="34" charset="0"/>
            </a:endParaRPr>
          </a:p>
        </p:txBody>
      </p:sp>
      <p:sp>
        <p:nvSpPr>
          <p:cNvPr id="353283" name="Rectangle 3">
            <a:extLst>
              <a:ext uri="{FF2B5EF4-FFF2-40B4-BE49-F238E27FC236}">
                <a16:creationId xmlns:a16="http://schemas.microsoft.com/office/drawing/2014/main" id="{D7B0BAAD-88C1-4ACE-82C2-690E71988E24}"/>
              </a:ext>
            </a:extLst>
          </p:cNvPr>
          <p:cNvSpPr>
            <a:spLocks noGrp="1" noChangeArrowheads="1"/>
          </p:cNvSpPr>
          <p:nvPr>
            <p:ph type="title"/>
          </p:nvPr>
        </p:nvSpPr>
        <p:spPr/>
        <p:txBody>
          <a:bodyPr/>
          <a:lstStyle/>
          <a:p>
            <a:r>
              <a:rPr lang="en-US" altLang="en-US" dirty="0" err="1"/>
              <a:t>VMx</a:t>
            </a:r>
            <a:r>
              <a:rPr lang="en-US" altLang="en-US" dirty="0"/>
              <a:t> Processing Features</a:t>
            </a:r>
            <a:br>
              <a:rPr lang="en-US" altLang="en-US" dirty="0"/>
            </a:br>
            <a:endParaRPr lang="en-US" altLang="en-US" dirty="0"/>
          </a:p>
        </p:txBody>
      </p:sp>
      <p:sp>
        <p:nvSpPr>
          <p:cNvPr id="353286" name="Rectangle 6">
            <a:extLst>
              <a:ext uri="{FF2B5EF4-FFF2-40B4-BE49-F238E27FC236}">
                <a16:creationId xmlns:a16="http://schemas.microsoft.com/office/drawing/2014/main" id="{A2999613-09E1-41D6-B923-DF1AE08F415B}"/>
              </a:ext>
            </a:extLst>
          </p:cNvPr>
          <p:cNvSpPr>
            <a:spLocks noChangeArrowheads="1"/>
          </p:cNvSpPr>
          <p:nvPr/>
        </p:nvSpPr>
        <p:spPr bwMode="auto">
          <a:xfrm>
            <a:off x="685800" y="954529"/>
            <a:ext cx="7696200" cy="460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indent="349250">
              <a:defRPr sz="2400">
                <a:solidFill>
                  <a:schemeClr val="tx1"/>
                </a:solidFill>
                <a:latin typeface="Times" panose="02020603050405020304" pitchFamily="18" charset="0"/>
              </a:defRPr>
            </a:lvl1pPr>
            <a:lvl2pPr marL="522288">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nSpc>
                <a:spcPct val="80000"/>
              </a:lnSpc>
              <a:spcBef>
                <a:spcPct val="30000"/>
              </a:spcBef>
              <a:spcAft>
                <a:spcPct val="30000"/>
              </a:spcAft>
              <a:buClr>
                <a:srgbClr val="084887"/>
              </a:buClr>
              <a:buSzPct val="80000"/>
              <a:buFont typeface="Monotype Sorts" pitchFamily="2" charset="2"/>
              <a:buChar char="è"/>
            </a:pPr>
            <a:r>
              <a:rPr lang="en-US" altLang="en-US" dirty="0">
                <a:solidFill>
                  <a:srgbClr val="084887"/>
                </a:solidFill>
                <a:latin typeface="Arial" panose="020B0604020202020204" pitchFamily="34" charset="0"/>
              </a:rPr>
              <a:t>Operates in real-time</a:t>
            </a:r>
          </a:p>
          <a:p>
            <a:pPr>
              <a:lnSpc>
                <a:spcPct val="80000"/>
              </a:lnSpc>
              <a:spcBef>
                <a:spcPct val="30000"/>
              </a:spcBef>
              <a:spcAft>
                <a:spcPct val="30000"/>
              </a:spcAft>
              <a:buClr>
                <a:srgbClr val="084887"/>
              </a:buClr>
              <a:buSzPct val="80000"/>
              <a:buFont typeface="Monotype Sorts" pitchFamily="2" charset="2"/>
              <a:buChar char="è"/>
            </a:pPr>
            <a:r>
              <a:rPr lang="en-US" altLang="en-US" dirty="0">
                <a:solidFill>
                  <a:srgbClr val="084887"/>
                </a:solidFill>
                <a:latin typeface="Arial" panose="020B0604020202020204" pitchFamily="34" charset="0"/>
              </a:rPr>
              <a:t>Offers several configurations</a:t>
            </a:r>
          </a:p>
          <a:p>
            <a:pPr>
              <a:lnSpc>
                <a:spcPct val="80000"/>
              </a:lnSpc>
              <a:spcBef>
                <a:spcPct val="30000"/>
              </a:spcBef>
              <a:spcAft>
                <a:spcPct val="30000"/>
              </a:spcAft>
              <a:buClr>
                <a:srgbClr val="084887"/>
              </a:buClr>
              <a:buSzPct val="80000"/>
              <a:buFont typeface="Monotype Sorts" pitchFamily="2" charset="2"/>
              <a:buChar char="è"/>
            </a:pPr>
            <a:r>
              <a:rPr lang="en-US" altLang="en-US" dirty="0">
                <a:solidFill>
                  <a:srgbClr val="084887"/>
                </a:solidFill>
                <a:latin typeface="Arial" panose="020B0604020202020204" pitchFamily="34" charset="0"/>
              </a:rPr>
              <a:t>Cooperates with Service Based Architecture</a:t>
            </a:r>
          </a:p>
          <a:p>
            <a:pPr>
              <a:lnSpc>
                <a:spcPct val="80000"/>
              </a:lnSpc>
              <a:spcBef>
                <a:spcPct val="30000"/>
              </a:spcBef>
              <a:spcAft>
                <a:spcPct val="30000"/>
              </a:spcAft>
              <a:buClr>
                <a:srgbClr val="084887"/>
              </a:buClr>
              <a:buSzPct val="80000"/>
              <a:buFont typeface="Monotype Sorts" pitchFamily="2" charset="2"/>
              <a:buChar char="è"/>
            </a:pPr>
            <a:r>
              <a:rPr lang="en-US" altLang="en-US" dirty="0">
                <a:solidFill>
                  <a:srgbClr val="084887"/>
                </a:solidFill>
                <a:latin typeface="Arial" panose="020B0604020202020204" pitchFamily="34" charset="0"/>
              </a:rPr>
              <a:t>Maintains message registry</a:t>
            </a:r>
          </a:p>
          <a:p>
            <a:pPr>
              <a:lnSpc>
                <a:spcPct val="80000"/>
              </a:lnSpc>
              <a:spcBef>
                <a:spcPct val="30000"/>
              </a:spcBef>
              <a:spcAft>
                <a:spcPct val="30000"/>
              </a:spcAft>
              <a:buClr>
                <a:srgbClr val="084887"/>
              </a:buClr>
              <a:buSzPct val="80000"/>
              <a:buFont typeface="Monotype Sorts" pitchFamily="2" charset="2"/>
              <a:buChar char="è"/>
            </a:pPr>
            <a:endParaRPr lang="en-US" altLang="en-US" dirty="0">
              <a:solidFill>
                <a:srgbClr val="084887"/>
              </a:solidFill>
              <a:latin typeface="Arial" panose="020B0604020202020204" pitchFamily="34" charset="0"/>
            </a:endParaRPr>
          </a:p>
        </p:txBody>
      </p:sp>
      <p:grpSp>
        <p:nvGrpSpPr>
          <p:cNvPr id="353287" name="Group 7">
            <a:extLst>
              <a:ext uri="{FF2B5EF4-FFF2-40B4-BE49-F238E27FC236}">
                <a16:creationId xmlns:a16="http://schemas.microsoft.com/office/drawing/2014/main" id="{2E7CF0B9-A949-447B-9B87-A874F85E4D67}"/>
              </a:ext>
            </a:extLst>
          </p:cNvPr>
          <p:cNvGrpSpPr>
            <a:grpSpLocks/>
          </p:cNvGrpSpPr>
          <p:nvPr/>
        </p:nvGrpSpPr>
        <p:grpSpPr bwMode="auto">
          <a:xfrm>
            <a:off x="1828800" y="5148263"/>
            <a:ext cx="5486400" cy="1023937"/>
            <a:chOff x="1104" y="3072"/>
            <a:chExt cx="3456" cy="645"/>
          </a:xfrm>
        </p:grpSpPr>
        <p:sp>
          <p:nvSpPr>
            <p:cNvPr id="353288" name="Rectangle 8">
              <a:extLst>
                <a:ext uri="{FF2B5EF4-FFF2-40B4-BE49-F238E27FC236}">
                  <a16:creationId xmlns:a16="http://schemas.microsoft.com/office/drawing/2014/main" id="{517B1FEB-F7E5-409C-B274-AF9EC8D28170}"/>
                </a:ext>
              </a:extLst>
            </p:cNvPr>
            <p:cNvSpPr>
              <a:spLocks noChangeArrowheads="1"/>
            </p:cNvSpPr>
            <p:nvPr/>
          </p:nvSpPr>
          <p:spPr bwMode="auto">
            <a:xfrm>
              <a:off x="1104" y="3072"/>
              <a:ext cx="1299" cy="645"/>
            </a:xfrm>
            <a:prstGeom prst="rect">
              <a:avLst/>
            </a:prstGeom>
            <a:solidFill>
              <a:srgbClr val="FF66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Vision</a:t>
              </a:r>
              <a:r>
                <a:rPr lang="en-US" altLang="en-US" sz="2000" i="1" dirty="0"/>
                <a:t>PLUS</a:t>
              </a:r>
              <a:r>
                <a:rPr lang="en-US" altLang="en-US" sz="2000" dirty="0"/>
                <a:t> </a:t>
              </a:r>
              <a:r>
                <a:rPr lang="en-US" altLang="en-US" sz="2000" dirty="0" err="1"/>
                <a:t>VMx</a:t>
              </a:r>
              <a:endParaRPr lang="en-US" altLang="en-US" dirty="0"/>
            </a:p>
          </p:txBody>
        </p:sp>
        <p:sp>
          <p:nvSpPr>
            <p:cNvPr id="353289" name="Rectangle 9">
              <a:extLst>
                <a:ext uri="{FF2B5EF4-FFF2-40B4-BE49-F238E27FC236}">
                  <a16:creationId xmlns:a16="http://schemas.microsoft.com/office/drawing/2014/main" id="{D6C486B3-7ECE-48F1-B01F-14C08C5536BC}"/>
                </a:ext>
              </a:extLst>
            </p:cNvPr>
            <p:cNvSpPr>
              <a:spLocks noChangeArrowheads="1"/>
            </p:cNvSpPr>
            <p:nvPr/>
          </p:nvSpPr>
          <p:spPr bwMode="auto">
            <a:xfrm>
              <a:off x="3166" y="3072"/>
              <a:ext cx="1394" cy="64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2000"/>
                <a:t>Web servers</a:t>
              </a:r>
            </a:p>
            <a:p>
              <a:pPr algn="ctr"/>
              <a:r>
                <a:rPr lang="en-US" altLang="en-US" sz="2000"/>
                <a:t>App servers</a:t>
              </a:r>
              <a:endParaRPr lang="en-US" altLang="en-US"/>
            </a:p>
          </p:txBody>
        </p:sp>
        <p:sp>
          <p:nvSpPr>
            <p:cNvPr id="353290" name="AutoShape 10">
              <a:extLst>
                <a:ext uri="{FF2B5EF4-FFF2-40B4-BE49-F238E27FC236}">
                  <a16:creationId xmlns:a16="http://schemas.microsoft.com/office/drawing/2014/main" id="{2F832805-4517-482E-B843-414B96ABEFCE}"/>
                </a:ext>
              </a:extLst>
            </p:cNvPr>
            <p:cNvSpPr>
              <a:spLocks noChangeArrowheads="1"/>
            </p:cNvSpPr>
            <p:nvPr/>
          </p:nvSpPr>
          <p:spPr bwMode="auto">
            <a:xfrm>
              <a:off x="2403" y="3229"/>
              <a:ext cx="751" cy="336"/>
            </a:xfrm>
            <a:prstGeom prst="leftRightArrow">
              <a:avLst>
                <a:gd name="adj1" fmla="val 50000"/>
                <a:gd name="adj2" fmla="val 44702"/>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37319648"/>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t>
            </a:r>
            <a:r>
              <a:rPr lang="en-US" dirty="0" err="1"/>
              <a:t>VMx</a:t>
            </a:r>
            <a:endParaRPr lang="en-US" dirty="0"/>
          </a:p>
        </p:txBody>
      </p:sp>
      <p:sp>
        <p:nvSpPr>
          <p:cNvPr id="3" name="Title 1"/>
          <p:cNvSpPr txBox="1">
            <a:spLocks/>
          </p:cNvSpPr>
          <p:nvPr/>
        </p:nvSpPr>
        <p:spPr bwMode="gray">
          <a:xfrm>
            <a:off x="269878" y="928315"/>
            <a:ext cx="8594260" cy="500136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US" dirty="0" err="1"/>
              <a:t>VMx</a:t>
            </a:r>
            <a:r>
              <a:rPr lang="en-US" dirty="0"/>
              <a:t> extends service-based architecture to non-</a:t>
            </a:r>
            <a:r>
              <a:rPr lang="en-US" dirty="0" err="1"/>
              <a:t>Vision</a:t>
            </a:r>
            <a:r>
              <a:rPr lang="en-US" i="1" dirty="0" err="1"/>
              <a:t>PLUS</a:t>
            </a:r>
            <a:r>
              <a:rPr lang="en-US" i="1" dirty="0"/>
              <a:t> </a:t>
            </a:r>
            <a:r>
              <a:rPr lang="en-US" dirty="0"/>
              <a:t>applications outside the host environment by translating XML messages from these applications into COBOL requests</a:t>
            </a:r>
          </a:p>
          <a:p>
            <a:r>
              <a:rPr lang="en-US" dirty="0"/>
              <a:t>that the SDM understands. </a:t>
            </a:r>
          </a:p>
          <a:p>
            <a:r>
              <a:rPr lang="en-US" dirty="0"/>
              <a:t>These messages can originate from applications such as a customer call center, integrated voice response system, or Internet banking system. </a:t>
            </a:r>
          </a:p>
          <a:p>
            <a:endParaRPr lang="en-US" dirty="0"/>
          </a:p>
          <a:p>
            <a:r>
              <a:rPr lang="en-US" dirty="0" err="1"/>
              <a:t>VMx</a:t>
            </a:r>
            <a:r>
              <a:rPr lang="en-US" dirty="0"/>
              <a:t> also takes the COBOL message responses from Vision</a:t>
            </a:r>
            <a:r>
              <a:rPr lang="en-US" i="1" dirty="0"/>
              <a:t>PLUS </a:t>
            </a:r>
            <a:r>
              <a:rPr lang="en-US" dirty="0"/>
              <a:t>applications, translates them back into XML messages, and replies to the originating application. </a:t>
            </a:r>
          </a:p>
          <a:p>
            <a:endParaRPr lang="en-US" dirty="0"/>
          </a:p>
          <a:p>
            <a:r>
              <a:rPr lang="en-US" dirty="0" err="1"/>
              <a:t>VMx</a:t>
            </a:r>
            <a:r>
              <a:rPr lang="en-US" dirty="0"/>
              <a:t> can also work with FF (fixed format) messages.</a:t>
            </a:r>
            <a:endParaRPr lang="en-US" kern="0" dirty="0"/>
          </a:p>
        </p:txBody>
      </p:sp>
    </p:spTree>
    <p:extLst>
      <p:ext uri="{BB962C8B-B14F-4D97-AF65-F5344CB8AC3E}">
        <p14:creationId xmlns:p14="http://schemas.microsoft.com/office/powerpoint/2010/main" val="4169235440"/>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a:extLst>
              <a:ext uri="{FF2B5EF4-FFF2-40B4-BE49-F238E27FC236}">
                <a16:creationId xmlns:a16="http://schemas.microsoft.com/office/drawing/2014/main" id="{85C34C22-47F4-4ECE-80C7-4DD53D0F9AF8}"/>
              </a:ext>
            </a:extLst>
          </p:cNvPr>
          <p:cNvSpPr>
            <a:spLocks noGrp="1" noChangeArrowheads="1"/>
          </p:cNvSpPr>
          <p:nvPr>
            <p:ph idx="1"/>
          </p:nvPr>
        </p:nvSpPr>
        <p:spPr>
          <a:xfrm>
            <a:off x="258190" y="838200"/>
            <a:ext cx="8615227" cy="5382207"/>
          </a:xfrm>
        </p:spPr>
        <p:txBody>
          <a:bodyPr/>
          <a:lstStyle/>
          <a:p>
            <a:pPr>
              <a:lnSpc>
                <a:spcPct val="110000"/>
              </a:lnSpc>
            </a:pPr>
            <a:r>
              <a:rPr lang="en-US" altLang="en-US" sz="1800" dirty="0"/>
              <a:t>Set up control records</a:t>
            </a:r>
          </a:p>
          <a:p>
            <a:pPr lvl="1">
              <a:lnSpc>
                <a:spcPct val="110000"/>
              </a:lnSpc>
            </a:pPr>
            <a:r>
              <a:rPr lang="en-US" altLang="en-US" sz="1800" dirty="0"/>
              <a:t>Establish configuration – </a:t>
            </a:r>
          </a:p>
          <a:p>
            <a:pPr marL="147463" lvl="1" indent="0">
              <a:lnSpc>
                <a:spcPct val="110000"/>
              </a:lnSpc>
              <a:buNone/>
            </a:pPr>
            <a:r>
              <a:rPr lang="en-US" altLang="en-US" sz="1800" dirty="0"/>
              <a:t>A control record must be set for each connection ID that includes: </a:t>
            </a:r>
          </a:p>
          <a:p>
            <a:pPr marL="147463" lvl="1" indent="0">
              <a:lnSpc>
                <a:spcPct val="110000"/>
              </a:lnSpc>
              <a:buNone/>
            </a:pPr>
            <a:r>
              <a:rPr lang="en-US" altLang="en-US" sz="1800" dirty="0"/>
              <a:t>                   - Communication protocol/modes      - Connection status</a:t>
            </a:r>
          </a:p>
          <a:p>
            <a:pPr marL="147463" lvl="1" indent="0">
              <a:lnSpc>
                <a:spcPct val="110000"/>
              </a:lnSpc>
              <a:buNone/>
            </a:pPr>
            <a:r>
              <a:rPr lang="en-US" altLang="en-US" sz="1800" dirty="0"/>
              <a:t>                   - Timeout interval                                  - </a:t>
            </a:r>
            <a:r>
              <a:rPr lang="en-US" sz="1800" dirty="0"/>
              <a:t>TCP/IP address details, WebSphere MQ</a:t>
            </a:r>
          </a:p>
          <a:p>
            <a:pPr marL="147463" lvl="1" indent="0">
              <a:lnSpc>
                <a:spcPct val="110000"/>
              </a:lnSpc>
              <a:buNone/>
            </a:pPr>
            <a:r>
              <a:rPr lang="en-US" altLang="en-US" sz="1800" dirty="0"/>
              <a:t>                                                                                       </a:t>
            </a:r>
            <a:r>
              <a:rPr lang="en-US" sz="1800" dirty="0"/>
              <a:t>queue names, or</a:t>
            </a:r>
            <a:r>
              <a:rPr lang="en-US" altLang="en-US" sz="1800" dirty="0"/>
              <a:t> </a:t>
            </a:r>
            <a:r>
              <a:rPr lang="en-US" sz="1800" dirty="0"/>
              <a:t>HTTP address and URL</a:t>
            </a:r>
          </a:p>
          <a:p>
            <a:pPr marL="147463" lvl="1" indent="0">
              <a:lnSpc>
                <a:spcPct val="110000"/>
              </a:lnSpc>
              <a:buNone/>
            </a:pPr>
            <a:r>
              <a:rPr lang="en-US" altLang="en-US" sz="1800" dirty="0"/>
              <a:t>                                                                                       </a:t>
            </a:r>
            <a:r>
              <a:rPr lang="en-US" sz="1800" dirty="0"/>
              <a:t>details</a:t>
            </a:r>
            <a:endParaRPr lang="en-US" altLang="en-US" sz="1800" dirty="0"/>
          </a:p>
          <a:p>
            <a:pPr lvl="1">
              <a:lnSpc>
                <a:spcPct val="110000"/>
              </a:lnSpc>
            </a:pPr>
            <a:r>
              <a:rPr lang="en-US" altLang="en-US" sz="1800" dirty="0"/>
              <a:t>Manage connections</a:t>
            </a:r>
          </a:p>
          <a:p>
            <a:pPr marL="147463" lvl="1" indent="0">
              <a:lnSpc>
                <a:spcPct val="110000"/>
              </a:lnSpc>
              <a:buNone/>
            </a:pPr>
            <a:r>
              <a:rPr lang="en-US" altLang="en-US" sz="1800" dirty="0"/>
              <a:t>(VRMS  System parameter, VRMC – Connection details)</a:t>
            </a:r>
          </a:p>
          <a:p>
            <a:pPr>
              <a:lnSpc>
                <a:spcPct val="110000"/>
              </a:lnSpc>
            </a:pPr>
            <a:r>
              <a:rPr lang="en-US" altLang="en-US" sz="1800" dirty="0"/>
              <a:t>Define messages</a:t>
            </a:r>
          </a:p>
          <a:p>
            <a:pPr lvl="1">
              <a:lnSpc>
                <a:spcPct val="110000"/>
              </a:lnSpc>
            </a:pPr>
            <a:r>
              <a:rPr lang="en-US" altLang="en-US" sz="1800" dirty="0"/>
              <a:t>Specify XML tags (VRMX – XML message definition)</a:t>
            </a:r>
          </a:p>
          <a:p>
            <a:pPr>
              <a:lnSpc>
                <a:spcPct val="110000"/>
              </a:lnSpc>
            </a:pPr>
            <a:r>
              <a:rPr lang="en-US" altLang="en-US" sz="1800" dirty="0"/>
              <a:t>Identify and build services</a:t>
            </a:r>
          </a:p>
          <a:p>
            <a:pPr>
              <a:lnSpc>
                <a:spcPct val="110000"/>
              </a:lnSpc>
            </a:pPr>
            <a:r>
              <a:rPr lang="en-US" altLang="en-US" sz="1800" dirty="0"/>
              <a:t>Monitor messages (VRDL)</a:t>
            </a:r>
          </a:p>
          <a:p>
            <a:pPr lvl="1">
              <a:lnSpc>
                <a:spcPct val="110000"/>
              </a:lnSpc>
              <a:buFont typeface="Arial" panose="020B0604020202020204" pitchFamily="34" charset="0"/>
              <a:buChar char="•"/>
            </a:pPr>
            <a:r>
              <a:rPr lang="en-US" altLang="en-US" sz="1800" dirty="0"/>
              <a:t>through SBA / SDM</a:t>
            </a:r>
          </a:p>
          <a:p>
            <a:pPr marL="147463" lvl="1" indent="0">
              <a:lnSpc>
                <a:spcPct val="110000"/>
              </a:lnSpc>
              <a:buNone/>
            </a:pPr>
            <a:endParaRPr lang="en-US" altLang="en-US" sz="1800" dirty="0"/>
          </a:p>
          <a:p>
            <a:pPr marL="147463" lvl="1" indent="0">
              <a:lnSpc>
                <a:spcPct val="110000"/>
              </a:lnSpc>
              <a:buNone/>
            </a:pPr>
            <a:endParaRPr lang="en-US" altLang="en-US" sz="1800" dirty="0"/>
          </a:p>
          <a:p>
            <a:pPr>
              <a:lnSpc>
                <a:spcPct val="110000"/>
              </a:lnSpc>
            </a:pPr>
            <a:endParaRPr lang="en-US" altLang="en-US" dirty="0"/>
          </a:p>
          <a:p>
            <a:pPr>
              <a:lnSpc>
                <a:spcPct val="110000"/>
              </a:lnSpc>
            </a:pPr>
            <a:endParaRPr lang="en-US" altLang="en-US" dirty="0"/>
          </a:p>
          <a:p>
            <a:pPr>
              <a:lnSpc>
                <a:spcPct val="70000"/>
              </a:lnSpc>
            </a:pPr>
            <a:endParaRPr lang="en-US" altLang="en-US" dirty="0"/>
          </a:p>
        </p:txBody>
      </p:sp>
      <p:sp>
        <p:nvSpPr>
          <p:cNvPr id="363522" name="Rectangle 2">
            <a:extLst>
              <a:ext uri="{FF2B5EF4-FFF2-40B4-BE49-F238E27FC236}">
                <a16:creationId xmlns:a16="http://schemas.microsoft.com/office/drawing/2014/main" id="{F766B6C1-8E6B-40B1-BBE1-FC3AB401921A}"/>
              </a:ext>
            </a:extLst>
          </p:cNvPr>
          <p:cNvSpPr>
            <a:spLocks noGrp="1" noChangeArrowheads="1"/>
          </p:cNvSpPr>
          <p:nvPr>
            <p:ph type="title"/>
          </p:nvPr>
        </p:nvSpPr>
        <p:spPr/>
        <p:txBody>
          <a:bodyPr/>
          <a:lstStyle/>
          <a:p>
            <a:r>
              <a:rPr lang="en-US" altLang="en-US"/>
              <a:t>How VMx Works</a:t>
            </a:r>
          </a:p>
        </p:txBody>
      </p:sp>
      <p:sp>
        <p:nvSpPr>
          <p:cNvPr id="363527" name="Rectangle 7">
            <a:extLst>
              <a:ext uri="{FF2B5EF4-FFF2-40B4-BE49-F238E27FC236}">
                <a16:creationId xmlns:a16="http://schemas.microsoft.com/office/drawing/2014/main" id="{8B8EAABF-4A56-4B68-A568-94EA7403C3EE}"/>
              </a:ext>
            </a:extLst>
          </p:cNvPr>
          <p:cNvSpPr>
            <a:spLocks noChangeArrowheads="1"/>
          </p:cNvSpPr>
          <p:nvPr/>
        </p:nvSpPr>
        <p:spPr bwMode="auto">
          <a:xfrm>
            <a:off x="4746625" y="2057400"/>
            <a:ext cx="4473575" cy="406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Aft>
                <a:spcPct val="30000"/>
              </a:spcAft>
              <a:buSzPct val="80000"/>
              <a:buFont typeface="Monotype Sorts" pitchFamily="2" charset="2"/>
              <a:buChar char="è"/>
              <a:defRPr sz="2000">
                <a:solidFill>
                  <a:srgbClr val="084887"/>
                </a:solidFill>
                <a:latin typeface="Arial" panose="020B0604020202020204" pitchFamily="34" charset="0"/>
              </a:defRPr>
            </a:lvl1pPr>
            <a:lvl2pPr marL="742950" indent="-285750">
              <a:spcAft>
                <a:spcPct val="30000"/>
              </a:spcAft>
              <a:buChar char="–"/>
              <a:defRPr>
                <a:solidFill>
                  <a:srgbClr val="084887"/>
                </a:solidFill>
                <a:latin typeface="Arial" panose="020B0604020202020204" pitchFamily="34" charset="0"/>
              </a:defRPr>
            </a:lvl2pPr>
            <a:lvl3pPr marL="1085850" indent="-228600">
              <a:spcAft>
                <a:spcPct val="30000"/>
              </a:spcAft>
              <a:buChar char="–"/>
              <a:defRPr>
                <a:solidFill>
                  <a:srgbClr val="084887"/>
                </a:solidFill>
                <a:latin typeface="Arial" panose="020B0604020202020204" pitchFamily="34" charset="0"/>
              </a:defRPr>
            </a:lvl3pPr>
            <a:lvl4pPr marL="1200150">
              <a:spcBef>
                <a:spcPct val="20000"/>
              </a:spcBef>
              <a:defRPr>
                <a:solidFill>
                  <a:srgbClr val="074B88"/>
                </a:solidFill>
                <a:latin typeface="Arial" panose="020B0604020202020204" pitchFamily="34" charset="0"/>
              </a:defRPr>
            </a:lvl4pPr>
            <a:lvl5pPr marL="1543050">
              <a:spcAft>
                <a:spcPct val="30000"/>
              </a:spcAft>
              <a:defRPr>
                <a:solidFill>
                  <a:srgbClr val="074B88"/>
                </a:solidFill>
                <a:latin typeface="Arial" panose="020B0604020202020204" pitchFamily="34" charset="0"/>
              </a:defRPr>
            </a:lvl5pPr>
            <a:lvl6pPr marL="2000250" eaLnBrk="0" fontAlgn="base" hangingPunct="0">
              <a:spcBef>
                <a:spcPct val="0"/>
              </a:spcBef>
              <a:spcAft>
                <a:spcPct val="30000"/>
              </a:spcAft>
              <a:defRPr>
                <a:solidFill>
                  <a:srgbClr val="074B88"/>
                </a:solidFill>
                <a:latin typeface="Arial" panose="020B0604020202020204" pitchFamily="34" charset="0"/>
              </a:defRPr>
            </a:lvl6pPr>
            <a:lvl7pPr marL="2457450" eaLnBrk="0" fontAlgn="base" hangingPunct="0">
              <a:spcBef>
                <a:spcPct val="0"/>
              </a:spcBef>
              <a:spcAft>
                <a:spcPct val="30000"/>
              </a:spcAft>
              <a:defRPr>
                <a:solidFill>
                  <a:srgbClr val="074B88"/>
                </a:solidFill>
                <a:latin typeface="Arial" panose="020B0604020202020204" pitchFamily="34" charset="0"/>
              </a:defRPr>
            </a:lvl7pPr>
            <a:lvl8pPr marL="2914650" eaLnBrk="0" fontAlgn="base" hangingPunct="0">
              <a:spcBef>
                <a:spcPct val="0"/>
              </a:spcBef>
              <a:spcAft>
                <a:spcPct val="30000"/>
              </a:spcAft>
              <a:defRPr>
                <a:solidFill>
                  <a:srgbClr val="074B88"/>
                </a:solidFill>
                <a:latin typeface="Arial" panose="020B0604020202020204" pitchFamily="34" charset="0"/>
              </a:defRPr>
            </a:lvl8pPr>
            <a:lvl9pPr marL="3371850" eaLnBrk="0" fontAlgn="base" hangingPunct="0">
              <a:spcBef>
                <a:spcPct val="0"/>
              </a:spcBef>
              <a:spcAft>
                <a:spcPct val="30000"/>
              </a:spcAft>
              <a:defRPr>
                <a:solidFill>
                  <a:srgbClr val="074B88"/>
                </a:solidFill>
                <a:latin typeface="Arial" panose="020B0604020202020204" pitchFamily="34" charset="0"/>
              </a:defRPr>
            </a:lvl9pPr>
          </a:lstStyle>
          <a:p>
            <a:pPr>
              <a:lnSpc>
                <a:spcPct val="110000"/>
              </a:lnSpc>
            </a:pPr>
            <a:endParaRPr lang="en-US" altLang="en-US" sz="2400" dirty="0"/>
          </a:p>
          <a:p>
            <a:pPr>
              <a:lnSpc>
                <a:spcPct val="70000"/>
              </a:lnSpc>
            </a:pPr>
            <a:endParaRPr lang="en-US" altLang="en-US" sz="2400" dirty="0"/>
          </a:p>
        </p:txBody>
      </p:sp>
    </p:spTree>
    <p:extLst>
      <p:ext uri="{BB962C8B-B14F-4D97-AF65-F5344CB8AC3E}">
        <p14:creationId xmlns:p14="http://schemas.microsoft.com/office/powerpoint/2010/main" val="2104183231"/>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05F8FE87-C624-4FEE-8493-CCD59CF1460E}"/>
              </a:ext>
            </a:extLst>
          </p:cNvPr>
          <p:cNvSpPr>
            <a:spLocks noGrp="1" noChangeArrowheads="1"/>
          </p:cNvSpPr>
          <p:nvPr>
            <p:ph type="title"/>
          </p:nvPr>
        </p:nvSpPr>
        <p:spPr/>
        <p:txBody>
          <a:bodyPr/>
          <a:lstStyle/>
          <a:p>
            <a:r>
              <a:rPr lang="en-US" altLang="en-US" dirty="0" err="1"/>
              <a:t>VMx</a:t>
            </a:r>
            <a:r>
              <a:rPr lang="en-US" altLang="en-US" dirty="0"/>
              <a:t> – VMMD, VMXD, SMSD</a:t>
            </a:r>
          </a:p>
        </p:txBody>
      </p:sp>
      <p:sp>
        <p:nvSpPr>
          <p:cNvPr id="253964" name="Rectangle 12">
            <a:extLst>
              <a:ext uri="{FF2B5EF4-FFF2-40B4-BE49-F238E27FC236}">
                <a16:creationId xmlns:a16="http://schemas.microsoft.com/office/drawing/2014/main" id="{D9456804-DCC7-4269-B6C2-7FCAE125BAD4}"/>
              </a:ext>
            </a:extLst>
          </p:cNvPr>
          <p:cNvSpPr>
            <a:spLocks noChangeArrowheads="1"/>
          </p:cNvSpPr>
          <p:nvPr/>
        </p:nvSpPr>
        <p:spPr bwMode="auto">
          <a:xfrm>
            <a:off x="2530475" y="2759075"/>
            <a:ext cx="685800" cy="1905000"/>
          </a:xfrm>
          <a:prstGeom prst="rect">
            <a:avLst/>
          </a:prstGeom>
          <a:solidFill>
            <a:srgbClr val="F8D55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en-US" sz="1600" b="1"/>
              <a:t>Protocol Layer</a:t>
            </a:r>
          </a:p>
        </p:txBody>
      </p:sp>
      <p:sp>
        <p:nvSpPr>
          <p:cNvPr id="253966" name="Rectangle 14">
            <a:extLst>
              <a:ext uri="{FF2B5EF4-FFF2-40B4-BE49-F238E27FC236}">
                <a16:creationId xmlns:a16="http://schemas.microsoft.com/office/drawing/2014/main" id="{DBB6857B-8B89-49AD-A269-36C18E81234A}"/>
              </a:ext>
            </a:extLst>
          </p:cNvPr>
          <p:cNvSpPr>
            <a:spLocks noChangeArrowheads="1"/>
          </p:cNvSpPr>
          <p:nvPr/>
        </p:nvSpPr>
        <p:spPr bwMode="auto">
          <a:xfrm>
            <a:off x="3673475" y="2759075"/>
            <a:ext cx="685800" cy="1905000"/>
          </a:xfrm>
          <a:prstGeom prst="rect">
            <a:avLst/>
          </a:prstGeom>
          <a:solidFill>
            <a:srgbClr val="F8D55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en-US" sz="1600" b="1"/>
              <a:t>Parse Layer</a:t>
            </a:r>
          </a:p>
        </p:txBody>
      </p:sp>
      <p:sp>
        <p:nvSpPr>
          <p:cNvPr id="253967" name="Rectangle 15">
            <a:extLst>
              <a:ext uri="{FF2B5EF4-FFF2-40B4-BE49-F238E27FC236}">
                <a16:creationId xmlns:a16="http://schemas.microsoft.com/office/drawing/2014/main" id="{FD3C1E68-3D81-4B92-80B3-64B4868B5D2A}"/>
              </a:ext>
            </a:extLst>
          </p:cNvPr>
          <p:cNvSpPr>
            <a:spLocks noChangeArrowheads="1"/>
          </p:cNvSpPr>
          <p:nvPr/>
        </p:nvSpPr>
        <p:spPr bwMode="auto">
          <a:xfrm>
            <a:off x="4816475" y="2759075"/>
            <a:ext cx="685800" cy="1905000"/>
          </a:xfrm>
          <a:prstGeom prst="rect">
            <a:avLst/>
          </a:prstGeom>
          <a:solidFill>
            <a:srgbClr val="F8D55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en-US" sz="1600" b="1"/>
              <a:t>Construction</a:t>
            </a:r>
          </a:p>
        </p:txBody>
      </p:sp>
      <p:sp>
        <p:nvSpPr>
          <p:cNvPr id="253969" name="Rectangle 17">
            <a:extLst>
              <a:ext uri="{FF2B5EF4-FFF2-40B4-BE49-F238E27FC236}">
                <a16:creationId xmlns:a16="http://schemas.microsoft.com/office/drawing/2014/main" id="{69BA2052-5C88-4384-8F70-CA2E3B0F91C5}"/>
              </a:ext>
            </a:extLst>
          </p:cNvPr>
          <p:cNvSpPr>
            <a:spLocks noChangeArrowheads="1"/>
          </p:cNvSpPr>
          <p:nvPr/>
        </p:nvSpPr>
        <p:spPr bwMode="auto">
          <a:xfrm>
            <a:off x="5959475" y="2759075"/>
            <a:ext cx="685800" cy="1905000"/>
          </a:xfrm>
          <a:prstGeom prst="rect">
            <a:avLst/>
          </a:prstGeom>
          <a:solidFill>
            <a:srgbClr val="5E88B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en-US" sz="1600" b="1" dirty="0">
                <a:solidFill>
                  <a:schemeClr val="bg1"/>
                </a:solidFill>
              </a:rPr>
              <a:t>Service</a:t>
            </a:r>
            <a:r>
              <a:rPr lang="en-US" altLang="en-US" sz="1600" b="1" dirty="0"/>
              <a:t> </a:t>
            </a:r>
            <a:r>
              <a:rPr lang="en-US" altLang="en-US" sz="1600" b="1" dirty="0">
                <a:solidFill>
                  <a:schemeClr val="bg1"/>
                </a:solidFill>
              </a:rPr>
              <a:t>Delivery</a:t>
            </a:r>
          </a:p>
        </p:txBody>
      </p:sp>
      <p:sp>
        <p:nvSpPr>
          <p:cNvPr id="253970" name="Rectangle 18">
            <a:extLst>
              <a:ext uri="{FF2B5EF4-FFF2-40B4-BE49-F238E27FC236}">
                <a16:creationId xmlns:a16="http://schemas.microsoft.com/office/drawing/2014/main" id="{FF379B99-8C2D-4A22-88F4-633390C9389F}"/>
              </a:ext>
            </a:extLst>
          </p:cNvPr>
          <p:cNvSpPr>
            <a:spLocks noChangeArrowheads="1"/>
          </p:cNvSpPr>
          <p:nvPr/>
        </p:nvSpPr>
        <p:spPr bwMode="auto">
          <a:xfrm>
            <a:off x="7102475" y="2759075"/>
            <a:ext cx="685800" cy="1905000"/>
          </a:xfrm>
          <a:prstGeom prst="rect">
            <a:avLst/>
          </a:prstGeom>
          <a:solidFill>
            <a:srgbClr val="FF9073"/>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en-US" sz="1600" b="1"/>
              <a:t>Provider</a:t>
            </a:r>
          </a:p>
        </p:txBody>
      </p:sp>
      <p:sp>
        <p:nvSpPr>
          <p:cNvPr id="253971" name="Rectangle 19">
            <a:extLst>
              <a:ext uri="{FF2B5EF4-FFF2-40B4-BE49-F238E27FC236}">
                <a16:creationId xmlns:a16="http://schemas.microsoft.com/office/drawing/2014/main" id="{5046268E-1807-44EC-8072-7522137B12AD}"/>
              </a:ext>
            </a:extLst>
          </p:cNvPr>
          <p:cNvSpPr>
            <a:spLocks noChangeArrowheads="1"/>
          </p:cNvSpPr>
          <p:nvPr/>
        </p:nvSpPr>
        <p:spPr bwMode="auto">
          <a:xfrm>
            <a:off x="1235075" y="2759075"/>
            <a:ext cx="685800" cy="1905000"/>
          </a:xfrm>
          <a:prstGeom prst="rect">
            <a:avLst/>
          </a:prstGeom>
          <a:solidFill>
            <a:srgbClr val="FF9073"/>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en-US" sz="1600" b="1"/>
              <a:t>Consumer</a:t>
            </a:r>
          </a:p>
        </p:txBody>
      </p:sp>
      <p:sp>
        <p:nvSpPr>
          <p:cNvPr id="253972" name="Line 20">
            <a:extLst>
              <a:ext uri="{FF2B5EF4-FFF2-40B4-BE49-F238E27FC236}">
                <a16:creationId xmlns:a16="http://schemas.microsoft.com/office/drawing/2014/main" id="{C6C13135-95D3-438F-BC3D-6A463B2675AC}"/>
              </a:ext>
            </a:extLst>
          </p:cNvPr>
          <p:cNvSpPr>
            <a:spLocks noChangeShapeType="1"/>
          </p:cNvSpPr>
          <p:nvPr/>
        </p:nvSpPr>
        <p:spPr bwMode="auto">
          <a:xfrm>
            <a:off x="2225675" y="2530475"/>
            <a:ext cx="0" cy="22860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973" name="Line 21">
            <a:extLst>
              <a:ext uri="{FF2B5EF4-FFF2-40B4-BE49-F238E27FC236}">
                <a16:creationId xmlns:a16="http://schemas.microsoft.com/office/drawing/2014/main" id="{A5B05F49-2B55-43C9-8F35-48B578EDAE34}"/>
              </a:ext>
            </a:extLst>
          </p:cNvPr>
          <p:cNvSpPr>
            <a:spLocks noChangeShapeType="1"/>
          </p:cNvSpPr>
          <p:nvPr/>
        </p:nvSpPr>
        <p:spPr bwMode="auto">
          <a:xfrm>
            <a:off x="5730875" y="2530475"/>
            <a:ext cx="0" cy="22860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974" name="Text Box 22">
            <a:extLst>
              <a:ext uri="{FF2B5EF4-FFF2-40B4-BE49-F238E27FC236}">
                <a16:creationId xmlns:a16="http://schemas.microsoft.com/office/drawing/2014/main" id="{F46B20B5-1679-4246-9570-61A7F7DC5D97}"/>
              </a:ext>
            </a:extLst>
          </p:cNvPr>
          <p:cNvSpPr txBox="1">
            <a:spLocks noChangeArrowheads="1"/>
          </p:cNvSpPr>
          <p:nvPr/>
        </p:nvSpPr>
        <p:spPr bwMode="auto">
          <a:xfrm>
            <a:off x="838200" y="2209800"/>
            <a:ext cx="1012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V+ Client</a:t>
            </a:r>
          </a:p>
        </p:txBody>
      </p:sp>
      <p:sp>
        <p:nvSpPr>
          <p:cNvPr id="253975" name="Text Box 23">
            <a:extLst>
              <a:ext uri="{FF2B5EF4-FFF2-40B4-BE49-F238E27FC236}">
                <a16:creationId xmlns:a16="http://schemas.microsoft.com/office/drawing/2014/main" id="{28C37B8C-BC44-478F-A24D-67A719467CB3}"/>
              </a:ext>
            </a:extLst>
          </p:cNvPr>
          <p:cNvSpPr txBox="1">
            <a:spLocks noChangeArrowheads="1"/>
          </p:cNvSpPr>
          <p:nvPr/>
        </p:nvSpPr>
        <p:spPr bwMode="auto">
          <a:xfrm>
            <a:off x="3673475" y="2225675"/>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VMx</a:t>
            </a:r>
          </a:p>
        </p:txBody>
      </p:sp>
      <p:sp>
        <p:nvSpPr>
          <p:cNvPr id="253976" name="Text Box 24">
            <a:extLst>
              <a:ext uri="{FF2B5EF4-FFF2-40B4-BE49-F238E27FC236}">
                <a16:creationId xmlns:a16="http://schemas.microsoft.com/office/drawing/2014/main" id="{E9E1BF61-2E87-4F34-9205-ADA207F98A67}"/>
              </a:ext>
            </a:extLst>
          </p:cNvPr>
          <p:cNvSpPr txBox="1">
            <a:spLocks noChangeArrowheads="1"/>
          </p:cNvSpPr>
          <p:nvPr/>
        </p:nvSpPr>
        <p:spPr bwMode="auto">
          <a:xfrm>
            <a:off x="5943600" y="2225675"/>
            <a:ext cx="63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SDM</a:t>
            </a:r>
          </a:p>
        </p:txBody>
      </p:sp>
      <p:sp>
        <p:nvSpPr>
          <p:cNvPr id="253977" name="AutoShape 25">
            <a:extLst>
              <a:ext uri="{FF2B5EF4-FFF2-40B4-BE49-F238E27FC236}">
                <a16:creationId xmlns:a16="http://schemas.microsoft.com/office/drawing/2014/main" id="{E0AAB3FD-E652-40D7-98C9-37517E8F53D3}"/>
              </a:ext>
            </a:extLst>
          </p:cNvPr>
          <p:cNvSpPr>
            <a:spLocks noChangeArrowheads="1"/>
          </p:cNvSpPr>
          <p:nvPr/>
        </p:nvSpPr>
        <p:spPr bwMode="auto">
          <a:xfrm>
            <a:off x="6416675" y="5273675"/>
            <a:ext cx="914400" cy="533400"/>
          </a:xfrm>
          <a:prstGeom prst="can">
            <a:avLst>
              <a:gd name="adj" fmla="val 25000"/>
            </a:avLst>
          </a:prstGeom>
          <a:solidFill>
            <a:srgbClr val="5E88B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chemeClr val="bg1"/>
                </a:solidFill>
              </a:rPr>
              <a:t>SMSD</a:t>
            </a:r>
          </a:p>
        </p:txBody>
      </p:sp>
      <p:sp>
        <p:nvSpPr>
          <p:cNvPr id="253978" name="AutoShape 26">
            <a:extLst>
              <a:ext uri="{FF2B5EF4-FFF2-40B4-BE49-F238E27FC236}">
                <a16:creationId xmlns:a16="http://schemas.microsoft.com/office/drawing/2014/main" id="{B94F3F47-9C3B-48EE-A7CF-8FB86DAC24DC}"/>
              </a:ext>
            </a:extLst>
          </p:cNvPr>
          <p:cNvSpPr>
            <a:spLocks noChangeArrowheads="1"/>
          </p:cNvSpPr>
          <p:nvPr/>
        </p:nvSpPr>
        <p:spPr bwMode="auto">
          <a:xfrm>
            <a:off x="3521075" y="5273675"/>
            <a:ext cx="914400" cy="533400"/>
          </a:xfrm>
          <a:prstGeom prst="can">
            <a:avLst>
              <a:gd name="adj" fmla="val 25000"/>
            </a:avLst>
          </a:prstGeom>
          <a:solidFill>
            <a:srgbClr val="F8D55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t>VMXD</a:t>
            </a:r>
          </a:p>
        </p:txBody>
      </p:sp>
      <p:sp>
        <p:nvSpPr>
          <p:cNvPr id="253979" name="AutoShape 27">
            <a:extLst>
              <a:ext uri="{FF2B5EF4-FFF2-40B4-BE49-F238E27FC236}">
                <a16:creationId xmlns:a16="http://schemas.microsoft.com/office/drawing/2014/main" id="{5674B075-096C-4E91-9B96-471DF85690F3}"/>
              </a:ext>
            </a:extLst>
          </p:cNvPr>
          <p:cNvSpPr>
            <a:spLocks noChangeArrowheads="1"/>
          </p:cNvSpPr>
          <p:nvPr/>
        </p:nvSpPr>
        <p:spPr bwMode="auto">
          <a:xfrm>
            <a:off x="4740275" y="5273675"/>
            <a:ext cx="914400" cy="533400"/>
          </a:xfrm>
          <a:prstGeom prst="can">
            <a:avLst>
              <a:gd name="adj" fmla="val 25000"/>
            </a:avLst>
          </a:prstGeom>
          <a:solidFill>
            <a:srgbClr val="F8D55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t>VMMD</a:t>
            </a:r>
          </a:p>
        </p:txBody>
      </p:sp>
      <p:cxnSp>
        <p:nvCxnSpPr>
          <p:cNvPr id="253980" name="AutoShape 28">
            <a:extLst>
              <a:ext uri="{FF2B5EF4-FFF2-40B4-BE49-F238E27FC236}">
                <a16:creationId xmlns:a16="http://schemas.microsoft.com/office/drawing/2014/main" id="{9C69A1C1-00B9-4052-ACF6-9F7765CD6DED}"/>
              </a:ext>
            </a:extLst>
          </p:cNvPr>
          <p:cNvCxnSpPr>
            <a:cxnSpLocks noChangeShapeType="1"/>
            <a:stCxn id="253966" idx="2"/>
            <a:endCxn id="253978" idx="1"/>
          </p:cNvCxnSpPr>
          <p:nvPr/>
        </p:nvCxnSpPr>
        <p:spPr bwMode="auto">
          <a:xfrm flipH="1">
            <a:off x="3978275" y="4683125"/>
            <a:ext cx="38100" cy="571500"/>
          </a:xfrm>
          <a:prstGeom prst="straightConnector1">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981" name="AutoShape 29">
            <a:extLst>
              <a:ext uri="{FF2B5EF4-FFF2-40B4-BE49-F238E27FC236}">
                <a16:creationId xmlns:a16="http://schemas.microsoft.com/office/drawing/2014/main" id="{354EBED2-2D3B-43AF-8A7E-F8A7CE792300}"/>
              </a:ext>
            </a:extLst>
          </p:cNvPr>
          <p:cNvCxnSpPr>
            <a:cxnSpLocks noChangeShapeType="1"/>
            <a:stCxn id="253967" idx="2"/>
            <a:endCxn id="253979" idx="1"/>
          </p:cNvCxnSpPr>
          <p:nvPr/>
        </p:nvCxnSpPr>
        <p:spPr bwMode="auto">
          <a:xfrm>
            <a:off x="5159375" y="4683125"/>
            <a:ext cx="38100" cy="571500"/>
          </a:xfrm>
          <a:prstGeom prst="straightConnector1">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982" name="AutoShape 30">
            <a:extLst>
              <a:ext uri="{FF2B5EF4-FFF2-40B4-BE49-F238E27FC236}">
                <a16:creationId xmlns:a16="http://schemas.microsoft.com/office/drawing/2014/main" id="{C0871AAE-B22F-4D2B-A824-EF8AC5C2D2EB}"/>
              </a:ext>
            </a:extLst>
          </p:cNvPr>
          <p:cNvCxnSpPr>
            <a:cxnSpLocks noChangeShapeType="1"/>
            <a:stCxn id="253969" idx="2"/>
            <a:endCxn id="253977" idx="1"/>
          </p:cNvCxnSpPr>
          <p:nvPr/>
        </p:nvCxnSpPr>
        <p:spPr bwMode="auto">
          <a:xfrm>
            <a:off x="6302375" y="4683125"/>
            <a:ext cx="571500" cy="571500"/>
          </a:xfrm>
          <a:prstGeom prst="straightConnector1">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3983" name="Rectangle 31">
            <a:extLst>
              <a:ext uri="{FF2B5EF4-FFF2-40B4-BE49-F238E27FC236}">
                <a16:creationId xmlns:a16="http://schemas.microsoft.com/office/drawing/2014/main" id="{BD1434E2-F345-4D3F-9CE2-2FB948EA9BC1}"/>
              </a:ext>
            </a:extLst>
          </p:cNvPr>
          <p:cNvSpPr>
            <a:spLocks noChangeArrowheads="1"/>
          </p:cNvSpPr>
          <p:nvPr/>
        </p:nvSpPr>
        <p:spPr bwMode="auto">
          <a:xfrm>
            <a:off x="3200400" y="5029200"/>
            <a:ext cx="2819400" cy="1295400"/>
          </a:xfrm>
          <a:prstGeom prst="rect">
            <a:avLst/>
          </a:prstGeom>
          <a:noFill/>
          <a:ln w="31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r>
              <a:rPr lang="en-US" altLang="en-US" sz="1600"/>
              <a:t>Meta-data</a:t>
            </a:r>
          </a:p>
        </p:txBody>
      </p:sp>
      <p:sp>
        <p:nvSpPr>
          <p:cNvPr id="253984" name="Text Box 32">
            <a:extLst>
              <a:ext uri="{FF2B5EF4-FFF2-40B4-BE49-F238E27FC236}">
                <a16:creationId xmlns:a16="http://schemas.microsoft.com/office/drawing/2014/main" id="{72E51F0C-532B-43CE-8982-D202CBCC3438}"/>
              </a:ext>
            </a:extLst>
          </p:cNvPr>
          <p:cNvSpPr txBox="1">
            <a:spLocks noChangeArrowheads="1"/>
          </p:cNvSpPr>
          <p:nvPr/>
        </p:nvSpPr>
        <p:spPr bwMode="auto">
          <a:xfrm>
            <a:off x="7181850" y="2209800"/>
            <a:ext cx="438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V+</a:t>
            </a:r>
          </a:p>
        </p:txBody>
      </p:sp>
    </p:spTree>
    <p:extLst>
      <p:ext uri="{BB962C8B-B14F-4D97-AF65-F5344CB8AC3E}">
        <p14:creationId xmlns:p14="http://schemas.microsoft.com/office/powerpoint/2010/main" val="188149284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7C1072-D75E-401C-AEE9-875C9B5B185D}"/>
              </a:ext>
            </a:extLst>
          </p:cNvPr>
          <p:cNvSpPr>
            <a:spLocks noGrp="1"/>
          </p:cNvSpPr>
          <p:nvPr>
            <p:ph idx="1"/>
          </p:nvPr>
        </p:nvSpPr>
        <p:spPr>
          <a:xfrm>
            <a:off x="266566" y="1143000"/>
            <a:ext cx="7429634" cy="4724400"/>
          </a:xfrm>
        </p:spPr>
        <p:txBody>
          <a:bodyPr/>
          <a:lstStyle/>
          <a:p>
            <a:pPr>
              <a:lnSpc>
                <a:spcPct val="90000"/>
              </a:lnSpc>
            </a:pPr>
            <a:r>
              <a:rPr lang="en-GB" altLang="en-GB" sz="2400" dirty="0"/>
              <a:t>VMx = </a:t>
            </a:r>
            <a:r>
              <a:rPr lang="en-GB" altLang="en-GB" sz="2400" dirty="0" err="1"/>
              <a:t>Vision</a:t>
            </a:r>
            <a:r>
              <a:rPr lang="en-GB" altLang="en-GB" sz="2400" i="1" dirty="0" err="1"/>
              <a:t>PLUS</a:t>
            </a:r>
            <a:r>
              <a:rPr lang="en-US" altLang="en-GB" sz="2400" i="1" baseline="30000" dirty="0"/>
              <a:t>®</a:t>
            </a:r>
            <a:r>
              <a:rPr lang="en-US" altLang="en-GB" sz="2400" dirty="0"/>
              <a:t> </a:t>
            </a:r>
            <a:r>
              <a:rPr lang="en-GB" altLang="en-GB" sz="2400" dirty="0"/>
              <a:t>m</a:t>
            </a:r>
            <a:r>
              <a:rPr lang="en-US" altLang="en-GB" sz="2400" dirty="0" err="1"/>
              <a:t>essaging</a:t>
            </a:r>
            <a:r>
              <a:rPr lang="en-US" altLang="en-GB" sz="2400" dirty="0"/>
              <a:t> </a:t>
            </a:r>
            <a:r>
              <a:rPr lang="en-GB" altLang="en-GB" sz="2400" dirty="0"/>
              <a:t>f</a:t>
            </a:r>
            <a:r>
              <a:rPr lang="en-US" altLang="en-GB" sz="2400" dirty="0" err="1"/>
              <a:t>ramework</a:t>
            </a:r>
            <a:endParaRPr lang="en-US" altLang="en-US" sz="2400" dirty="0"/>
          </a:p>
          <a:p>
            <a:pPr lvl="1">
              <a:lnSpc>
                <a:spcPct val="90000"/>
              </a:lnSpc>
            </a:pPr>
            <a:r>
              <a:rPr lang="en-US" altLang="en-US" sz="2400" dirty="0"/>
              <a:t>Optional ‘bolt-on’ product </a:t>
            </a:r>
          </a:p>
          <a:p>
            <a:pPr lvl="1">
              <a:lnSpc>
                <a:spcPct val="90000"/>
              </a:lnSpc>
            </a:pPr>
            <a:r>
              <a:rPr lang="en-US" altLang="en-US" sz="2400" dirty="0"/>
              <a:t>Available for purchase by licensed clients</a:t>
            </a:r>
          </a:p>
          <a:p>
            <a:pPr>
              <a:lnSpc>
                <a:spcPct val="90000"/>
              </a:lnSpc>
            </a:pPr>
            <a:r>
              <a:rPr lang="en-US" altLang="en-US" sz="2400" dirty="0"/>
              <a:t>Provides distributed access to Vision</a:t>
            </a:r>
            <a:r>
              <a:rPr lang="en-US" altLang="en-US" sz="2400" i="1" dirty="0"/>
              <a:t>PLUS</a:t>
            </a:r>
            <a:r>
              <a:rPr lang="en-US" altLang="en-US" sz="2400" dirty="0"/>
              <a:t> modules </a:t>
            </a:r>
          </a:p>
          <a:p>
            <a:pPr lvl="1">
              <a:lnSpc>
                <a:spcPct val="90000"/>
              </a:lnSpc>
            </a:pPr>
            <a:r>
              <a:rPr lang="en-GB" sz="2400" dirty="0"/>
              <a:t>VMx interacts with the SDM (Service Delivery Manager) to provide </a:t>
            </a:r>
            <a:r>
              <a:rPr lang="en-GB" sz="2400" dirty="0" err="1"/>
              <a:t>VisionPLUS</a:t>
            </a:r>
            <a:r>
              <a:rPr lang="en-GB" sz="2400" dirty="0"/>
              <a:t> functionality without the use of traditional 3270 screens and in this way </a:t>
            </a:r>
            <a:r>
              <a:rPr lang="en-GB" sz="2400" dirty="0" err="1"/>
              <a:t>VisionPLUS</a:t>
            </a:r>
            <a:r>
              <a:rPr lang="en-GB" sz="2400" dirty="0"/>
              <a:t> services can be easily integrated with off host applications</a:t>
            </a:r>
          </a:p>
          <a:p>
            <a:pPr lvl="1">
              <a:lnSpc>
                <a:spcPct val="90000"/>
              </a:lnSpc>
            </a:pPr>
            <a:endParaRPr lang="en-US" altLang="en-US" sz="2400" dirty="0"/>
          </a:p>
          <a:p>
            <a:pPr lvl="1">
              <a:lnSpc>
                <a:spcPct val="90000"/>
              </a:lnSpc>
            </a:pPr>
            <a:r>
              <a:rPr lang="en-US" altLang="en-US" sz="2400" dirty="0"/>
              <a:t>Using ‘API’ (Application Programming Interface)</a:t>
            </a:r>
          </a:p>
          <a:p>
            <a:pPr lvl="1">
              <a:lnSpc>
                <a:spcPct val="90000"/>
              </a:lnSpc>
            </a:pPr>
            <a:endParaRPr lang="en-US" altLang="en-US" sz="2400" dirty="0"/>
          </a:p>
          <a:p>
            <a:pPr lvl="1">
              <a:lnSpc>
                <a:spcPct val="90000"/>
              </a:lnSpc>
            </a:pPr>
            <a:r>
              <a:rPr lang="en-US" altLang="en-US" sz="2400" dirty="0"/>
              <a:t>Using backend services</a:t>
            </a:r>
          </a:p>
          <a:p>
            <a:pPr marL="147463" lvl="1" indent="0">
              <a:lnSpc>
                <a:spcPct val="90000"/>
              </a:lnSpc>
              <a:buNone/>
            </a:pPr>
            <a:endParaRPr lang="en-US" sz="2400" dirty="0"/>
          </a:p>
        </p:txBody>
      </p:sp>
      <p:sp>
        <p:nvSpPr>
          <p:cNvPr id="3" name="Title 2">
            <a:extLst>
              <a:ext uri="{FF2B5EF4-FFF2-40B4-BE49-F238E27FC236}">
                <a16:creationId xmlns:a16="http://schemas.microsoft.com/office/drawing/2014/main" id="{55880068-47CC-41C7-9266-FA981541D4FC}"/>
              </a:ext>
            </a:extLst>
          </p:cNvPr>
          <p:cNvSpPr>
            <a:spLocks noGrp="1"/>
          </p:cNvSpPr>
          <p:nvPr>
            <p:ph type="title"/>
          </p:nvPr>
        </p:nvSpPr>
        <p:spPr/>
        <p:txBody>
          <a:bodyPr/>
          <a:lstStyle/>
          <a:p>
            <a:r>
              <a:rPr lang="en-US" dirty="0"/>
              <a:t>What is </a:t>
            </a:r>
            <a:r>
              <a:rPr lang="en-US" dirty="0" err="1"/>
              <a:t>VMx</a:t>
            </a:r>
            <a:endParaRPr lang="en-US" dirty="0"/>
          </a:p>
        </p:txBody>
      </p:sp>
    </p:spTree>
    <p:extLst>
      <p:ext uri="{BB962C8B-B14F-4D97-AF65-F5344CB8AC3E}">
        <p14:creationId xmlns:p14="http://schemas.microsoft.com/office/powerpoint/2010/main" val="250045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15133E-5F88-4805-97FA-C10AA323F325}"/>
              </a:ext>
            </a:extLst>
          </p:cNvPr>
          <p:cNvSpPr>
            <a:spLocks noGrp="1"/>
          </p:cNvSpPr>
          <p:nvPr>
            <p:ph idx="1"/>
          </p:nvPr>
        </p:nvSpPr>
        <p:spPr>
          <a:xfrm>
            <a:off x="245386" y="819963"/>
            <a:ext cx="8615227" cy="4966777"/>
          </a:xfrm>
        </p:spPr>
        <p:txBody>
          <a:bodyPr/>
          <a:lstStyle/>
          <a:p>
            <a:r>
              <a:rPr lang="en-US" sz="1800" dirty="0" err="1"/>
              <a:t>VMx</a:t>
            </a:r>
            <a:r>
              <a:rPr lang="en-US" sz="1800" dirty="0"/>
              <a:t> stores Metadata</a:t>
            </a:r>
          </a:p>
          <a:p>
            <a:pPr marL="0" indent="0">
              <a:buNone/>
            </a:pPr>
            <a:r>
              <a:rPr lang="en-US" sz="1800" dirty="0"/>
              <a:t> VMMD – VSAM dataset owned by </a:t>
            </a:r>
            <a:r>
              <a:rPr lang="en-US" sz="1800" dirty="0" err="1"/>
              <a:t>VMx</a:t>
            </a:r>
            <a:r>
              <a:rPr lang="en-US" sz="1800" dirty="0"/>
              <a:t> which holds details of COBOL data structures as metadata entries (VRU100 is used </a:t>
            </a:r>
            <a:r>
              <a:rPr lang="en-US" sz="1800"/>
              <a:t>to load VMMD)</a:t>
            </a:r>
            <a:endParaRPr lang="en-US" sz="1800" dirty="0"/>
          </a:p>
          <a:p>
            <a:pPr marL="0" indent="0">
              <a:buNone/>
            </a:pPr>
            <a:r>
              <a:rPr lang="en-US" sz="1800" dirty="0"/>
              <a:t> VMXD – VSAM dataset owned by </a:t>
            </a:r>
            <a:r>
              <a:rPr lang="en-US" sz="1800" dirty="0" err="1"/>
              <a:t>VMx</a:t>
            </a:r>
            <a:r>
              <a:rPr lang="en-US" sz="1800" dirty="0"/>
              <a:t> which holds details of XML tag metadata and their translation to COBOL metadata as stored in VMMD (TRAN VRMX)</a:t>
            </a:r>
          </a:p>
        </p:txBody>
      </p:sp>
      <p:sp>
        <p:nvSpPr>
          <p:cNvPr id="380930" name="Rectangle 2">
            <a:extLst>
              <a:ext uri="{FF2B5EF4-FFF2-40B4-BE49-F238E27FC236}">
                <a16:creationId xmlns:a16="http://schemas.microsoft.com/office/drawing/2014/main" id="{75EEF5F3-5D95-468A-A3A7-2707328E162A}"/>
              </a:ext>
            </a:extLst>
          </p:cNvPr>
          <p:cNvSpPr>
            <a:spLocks noGrp="1" noChangeArrowheads="1"/>
          </p:cNvSpPr>
          <p:nvPr>
            <p:ph type="title"/>
          </p:nvPr>
        </p:nvSpPr>
        <p:spPr/>
        <p:txBody>
          <a:bodyPr/>
          <a:lstStyle/>
          <a:p>
            <a:r>
              <a:rPr lang="en-US" altLang="en-US"/>
              <a:t>VMx Metadata Comparison</a:t>
            </a:r>
          </a:p>
        </p:txBody>
      </p:sp>
      <p:grpSp>
        <p:nvGrpSpPr>
          <p:cNvPr id="380931" name="Group 3">
            <a:extLst>
              <a:ext uri="{FF2B5EF4-FFF2-40B4-BE49-F238E27FC236}">
                <a16:creationId xmlns:a16="http://schemas.microsoft.com/office/drawing/2014/main" id="{E789987B-6E05-4282-84A1-921C435E2D38}"/>
              </a:ext>
            </a:extLst>
          </p:cNvPr>
          <p:cNvGrpSpPr>
            <a:grpSpLocks/>
          </p:cNvGrpSpPr>
          <p:nvPr/>
        </p:nvGrpSpPr>
        <p:grpSpPr bwMode="auto">
          <a:xfrm>
            <a:off x="1371600" y="2667000"/>
            <a:ext cx="2895600" cy="3505200"/>
            <a:chOff x="816" y="1392"/>
            <a:chExt cx="1680" cy="2064"/>
          </a:xfrm>
        </p:grpSpPr>
        <p:sp>
          <p:nvSpPr>
            <p:cNvPr id="380932" name="Rectangle 4">
              <a:extLst>
                <a:ext uri="{FF2B5EF4-FFF2-40B4-BE49-F238E27FC236}">
                  <a16:creationId xmlns:a16="http://schemas.microsoft.com/office/drawing/2014/main" id="{1FA3A6B8-D22C-4BD7-AA06-AB423C991125}"/>
                </a:ext>
              </a:extLst>
            </p:cNvPr>
            <p:cNvSpPr>
              <a:spLocks noChangeArrowheads="1"/>
            </p:cNvSpPr>
            <p:nvPr/>
          </p:nvSpPr>
          <p:spPr bwMode="auto">
            <a:xfrm>
              <a:off x="816" y="1392"/>
              <a:ext cx="1680" cy="20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33" name="Rectangle 5">
              <a:extLst>
                <a:ext uri="{FF2B5EF4-FFF2-40B4-BE49-F238E27FC236}">
                  <a16:creationId xmlns:a16="http://schemas.microsoft.com/office/drawing/2014/main" id="{C5FBF8EE-E198-46FA-B8E8-0DF67B551EA5}"/>
                </a:ext>
              </a:extLst>
            </p:cNvPr>
            <p:cNvSpPr>
              <a:spLocks noChangeArrowheads="1"/>
            </p:cNvSpPr>
            <p:nvPr/>
          </p:nvSpPr>
          <p:spPr bwMode="auto">
            <a:xfrm>
              <a:off x="960" y="1488"/>
              <a:ext cx="1421"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XML Metadata</a:t>
              </a:r>
              <a:endParaRPr lang="en-US" altLang="en-US">
                <a:latin typeface="Times" panose="02020603050405020304" pitchFamily="18" charset="0"/>
              </a:endParaRPr>
            </a:p>
          </p:txBody>
        </p:sp>
        <p:grpSp>
          <p:nvGrpSpPr>
            <p:cNvPr id="380934" name="Group 6">
              <a:extLst>
                <a:ext uri="{FF2B5EF4-FFF2-40B4-BE49-F238E27FC236}">
                  <a16:creationId xmlns:a16="http://schemas.microsoft.com/office/drawing/2014/main" id="{30E8A44A-89D0-44C9-8BA9-4BBDBBBC6D59}"/>
                </a:ext>
              </a:extLst>
            </p:cNvPr>
            <p:cNvGrpSpPr>
              <a:grpSpLocks/>
            </p:cNvGrpSpPr>
            <p:nvPr/>
          </p:nvGrpSpPr>
          <p:grpSpPr bwMode="auto">
            <a:xfrm>
              <a:off x="816" y="1824"/>
              <a:ext cx="1680" cy="1536"/>
              <a:chOff x="816" y="1824"/>
              <a:chExt cx="1680" cy="1536"/>
            </a:xfrm>
          </p:grpSpPr>
          <p:sp>
            <p:nvSpPr>
              <p:cNvPr id="380935" name="AutoShape 7">
                <a:extLst>
                  <a:ext uri="{FF2B5EF4-FFF2-40B4-BE49-F238E27FC236}">
                    <a16:creationId xmlns:a16="http://schemas.microsoft.com/office/drawing/2014/main" id="{D13B61FA-4219-4DAC-B8AC-5807BB668B3A}"/>
                  </a:ext>
                </a:extLst>
              </p:cNvPr>
              <p:cNvSpPr>
                <a:spLocks noChangeArrowheads="1"/>
              </p:cNvSpPr>
              <p:nvPr/>
            </p:nvSpPr>
            <p:spPr bwMode="auto">
              <a:xfrm>
                <a:off x="912" y="1824"/>
                <a:ext cx="1488" cy="1536"/>
              </a:xfrm>
              <a:prstGeom prst="can">
                <a:avLst>
                  <a:gd name="adj" fmla="val 15995"/>
                </a:avLst>
              </a:prstGeom>
              <a:solidFill>
                <a:srgbClr val="33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200"/>
                  <a:t>Uses service:</a:t>
                </a:r>
              </a:p>
              <a:p>
                <a:pPr algn="ctr"/>
                <a:r>
                  <a:rPr lang="en-US" altLang="en-US" sz="1200"/>
                  <a:t>VPLUS.CMS.BALINQ</a:t>
                </a:r>
                <a:endParaRPr lang="en-US" altLang="en-US" sz="1800">
                  <a:latin typeface="Times" panose="02020603050405020304" pitchFamily="18" charset="0"/>
                </a:endParaRPr>
              </a:p>
            </p:txBody>
          </p:sp>
          <p:sp>
            <p:nvSpPr>
              <p:cNvPr id="380936" name="Text Box 8">
                <a:extLst>
                  <a:ext uri="{FF2B5EF4-FFF2-40B4-BE49-F238E27FC236}">
                    <a16:creationId xmlns:a16="http://schemas.microsoft.com/office/drawing/2014/main" id="{CDBB0E1F-CFA2-4AF0-BE7F-B35AE2E620B2}"/>
                  </a:ext>
                </a:extLst>
              </p:cNvPr>
              <p:cNvSpPr txBox="1">
                <a:spLocks noChangeArrowheads="1"/>
              </p:cNvSpPr>
              <p:nvPr/>
            </p:nvSpPr>
            <p:spPr bwMode="auto">
              <a:xfrm>
                <a:off x="816" y="2160"/>
                <a:ext cx="168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t>The message: VMx.BALANCE.INQUIRY</a:t>
                </a:r>
              </a:p>
            </p:txBody>
          </p:sp>
          <p:sp>
            <p:nvSpPr>
              <p:cNvPr id="380937" name="Text Box 9">
                <a:extLst>
                  <a:ext uri="{FF2B5EF4-FFF2-40B4-BE49-F238E27FC236}">
                    <a16:creationId xmlns:a16="http://schemas.microsoft.com/office/drawing/2014/main" id="{87F649BA-FE4B-4E8D-AC7B-D3F1ADE3BAD7}"/>
                  </a:ext>
                </a:extLst>
              </p:cNvPr>
              <p:cNvSpPr txBox="1">
                <a:spLocks noChangeArrowheads="1"/>
              </p:cNvSpPr>
              <p:nvPr/>
            </p:nvSpPr>
            <p:spPr bwMode="auto">
              <a:xfrm>
                <a:off x="960" y="2861"/>
                <a:ext cx="1488"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t>Output XML tag = CurrBal</a:t>
                </a:r>
              </a:p>
              <a:p>
                <a:pPr algn="ctr"/>
                <a:r>
                  <a:rPr lang="en-US" altLang="en-US" sz="1200"/>
                  <a:t>Source = AMBS-CURR-BAL</a:t>
                </a:r>
              </a:p>
              <a:p>
                <a:pPr algn="ctr"/>
                <a:r>
                  <a:rPr lang="en-US" altLang="en-US" sz="1200"/>
                  <a:t>field on AMBS record</a:t>
                </a:r>
              </a:p>
            </p:txBody>
          </p:sp>
        </p:grpSp>
      </p:grpSp>
      <p:grpSp>
        <p:nvGrpSpPr>
          <p:cNvPr id="380938" name="Group 10">
            <a:extLst>
              <a:ext uri="{FF2B5EF4-FFF2-40B4-BE49-F238E27FC236}">
                <a16:creationId xmlns:a16="http://schemas.microsoft.com/office/drawing/2014/main" id="{10FAC7B2-EFCB-40F0-9B59-E1F100AD4018}"/>
              </a:ext>
            </a:extLst>
          </p:cNvPr>
          <p:cNvGrpSpPr>
            <a:grpSpLocks/>
          </p:cNvGrpSpPr>
          <p:nvPr/>
        </p:nvGrpSpPr>
        <p:grpSpPr bwMode="auto">
          <a:xfrm>
            <a:off x="5029200" y="2667000"/>
            <a:ext cx="2895600" cy="3505200"/>
            <a:chOff x="2592" y="1392"/>
            <a:chExt cx="1680" cy="2064"/>
          </a:xfrm>
        </p:grpSpPr>
        <p:sp>
          <p:nvSpPr>
            <p:cNvPr id="380939" name="Rectangle 11">
              <a:extLst>
                <a:ext uri="{FF2B5EF4-FFF2-40B4-BE49-F238E27FC236}">
                  <a16:creationId xmlns:a16="http://schemas.microsoft.com/office/drawing/2014/main" id="{CED78D54-69F2-4998-A391-F01ED0F87C2F}"/>
                </a:ext>
              </a:extLst>
            </p:cNvPr>
            <p:cNvSpPr>
              <a:spLocks noChangeArrowheads="1"/>
            </p:cNvSpPr>
            <p:nvPr/>
          </p:nvSpPr>
          <p:spPr bwMode="auto">
            <a:xfrm>
              <a:off x="2592" y="1392"/>
              <a:ext cx="1680" cy="20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40" name="AutoShape 12">
              <a:extLst>
                <a:ext uri="{FF2B5EF4-FFF2-40B4-BE49-F238E27FC236}">
                  <a16:creationId xmlns:a16="http://schemas.microsoft.com/office/drawing/2014/main" id="{9AEDC1E8-A2BB-4075-980B-401E62B52BD5}"/>
                </a:ext>
              </a:extLst>
            </p:cNvPr>
            <p:cNvSpPr>
              <a:spLocks noChangeArrowheads="1"/>
            </p:cNvSpPr>
            <p:nvPr/>
          </p:nvSpPr>
          <p:spPr bwMode="auto">
            <a:xfrm>
              <a:off x="2688" y="1824"/>
              <a:ext cx="1488" cy="1536"/>
            </a:xfrm>
            <a:prstGeom prst="can">
              <a:avLst>
                <a:gd name="adj" fmla="val 15995"/>
              </a:avLst>
            </a:prstGeom>
            <a:solidFill>
              <a:srgbClr val="33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1200"/>
                <a:t>The field:</a:t>
              </a:r>
            </a:p>
            <a:p>
              <a:pPr algn="ctr"/>
              <a:r>
                <a:rPr lang="en-US" altLang="en-US" sz="1200"/>
                <a:t>AMBS-CURR-BAL</a:t>
              </a:r>
            </a:p>
            <a:p>
              <a:pPr algn="ctr"/>
              <a:endParaRPr lang="en-US" altLang="en-US" sz="1200"/>
            </a:p>
            <a:p>
              <a:pPr algn="ctr"/>
              <a:r>
                <a:rPr lang="en-US" altLang="en-US" sz="1200"/>
                <a:t>Is in position 1227 of</a:t>
              </a:r>
            </a:p>
            <a:p>
              <a:pPr algn="ctr"/>
              <a:r>
                <a:rPr lang="en-US" altLang="en-US" sz="1200"/>
                <a:t>AMBS-RECORD</a:t>
              </a:r>
            </a:p>
            <a:p>
              <a:pPr algn="ctr"/>
              <a:endParaRPr lang="en-US" altLang="en-US" sz="1200"/>
            </a:p>
            <a:p>
              <a:pPr algn="ctr"/>
              <a:r>
                <a:rPr lang="en-US" altLang="en-US" sz="1200"/>
                <a:t>Length = 9 bytes</a:t>
              </a:r>
            </a:p>
            <a:p>
              <a:pPr algn="ctr"/>
              <a:r>
                <a:rPr lang="en-US" altLang="en-US" sz="1200"/>
                <a:t>Type = packed decimal</a:t>
              </a:r>
              <a:endParaRPr lang="en-US" altLang="en-US" sz="1800">
                <a:latin typeface="Times" panose="02020603050405020304" pitchFamily="18" charset="0"/>
              </a:endParaRPr>
            </a:p>
          </p:txBody>
        </p:sp>
        <p:sp>
          <p:nvSpPr>
            <p:cNvPr id="380941" name="Rectangle 13">
              <a:extLst>
                <a:ext uri="{FF2B5EF4-FFF2-40B4-BE49-F238E27FC236}">
                  <a16:creationId xmlns:a16="http://schemas.microsoft.com/office/drawing/2014/main" id="{23ED6487-B86F-4E3D-B717-3D68ABF3E10F}"/>
                </a:ext>
              </a:extLst>
            </p:cNvPr>
            <p:cNvSpPr>
              <a:spLocks noChangeArrowheads="1"/>
            </p:cNvSpPr>
            <p:nvPr/>
          </p:nvSpPr>
          <p:spPr bwMode="auto">
            <a:xfrm>
              <a:off x="2736" y="1488"/>
              <a:ext cx="1421" cy="24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COBOL Metadata</a:t>
              </a:r>
              <a:endParaRPr lang="en-US" altLang="en-US">
                <a:latin typeface="Times" panose="02020603050405020304" pitchFamily="18" charset="0"/>
              </a:endParaRPr>
            </a:p>
          </p:txBody>
        </p:sp>
      </p:grpSp>
    </p:spTree>
    <p:extLst>
      <p:ext uri="{BB962C8B-B14F-4D97-AF65-F5344CB8AC3E}">
        <p14:creationId xmlns:p14="http://schemas.microsoft.com/office/powerpoint/2010/main" val="2203810059"/>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a:extLst>
              <a:ext uri="{FF2B5EF4-FFF2-40B4-BE49-F238E27FC236}">
                <a16:creationId xmlns:a16="http://schemas.microsoft.com/office/drawing/2014/main" id="{4717C449-A103-44BD-B73A-F5AAEDDEF924}"/>
              </a:ext>
            </a:extLst>
          </p:cNvPr>
          <p:cNvSpPr>
            <a:spLocks noGrp="1" noChangeArrowheads="1"/>
          </p:cNvSpPr>
          <p:nvPr>
            <p:ph type="title"/>
          </p:nvPr>
        </p:nvSpPr>
        <p:spPr/>
        <p:txBody>
          <a:bodyPr/>
          <a:lstStyle/>
          <a:p>
            <a:r>
              <a:rPr lang="en-US" altLang="en-US"/>
              <a:t>VMx Configurations</a:t>
            </a:r>
          </a:p>
        </p:txBody>
      </p:sp>
      <p:grpSp>
        <p:nvGrpSpPr>
          <p:cNvPr id="15" name="Group 15">
            <a:extLst/>
          </p:cNvPr>
          <p:cNvGrpSpPr>
            <a:grpSpLocks/>
          </p:cNvGrpSpPr>
          <p:nvPr/>
        </p:nvGrpSpPr>
        <p:grpSpPr bwMode="auto">
          <a:xfrm>
            <a:off x="1767420" y="914400"/>
            <a:ext cx="5029200" cy="4114800"/>
            <a:chOff x="1575" y="1623"/>
            <a:chExt cx="2217" cy="1831"/>
          </a:xfrm>
        </p:grpSpPr>
        <p:sp>
          <p:nvSpPr>
            <p:cNvPr id="16" name="Text Box 4">
              <a:extLst/>
            </p:cNvPr>
            <p:cNvSpPr txBox="1">
              <a:spLocks noChangeArrowheads="1"/>
            </p:cNvSpPr>
            <p:nvPr/>
          </p:nvSpPr>
          <p:spPr bwMode="auto">
            <a:xfrm rot="-5400000">
              <a:off x="921" y="2476"/>
              <a:ext cx="163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u="sng" dirty="0"/>
                <a:t>Initiated by:</a:t>
              </a:r>
              <a:endParaRPr lang="en-US" altLang="en-US" sz="1400" b="1" dirty="0"/>
            </a:p>
            <a:p>
              <a:pPr algn="ctr">
                <a:spcBef>
                  <a:spcPct val="50000"/>
                </a:spcBef>
              </a:pPr>
              <a:r>
                <a:rPr lang="en-US" altLang="en-US" sz="1400" b="1" dirty="0"/>
                <a:t>Vision</a:t>
              </a:r>
              <a:r>
                <a:rPr lang="en-US" altLang="en-US" sz="1400" b="1" i="1" dirty="0"/>
                <a:t>PLUS /</a:t>
              </a:r>
              <a:r>
                <a:rPr lang="en-US" altLang="en-US" sz="1400" b="1" dirty="0"/>
                <a:t> Consumer</a:t>
              </a:r>
            </a:p>
          </p:txBody>
        </p:sp>
        <p:sp>
          <p:nvSpPr>
            <p:cNvPr id="17" name="Text Box 5">
              <a:extLst/>
            </p:cNvPr>
            <p:cNvSpPr txBox="1">
              <a:spLocks noChangeArrowheads="1"/>
            </p:cNvSpPr>
            <p:nvPr/>
          </p:nvSpPr>
          <p:spPr bwMode="auto">
            <a:xfrm>
              <a:off x="1968" y="1623"/>
              <a:ext cx="1776"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u="sng"/>
                <a:t>Communication mode</a:t>
              </a:r>
              <a:r>
                <a:rPr lang="en-US" altLang="en-US" sz="1400" b="1"/>
                <a:t>:</a:t>
              </a:r>
            </a:p>
            <a:p>
              <a:pPr algn="ctr">
                <a:spcBef>
                  <a:spcPct val="50000"/>
                </a:spcBef>
              </a:pPr>
              <a:r>
                <a:rPr lang="en-US" altLang="en-US" sz="1400" b="1"/>
                <a:t>2-Way	       1-Way</a:t>
              </a:r>
              <a:endParaRPr lang="en-US" altLang="en-US" sz="1400"/>
            </a:p>
          </p:txBody>
        </p:sp>
        <p:grpSp>
          <p:nvGrpSpPr>
            <p:cNvPr id="18" name="Group 6">
              <a:extLst/>
            </p:cNvPr>
            <p:cNvGrpSpPr>
              <a:grpSpLocks/>
            </p:cNvGrpSpPr>
            <p:nvPr/>
          </p:nvGrpSpPr>
          <p:grpSpPr bwMode="auto">
            <a:xfrm>
              <a:off x="1968" y="2016"/>
              <a:ext cx="1824" cy="1248"/>
              <a:chOff x="1968" y="1872"/>
              <a:chExt cx="1824" cy="1248"/>
            </a:xfrm>
          </p:grpSpPr>
          <p:sp>
            <p:nvSpPr>
              <p:cNvPr id="19" name="Rectangle 7">
                <a:extLst/>
              </p:cNvPr>
              <p:cNvSpPr>
                <a:spLocks noChangeArrowheads="1"/>
              </p:cNvSpPr>
              <p:nvPr/>
            </p:nvSpPr>
            <p:spPr bwMode="auto">
              <a:xfrm>
                <a:off x="1968" y="1872"/>
                <a:ext cx="912" cy="624"/>
              </a:xfrm>
              <a:prstGeom prst="rect">
                <a:avLst/>
              </a:prstGeom>
              <a:solidFill>
                <a:srgbClr val="FFC0A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8">
                <a:extLst/>
              </p:cNvPr>
              <p:cNvSpPr>
                <a:spLocks noChangeArrowheads="1"/>
              </p:cNvSpPr>
              <p:nvPr/>
            </p:nvSpPr>
            <p:spPr bwMode="auto">
              <a:xfrm>
                <a:off x="2880" y="1872"/>
                <a:ext cx="912" cy="624"/>
              </a:xfrm>
              <a:prstGeom prst="rect">
                <a:avLst/>
              </a:prstGeom>
              <a:solidFill>
                <a:srgbClr val="8BDEE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9">
                <a:extLst/>
              </p:cNvPr>
              <p:cNvSpPr>
                <a:spLocks noChangeArrowheads="1"/>
              </p:cNvSpPr>
              <p:nvPr/>
            </p:nvSpPr>
            <p:spPr bwMode="auto">
              <a:xfrm>
                <a:off x="1968" y="2496"/>
                <a:ext cx="912" cy="624"/>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0">
                <a:extLst/>
              </p:cNvPr>
              <p:cNvSpPr>
                <a:spLocks noChangeArrowheads="1"/>
              </p:cNvSpPr>
              <p:nvPr/>
            </p:nvSpPr>
            <p:spPr bwMode="auto">
              <a:xfrm>
                <a:off x="2880" y="2496"/>
                <a:ext cx="912" cy="62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1">
                <a:extLst/>
              </p:cNvPr>
              <p:cNvSpPr txBox="1">
                <a:spLocks noChangeArrowheads="1"/>
              </p:cNvSpPr>
              <p:nvPr/>
            </p:nvSpPr>
            <p:spPr bwMode="auto">
              <a:xfrm>
                <a:off x="2112" y="2112"/>
                <a:ext cx="672"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dirty="0"/>
                  <a:t>SERVER</a:t>
                </a:r>
              </a:p>
            </p:txBody>
          </p:sp>
          <p:sp>
            <p:nvSpPr>
              <p:cNvPr id="24" name="Text Box 12">
                <a:extLst/>
              </p:cNvPr>
              <p:cNvSpPr txBox="1">
                <a:spLocks noChangeArrowheads="1"/>
              </p:cNvSpPr>
              <p:nvPr/>
            </p:nvSpPr>
            <p:spPr bwMode="auto">
              <a:xfrm>
                <a:off x="2880" y="2112"/>
                <a:ext cx="912"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dirty="0"/>
                  <a:t>POST-BOX</a:t>
                </a:r>
              </a:p>
            </p:txBody>
          </p:sp>
          <p:sp>
            <p:nvSpPr>
              <p:cNvPr id="25" name="Text Box 13">
                <a:extLst/>
              </p:cNvPr>
              <p:cNvSpPr txBox="1">
                <a:spLocks noChangeArrowheads="1"/>
              </p:cNvSpPr>
              <p:nvPr/>
            </p:nvSpPr>
            <p:spPr bwMode="auto">
              <a:xfrm>
                <a:off x="2112" y="2736"/>
                <a:ext cx="672"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a:t>CLIENT</a:t>
                </a:r>
              </a:p>
            </p:txBody>
          </p:sp>
          <p:sp>
            <p:nvSpPr>
              <p:cNvPr id="26" name="Text Box 14">
                <a:extLst/>
              </p:cNvPr>
              <p:cNvSpPr txBox="1">
                <a:spLocks noChangeArrowheads="1"/>
              </p:cNvSpPr>
              <p:nvPr/>
            </p:nvSpPr>
            <p:spPr bwMode="auto">
              <a:xfrm>
                <a:off x="2880" y="2736"/>
                <a:ext cx="912"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a:t>POST-MAN</a:t>
                </a:r>
              </a:p>
            </p:txBody>
          </p:sp>
        </p:grpSp>
      </p:grpSp>
      <p:sp>
        <p:nvSpPr>
          <p:cNvPr id="27" name="Text Box 11">
            <a:extLst/>
          </p:cNvPr>
          <p:cNvSpPr txBox="1">
            <a:spLocks noChangeArrowheads="1"/>
          </p:cNvSpPr>
          <p:nvPr/>
        </p:nvSpPr>
        <p:spPr bwMode="auto">
          <a:xfrm>
            <a:off x="990600" y="4800601"/>
            <a:ext cx="7543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800" dirty="0" err="1"/>
              <a:t>VMx</a:t>
            </a:r>
            <a:r>
              <a:rPr lang="en-US" sz="1800" dirty="0"/>
              <a:t> can operate in synchronous mode, or it can intercept asynchronous messages.</a:t>
            </a:r>
          </a:p>
          <a:p>
            <a:r>
              <a:rPr lang="en-US" sz="1800" dirty="0"/>
              <a:t>Message flows can be either on a request-response basis, or they can be on a one-way</a:t>
            </a:r>
          </a:p>
          <a:p>
            <a:r>
              <a:rPr lang="en-US" sz="1800" dirty="0"/>
              <a:t>basis.</a:t>
            </a:r>
            <a:endParaRPr lang="en-US" altLang="en-US" sz="1800" b="1" dirty="0"/>
          </a:p>
        </p:txBody>
      </p:sp>
    </p:spTree>
    <p:extLst>
      <p:ext uri="{BB962C8B-B14F-4D97-AF65-F5344CB8AC3E}">
        <p14:creationId xmlns:p14="http://schemas.microsoft.com/office/powerpoint/2010/main" val="1640350153"/>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Mode               Direction                            Initiated by</a:t>
            </a:r>
          </a:p>
          <a:p>
            <a:r>
              <a:rPr lang="en-US" sz="2000" dirty="0"/>
              <a:t>Client               Bi-directional                   Service consumer</a:t>
            </a:r>
            <a:endParaRPr lang="en-US" sz="2000" i="1" dirty="0"/>
          </a:p>
          <a:p>
            <a:r>
              <a:rPr lang="en-US" sz="2000" dirty="0"/>
              <a:t>Server              Bi-directional                   Vision</a:t>
            </a:r>
            <a:r>
              <a:rPr lang="en-US" sz="2000" i="1" dirty="0"/>
              <a:t>PLUS</a:t>
            </a:r>
            <a:endParaRPr lang="en-US" sz="2000" dirty="0"/>
          </a:p>
          <a:p>
            <a:r>
              <a:rPr lang="en-US" sz="2000" dirty="0"/>
              <a:t>Postbox           One-way notification      Service consumer</a:t>
            </a:r>
          </a:p>
          <a:p>
            <a:r>
              <a:rPr lang="en-US" sz="2000" dirty="0"/>
              <a:t>Postman          One-way notification      Vision</a:t>
            </a:r>
            <a:r>
              <a:rPr lang="en-US" sz="2000" i="1" dirty="0"/>
              <a:t>PLUS</a:t>
            </a:r>
            <a:endParaRPr lang="en-US" sz="2000" dirty="0"/>
          </a:p>
        </p:txBody>
      </p:sp>
    </p:spTree>
    <p:extLst>
      <p:ext uri="{BB962C8B-B14F-4D97-AF65-F5344CB8AC3E}">
        <p14:creationId xmlns:p14="http://schemas.microsoft.com/office/powerpoint/2010/main" val="1527291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a:extLst>
              <a:ext uri="{FF2B5EF4-FFF2-40B4-BE49-F238E27FC236}">
                <a16:creationId xmlns:a16="http://schemas.microsoft.com/office/drawing/2014/main" id="{F0377C68-682E-4E6C-81B7-C796286ED7CF}"/>
              </a:ext>
            </a:extLst>
          </p:cNvPr>
          <p:cNvSpPr>
            <a:spLocks noChangeArrowheads="1"/>
          </p:cNvSpPr>
          <p:nvPr/>
        </p:nvSpPr>
        <p:spPr bwMode="auto">
          <a:xfrm>
            <a:off x="-822325" y="1524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a:solidFill>
                  <a:schemeClr val="folHlink"/>
                </a:solidFill>
                <a:latin typeface="Arial" panose="020B0604020202020204" pitchFamily="34" charset="0"/>
              </a:defRPr>
            </a:lvl1pPr>
            <a:lvl2pPr>
              <a:defRPr sz="3200">
                <a:solidFill>
                  <a:schemeClr val="folHlink"/>
                </a:solidFill>
                <a:latin typeface="Arial" panose="020B0604020202020204" pitchFamily="34" charset="0"/>
              </a:defRPr>
            </a:lvl2pPr>
            <a:lvl3pPr>
              <a:defRPr sz="3200">
                <a:solidFill>
                  <a:schemeClr val="folHlink"/>
                </a:solidFill>
                <a:latin typeface="Arial" panose="020B0604020202020204" pitchFamily="34" charset="0"/>
              </a:defRPr>
            </a:lvl3pPr>
            <a:lvl4pPr>
              <a:defRPr sz="3200">
                <a:solidFill>
                  <a:schemeClr val="folHlink"/>
                </a:solidFill>
                <a:latin typeface="Arial" panose="020B0604020202020204" pitchFamily="34" charset="0"/>
              </a:defRPr>
            </a:lvl4pPr>
            <a:lvl5pPr>
              <a:defRPr sz="3200">
                <a:solidFill>
                  <a:schemeClr val="folHlink"/>
                </a:solidFill>
                <a:latin typeface="Arial" panose="020B0604020202020204" pitchFamily="34" charset="0"/>
              </a:defRPr>
            </a:lvl5pPr>
            <a:lvl6pPr marL="457200" eaLnBrk="0" fontAlgn="base" hangingPunct="0">
              <a:spcBef>
                <a:spcPct val="0"/>
              </a:spcBef>
              <a:spcAft>
                <a:spcPct val="0"/>
              </a:spcAft>
              <a:defRPr sz="3200">
                <a:solidFill>
                  <a:schemeClr val="folHlink"/>
                </a:solidFill>
                <a:latin typeface="Arial" panose="020B0604020202020204" pitchFamily="34" charset="0"/>
              </a:defRPr>
            </a:lvl6pPr>
            <a:lvl7pPr marL="914400" eaLnBrk="0" fontAlgn="base" hangingPunct="0">
              <a:spcBef>
                <a:spcPct val="0"/>
              </a:spcBef>
              <a:spcAft>
                <a:spcPct val="0"/>
              </a:spcAft>
              <a:defRPr sz="3200">
                <a:solidFill>
                  <a:schemeClr val="folHlink"/>
                </a:solidFill>
                <a:latin typeface="Arial" panose="020B0604020202020204" pitchFamily="34" charset="0"/>
              </a:defRPr>
            </a:lvl7pPr>
            <a:lvl8pPr marL="1371600" eaLnBrk="0" fontAlgn="base" hangingPunct="0">
              <a:spcBef>
                <a:spcPct val="0"/>
              </a:spcBef>
              <a:spcAft>
                <a:spcPct val="0"/>
              </a:spcAft>
              <a:defRPr sz="3200">
                <a:solidFill>
                  <a:schemeClr val="folHlink"/>
                </a:solidFill>
                <a:latin typeface="Arial" panose="020B0604020202020204" pitchFamily="34" charset="0"/>
              </a:defRPr>
            </a:lvl8pPr>
            <a:lvl9pPr marL="1828800" eaLnBrk="0" fontAlgn="base" hangingPunct="0">
              <a:spcBef>
                <a:spcPct val="0"/>
              </a:spcBef>
              <a:spcAft>
                <a:spcPct val="0"/>
              </a:spcAft>
              <a:defRPr sz="3200">
                <a:solidFill>
                  <a:schemeClr val="folHlink"/>
                </a:solidFill>
                <a:latin typeface="Arial" panose="020B0604020202020204" pitchFamily="34" charset="0"/>
              </a:defRPr>
            </a:lvl9pPr>
          </a:lstStyle>
          <a:p>
            <a:r>
              <a:rPr lang="en-US" altLang="en-US" dirty="0" err="1"/>
              <a:t>VMx</a:t>
            </a:r>
            <a:r>
              <a:rPr lang="en-US" altLang="en-US" dirty="0"/>
              <a:t> Protocol Handlers . . .</a:t>
            </a:r>
            <a:br>
              <a:rPr lang="en-US" altLang="en-US" dirty="0"/>
            </a:br>
            <a:r>
              <a:rPr lang="en-US" altLang="en-US" dirty="0"/>
              <a:t>. . . For Message Transport</a:t>
            </a:r>
            <a:endParaRPr lang="en-US" altLang="en-GB" dirty="0"/>
          </a:p>
        </p:txBody>
      </p:sp>
      <p:sp>
        <p:nvSpPr>
          <p:cNvPr id="374789" name="Rectangle 5">
            <a:extLst>
              <a:ext uri="{FF2B5EF4-FFF2-40B4-BE49-F238E27FC236}">
                <a16:creationId xmlns:a16="http://schemas.microsoft.com/office/drawing/2014/main" id="{EFD4C4D0-8D60-4462-8071-9AA9E37AAA36}"/>
              </a:ext>
            </a:extLst>
          </p:cNvPr>
          <p:cNvSpPr>
            <a:spLocks noChangeArrowheads="1"/>
          </p:cNvSpPr>
          <p:nvPr/>
        </p:nvSpPr>
        <p:spPr bwMode="auto">
          <a:xfrm>
            <a:off x="838200" y="2514600"/>
            <a:ext cx="777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Aft>
                <a:spcPct val="30000"/>
              </a:spcAft>
              <a:buSzPct val="80000"/>
              <a:buFont typeface="Monotype Sorts" pitchFamily="2" charset="2"/>
              <a:buChar char="è"/>
              <a:defRPr sz="2400">
                <a:solidFill>
                  <a:srgbClr val="084887"/>
                </a:solidFill>
                <a:latin typeface="Arial" panose="020B0604020202020204" pitchFamily="34" charset="0"/>
              </a:defRPr>
            </a:lvl1pPr>
            <a:lvl2pPr marL="742950" indent="-285750">
              <a:spcAft>
                <a:spcPct val="30000"/>
              </a:spcAft>
              <a:buChar char="–"/>
              <a:defRPr sz="2000">
                <a:solidFill>
                  <a:srgbClr val="084887"/>
                </a:solidFill>
                <a:latin typeface="Arial" panose="020B0604020202020204" pitchFamily="34" charset="0"/>
              </a:defRPr>
            </a:lvl2pPr>
            <a:lvl3pPr marL="1085850" indent="-228600">
              <a:spcAft>
                <a:spcPct val="30000"/>
              </a:spcAft>
              <a:buChar char="–"/>
              <a:defRPr sz="2000">
                <a:solidFill>
                  <a:srgbClr val="084887"/>
                </a:solidFill>
                <a:latin typeface="Arial" panose="020B0604020202020204" pitchFamily="34" charset="0"/>
              </a:defRPr>
            </a:lvl3pPr>
            <a:lvl4pPr marL="1428750" indent="-228600">
              <a:spcBef>
                <a:spcPct val="20000"/>
              </a:spcBef>
              <a:defRPr sz="2000">
                <a:solidFill>
                  <a:srgbClr val="074B88"/>
                </a:solidFill>
                <a:latin typeface="Arial" panose="020B0604020202020204" pitchFamily="34" charset="0"/>
              </a:defRPr>
            </a:lvl4pPr>
            <a:lvl5pPr marL="1771650" indent="-228600">
              <a:spcAft>
                <a:spcPct val="30000"/>
              </a:spcAft>
              <a:defRPr sz="2000">
                <a:solidFill>
                  <a:srgbClr val="074B88"/>
                </a:solidFill>
                <a:latin typeface="Arial" panose="020B0604020202020204" pitchFamily="34" charset="0"/>
              </a:defRPr>
            </a:lvl5pPr>
            <a:lvl6pPr marL="2228850" indent="-228600" eaLnBrk="0" fontAlgn="base" hangingPunct="0">
              <a:spcBef>
                <a:spcPct val="0"/>
              </a:spcBef>
              <a:spcAft>
                <a:spcPct val="30000"/>
              </a:spcAft>
              <a:defRPr sz="2000">
                <a:solidFill>
                  <a:srgbClr val="074B88"/>
                </a:solidFill>
                <a:latin typeface="Arial" panose="020B0604020202020204" pitchFamily="34" charset="0"/>
              </a:defRPr>
            </a:lvl6pPr>
            <a:lvl7pPr marL="2686050" indent="-228600" eaLnBrk="0" fontAlgn="base" hangingPunct="0">
              <a:spcBef>
                <a:spcPct val="0"/>
              </a:spcBef>
              <a:spcAft>
                <a:spcPct val="30000"/>
              </a:spcAft>
              <a:defRPr sz="2000">
                <a:solidFill>
                  <a:srgbClr val="074B88"/>
                </a:solidFill>
                <a:latin typeface="Arial" panose="020B0604020202020204" pitchFamily="34" charset="0"/>
              </a:defRPr>
            </a:lvl7pPr>
            <a:lvl8pPr marL="3143250" indent="-228600" eaLnBrk="0" fontAlgn="base" hangingPunct="0">
              <a:spcBef>
                <a:spcPct val="0"/>
              </a:spcBef>
              <a:spcAft>
                <a:spcPct val="30000"/>
              </a:spcAft>
              <a:defRPr sz="2000">
                <a:solidFill>
                  <a:srgbClr val="074B88"/>
                </a:solidFill>
                <a:latin typeface="Arial" panose="020B0604020202020204" pitchFamily="34" charset="0"/>
              </a:defRPr>
            </a:lvl8pPr>
            <a:lvl9pPr marL="3600450" indent="-228600" eaLnBrk="0" fontAlgn="base" hangingPunct="0">
              <a:spcBef>
                <a:spcPct val="0"/>
              </a:spcBef>
              <a:spcAft>
                <a:spcPct val="30000"/>
              </a:spcAft>
              <a:defRPr sz="2000">
                <a:solidFill>
                  <a:srgbClr val="074B88"/>
                </a:solidFill>
                <a:latin typeface="Arial" panose="020B0604020202020204" pitchFamily="34" charset="0"/>
              </a:defRPr>
            </a:lvl9pPr>
          </a:lstStyle>
          <a:p>
            <a:endParaRPr lang="en-GB" altLang="en-US"/>
          </a:p>
        </p:txBody>
      </p:sp>
      <p:sp>
        <p:nvSpPr>
          <p:cNvPr id="374790" name="Rectangle 6">
            <a:extLst>
              <a:ext uri="{FF2B5EF4-FFF2-40B4-BE49-F238E27FC236}">
                <a16:creationId xmlns:a16="http://schemas.microsoft.com/office/drawing/2014/main" id="{CD7F9F24-9DC5-4A27-8BAC-1B8C3C2E892F}"/>
              </a:ext>
            </a:extLst>
          </p:cNvPr>
          <p:cNvSpPr>
            <a:spLocks noChangeArrowheads="1"/>
          </p:cNvSpPr>
          <p:nvPr/>
        </p:nvSpPr>
        <p:spPr bwMode="auto">
          <a:xfrm>
            <a:off x="-263595" y="1706079"/>
            <a:ext cx="777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Aft>
                <a:spcPct val="30000"/>
              </a:spcAft>
              <a:buSzPct val="80000"/>
              <a:buFont typeface="Monotype Sorts" pitchFamily="2" charset="2"/>
              <a:buChar char="è"/>
              <a:defRPr sz="2400">
                <a:solidFill>
                  <a:srgbClr val="084887"/>
                </a:solidFill>
                <a:latin typeface="Arial" panose="020B0604020202020204" pitchFamily="34" charset="0"/>
              </a:defRPr>
            </a:lvl1pPr>
            <a:lvl2pPr marL="742950" indent="-285750">
              <a:spcAft>
                <a:spcPct val="30000"/>
              </a:spcAft>
              <a:buChar char="–"/>
              <a:defRPr sz="2000">
                <a:solidFill>
                  <a:srgbClr val="084887"/>
                </a:solidFill>
                <a:latin typeface="Arial" panose="020B0604020202020204" pitchFamily="34" charset="0"/>
              </a:defRPr>
            </a:lvl2pPr>
            <a:lvl3pPr marL="1085850" indent="-228600">
              <a:spcAft>
                <a:spcPct val="30000"/>
              </a:spcAft>
              <a:buChar char="–"/>
              <a:defRPr sz="2000">
                <a:solidFill>
                  <a:srgbClr val="084887"/>
                </a:solidFill>
                <a:latin typeface="Arial" panose="020B0604020202020204" pitchFamily="34" charset="0"/>
              </a:defRPr>
            </a:lvl3pPr>
            <a:lvl4pPr marL="1428750" indent="-228600">
              <a:spcBef>
                <a:spcPct val="20000"/>
              </a:spcBef>
              <a:defRPr sz="2000">
                <a:solidFill>
                  <a:srgbClr val="074B88"/>
                </a:solidFill>
                <a:latin typeface="Arial" panose="020B0604020202020204" pitchFamily="34" charset="0"/>
              </a:defRPr>
            </a:lvl4pPr>
            <a:lvl5pPr marL="1771650" indent="-228600">
              <a:spcAft>
                <a:spcPct val="30000"/>
              </a:spcAft>
              <a:defRPr sz="2000">
                <a:solidFill>
                  <a:srgbClr val="074B88"/>
                </a:solidFill>
                <a:latin typeface="Arial" panose="020B0604020202020204" pitchFamily="34" charset="0"/>
              </a:defRPr>
            </a:lvl5pPr>
            <a:lvl6pPr marL="2228850" indent="-228600" eaLnBrk="0" fontAlgn="base" hangingPunct="0">
              <a:spcBef>
                <a:spcPct val="0"/>
              </a:spcBef>
              <a:spcAft>
                <a:spcPct val="30000"/>
              </a:spcAft>
              <a:defRPr sz="2000">
                <a:solidFill>
                  <a:srgbClr val="074B88"/>
                </a:solidFill>
                <a:latin typeface="Arial" panose="020B0604020202020204" pitchFamily="34" charset="0"/>
              </a:defRPr>
            </a:lvl6pPr>
            <a:lvl7pPr marL="2686050" indent="-228600" eaLnBrk="0" fontAlgn="base" hangingPunct="0">
              <a:spcBef>
                <a:spcPct val="0"/>
              </a:spcBef>
              <a:spcAft>
                <a:spcPct val="30000"/>
              </a:spcAft>
              <a:defRPr sz="2000">
                <a:solidFill>
                  <a:srgbClr val="074B88"/>
                </a:solidFill>
                <a:latin typeface="Arial" panose="020B0604020202020204" pitchFamily="34" charset="0"/>
              </a:defRPr>
            </a:lvl7pPr>
            <a:lvl8pPr marL="3143250" indent="-228600" eaLnBrk="0" fontAlgn="base" hangingPunct="0">
              <a:spcBef>
                <a:spcPct val="0"/>
              </a:spcBef>
              <a:spcAft>
                <a:spcPct val="30000"/>
              </a:spcAft>
              <a:defRPr sz="2000">
                <a:solidFill>
                  <a:srgbClr val="074B88"/>
                </a:solidFill>
                <a:latin typeface="Arial" panose="020B0604020202020204" pitchFamily="34" charset="0"/>
              </a:defRPr>
            </a:lvl8pPr>
            <a:lvl9pPr marL="3600450" indent="-228600" eaLnBrk="0" fontAlgn="base" hangingPunct="0">
              <a:spcBef>
                <a:spcPct val="0"/>
              </a:spcBef>
              <a:spcAft>
                <a:spcPct val="30000"/>
              </a:spcAft>
              <a:defRPr sz="2000">
                <a:solidFill>
                  <a:srgbClr val="074B88"/>
                </a:solidFill>
                <a:latin typeface="Arial" panose="020B0604020202020204" pitchFamily="34" charset="0"/>
              </a:defRPr>
            </a:lvl9pPr>
          </a:lstStyle>
          <a:p>
            <a:r>
              <a:rPr lang="en-US" altLang="en-US" dirty="0"/>
              <a:t>TCP/IP communication programs</a:t>
            </a:r>
          </a:p>
          <a:p>
            <a:endParaRPr lang="en-US" altLang="en-US" dirty="0"/>
          </a:p>
          <a:p>
            <a:r>
              <a:rPr lang="en-US" altLang="en-US" dirty="0"/>
              <a:t>MQ series queue processors</a:t>
            </a:r>
          </a:p>
          <a:p>
            <a:r>
              <a:rPr lang="en-US" altLang="en-US" dirty="0"/>
              <a:t>HTTP</a:t>
            </a:r>
          </a:p>
          <a:p>
            <a:r>
              <a:rPr lang="en-US" altLang="en-US" sz="2000" dirty="0" err="1"/>
              <a:t>VMx</a:t>
            </a:r>
            <a:r>
              <a:rPr lang="en-US" altLang="en-US" sz="2000" dirty="0"/>
              <a:t> is compatible with multiple message protocols such as TCP/IP, IBM WebSphere® MQ, and HTTP.</a:t>
            </a:r>
          </a:p>
          <a:p>
            <a:endParaRPr lang="en-US" altLang="en-US" dirty="0"/>
          </a:p>
        </p:txBody>
      </p:sp>
      <p:grpSp>
        <p:nvGrpSpPr>
          <p:cNvPr id="374792" name="Group 8">
            <a:extLst>
              <a:ext uri="{FF2B5EF4-FFF2-40B4-BE49-F238E27FC236}">
                <a16:creationId xmlns:a16="http://schemas.microsoft.com/office/drawing/2014/main" id="{E094979F-08FE-4F7D-820A-D25FB2C35571}"/>
              </a:ext>
            </a:extLst>
          </p:cNvPr>
          <p:cNvGrpSpPr>
            <a:grpSpLocks/>
          </p:cNvGrpSpPr>
          <p:nvPr/>
        </p:nvGrpSpPr>
        <p:grpSpPr bwMode="auto">
          <a:xfrm>
            <a:off x="6697592" y="1989206"/>
            <a:ext cx="1622425" cy="1501775"/>
            <a:chOff x="4272" y="3216"/>
            <a:chExt cx="1022" cy="946"/>
          </a:xfrm>
        </p:grpSpPr>
        <p:pic>
          <p:nvPicPr>
            <p:cNvPr id="374793" name="Picture 9">
              <a:extLst>
                <a:ext uri="{FF2B5EF4-FFF2-40B4-BE49-F238E27FC236}">
                  <a16:creationId xmlns:a16="http://schemas.microsoft.com/office/drawing/2014/main" id="{68B1B5EC-2D01-4109-B9EF-E618444CF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3216"/>
              <a:ext cx="1022" cy="946"/>
            </a:xfrm>
            <a:prstGeom prst="rect">
              <a:avLst/>
            </a:prstGeom>
            <a:noFill/>
            <a:ln w="9525">
              <a:solidFill>
                <a:srgbClr val="08488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4794" name="Text Box 10">
              <a:extLst>
                <a:ext uri="{FF2B5EF4-FFF2-40B4-BE49-F238E27FC236}">
                  <a16:creationId xmlns:a16="http://schemas.microsoft.com/office/drawing/2014/main" id="{E114C09B-EB0B-40C0-95C9-33DDFADB72A6}"/>
                </a:ext>
              </a:extLst>
            </p:cNvPr>
            <p:cNvSpPr txBox="1">
              <a:spLocks noChangeArrowheads="1"/>
            </p:cNvSpPr>
            <p:nvPr/>
          </p:nvSpPr>
          <p:spPr bwMode="auto">
            <a:xfrm>
              <a:off x="4272" y="3264"/>
              <a:ext cx="43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900"/>
                <a:t>TCP/IP</a:t>
              </a:r>
              <a:endParaRPr lang="en-US" altLang="en-US"/>
            </a:p>
          </p:txBody>
        </p:sp>
      </p:grpSp>
      <p:pic>
        <p:nvPicPr>
          <p:cNvPr id="374795" name="Picture 11">
            <a:extLst>
              <a:ext uri="{FF2B5EF4-FFF2-40B4-BE49-F238E27FC236}">
                <a16:creationId xmlns:a16="http://schemas.microsoft.com/office/drawing/2014/main" id="{3B33C8DF-F6E4-42C7-8157-FF6A287A6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4402" y="4467363"/>
            <a:ext cx="1676400" cy="1308100"/>
          </a:xfrm>
          <a:prstGeom prst="rect">
            <a:avLst/>
          </a:prstGeom>
          <a:noFill/>
          <a:ln w="9525">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604013"/>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ext Box 2">
            <a:extLst>
              <a:ext uri="{FF2B5EF4-FFF2-40B4-BE49-F238E27FC236}">
                <a16:creationId xmlns:a16="http://schemas.microsoft.com/office/drawing/2014/main" id="{463F90B6-7AC4-43A6-8784-C0D767AB88AB}"/>
              </a:ext>
            </a:extLst>
          </p:cNvPr>
          <p:cNvSpPr txBox="1">
            <a:spLocks noChangeArrowheads="1"/>
          </p:cNvSpPr>
          <p:nvPr/>
        </p:nvSpPr>
        <p:spPr bwMode="auto">
          <a:xfrm>
            <a:off x="4556125" y="381000"/>
            <a:ext cx="2225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GB" altLang="en-GB" sz="1800" dirty="0">
                <a:solidFill>
                  <a:schemeClr val="bg1"/>
                </a:solidFill>
              </a:rPr>
              <a:t>Making global commerce happen</a:t>
            </a:r>
          </a:p>
        </p:txBody>
      </p:sp>
      <p:sp>
        <p:nvSpPr>
          <p:cNvPr id="376836" name="Rectangle 4">
            <a:extLst>
              <a:ext uri="{FF2B5EF4-FFF2-40B4-BE49-F238E27FC236}">
                <a16:creationId xmlns:a16="http://schemas.microsoft.com/office/drawing/2014/main" id="{DD853244-06C9-4424-A780-68A31C307A58}"/>
              </a:ext>
            </a:extLst>
          </p:cNvPr>
          <p:cNvSpPr>
            <a:spLocks noChangeArrowheads="1"/>
          </p:cNvSpPr>
          <p:nvPr/>
        </p:nvSpPr>
        <p:spPr bwMode="auto">
          <a:xfrm>
            <a:off x="-533400" y="327991"/>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a:solidFill>
                  <a:schemeClr val="folHlink"/>
                </a:solidFill>
                <a:latin typeface="Arial" panose="020B0604020202020204" pitchFamily="34" charset="0"/>
              </a:defRPr>
            </a:lvl1pPr>
            <a:lvl2pPr>
              <a:defRPr sz="3200">
                <a:solidFill>
                  <a:schemeClr val="folHlink"/>
                </a:solidFill>
                <a:latin typeface="Arial" panose="020B0604020202020204" pitchFamily="34" charset="0"/>
              </a:defRPr>
            </a:lvl2pPr>
            <a:lvl3pPr>
              <a:defRPr sz="3200">
                <a:solidFill>
                  <a:schemeClr val="folHlink"/>
                </a:solidFill>
                <a:latin typeface="Arial" panose="020B0604020202020204" pitchFamily="34" charset="0"/>
              </a:defRPr>
            </a:lvl3pPr>
            <a:lvl4pPr>
              <a:defRPr sz="3200">
                <a:solidFill>
                  <a:schemeClr val="folHlink"/>
                </a:solidFill>
                <a:latin typeface="Arial" panose="020B0604020202020204" pitchFamily="34" charset="0"/>
              </a:defRPr>
            </a:lvl4pPr>
            <a:lvl5pPr>
              <a:defRPr sz="3200">
                <a:solidFill>
                  <a:schemeClr val="folHlink"/>
                </a:solidFill>
                <a:latin typeface="Arial" panose="020B0604020202020204" pitchFamily="34" charset="0"/>
              </a:defRPr>
            </a:lvl5pPr>
            <a:lvl6pPr marL="457200" eaLnBrk="0" fontAlgn="base" hangingPunct="0">
              <a:spcBef>
                <a:spcPct val="0"/>
              </a:spcBef>
              <a:spcAft>
                <a:spcPct val="0"/>
              </a:spcAft>
              <a:defRPr sz="3200">
                <a:solidFill>
                  <a:schemeClr val="folHlink"/>
                </a:solidFill>
                <a:latin typeface="Arial" panose="020B0604020202020204" pitchFamily="34" charset="0"/>
              </a:defRPr>
            </a:lvl6pPr>
            <a:lvl7pPr marL="914400" eaLnBrk="0" fontAlgn="base" hangingPunct="0">
              <a:spcBef>
                <a:spcPct val="0"/>
              </a:spcBef>
              <a:spcAft>
                <a:spcPct val="0"/>
              </a:spcAft>
              <a:defRPr sz="3200">
                <a:solidFill>
                  <a:schemeClr val="folHlink"/>
                </a:solidFill>
                <a:latin typeface="Arial" panose="020B0604020202020204" pitchFamily="34" charset="0"/>
              </a:defRPr>
            </a:lvl7pPr>
            <a:lvl8pPr marL="1371600" eaLnBrk="0" fontAlgn="base" hangingPunct="0">
              <a:spcBef>
                <a:spcPct val="0"/>
              </a:spcBef>
              <a:spcAft>
                <a:spcPct val="0"/>
              </a:spcAft>
              <a:defRPr sz="3200">
                <a:solidFill>
                  <a:schemeClr val="folHlink"/>
                </a:solidFill>
                <a:latin typeface="Arial" panose="020B0604020202020204" pitchFamily="34" charset="0"/>
              </a:defRPr>
            </a:lvl8pPr>
            <a:lvl9pPr marL="1828800" eaLnBrk="0" fontAlgn="base" hangingPunct="0">
              <a:spcBef>
                <a:spcPct val="0"/>
              </a:spcBef>
              <a:spcAft>
                <a:spcPct val="0"/>
              </a:spcAft>
              <a:defRPr sz="3200">
                <a:solidFill>
                  <a:schemeClr val="folHlink"/>
                </a:solidFill>
                <a:latin typeface="Arial" panose="020B0604020202020204" pitchFamily="34" charset="0"/>
              </a:defRPr>
            </a:lvl9pPr>
          </a:lstStyle>
          <a:p>
            <a:r>
              <a:rPr lang="en-US" altLang="en-US" dirty="0" err="1"/>
              <a:t>VMx</a:t>
            </a:r>
            <a:r>
              <a:rPr lang="en-US" altLang="en-US" dirty="0"/>
              <a:t> Message Adapters &amp; Logging</a:t>
            </a:r>
            <a:endParaRPr lang="en-US" altLang="en-GB" b="1" dirty="0"/>
          </a:p>
        </p:txBody>
      </p:sp>
      <p:sp>
        <p:nvSpPr>
          <p:cNvPr id="376837" name="Rectangle 5">
            <a:extLst>
              <a:ext uri="{FF2B5EF4-FFF2-40B4-BE49-F238E27FC236}">
                <a16:creationId xmlns:a16="http://schemas.microsoft.com/office/drawing/2014/main" id="{9020FBF5-28A4-454F-B879-D5844560F131}"/>
              </a:ext>
            </a:extLst>
          </p:cNvPr>
          <p:cNvSpPr>
            <a:spLocks noChangeArrowheads="1"/>
          </p:cNvSpPr>
          <p:nvPr/>
        </p:nvSpPr>
        <p:spPr bwMode="auto">
          <a:xfrm>
            <a:off x="838200" y="2514600"/>
            <a:ext cx="777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Aft>
                <a:spcPct val="30000"/>
              </a:spcAft>
              <a:buSzPct val="80000"/>
              <a:buFont typeface="Monotype Sorts" pitchFamily="2" charset="2"/>
              <a:buChar char="è"/>
              <a:defRPr sz="2400">
                <a:solidFill>
                  <a:srgbClr val="084887"/>
                </a:solidFill>
                <a:latin typeface="Arial" panose="020B0604020202020204" pitchFamily="34" charset="0"/>
              </a:defRPr>
            </a:lvl1pPr>
            <a:lvl2pPr marL="742950" indent="-285750">
              <a:spcAft>
                <a:spcPct val="30000"/>
              </a:spcAft>
              <a:buChar char="–"/>
              <a:defRPr sz="2000">
                <a:solidFill>
                  <a:srgbClr val="084887"/>
                </a:solidFill>
                <a:latin typeface="Arial" panose="020B0604020202020204" pitchFamily="34" charset="0"/>
              </a:defRPr>
            </a:lvl2pPr>
            <a:lvl3pPr marL="1085850" indent="-228600">
              <a:spcAft>
                <a:spcPct val="30000"/>
              </a:spcAft>
              <a:buChar char="–"/>
              <a:defRPr sz="2000">
                <a:solidFill>
                  <a:srgbClr val="084887"/>
                </a:solidFill>
                <a:latin typeface="Arial" panose="020B0604020202020204" pitchFamily="34" charset="0"/>
              </a:defRPr>
            </a:lvl3pPr>
            <a:lvl4pPr marL="1428750" indent="-228600">
              <a:spcBef>
                <a:spcPct val="20000"/>
              </a:spcBef>
              <a:defRPr sz="2000">
                <a:solidFill>
                  <a:srgbClr val="074B88"/>
                </a:solidFill>
                <a:latin typeface="Arial" panose="020B0604020202020204" pitchFamily="34" charset="0"/>
              </a:defRPr>
            </a:lvl4pPr>
            <a:lvl5pPr marL="1771650" indent="-228600">
              <a:spcAft>
                <a:spcPct val="30000"/>
              </a:spcAft>
              <a:defRPr sz="2000">
                <a:solidFill>
                  <a:srgbClr val="074B88"/>
                </a:solidFill>
                <a:latin typeface="Arial" panose="020B0604020202020204" pitchFamily="34" charset="0"/>
              </a:defRPr>
            </a:lvl5pPr>
            <a:lvl6pPr marL="2228850" indent="-228600" eaLnBrk="0" fontAlgn="base" hangingPunct="0">
              <a:spcBef>
                <a:spcPct val="0"/>
              </a:spcBef>
              <a:spcAft>
                <a:spcPct val="30000"/>
              </a:spcAft>
              <a:defRPr sz="2000">
                <a:solidFill>
                  <a:srgbClr val="074B88"/>
                </a:solidFill>
                <a:latin typeface="Arial" panose="020B0604020202020204" pitchFamily="34" charset="0"/>
              </a:defRPr>
            </a:lvl6pPr>
            <a:lvl7pPr marL="2686050" indent="-228600" eaLnBrk="0" fontAlgn="base" hangingPunct="0">
              <a:spcBef>
                <a:spcPct val="0"/>
              </a:spcBef>
              <a:spcAft>
                <a:spcPct val="30000"/>
              </a:spcAft>
              <a:defRPr sz="2000">
                <a:solidFill>
                  <a:srgbClr val="074B88"/>
                </a:solidFill>
                <a:latin typeface="Arial" panose="020B0604020202020204" pitchFamily="34" charset="0"/>
              </a:defRPr>
            </a:lvl7pPr>
            <a:lvl8pPr marL="3143250" indent="-228600" eaLnBrk="0" fontAlgn="base" hangingPunct="0">
              <a:spcBef>
                <a:spcPct val="0"/>
              </a:spcBef>
              <a:spcAft>
                <a:spcPct val="30000"/>
              </a:spcAft>
              <a:defRPr sz="2000">
                <a:solidFill>
                  <a:srgbClr val="074B88"/>
                </a:solidFill>
                <a:latin typeface="Arial" panose="020B0604020202020204" pitchFamily="34" charset="0"/>
              </a:defRPr>
            </a:lvl8pPr>
            <a:lvl9pPr marL="3600450" indent="-228600" eaLnBrk="0" fontAlgn="base" hangingPunct="0">
              <a:spcBef>
                <a:spcPct val="0"/>
              </a:spcBef>
              <a:spcAft>
                <a:spcPct val="30000"/>
              </a:spcAft>
              <a:defRPr sz="2000">
                <a:solidFill>
                  <a:srgbClr val="074B88"/>
                </a:solidFill>
                <a:latin typeface="Arial" panose="020B0604020202020204" pitchFamily="34" charset="0"/>
              </a:defRPr>
            </a:lvl9pPr>
          </a:lstStyle>
          <a:p>
            <a:endParaRPr lang="en-GB" altLang="en-US"/>
          </a:p>
        </p:txBody>
      </p:sp>
      <p:sp>
        <p:nvSpPr>
          <p:cNvPr id="376838" name="Rectangle 6">
            <a:extLst>
              <a:ext uri="{FF2B5EF4-FFF2-40B4-BE49-F238E27FC236}">
                <a16:creationId xmlns:a16="http://schemas.microsoft.com/office/drawing/2014/main" id="{6DC9485F-8866-4028-804D-06B1E522CCF0}"/>
              </a:ext>
            </a:extLst>
          </p:cNvPr>
          <p:cNvSpPr>
            <a:spLocks noChangeArrowheads="1"/>
          </p:cNvSpPr>
          <p:nvPr/>
        </p:nvSpPr>
        <p:spPr bwMode="auto">
          <a:xfrm>
            <a:off x="152400" y="1295400"/>
            <a:ext cx="8458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Aft>
                <a:spcPct val="30000"/>
              </a:spcAft>
              <a:buSzPct val="80000"/>
              <a:buFont typeface="Monotype Sorts" pitchFamily="2" charset="2"/>
              <a:buChar char="è"/>
              <a:defRPr sz="2400">
                <a:solidFill>
                  <a:srgbClr val="084887"/>
                </a:solidFill>
                <a:latin typeface="Arial" panose="020B0604020202020204" pitchFamily="34" charset="0"/>
              </a:defRPr>
            </a:lvl1pPr>
            <a:lvl2pPr marL="742950" indent="-285750">
              <a:spcAft>
                <a:spcPct val="30000"/>
              </a:spcAft>
              <a:buChar char="–"/>
              <a:defRPr sz="2000">
                <a:solidFill>
                  <a:srgbClr val="084887"/>
                </a:solidFill>
                <a:latin typeface="Arial" panose="020B0604020202020204" pitchFamily="34" charset="0"/>
              </a:defRPr>
            </a:lvl2pPr>
            <a:lvl3pPr marL="1085850" indent="-228600">
              <a:spcAft>
                <a:spcPct val="30000"/>
              </a:spcAft>
              <a:buChar char="–"/>
              <a:defRPr sz="2000">
                <a:solidFill>
                  <a:srgbClr val="084887"/>
                </a:solidFill>
                <a:latin typeface="Arial" panose="020B0604020202020204" pitchFamily="34" charset="0"/>
              </a:defRPr>
            </a:lvl3pPr>
            <a:lvl4pPr marL="1428750" indent="-228600">
              <a:spcBef>
                <a:spcPct val="20000"/>
              </a:spcBef>
              <a:defRPr sz="2000">
                <a:solidFill>
                  <a:srgbClr val="074B88"/>
                </a:solidFill>
                <a:latin typeface="Arial" panose="020B0604020202020204" pitchFamily="34" charset="0"/>
              </a:defRPr>
            </a:lvl4pPr>
            <a:lvl5pPr marL="1771650" indent="-228600">
              <a:spcAft>
                <a:spcPct val="30000"/>
              </a:spcAft>
              <a:defRPr sz="2000">
                <a:solidFill>
                  <a:srgbClr val="074B88"/>
                </a:solidFill>
                <a:latin typeface="Arial" panose="020B0604020202020204" pitchFamily="34" charset="0"/>
              </a:defRPr>
            </a:lvl5pPr>
            <a:lvl6pPr marL="2228850" indent="-228600" eaLnBrk="0" fontAlgn="base" hangingPunct="0">
              <a:spcBef>
                <a:spcPct val="0"/>
              </a:spcBef>
              <a:spcAft>
                <a:spcPct val="30000"/>
              </a:spcAft>
              <a:defRPr sz="2000">
                <a:solidFill>
                  <a:srgbClr val="074B88"/>
                </a:solidFill>
                <a:latin typeface="Arial" panose="020B0604020202020204" pitchFamily="34" charset="0"/>
              </a:defRPr>
            </a:lvl6pPr>
            <a:lvl7pPr marL="2686050" indent="-228600" eaLnBrk="0" fontAlgn="base" hangingPunct="0">
              <a:spcBef>
                <a:spcPct val="0"/>
              </a:spcBef>
              <a:spcAft>
                <a:spcPct val="30000"/>
              </a:spcAft>
              <a:defRPr sz="2000">
                <a:solidFill>
                  <a:srgbClr val="074B88"/>
                </a:solidFill>
                <a:latin typeface="Arial" panose="020B0604020202020204" pitchFamily="34" charset="0"/>
              </a:defRPr>
            </a:lvl7pPr>
            <a:lvl8pPr marL="3143250" indent="-228600" eaLnBrk="0" fontAlgn="base" hangingPunct="0">
              <a:spcBef>
                <a:spcPct val="0"/>
              </a:spcBef>
              <a:spcAft>
                <a:spcPct val="30000"/>
              </a:spcAft>
              <a:defRPr sz="2000">
                <a:solidFill>
                  <a:srgbClr val="074B88"/>
                </a:solidFill>
                <a:latin typeface="Arial" panose="020B0604020202020204" pitchFamily="34" charset="0"/>
              </a:defRPr>
            </a:lvl8pPr>
            <a:lvl9pPr marL="3600450" indent="-228600" eaLnBrk="0" fontAlgn="base" hangingPunct="0">
              <a:spcBef>
                <a:spcPct val="0"/>
              </a:spcBef>
              <a:spcAft>
                <a:spcPct val="30000"/>
              </a:spcAft>
              <a:defRPr sz="2000">
                <a:solidFill>
                  <a:srgbClr val="074B88"/>
                </a:solidFill>
                <a:latin typeface="Arial" panose="020B0604020202020204" pitchFamily="34" charset="0"/>
              </a:defRPr>
            </a:lvl9pPr>
          </a:lstStyle>
          <a:p>
            <a:pPr algn="l"/>
            <a:r>
              <a:rPr lang="en-US" altLang="en-US" sz="2200" dirty="0"/>
              <a:t>Convert messages into / out of SDM </a:t>
            </a:r>
          </a:p>
          <a:p>
            <a:pPr algn="l"/>
            <a:r>
              <a:rPr lang="en-US" altLang="en-US" sz="2200" dirty="0"/>
              <a:t>Processors for</a:t>
            </a:r>
          </a:p>
          <a:p>
            <a:pPr lvl="1" algn="l"/>
            <a:r>
              <a:rPr lang="en-US" altLang="en-US" sz="2200" dirty="0"/>
              <a:t>XML messages</a:t>
            </a:r>
          </a:p>
          <a:p>
            <a:pPr lvl="2" algn="l">
              <a:buFontTx/>
              <a:buNone/>
            </a:pPr>
            <a:r>
              <a:rPr lang="en-US" altLang="en-US" sz="2200" dirty="0"/>
              <a:t>(most common)</a:t>
            </a:r>
          </a:p>
          <a:p>
            <a:pPr lvl="2">
              <a:buFontTx/>
              <a:buNone/>
            </a:pPr>
            <a:endParaRPr lang="en-US" altLang="en-US" sz="2200" dirty="0"/>
          </a:p>
          <a:p>
            <a:pPr algn="l"/>
            <a:r>
              <a:rPr lang="en-US" sz="2200" dirty="0"/>
              <a:t>Audit logging is required to track both message security and service usage. </a:t>
            </a:r>
            <a:r>
              <a:rPr lang="en-US" sz="2200" dirty="0" err="1"/>
              <a:t>VMx</a:t>
            </a:r>
            <a:r>
              <a:rPr lang="en-US" sz="2200" dirty="0"/>
              <a:t> logs all incoming and outgoing messages in their entirety and provides online screens to monitor messages and/or view log files. </a:t>
            </a:r>
          </a:p>
          <a:p>
            <a:pPr algn="l"/>
            <a:r>
              <a:rPr lang="en-US" sz="2200" dirty="0"/>
              <a:t>In addition, </a:t>
            </a:r>
            <a:r>
              <a:rPr lang="en-US" sz="2200" dirty="0" err="1"/>
              <a:t>VMx</a:t>
            </a:r>
            <a:r>
              <a:rPr lang="en-US" sz="2200" dirty="0"/>
              <a:t> logs all changes to control parameters and connection statuses. Recommended daily log switching and report generation can be performed at any time.</a:t>
            </a:r>
            <a:endParaRPr lang="en-US" altLang="en-US" sz="2200" dirty="0"/>
          </a:p>
        </p:txBody>
      </p:sp>
    </p:spTree>
    <p:extLst>
      <p:ext uri="{BB962C8B-B14F-4D97-AF65-F5344CB8AC3E}">
        <p14:creationId xmlns:p14="http://schemas.microsoft.com/office/powerpoint/2010/main" val="282019291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t>
            </a:r>
            <a:r>
              <a:rPr lang="en-US" dirty="0" err="1"/>
              <a:t>Structrue</a:t>
            </a:r>
            <a:endParaRPr lang="en-US" dirty="0"/>
          </a:p>
        </p:txBody>
      </p:sp>
      <p:sp>
        <p:nvSpPr>
          <p:cNvPr id="3" name="Title 1"/>
          <p:cNvSpPr txBox="1">
            <a:spLocks/>
          </p:cNvSpPr>
          <p:nvPr/>
        </p:nvSpPr>
        <p:spPr bwMode="gray">
          <a:xfrm>
            <a:off x="269878" y="1143000"/>
            <a:ext cx="8594260" cy="4431983"/>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US" sz="1800" dirty="0"/>
              <a:t>The </a:t>
            </a:r>
            <a:r>
              <a:rPr lang="en-US" sz="1800" dirty="0" err="1"/>
              <a:t>VMx</a:t>
            </a:r>
            <a:r>
              <a:rPr lang="en-US" sz="1800" dirty="0"/>
              <a:t> message format consists of three layers, or parts: the protocol header, the</a:t>
            </a:r>
          </a:p>
          <a:p>
            <a:r>
              <a:rPr lang="en-US" sz="1800" dirty="0"/>
              <a:t>message envelope, and the message body.</a:t>
            </a:r>
          </a:p>
          <a:p>
            <a:endParaRPr lang="en-US" sz="1800" kern="0" dirty="0"/>
          </a:p>
          <a:p>
            <a:r>
              <a:rPr lang="en-US" sz="1800" dirty="0"/>
              <a:t>The response expectations for client and server mode messages are defined in the metadata repository. When the postbox or postman mode is used, no response is expected.</a:t>
            </a:r>
          </a:p>
          <a:p>
            <a:endParaRPr lang="en-US" sz="1800" kern="0" dirty="0"/>
          </a:p>
          <a:p>
            <a:r>
              <a:rPr lang="en-US" sz="1800" dirty="0"/>
              <a:t>The protocol layer unwraps request messages from its transport protocol and rewraps the</a:t>
            </a:r>
          </a:p>
          <a:p>
            <a:r>
              <a:rPr lang="en-US" sz="1800" dirty="0"/>
              <a:t>response message into the same protocol. The protocol header information must include</a:t>
            </a:r>
          </a:p>
          <a:p>
            <a:r>
              <a:rPr lang="en-US" sz="1800" dirty="0"/>
              <a:t>the consumer ID, message type, message ID, and length of message. Supported protocols</a:t>
            </a:r>
          </a:p>
          <a:p>
            <a:r>
              <a:rPr lang="en-US" sz="1800" dirty="0"/>
              <a:t>include TCP/IP WebSphere MQ, and HTTP.</a:t>
            </a:r>
          </a:p>
          <a:p>
            <a:endParaRPr lang="en-US" sz="1800" kern="0" dirty="0"/>
          </a:p>
          <a:p>
            <a:r>
              <a:rPr lang="en-US" sz="1800" dirty="0"/>
              <a:t>The message envelope, also called the application header, must include information on</a:t>
            </a:r>
          </a:p>
          <a:p>
            <a:r>
              <a:rPr lang="en-US" sz="1800" dirty="0"/>
              <a:t>encryption, security, and any custom information. </a:t>
            </a:r>
            <a:r>
              <a:rPr lang="en-US" sz="1800" dirty="0" err="1"/>
              <a:t>VMx</a:t>
            </a:r>
            <a:r>
              <a:rPr lang="en-US" sz="1800" dirty="0"/>
              <a:t> does not use this envelope data for</a:t>
            </a:r>
          </a:p>
          <a:p>
            <a:r>
              <a:rPr lang="en-US" sz="1800" dirty="0"/>
              <a:t>processing.</a:t>
            </a:r>
          </a:p>
          <a:p>
            <a:endParaRPr lang="en-US" sz="1800" kern="0" dirty="0"/>
          </a:p>
          <a:p>
            <a:r>
              <a:rPr lang="en-US" sz="1800" kern="0" dirty="0"/>
              <a:t>Third layer is message body. </a:t>
            </a:r>
          </a:p>
        </p:txBody>
      </p:sp>
    </p:spTree>
    <p:extLst>
      <p:ext uri="{BB962C8B-B14F-4D97-AF65-F5344CB8AC3E}">
        <p14:creationId xmlns:p14="http://schemas.microsoft.com/office/powerpoint/2010/main" val="3119294459"/>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94260" cy="1692771"/>
          </a:xfrm>
        </p:spPr>
        <p:txBody>
          <a:bodyPr/>
          <a:lstStyle/>
          <a:p>
            <a:r>
              <a:rPr lang="en-US" sz="2200" dirty="0"/>
              <a:t>The message body must be a well-formed XML fragment requesting an SDM service.</a:t>
            </a:r>
            <a:br>
              <a:rPr lang="en-US" sz="2200" dirty="0"/>
            </a:br>
            <a:r>
              <a:rPr lang="en-US" sz="2200" dirty="0" err="1"/>
              <a:t>VMx</a:t>
            </a:r>
            <a:r>
              <a:rPr lang="en-US" sz="2200" dirty="0"/>
              <a:t> message adapters parse incoming XML messages, verify their integrity, then restructure the supplied data and send it to the SDM. </a:t>
            </a:r>
            <a:br>
              <a:rPr lang="en-US" sz="2200" dirty="0"/>
            </a:br>
            <a:r>
              <a:rPr lang="en-US" sz="2200" dirty="0"/>
              <a:t>If it is an FF (fixed format) message, the layout is passed to SDM.</a:t>
            </a:r>
          </a:p>
        </p:txBody>
      </p:sp>
      <p:graphicFrame>
        <p:nvGraphicFramePr>
          <p:cNvPr id="3" name="Object 6">
            <a:extLst>
              <a:ext uri="{FF2B5EF4-FFF2-40B4-BE49-F238E27FC236}">
                <a16:creationId xmlns:a16="http://schemas.microsoft.com/office/drawing/2014/main" id="{74F1DBA6-28E6-4D46-86A6-8DC41FA18EF4}"/>
              </a:ext>
            </a:extLst>
          </p:cNvPr>
          <p:cNvGraphicFramePr>
            <a:graphicFrameLocks noChangeAspect="1"/>
          </p:cNvGraphicFramePr>
          <p:nvPr>
            <p:extLst>
              <p:ext uri="{D42A27DB-BD31-4B8C-83A1-F6EECF244321}">
                <p14:modId xmlns:p14="http://schemas.microsoft.com/office/powerpoint/2010/main" val="4116597755"/>
              </p:ext>
            </p:extLst>
          </p:nvPr>
        </p:nvGraphicFramePr>
        <p:xfrm>
          <a:off x="685800" y="2499265"/>
          <a:ext cx="6096000" cy="2415160"/>
        </p:xfrm>
        <a:graphic>
          <a:graphicData uri="http://schemas.openxmlformats.org/presentationml/2006/ole">
            <mc:AlternateContent xmlns:mc="http://schemas.openxmlformats.org/markup-compatibility/2006">
              <mc:Choice xmlns:v="urn:schemas-microsoft-com:vml" Requires="v">
                <p:oleObj spid="_x0000_s5139" name="VISIO" r:id="rId3" imgW="6225480" imgH="2110680" progId="Visio.Drawing.6">
                  <p:embed/>
                </p:oleObj>
              </mc:Choice>
              <mc:Fallback>
                <p:oleObj name="VISIO" r:id="rId3" imgW="6225480" imgH="2110680" progId="Visio.Drawing.6">
                  <p:embed/>
                  <p:pic>
                    <p:nvPicPr>
                      <p:cNvPr id="363526" name="Object 6">
                        <a:extLst>
                          <a:ext uri="{FF2B5EF4-FFF2-40B4-BE49-F238E27FC236}">
                            <a16:creationId xmlns:a16="http://schemas.microsoft.com/office/drawing/2014/main" id="{1D302CF3-A793-426F-A685-FD8EE0A5F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499265"/>
                        <a:ext cx="6096000" cy="241516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49468563"/>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a:extLst>
              <a:ext uri="{FF2B5EF4-FFF2-40B4-BE49-F238E27FC236}">
                <a16:creationId xmlns:a16="http://schemas.microsoft.com/office/drawing/2014/main" id="{FA5E8FB2-4837-4B0D-9E3B-480911FEB6DF}"/>
              </a:ext>
            </a:extLst>
          </p:cNvPr>
          <p:cNvSpPr>
            <a:spLocks noGrp="1" noChangeArrowheads="1"/>
          </p:cNvSpPr>
          <p:nvPr>
            <p:ph type="title"/>
          </p:nvPr>
        </p:nvSpPr>
        <p:spPr/>
        <p:txBody>
          <a:bodyPr/>
          <a:lstStyle/>
          <a:p>
            <a:r>
              <a:rPr lang="en-US" altLang="en-US"/>
              <a:t>XML Message Example - Input</a:t>
            </a:r>
          </a:p>
        </p:txBody>
      </p:sp>
      <p:sp>
        <p:nvSpPr>
          <p:cNvPr id="389126" name="Text Box 6">
            <a:extLst>
              <a:ext uri="{FF2B5EF4-FFF2-40B4-BE49-F238E27FC236}">
                <a16:creationId xmlns:a16="http://schemas.microsoft.com/office/drawing/2014/main" id="{8826D723-D4C2-4E8C-A8D9-C102B1D003F0}"/>
              </a:ext>
            </a:extLst>
          </p:cNvPr>
          <p:cNvSpPr txBox="1">
            <a:spLocks noChangeArrowheads="1"/>
          </p:cNvSpPr>
          <p:nvPr/>
        </p:nvSpPr>
        <p:spPr bwMode="auto">
          <a:xfrm>
            <a:off x="723900" y="1676400"/>
            <a:ext cx="7696200" cy="402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dirty="0"/>
              <a:t>&lt;?XML VERSION="1.0" ENCODING="UTF-8"?&gt;</a:t>
            </a:r>
          </a:p>
          <a:p>
            <a:r>
              <a:rPr lang="en-US" altLang="en-US" sz="1800" b="1" dirty="0"/>
              <a:t>&lt;VMX_ROOT&gt;</a:t>
            </a:r>
          </a:p>
          <a:p>
            <a:r>
              <a:rPr lang="en-US" altLang="en-US" sz="1800" b="1" dirty="0"/>
              <a:t>	</a:t>
            </a:r>
            <a:r>
              <a:rPr lang="en-US" altLang="en-US" sz="1800" b="1" dirty="0">
                <a:solidFill>
                  <a:schemeClr val="accent2"/>
                </a:solidFill>
              </a:rPr>
              <a:t>&lt;VMX_HEADER&gt;</a:t>
            </a:r>
          </a:p>
          <a:p>
            <a:r>
              <a:rPr lang="en-US" altLang="en-US" sz="1800" b="1" dirty="0">
                <a:solidFill>
                  <a:schemeClr val="accent2"/>
                </a:solidFill>
              </a:rPr>
              <a:t>		&lt;MSGID&gt;VMX.ACCT.INQ&lt;/MSGID&gt;</a:t>
            </a:r>
          </a:p>
          <a:p>
            <a:r>
              <a:rPr lang="en-US" altLang="en-US" sz="1800" b="1" dirty="0">
                <a:solidFill>
                  <a:schemeClr val="accent2"/>
                </a:solidFill>
              </a:rPr>
              <a:t>		&lt;VERSION&gt;817R1&lt;/VERSION&gt;</a:t>
            </a:r>
          </a:p>
          <a:p>
            <a:r>
              <a:rPr lang="en-US" altLang="en-US" sz="1800" b="1" dirty="0">
                <a:solidFill>
                  <a:schemeClr val="accent2"/>
                </a:solidFill>
              </a:rPr>
              <a:t>		&lt;CLIENTID&gt;1&lt;/CLIENTID&gt;</a:t>
            </a:r>
          </a:p>
          <a:p>
            <a:r>
              <a:rPr lang="en-US" altLang="en-US" sz="1800" b="1" dirty="0">
                <a:solidFill>
                  <a:schemeClr val="accent2"/>
                </a:solidFill>
              </a:rPr>
              <a:t>		&lt;CORRELID&gt;ABCD&lt;/CORRELID&gt;</a:t>
            </a:r>
          </a:p>
          <a:p>
            <a:r>
              <a:rPr lang="en-US" altLang="en-US" sz="1800" b="1" dirty="0">
                <a:solidFill>
                  <a:schemeClr val="accent2"/>
                </a:solidFill>
              </a:rPr>
              <a:t>	&lt;/VMX_HEADER&gt;</a:t>
            </a:r>
          </a:p>
          <a:p>
            <a:r>
              <a:rPr lang="en-US" altLang="en-US" sz="1800" b="1" dirty="0"/>
              <a:t>	</a:t>
            </a:r>
            <a:r>
              <a:rPr lang="en-US" altLang="en-US" sz="1800" b="1" dirty="0">
                <a:solidFill>
                  <a:schemeClr val="accent1"/>
                </a:solidFill>
              </a:rPr>
              <a:t>&lt;VMX_INPUT&gt;</a:t>
            </a:r>
          </a:p>
          <a:p>
            <a:r>
              <a:rPr lang="en-US" altLang="en-US" sz="1800" b="1" dirty="0">
                <a:solidFill>
                  <a:schemeClr val="accent1"/>
                </a:solidFill>
              </a:rPr>
              <a:t>		&lt;ORG&gt;101&lt;/ORG&gt;</a:t>
            </a:r>
          </a:p>
          <a:p>
            <a:r>
              <a:rPr lang="en-US" altLang="en-US" sz="1800" b="1" dirty="0">
                <a:solidFill>
                  <a:schemeClr val="accent1"/>
                </a:solidFill>
              </a:rPr>
              <a:t>		&lt;ACCT&gt;0004062520000004477&lt;/ACCT&gt;</a:t>
            </a:r>
          </a:p>
          <a:p>
            <a:r>
              <a:rPr lang="en-US" altLang="en-US" sz="1800" b="1" dirty="0">
                <a:solidFill>
                  <a:schemeClr val="accent1"/>
                </a:solidFill>
              </a:rPr>
              <a:t>		&lt;SEC_CONTEXT&gt;USERID    &lt;/SEC_CONTEXT&gt;</a:t>
            </a:r>
          </a:p>
          <a:p>
            <a:r>
              <a:rPr lang="en-US" altLang="en-US" sz="1800" b="1" dirty="0">
                <a:solidFill>
                  <a:schemeClr val="accent1"/>
                </a:solidFill>
              </a:rPr>
              <a:t>	&lt;/VMX_INPUT&gt;</a:t>
            </a:r>
          </a:p>
          <a:p>
            <a:r>
              <a:rPr lang="en-US" altLang="en-US" sz="1800" b="1" dirty="0"/>
              <a:t>&lt;/VMX_ROOT&gt;</a:t>
            </a:r>
            <a:r>
              <a:rPr lang="en-US" altLang="en-US" dirty="0"/>
              <a:t> </a:t>
            </a:r>
          </a:p>
        </p:txBody>
      </p:sp>
    </p:spTree>
    <p:extLst>
      <p:ext uri="{BB962C8B-B14F-4D97-AF65-F5344CB8AC3E}">
        <p14:creationId xmlns:p14="http://schemas.microsoft.com/office/powerpoint/2010/main" val="2582695803"/>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52FD2DEA-BDB2-4F25-9B2A-2FAAD0CD31DF}"/>
              </a:ext>
            </a:extLst>
          </p:cNvPr>
          <p:cNvSpPr>
            <a:spLocks noGrp="1" noChangeArrowheads="1"/>
          </p:cNvSpPr>
          <p:nvPr>
            <p:ph type="title"/>
          </p:nvPr>
        </p:nvSpPr>
        <p:spPr>
          <a:xfrm>
            <a:off x="685800" y="609600"/>
            <a:ext cx="7772400" cy="1066800"/>
          </a:xfrm>
        </p:spPr>
        <p:txBody>
          <a:bodyPr/>
          <a:lstStyle/>
          <a:p>
            <a:r>
              <a:rPr lang="en-US" altLang="en-US" dirty="0"/>
              <a:t>XML Message Example - Output</a:t>
            </a:r>
          </a:p>
        </p:txBody>
      </p:sp>
      <p:sp>
        <p:nvSpPr>
          <p:cNvPr id="391171" name="Text Box 3">
            <a:extLst>
              <a:ext uri="{FF2B5EF4-FFF2-40B4-BE49-F238E27FC236}">
                <a16:creationId xmlns:a16="http://schemas.microsoft.com/office/drawing/2014/main" id="{CA0A9389-5CA1-46CF-B455-5A688A000099}"/>
              </a:ext>
            </a:extLst>
          </p:cNvPr>
          <p:cNvSpPr txBox="1">
            <a:spLocks noChangeArrowheads="1"/>
          </p:cNvSpPr>
          <p:nvPr/>
        </p:nvSpPr>
        <p:spPr bwMode="auto">
          <a:xfrm>
            <a:off x="838200" y="1671637"/>
            <a:ext cx="76962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dirty="0"/>
              <a:t>&lt;?XML VERSION="1.0" ENCODING="UTF-8"?&gt;</a:t>
            </a:r>
          </a:p>
          <a:p>
            <a:r>
              <a:rPr lang="en-US" altLang="en-US" sz="1800" b="1" dirty="0"/>
              <a:t>&lt;VMX_ROOT&gt;</a:t>
            </a:r>
          </a:p>
          <a:p>
            <a:r>
              <a:rPr lang="en-US" altLang="en-US" sz="1800" b="1" dirty="0"/>
              <a:t>	</a:t>
            </a:r>
            <a:r>
              <a:rPr lang="en-US" altLang="en-US" sz="1800" b="1" dirty="0">
                <a:solidFill>
                  <a:schemeClr val="accent2"/>
                </a:solidFill>
              </a:rPr>
              <a:t>&lt;VMX_HEADER&gt;</a:t>
            </a:r>
          </a:p>
          <a:p>
            <a:r>
              <a:rPr lang="en-US" altLang="en-US" sz="1800" b="1" dirty="0">
                <a:solidFill>
                  <a:schemeClr val="accent2"/>
                </a:solidFill>
              </a:rPr>
              <a:t>		&lt;MSGID&gt;VMX.ACCT.INQ&lt;/MSGID&gt;</a:t>
            </a:r>
          </a:p>
          <a:p>
            <a:r>
              <a:rPr lang="en-US" altLang="en-US" sz="1800" b="1" dirty="0">
                <a:solidFill>
                  <a:schemeClr val="accent2"/>
                </a:solidFill>
              </a:rPr>
              <a:t>		&lt;VERSION&gt;817R1&lt;/VERSION&gt;</a:t>
            </a:r>
          </a:p>
          <a:p>
            <a:r>
              <a:rPr lang="en-US" altLang="en-US" sz="1800" b="1" dirty="0">
                <a:solidFill>
                  <a:schemeClr val="accent2"/>
                </a:solidFill>
              </a:rPr>
              <a:t>		&lt;CLIENTID&gt;1&lt;/CLIENTID&gt;</a:t>
            </a:r>
          </a:p>
          <a:p>
            <a:r>
              <a:rPr lang="en-US" altLang="en-US" sz="1800" b="1" dirty="0">
                <a:solidFill>
                  <a:schemeClr val="accent2"/>
                </a:solidFill>
              </a:rPr>
              <a:t>		&lt;CORRELID&gt;ABCD&lt;/CORRELID&gt;</a:t>
            </a:r>
          </a:p>
          <a:p>
            <a:r>
              <a:rPr lang="en-US" altLang="en-US" sz="1800" b="1" dirty="0">
                <a:solidFill>
                  <a:schemeClr val="accent2"/>
                </a:solidFill>
              </a:rPr>
              <a:t>	&lt;/VMX_HEADER&gt;</a:t>
            </a:r>
          </a:p>
          <a:p>
            <a:r>
              <a:rPr lang="en-US" altLang="en-US" sz="1800" b="1" dirty="0"/>
              <a:t>	</a:t>
            </a:r>
            <a:r>
              <a:rPr lang="en-US" altLang="en-US" sz="1800" b="1" dirty="0">
                <a:solidFill>
                  <a:srgbClr val="FF724C"/>
                </a:solidFill>
              </a:rPr>
              <a:t>&lt;VMX_OUTPUT&gt;</a:t>
            </a:r>
          </a:p>
          <a:p>
            <a:r>
              <a:rPr lang="en-US" altLang="en-US" sz="1800" b="1" dirty="0">
                <a:solidFill>
                  <a:srgbClr val="FF724C"/>
                </a:solidFill>
              </a:rPr>
              <a:t>		&lt;SVC_RETURN&gt;P&lt;/SVC_RETURN&gt;</a:t>
            </a:r>
          </a:p>
          <a:p>
            <a:r>
              <a:rPr lang="en-US" altLang="en-US" sz="1800" b="1" dirty="0">
                <a:solidFill>
                  <a:srgbClr val="FF724C"/>
                </a:solidFill>
              </a:rPr>
              <a:t>		&lt;BASE_SEG_DATA&gt;</a:t>
            </a:r>
          </a:p>
          <a:p>
            <a:r>
              <a:rPr lang="en-US" altLang="en-US" sz="1800" b="1" dirty="0">
                <a:solidFill>
                  <a:srgbClr val="FF724C"/>
                </a:solidFill>
              </a:rPr>
              <a:t>		&lt;BS_ORG&gt;101&lt;/BS_ORG&gt;</a:t>
            </a:r>
          </a:p>
          <a:p>
            <a:r>
              <a:rPr lang="en-US" altLang="en-US" sz="1800" b="1" dirty="0">
                <a:solidFill>
                  <a:srgbClr val="FF724C"/>
                </a:solidFill>
              </a:rPr>
              <a:t>		&lt;BS_ACCT&gt;0004062520000004477&lt;/BS_ACCT&gt;</a:t>
            </a:r>
          </a:p>
          <a:p>
            <a:r>
              <a:rPr lang="en-US" altLang="en-US" sz="1800" b="1" dirty="0"/>
              <a:t>	</a:t>
            </a:r>
            <a:r>
              <a:rPr lang="en-US" altLang="en-US" sz="1800" b="1" dirty="0">
                <a:solidFill>
                  <a:schemeClr val="accent1"/>
                </a:solidFill>
              </a:rPr>
              <a:t>	  .  .  .  (continue with output data in this format)</a:t>
            </a:r>
          </a:p>
          <a:p>
            <a:r>
              <a:rPr lang="en-US" altLang="en-US" sz="1800" b="1" dirty="0"/>
              <a:t>	</a:t>
            </a:r>
            <a:r>
              <a:rPr lang="en-US" altLang="en-US" sz="1800" b="1" dirty="0">
                <a:solidFill>
                  <a:srgbClr val="FF724C"/>
                </a:solidFill>
              </a:rPr>
              <a:t>&lt;/VMX_OUTPUT&gt;</a:t>
            </a:r>
          </a:p>
          <a:p>
            <a:r>
              <a:rPr lang="en-US" altLang="en-US" sz="1800" b="1" dirty="0"/>
              <a:t>&lt;/VMX_ROOT&gt;</a:t>
            </a:r>
            <a:r>
              <a:rPr lang="en-US" altLang="en-US" dirty="0"/>
              <a:t> </a:t>
            </a:r>
          </a:p>
        </p:txBody>
      </p:sp>
      <p:sp>
        <p:nvSpPr>
          <p:cNvPr id="391172" name="AutoShape 4">
            <a:extLst>
              <a:ext uri="{FF2B5EF4-FFF2-40B4-BE49-F238E27FC236}">
                <a16:creationId xmlns:a16="http://schemas.microsoft.com/office/drawing/2014/main" id="{2D6A255D-CF64-4C24-97F6-1048929FFB90}"/>
              </a:ext>
            </a:extLst>
          </p:cNvPr>
          <p:cNvSpPr>
            <a:spLocks/>
          </p:cNvSpPr>
          <p:nvPr/>
        </p:nvSpPr>
        <p:spPr bwMode="auto">
          <a:xfrm>
            <a:off x="7010400" y="2133600"/>
            <a:ext cx="304800" cy="2133600"/>
          </a:xfrm>
          <a:prstGeom prst="rightBrace">
            <a:avLst>
              <a:gd name="adj1" fmla="val 58333"/>
              <a:gd name="adj2" fmla="val 50000"/>
            </a:avLst>
          </a:prstGeom>
          <a:noFill/>
          <a:ln w="38100">
            <a:solidFill>
              <a:schemeClr val="bg2"/>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solidFill>
                <a:schemeClr val="bg2"/>
              </a:solidFill>
            </a:endParaRPr>
          </a:p>
        </p:txBody>
      </p:sp>
      <p:sp>
        <p:nvSpPr>
          <p:cNvPr id="391173" name="Text Box 5">
            <a:extLst>
              <a:ext uri="{FF2B5EF4-FFF2-40B4-BE49-F238E27FC236}">
                <a16:creationId xmlns:a16="http://schemas.microsoft.com/office/drawing/2014/main" id="{F26CF502-1650-4A4E-B58E-2CFC05A67259}"/>
              </a:ext>
            </a:extLst>
          </p:cNvPr>
          <p:cNvSpPr txBox="1">
            <a:spLocks noChangeArrowheads="1"/>
          </p:cNvSpPr>
          <p:nvPr/>
        </p:nvSpPr>
        <p:spPr bwMode="auto">
          <a:xfrm>
            <a:off x="7239000" y="2895600"/>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a:solidFill>
                  <a:schemeClr val="bg2"/>
                </a:solidFill>
              </a:rPr>
              <a:t>Matches Input</a:t>
            </a:r>
          </a:p>
        </p:txBody>
      </p:sp>
    </p:spTree>
    <p:extLst>
      <p:ext uri="{BB962C8B-B14F-4D97-AF65-F5344CB8AC3E}">
        <p14:creationId xmlns:p14="http://schemas.microsoft.com/office/powerpoint/2010/main" val="1030278620"/>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3770" y="2124752"/>
            <a:ext cx="8594260" cy="2215991"/>
          </a:xfrm>
        </p:spPr>
        <p:txBody>
          <a:bodyPr/>
          <a:lstStyle/>
          <a:p>
            <a:r>
              <a:rPr lang="en-US" sz="3600" b="1" dirty="0"/>
              <a:t>Screens</a:t>
            </a:r>
            <a:br>
              <a:rPr lang="en-US" sz="3600" b="1" dirty="0"/>
            </a:br>
            <a:br>
              <a:rPr lang="en-US" sz="3600" b="1" dirty="0"/>
            </a:br>
            <a:br>
              <a:rPr lang="en-US" sz="3600" b="1" dirty="0"/>
            </a:br>
            <a:endParaRPr lang="en-US" sz="36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943043783"/>
              </p:ext>
            </p:extLst>
          </p:nvPr>
        </p:nvGraphicFramePr>
        <p:xfrm>
          <a:off x="3505200" y="3232748"/>
          <a:ext cx="914400" cy="771525"/>
        </p:xfrm>
        <a:graphic>
          <a:graphicData uri="http://schemas.openxmlformats.org/presentationml/2006/ole">
            <mc:AlternateContent xmlns:mc="http://schemas.openxmlformats.org/markup-compatibility/2006">
              <mc:Choice xmlns:v="urn:schemas-microsoft-com:vml" Requires="v">
                <p:oleObj spid="_x0000_s3101"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3505200" y="323274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8270561"/>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4E2C87-8555-4F66-A600-74F1268FDC3D}"/>
              </a:ext>
            </a:extLst>
          </p:cNvPr>
          <p:cNvSpPr>
            <a:spLocks noGrp="1"/>
          </p:cNvSpPr>
          <p:nvPr>
            <p:ph idx="1"/>
          </p:nvPr>
        </p:nvSpPr>
        <p:spPr/>
        <p:txBody>
          <a:bodyPr/>
          <a:lstStyle/>
          <a:p>
            <a:pPr>
              <a:lnSpc>
                <a:spcPct val="90000"/>
              </a:lnSpc>
            </a:pPr>
            <a:r>
              <a:rPr lang="en-US" altLang="en-US" sz="2400" dirty="0"/>
              <a:t>Vision</a:t>
            </a:r>
            <a:r>
              <a:rPr lang="en-US" altLang="en-US" sz="2400" i="1" dirty="0"/>
              <a:t>PLUS</a:t>
            </a:r>
            <a:r>
              <a:rPr lang="en-US" altLang="en-US" sz="2400" dirty="0"/>
              <a:t> &lt;8.17 = legacy architecture</a:t>
            </a:r>
          </a:p>
          <a:p>
            <a:pPr marL="0" indent="0">
              <a:lnSpc>
                <a:spcPct val="90000"/>
              </a:lnSpc>
              <a:buNone/>
            </a:pPr>
            <a:endParaRPr lang="en-US" altLang="en-US" sz="2400" dirty="0"/>
          </a:p>
          <a:p>
            <a:pPr lvl="1">
              <a:lnSpc>
                <a:spcPct val="90000"/>
              </a:lnSpc>
            </a:pPr>
            <a:r>
              <a:rPr lang="en-US" altLang="en-US" sz="2400" dirty="0"/>
              <a:t>File &amp; screen model (human&lt;-&gt;system paradigm)</a:t>
            </a:r>
          </a:p>
          <a:p>
            <a:pPr lvl="1">
              <a:lnSpc>
                <a:spcPct val="90000"/>
              </a:lnSpc>
            </a:pPr>
            <a:r>
              <a:rPr lang="en-US" altLang="en-US" sz="2400" dirty="0"/>
              <a:t>Functions &amp; data tied directly to presentation</a:t>
            </a:r>
          </a:p>
          <a:p>
            <a:pPr lvl="1">
              <a:lnSpc>
                <a:spcPct val="90000"/>
              </a:lnSpc>
            </a:pPr>
            <a:r>
              <a:rPr lang="en-US" altLang="en-US" sz="2400" dirty="0"/>
              <a:t>Suitable for 3270 (green-screen) model </a:t>
            </a:r>
          </a:p>
          <a:p>
            <a:pPr lvl="1">
              <a:lnSpc>
                <a:spcPct val="90000"/>
              </a:lnSpc>
            </a:pPr>
            <a:r>
              <a:rPr lang="en-US" altLang="en-US" sz="2400" dirty="0"/>
              <a:t>Difficult to interact with system </a:t>
            </a:r>
            <a:r>
              <a:rPr lang="en-US" altLang="en-US" sz="2400" i="1" dirty="0"/>
              <a:t>other than</a:t>
            </a:r>
            <a:r>
              <a:rPr lang="en-US" altLang="en-US" sz="2400" dirty="0"/>
              <a:t> online</a:t>
            </a:r>
          </a:p>
          <a:p>
            <a:pPr lvl="2">
              <a:lnSpc>
                <a:spcPct val="90000"/>
              </a:lnSpc>
            </a:pPr>
            <a:r>
              <a:rPr lang="en-US" altLang="en-US" sz="2400" dirty="0"/>
              <a:t>Requires invasive interface code</a:t>
            </a:r>
          </a:p>
          <a:p>
            <a:pPr lvl="2">
              <a:lnSpc>
                <a:spcPct val="90000"/>
              </a:lnSpc>
            </a:pPr>
            <a:r>
              <a:rPr lang="en-US" altLang="en-US" sz="2400" dirty="0"/>
              <a:t>Interface code requires regular updates / retrofits</a:t>
            </a:r>
          </a:p>
          <a:p>
            <a:endParaRPr lang="en-US" sz="2400" dirty="0"/>
          </a:p>
        </p:txBody>
      </p:sp>
      <p:sp>
        <p:nvSpPr>
          <p:cNvPr id="3" name="Title 2">
            <a:extLst>
              <a:ext uri="{FF2B5EF4-FFF2-40B4-BE49-F238E27FC236}">
                <a16:creationId xmlns:a16="http://schemas.microsoft.com/office/drawing/2014/main" id="{66B94442-7EB7-48E6-BC8E-1D7265E2ACBD}"/>
              </a:ext>
            </a:extLst>
          </p:cNvPr>
          <p:cNvSpPr>
            <a:spLocks noGrp="1"/>
          </p:cNvSpPr>
          <p:nvPr>
            <p:ph type="title"/>
          </p:nvPr>
        </p:nvSpPr>
        <p:spPr/>
        <p:txBody>
          <a:bodyPr/>
          <a:lstStyle/>
          <a:p>
            <a:r>
              <a:rPr lang="en-US" dirty="0"/>
              <a:t>Why do we need </a:t>
            </a:r>
            <a:r>
              <a:rPr lang="en-US" dirty="0" err="1"/>
              <a:t>VMx</a:t>
            </a:r>
            <a:r>
              <a:rPr lang="en-US" dirty="0"/>
              <a:t> ? (History)</a:t>
            </a:r>
          </a:p>
        </p:txBody>
      </p:sp>
    </p:spTree>
    <p:extLst>
      <p:ext uri="{BB962C8B-B14F-4D97-AF65-F5344CB8AC3E}">
        <p14:creationId xmlns:p14="http://schemas.microsoft.com/office/powerpoint/2010/main" val="1218316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219450" y="2504182"/>
            <a:ext cx="3009900" cy="2154436"/>
          </a:xfrm>
        </p:spPr>
        <p:txBody>
          <a:bodyPr/>
          <a:lstStyle/>
          <a:p>
            <a:r>
              <a:rPr lang="en-US" sz="2800" b="1" dirty="0"/>
              <a:t>Building </a:t>
            </a:r>
            <a:r>
              <a:rPr lang="en-US" sz="2800" b="1" dirty="0" err="1"/>
              <a:t>VMx</a:t>
            </a:r>
            <a:r>
              <a:rPr lang="en-US" sz="2800" b="1" dirty="0"/>
              <a:t> Service</a:t>
            </a:r>
            <a:br>
              <a:rPr lang="en-US" sz="2800" b="1" dirty="0"/>
            </a:br>
            <a:br>
              <a:rPr lang="en-US" sz="2800" b="1" dirty="0"/>
            </a:br>
            <a:br>
              <a:rPr lang="en-US" sz="2800" b="1" dirty="0"/>
            </a:br>
            <a:endParaRPr lang="en-US" sz="2800" b="1" dirty="0"/>
          </a:p>
        </p:txBody>
      </p:sp>
      <p:sp>
        <p:nvSpPr>
          <p:cNvPr id="4" name="Rectangle 2">
            <a:extLst>
              <a:ext uri="{FF2B5EF4-FFF2-40B4-BE49-F238E27FC236}">
                <a16:creationId xmlns:a16="http://schemas.microsoft.com/office/drawing/2014/main" id="{DA5D7BC4-5B1E-463E-B22C-584AE10ACF6F}"/>
              </a:ext>
            </a:extLst>
          </p:cNvPr>
          <p:cNvSpPr>
            <a:spLocks noChangeArrowheads="1"/>
          </p:cNvSpPr>
          <p:nvPr/>
        </p:nvSpPr>
        <p:spPr bwMode="auto">
          <a:xfrm>
            <a:off x="20574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8">
            <a:extLst>
              <a:ext uri="{FF2B5EF4-FFF2-40B4-BE49-F238E27FC236}">
                <a16:creationId xmlns:a16="http://schemas.microsoft.com/office/drawing/2014/main" id="{D36DBFF9-AE53-4F5C-9EDC-91A3F4C7C6AD}"/>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493BD9F6-23E9-48C0-9D6E-1537C84FACEC}"/>
              </a:ext>
            </a:extLst>
          </p:cNvPr>
          <p:cNvGraphicFramePr>
            <a:graphicFrameLocks noChangeAspect="1"/>
          </p:cNvGraphicFramePr>
          <p:nvPr>
            <p:extLst>
              <p:ext uri="{D42A27DB-BD31-4B8C-83A1-F6EECF244321}">
                <p14:modId xmlns:p14="http://schemas.microsoft.com/office/powerpoint/2010/main" val="2321738244"/>
              </p:ext>
            </p:extLst>
          </p:nvPr>
        </p:nvGraphicFramePr>
        <p:xfrm>
          <a:off x="4081462" y="3068554"/>
          <a:ext cx="981075" cy="628650"/>
        </p:xfrm>
        <a:graphic>
          <a:graphicData uri="http://schemas.openxmlformats.org/presentationml/2006/ole">
            <mc:AlternateContent xmlns:mc="http://schemas.openxmlformats.org/markup-compatibility/2006">
              <mc:Choice xmlns:v="urn:schemas-microsoft-com:vml" Requires="v">
                <p:oleObj spid="_x0000_s4120" name="Document" showAsIcon="1" r:id="rId3" imgW="979997" imgH="631973" progId="Word.Document.8">
                  <p:embed/>
                </p:oleObj>
              </mc:Choice>
              <mc:Fallback>
                <p:oleObj name="Document" showAsIcon="1" r:id="rId3" imgW="979997" imgH="631973"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462" y="3068554"/>
                        <a:ext cx="9810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9779956"/>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EE508B-0609-4BDE-B293-9AED998C420D}"/>
              </a:ext>
            </a:extLst>
          </p:cNvPr>
          <p:cNvSpPr>
            <a:spLocks noGrp="1"/>
          </p:cNvSpPr>
          <p:nvPr>
            <p:ph type="title"/>
          </p:nvPr>
        </p:nvSpPr>
        <p:spPr>
          <a:xfrm>
            <a:off x="3657600" y="3044279"/>
            <a:ext cx="8594260" cy="384721"/>
          </a:xfrm>
        </p:spPr>
        <p:txBody>
          <a:bodyPr/>
          <a:lstStyle/>
          <a:p>
            <a:r>
              <a:rPr lang="en-US" b="1" dirty="0"/>
              <a:t>Thank you</a:t>
            </a:r>
          </a:p>
        </p:txBody>
      </p:sp>
    </p:spTree>
    <p:extLst>
      <p:ext uri="{BB962C8B-B14F-4D97-AF65-F5344CB8AC3E}">
        <p14:creationId xmlns:p14="http://schemas.microsoft.com/office/powerpoint/2010/main" val="3976820485"/>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396879-EA1E-40BF-88B5-D182DEAFD18B}"/>
              </a:ext>
            </a:extLst>
          </p:cNvPr>
          <p:cNvSpPr>
            <a:spLocks noGrp="1"/>
          </p:cNvSpPr>
          <p:nvPr>
            <p:ph type="title"/>
          </p:nvPr>
        </p:nvSpPr>
        <p:spPr>
          <a:xfrm>
            <a:off x="269879" y="320570"/>
            <a:ext cx="8024283" cy="769441"/>
          </a:xfrm>
        </p:spPr>
        <p:txBody>
          <a:bodyPr/>
          <a:lstStyle/>
          <a:p>
            <a:r>
              <a:rPr lang="en-US" altLang="en-US" dirty="0"/>
              <a:t>Why Do We Need </a:t>
            </a:r>
            <a:r>
              <a:rPr lang="en-US" altLang="en-US" dirty="0" err="1"/>
              <a:t>VMx</a:t>
            </a:r>
            <a:r>
              <a:rPr lang="en-US" altLang="en-US" dirty="0"/>
              <a:t>?</a:t>
            </a:r>
            <a:br>
              <a:rPr lang="en-US" altLang="en-US" dirty="0"/>
            </a:br>
            <a:r>
              <a:rPr lang="en-US" altLang="en-US" dirty="0"/>
              <a:t>. . . Today’s Business Reality</a:t>
            </a:r>
            <a:endParaRPr lang="en-US" dirty="0"/>
          </a:p>
        </p:txBody>
      </p:sp>
      <p:sp>
        <p:nvSpPr>
          <p:cNvPr id="5" name="Rectangle 3">
            <a:extLst>
              <a:ext uri="{FF2B5EF4-FFF2-40B4-BE49-F238E27FC236}">
                <a16:creationId xmlns:a16="http://schemas.microsoft.com/office/drawing/2014/main" id="{F53C4721-89F5-4103-B166-1CA5F9D66973}"/>
              </a:ext>
            </a:extLst>
          </p:cNvPr>
          <p:cNvSpPr txBox="1">
            <a:spLocks noChangeArrowheads="1"/>
          </p:cNvSpPr>
          <p:nvPr/>
        </p:nvSpPr>
        <p:spPr bwMode="gray">
          <a:xfrm>
            <a:off x="457200" y="1638300"/>
            <a:ext cx="8153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altLang="en-US" sz="2400" kern="0" dirty="0"/>
              <a:t>Complex enterprise environments</a:t>
            </a:r>
          </a:p>
          <a:p>
            <a:pPr lvl="1"/>
            <a:r>
              <a:rPr lang="en-US" altLang="en-US" sz="2000" kern="0" dirty="0"/>
              <a:t>Emphasis on CRM </a:t>
            </a:r>
          </a:p>
          <a:p>
            <a:pPr lvl="2">
              <a:buFontTx/>
              <a:buNone/>
            </a:pPr>
            <a:r>
              <a:rPr lang="en-US" altLang="en-US" sz="2000" kern="0" dirty="0"/>
              <a:t>(Customer Relationship Management)</a:t>
            </a:r>
          </a:p>
          <a:p>
            <a:pPr lvl="1"/>
            <a:endParaRPr lang="en-US" altLang="en-US" kern="0" dirty="0"/>
          </a:p>
          <a:p>
            <a:pPr lvl="1"/>
            <a:r>
              <a:rPr lang="en-US" altLang="en-US" sz="2400" kern="0" dirty="0"/>
              <a:t>Many interactive systems</a:t>
            </a:r>
          </a:p>
          <a:p>
            <a:pPr lvl="2"/>
            <a:r>
              <a:rPr lang="en-US" altLang="en-US" sz="2000" kern="0" dirty="0"/>
              <a:t>To interact with IVR / VRU, online banking, call center, etc.</a:t>
            </a:r>
          </a:p>
          <a:p>
            <a:pPr lvl="2"/>
            <a:r>
              <a:rPr lang="en-US" altLang="en-US" sz="2000" kern="0" dirty="0"/>
              <a:t>Need real-time access to card system data / functions</a:t>
            </a:r>
          </a:p>
        </p:txBody>
      </p:sp>
    </p:spTree>
    <p:extLst>
      <p:ext uri="{BB962C8B-B14F-4D97-AF65-F5344CB8AC3E}">
        <p14:creationId xmlns:p14="http://schemas.microsoft.com/office/powerpoint/2010/main" val="320440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E5645-BB69-4026-8BBE-559F16AD3858}"/>
              </a:ext>
            </a:extLst>
          </p:cNvPr>
          <p:cNvSpPr>
            <a:spLocks noGrp="1"/>
          </p:cNvSpPr>
          <p:nvPr>
            <p:ph type="title"/>
          </p:nvPr>
        </p:nvSpPr>
        <p:spPr/>
        <p:txBody>
          <a:bodyPr/>
          <a:lstStyle/>
          <a:p>
            <a:r>
              <a:rPr lang="en-US" dirty="0" err="1"/>
              <a:t>VMx</a:t>
            </a:r>
            <a:r>
              <a:rPr lang="en-US" dirty="0"/>
              <a:t> and Vision PLUS </a:t>
            </a:r>
          </a:p>
        </p:txBody>
      </p:sp>
      <p:grpSp>
        <p:nvGrpSpPr>
          <p:cNvPr id="5" name="Group 35">
            <a:extLst>
              <a:ext uri="{FF2B5EF4-FFF2-40B4-BE49-F238E27FC236}">
                <a16:creationId xmlns:a16="http://schemas.microsoft.com/office/drawing/2014/main" id="{CC807A02-4B47-468F-9000-0C48B3559DD1}"/>
              </a:ext>
            </a:extLst>
          </p:cNvPr>
          <p:cNvGrpSpPr>
            <a:grpSpLocks/>
          </p:cNvGrpSpPr>
          <p:nvPr/>
        </p:nvGrpSpPr>
        <p:grpSpPr bwMode="auto">
          <a:xfrm>
            <a:off x="279400" y="1565318"/>
            <a:ext cx="1857375" cy="4343400"/>
            <a:chOff x="320" y="1296"/>
            <a:chExt cx="1170" cy="2736"/>
          </a:xfrm>
        </p:grpSpPr>
        <p:sp>
          <p:nvSpPr>
            <p:cNvPr id="6" name="Rectangle 36">
              <a:extLst>
                <a:ext uri="{FF2B5EF4-FFF2-40B4-BE49-F238E27FC236}">
                  <a16:creationId xmlns:a16="http://schemas.microsoft.com/office/drawing/2014/main" id="{219DD524-1786-4B84-AB97-EEFAF720F3AC}"/>
                </a:ext>
              </a:extLst>
            </p:cNvPr>
            <p:cNvSpPr>
              <a:spLocks noChangeArrowheads="1"/>
            </p:cNvSpPr>
            <p:nvPr/>
          </p:nvSpPr>
          <p:spPr bwMode="auto">
            <a:xfrm>
              <a:off x="528" y="1296"/>
              <a:ext cx="864" cy="2736"/>
            </a:xfrm>
            <a:prstGeom prst="rect">
              <a:avLst/>
            </a:prstGeom>
            <a:solidFill>
              <a:srgbClr val="E452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37">
              <a:extLst>
                <a:ext uri="{FF2B5EF4-FFF2-40B4-BE49-F238E27FC236}">
                  <a16:creationId xmlns:a16="http://schemas.microsoft.com/office/drawing/2014/main" id="{0BD7B0FE-CD0F-46AC-BC73-B4B4E8C7A5D9}"/>
                </a:ext>
              </a:extLst>
            </p:cNvPr>
            <p:cNvSpPr txBox="1">
              <a:spLocks noChangeArrowheads="1"/>
            </p:cNvSpPr>
            <p:nvPr/>
          </p:nvSpPr>
          <p:spPr bwMode="auto">
            <a:xfrm>
              <a:off x="320" y="2488"/>
              <a:ext cx="117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3200" dirty="0" err="1">
                  <a:solidFill>
                    <a:srgbClr val="FFFFFF"/>
                  </a:solidFill>
                </a:rPr>
                <a:t>VMx</a:t>
              </a:r>
              <a:endParaRPr lang="en-US" altLang="en-US" sz="3200" dirty="0">
                <a:solidFill>
                  <a:srgbClr val="FFFFFF"/>
                </a:solidFill>
              </a:endParaRPr>
            </a:p>
          </p:txBody>
        </p:sp>
      </p:grpSp>
      <p:grpSp>
        <p:nvGrpSpPr>
          <p:cNvPr id="8" name="Group 23">
            <a:extLst>
              <a:ext uri="{FF2B5EF4-FFF2-40B4-BE49-F238E27FC236}">
                <a16:creationId xmlns:a16="http://schemas.microsoft.com/office/drawing/2014/main" id="{254D85EB-5DF8-4630-9227-35A8400FF7EB}"/>
              </a:ext>
            </a:extLst>
          </p:cNvPr>
          <p:cNvGrpSpPr>
            <a:grpSpLocks noChangeAspect="1"/>
          </p:cNvGrpSpPr>
          <p:nvPr/>
        </p:nvGrpSpPr>
        <p:grpSpPr bwMode="auto">
          <a:xfrm>
            <a:off x="3160808" y="1565318"/>
            <a:ext cx="5110163" cy="4462462"/>
            <a:chOff x="900" y="660"/>
            <a:chExt cx="4068" cy="3552"/>
          </a:xfrm>
        </p:grpSpPr>
        <p:sp>
          <p:nvSpPr>
            <p:cNvPr id="9" name="Rectangle 24">
              <a:extLst>
                <a:ext uri="{FF2B5EF4-FFF2-40B4-BE49-F238E27FC236}">
                  <a16:creationId xmlns:a16="http://schemas.microsoft.com/office/drawing/2014/main" id="{98FDDC58-CBA0-4E8B-953B-C0D948368289}"/>
                </a:ext>
              </a:extLst>
            </p:cNvPr>
            <p:cNvSpPr>
              <a:spLocks noChangeAspect="1" noChangeArrowheads="1"/>
            </p:cNvSpPr>
            <p:nvPr/>
          </p:nvSpPr>
          <p:spPr bwMode="auto">
            <a:xfrm>
              <a:off x="936" y="660"/>
              <a:ext cx="3996" cy="228"/>
            </a:xfrm>
            <a:prstGeom prst="rect">
              <a:avLst/>
            </a:prstGeom>
            <a:solidFill>
              <a:srgbClr val="000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en-US" altLang="en-US" sz="1800" b="1" dirty="0">
                <a:solidFill>
                  <a:srgbClr val="000000"/>
                </a:solidFill>
              </a:endParaRPr>
            </a:p>
          </p:txBody>
        </p:sp>
        <p:sp>
          <p:nvSpPr>
            <p:cNvPr id="10" name="Rectangle 25">
              <a:extLst>
                <a:ext uri="{FF2B5EF4-FFF2-40B4-BE49-F238E27FC236}">
                  <a16:creationId xmlns:a16="http://schemas.microsoft.com/office/drawing/2014/main" id="{625CF289-2E56-4636-AAB6-8B8E50F023D0}"/>
                </a:ext>
              </a:extLst>
            </p:cNvPr>
            <p:cNvSpPr>
              <a:spLocks noChangeAspect="1" noChangeArrowheads="1"/>
            </p:cNvSpPr>
            <p:nvPr/>
          </p:nvSpPr>
          <p:spPr bwMode="auto">
            <a:xfrm>
              <a:off x="936" y="3984"/>
              <a:ext cx="3996" cy="228"/>
            </a:xfrm>
            <a:prstGeom prst="rect">
              <a:avLst/>
            </a:prstGeom>
            <a:solidFill>
              <a:srgbClr val="000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26">
              <a:extLst>
                <a:ext uri="{FF2B5EF4-FFF2-40B4-BE49-F238E27FC236}">
                  <a16:creationId xmlns:a16="http://schemas.microsoft.com/office/drawing/2014/main" id="{EF6DD4C9-8EC4-4BD7-921C-8C53C0EF1B88}"/>
                </a:ext>
              </a:extLst>
            </p:cNvPr>
            <p:cNvSpPr>
              <a:spLocks noChangeAspect="1" noChangeArrowheads="1"/>
            </p:cNvSpPr>
            <p:nvPr/>
          </p:nvSpPr>
          <p:spPr bwMode="auto">
            <a:xfrm rot="5400000">
              <a:off x="-750" y="2310"/>
              <a:ext cx="3552" cy="252"/>
            </a:xfrm>
            <a:prstGeom prst="rect">
              <a:avLst/>
            </a:prstGeom>
            <a:solidFill>
              <a:srgbClr val="000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27">
              <a:extLst>
                <a:ext uri="{FF2B5EF4-FFF2-40B4-BE49-F238E27FC236}">
                  <a16:creationId xmlns:a16="http://schemas.microsoft.com/office/drawing/2014/main" id="{2C012F4C-B6DD-4588-8D37-DED54A949C6E}"/>
                </a:ext>
              </a:extLst>
            </p:cNvPr>
            <p:cNvSpPr>
              <a:spLocks noChangeAspect="1" noChangeArrowheads="1"/>
            </p:cNvSpPr>
            <p:nvPr/>
          </p:nvSpPr>
          <p:spPr bwMode="auto">
            <a:xfrm rot="5400000">
              <a:off x="3066" y="2310"/>
              <a:ext cx="3552" cy="252"/>
            </a:xfrm>
            <a:prstGeom prst="rect">
              <a:avLst/>
            </a:prstGeom>
            <a:solidFill>
              <a:srgbClr val="000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8">
            <a:extLst>
              <a:ext uri="{FF2B5EF4-FFF2-40B4-BE49-F238E27FC236}">
                <a16:creationId xmlns:a16="http://schemas.microsoft.com/office/drawing/2014/main" id="{D5BFE2DC-C395-4961-83B8-6D0CA38CFBE8}"/>
              </a:ext>
            </a:extLst>
          </p:cNvPr>
          <p:cNvGrpSpPr>
            <a:grpSpLocks noChangeAspect="1"/>
          </p:cNvGrpSpPr>
          <p:nvPr/>
        </p:nvGrpSpPr>
        <p:grpSpPr bwMode="auto">
          <a:xfrm>
            <a:off x="3477367" y="1843924"/>
            <a:ext cx="4492625" cy="3905250"/>
            <a:chOff x="1152" y="888"/>
            <a:chExt cx="3576" cy="3108"/>
          </a:xfrm>
        </p:grpSpPr>
        <p:sp>
          <p:nvSpPr>
            <p:cNvPr id="14" name="Rectangle 19">
              <a:extLst>
                <a:ext uri="{FF2B5EF4-FFF2-40B4-BE49-F238E27FC236}">
                  <a16:creationId xmlns:a16="http://schemas.microsoft.com/office/drawing/2014/main" id="{82C4E186-A0F5-409A-A28D-6997B59F5117}"/>
                </a:ext>
              </a:extLst>
            </p:cNvPr>
            <p:cNvSpPr>
              <a:spLocks noChangeAspect="1" noChangeArrowheads="1"/>
            </p:cNvSpPr>
            <p:nvPr/>
          </p:nvSpPr>
          <p:spPr bwMode="auto">
            <a:xfrm>
              <a:off x="1152" y="888"/>
              <a:ext cx="3576" cy="228"/>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en-US" sz="1800" b="1" dirty="0">
                  <a:solidFill>
                    <a:schemeClr val="bg1"/>
                  </a:solidFill>
                </a:rPr>
                <a:t>Information Access System</a:t>
              </a:r>
              <a:endParaRPr lang="en-US" altLang="en-US" sz="1800" b="1" dirty="0">
                <a:solidFill>
                  <a:srgbClr val="000000"/>
                </a:solidFill>
              </a:endParaRPr>
            </a:p>
          </p:txBody>
        </p:sp>
        <p:sp>
          <p:nvSpPr>
            <p:cNvPr id="15" name="Rectangle 20">
              <a:extLst>
                <a:ext uri="{FF2B5EF4-FFF2-40B4-BE49-F238E27FC236}">
                  <a16:creationId xmlns:a16="http://schemas.microsoft.com/office/drawing/2014/main" id="{6F3CA6BF-F897-43DC-AEE6-2FC5DC59EC13}"/>
                </a:ext>
              </a:extLst>
            </p:cNvPr>
            <p:cNvSpPr>
              <a:spLocks noChangeAspect="1" noChangeArrowheads="1"/>
            </p:cNvSpPr>
            <p:nvPr/>
          </p:nvSpPr>
          <p:spPr bwMode="auto">
            <a:xfrm>
              <a:off x="1152" y="3792"/>
              <a:ext cx="3564" cy="204"/>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21">
              <a:extLst>
                <a:ext uri="{FF2B5EF4-FFF2-40B4-BE49-F238E27FC236}">
                  <a16:creationId xmlns:a16="http://schemas.microsoft.com/office/drawing/2014/main" id="{8F4B5F3E-F6FE-49F8-8BDA-46F9F707D15F}"/>
                </a:ext>
              </a:extLst>
            </p:cNvPr>
            <p:cNvSpPr>
              <a:spLocks noChangeAspect="1" noChangeArrowheads="1"/>
            </p:cNvSpPr>
            <p:nvPr/>
          </p:nvSpPr>
          <p:spPr bwMode="auto">
            <a:xfrm rot="5400000">
              <a:off x="-300" y="2340"/>
              <a:ext cx="3108" cy="204"/>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22">
              <a:extLst>
                <a:ext uri="{FF2B5EF4-FFF2-40B4-BE49-F238E27FC236}">
                  <a16:creationId xmlns:a16="http://schemas.microsoft.com/office/drawing/2014/main" id="{DC09FDCE-B787-4FF4-8BE1-FB0B34FC3A24}"/>
                </a:ext>
              </a:extLst>
            </p:cNvPr>
            <p:cNvSpPr>
              <a:spLocks noChangeAspect="1" noChangeArrowheads="1"/>
            </p:cNvSpPr>
            <p:nvPr/>
          </p:nvSpPr>
          <p:spPr bwMode="auto">
            <a:xfrm rot="5400000">
              <a:off x="3060" y="2340"/>
              <a:ext cx="3108" cy="204"/>
            </a:xfrm>
            <a:prstGeom prst="rect">
              <a:avLst/>
            </a:prstGeom>
            <a:solidFill>
              <a:srgbClr val="6600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 name="Rectangle 14">
            <a:extLst>
              <a:ext uri="{FF2B5EF4-FFF2-40B4-BE49-F238E27FC236}">
                <a16:creationId xmlns:a16="http://schemas.microsoft.com/office/drawing/2014/main" id="{F4C4E9DE-97A9-44EE-97B4-E2E6E0CD1317}"/>
              </a:ext>
            </a:extLst>
          </p:cNvPr>
          <p:cNvSpPr>
            <a:spLocks noChangeAspect="1" noChangeArrowheads="1"/>
          </p:cNvSpPr>
          <p:nvPr/>
        </p:nvSpPr>
        <p:spPr bwMode="auto">
          <a:xfrm>
            <a:off x="3736887" y="2138202"/>
            <a:ext cx="3958006" cy="301483"/>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lang="en-US" altLang="en-US" sz="1800" b="1" dirty="0">
                <a:solidFill>
                  <a:schemeClr val="bg1"/>
                </a:solidFill>
              </a:rPr>
              <a:t>GUI for Vision</a:t>
            </a:r>
            <a:r>
              <a:rPr lang="en-US" altLang="en-US" sz="1800" b="1" i="1" dirty="0">
                <a:solidFill>
                  <a:schemeClr val="bg1"/>
                </a:solidFill>
              </a:rPr>
              <a:t>PLUS</a:t>
            </a:r>
            <a:endParaRPr lang="en-US" altLang="en-US" sz="1600" b="1" dirty="0">
              <a:solidFill>
                <a:srgbClr val="000000"/>
              </a:solidFill>
              <a:effectLst>
                <a:outerShdw blurRad="38100" dist="38100" dir="2700000" algn="tl">
                  <a:srgbClr val="FFFFFF"/>
                </a:outerShdw>
              </a:effectLst>
            </a:endParaRPr>
          </a:p>
        </p:txBody>
      </p:sp>
      <p:sp>
        <p:nvSpPr>
          <p:cNvPr id="19" name="Rectangle 16">
            <a:extLst>
              <a:ext uri="{FF2B5EF4-FFF2-40B4-BE49-F238E27FC236}">
                <a16:creationId xmlns:a16="http://schemas.microsoft.com/office/drawing/2014/main" id="{FBC8BBBF-1BEE-4B67-A0E5-34D7A199CA33}"/>
              </a:ext>
            </a:extLst>
          </p:cNvPr>
          <p:cNvSpPr>
            <a:spLocks noChangeAspect="1" noChangeArrowheads="1"/>
          </p:cNvSpPr>
          <p:nvPr/>
        </p:nvSpPr>
        <p:spPr bwMode="auto">
          <a:xfrm rot="5400000">
            <a:off x="2203378" y="3674277"/>
            <a:ext cx="3376613" cy="304462"/>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5">
            <a:extLst>
              <a:ext uri="{FF2B5EF4-FFF2-40B4-BE49-F238E27FC236}">
                <a16:creationId xmlns:a16="http://schemas.microsoft.com/office/drawing/2014/main" id="{6C2F3427-DBE7-49CD-9C40-59D8E0948D3B}"/>
              </a:ext>
            </a:extLst>
          </p:cNvPr>
          <p:cNvSpPr>
            <a:spLocks noChangeAspect="1" noChangeArrowheads="1"/>
          </p:cNvSpPr>
          <p:nvPr/>
        </p:nvSpPr>
        <p:spPr bwMode="auto">
          <a:xfrm>
            <a:off x="3744676" y="5199242"/>
            <a:ext cx="3958006" cy="301483"/>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7">
            <a:extLst>
              <a:ext uri="{FF2B5EF4-FFF2-40B4-BE49-F238E27FC236}">
                <a16:creationId xmlns:a16="http://schemas.microsoft.com/office/drawing/2014/main" id="{927229C9-6102-46A4-A636-1C5EAE848604}"/>
              </a:ext>
            </a:extLst>
          </p:cNvPr>
          <p:cNvSpPr>
            <a:spLocks noChangeAspect="1" noChangeArrowheads="1"/>
          </p:cNvSpPr>
          <p:nvPr/>
        </p:nvSpPr>
        <p:spPr bwMode="auto">
          <a:xfrm rot="5400000">
            <a:off x="5861893" y="3674278"/>
            <a:ext cx="3376613" cy="304462"/>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 name="Group 28">
            <a:extLst>
              <a:ext uri="{FF2B5EF4-FFF2-40B4-BE49-F238E27FC236}">
                <a16:creationId xmlns:a16="http://schemas.microsoft.com/office/drawing/2014/main" id="{3B1E7BCD-53F9-487C-963B-88857B07129D}"/>
              </a:ext>
            </a:extLst>
          </p:cNvPr>
          <p:cNvGrpSpPr>
            <a:grpSpLocks/>
          </p:cNvGrpSpPr>
          <p:nvPr/>
        </p:nvGrpSpPr>
        <p:grpSpPr bwMode="auto">
          <a:xfrm>
            <a:off x="4043916" y="2384380"/>
            <a:ext cx="3416300" cy="2835275"/>
            <a:chOff x="2506" y="1786"/>
            <a:chExt cx="2152" cy="1786"/>
          </a:xfrm>
        </p:grpSpPr>
        <p:grpSp>
          <p:nvGrpSpPr>
            <p:cNvPr id="24" name="Group 29">
              <a:extLst>
                <a:ext uri="{FF2B5EF4-FFF2-40B4-BE49-F238E27FC236}">
                  <a16:creationId xmlns:a16="http://schemas.microsoft.com/office/drawing/2014/main" id="{37B1CC62-2702-487B-A91A-FB4808E697DD}"/>
                </a:ext>
              </a:extLst>
            </p:cNvPr>
            <p:cNvGrpSpPr>
              <a:grpSpLocks noChangeAspect="1"/>
            </p:cNvGrpSpPr>
            <p:nvPr/>
          </p:nvGrpSpPr>
          <p:grpSpPr bwMode="auto">
            <a:xfrm>
              <a:off x="2506" y="1815"/>
              <a:ext cx="2152" cy="1757"/>
              <a:chOff x="1590" y="1350"/>
              <a:chExt cx="2688" cy="2220"/>
            </a:xfrm>
          </p:grpSpPr>
          <p:sp>
            <p:nvSpPr>
              <p:cNvPr id="26" name="Rectangle 30">
                <a:extLst>
                  <a:ext uri="{FF2B5EF4-FFF2-40B4-BE49-F238E27FC236}">
                    <a16:creationId xmlns:a16="http://schemas.microsoft.com/office/drawing/2014/main" id="{5235C193-36F0-441B-95DF-C3DBEA8BC1D4}"/>
                  </a:ext>
                </a:extLst>
              </p:cNvPr>
              <p:cNvSpPr>
                <a:spLocks noChangeAspect="1" noChangeArrowheads="1"/>
              </p:cNvSpPr>
              <p:nvPr/>
            </p:nvSpPr>
            <p:spPr bwMode="auto">
              <a:xfrm>
                <a:off x="1788" y="1356"/>
                <a:ext cx="2256" cy="228"/>
              </a:xfrm>
              <a:prstGeom prst="rect">
                <a:avLst/>
              </a:prstGeom>
              <a:solidFill>
                <a:srgbClr val="FFCC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en-GB" altLang="en-US" sz="1600" b="1">
                  <a:solidFill>
                    <a:srgbClr val="000000"/>
                  </a:solidFill>
                  <a:effectLst>
                    <a:outerShdw blurRad="38100" dist="38100" dir="2700000" algn="tl">
                      <a:srgbClr val="FFFFFF"/>
                    </a:outerShdw>
                  </a:effectLst>
                </a:endParaRPr>
              </a:p>
            </p:txBody>
          </p:sp>
          <p:sp>
            <p:nvSpPr>
              <p:cNvPr id="27" name="Rectangle 31">
                <a:extLst>
                  <a:ext uri="{FF2B5EF4-FFF2-40B4-BE49-F238E27FC236}">
                    <a16:creationId xmlns:a16="http://schemas.microsoft.com/office/drawing/2014/main" id="{DBC8A91C-5408-4F8E-9EF1-009CE265B8BA}"/>
                  </a:ext>
                </a:extLst>
              </p:cNvPr>
              <p:cNvSpPr>
                <a:spLocks noChangeAspect="1" noChangeArrowheads="1"/>
              </p:cNvSpPr>
              <p:nvPr/>
            </p:nvSpPr>
            <p:spPr bwMode="auto">
              <a:xfrm>
                <a:off x="1812" y="3324"/>
                <a:ext cx="2232" cy="240"/>
              </a:xfrm>
              <a:prstGeom prst="rect">
                <a:avLst/>
              </a:prstGeom>
              <a:solidFill>
                <a:srgbClr val="FFCC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32">
                <a:extLst>
                  <a:ext uri="{FF2B5EF4-FFF2-40B4-BE49-F238E27FC236}">
                    <a16:creationId xmlns:a16="http://schemas.microsoft.com/office/drawing/2014/main" id="{691C31EB-98B2-456A-BDF4-108CF486E049}"/>
                  </a:ext>
                </a:extLst>
              </p:cNvPr>
              <p:cNvSpPr>
                <a:spLocks noChangeAspect="1" noChangeArrowheads="1"/>
              </p:cNvSpPr>
              <p:nvPr/>
            </p:nvSpPr>
            <p:spPr bwMode="auto">
              <a:xfrm rot="5400000">
                <a:off x="600" y="2340"/>
                <a:ext cx="2220" cy="240"/>
              </a:xfrm>
              <a:prstGeom prst="rect">
                <a:avLst/>
              </a:prstGeom>
              <a:solidFill>
                <a:srgbClr val="FFCC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 name="Rectangle 33">
                <a:extLst>
                  <a:ext uri="{FF2B5EF4-FFF2-40B4-BE49-F238E27FC236}">
                    <a16:creationId xmlns:a16="http://schemas.microsoft.com/office/drawing/2014/main" id="{0330CB9A-E946-4F40-A633-DA57D1281746}"/>
                  </a:ext>
                </a:extLst>
              </p:cNvPr>
              <p:cNvSpPr>
                <a:spLocks noChangeAspect="1" noChangeArrowheads="1"/>
              </p:cNvSpPr>
              <p:nvPr/>
            </p:nvSpPr>
            <p:spPr bwMode="auto">
              <a:xfrm rot="5400000">
                <a:off x="3048" y="2340"/>
                <a:ext cx="2220" cy="240"/>
              </a:xfrm>
              <a:prstGeom prst="rect">
                <a:avLst/>
              </a:prstGeom>
              <a:solidFill>
                <a:srgbClr val="FFCC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Text Box 34">
              <a:extLst>
                <a:ext uri="{FF2B5EF4-FFF2-40B4-BE49-F238E27FC236}">
                  <a16:creationId xmlns:a16="http://schemas.microsoft.com/office/drawing/2014/main" id="{14332099-B46B-467A-9200-BA33D5B4E547}"/>
                </a:ext>
              </a:extLst>
            </p:cNvPr>
            <p:cNvSpPr txBox="1">
              <a:spLocks noChangeAspect="1" noChangeArrowheads="1"/>
            </p:cNvSpPr>
            <p:nvPr/>
          </p:nvSpPr>
          <p:spPr bwMode="auto">
            <a:xfrm>
              <a:off x="3212" y="1786"/>
              <a:ext cx="692" cy="231"/>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b="1">
                  <a:solidFill>
                    <a:srgbClr val="FFFFFF"/>
                  </a:solidFill>
                </a:rPr>
                <a:t>Security</a:t>
              </a:r>
              <a:endParaRPr lang="en-US" altLang="en-US" sz="1600" b="1"/>
            </a:p>
          </p:txBody>
        </p:sp>
      </p:grpSp>
      <p:sp>
        <p:nvSpPr>
          <p:cNvPr id="37" name="Rectangle 4">
            <a:extLst>
              <a:ext uri="{FF2B5EF4-FFF2-40B4-BE49-F238E27FC236}">
                <a16:creationId xmlns:a16="http://schemas.microsoft.com/office/drawing/2014/main" id="{9FDCC93D-DC55-402B-90CA-F8BA56B39E53}"/>
              </a:ext>
            </a:extLst>
          </p:cNvPr>
          <p:cNvSpPr>
            <a:spLocks noChangeAspect="1" noChangeArrowheads="1"/>
          </p:cNvSpPr>
          <p:nvPr/>
        </p:nvSpPr>
        <p:spPr bwMode="auto">
          <a:xfrm>
            <a:off x="4340187" y="2721708"/>
            <a:ext cx="925512" cy="731837"/>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outerShdw dist="35921" dir="2700000" algn="ctr" rotWithShape="0">
              <a:schemeClr val="folHlink"/>
            </a:outerShdw>
          </a:effectLst>
        </p:spPr>
        <p:txBody>
          <a:bodyPr wrap="none" anchor="ctr"/>
          <a:lstStyle/>
          <a:p>
            <a:pPr algn="ctr"/>
            <a:endParaRPr lang="en-US" altLang="en-US" sz="2000" dirty="0">
              <a:solidFill>
                <a:schemeClr val="bg1"/>
              </a:solidFill>
            </a:endParaRPr>
          </a:p>
          <a:p>
            <a:pPr algn="ctr"/>
            <a:r>
              <a:rPr lang="en-US" altLang="en-US" sz="2000" dirty="0">
                <a:solidFill>
                  <a:schemeClr val="bg1"/>
                </a:solidFill>
              </a:rPr>
              <a:t>CDM</a:t>
            </a:r>
          </a:p>
          <a:p>
            <a:pPr algn="ctr"/>
            <a:endParaRPr lang="en-US" altLang="en-US" sz="2000" dirty="0"/>
          </a:p>
        </p:txBody>
      </p:sp>
      <p:sp>
        <p:nvSpPr>
          <p:cNvPr id="38" name="Rectangle 5">
            <a:extLst>
              <a:ext uri="{FF2B5EF4-FFF2-40B4-BE49-F238E27FC236}">
                <a16:creationId xmlns:a16="http://schemas.microsoft.com/office/drawing/2014/main" id="{4DE8CC52-4E67-4519-89F2-7B85EDBCF0C9}"/>
              </a:ext>
            </a:extLst>
          </p:cNvPr>
          <p:cNvSpPr>
            <a:spLocks noChangeAspect="1" noChangeArrowheads="1"/>
          </p:cNvSpPr>
          <p:nvPr/>
        </p:nvSpPr>
        <p:spPr bwMode="auto">
          <a:xfrm>
            <a:off x="5265699" y="2720881"/>
            <a:ext cx="923925" cy="731837"/>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outerShdw dist="35921" dir="2700000" algn="ctr" rotWithShape="0">
              <a:srgbClr val="003399"/>
            </a:outerShdw>
          </a:effectLst>
        </p:spPr>
        <p:txBody>
          <a:bodyPr wrap="none" anchor="ctr"/>
          <a:lstStyle/>
          <a:p>
            <a:pPr algn="ctr"/>
            <a:r>
              <a:rPr lang="en-US" altLang="en-US" sz="2000">
                <a:solidFill>
                  <a:schemeClr val="bg1"/>
                </a:solidFill>
              </a:rPr>
              <a:t>FAS</a:t>
            </a:r>
          </a:p>
        </p:txBody>
      </p:sp>
      <p:sp>
        <p:nvSpPr>
          <p:cNvPr id="39" name="Rectangle 7">
            <a:extLst>
              <a:ext uri="{FF2B5EF4-FFF2-40B4-BE49-F238E27FC236}">
                <a16:creationId xmlns:a16="http://schemas.microsoft.com/office/drawing/2014/main" id="{CB486117-4101-4684-9132-467EED19CDFF}"/>
              </a:ext>
            </a:extLst>
          </p:cNvPr>
          <p:cNvSpPr>
            <a:spLocks noChangeAspect="1" noChangeArrowheads="1"/>
          </p:cNvSpPr>
          <p:nvPr/>
        </p:nvSpPr>
        <p:spPr bwMode="auto">
          <a:xfrm>
            <a:off x="6208576" y="2720413"/>
            <a:ext cx="925513" cy="731837"/>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outerShdw dist="35921" dir="2700000" algn="ctr" rotWithShape="0">
              <a:srgbClr val="003399"/>
            </a:outerShdw>
          </a:effectLst>
        </p:spPr>
        <p:txBody>
          <a:bodyPr wrap="none" anchor="ctr"/>
          <a:lstStyle/>
          <a:p>
            <a:pPr algn="ctr"/>
            <a:r>
              <a:rPr lang="en-US" altLang="en-US" sz="2000" dirty="0">
                <a:solidFill>
                  <a:schemeClr val="bg1"/>
                </a:solidFill>
              </a:rPr>
              <a:t>TRAMS</a:t>
            </a:r>
          </a:p>
        </p:txBody>
      </p:sp>
      <p:sp>
        <p:nvSpPr>
          <p:cNvPr id="40" name="Rectangle 7">
            <a:extLst>
              <a:ext uri="{FF2B5EF4-FFF2-40B4-BE49-F238E27FC236}">
                <a16:creationId xmlns:a16="http://schemas.microsoft.com/office/drawing/2014/main" id="{336E3D56-77D4-4C17-936E-21498F0BF633}"/>
              </a:ext>
            </a:extLst>
          </p:cNvPr>
          <p:cNvSpPr>
            <a:spLocks noChangeAspect="1" noChangeArrowheads="1"/>
          </p:cNvSpPr>
          <p:nvPr/>
        </p:nvSpPr>
        <p:spPr bwMode="auto">
          <a:xfrm>
            <a:off x="4353246" y="3478254"/>
            <a:ext cx="925513" cy="731837"/>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outerShdw dist="35921" dir="2700000" algn="ctr" rotWithShape="0">
              <a:srgbClr val="003399"/>
            </a:outerShdw>
          </a:effectLst>
        </p:spPr>
        <p:txBody>
          <a:bodyPr wrap="none" anchor="ctr"/>
          <a:lstStyle/>
          <a:p>
            <a:pPr algn="ctr"/>
            <a:r>
              <a:rPr lang="en-US" altLang="en-US" sz="2000" dirty="0">
                <a:solidFill>
                  <a:schemeClr val="bg1"/>
                </a:solidFill>
              </a:rPr>
              <a:t>CTA</a:t>
            </a:r>
          </a:p>
        </p:txBody>
      </p:sp>
      <p:sp>
        <p:nvSpPr>
          <p:cNvPr id="41" name="Rectangle 9">
            <a:extLst>
              <a:ext uri="{FF2B5EF4-FFF2-40B4-BE49-F238E27FC236}">
                <a16:creationId xmlns:a16="http://schemas.microsoft.com/office/drawing/2014/main" id="{095D4A2E-3BA6-4242-A1EC-49B3CC1B36E8}"/>
              </a:ext>
            </a:extLst>
          </p:cNvPr>
          <p:cNvSpPr>
            <a:spLocks noChangeAspect="1" noChangeArrowheads="1"/>
          </p:cNvSpPr>
          <p:nvPr/>
        </p:nvSpPr>
        <p:spPr bwMode="auto">
          <a:xfrm>
            <a:off x="5302533" y="3480042"/>
            <a:ext cx="923925" cy="728663"/>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outerShdw dist="35921" dir="2700000" algn="ctr" rotWithShape="0">
              <a:srgbClr val="003399"/>
            </a:outerShdw>
          </a:effectLst>
        </p:spPr>
        <p:txBody>
          <a:bodyPr wrap="none" anchor="ctr"/>
          <a:lstStyle/>
          <a:p>
            <a:pPr algn="ctr"/>
            <a:endParaRPr lang="en-US" altLang="en-US" sz="2000" dirty="0">
              <a:solidFill>
                <a:schemeClr val="bg1"/>
              </a:solidFill>
            </a:endParaRPr>
          </a:p>
          <a:p>
            <a:pPr algn="ctr"/>
            <a:r>
              <a:rPr lang="en-US" altLang="en-US" sz="2000" dirty="0">
                <a:solidFill>
                  <a:schemeClr val="bg1"/>
                </a:solidFill>
              </a:rPr>
              <a:t>CMS</a:t>
            </a:r>
          </a:p>
          <a:p>
            <a:pPr algn="ctr"/>
            <a:endParaRPr lang="en-US" altLang="en-US" sz="2000" dirty="0">
              <a:solidFill>
                <a:schemeClr val="bg1"/>
              </a:solidFill>
            </a:endParaRPr>
          </a:p>
        </p:txBody>
      </p:sp>
      <p:sp>
        <p:nvSpPr>
          <p:cNvPr id="42" name="Rectangle 12">
            <a:extLst>
              <a:ext uri="{FF2B5EF4-FFF2-40B4-BE49-F238E27FC236}">
                <a16:creationId xmlns:a16="http://schemas.microsoft.com/office/drawing/2014/main" id="{E8967F03-C1F2-4909-8584-605FA11A76E0}"/>
              </a:ext>
            </a:extLst>
          </p:cNvPr>
          <p:cNvSpPr>
            <a:spLocks noChangeAspect="1" noChangeArrowheads="1"/>
          </p:cNvSpPr>
          <p:nvPr/>
        </p:nvSpPr>
        <p:spPr bwMode="auto">
          <a:xfrm>
            <a:off x="6225373" y="3483912"/>
            <a:ext cx="925513" cy="731838"/>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outerShdw dist="35921" dir="2700000" algn="ctr" rotWithShape="0">
              <a:srgbClr val="003399"/>
            </a:outerShdw>
          </a:effectLst>
        </p:spPr>
        <p:txBody>
          <a:bodyPr wrap="none" anchor="ctr"/>
          <a:lstStyle/>
          <a:p>
            <a:pPr algn="ctr"/>
            <a:r>
              <a:rPr lang="en-US" altLang="en-US" sz="2000" dirty="0">
                <a:solidFill>
                  <a:schemeClr val="bg1"/>
                </a:solidFill>
              </a:rPr>
              <a:t>ITS</a:t>
            </a:r>
          </a:p>
        </p:txBody>
      </p:sp>
      <p:sp>
        <p:nvSpPr>
          <p:cNvPr id="43" name="Rectangle 10">
            <a:extLst>
              <a:ext uri="{FF2B5EF4-FFF2-40B4-BE49-F238E27FC236}">
                <a16:creationId xmlns:a16="http://schemas.microsoft.com/office/drawing/2014/main" id="{F378AEF5-0D42-4553-B839-49BA20F52653}"/>
              </a:ext>
            </a:extLst>
          </p:cNvPr>
          <p:cNvSpPr>
            <a:spLocks noChangeAspect="1" noChangeArrowheads="1"/>
          </p:cNvSpPr>
          <p:nvPr/>
        </p:nvSpPr>
        <p:spPr bwMode="auto">
          <a:xfrm>
            <a:off x="4353245" y="4208126"/>
            <a:ext cx="925513" cy="731838"/>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outerShdw dist="35921" dir="2700000" algn="ctr" rotWithShape="0">
              <a:srgbClr val="003399"/>
            </a:outerShdw>
          </a:effectLst>
        </p:spPr>
        <p:txBody>
          <a:bodyPr wrap="none" anchor="ctr"/>
          <a:lstStyle/>
          <a:p>
            <a:pPr algn="ctr"/>
            <a:r>
              <a:rPr lang="en-US" altLang="en-US" sz="2000" dirty="0">
                <a:solidFill>
                  <a:schemeClr val="bg1"/>
                </a:solidFill>
              </a:rPr>
              <a:t>LTS</a:t>
            </a:r>
            <a:endParaRPr lang="en-US" altLang="en-US" sz="2000" dirty="0"/>
          </a:p>
        </p:txBody>
      </p:sp>
      <p:sp>
        <p:nvSpPr>
          <p:cNvPr id="44" name="Rectangle 6">
            <a:extLst>
              <a:ext uri="{FF2B5EF4-FFF2-40B4-BE49-F238E27FC236}">
                <a16:creationId xmlns:a16="http://schemas.microsoft.com/office/drawing/2014/main" id="{93EB9BCD-5824-463B-83E6-57B021A89E65}"/>
              </a:ext>
            </a:extLst>
          </p:cNvPr>
          <p:cNvSpPr>
            <a:spLocks noChangeAspect="1" noChangeArrowheads="1"/>
          </p:cNvSpPr>
          <p:nvPr/>
        </p:nvSpPr>
        <p:spPr bwMode="auto">
          <a:xfrm>
            <a:off x="5310190" y="4223631"/>
            <a:ext cx="925513" cy="731838"/>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outerShdw dist="35921" dir="2700000" algn="ctr" rotWithShape="0">
              <a:srgbClr val="003399"/>
            </a:outerShdw>
          </a:effectLst>
        </p:spPr>
        <p:txBody>
          <a:bodyPr wrap="none" anchor="ctr"/>
          <a:lstStyle/>
          <a:p>
            <a:pPr algn="ctr"/>
            <a:endParaRPr lang="en-US" altLang="en-US" sz="2000" dirty="0">
              <a:solidFill>
                <a:schemeClr val="bg1"/>
              </a:solidFill>
            </a:endParaRPr>
          </a:p>
          <a:p>
            <a:pPr algn="ctr"/>
            <a:r>
              <a:rPr lang="en-US" altLang="en-US" sz="2000" dirty="0">
                <a:solidFill>
                  <a:schemeClr val="bg1"/>
                </a:solidFill>
              </a:rPr>
              <a:t>ASM</a:t>
            </a:r>
          </a:p>
          <a:p>
            <a:pPr algn="ctr"/>
            <a:endParaRPr lang="en-US" altLang="en-US" sz="2000" dirty="0">
              <a:solidFill>
                <a:schemeClr val="bg1"/>
              </a:solidFill>
            </a:endParaRPr>
          </a:p>
        </p:txBody>
      </p:sp>
      <p:sp>
        <p:nvSpPr>
          <p:cNvPr id="45" name="Rectangle 11">
            <a:extLst>
              <a:ext uri="{FF2B5EF4-FFF2-40B4-BE49-F238E27FC236}">
                <a16:creationId xmlns:a16="http://schemas.microsoft.com/office/drawing/2014/main" id="{15DECE98-2630-4268-AB6F-B65BA2B6A9F6}"/>
              </a:ext>
            </a:extLst>
          </p:cNvPr>
          <p:cNvSpPr>
            <a:spLocks noChangeAspect="1" noChangeArrowheads="1"/>
          </p:cNvSpPr>
          <p:nvPr/>
        </p:nvSpPr>
        <p:spPr bwMode="auto">
          <a:xfrm>
            <a:off x="6237304" y="4222792"/>
            <a:ext cx="925512" cy="731838"/>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a:effectLst>
            <a:outerShdw dist="35921" dir="2700000" algn="ctr" rotWithShape="0">
              <a:srgbClr val="003399"/>
            </a:outerShdw>
          </a:effectLst>
        </p:spPr>
        <p:txBody>
          <a:bodyPr wrap="none" anchor="ctr"/>
          <a:lstStyle/>
          <a:p>
            <a:pPr algn="ctr"/>
            <a:endParaRPr lang="en-US" altLang="en-US" sz="2000" dirty="0">
              <a:solidFill>
                <a:schemeClr val="bg1"/>
              </a:solidFill>
            </a:endParaRPr>
          </a:p>
          <a:p>
            <a:pPr algn="ctr"/>
            <a:r>
              <a:rPr lang="en-US" altLang="en-US" sz="2000" dirty="0">
                <a:solidFill>
                  <a:schemeClr val="bg1"/>
                </a:solidFill>
              </a:rPr>
              <a:t>MBS</a:t>
            </a:r>
          </a:p>
          <a:p>
            <a:pPr algn="ctr"/>
            <a:endParaRPr lang="en-US" altLang="en-US" sz="2000" dirty="0">
              <a:solidFill>
                <a:schemeClr val="bg1"/>
              </a:solidFill>
            </a:endParaRPr>
          </a:p>
        </p:txBody>
      </p:sp>
      <p:sp>
        <p:nvSpPr>
          <p:cNvPr id="46" name="Text Box 40">
            <a:extLst>
              <a:ext uri="{FF2B5EF4-FFF2-40B4-BE49-F238E27FC236}">
                <a16:creationId xmlns:a16="http://schemas.microsoft.com/office/drawing/2014/main" id="{FF0B550E-5269-40F4-B5B7-47B4E7AFEDD1}"/>
              </a:ext>
            </a:extLst>
          </p:cNvPr>
          <p:cNvSpPr txBox="1">
            <a:spLocks noChangeArrowheads="1"/>
          </p:cNvSpPr>
          <p:nvPr/>
        </p:nvSpPr>
        <p:spPr bwMode="auto">
          <a:xfrm>
            <a:off x="3963044" y="3335076"/>
            <a:ext cx="457200"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dirty="0"/>
              <a:t>S</a:t>
            </a:r>
          </a:p>
          <a:p>
            <a:pPr>
              <a:lnSpc>
                <a:spcPct val="30000"/>
              </a:lnSpc>
              <a:spcBef>
                <a:spcPct val="50000"/>
              </a:spcBef>
            </a:pPr>
            <a:r>
              <a:rPr lang="en-US" altLang="en-US" sz="1800" b="1" dirty="0"/>
              <a:t>D</a:t>
            </a:r>
          </a:p>
          <a:p>
            <a:pPr>
              <a:lnSpc>
                <a:spcPct val="60000"/>
              </a:lnSpc>
              <a:spcBef>
                <a:spcPct val="50000"/>
              </a:spcBef>
            </a:pPr>
            <a:r>
              <a:rPr lang="en-US" altLang="en-US" sz="1800" b="1" dirty="0"/>
              <a:t>M</a:t>
            </a:r>
            <a:endParaRPr lang="en-US" altLang="en-US" dirty="0"/>
          </a:p>
        </p:txBody>
      </p:sp>
      <p:sp>
        <p:nvSpPr>
          <p:cNvPr id="47" name="AutoShape 38">
            <a:extLst>
              <a:ext uri="{FF2B5EF4-FFF2-40B4-BE49-F238E27FC236}">
                <a16:creationId xmlns:a16="http://schemas.microsoft.com/office/drawing/2014/main" id="{8BAFFBA7-B9F7-49E7-973B-3A98806EBE76}"/>
              </a:ext>
            </a:extLst>
          </p:cNvPr>
          <p:cNvSpPr>
            <a:spLocks noChangeArrowheads="1"/>
          </p:cNvSpPr>
          <p:nvPr/>
        </p:nvSpPr>
        <p:spPr bwMode="auto">
          <a:xfrm>
            <a:off x="1947770" y="3480194"/>
            <a:ext cx="2167068" cy="457200"/>
          </a:xfrm>
          <a:prstGeom prst="leftRightArrow">
            <a:avLst>
              <a:gd name="adj1" fmla="val 50000"/>
              <a:gd name="adj2" fmla="val 83333"/>
            </a:avLst>
          </a:prstGeom>
          <a:solidFill>
            <a:srgbClr val="C3D2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4303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0-#ppt_w/2"/>
                                          </p:val>
                                        </p:tav>
                                        <p:tav tm="100000">
                                          <p:val>
                                            <p:strVal val="#ppt_x"/>
                                          </p:val>
                                        </p:tav>
                                      </p:tavLst>
                                    </p:anim>
                                    <p:anim calcmode="lin" valueType="num">
                                      <p:cBhvr additive="base">
                                        <p:cTn id="13"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9A2106-3EFC-45F1-B727-BEA748A1FED9}"/>
              </a:ext>
            </a:extLst>
          </p:cNvPr>
          <p:cNvSpPr>
            <a:spLocks noGrp="1"/>
          </p:cNvSpPr>
          <p:nvPr>
            <p:ph idx="1"/>
          </p:nvPr>
        </p:nvSpPr>
        <p:spPr/>
        <p:txBody>
          <a:bodyPr/>
          <a:lstStyle/>
          <a:p>
            <a:pPr>
              <a:buFont typeface="Monotype Sorts" pitchFamily="2" charset="2"/>
              <a:buNone/>
            </a:pPr>
            <a:r>
              <a:rPr lang="en-US" altLang="en-US" sz="2200" dirty="0"/>
              <a:t>SBA = Service Based Architecture:</a:t>
            </a:r>
          </a:p>
          <a:p>
            <a:pPr lvl="2">
              <a:buFontTx/>
              <a:buNone/>
            </a:pPr>
            <a:r>
              <a:rPr lang="en-US" altLang="en-US" sz="2200" dirty="0"/>
              <a:t>   Foundation technology for future Vision</a:t>
            </a:r>
            <a:r>
              <a:rPr lang="en-US" altLang="en-US" sz="2200" i="1" dirty="0"/>
              <a:t>PLUS</a:t>
            </a:r>
            <a:r>
              <a:rPr lang="en-US" altLang="en-US" sz="2200" dirty="0"/>
              <a:t> enhancements (8.17 and beyond)</a:t>
            </a:r>
          </a:p>
          <a:p>
            <a:pPr lvl="2">
              <a:buFontTx/>
              <a:buNone/>
            </a:pPr>
            <a:r>
              <a:rPr lang="en-US" altLang="en-US" sz="2200" dirty="0"/>
              <a:t>   architectural concept that has been designed and implemented as a part of V+ 8.17</a:t>
            </a:r>
          </a:p>
          <a:p>
            <a:pPr>
              <a:buFont typeface="Monotype Sorts" pitchFamily="2" charset="2"/>
              <a:buNone/>
            </a:pPr>
            <a:r>
              <a:rPr lang="en-US" altLang="en-US" sz="2200" dirty="0"/>
              <a:t>SDM = Service Delivery Manager (part of SBA):</a:t>
            </a:r>
          </a:p>
          <a:p>
            <a:pPr lvl="2">
              <a:buFontTx/>
              <a:buNone/>
            </a:pPr>
            <a:r>
              <a:rPr lang="en-US" altLang="en-US" sz="2200" dirty="0"/>
              <a:t>   Intermediary for message routing between service consumers and providers</a:t>
            </a:r>
          </a:p>
          <a:p>
            <a:pPr>
              <a:buFont typeface="Monotype Sorts" pitchFamily="2" charset="2"/>
              <a:buNone/>
            </a:pPr>
            <a:r>
              <a:rPr lang="en-US" altLang="en-US" sz="2200" dirty="0" err="1"/>
              <a:t>VMx</a:t>
            </a:r>
            <a:r>
              <a:rPr lang="en-US" altLang="en-US" sz="2200" dirty="0"/>
              <a:t> = Vision</a:t>
            </a:r>
            <a:r>
              <a:rPr lang="en-US" altLang="en-US" sz="2200" i="1" dirty="0"/>
              <a:t>PLUS</a:t>
            </a:r>
            <a:r>
              <a:rPr lang="en-US" altLang="en-US" sz="2200" dirty="0"/>
              <a:t> messaging framework:</a:t>
            </a:r>
          </a:p>
          <a:p>
            <a:pPr lvl="2">
              <a:buFontTx/>
              <a:buNone/>
            </a:pPr>
            <a:r>
              <a:rPr lang="en-US" altLang="en-US" sz="2200" dirty="0"/>
              <a:t>   Expands services concept for full systems integration, t</a:t>
            </a:r>
            <a:r>
              <a:rPr lang="en-US" sz="2200" dirty="0"/>
              <a:t>his software layer sits logically between VisionPLUS and the outside world.</a:t>
            </a:r>
            <a:endParaRPr lang="en-US" altLang="en-US" sz="2200" dirty="0"/>
          </a:p>
          <a:p>
            <a:pPr marL="0" indent="0">
              <a:buNone/>
            </a:pPr>
            <a:endParaRPr lang="en-US" sz="2200" dirty="0"/>
          </a:p>
        </p:txBody>
      </p:sp>
      <p:sp>
        <p:nvSpPr>
          <p:cNvPr id="3" name="Title 2">
            <a:extLst>
              <a:ext uri="{FF2B5EF4-FFF2-40B4-BE49-F238E27FC236}">
                <a16:creationId xmlns:a16="http://schemas.microsoft.com/office/drawing/2014/main" id="{DD5B13CF-9D45-4475-84E7-9774AA44BBD2}"/>
              </a:ext>
            </a:extLst>
          </p:cNvPr>
          <p:cNvSpPr>
            <a:spLocks noGrp="1"/>
          </p:cNvSpPr>
          <p:nvPr>
            <p:ph type="title"/>
          </p:nvPr>
        </p:nvSpPr>
        <p:spPr>
          <a:xfrm>
            <a:off x="269879" y="320570"/>
            <a:ext cx="8024283" cy="769441"/>
          </a:xfrm>
        </p:spPr>
        <p:txBody>
          <a:bodyPr/>
          <a:lstStyle/>
          <a:p>
            <a:r>
              <a:rPr lang="en-US" altLang="en-US" dirty="0"/>
              <a:t>New Definitions . . . </a:t>
            </a:r>
            <a:br>
              <a:rPr lang="en-US" altLang="en-US" dirty="0"/>
            </a:br>
            <a:r>
              <a:rPr lang="en-US" altLang="en-US" dirty="0"/>
              <a:t>. . . For the New Reality</a:t>
            </a:r>
            <a:endParaRPr lang="en-US" dirty="0"/>
          </a:p>
        </p:txBody>
      </p:sp>
    </p:spTree>
    <p:extLst>
      <p:ext uri="{BB962C8B-B14F-4D97-AF65-F5344CB8AC3E}">
        <p14:creationId xmlns:p14="http://schemas.microsoft.com/office/powerpoint/2010/main" val="296535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278F1A-0D81-49F7-A800-28D265471527}"/>
              </a:ext>
            </a:extLst>
          </p:cNvPr>
          <p:cNvSpPr>
            <a:spLocks noGrp="1"/>
          </p:cNvSpPr>
          <p:nvPr>
            <p:ph idx="1"/>
          </p:nvPr>
        </p:nvSpPr>
        <p:spPr/>
        <p:txBody>
          <a:bodyPr/>
          <a:lstStyle/>
          <a:p>
            <a:pPr>
              <a:lnSpc>
                <a:spcPct val="90000"/>
              </a:lnSpc>
            </a:pPr>
            <a:r>
              <a:rPr lang="en-US" altLang="en-US" sz="2400" dirty="0"/>
              <a:t>SBA changes the real-time model</a:t>
            </a:r>
          </a:p>
          <a:p>
            <a:pPr lvl="1">
              <a:lnSpc>
                <a:spcPct val="90000"/>
              </a:lnSpc>
            </a:pPr>
            <a:r>
              <a:rPr lang="en-US" altLang="en-US" sz="2400" dirty="0"/>
              <a:t>To have integration with outer world</a:t>
            </a:r>
          </a:p>
          <a:p>
            <a:pPr lvl="1">
              <a:lnSpc>
                <a:spcPct val="90000"/>
              </a:lnSpc>
            </a:pPr>
            <a:r>
              <a:rPr lang="en-US" altLang="en-US" sz="2400" dirty="0"/>
              <a:t>Separates data / function from presentation (online)</a:t>
            </a:r>
          </a:p>
          <a:p>
            <a:pPr lvl="1">
              <a:lnSpc>
                <a:spcPct val="90000"/>
              </a:lnSpc>
            </a:pPr>
            <a:r>
              <a:rPr lang="en-US" altLang="en-US" sz="2400" dirty="0"/>
              <a:t>Defines business ‘services’ to get data or perform functions</a:t>
            </a:r>
          </a:p>
          <a:p>
            <a:pPr lvl="1">
              <a:lnSpc>
                <a:spcPct val="90000"/>
              </a:lnSpc>
            </a:pPr>
            <a:r>
              <a:rPr lang="en-US" altLang="en-US" sz="2400" dirty="0"/>
              <a:t>Enables re-use of services </a:t>
            </a:r>
          </a:p>
          <a:p>
            <a:pPr lvl="2">
              <a:lnSpc>
                <a:spcPct val="90000"/>
              </a:lnSpc>
            </a:pPr>
            <a:r>
              <a:rPr lang="en-US" altLang="en-US" sz="2400" dirty="0"/>
              <a:t>By humans (online) </a:t>
            </a:r>
          </a:p>
          <a:p>
            <a:pPr lvl="2">
              <a:lnSpc>
                <a:spcPct val="90000"/>
              </a:lnSpc>
            </a:pPr>
            <a:r>
              <a:rPr lang="en-US" altLang="en-US" sz="2400" dirty="0"/>
              <a:t>By other host-based systems (CRM, loans, deposits, etc.)</a:t>
            </a:r>
          </a:p>
          <a:p>
            <a:pPr>
              <a:lnSpc>
                <a:spcPct val="90000"/>
              </a:lnSpc>
            </a:pPr>
            <a:r>
              <a:rPr lang="en-US" altLang="en-US" sz="2400" dirty="0" err="1"/>
              <a:t>VMx</a:t>
            </a:r>
            <a:r>
              <a:rPr lang="en-US" altLang="en-US" sz="2400" dirty="0"/>
              <a:t> goes beyond mainframe</a:t>
            </a:r>
          </a:p>
          <a:p>
            <a:pPr lvl="1">
              <a:lnSpc>
                <a:spcPct val="90000"/>
              </a:lnSpc>
            </a:pPr>
            <a:r>
              <a:rPr lang="en-US" altLang="en-US" sz="2400" dirty="0"/>
              <a:t>Communicates with other platforms</a:t>
            </a:r>
          </a:p>
          <a:p>
            <a:pPr lvl="1">
              <a:lnSpc>
                <a:spcPct val="90000"/>
              </a:lnSpc>
            </a:pPr>
            <a:r>
              <a:rPr lang="en-US" altLang="en-US" sz="2400" dirty="0"/>
              <a:t>Uses services defined under SBA</a:t>
            </a:r>
          </a:p>
          <a:p>
            <a:pPr lvl="1">
              <a:lnSpc>
                <a:spcPct val="90000"/>
              </a:lnSpc>
            </a:pPr>
            <a:endParaRPr lang="en-US" altLang="en-US" sz="2400" dirty="0"/>
          </a:p>
          <a:p>
            <a:endParaRPr lang="en-US" sz="2400" dirty="0"/>
          </a:p>
        </p:txBody>
      </p:sp>
      <p:sp>
        <p:nvSpPr>
          <p:cNvPr id="3" name="Title 2">
            <a:extLst>
              <a:ext uri="{FF2B5EF4-FFF2-40B4-BE49-F238E27FC236}">
                <a16:creationId xmlns:a16="http://schemas.microsoft.com/office/drawing/2014/main" id="{A0D02712-2134-47DB-83A0-52B5854B4F83}"/>
              </a:ext>
            </a:extLst>
          </p:cNvPr>
          <p:cNvSpPr>
            <a:spLocks noGrp="1"/>
          </p:cNvSpPr>
          <p:nvPr>
            <p:ph type="title"/>
          </p:nvPr>
        </p:nvSpPr>
        <p:spPr>
          <a:xfrm>
            <a:off x="269879" y="320570"/>
            <a:ext cx="8024283" cy="769441"/>
          </a:xfrm>
        </p:spPr>
        <p:txBody>
          <a:bodyPr/>
          <a:lstStyle/>
          <a:p>
            <a:r>
              <a:rPr lang="en-US" altLang="en-US" dirty="0"/>
              <a:t>Solving Integration Issues: </a:t>
            </a:r>
            <a:br>
              <a:rPr lang="en-US" altLang="en-US" dirty="0"/>
            </a:br>
            <a:r>
              <a:rPr lang="en-US" altLang="en-US" dirty="0"/>
              <a:t>. . . </a:t>
            </a:r>
            <a:r>
              <a:rPr lang="en-US" altLang="en-US" dirty="0" err="1"/>
              <a:t>VMx</a:t>
            </a:r>
            <a:r>
              <a:rPr lang="en-US" altLang="en-US" dirty="0"/>
              <a:t> &amp; SBA Working Together</a:t>
            </a:r>
            <a:endParaRPr lang="en-US" dirty="0"/>
          </a:p>
        </p:txBody>
      </p:sp>
    </p:spTree>
    <p:extLst>
      <p:ext uri="{BB962C8B-B14F-4D97-AF65-F5344CB8AC3E}">
        <p14:creationId xmlns:p14="http://schemas.microsoft.com/office/powerpoint/2010/main" val="260730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76C332-C42C-438D-878E-C597E8CAC0FA}"/>
              </a:ext>
            </a:extLst>
          </p:cNvPr>
          <p:cNvSpPr>
            <a:spLocks noGrp="1"/>
          </p:cNvSpPr>
          <p:nvPr>
            <p:ph idx="1"/>
          </p:nvPr>
        </p:nvSpPr>
        <p:spPr/>
        <p:txBody>
          <a:bodyPr/>
          <a:lstStyle/>
          <a:p>
            <a:pPr>
              <a:lnSpc>
                <a:spcPct val="90000"/>
              </a:lnSpc>
            </a:pPr>
            <a:r>
              <a:rPr lang="en-US" altLang="en-US" sz="2400" dirty="0"/>
              <a:t>SBA is a </a:t>
            </a:r>
            <a:r>
              <a:rPr lang="en-US" altLang="en-US" sz="2400" i="1" dirty="0"/>
              <a:t>concept</a:t>
            </a:r>
            <a:r>
              <a:rPr lang="en-US" altLang="en-US" sz="2400" dirty="0"/>
              <a:t>, implemented in Vision</a:t>
            </a:r>
            <a:r>
              <a:rPr lang="en-US" altLang="en-US" sz="2400" i="1" dirty="0"/>
              <a:t>PLUS</a:t>
            </a:r>
            <a:r>
              <a:rPr lang="en-US" altLang="en-US" sz="2400" dirty="0"/>
              <a:t> as SDM / “Service Delivery Manager”</a:t>
            </a:r>
          </a:p>
          <a:p>
            <a:pPr>
              <a:lnSpc>
                <a:spcPct val="90000"/>
              </a:lnSpc>
            </a:pPr>
            <a:r>
              <a:rPr lang="en-US" altLang="en-US" sz="2400" dirty="0"/>
              <a:t>SDM developed in 2004</a:t>
            </a:r>
          </a:p>
          <a:p>
            <a:pPr lvl="1">
              <a:lnSpc>
                <a:spcPct val="90000"/>
              </a:lnSpc>
            </a:pPr>
            <a:r>
              <a:rPr lang="en-US" altLang="en-US" sz="2000" dirty="0"/>
              <a:t>Part of Vision</a:t>
            </a:r>
            <a:r>
              <a:rPr lang="en-US" altLang="en-US" sz="2000" i="1" dirty="0"/>
              <a:t>PLUS</a:t>
            </a:r>
            <a:r>
              <a:rPr lang="en-US" altLang="en-US" sz="2000" dirty="0"/>
              <a:t> 8.17 release</a:t>
            </a:r>
          </a:p>
          <a:p>
            <a:pPr lvl="1">
              <a:lnSpc>
                <a:spcPct val="90000"/>
              </a:lnSpc>
            </a:pPr>
            <a:r>
              <a:rPr lang="en-US" altLang="en-US" sz="2000" dirty="0"/>
              <a:t>Added to common modules in SSC</a:t>
            </a:r>
          </a:p>
          <a:p>
            <a:pPr lvl="1">
              <a:lnSpc>
                <a:spcPct val="90000"/>
              </a:lnSpc>
            </a:pPr>
            <a:endParaRPr lang="en-US" altLang="en-US" sz="2400" dirty="0"/>
          </a:p>
          <a:p>
            <a:pPr lvl="1">
              <a:lnSpc>
                <a:spcPct val="90000"/>
              </a:lnSpc>
            </a:pPr>
            <a:r>
              <a:rPr lang="en-US" altLang="en-US" sz="2400" dirty="0"/>
              <a:t>Includes </a:t>
            </a:r>
          </a:p>
          <a:p>
            <a:pPr lvl="2">
              <a:lnSpc>
                <a:spcPct val="90000"/>
              </a:lnSpc>
            </a:pPr>
            <a:r>
              <a:rPr lang="en-US" altLang="en-US" sz="2000" dirty="0"/>
              <a:t>Service Delivery Manager (SDM)</a:t>
            </a:r>
          </a:p>
          <a:p>
            <a:pPr lvl="2">
              <a:lnSpc>
                <a:spcPct val="90000"/>
              </a:lnSpc>
            </a:pPr>
            <a:r>
              <a:rPr lang="en-US" altLang="en-US" sz="2000" dirty="0"/>
              <a:t>Services repository (SMSD)</a:t>
            </a:r>
          </a:p>
          <a:p>
            <a:endParaRPr lang="en-US" sz="2400" dirty="0"/>
          </a:p>
        </p:txBody>
      </p:sp>
      <p:sp>
        <p:nvSpPr>
          <p:cNvPr id="3" name="Title 2">
            <a:extLst>
              <a:ext uri="{FF2B5EF4-FFF2-40B4-BE49-F238E27FC236}">
                <a16:creationId xmlns:a16="http://schemas.microsoft.com/office/drawing/2014/main" id="{86F7B28B-7C09-4739-A270-DBCF84D3F5C9}"/>
              </a:ext>
            </a:extLst>
          </p:cNvPr>
          <p:cNvSpPr>
            <a:spLocks noGrp="1"/>
          </p:cNvSpPr>
          <p:nvPr>
            <p:ph type="title"/>
          </p:nvPr>
        </p:nvSpPr>
        <p:spPr>
          <a:xfrm>
            <a:off x="269879" y="320570"/>
            <a:ext cx="8024283" cy="593830"/>
          </a:xfrm>
        </p:spPr>
        <p:txBody>
          <a:bodyPr/>
          <a:lstStyle/>
          <a:p>
            <a:r>
              <a:rPr lang="en-US" dirty="0"/>
              <a:t>SBA Framework</a:t>
            </a:r>
          </a:p>
        </p:txBody>
      </p:sp>
      <p:grpSp>
        <p:nvGrpSpPr>
          <p:cNvPr id="5" name="Group 4">
            <a:extLst>
              <a:ext uri="{FF2B5EF4-FFF2-40B4-BE49-F238E27FC236}">
                <a16:creationId xmlns:a16="http://schemas.microsoft.com/office/drawing/2014/main" id="{346CBA8C-5DA2-4D4A-AFB0-1D19ABFE71C3}"/>
              </a:ext>
            </a:extLst>
          </p:cNvPr>
          <p:cNvGrpSpPr>
            <a:grpSpLocks/>
          </p:cNvGrpSpPr>
          <p:nvPr/>
        </p:nvGrpSpPr>
        <p:grpSpPr bwMode="auto">
          <a:xfrm>
            <a:off x="4038600" y="3242170"/>
            <a:ext cx="4343400" cy="2362200"/>
            <a:chOff x="672" y="1584"/>
            <a:chExt cx="4272" cy="1968"/>
          </a:xfrm>
        </p:grpSpPr>
        <p:sp>
          <p:nvSpPr>
            <p:cNvPr id="6" name="Rectangle 5">
              <a:extLst>
                <a:ext uri="{FF2B5EF4-FFF2-40B4-BE49-F238E27FC236}">
                  <a16:creationId xmlns:a16="http://schemas.microsoft.com/office/drawing/2014/main" id="{8BCF28A2-DFC3-4414-BABC-6EDC9FC64704}"/>
                </a:ext>
              </a:extLst>
            </p:cNvPr>
            <p:cNvSpPr>
              <a:spLocks noChangeArrowheads="1"/>
            </p:cNvSpPr>
            <p:nvPr/>
          </p:nvSpPr>
          <p:spPr bwMode="auto">
            <a:xfrm>
              <a:off x="2352" y="1584"/>
              <a:ext cx="864" cy="528"/>
            </a:xfrm>
            <a:prstGeom prst="rect">
              <a:avLst/>
            </a:prstGeom>
            <a:solidFill>
              <a:srgbClr val="5E88B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2"/>
                  </a:solidFill>
                </a:rPr>
                <a:t>SDM</a:t>
              </a:r>
            </a:p>
          </p:txBody>
        </p:sp>
        <p:sp>
          <p:nvSpPr>
            <p:cNvPr id="7" name="Rectangle 6">
              <a:extLst>
                <a:ext uri="{FF2B5EF4-FFF2-40B4-BE49-F238E27FC236}">
                  <a16:creationId xmlns:a16="http://schemas.microsoft.com/office/drawing/2014/main" id="{2C6F408D-0D44-4FFA-BC69-C8EECB33EC7B}"/>
                </a:ext>
              </a:extLst>
            </p:cNvPr>
            <p:cNvSpPr>
              <a:spLocks noChangeArrowheads="1"/>
            </p:cNvSpPr>
            <p:nvPr/>
          </p:nvSpPr>
          <p:spPr bwMode="auto">
            <a:xfrm>
              <a:off x="672" y="1584"/>
              <a:ext cx="864" cy="528"/>
            </a:xfrm>
            <a:prstGeom prst="rect">
              <a:avLst/>
            </a:prstGeom>
            <a:solidFill>
              <a:srgbClr val="FF9073"/>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2"/>
                  </a:solidFill>
                </a:rPr>
                <a:t>Consumer</a:t>
              </a:r>
            </a:p>
          </p:txBody>
        </p:sp>
        <p:sp>
          <p:nvSpPr>
            <p:cNvPr id="8" name="Rectangle 7">
              <a:extLst>
                <a:ext uri="{FF2B5EF4-FFF2-40B4-BE49-F238E27FC236}">
                  <a16:creationId xmlns:a16="http://schemas.microsoft.com/office/drawing/2014/main" id="{ADCC00AD-7B2B-4C3B-B6B7-2A077F6DCF17}"/>
                </a:ext>
              </a:extLst>
            </p:cNvPr>
            <p:cNvSpPr>
              <a:spLocks noChangeArrowheads="1"/>
            </p:cNvSpPr>
            <p:nvPr/>
          </p:nvSpPr>
          <p:spPr bwMode="auto">
            <a:xfrm>
              <a:off x="4080" y="1584"/>
              <a:ext cx="864" cy="528"/>
            </a:xfrm>
            <a:prstGeom prst="rect">
              <a:avLst/>
            </a:prstGeom>
            <a:solidFill>
              <a:srgbClr val="FF9073"/>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2"/>
                  </a:solidFill>
                </a:rPr>
                <a:t>Provider</a:t>
              </a:r>
            </a:p>
          </p:txBody>
        </p:sp>
        <p:sp>
          <p:nvSpPr>
            <p:cNvPr id="9" name="AutoShape 8">
              <a:extLst>
                <a:ext uri="{FF2B5EF4-FFF2-40B4-BE49-F238E27FC236}">
                  <a16:creationId xmlns:a16="http://schemas.microsoft.com/office/drawing/2014/main" id="{0F15A255-03C4-4311-BC45-1B986CB31CAA}"/>
                </a:ext>
              </a:extLst>
            </p:cNvPr>
            <p:cNvSpPr>
              <a:spLocks noChangeArrowheads="1"/>
            </p:cNvSpPr>
            <p:nvPr/>
          </p:nvSpPr>
          <p:spPr bwMode="auto">
            <a:xfrm>
              <a:off x="2256" y="2688"/>
              <a:ext cx="1056" cy="864"/>
            </a:xfrm>
            <a:prstGeom prst="can">
              <a:avLst>
                <a:gd name="adj" fmla="val 19444"/>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2"/>
                  </a:solidFill>
                </a:rPr>
                <a:t>Services</a:t>
              </a:r>
            </a:p>
            <a:p>
              <a:pPr algn="ctr"/>
              <a:r>
                <a:rPr lang="en-US" altLang="en-US" sz="1200" dirty="0">
                  <a:solidFill>
                    <a:schemeClr val="bg2"/>
                  </a:solidFill>
                </a:rPr>
                <a:t>Repository</a:t>
              </a:r>
            </a:p>
            <a:p>
              <a:pPr algn="ctr"/>
              <a:r>
                <a:rPr lang="en-US" altLang="en-US" sz="1200" dirty="0">
                  <a:solidFill>
                    <a:schemeClr val="bg2"/>
                  </a:solidFill>
                </a:rPr>
                <a:t>(SMSD)</a:t>
              </a:r>
            </a:p>
          </p:txBody>
        </p:sp>
        <p:cxnSp>
          <p:nvCxnSpPr>
            <p:cNvPr id="10" name="AutoShape 9">
              <a:extLst>
                <a:ext uri="{FF2B5EF4-FFF2-40B4-BE49-F238E27FC236}">
                  <a16:creationId xmlns:a16="http://schemas.microsoft.com/office/drawing/2014/main" id="{4FB06A65-A6C9-44B7-A6A3-24CB19A02D4A}"/>
                </a:ext>
              </a:extLst>
            </p:cNvPr>
            <p:cNvCxnSpPr>
              <a:cxnSpLocks noChangeShapeType="1"/>
              <a:stCxn id="7" idx="3"/>
              <a:endCxn id="6" idx="1"/>
            </p:cNvCxnSpPr>
            <p:nvPr/>
          </p:nvCxnSpPr>
          <p:spPr bwMode="auto">
            <a:xfrm>
              <a:off x="1548" y="1848"/>
              <a:ext cx="792" cy="0"/>
            </a:xfrm>
            <a:prstGeom prst="straightConnector1">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06FFD1BA-2A10-4706-AEA8-3EF8F9923A08}"/>
                </a:ext>
              </a:extLst>
            </p:cNvPr>
            <p:cNvCxnSpPr>
              <a:cxnSpLocks noChangeShapeType="1"/>
              <a:stCxn id="6" idx="3"/>
              <a:endCxn id="8" idx="1"/>
            </p:cNvCxnSpPr>
            <p:nvPr/>
          </p:nvCxnSpPr>
          <p:spPr bwMode="auto">
            <a:xfrm>
              <a:off x="3228" y="1848"/>
              <a:ext cx="840" cy="0"/>
            </a:xfrm>
            <a:prstGeom prst="straightConnector1">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FF78879A-F32D-4877-A49D-8B81DF6803EF}"/>
                </a:ext>
              </a:extLst>
            </p:cNvPr>
            <p:cNvCxnSpPr>
              <a:cxnSpLocks noChangeShapeType="1"/>
              <a:stCxn id="6" idx="2"/>
              <a:endCxn id="9" idx="1"/>
            </p:cNvCxnSpPr>
            <p:nvPr/>
          </p:nvCxnSpPr>
          <p:spPr bwMode="auto">
            <a:xfrm>
              <a:off x="2784" y="2124"/>
              <a:ext cx="0" cy="552"/>
            </a:xfrm>
            <a:prstGeom prst="straightConnector1">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a:extLst>
                <a:ext uri="{FF2B5EF4-FFF2-40B4-BE49-F238E27FC236}">
                  <a16:creationId xmlns:a16="http://schemas.microsoft.com/office/drawing/2014/main" id="{6A77A883-F9D2-40B8-A135-C2D10AE7992E}"/>
                </a:ext>
              </a:extLst>
            </p:cNvPr>
            <p:cNvSpPr>
              <a:spLocks noChangeArrowheads="1"/>
            </p:cNvSpPr>
            <p:nvPr/>
          </p:nvSpPr>
          <p:spPr bwMode="auto">
            <a:xfrm>
              <a:off x="4080" y="3120"/>
              <a:ext cx="528" cy="384"/>
            </a:xfrm>
            <a:prstGeom prst="rect">
              <a:avLst/>
            </a:prstGeom>
            <a:solidFill>
              <a:srgbClr val="FF9073"/>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2"/>
                  </a:solidFill>
                </a:rPr>
                <a:t>O/L</a:t>
              </a:r>
            </a:p>
            <a:p>
              <a:pPr algn="ctr"/>
              <a:r>
                <a:rPr lang="en-US" altLang="en-US" sz="1200" dirty="0" err="1">
                  <a:solidFill>
                    <a:schemeClr val="bg2"/>
                  </a:solidFill>
                </a:rPr>
                <a:t>Mtc</a:t>
              </a:r>
              <a:endParaRPr lang="en-US" altLang="en-US" sz="1200" dirty="0">
                <a:solidFill>
                  <a:schemeClr val="bg2"/>
                </a:solidFill>
              </a:endParaRPr>
            </a:p>
          </p:txBody>
        </p:sp>
        <p:cxnSp>
          <p:nvCxnSpPr>
            <p:cNvPr id="14" name="AutoShape 13">
              <a:extLst>
                <a:ext uri="{FF2B5EF4-FFF2-40B4-BE49-F238E27FC236}">
                  <a16:creationId xmlns:a16="http://schemas.microsoft.com/office/drawing/2014/main" id="{7D34C872-37A7-431D-A6B4-E7D9F53CCF80}"/>
                </a:ext>
              </a:extLst>
            </p:cNvPr>
            <p:cNvCxnSpPr>
              <a:cxnSpLocks noChangeShapeType="1"/>
              <a:stCxn id="9" idx="4"/>
              <a:endCxn id="13" idx="1"/>
            </p:cNvCxnSpPr>
            <p:nvPr/>
          </p:nvCxnSpPr>
          <p:spPr bwMode="auto">
            <a:xfrm>
              <a:off x="3324" y="3120"/>
              <a:ext cx="744" cy="192"/>
            </a:xfrm>
            <a:prstGeom prst="straightConnector1">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52511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5B4E3E-8A5E-45D4-908C-EB01B3C73108}"/>
              </a:ext>
            </a:extLst>
          </p:cNvPr>
          <p:cNvSpPr>
            <a:spLocks noGrp="1"/>
          </p:cNvSpPr>
          <p:nvPr>
            <p:ph type="title"/>
          </p:nvPr>
        </p:nvSpPr>
        <p:spPr/>
        <p:txBody>
          <a:bodyPr/>
          <a:lstStyle/>
          <a:p>
            <a:r>
              <a:rPr lang="en-US" dirty="0"/>
              <a:t>More about SBA/ SDM</a:t>
            </a:r>
          </a:p>
        </p:txBody>
      </p:sp>
      <p:sp>
        <p:nvSpPr>
          <p:cNvPr id="4" name="Rectangle 3">
            <a:extLst>
              <a:ext uri="{FF2B5EF4-FFF2-40B4-BE49-F238E27FC236}">
                <a16:creationId xmlns:a16="http://schemas.microsoft.com/office/drawing/2014/main" id="{993A94DB-4B2E-4EA8-BDC2-C1D09536A880}"/>
              </a:ext>
            </a:extLst>
          </p:cNvPr>
          <p:cNvSpPr txBox="1">
            <a:spLocks noChangeArrowheads="1"/>
          </p:cNvSpPr>
          <p:nvPr/>
        </p:nvSpPr>
        <p:spPr bwMode="gray">
          <a:xfrm>
            <a:off x="495258" y="1143000"/>
            <a:ext cx="7772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US" altLang="en-US" sz="2200" kern="0" dirty="0"/>
              <a:t>SBA converts systems into service providers</a:t>
            </a:r>
          </a:p>
          <a:p>
            <a:pPr lvl="1">
              <a:buFontTx/>
              <a:buNone/>
            </a:pPr>
            <a:r>
              <a:rPr lang="en-US" altLang="en-US" sz="2200" kern="0" dirty="0"/>
              <a:t>e.g., Vision</a:t>
            </a:r>
            <a:r>
              <a:rPr lang="en-US" altLang="en-US" sz="2200" i="1" kern="0" dirty="0"/>
              <a:t>PLUS</a:t>
            </a:r>
            <a:r>
              <a:rPr lang="en-US" altLang="en-US" sz="2200" kern="0" dirty="0"/>
              <a:t> applications</a:t>
            </a:r>
          </a:p>
          <a:p>
            <a:r>
              <a:rPr lang="en-US" altLang="en-US" sz="2200" kern="0" dirty="0"/>
              <a:t>SDM directs service messages</a:t>
            </a:r>
          </a:p>
          <a:p>
            <a:pPr lvl="1"/>
            <a:r>
              <a:rPr lang="en-US" altLang="en-US" sz="2200" kern="0" dirty="0"/>
              <a:t>Consumers request services</a:t>
            </a:r>
          </a:p>
          <a:p>
            <a:pPr lvl="1"/>
            <a:r>
              <a:rPr lang="en-US" altLang="en-US" sz="2200" kern="0" dirty="0"/>
              <a:t>Providers “own” services and respond to requests</a:t>
            </a:r>
          </a:p>
          <a:p>
            <a:r>
              <a:rPr lang="en-US" altLang="en-US" sz="2200" kern="0" dirty="0"/>
              <a:t>SDM works within host environment</a:t>
            </a:r>
          </a:p>
          <a:p>
            <a:pPr lvl="1"/>
            <a:r>
              <a:rPr lang="en-US" altLang="en-US" sz="2200" kern="0" dirty="0"/>
              <a:t>Among Vision</a:t>
            </a:r>
            <a:r>
              <a:rPr lang="en-US" altLang="en-US" sz="2200" i="1" kern="0" dirty="0"/>
              <a:t>PLUS</a:t>
            </a:r>
            <a:r>
              <a:rPr lang="en-US" altLang="en-US" sz="2200" kern="0" dirty="0"/>
              <a:t> modules</a:t>
            </a:r>
          </a:p>
          <a:p>
            <a:pPr lvl="1"/>
            <a:r>
              <a:rPr lang="en-US" altLang="en-US" sz="2200" kern="0" dirty="0"/>
              <a:t>Between Vision</a:t>
            </a:r>
            <a:r>
              <a:rPr lang="en-US" altLang="en-US" sz="2200" i="1" kern="0" dirty="0"/>
              <a:t>PLUS</a:t>
            </a:r>
            <a:r>
              <a:rPr lang="en-US" altLang="en-US" sz="2200" kern="0" dirty="0"/>
              <a:t> and other mainframe applications </a:t>
            </a:r>
          </a:p>
          <a:p>
            <a:r>
              <a:rPr lang="en-US" altLang="en-US" sz="2200" kern="0" dirty="0" err="1"/>
              <a:t>VMx</a:t>
            </a:r>
            <a:r>
              <a:rPr lang="en-US" altLang="en-US" sz="2200" kern="0" dirty="0"/>
              <a:t> routes messages among environments</a:t>
            </a:r>
          </a:p>
          <a:p>
            <a:pPr lvl="1"/>
            <a:r>
              <a:rPr lang="en-US" altLang="en-US" sz="2200" kern="0" dirty="0"/>
              <a:t>Works through SDM for Vision</a:t>
            </a:r>
            <a:r>
              <a:rPr lang="en-US" altLang="en-US" sz="2200" i="1" kern="0" dirty="0"/>
              <a:t>PLUS</a:t>
            </a:r>
            <a:r>
              <a:rPr lang="en-US" altLang="en-US" sz="2200" kern="0" dirty="0"/>
              <a:t> services</a:t>
            </a:r>
          </a:p>
        </p:txBody>
      </p:sp>
      <p:sp>
        <p:nvSpPr>
          <p:cNvPr id="5" name="Rectangle 50">
            <a:extLst>
              <a:ext uri="{FF2B5EF4-FFF2-40B4-BE49-F238E27FC236}">
                <a16:creationId xmlns:a16="http://schemas.microsoft.com/office/drawing/2014/main" id="{4DA212A0-445A-4A83-B135-6E6ADC894C73}"/>
              </a:ext>
            </a:extLst>
          </p:cNvPr>
          <p:cNvSpPr>
            <a:spLocks noChangeArrowheads="1"/>
          </p:cNvSpPr>
          <p:nvPr/>
        </p:nvSpPr>
        <p:spPr bwMode="auto">
          <a:xfrm>
            <a:off x="6844675" y="1162303"/>
            <a:ext cx="9380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solidFill>
                  <a:schemeClr val="accent1"/>
                </a:solidFill>
              </a:rPr>
              <a:t>SBA:</a:t>
            </a:r>
            <a:endParaRPr lang="en-US" altLang="en-US" b="1" dirty="0"/>
          </a:p>
        </p:txBody>
      </p:sp>
      <p:sp>
        <p:nvSpPr>
          <p:cNvPr id="6" name="Rectangle 46">
            <a:extLst>
              <a:ext uri="{FF2B5EF4-FFF2-40B4-BE49-F238E27FC236}">
                <a16:creationId xmlns:a16="http://schemas.microsoft.com/office/drawing/2014/main" id="{2B3D1335-E977-4361-A9CC-C8981D751447}"/>
              </a:ext>
            </a:extLst>
          </p:cNvPr>
          <p:cNvSpPr>
            <a:spLocks noChangeArrowheads="1"/>
          </p:cNvSpPr>
          <p:nvPr/>
        </p:nvSpPr>
        <p:spPr bwMode="auto">
          <a:xfrm>
            <a:off x="6970814" y="1838546"/>
            <a:ext cx="685800" cy="1905000"/>
          </a:xfrm>
          <a:prstGeom prst="rect">
            <a:avLst/>
          </a:prstGeom>
          <a:solidFill>
            <a:srgbClr val="5E88B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en-US" sz="1600" b="1" dirty="0">
                <a:solidFill>
                  <a:schemeClr val="accent1"/>
                </a:solidFill>
              </a:rPr>
              <a:t>Service</a:t>
            </a:r>
            <a:r>
              <a:rPr lang="en-US" altLang="en-US" sz="1600" b="1" dirty="0"/>
              <a:t> </a:t>
            </a:r>
            <a:r>
              <a:rPr lang="en-US" altLang="en-US" sz="1600" b="1" dirty="0">
                <a:solidFill>
                  <a:schemeClr val="accent1"/>
                </a:solidFill>
              </a:rPr>
              <a:t>Delivery</a:t>
            </a:r>
            <a:r>
              <a:rPr lang="en-US" altLang="en-US" sz="1600" b="1" dirty="0"/>
              <a:t> </a:t>
            </a:r>
          </a:p>
          <a:p>
            <a:pPr algn="ctr"/>
            <a:r>
              <a:rPr lang="en-US" altLang="en-US" sz="2000" b="1" dirty="0">
                <a:solidFill>
                  <a:schemeClr val="accent1"/>
                </a:solidFill>
              </a:rPr>
              <a:t>Manager</a:t>
            </a:r>
          </a:p>
        </p:txBody>
      </p:sp>
      <p:sp>
        <p:nvSpPr>
          <p:cNvPr id="7" name="AutoShape 47">
            <a:extLst>
              <a:ext uri="{FF2B5EF4-FFF2-40B4-BE49-F238E27FC236}">
                <a16:creationId xmlns:a16="http://schemas.microsoft.com/office/drawing/2014/main" id="{9D60FFF9-8470-4377-AAE0-6D1FFFC744D3}"/>
              </a:ext>
            </a:extLst>
          </p:cNvPr>
          <p:cNvSpPr>
            <a:spLocks noChangeArrowheads="1"/>
          </p:cNvSpPr>
          <p:nvPr/>
        </p:nvSpPr>
        <p:spPr bwMode="auto">
          <a:xfrm>
            <a:off x="6868353" y="4353146"/>
            <a:ext cx="914400" cy="533400"/>
          </a:xfrm>
          <a:prstGeom prst="can">
            <a:avLst>
              <a:gd name="adj" fmla="val 25000"/>
            </a:avLst>
          </a:prstGeom>
          <a:solidFill>
            <a:srgbClr val="5E88B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chemeClr val="accent1"/>
                </a:solidFill>
              </a:rPr>
              <a:t>SMSD</a:t>
            </a:r>
          </a:p>
        </p:txBody>
      </p:sp>
      <p:sp>
        <p:nvSpPr>
          <p:cNvPr id="8" name="Line 49">
            <a:extLst>
              <a:ext uri="{FF2B5EF4-FFF2-40B4-BE49-F238E27FC236}">
                <a16:creationId xmlns:a16="http://schemas.microsoft.com/office/drawing/2014/main" id="{FCD2BD27-2EEF-49DD-ADEA-96A8CBA1D373}"/>
              </a:ext>
            </a:extLst>
          </p:cNvPr>
          <p:cNvSpPr>
            <a:spLocks noChangeShapeType="1"/>
          </p:cNvSpPr>
          <p:nvPr/>
        </p:nvSpPr>
        <p:spPr bwMode="auto">
          <a:xfrm>
            <a:off x="7318338" y="3743546"/>
            <a:ext cx="0" cy="6096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65266701"/>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blanks" id="{73A2CC62-241F-42EB-98D3-60529F600B2F}" vid="{D8D679E5-4CB0-43F7-89B6-5B5902725F3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s" id="{73A2CC62-241F-42EB-98D3-60529F600B2F}" vid="{D769BB0D-BB31-4AE5-9538-E958B1AB70D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LTI Template</Template>
  <TotalTime>4216</TotalTime>
  <Words>2802</Words>
  <Application>Microsoft Office PowerPoint</Application>
  <PresentationFormat>On-screen Show (4:3)</PresentationFormat>
  <Paragraphs>366</Paragraphs>
  <Slides>31</Slides>
  <Notes>10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4</vt:i4>
      </vt:variant>
      <vt:variant>
        <vt:lpstr>Slide Titles</vt:lpstr>
      </vt:variant>
      <vt:variant>
        <vt:i4>31</vt:i4>
      </vt:variant>
    </vt:vector>
  </HeadingPairs>
  <TitlesOfParts>
    <vt:vector size="46" baseType="lpstr">
      <vt:lpstr>STKaiti</vt:lpstr>
      <vt:lpstr>Arial</vt:lpstr>
      <vt:lpstr>Calibri Light</vt:lpstr>
      <vt:lpstr>Geneva</vt:lpstr>
      <vt:lpstr>Monotype Sorts</vt:lpstr>
      <vt:lpstr>Symbol</vt:lpstr>
      <vt:lpstr>Times</vt:lpstr>
      <vt:lpstr>Wingdings</vt:lpstr>
      <vt:lpstr>ヒラギノ角ゴ Pro W3</vt:lpstr>
      <vt:lpstr>L&amp;T Infotech</vt:lpstr>
      <vt:lpstr>Custom Design</vt:lpstr>
      <vt:lpstr>Photo Editor Photo</vt:lpstr>
      <vt:lpstr>VISIO</vt:lpstr>
      <vt:lpstr>Adobe Acrobat Document</vt:lpstr>
      <vt:lpstr>Microsoft Word 97 - 2003 Document</vt:lpstr>
      <vt:lpstr>VMx Overview</vt:lpstr>
      <vt:lpstr>What is VMx</vt:lpstr>
      <vt:lpstr>Why do we need VMx ? (History)</vt:lpstr>
      <vt:lpstr>Why Do We Need VMx? . . . Today’s Business Reality</vt:lpstr>
      <vt:lpstr>VMx and Vision PLUS </vt:lpstr>
      <vt:lpstr>New Definitions . . .  . . . For the New Reality</vt:lpstr>
      <vt:lpstr>Solving Integration Issues:  . . . VMx &amp; SBA Working Together</vt:lpstr>
      <vt:lpstr>SBA Framework</vt:lpstr>
      <vt:lpstr>More about SBA/ SDM</vt:lpstr>
      <vt:lpstr>Function of VMx</vt:lpstr>
      <vt:lpstr>VMx Architecture</vt:lpstr>
      <vt:lpstr>VMx Benefits</vt:lpstr>
      <vt:lpstr>VMx Is . . . </vt:lpstr>
      <vt:lpstr>VMx is</vt:lpstr>
      <vt:lpstr>PowerPoint Presentation</vt:lpstr>
      <vt:lpstr>VMx Processing Features </vt:lpstr>
      <vt:lpstr>Structure of VMx</vt:lpstr>
      <vt:lpstr>How VMx Works</vt:lpstr>
      <vt:lpstr>VMx – VMMD, VMXD, SMSD</vt:lpstr>
      <vt:lpstr>VMx Metadata Comparison</vt:lpstr>
      <vt:lpstr>VMx Configurations</vt:lpstr>
      <vt:lpstr>PowerPoint Presentation</vt:lpstr>
      <vt:lpstr>PowerPoint Presentation</vt:lpstr>
      <vt:lpstr>PowerPoint Presentation</vt:lpstr>
      <vt:lpstr>Message Structrue</vt:lpstr>
      <vt:lpstr>The message body must be a well-formed XML fragment requesting an SDM service. VMx message adapters parse incoming XML messages, verify their integrity, then restructure the supplied data and send it to the SDM.  If it is an FF (fixed format) message, the layout is passed to SDM.</vt:lpstr>
      <vt:lpstr>XML Message Example - Input</vt:lpstr>
      <vt:lpstr>XML Message Example - Output</vt:lpstr>
      <vt:lpstr>Screens   </vt:lpstr>
      <vt:lpstr>Building VMx Service   </vt:lpstr>
      <vt:lpstr>Thank you</vt:lpstr>
    </vt:vector>
  </TitlesOfParts>
  <Manager>FDI</Manager>
  <Company>FDI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SBA VMx</dc:title>
  <dc:subject/>
  <dc:creator>FDI</dc:creator>
  <cp:lastModifiedBy>Rupal Dalal</cp:lastModifiedBy>
  <cp:revision>136</cp:revision>
  <cp:lastPrinted>2003-07-31T08:49:01Z</cp:lastPrinted>
  <dcterms:created xsi:type="dcterms:W3CDTF">2004-06-09T13:25:08Z</dcterms:created>
  <dcterms:modified xsi:type="dcterms:W3CDTF">2018-04-23T16:56:00Z</dcterms:modified>
</cp:coreProperties>
</file>