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34"/>
  </p:notesMasterIdLst>
  <p:handoutMasterIdLst>
    <p:handoutMasterId r:id="rId35"/>
  </p:handoutMasterIdLst>
  <p:sldIdLst>
    <p:sldId id="290" r:id="rId6"/>
    <p:sldId id="305" r:id="rId7"/>
    <p:sldId id="306" r:id="rId8"/>
    <p:sldId id="307" r:id="rId9"/>
    <p:sldId id="308" r:id="rId10"/>
    <p:sldId id="309" r:id="rId11"/>
    <p:sldId id="310" r:id="rId12"/>
    <p:sldId id="311" r:id="rId13"/>
    <p:sldId id="312" r:id="rId14"/>
    <p:sldId id="330"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269" r:id="rId3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C"/>
    <a:srgbClr val="CCCCFF"/>
    <a:srgbClr val="000000"/>
    <a:srgbClr val="00CCFF"/>
    <a:srgbClr val="001DFF"/>
    <a:srgbClr val="00CDFF"/>
    <a:srgbClr val="2C2E8C"/>
    <a:srgbClr val="FFCC00"/>
    <a:srgbClr val="001EFF"/>
    <a:srgbClr val="F4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608" autoAdjust="0"/>
  </p:normalViewPr>
  <p:slideViewPr>
    <p:cSldViewPr snapToGrid="0">
      <p:cViewPr varScale="1">
        <p:scale>
          <a:sx n="95" d="100"/>
          <a:sy n="95" d="100"/>
        </p:scale>
        <p:origin x="690" y="84"/>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Apte" userId="90a959a5-c6b7-44c0-b6de-f6fcff3b8d87" providerId="ADAL" clId="{AA9A18C3-2CF3-47B7-80F8-E501C6C0C817}"/>
    <pc:docChg chg="delSld">
      <pc:chgData name="Girish Apte" userId="90a959a5-c6b7-44c0-b6de-f6fcff3b8d87" providerId="ADAL" clId="{AA9A18C3-2CF3-47B7-80F8-E501C6C0C817}" dt="2019-03-13T09:12:08.780" v="0" actId="2696"/>
      <pc:docMkLst>
        <pc:docMk/>
      </pc:docMkLst>
      <pc:sldChg chg="del">
        <pc:chgData name="Girish Apte" userId="90a959a5-c6b7-44c0-b6de-f6fcff3b8d87" providerId="ADAL" clId="{AA9A18C3-2CF3-47B7-80F8-E501C6C0C817}" dt="2019-03-13T09:12:08.780" v="0" actId="2696"/>
        <pc:sldMkLst>
          <pc:docMk/>
          <pc:sldMk cId="3969286865" sldId="331"/>
        </pc:sldMkLst>
      </pc:sldChg>
    </pc:docChg>
  </pc:docChgLst>
  <pc:docChgLst>
    <pc:chgData name="Geethasri Kuruba" userId="S::geethasri.kuruba@lntinfotech.com::54166480-e45e-4e1e-ab45-a7844071c6d9" providerId="AD" clId="Web-{1B0A3C28-62C2-4ACA-ADC6-7906363B46C7}"/>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8"/>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8"/>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4"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4"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5450" y="693738"/>
            <a:ext cx="6159500"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4" y="8775969"/>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4" y="8775969"/>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a:t>
            </a:fld>
            <a:endParaRPr lang="en-US" dirty="0"/>
          </a:p>
        </p:txBody>
      </p:sp>
    </p:spTree>
    <p:extLst>
      <p:ext uri="{BB962C8B-B14F-4D97-AF65-F5344CB8AC3E}">
        <p14:creationId xmlns:p14="http://schemas.microsoft.com/office/powerpoint/2010/main" val="3346726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28</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4688"/>
            <a:ext cx="9144000" cy="4279392"/>
          </a:xfrm>
          <a:prstGeom prst="rect">
            <a:avLst/>
          </a:prstGeom>
        </p:spPr>
      </p:pic>
      <p:sp>
        <p:nvSpPr>
          <p:cNvPr id="10" name="Rectangle 84"/>
          <p:cNvSpPr>
            <a:spLocks noGrp="1" noChangeArrowheads="1"/>
          </p:cNvSpPr>
          <p:nvPr>
            <p:ph type="subTitle" idx="1" hasCustomPrompt="1"/>
          </p:nvPr>
        </p:nvSpPr>
        <p:spPr>
          <a:xfrm>
            <a:off x="1724623" y="2412625"/>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19737" y="1685927"/>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7397904" y="4568613"/>
            <a:ext cx="1369303" cy="2541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83056" y="302296"/>
            <a:ext cx="684153" cy="506989"/>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357510"/>
            <a:ext cx="641149" cy="360999"/>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604" y="4775570"/>
            <a:ext cx="382341" cy="229462"/>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604" y="4789424"/>
            <a:ext cx="382341" cy="229462"/>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7800"/>
            <a:ext cx="9144000" cy="4773168"/>
          </a:xfrm>
          <a:prstGeom prst="rect">
            <a:avLst/>
          </a:prstGeom>
        </p:spPr>
      </p:pic>
      <p:sp>
        <p:nvSpPr>
          <p:cNvPr id="11" name="Rectangle 83"/>
          <p:cNvSpPr>
            <a:spLocks noGrp="1" noChangeArrowheads="1"/>
          </p:cNvSpPr>
          <p:nvPr>
            <p:ph type="ctrTitle" hasCustomPrompt="1"/>
          </p:nvPr>
        </p:nvSpPr>
        <p:spPr>
          <a:xfrm>
            <a:off x="1617046" y="1684603"/>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604" y="4789424"/>
            <a:ext cx="382341" cy="229462"/>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14604" y="4789424"/>
            <a:ext cx="382341" cy="229462"/>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25209" y="2035056"/>
            <a:ext cx="1693582" cy="958074"/>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05391" y="1668909"/>
            <a:ext cx="5561624" cy="430887"/>
          </a:xfrm>
        </p:spPr>
        <p:txBody>
          <a:bodyPr/>
          <a:lstStyle/>
          <a:p>
            <a:pPr algn="ctr"/>
            <a:r>
              <a:rPr lang="en-US" altLang="en-US" b="1" dirty="0"/>
              <a:t>Interest Processing in CMS</a:t>
            </a:r>
            <a:endParaRPr lang="en-US" b="1" dirty="0"/>
          </a:p>
        </p:txBody>
      </p:sp>
    </p:spTree>
    <p:extLst>
      <p:ext uri="{BB962C8B-B14F-4D97-AF65-F5344CB8AC3E}">
        <p14:creationId xmlns:p14="http://schemas.microsoft.com/office/powerpoint/2010/main" val="237431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10063" y="180975"/>
            <a:ext cx="4114800" cy="4962525"/>
          </a:xfrm>
          <a:prstGeom prst="rect">
            <a:avLst/>
          </a:prstGeom>
        </p:spPr>
      </p:pic>
    </p:spTree>
    <p:extLst>
      <p:ext uri="{BB962C8B-B14F-4D97-AF65-F5344CB8AC3E}">
        <p14:creationId xmlns:p14="http://schemas.microsoft.com/office/powerpoint/2010/main" val="144019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89" y="242390"/>
            <a:ext cx="8615227" cy="3725083"/>
          </a:xfrm>
        </p:spPr>
        <p:txBody>
          <a:bodyPr/>
          <a:lstStyle/>
          <a:p>
            <a:pPr marL="0" indent="0">
              <a:buNone/>
            </a:pPr>
            <a:r>
              <a:rPr lang="en-US" altLang="en-US" sz="1200" b="1" dirty="0">
                <a:latin typeface="Verdana" panose="020B0604030504040204" pitchFamily="34" charset="0"/>
              </a:rPr>
              <a:t>Accrual Method:</a:t>
            </a:r>
          </a:p>
          <a:p>
            <a:pPr marL="0" indent="0">
              <a:buNone/>
            </a:pPr>
            <a:r>
              <a:rPr lang="en-US" altLang="en-US" sz="1100" dirty="0">
                <a:latin typeface="Verdana" panose="020B0604030504040204" pitchFamily="34" charset="0"/>
              </a:rPr>
              <a:t>The ACCRUAL METHOD specifies whether interest will accrue on the plan either daily or monthly.  In additional to standard monthly accrual, CMS offers a “monthly adjusted ending” option.  </a:t>
            </a:r>
          </a:p>
          <a:p>
            <a:pPr marL="0" indent="0">
              <a:buNone/>
            </a:pPr>
            <a:r>
              <a:rPr lang="en-US" altLang="en-US" sz="1100" dirty="0">
                <a:latin typeface="Verdana" panose="020B0604030504040204" pitchFamily="34" charset="0"/>
              </a:rPr>
              <a:t>Using the daily accrual method, CMS updates the aggregate BSTFC and accrued interest fields on the plan segment during each processing run.  At cycle close, the system bills the accrued interest to the account.</a:t>
            </a:r>
          </a:p>
          <a:p>
            <a:pPr marL="0" indent="0">
              <a:buNone/>
            </a:pPr>
            <a:r>
              <a:rPr lang="en-US" altLang="en-US" sz="1100" dirty="0">
                <a:latin typeface="Verdana" panose="020B0604030504040204" pitchFamily="34" charset="0"/>
              </a:rPr>
              <a:t>Using the monthly method, CMS accrues no interest on the plan segment.  At the cycle close, the system calculates the Average Daily Balance (the aggregate BSTFC divided by the number of days in the cycle) and applies the interest rate to it.  The monthly accrual method requires a year base of 360 days.</a:t>
            </a:r>
          </a:p>
          <a:p>
            <a:pPr marL="0" indent="0">
              <a:buNone/>
            </a:pPr>
            <a:r>
              <a:rPr lang="en-US" altLang="en-US" sz="1200" b="1" dirty="0">
                <a:latin typeface="Verdana" panose="020B0604030504040204" pitchFamily="34" charset="0"/>
              </a:rPr>
              <a:t>Year Base:</a:t>
            </a:r>
          </a:p>
          <a:p>
            <a:pPr marL="0" indent="0">
              <a:buNone/>
            </a:pPr>
            <a:r>
              <a:rPr lang="en-US" altLang="en-US" sz="1100" dirty="0">
                <a:latin typeface="Verdana" panose="020B0604030504040204" pitchFamily="34" charset="0"/>
              </a:rPr>
              <a:t>The YEAR BASE code specifies the base number of days in the year to be used in computing interest on plan segments subject to this Interest Table.</a:t>
            </a:r>
          </a:p>
          <a:p>
            <a:pPr marL="0" indent="0">
              <a:buNone/>
            </a:pPr>
            <a:r>
              <a:rPr lang="en-US" altLang="en-US" sz="1100" dirty="0">
                <a:latin typeface="Verdana" panose="020B0604030504040204" pitchFamily="34" charset="0"/>
              </a:rPr>
              <a:t>0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Actual 365 or 366 days</a:t>
            </a:r>
          </a:p>
          <a:p>
            <a:pPr marL="0" indent="0">
              <a:buNone/>
            </a:pPr>
            <a:r>
              <a:rPr lang="en-US" altLang="en-US" sz="1100" dirty="0">
                <a:latin typeface="Verdana" panose="020B0604030504040204" pitchFamily="34" charset="0"/>
              </a:rPr>
              <a:t>1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Fixed 365 days</a:t>
            </a:r>
          </a:p>
          <a:p>
            <a:pPr marL="0" indent="0">
              <a:buNone/>
            </a:pPr>
            <a:r>
              <a:rPr lang="en-US" altLang="en-US" sz="1100" dirty="0">
                <a:latin typeface="Verdana" panose="020B0604030504040204" pitchFamily="34" charset="0"/>
              </a:rPr>
              <a:t>2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Fixed 360 days</a:t>
            </a:r>
          </a:p>
          <a:p>
            <a:endParaRPr lang="en-US" dirty="0"/>
          </a:p>
        </p:txBody>
      </p:sp>
    </p:spTree>
    <p:extLst>
      <p:ext uri="{BB962C8B-B14F-4D97-AF65-F5344CB8AC3E}">
        <p14:creationId xmlns:p14="http://schemas.microsoft.com/office/powerpoint/2010/main" val="4153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4126" y="422864"/>
            <a:ext cx="8615227" cy="3725083"/>
          </a:xfrm>
        </p:spPr>
        <p:txBody>
          <a:bodyPr/>
          <a:lstStyle/>
          <a:p>
            <a:pPr marL="294925" lvl="2" indent="0">
              <a:lnSpc>
                <a:spcPct val="90000"/>
              </a:lnSpc>
              <a:buNone/>
            </a:pPr>
            <a:r>
              <a:rPr lang="en-US" altLang="en-US" sz="1200" b="1" dirty="0">
                <a:latin typeface="Verdana" panose="020B0604030504040204" pitchFamily="34" charset="0"/>
              </a:rPr>
              <a:t>Rounding of Interest Calculations</a:t>
            </a:r>
          </a:p>
          <a:p>
            <a:pPr marL="294925" lvl="2" indent="0">
              <a:lnSpc>
                <a:spcPct val="90000"/>
              </a:lnSpc>
              <a:buNone/>
            </a:pPr>
            <a:r>
              <a:rPr lang="en-US" altLang="en-US" sz="1200" dirty="0">
                <a:latin typeface="Verdana" panose="020B0604030504040204" pitchFamily="34" charset="0"/>
              </a:rPr>
              <a:t>Code that indicates the rounding method CMS uses to round or truncate interest calculations. Rounding is based on the currency NOD and the number that follows the last decimal in the currency</a:t>
            </a:r>
          </a:p>
          <a:p>
            <a:pPr lvl="2">
              <a:lnSpc>
                <a:spcPct val="90000"/>
              </a:lnSpc>
              <a:buFontTx/>
              <a:buNone/>
            </a:pPr>
            <a:r>
              <a:rPr lang="en-US" altLang="en-US" sz="1200" dirty="0">
                <a:latin typeface="Verdana" panose="020B0604030504040204" pitchFamily="34" charset="0"/>
              </a:rPr>
              <a:t> 	</a:t>
            </a:r>
          </a:p>
          <a:p>
            <a:pPr lvl="2">
              <a:lnSpc>
                <a:spcPct val="90000"/>
              </a:lnSpc>
              <a:buFontTx/>
              <a:buNone/>
            </a:pPr>
            <a:r>
              <a:rPr lang="en-US" altLang="en-US" sz="1200" dirty="0">
                <a:latin typeface="Verdana" panose="020B0604030504040204" pitchFamily="34" charset="0"/>
              </a:rPr>
              <a:t>	0 </a:t>
            </a:r>
            <a:r>
              <a:rPr lang="en-US" altLang="en-US" sz="1200" dirty="0">
                <a:latin typeface="Verdana" panose="020B0604030504040204" pitchFamily="34" charset="0"/>
                <a:sym typeface="Wingdings" panose="05000000000000000000" pitchFamily="2" charset="2"/>
              </a:rPr>
              <a:t> </a:t>
            </a:r>
            <a:r>
              <a:rPr lang="en-US" altLang="en-US" sz="1200" dirty="0">
                <a:latin typeface="Verdana" panose="020B0604030504040204" pitchFamily="34" charset="0"/>
              </a:rPr>
              <a:t>Standard rounding (If the number that follows the last decimal in the currency is 1 to 4, CMS rounds down; if the number is 5 to 9, CMS rounds up)</a:t>
            </a:r>
          </a:p>
          <a:p>
            <a:pPr lvl="2">
              <a:lnSpc>
                <a:spcPct val="90000"/>
              </a:lnSpc>
              <a:buFontTx/>
              <a:buNone/>
            </a:pPr>
            <a:r>
              <a:rPr lang="en-US" altLang="en-US" sz="1200" dirty="0">
                <a:latin typeface="Verdana" panose="020B0604030504040204" pitchFamily="34" charset="0"/>
              </a:rPr>
              <a:t>	1 </a:t>
            </a:r>
            <a:r>
              <a:rPr lang="en-US" altLang="en-US" sz="1200" dirty="0">
                <a:latin typeface="Verdana" panose="020B0604030504040204" pitchFamily="34" charset="0"/>
                <a:sym typeface="Wingdings" panose="05000000000000000000" pitchFamily="2" charset="2"/>
              </a:rPr>
              <a:t> </a:t>
            </a:r>
            <a:r>
              <a:rPr lang="en-US" altLang="en-US" sz="1200" dirty="0">
                <a:latin typeface="Verdana" panose="020B0604030504040204" pitchFamily="34" charset="0"/>
              </a:rPr>
              <a:t>Always round up (If the number is 1 to 9, CMS rounds up)</a:t>
            </a:r>
          </a:p>
          <a:p>
            <a:pPr lvl="2">
              <a:lnSpc>
                <a:spcPct val="90000"/>
              </a:lnSpc>
              <a:buFontTx/>
              <a:buNone/>
            </a:pPr>
            <a:r>
              <a:rPr lang="en-US" altLang="en-US" sz="1200" dirty="0">
                <a:latin typeface="Verdana" panose="020B0604030504040204" pitchFamily="34" charset="0"/>
              </a:rPr>
              <a:t>	2 </a:t>
            </a:r>
            <a:r>
              <a:rPr lang="en-US" altLang="en-US" sz="1200" dirty="0">
                <a:latin typeface="Verdana" panose="020B0604030504040204" pitchFamily="34" charset="0"/>
                <a:sym typeface="Wingdings" panose="05000000000000000000" pitchFamily="2" charset="2"/>
              </a:rPr>
              <a:t> </a:t>
            </a:r>
            <a:r>
              <a:rPr lang="en-US" altLang="en-US" sz="1200" dirty="0">
                <a:latin typeface="Verdana" panose="020B0604030504040204" pitchFamily="34" charset="0"/>
              </a:rPr>
              <a:t>Truncate (CMS does not round).</a:t>
            </a:r>
            <a:endParaRPr lang="en-US" altLang="en-US" sz="1200" i="1" dirty="0">
              <a:latin typeface="Verdana" panose="020B0604030504040204" pitchFamily="34" charset="0"/>
            </a:endParaRPr>
          </a:p>
          <a:p>
            <a:pPr marL="294925" lvl="2" indent="0">
              <a:lnSpc>
                <a:spcPct val="90000"/>
              </a:lnSpc>
              <a:buNone/>
            </a:pPr>
            <a:endParaRPr lang="en-US" altLang="en-US" sz="1200" i="1" dirty="0">
              <a:latin typeface="Verdana" panose="020B0604030504040204" pitchFamily="34" charset="0"/>
            </a:endParaRPr>
          </a:p>
          <a:p>
            <a:pPr marL="294925" lvl="2" indent="0">
              <a:lnSpc>
                <a:spcPct val="90000"/>
              </a:lnSpc>
              <a:buNone/>
            </a:pPr>
            <a:r>
              <a:rPr lang="en-US" altLang="en-US" sz="1200" i="1" dirty="0">
                <a:latin typeface="Verdana" panose="020B0604030504040204" pitchFamily="34" charset="0"/>
              </a:rPr>
              <a:t>Example 1:</a:t>
            </a:r>
            <a:r>
              <a:rPr lang="en-US" altLang="en-US" sz="1200" dirty="0">
                <a:latin typeface="Verdana" panose="020B0604030504040204" pitchFamily="34" charset="0"/>
              </a:rPr>
              <a:t>  If the currency NOD is 2 and the calculated amount is $66.374, the number that follows the last decimal in the currency is 4. CMS rounds or truncates the calculated amount as follows:</a:t>
            </a:r>
          </a:p>
          <a:p>
            <a:pPr marL="294925" lvl="2" indent="0">
              <a:lnSpc>
                <a:spcPct val="90000"/>
              </a:lnSpc>
              <a:buNone/>
            </a:pPr>
            <a:br>
              <a:rPr lang="en-US" altLang="en-US" sz="1200" dirty="0">
                <a:latin typeface="Verdana" panose="020B0604030504040204" pitchFamily="34" charset="0"/>
              </a:rPr>
            </a:br>
            <a:r>
              <a:rPr lang="en-US" altLang="en-US" sz="1200" dirty="0">
                <a:latin typeface="Verdana" panose="020B0604030504040204" pitchFamily="34" charset="0"/>
              </a:rPr>
              <a:t>Standard rounding (value 0) = $66.37</a:t>
            </a:r>
            <a:br>
              <a:rPr lang="en-US" altLang="en-US" sz="1200" dirty="0">
                <a:latin typeface="Verdana" panose="020B0604030504040204" pitchFamily="34" charset="0"/>
              </a:rPr>
            </a:br>
            <a:r>
              <a:rPr lang="en-US" altLang="en-US" sz="1200" dirty="0">
                <a:latin typeface="Verdana" panose="020B0604030504040204" pitchFamily="34" charset="0"/>
              </a:rPr>
              <a:t>Round up (value 1) = $66.38</a:t>
            </a:r>
            <a:br>
              <a:rPr lang="en-US" altLang="en-US" sz="1200" dirty="0">
                <a:latin typeface="Verdana" panose="020B0604030504040204" pitchFamily="34" charset="0"/>
              </a:rPr>
            </a:br>
            <a:r>
              <a:rPr lang="en-US" altLang="en-US" sz="1200" dirty="0">
                <a:latin typeface="Verdana" panose="020B0604030504040204" pitchFamily="34" charset="0"/>
              </a:rPr>
              <a:t>Truncate (value 2) = $66.37</a:t>
            </a:r>
          </a:p>
          <a:p>
            <a:endParaRPr lang="en-US" dirty="0"/>
          </a:p>
        </p:txBody>
      </p:sp>
    </p:spTree>
    <p:extLst>
      <p:ext uri="{BB962C8B-B14F-4D97-AF65-F5344CB8AC3E}">
        <p14:creationId xmlns:p14="http://schemas.microsoft.com/office/powerpoint/2010/main" val="299901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2094" y="326611"/>
            <a:ext cx="8615227" cy="3725083"/>
          </a:xfrm>
        </p:spPr>
        <p:txBody>
          <a:bodyPr/>
          <a:lstStyle/>
          <a:p>
            <a:pPr marL="0" indent="0">
              <a:buNone/>
            </a:pPr>
            <a:r>
              <a:rPr lang="en-US" altLang="en-US" sz="1200" b="1" dirty="0">
                <a:latin typeface="Verdana" panose="020B0604030504040204" pitchFamily="34" charset="0"/>
              </a:rPr>
              <a:t>Limit Indicator:</a:t>
            </a:r>
          </a:p>
          <a:p>
            <a:pPr marL="0" indent="0">
              <a:buNone/>
            </a:pPr>
            <a:r>
              <a:rPr lang="en-US" altLang="en-US" sz="1200" dirty="0">
                <a:latin typeface="Verdana" panose="020B0604030504040204" pitchFamily="34" charset="0"/>
              </a:rPr>
              <a:t>This field instructs CMS on how to use the tier limits for tiered and tiered variable rates.  If you select option 0, the system will apply a different interest rate to each portion of the balance that falls into a tier range.  If you select option 1, the system will apply one rate based on where the total balance falls in the tier ranges.</a:t>
            </a:r>
          </a:p>
          <a:p>
            <a:pPr marL="0" indent="0">
              <a:buNone/>
            </a:pPr>
            <a:r>
              <a:rPr lang="en-US" altLang="en-US" sz="1200" dirty="0">
                <a:latin typeface="Verdana" panose="020B0604030504040204" pitchFamily="34" charset="0"/>
              </a:rPr>
              <a:t>Example: The following example illustrates how the LIMIT INDICATOR works.  Assume that a plan segment has a balance of $2,500.  Tiers have been set up as follows:</a:t>
            </a:r>
          </a:p>
          <a:p>
            <a:pPr marL="0" indent="0">
              <a:buNone/>
            </a:pPr>
            <a:r>
              <a:rPr lang="en-US" altLang="en-US" sz="1200" dirty="0">
                <a:latin typeface="Verdana" panose="020B0604030504040204" pitchFamily="34" charset="0"/>
              </a:rPr>
              <a:t>Rate 1	1350000	Limit 1	00000000000001000</a:t>
            </a:r>
          </a:p>
          <a:p>
            <a:pPr marL="0" indent="0">
              <a:buNone/>
            </a:pPr>
            <a:r>
              <a:rPr lang="en-US" altLang="en-US" sz="1200" dirty="0">
                <a:latin typeface="Verdana" panose="020B0604030504040204" pitchFamily="34" charset="0"/>
              </a:rPr>
              <a:t>Rate 2	1150000	Limit 2	00000000000002000</a:t>
            </a:r>
          </a:p>
          <a:p>
            <a:pPr marL="0" indent="0">
              <a:buNone/>
            </a:pPr>
            <a:r>
              <a:rPr lang="en-US" altLang="en-US" sz="1200" dirty="0">
                <a:latin typeface="Verdana" panose="020B0604030504040204" pitchFamily="34" charset="0"/>
              </a:rPr>
              <a:t>Rate 3	0950000	Limit 3	00000000000003000</a:t>
            </a:r>
          </a:p>
          <a:p>
            <a:pPr marL="0" indent="0">
              <a:buNone/>
            </a:pPr>
            <a:r>
              <a:rPr lang="en-US" altLang="en-US" sz="1200" dirty="0">
                <a:latin typeface="Verdana" panose="020B0604030504040204" pitchFamily="34" charset="0"/>
              </a:rPr>
              <a:t>If the LIMIT INDICATOR is set to 0, the system will apply a rate of 13.5% to the first $1000 of the balance, a rate of 11.5% to the second $1,000, and a rate of 9.5% to the remaining $500.</a:t>
            </a:r>
          </a:p>
          <a:p>
            <a:pPr marL="0" indent="0">
              <a:buNone/>
            </a:pPr>
            <a:r>
              <a:rPr lang="en-US" altLang="en-US" sz="1200" dirty="0">
                <a:latin typeface="Verdana" panose="020B0604030504040204" pitchFamily="34" charset="0"/>
              </a:rPr>
              <a:t>If the LIMIT INDICATOR is set to 1, however, the system will apply a rate of 9.5% to the entire balance.</a:t>
            </a:r>
          </a:p>
          <a:p>
            <a:endParaRPr lang="en-US" dirty="0"/>
          </a:p>
        </p:txBody>
      </p:sp>
    </p:spTree>
    <p:extLst>
      <p:ext uri="{BB962C8B-B14F-4D97-AF65-F5344CB8AC3E}">
        <p14:creationId xmlns:p14="http://schemas.microsoft.com/office/powerpoint/2010/main" val="3488636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759748"/>
            <a:ext cx="8615227" cy="3725083"/>
          </a:xfrm>
        </p:spPr>
        <p:txBody>
          <a:bodyPr/>
          <a:lstStyle/>
          <a:p>
            <a:pPr marL="442387" lvl="3" indent="0">
              <a:lnSpc>
                <a:spcPct val="90000"/>
              </a:lnSpc>
              <a:buNone/>
            </a:pPr>
            <a:r>
              <a:rPr lang="en-US" altLang="en-US" sz="1200" b="1" u="sng" dirty="0">
                <a:latin typeface="Verdana" panose="020B0604030504040204" pitchFamily="34" charset="0"/>
              </a:rPr>
              <a:t>Pre-interest processing:</a:t>
            </a:r>
          </a:p>
          <a:p>
            <a:pPr marL="442387" lvl="3" indent="0">
              <a:lnSpc>
                <a:spcPct val="90000"/>
              </a:lnSpc>
              <a:buNone/>
            </a:pPr>
            <a:r>
              <a:rPr lang="en-US" altLang="en-US" sz="1200" dirty="0">
                <a:latin typeface="Verdana" panose="020B0604030504040204" pitchFamily="34" charset="0"/>
              </a:rPr>
              <a:t>Pre-interest processing is done before posting of any ATPT transactions. This is done to update the plan interest if AMBS-DATE-ACCR-THRU is less than the (today’s Julian – 1) days i.e. during last run of the ARD140, account accrual did not occur till the next processing date. Pre-interest processing updates the interest buckets before processing the account transactions.</a:t>
            </a:r>
          </a:p>
          <a:p>
            <a:pPr marL="0" indent="0">
              <a:buNone/>
            </a:pPr>
            <a:endParaRPr lang="en-US" dirty="0"/>
          </a:p>
        </p:txBody>
      </p:sp>
      <p:sp>
        <p:nvSpPr>
          <p:cNvPr id="3" name="Title 2"/>
          <p:cNvSpPr>
            <a:spLocks noGrp="1"/>
          </p:cNvSpPr>
          <p:nvPr>
            <p:ph type="title"/>
          </p:nvPr>
        </p:nvSpPr>
        <p:spPr/>
        <p:txBody>
          <a:bodyPr/>
          <a:lstStyle/>
          <a:p>
            <a:pPr algn="ctr"/>
            <a:r>
              <a:rPr lang="en-US" altLang="en-US" dirty="0"/>
              <a:t>ARD140 processing</a:t>
            </a:r>
            <a:endParaRPr lang="en-US" dirty="0"/>
          </a:p>
        </p:txBody>
      </p:sp>
      <p:pic>
        <p:nvPicPr>
          <p:cNvPr id="5" name="Picture 4"/>
          <p:cNvPicPr>
            <a:picLocks noChangeAspect="1"/>
          </p:cNvPicPr>
          <p:nvPr/>
        </p:nvPicPr>
        <p:blipFill>
          <a:blip r:embed="rId2"/>
          <a:stretch>
            <a:fillRect/>
          </a:stretch>
        </p:blipFill>
        <p:spPr>
          <a:xfrm>
            <a:off x="726657" y="1675899"/>
            <a:ext cx="5934075" cy="3067050"/>
          </a:xfrm>
          <a:prstGeom prst="rect">
            <a:avLst/>
          </a:prstGeom>
        </p:spPr>
      </p:pic>
    </p:spTree>
    <p:extLst>
      <p:ext uri="{BB962C8B-B14F-4D97-AF65-F5344CB8AC3E}">
        <p14:creationId xmlns:p14="http://schemas.microsoft.com/office/powerpoint/2010/main" val="144447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3725083"/>
          </a:xfrm>
        </p:spPr>
        <p:txBody>
          <a:bodyPr/>
          <a:lstStyle/>
          <a:p>
            <a:pPr marL="442387" lvl="3" indent="0">
              <a:lnSpc>
                <a:spcPct val="80000"/>
              </a:lnSpc>
              <a:buNone/>
            </a:pPr>
            <a:r>
              <a:rPr lang="en-US" altLang="en-US" sz="1200" b="1" u="sng" dirty="0">
                <a:latin typeface="Verdana" panose="020B0604030504040204" pitchFamily="34" charset="0"/>
              </a:rPr>
              <a:t>Post-interest processing:</a:t>
            </a:r>
          </a:p>
          <a:p>
            <a:pPr marL="442387" lvl="3" indent="0">
              <a:lnSpc>
                <a:spcPct val="80000"/>
              </a:lnSpc>
              <a:buNone/>
            </a:pPr>
            <a:r>
              <a:rPr lang="en-US" altLang="en-US" sz="1200" dirty="0">
                <a:latin typeface="Verdana" panose="020B0604030504040204" pitchFamily="34" charset="0"/>
              </a:rPr>
              <a:t>Post-interest processing takes place after ATPT transactions are posted for the account.</a:t>
            </a:r>
          </a:p>
          <a:p>
            <a:pPr marL="442387" lvl="3" indent="0">
              <a:lnSpc>
                <a:spcPct val="80000"/>
              </a:lnSpc>
              <a:buNone/>
            </a:pPr>
            <a:r>
              <a:rPr lang="en-US" altLang="en-US" sz="1200" b="1" u="sng" dirty="0">
                <a:latin typeface="Verdana" panose="020B0604030504040204" pitchFamily="34" charset="0"/>
              </a:rPr>
              <a:t>                    </a:t>
            </a: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endParaRPr lang="en-US" altLang="en-US" sz="1200" dirty="0">
              <a:latin typeface="Verdana" panose="020B0604030504040204" pitchFamily="34" charset="0"/>
            </a:endParaRPr>
          </a:p>
          <a:p>
            <a:pPr marL="442387" lvl="3" indent="0">
              <a:lnSpc>
                <a:spcPct val="80000"/>
              </a:lnSpc>
              <a:buNone/>
            </a:pPr>
            <a:r>
              <a:rPr lang="en-US" altLang="en-US" sz="1200" dirty="0">
                <a:latin typeface="Verdana" panose="020B0604030504040204" pitchFamily="34" charset="0"/>
              </a:rPr>
              <a:t>Here, post interest conditions are validated and respective code is performed.</a:t>
            </a:r>
          </a:p>
          <a:p>
            <a:pPr marL="442387" lvl="3" indent="0">
              <a:lnSpc>
                <a:spcPct val="80000"/>
              </a:lnSpc>
              <a:buNone/>
            </a:pPr>
            <a:endParaRPr lang="en-US" altLang="en-US" sz="1200" dirty="0">
              <a:latin typeface="Verdana" panose="020B0604030504040204" pitchFamily="34" charset="0"/>
            </a:endParaRPr>
          </a:p>
          <a:p>
            <a:endParaRPr lang="en-US" dirty="0"/>
          </a:p>
        </p:txBody>
      </p:sp>
      <p:sp>
        <p:nvSpPr>
          <p:cNvPr id="3" name="Title 2"/>
          <p:cNvSpPr>
            <a:spLocks noGrp="1"/>
          </p:cNvSpPr>
          <p:nvPr>
            <p:ph type="title"/>
          </p:nvPr>
        </p:nvSpPr>
        <p:spPr/>
        <p:txBody>
          <a:bodyPr/>
          <a:lstStyle/>
          <a:p>
            <a:pPr algn="ctr"/>
            <a:r>
              <a:rPr lang="en-US" altLang="en-US" dirty="0"/>
              <a:t>ARD140 processing</a:t>
            </a:r>
            <a:endParaRPr lang="en-US" dirty="0"/>
          </a:p>
        </p:txBody>
      </p:sp>
      <p:pic>
        <p:nvPicPr>
          <p:cNvPr id="5" name="Picture 4"/>
          <p:cNvPicPr>
            <a:picLocks noChangeAspect="1"/>
          </p:cNvPicPr>
          <p:nvPr/>
        </p:nvPicPr>
        <p:blipFill>
          <a:blip r:embed="rId3"/>
          <a:stretch>
            <a:fillRect/>
          </a:stretch>
        </p:blipFill>
        <p:spPr>
          <a:xfrm>
            <a:off x="661486" y="1009869"/>
            <a:ext cx="5906573" cy="2178499"/>
          </a:xfrm>
          <a:prstGeom prst="rect">
            <a:avLst/>
          </a:prstGeom>
        </p:spPr>
      </p:pic>
      <p:pic>
        <p:nvPicPr>
          <p:cNvPr id="6" name="Picture 5"/>
          <p:cNvPicPr>
            <a:picLocks noChangeAspect="1"/>
          </p:cNvPicPr>
          <p:nvPr/>
        </p:nvPicPr>
        <p:blipFill>
          <a:blip r:embed="rId4"/>
          <a:stretch>
            <a:fillRect/>
          </a:stretch>
        </p:blipFill>
        <p:spPr>
          <a:xfrm>
            <a:off x="653034" y="3573089"/>
            <a:ext cx="5915025" cy="1552575"/>
          </a:xfrm>
          <a:prstGeom prst="rect">
            <a:avLst/>
          </a:prstGeom>
        </p:spPr>
      </p:pic>
    </p:spTree>
    <p:extLst>
      <p:ext uri="{BB962C8B-B14F-4D97-AF65-F5344CB8AC3E}">
        <p14:creationId xmlns:p14="http://schemas.microsoft.com/office/powerpoint/2010/main" val="134007757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3725083"/>
          </a:xfrm>
        </p:spPr>
        <p:txBody>
          <a:bodyPr/>
          <a:lstStyle/>
          <a:p>
            <a:pPr lvl="3"/>
            <a:r>
              <a:rPr lang="en-US" altLang="en-US" sz="1200" dirty="0">
                <a:latin typeface="Verdana" panose="020B0604030504040204" pitchFamily="34" charset="0"/>
              </a:rPr>
              <a:t>Note in above, if AMBS account accrue through date is matching to org accrue through date, then it would reflect that interest was already accrued on the account in last cycle.</a:t>
            </a:r>
          </a:p>
          <a:p>
            <a:pPr lvl="3"/>
            <a:endParaRPr lang="en-US" altLang="en-US" sz="1200" dirty="0">
              <a:latin typeface="Verdana" panose="020B0604030504040204" pitchFamily="34" charset="0"/>
            </a:endParaRPr>
          </a:p>
          <a:p>
            <a:pPr lvl="3"/>
            <a:r>
              <a:rPr lang="en-US" altLang="en-US" sz="1200" dirty="0">
                <a:latin typeface="Verdana" panose="020B0604030504040204" pitchFamily="34" charset="0"/>
              </a:rPr>
              <a:t>During normal scenario, at this point AMBS-DATE-ACCR-THRU will contain date less than the AMCR-O-C-ACCR-THRU-DATE.</a:t>
            </a:r>
          </a:p>
          <a:p>
            <a:pPr lvl="3"/>
            <a:endParaRPr lang="en-US" altLang="en-US" sz="1200" dirty="0">
              <a:latin typeface="Verdana" panose="020B0604030504040204" pitchFamily="34" charset="0"/>
            </a:endParaRPr>
          </a:p>
          <a:p>
            <a:pPr lvl="3"/>
            <a:r>
              <a:rPr lang="en-US" altLang="en-US" sz="1200" dirty="0">
                <a:latin typeface="Verdana" panose="020B0604030504040204" pitchFamily="34" charset="0"/>
              </a:rPr>
              <a:t>So, before accruing interest, number of days for which interest needs to be assessed from last accrue date is calculated in this Para.</a:t>
            </a:r>
          </a:p>
          <a:p>
            <a:pPr lvl="3"/>
            <a:endParaRPr lang="en-US" altLang="en-US" sz="1200" dirty="0">
              <a:latin typeface="Verdana" panose="020B0604030504040204" pitchFamily="34" charset="0"/>
            </a:endParaRPr>
          </a:p>
          <a:p>
            <a:pPr lvl="3"/>
            <a:r>
              <a:rPr lang="en-US" altLang="en-US" sz="1200" dirty="0">
                <a:latin typeface="Verdana" panose="020B0604030504040204" pitchFamily="34" charset="0"/>
              </a:rPr>
              <a:t>Which also checks is there any rate change compared to yesterday, if yes posting uses new rates.</a:t>
            </a:r>
          </a:p>
          <a:p>
            <a:pPr lvl="3">
              <a:buFont typeface="Symbol" panose="05050102010706020507" pitchFamily="18" charset="2"/>
              <a:buNone/>
            </a:pPr>
            <a:r>
              <a:rPr lang="en-US" altLang="en-US" sz="1200" dirty="0">
                <a:latin typeface="Verdana" panose="020B0604030504040204" pitchFamily="34" charset="0"/>
              </a:rPr>
              <a:t>   </a:t>
            </a:r>
            <a:endParaRPr lang="en-US" dirty="0"/>
          </a:p>
        </p:txBody>
      </p:sp>
      <p:sp>
        <p:nvSpPr>
          <p:cNvPr id="3" name="Title 2"/>
          <p:cNvSpPr>
            <a:spLocks noGrp="1"/>
          </p:cNvSpPr>
          <p:nvPr>
            <p:ph type="title"/>
          </p:nvPr>
        </p:nvSpPr>
        <p:spPr/>
        <p:txBody>
          <a:bodyPr/>
          <a:lstStyle/>
          <a:p>
            <a:pPr algn="ctr"/>
            <a:r>
              <a:rPr lang="en-US" altLang="en-US" dirty="0"/>
              <a:t>ARD140 processing</a:t>
            </a:r>
            <a:endParaRPr lang="en-US" dirty="0"/>
          </a:p>
        </p:txBody>
      </p:sp>
      <p:pic>
        <p:nvPicPr>
          <p:cNvPr id="5" name="Picture 4"/>
          <p:cNvPicPr>
            <a:picLocks noChangeAspect="1"/>
          </p:cNvPicPr>
          <p:nvPr/>
        </p:nvPicPr>
        <p:blipFill>
          <a:blip r:embed="rId2"/>
          <a:stretch>
            <a:fillRect/>
          </a:stretch>
        </p:blipFill>
        <p:spPr>
          <a:xfrm>
            <a:off x="827672" y="2955758"/>
            <a:ext cx="5924550" cy="1181100"/>
          </a:xfrm>
          <a:prstGeom prst="rect">
            <a:avLst/>
          </a:prstGeom>
        </p:spPr>
      </p:pic>
    </p:spTree>
    <p:extLst>
      <p:ext uri="{BB962C8B-B14F-4D97-AF65-F5344CB8AC3E}">
        <p14:creationId xmlns:p14="http://schemas.microsoft.com/office/powerpoint/2010/main" val="145528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3725083"/>
          </a:xfrm>
        </p:spPr>
        <p:txBody>
          <a:bodyPr/>
          <a:lstStyle/>
          <a:p>
            <a:pPr lvl="1">
              <a:lnSpc>
                <a:spcPct val="100000"/>
              </a:lnSpc>
            </a:pPr>
            <a:r>
              <a:rPr lang="en-US" altLang="en-US" sz="1200" dirty="0">
                <a:latin typeface="Verdana" panose="020B0604030504040204" pitchFamily="34" charset="0"/>
              </a:rPr>
              <a:t>After calculation of WS-PLN-DAYS, plan accrual begins.</a:t>
            </a:r>
          </a:p>
          <a:p>
            <a:pPr lvl="1">
              <a:lnSpc>
                <a:spcPct val="100000"/>
              </a:lnSpc>
            </a:pPr>
            <a:r>
              <a:rPr lang="en-US" altLang="en-US" sz="1200" dirty="0">
                <a:latin typeface="Verdana" panose="020B0604030504040204" pitchFamily="34" charset="0"/>
              </a:rPr>
              <a:t>In this Para interest table is searched to find the rate of interest and call one more para to calculate BSTFC.</a:t>
            </a:r>
          </a:p>
          <a:p>
            <a:endParaRPr lang="en-US" dirty="0"/>
          </a:p>
        </p:txBody>
      </p:sp>
      <p:sp>
        <p:nvSpPr>
          <p:cNvPr id="3" name="Title 2"/>
          <p:cNvSpPr>
            <a:spLocks noGrp="1"/>
          </p:cNvSpPr>
          <p:nvPr>
            <p:ph type="title"/>
          </p:nvPr>
        </p:nvSpPr>
        <p:spPr/>
        <p:txBody>
          <a:bodyPr/>
          <a:lstStyle/>
          <a:p>
            <a:pPr algn="ctr"/>
            <a:r>
              <a:rPr lang="en-US" altLang="en-US" dirty="0"/>
              <a:t>ARD140 processing</a:t>
            </a:r>
            <a:endParaRPr lang="en-US" dirty="0"/>
          </a:p>
        </p:txBody>
      </p:sp>
      <p:pic>
        <p:nvPicPr>
          <p:cNvPr id="5" name="Picture 4"/>
          <p:cNvPicPr>
            <a:picLocks noChangeAspect="1"/>
          </p:cNvPicPr>
          <p:nvPr/>
        </p:nvPicPr>
        <p:blipFill>
          <a:blip r:embed="rId2"/>
          <a:stretch>
            <a:fillRect/>
          </a:stretch>
        </p:blipFill>
        <p:spPr>
          <a:xfrm>
            <a:off x="531645" y="1107657"/>
            <a:ext cx="5915025" cy="3627295"/>
          </a:xfrm>
          <a:prstGeom prst="rect">
            <a:avLst/>
          </a:prstGeom>
        </p:spPr>
      </p:pic>
    </p:spTree>
    <p:extLst>
      <p:ext uri="{BB962C8B-B14F-4D97-AF65-F5344CB8AC3E}">
        <p14:creationId xmlns:p14="http://schemas.microsoft.com/office/powerpoint/2010/main" val="48313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3725083"/>
          </a:xfrm>
        </p:spPr>
        <p:txBody>
          <a:bodyPr/>
          <a:lstStyle/>
          <a:p>
            <a:pPr lvl="1">
              <a:lnSpc>
                <a:spcPct val="100000"/>
              </a:lnSpc>
            </a:pPr>
            <a:r>
              <a:rPr lang="en-US" altLang="en-US" sz="1200" dirty="0">
                <a:latin typeface="Verdana" panose="020B0604030504040204" pitchFamily="34" charset="0"/>
              </a:rPr>
              <a:t>While Calculating BSTFC it adds to it depends on ARQR settings.</a:t>
            </a:r>
          </a:p>
          <a:p>
            <a:pPr marL="147463" lvl="1" indent="0">
              <a:lnSpc>
                <a:spcPct val="100000"/>
              </a:lnSpc>
              <a:buNone/>
            </a:pPr>
            <a:r>
              <a:rPr lang="en-US" altLang="en-US" sz="1200" dirty="0">
                <a:latin typeface="Verdana" panose="020B0604030504040204" pitchFamily="34" charset="0"/>
              </a:rPr>
              <a:t>       BSTFC = principle amount + BNP’s</a:t>
            </a:r>
          </a:p>
          <a:p>
            <a:pPr marL="147463" lvl="1" indent="0">
              <a:lnSpc>
                <a:spcPct val="100000"/>
              </a:lnSpc>
              <a:buNone/>
            </a:pPr>
            <a:endParaRPr lang="en-US" altLang="en-US" sz="1200" dirty="0">
              <a:latin typeface="Verdana" panose="020B0604030504040204" pitchFamily="34" charset="0"/>
            </a:endParaRPr>
          </a:p>
          <a:p>
            <a:pPr marL="147463" lvl="1" indent="0">
              <a:lnSpc>
                <a:spcPct val="100000"/>
              </a:lnSpc>
              <a:buNone/>
            </a:pPr>
            <a:r>
              <a:rPr lang="en-US" altLang="en-US" sz="1200" dirty="0">
                <a:latin typeface="Verdana" panose="020B0604030504040204" pitchFamily="34" charset="0"/>
              </a:rPr>
              <a:t>                               </a:t>
            </a: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pPr lvl="1">
              <a:lnSpc>
                <a:spcPct val="100000"/>
              </a:lnSpc>
            </a:pPr>
            <a:r>
              <a:rPr lang="en-US" altLang="en-US" sz="1200" dirty="0">
                <a:latin typeface="Verdana" panose="020B0604030504040204" pitchFamily="34" charset="0"/>
              </a:rPr>
              <a:t>Please note that Dispute amount will not be included in the BSTFC.</a:t>
            </a: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pPr lvl="1">
              <a:lnSpc>
                <a:spcPct val="100000"/>
              </a:lnSpc>
            </a:pPr>
            <a:endParaRPr lang="en-US" altLang="en-US" sz="1200" dirty="0">
              <a:latin typeface="Verdana" panose="020B0604030504040204" pitchFamily="34" charset="0"/>
            </a:endParaRPr>
          </a:p>
          <a:p>
            <a:endParaRPr lang="en-US" dirty="0"/>
          </a:p>
        </p:txBody>
      </p:sp>
      <p:sp>
        <p:nvSpPr>
          <p:cNvPr id="3" name="Title 2"/>
          <p:cNvSpPr>
            <a:spLocks noGrp="1"/>
          </p:cNvSpPr>
          <p:nvPr>
            <p:ph type="title"/>
          </p:nvPr>
        </p:nvSpPr>
        <p:spPr/>
        <p:txBody>
          <a:bodyPr/>
          <a:lstStyle/>
          <a:p>
            <a:pPr algn="ctr"/>
            <a:r>
              <a:rPr lang="en-US" altLang="en-US" dirty="0"/>
              <a:t>ARD140 processing</a:t>
            </a:r>
            <a:endParaRPr lang="en-US" dirty="0"/>
          </a:p>
        </p:txBody>
      </p:sp>
      <p:pic>
        <p:nvPicPr>
          <p:cNvPr id="5" name="Picture 4"/>
          <p:cNvPicPr>
            <a:picLocks noChangeAspect="1"/>
          </p:cNvPicPr>
          <p:nvPr/>
        </p:nvPicPr>
        <p:blipFill>
          <a:blip r:embed="rId2"/>
          <a:stretch>
            <a:fillRect/>
          </a:stretch>
        </p:blipFill>
        <p:spPr>
          <a:xfrm>
            <a:off x="367966" y="1094091"/>
            <a:ext cx="5905500" cy="1733550"/>
          </a:xfrm>
          <a:prstGeom prst="rect">
            <a:avLst/>
          </a:prstGeom>
        </p:spPr>
      </p:pic>
      <p:pic>
        <p:nvPicPr>
          <p:cNvPr id="6" name="Picture 5"/>
          <p:cNvPicPr>
            <a:picLocks noChangeAspect="1"/>
          </p:cNvPicPr>
          <p:nvPr/>
        </p:nvPicPr>
        <p:blipFill>
          <a:blip r:embed="rId3"/>
          <a:stretch>
            <a:fillRect/>
          </a:stretch>
        </p:blipFill>
        <p:spPr>
          <a:xfrm>
            <a:off x="367966" y="3212362"/>
            <a:ext cx="5905500" cy="1000125"/>
          </a:xfrm>
          <a:prstGeom prst="rect">
            <a:avLst/>
          </a:prstGeom>
        </p:spPr>
      </p:pic>
    </p:spTree>
    <p:extLst>
      <p:ext uri="{BB962C8B-B14F-4D97-AF65-F5344CB8AC3E}">
        <p14:creationId xmlns:p14="http://schemas.microsoft.com/office/powerpoint/2010/main" val="83820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3725083"/>
          </a:xfrm>
        </p:spPr>
        <p:txBody>
          <a:bodyPr/>
          <a:lstStyle/>
          <a:p>
            <a:pPr lvl="1">
              <a:lnSpc>
                <a:spcPct val="100000"/>
              </a:lnSpc>
            </a:pPr>
            <a:r>
              <a:rPr lang="en-US" altLang="en-US" sz="1200" dirty="0">
                <a:latin typeface="Verdana" panose="020B0604030504040204" pitchFamily="34" charset="0"/>
              </a:rPr>
              <a:t>Once BSTFC calculation is done, accrued interest is calculated.</a:t>
            </a:r>
          </a:p>
          <a:p>
            <a:pPr lvl="1">
              <a:lnSpc>
                <a:spcPct val="100000"/>
              </a:lnSpc>
            </a:pPr>
            <a:r>
              <a:rPr lang="en-US" altLang="en-US" sz="1200" dirty="0">
                <a:latin typeface="Verdana" panose="020B0604030504040204" pitchFamily="34" charset="0"/>
              </a:rPr>
              <a:t>If performing daily accrual, (ACCRUAL METHOD = D on ARQR), then INT-A3300-DAILY-ACCRUAL is performed.</a:t>
            </a:r>
          </a:p>
          <a:p>
            <a:pPr lvl="1">
              <a:lnSpc>
                <a:spcPct val="100000"/>
              </a:lnSpc>
            </a:pPr>
            <a:r>
              <a:rPr lang="en-US" altLang="en-US" sz="1200" dirty="0">
                <a:latin typeface="Verdana" panose="020B0604030504040204" pitchFamily="34" charset="0"/>
              </a:rPr>
              <a:t>INT-A3320-SELECT-YEAR-BASE – here appropriate year base is selected. The number of days pertaining to Year base value will be used as divider to calculate rate/day.</a:t>
            </a:r>
          </a:p>
          <a:p>
            <a:pPr lvl="1">
              <a:lnSpc>
                <a:spcPct val="90000"/>
              </a:lnSpc>
            </a:pPr>
            <a:r>
              <a:rPr lang="en-US" altLang="en-US" sz="1200" dirty="0">
                <a:latin typeface="Verdana" panose="020B0604030504040204" pitchFamily="34" charset="0"/>
              </a:rPr>
              <a:t>Interest will be calculated using below formulae:</a:t>
            </a:r>
          </a:p>
          <a:p>
            <a:pPr marL="147463" lvl="1" indent="0">
              <a:lnSpc>
                <a:spcPct val="90000"/>
              </a:lnSpc>
              <a:buNone/>
            </a:pPr>
            <a:r>
              <a:rPr lang="en-US" altLang="en-US" sz="1200" dirty="0">
                <a:latin typeface="Verdana" panose="020B0604030504040204" pitchFamily="34" charset="0"/>
              </a:rPr>
              <a:t>    </a:t>
            </a:r>
            <a:r>
              <a:rPr lang="en-US" altLang="en-US" sz="1200" b="1" dirty="0">
                <a:latin typeface="Verdana" panose="020B0604030504040204" pitchFamily="34" charset="0"/>
              </a:rPr>
              <a:t>Interest = BSTFC * rate of interest * year base</a:t>
            </a: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endParaRPr lang="en-US" altLang="en-US" sz="1200" dirty="0">
              <a:latin typeface="Verdana" panose="020B0604030504040204" pitchFamily="34" charset="0"/>
            </a:endParaRPr>
          </a:p>
          <a:p>
            <a:pPr lvl="1">
              <a:lnSpc>
                <a:spcPct val="90000"/>
              </a:lnSpc>
            </a:pPr>
            <a:r>
              <a:rPr lang="en-US" altLang="en-US" sz="1200" dirty="0">
                <a:latin typeface="Verdana" panose="020B0604030504040204" pitchFamily="34" charset="0"/>
              </a:rPr>
              <a:t>Calculated Interest will be add up with the Accrued interest and move to AMPS-INT-PER-DIEM.</a:t>
            </a:r>
          </a:p>
          <a:p>
            <a:endParaRPr lang="en-US" dirty="0"/>
          </a:p>
        </p:txBody>
      </p:sp>
      <p:sp>
        <p:nvSpPr>
          <p:cNvPr id="3" name="Title 2"/>
          <p:cNvSpPr>
            <a:spLocks noGrp="1"/>
          </p:cNvSpPr>
          <p:nvPr>
            <p:ph type="title"/>
          </p:nvPr>
        </p:nvSpPr>
        <p:spPr/>
        <p:txBody>
          <a:bodyPr/>
          <a:lstStyle/>
          <a:p>
            <a:pPr algn="ctr"/>
            <a:r>
              <a:rPr lang="en-US" altLang="en-US" dirty="0"/>
              <a:t>ARD140 processing</a:t>
            </a:r>
            <a:endParaRPr lang="en-US" dirty="0"/>
          </a:p>
        </p:txBody>
      </p:sp>
      <p:pic>
        <p:nvPicPr>
          <p:cNvPr id="5" name="Picture 4"/>
          <p:cNvPicPr>
            <a:picLocks noChangeAspect="1"/>
          </p:cNvPicPr>
          <p:nvPr/>
        </p:nvPicPr>
        <p:blipFill>
          <a:blip r:embed="rId2"/>
          <a:stretch>
            <a:fillRect/>
          </a:stretch>
        </p:blipFill>
        <p:spPr>
          <a:xfrm>
            <a:off x="394535" y="2090237"/>
            <a:ext cx="5924550" cy="2055458"/>
          </a:xfrm>
          <a:prstGeom prst="rect">
            <a:avLst/>
          </a:prstGeom>
        </p:spPr>
      </p:pic>
    </p:spTree>
    <p:extLst>
      <p:ext uri="{BB962C8B-B14F-4D97-AF65-F5344CB8AC3E}">
        <p14:creationId xmlns:p14="http://schemas.microsoft.com/office/powerpoint/2010/main" val="353384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742950" lvl="1" indent="-741363"/>
            <a:r>
              <a:rPr lang="en-US" altLang="en-US" sz="2400" dirty="0">
                <a:latin typeface="Verdana" panose="020B0604030504040204" pitchFamily="34" charset="0"/>
              </a:rPr>
              <a:t>Parameters defined at certain levels</a:t>
            </a:r>
          </a:p>
          <a:p>
            <a:pPr marL="742950" lvl="1" indent="-741363"/>
            <a:r>
              <a:rPr lang="en-US" altLang="en-US" sz="2400" dirty="0">
                <a:latin typeface="Verdana" panose="020B0604030504040204" pitchFamily="34" charset="0"/>
              </a:rPr>
              <a:t>Pre-interest and Post-interest Processing </a:t>
            </a:r>
          </a:p>
          <a:p>
            <a:pPr marL="742950" lvl="1" indent="-741363"/>
            <a:r>
              <a:rPr lang="en-US" altLang="en-US" sz="2400" dirty="0">
                <a:latin typeface="Verdana" panose="020B0604030504040204" pitchFamily="34" charset="0"/>
              </a:rPr>
              <a:t>Calculating of various fields required for interest billing</a:t>
            </a:r>
          </a:p>
          <a:p>
            <a:pPr marL="742950" lvl="1" indent="-741363"/>
            <a:r>
              <a:rPr lang="en-US" altLang="en-US" sz="2400" dirty="0">
                <a:latin typeface="Verdana" panose="020B0604030504040204" pitchFamily="34" charset="0"/>
              </a:rPr>
              <a:t>Interest calculation formula</a:t>
            </a:r>
          </a:p>
          <a:p>
            <a:pPr marL="742950" lvl="1" indent="-741363"/>
            <a:r>
              <a:rPr lang="en-US" altLang="en-US" sz="2400" dirty="0">
                <a:latin typeface="Verdana" panose="020B0604030504040204" pitchFamily="34" charset="0"/>
              </a:rPr>
              <a:t>Waiving of interest with a payment</a:t>
            </a:r>
          </a:p>
          <a:p>
            <a:endParaRPr lang="en-US" dirty="0"/>
          </a:p>
        </p:txBody>
      </p:sp>
      <p:sp>
        <p:nvSpPr>
          <p:cNvPr id="3" name="Title 2"/>
          <p:cNvSpPr>
            <a:spLocks noGrp="1"/>
          </p:cNvSpPr>
          <p:nvPr>
            <p:ph type="title"/>
          </p:nvPr>
        </p:nvSpPr>
        <p:spPr>
          <a:xfrm>
            <a:off x="269878" y="240427"/>
            <a:ext cx="8024283" cy="369332"/>
          </a:xfrm>
        </p:spPr>
        <p:txBody>
          <a:bodyPr/>
          <a:lstStyle/>
          <a:p>
            <a:pPr algn="ctr"/>
            <a:r>
              <a:rPr lang="en-US" altLang="en-US" sz="2400" i="1" dirty="0">
                <a:latin typeface="Verdana" panose="020B0604030504040204" pitchFamily="34" charset="0"/>
              </a:rPr>
              <a:t>Topics Covered</a:t>
            </a:r>
            <a:endParaRPr lang="en-US" dirty="0"/>
          </a:p>
        </p:txBody>
      </p:sp>
    </p:spTree>
    <p:extLst>
      <p:ext uri="{BB962C8B-B14F-4D97-AF65-F5344CB8AC3E}">
        <p14:creationId xmlns:p14="http://schemas.microsoft.com/office/powerpoint/2010/main" val="56560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6158" y="326612"/>
            <a:ext cx="8615227" cy="3725083"/>
          </a:xfrm>
        </p:spPr>
        <p:txBody>
          <a:bodyPr/>
          <a:lstStyle/>
          <a:p>
            <a:pPr lvl="2">
              <a:lnSpc>
                <a:spcPct val="80000"/>
              </a:lnSpc>
            </a:pPr>
            <a:r>
              <a:rPr lang="en-US" altLang="en-US" sz="1200" b="1" u="sng" dirty="0">
                <a:latin typeface="Verdana" panose="020B0604030504040204" pitchFamily="34" charset="0"/>
              </a:rPr>
              <a:t>Interest Waive with Payment:</a:t>
            </a:r>
          </a:p>
          <a:p>
            <a:pPr lvl="2">
              <a:lnSpc>
                <a:spcPct val="80000"/>
              </a:lnSpc>
            </a:pPr>
            <a:r>
              <a:rPr lang="en-US" altLang="en-US" sz="1200" dirty="0">
                <a:latin typeface="Verdana" panose="020B0604030504040204" pitchFamily="34" charset="0"/>
              </a:rPr>
              <a:t>Post Interest Accrual system will verify for full payment, if received it will set Grace Paid in full and also waive the Deferred Interest from last cycle.</a:t>
            </a:r>
          </a:p>
          <a:p>
            <a:pPr lvl="2">
              <a:lnSpc>
                <a:spcPct val="80000"/>
              </a:lnSpc>
            </a:pPr>
            <a:endParaRPr lang="en-US" altLang="en-US" sz="1200" dirty="0">
              <a:latin typeface="Verdana" panose="020B0604030504040204" pitchFamily="34" charset="0"/>
            </a:endParaRPr>
          </a:p>
          <a:p>
            <a:pPr lvl="2">
              <a:lnSpc>
                <a:spcPct val="80000"/>
              </a:lnSpc>
            </a:pPr>
            <a:endParaRPr lang="en-US" altLang="en-US" sz="1200" dirty="0">
              <a:latin typeface="Verdana" panose="020B0604030504040204" pitchFamily="34" charset="0"/>
            </a:endParaRPr>
          </a:p>
          <a:p>
            <a:pPr lvl="2">
              <a:lnSpc>
                <a:spcPct val="80000"/>
              </a:lnSpc>
            </a:pPr>
            <a:endParaRPr lang="en-US" altLang="en-US" sz="1200" dirty="0">
              <a:latin typeface="Verdana" panose="020B0604030504040204" pitchFamily="34" charset="0"/>
            </a:endParaRPr>
          </a:p>
          <a:p>
            <a:pPr lvl="2">
              <a:lnSpc>
                <a:spcPct val="80000"/>
              </a:lnSpc>
            </a:pPr>
            <a:endParaRPr lang="en-US" altLang="en-US" sz="1200" dirty="0">
              <a:latin typeface="Verdana" panose="020B0604030504040204" pitchFamily="34" charset="0"/>
            </a:endParaRPr>
          </a:p>
          <a:p>
            <a:pPr lvl="2">
              <a:lnSpc>
                <a:spcPct val="80000"/>
              </a:lnSpc>
            </a:pPr>
            <a:endParaRPr lang="en-US" altLang="en-US" sz="1200" dirty="0">
              <a:latin typeface="Verdana" panose="020B0604030504040204" pitchFamily="34" charset="0"/>
            </a:endParaRPr>
          </a:p>
          <a:p>
            <a:pPr lvl="2">
              <a:lnSpc>
                <a:spcPct val="80000"/>
              </a:lnSpc>
            </a:pPr>
            <a:endParaRPr lang="en-US" altLang="en-US" sz="1200" dirty="0">
              <a:latin typeface="Verdana" panose="020B0604030504040204" pitchFamily="34" charset="0"/>
            </a:endParaRPr>
          </a:p>
          <a:p>
            <a:pPr lvl="2">
              <a:lnSpc>
                <a:spcPct val="80000"/>
              </a:lnSpc>
            </a:pPr>
            <a:endParaRPr lang="en-US" altLang="en-US" sz="1200" dirty="0">
              <a:latin typeface="Verdana" panose="020B0604030504040204" pitchFamily="34" charset="0"/>
            </a:endParaRPr>
          </a:p>
          <a:p>
            <a:pPr lvl="2">
              <a:lnSpc>
                <a:spcPct val="80000"/>
              </a:lnSpc>
            </a:pPr>
            <a:r>
              <a:rPr lang="en-US" altLang="en-US" sz="1200" dirty="0">
                <a:latin typeface="Verdana" panose="020B0604030504040204" pitchFamily="34" charset="0"/>
              </a:rPr>
              <a:t>In Test Grace Day’s para, it accumulates all the plan buckets and compare with the AMBS-QUAL-GRACE-BAL. If Sum of the credits of all plans is greater than requested amount, then it will waive the deferred interest.</a:t>
            </a:r>
          </a:p>
          <a:p>
            <a:endParaRPr lang="en-US" dirty="0"/>
          </a:p>
        </p:txBody>
      </p:sp>
      <p:pic>
        <p:nvPicPr>
          <p:cNvPr id="5" name="Picture 4"/>
          <p:cNvPicPr>
            <a:picLocks noChangeAspect="1"/>
          </p:cNvPicPr>
          <p:nvPr/>
        </p:nvPicPr>
        <p:blipFill>
          <a:blip r:embed="rId2"/>
          <a:stretch>
            <a:fillRect/>
          </a:stretch>
        </p:blipFill>
        <p:spPr>
          <a:xfrm>
            <a:off x="608597" y="855245"/>
            <a:ext cx="5924550" cy="1219200"/>
          </a:xfrm>
          <a:prstGeom prst="rect">
            <a:avLst/>
          </a:prstGeom>
        </p:spPr>
      </p:pic>
      <p:pic>
        <p:nvPicPr>
          <p:cNvPr id="6" name="Picture 5"/>
          <p:cNvPicPr>
            <a:picLocks noChangeAspect="1"/>
          </p:cNvPicPr>
          <p:nvPr/>
        </p:nvPicPr>
        <p:blipFill>
          <a:blip r:embed="rId3"/>
          <a:stretch>
            <a:fillRect/>
          </a:stretch>
        </p:blipFill>
        <p:spPr>
          <a:xfrm>
            <a:off x="608597" y="2827421"/>
            <a:ext cx="5915025" cy="2213811"/>
          </a:xfrm>
          <a:prstGeom prst="rect">
            <a:avLst/>
          </a:prstGeom>
        </p:spPr>
      </p:pic>
    </p:spTree>
    <p:extLst>
      <p:ext uri="{BB962C8B-B14F-4D97-AF65-F5344CB8AC3E}">
        <p14:creationId xmlns:p14="http://schemas.microsoft.com/office/powerpoint/2010/main" val="206802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88319" y="280987"/>
            <a:ext cx="7008144" cy="4581525"/>
          </a:xfrm>
          <a:prstGeom prst="rect">
            <a:avLst/>
          </a:prstGeom>
        </p:spPr>
      </p:pic>
    </p:spTree>
    <p:extLst>
      <p:ext uri="{BB962C8B-B14F-4D97-AF65-F5344CB8AC3E}">
        <p14:creationId xmlns:p14="http://schemas.microsoft.com/office/powerpoint/2010/main" val="294662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5312" y="421355"/>
            <a:ext cx="7032709" cy="4298550"/>
          </a:xfrm>
          <a:prstGeom prst="rect">
            <a:avLst/>
          </a:prstGeom>
        </p:spPr>
      </p:pic>
    </p:spTree>
    <p:extLst>
      <p:ext uri="{BB962C8B-B14F-4D97-AF65-F5344CB8AC3E}">
        <p14:creationId xmlns:p14="http://schemas.microsoft.com/office/powerpoint/2010/main" val="416677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89" y="350674"/>
            <a:ext cx="8615227" cy="3725083"/>
          </a:xfrm>
        </p:spPr>
        <p:txBody>
          <a:bodyPr/>
          <a:lstStyle/>
          <a:p>
            <a:pPr marL="294925" lvl="2" indent="0">
              <a:lnSpc>
                <a:spcPct val="80000"/>
              </a:lnSpc>
              <a:buNone/>
            </a:pPr>
            <a:r>
              <a:rPr lang="en-US" altLang="en-US" sz="1200" b="1" u="sng" dirty="0">
                <a:latin typeface="Verdana" panose="020B0604030504040204" pitchFamily="34" charset="0"/>
              </a:rPr>
              <a:t>Interest Billing:</a:t>
            </a: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r>
              <a:rPr lang="en-US" altLang="en-US" sz="1200" dirty="0">
                <a:latin typeface="Verdana" panose="020B0604030504040204" pitchFamily="34" charset="0"/>
              </a:rPr>
              <a:t>Finance charge will be billed on cycled day after lots of validations for waving &amp; deferring.</a:t>
            </a: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endParaRPr lang="en-US" altLang="en-US" sz="1200" dirty="0">
              <a:latin typeface="Verdana" panose="020B0604030504040204" pitchFamily="34" charset="0"/>
            </a:endParaRPr>
          </a:p>
          <a:p>
            <a:pPr marL="294925" lvl="2" indent="0">
              <a:lnSpc>
                <a:spcPct val="80000"/>
              </a:lnSpc>
              <a:buNone/>
            </a:pPr>
            <a:r>
              <a:rPr lang="en-US" altLang="en-US" sz="1200" dirty="0">
                <a:latin typeface="Verdana" panose="020B0604030504040204" pitchFamily="34" charset="0"/>
              </a:rPr>
              <a:t>While interest billing system will below validations to waive &amp; bill accrued interest.</a:t>
            </a:r>
          </a:p>
          <a:p>
            <a:pPr marL="294925" lvl="2" indent="0">
              <a:lnSpc>
                <a:spcPct val="80000"/>
              </a:lnSpc>
              <a:buNone/>
            </a:pPr>
            <a:endParaRPr lang="en-US" altLang="en-US" sz="1200" dirty="0">
              <a:latin typeface="Verdana" panose="020B0604030504040204" pitchFamily="34" charset="0"/>
            </a:endParaRPr>
          </a:p>
          <a:p>
            <a:endParaRPr lang="en-US" dirty="0"/>
          </a:p>
        </p:txBody>
      </p:sp>
      <p:pic>
        <p:nvPicPr>
          <p:cNvPr id="5" name="Picture 4"/>
          <p:cNvPicPr>
            <a:picLocks noChangeAspect="1"/>
          </p:cNvPicPr>
          <p:nvPr/>
        </p:nvPicPr>
        <p:blipFill>
          <a:blip r:embed="rId2"/>
          <a:stretch>
            <a:fillRect/>
          </a:stretch>
        </p:blipFill>
        <p:spPr>
          <a:xfrm>
            <a:off x="515854" y="962275"/>
            <a:ext cx="6739188" cy="1393848"/>
          </a:xfrm>
          <a:prstGeom prst="rect">
            <a:avLst/>
          </a:prstGeom>
        </p:spPr>
      </p:pic>
      <p:pic>
        <p:nvPicPr>
          <p:cNvPr id="6" name="Picture 5"/>
          <p:cNvPicPr>
            <a:picLocks noChangeAspect="1"/>
          </p:cNvPicPr>
          <p:nvPr/>
        </p:nvPicPr>
        <p:blipFill>
          <a:blip r:embed="rId3"/>
          <a:stretch>
            <a:fillRect/>
          </a:stretch>
        </p:blipFill>
        <p:spPr>
          <a:xfrm>
            <a:off x="551949" y="2807864"/>
            <a:ext cx="6840033" cy="729420"/>
          </a:xfrm>
          <a:prstGeom prst="rect">
            <a:avLst/>
          </a:prstGeom>
        </p:spPr>
      </p:pic>
    </p:spTree>
    <p:extLst>
      <p:ext uri="{BB962C8B-B14F-4D97-AF65-F5344CB8AC3E}">
        <p14:creationId xmlns:p14="http://schemas.microsoft.com/office/powerpoint/2010/main" val="33191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18347" y="158169"/>
            <a:ext cx="8615227" cy="3725083"/>
          </a:xfrm>
        </p:spPr>
        <p:txBody>
          <a:bodyPr/>
          <a:lstStyle/>
          <a:p>
            <a:pPr marL="457200" indent="-457200">
              <a:lnSpc>
                <a:spcPct val="80000"/>
              </a:lnSpc>
              <a:buFont typeface="Wingdings" panose="05000000000000000000" pitchFamily="2" charset="2"/>
              <a:buChar char="§"/>
            </a:pPr>
            <a:r>
              <a:rPr lang="en-US" altLang="en-US" sz="1200" dirty="0">
                <a:latin typeface="Verdana" panose="020B0604030504040204" pitchFamily="34" charset="0"/>
              </a:rPr>
              <a:t>System checks for whether any block code present at account level and it has interest waive at logo level and also check for any account level interest waive flag. If any of both mentioned is present system will waive interest accrued in that cycle.</a:t>
            </a:r>
            <a:endParaRPr lang="en-US" altLang="en-US" dirty="0"/>
          </a:p>
          <a:p>
            <a:pPr marL="0" indent="0">
              <a:lnSpc>
                <a:spcPct val="80000"/>
              </a:lnSpc>
              <a:buNone/>
            </a:pPr>
            <a:endParaRPr lang="en-US" altLang="en-US" sz="1200" dirty="0">
              <a:latin typeface="Verdana" panose="020B0604030504040204" pitchFamily="34" charset="0"/>
            </a:endParaRPr>
          </a:p>
        </p:txBody>
      </p:sp>
      <p:pic>
        <p:nvPicPr>
          <p:cNvPr id="5" name="Picture 4"/>
          <p:cNvPicPr>
            <a:picLocks noChangeAspect="1"/>
          </p:cNvPicPr>
          <p:nvPr/>
        </p:nvPicPr>
        <p:blipFill>
          <a:blip r:embed="rId3"/>
          <a:stretch>
            <a:fillRect/>
          </a:stretch>
        </p:blipFill>
        <p:spPr>
          <a:xfrm>
            <a:off x="780298" y="582278"/>
            <a:ext cx="6450681" cy="4186803"/>
          </a:xfrm>
          <a:prstGeom prst="rect">
            <a:avLst/>
          </a:prstGeom>
        </p:spPr>
      </p:pic>
    </p:spTree>
    <p:extLst>
      <p:ext uri="{BB962C8B-B14F-4D97-AF65-F5344CB8AC3E}">
        <p14:creationId xmlns:p14="http://schemas.microsoft.com/office/powerpoint/2010/main" val="140059705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34126" y="242390"/>
            <a:ext cx="8615227" cy="3725083"/>
          </a:xfrm>
        </p:spPr>
        <p:txBody>
          <a:bodyPr/>
          <a:lstStyle/>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r>
              <a:rPr lang="en-US" altLang="en-US" sz="1200" dirty="0">
                <a:latin typeface="Verdana" panose="020B0604030504040204" pitchFamily="34" charset="0"/>
              </a:rPr>
              <a:t>If Accrued interest is still available after first validation then system checks whether payment </a:t>
            </a:r>
          </a:p>
          <a:p>
            <a:pPr marL="463550" lvl="2" indent="-228600">
              <a:lnSpc>
                <a:spcPct val="80000"/>
              </a:lnSpc>
              <a:buFontTx/>
              <a:buNone/>
            </a:pPr>
            <a:r>
              <a:rPr lang="en-US" altLang="en-US" sz="1200" dirty="0">
                <a:latin typeface="Verdana" panose="020B0604030504040204" pitchFamily="34" charset="0"/>
              </a:rPr>
              <a:t>     received with in grace, if received they accrued interest will waived.</a:t>
            </a:r>
          </a:p>
          <a:p>
            <a:pPr marL="463550" lvl="2" indent="-228600">
              <a:lnSpc>
                <a:spcPct val="80000"/>
              </a:lnSpc>
            </a:pPr>
            <a:endParaRPr lang="en-US" altLang="en-US" sz="1200" dirty="0">
              <a:latin typeface="Verdana" panose="020B0604030504040204" pitchFamily="34" charset="0"/>
            </a:endParaRPr>
          </a:p>
          <a:p>
            <a:pPr marL="234950" lvl="2" indent="0">
              <a:lnSpc>
                <a:spcPct val="80000"/>
              </a:lnSpc>
              <a:buNone/>
            </a:pPr>
            <a:endParaRPr lang="en-US" altLang="en-US" sz="1200" dirty="0">
              <a:latin typeface="Verdana" panose="020B0604030504040204" pitchFamily="34" charset="0"/>
            </a:endParaRPr>
          </a:p>
          <a:p>
            <a:pPr marL="234950" lvl="2" indent="0">
              <a:lnSpc>
                <a:spcPct val="80000"/>
              </a:lnSpc>
              <a:buNone/>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r>
              <a:rPr lang="en-US" altLang="en-US" sz="1200" dirty="0">
                <a:latin typeface="Verdana" panose="020B0604030504040204" pitchFamily="34" charset="0"/>
              </a:rPr>
              <a:t>If Accrued interest is still available after First &amp; Second validation then system checks whether beginning balance of account less than ZERO and waive the accrued interest for interest option G.</a:t>
            </a:r>
          </a:p>
          <a:p>
            <a:pPr marL="0" indent="0">
              <a:buNone/>
            </a:pPr>
            <a:endParaRPr lang="en-US" dirty="0"/>
          </a:p>
        </p:txBody>
      </p:sp>
      <p:pic>
        <p:nvPicPr>
          <p:cNvPr id="5" name="Picture 4"/>
          <p:cNvPicPr>
            <a:picLocks noChangeAspect="1"/>
          </p:cNvPicPr>
          <p:nvPr/>
        </p:nvPicPr>
        <p:blipFill>
          <a:blip r:embed="rId3"/>
          <a:stretch>
            <a:fillRect/>
          </a:stretch>
        </p:blipFill>
        <p:spPr>
          <a:xfrm>
            <a:off x="691315" y="873041"/>
            <a:ext cx="5637296" cy="1400175"/>
          </a:xfrm>
          <a:prstGeom prst="rect">
            <a:avLst/>
          </a:prstGeom>
        </p:spPr>
      </p:pic>
      <p:pic>
        <p:nvPicPr>
          <p:cNvPr id="6" name="Picture 5"/>
          <p:cNvPicPr>
            <a:picLocks noChangeAspect="1"/>
          </p:cNvPicPr>
          <p:nvPr/>
        </p:nvPicPr>
        <p:blipFill>
          <a:blip r:embed="rId4"/>
          <a:stretch>
            <a:fillRect/>
          </a:stretch>
        </p:blipFill>
        <p:spPr>
          <a:xfrm>
            <a:off x="691314" y="2846777"/>
            <a:ext cx="6178717" cy="1714500"/>
          </a:xfrm>
          <a:prstGeom prst="rect">
            <a:avLst/>
          </a:prstGeom>
        </p:spPr>
      </p:pic>
    </p:spTree>
    <p:extLst>
      <p:ext uri="{BB962C8B-B14F-4D97-AF65-F5344CB8AC3E}">
        <p14:creationId xmlns:p14="http://schemas.microsoft.com/office/powerpoint/2010/main" val="147080547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3968" y="254422"/>
            <a:ext cx="8615227" cy="3725083"/>
          </a:xfrm>
        </p:spPr>
        <p:txBody>
          <a:bodyPr/>
          <a:lstStyle/>
          <a:p>
            <a:pPr marL="463550" lvl="2" indent="-228600">
              <a:lnSpc>
                <a:spcPct val="80000"/>
              </a:lnSpc>
            </a:pPr>
            <a:r>
              <a:rPr lang="en-US" altLang="en-US" sz="1200" dirty="0">
                <a:latin typeface="Verdana" panose="020B0604030504040204" pitchFamily="34" charset="0"/>
              </a:rPr>
              <a:t>If still Accrued interest in pending after above waives process, system will initially defer the current cycle accrued interest.</a:t>
            </a:r>
          </a:p>
          <a:p>
            <a:pPr marL="0" indent="0">
              <a:buNone/>
            </a:pPr>
            <a:endParaRPr lang="en-US" dirty="0"/>
          </a:p>
        </p:txBody>
      </p:sp>
      <p:pic>
        <p:nvPicPr>
          <p:cNvPr id="5" name="Picture 4"/>
          <p:cNvPicPr>
            <a:picLocks noChangeAspect="1"/>
          </p:cNvPicPr>
          <p:nvPr/>
        </p:nvPicPr>
        <p:blipFill>
          <a:blip r:embed="rId2"/>
          <a:stretch>
            <a:fillRect/>
          </a:stretch>
        </p:blipFill>
        <p:spPr>
          <a:xfrm>
            <a:off x="625892" y="590299"/>
            <a:ext cx="7579645" cy="4258427"/>
          </a:xfrm>
          <a:prstGeom prst="rect">
            <a:avLst/>
          </a:prstGeom>
        </p:spPr>
      </p:pic>
    </p:spTree>
    <p:extLst>
      <p:ext uri="{BB962C8B-B14F-4D97-AF65-F5344CB8AC3E}">
        <p14:creationId xmlns:p14="http://schemas.microsoft.com/office/powerpoint/2010/main" val="3455243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031" y="206295"/>
            <a:ext cx="8615227" cy="3725083"/>
          </a:xfrm>
        </p:spPr>
        <p:txBody>
          <a:bodyPr/>
          <a:lstStyle/>
          <a:p>
            <a:pPr marL="463550" lvl="2" indent="-228600">
              <a:lnSpc>
                <a:spcPct val="80000"/>
              </a:lnSpc>
            </a:pPr>
            <a:r>
              <a:rPr lang="en-US" altLang="en-US" sz="1200" dirty="0">
                <a:latin typeface="Verdana" panose="020B0604030504040204" pitchFamily="34" charset="0"/>
              </a:rPr>
              <a:t>System calculates the current month debits accrued interest by using Recap Ration and it will be calculated from RECAPT-CC-AGGR-BAL and AGGR-BAL. Calculated Defer amount will be moved to AMPS Defer bucket.</a:t>
            </a:r>
          </a:p>
          <a:p>
            <a:pPr marL="234950" lvl="2" indent="0">
              <a:lnSpc>
                <a:spcPct val="80000"/>
              </a:lnSpc>
              <a:buNone/>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endParaRPr lang="en-US" altLang="en-US" sz="1200" dirty="0">
              <a:latin typeface="Verdana" panose="020B0604030504040204" pitchFamily="34" charset="0"/>
            </a:endParaRPr>
          </a:p>
          <a:p>
            <a:pPr marL="463550" lvl="2" indent="-228600">
              <a:lnSpc>
                <a:spcPct val="80000"/>
              </a:lnSpc>
            </a:pPr>
            <a:r>
              <a:rPr lang="en-US" altLang="en-US" sz="1200" dirty="0">
                <a:latin typeface="Verdana" panose="020B0604030504040204" pitchFamily="34" charset="0"/>
              </a:rPr>
              <a:t>If still interest accrued interest (Prior cycle debit accrued interest) is pending even after above processes, system validate whether payment received with in grace or not. If received system will waive the Accrued interest on prior cycle debits else interest will be bill to customers.</a:t>
            </a:r>
          </a:p>
          <a:p>
            <a:pPr marL="0" indent="0">
              <a:buNone/>
            </a:pPr>
            <a:endParaRPr lang="en-US" dirty="0"/>
          </a:p>
        </p:txBody>
      </p:sp>
      <p:pic>
        <p:nvPicPr>
          <p:cNvPr id="5" name="Picture 4"/>
          <p:cNvPicPr>
            <a:picLocks noChangeAspect="1"/>
          </p:cNvPicPr>
          <p:nvPr/>
        </p:nvPicPr>
        <p:blipFill>
          <a:blip r:embed="rId2"/>
          <a:stretch>
            <a:fillRect/>
          </a:stretch>
        </p:blipFill>
        <p:spPr>
          <a:xfrm>
            <a:off x="632911" y="716882"/>
            <a:ext cx="6176963" cy="990600"/>
          </a:xfrm>
          <a:prstGeom prst="rect">
            <a:avLst/>
          </a:prstGeom>
        </p:spPr>
      </p:pic>
      <p:pic>
        <p:nvPicPr>
          <p:cNvPr id="6" name="Picture 5"/>
          <p:cNvPicPr>
            <a:picLocks noChangeAspect="1"/>
          </p:cNvPicPr>
          <p:nvPr/>
        </p:nvPicPr>
        <p:blipFill>
          <a:blip r:embed="rId3"/>
          <a:stretch>
            <a:fillRect/>
          </a:stretch>
        </p:blipFill>
        <p:spPr>
          <a:xfrm>
            <a:off x="632911" y="2400138"/>
            <a:ext cx="6333373" cy="1762125"/>
          </a:xfrm>
          <a:prstGeom prst="rect">
            <a:avLst/>
          </a:prstGeom>
        </p:spPr>
      </p:pic>
    </p:spTree>
    <p:extLst>
      <p:ext uri="{BB962C8B-B14F-4D97-AF65-F5344CB8AC3E}">
        <p14:creationId xmlns:p14="http://schemas.microsoft.com/office/powerpoint/2010/main" val="1144179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717197"/>
            <a:ext cx="8615227" cy="3966315"/>
          </a:xfrm>
        </p:spPr>
        <p:txBody>
          <a:bodyPr/>
          <a:lstStyle/>
          <a:p>
            <a:pPr lvl="1"/>
            <a:endParaRPr lang="en-US" altLang="en-US" sz="1200" dirty="0">
              <a:latin typeface="Verdana" panose="020B0604030504040204" pitchFamily="34" charset="0"/>
            </a:endParaRPr>
          </a:p>
          <a:p>
            <a:pPr lvl="1"/>
            <a:r>
              <a:rPr lang="en-US" altLang="en-US" sz="1200" dirty="0">
                <a:latin typeface="Verdana" panose="020B0604030504040204" pitchFamily="34" charset="0"/>
              </a:rPr>
              <a:t>There are several parameters involved to decide interest table.</a:t>
            </a:r>
          </a:p>
          <a:p>
            <a:pPr lvl="1">
              <a:buFont typeface="Wingdings" panose="05000000000000000000" pitchFamily="2" charset="2"/>
              <a:buNone/>
            </a:pPr>
            <a:r>
              <a:rPr lang="en-US" altLang="en-US" sz="1200" dirty="0">
                <a:latin typeface="Verdana" panose="020B0604030504040204" pitchFamily="34" charset="0"/>
              </a:rPr>
              <a:t>	1. Processing Control Table</a:t>
            </a:r>
          </a:p>
          <a:p>
            <a:pPr lvl="1">
              <a:buFont typeface="Wingdings" panose="05000000000000000000" pitchFamily="2" charset="2"/>
              <a:buNone/>
            </a:pPr>
            <a:r>
              <a:rPr lang="en-US" altLang="en-US" sz="1200" dirty="0">
                <a:latin typeface="Verdana" panose="020B0604030504040204" pitchFamily="34" charset="0"/>
              </a:rPr>
              <a:t>	2. Logo Record</a:t>
            </a:r>
          </a:p>
          <a:p>
            <a:pPr lvl="1">
              <a:buFont typeface="Wingdings" panose="05000000000000000000" pitchFamily="2" charset="2"/>
              <a:buNone/>
            </a:pPr>
            <a:r>
              <a:rPr lang="en-US" altLang="en-US" sz="1200" dirty="0">
                <a:latin typeface="Verdana" panose="020B0604030504040204" pitchFamily="34" charset="0"/>
              </a:rPr>
              <a:t>	3. Credit Plan Master Record</a:t>
            </a:r>
          </a:p>
          <a:p>
            <a:pPr lvl="1">
              <a:buFont typeface="Wingdings" panose="05000000000000000000" pitchFamily="2" charset="2"/>
              <a:buNone/>
            </a:pPr>
            <a:endParaRPr lang="en-US" altLang="en-US" sz="1200" b="1" u="sng" dirty="0">
              <a:latin typeface="Verdana" panose="020B0604030504040204" pitchFamily="34" charset="0"/>
            </a:endParaRPr>
          </a:p>
          <a:p>
            <a:pPr lvl="1">
              <a:buFont typeface="Wingdings" panose="05000000000000000000" pitchFamily="2" charset="2"/>
              <a:buNone/>
            </a:pPr>
            <a:r>
              <a:rPr lang="en-US" altLang="en-US" sz="1200" b="1" u="sng" dirty="0">
                <a:latin typeface="Verdana" panose="020B0604030504040204" pitchFamily="34" charset="0"/>
              </a:rPr>
              <a:t>Processing Control Table:</a:t>
            </a:r>
          </a:p>
          <a:p>
            <a:pPr lvl="1"/>
            <a:r>
              <a:rPr lang="en-US" altLang="en-US" sz="1200" dirty="0">
                <a:latin typeface="Verdana" panose="020B0604030504040204" pitchFamily="34" charset="0"/>
              </a:rPr>
              <a:t>If an account is in a private label retail logo, its PCT ID is the </a:t>
            </a:r>
            <a:r>
              <a:rPr lang="en-US" altLang="en-US" sz="1200" b="1" dirty="0">
                <a:latin typeface="Verdana" panose="020B0604030504040204" pitchFamily="34" charset="0"/>
              </a:rPr>
              <a:t>RESIDENCE ID</a:t>
            </a:r>
            <a:r>
              <a:rPr lang="en-US" altLang="en-US" sz="1200" dirty="0">
                <a:latin typeface="Verdana" panose="020B0604030504040204" pitchFamily="34" charset="0"/>
              </a:rPr>
              <a:t> field from </a:t>
            </a:r>
            <a:r>
              <a:rPr lang="en-US" altLang="en-US" sz="1200" b="1" dirty="0">
                <a:latin typeface="Verdana" panose="020B0604030504040204" pitchFamily="34" charset="0"/>
              </a:rPr>
              <a:t>ARMB03 </a:t>
            </a:r>
            <a:r>
              <a:rPr lang="en-US" altLang="en-US" sz="1200" dirty="0">
                <a:latin typeface="Verdana" panose="020B0604030504040204" pitchFamily="34" charset="0"/>
              </a:rPr>
              <a:t>screen.</a:t>
            </a:r>
          </a:p>
          <a:p>
            <a:pPr lvl="1"/>
            <a:r>
              <a:rPr lang="en-US" altLang="en-US" sz="1200" dirty="0">
                <a:latin typeface="Verdana" panose="020B0604030504040204" pitchFamily="34" charset="0"/>
              </a:rPr>
              <a:t>If an account is in a bankcard logo, its PCT ID is the </a:t>
            </a:r>
            <a:r>
              <a:rPr lang="en-US" altLang="en-US" sz="1200" b="1" dirty="0">
                <a:latin typeface="Verdana" panose="020B0604030504040204" pitchFamily="34" charset="0"/>
              </a:rPr>
              <a:t>ISSUANCE ID</a:t>
            </a:r>
            <a:r>
              <a:rPr lang="en-US" altLang="en-US" sz="1200" dirty="0">
                <a:latin typeface="Verdana" panose="020B0604030504040204" pitchFamily="34" charset="0"/>
              </a:rPr>
              <a:t> field from </a:t>
            </a:r>
            <a:r>
              <a:rPr lang="en-US" altLang="en-US" sz="1200" b="1" dirty="0">
                <a:latin typeface="Verdana" panose="020B0604030504040204" pitchFamily="34" charset="0"/>
              </a:rPr>
              <a:t>ARMB03</a:t>
            </a:r>
            <a:r>
              <a:rPr lang="en-US" altLang="en-US" sz="1200" dirty="0">
                <a:latin typeface="Verdana" panose="020B0604030504040204" pitchFamily="34" charset="0"/>
              </a:rPr>
              <a:t> Screen.</a:t>
            </a:r>
          </a:p>
          <a:p>
            <a:pPr lvl="1"/>
            <a:endParaRPr lang="en-US" altLang="en-US" sz="1200" dirty="0">
              <a:latin typeface="Verdana" panose="020B0604030504040204" pitchFamily="34" charset="0"/>
            </a:endParaRPr>
          </a:p>
          <a:p>
            <a:pPr marL="0" indent="0">
              <a:buNone/>
            </a:pPr>
            <a:endParaRPr lang="en-US" dirty="0"/>
          </a:p>
        </p:txBody>
      </p:sp>
      <p:sp>
        <p:nvSpPr>
          <p:cNvPr id="3" name="Title 2"/>
          <p:cNvSpPr>
            <a:spLocks noGrp="1"/>
          </p:cNvSpPr>
          <p:nvPr>
            <p:ph type="title"/>
          </p:nvPr>
        </p:nvSpPr>
        <p:spPr>
          <a:xfrm>
            <a:off x="269878" y="240427"/>
            <a:ext cx="8024283" cy="430887"/>
          </a:xfrm>
        </p:spPr>
        <p:txBody>
          <a:bodyPr/>
          <a:lstStyle/>
          <a:p>
            <a:pPr algn="ctr"/>
            <a:r>
              <a:rPr lang="en-US" altLang="en-US" sz="2800" dirty="0"/>
              <a:t>How to identify interest table of the card holder</a:t>
            </a:r>
            <a:endParaRPr lang="en-US" dirty="0"/>
          </a:p>
        </p:txBody>
      </p:sp>
      <p:pic>
        <p:nvPicPr>
          <p:cNvPr id="6" name="Picture 5"/>
          <p:cNvPicPr>
            <a:picLocks noChangeAspect="1"/>
          </p:cNvPicPr>
          <p:nvPr/>
        </p:nvPicPr>
        <p:blipFill>
          <a:blip r:embed="rId2"/>
          <a:stretch>
            <a:fillRect/>
          </a:stretch>
        </p:blipFill>
        <p:spPr>
          <a:xfrm>
            <a:off x="550946" y="2949742"/>
            <a:ext cx="5924550" cy="1409700"/>
          </a:xfrm>
          <a:prstGeom prst="rect">
            <a:avLst/>
          </a:prstGeom>
        </p:spPr>
      </p:pic>
    </p:spTree>
    <p:extLst>
      <p:ext uri="{BB962C8B-B14F-4D97-AF65-F5344CB8AC3E}">
        <p14:creationId xmlns:p14="http://schemas.microsoft.com/office/powerpoint/2010/main" val="35059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89" y="434895"/>
            <a:ext cx="8615227" cy="3725083"/>
          </a:xfrm>
        </p:spPr>
        <p:txBody>
          <a:bodyPr/>
          <a:lstStyle/>
          <a:p>
            <a:pPr lvl="1">
              <a:buFont typeface="Wingdings" panose="05000000000000000000" pitchFamily="2" charset="2"/>
              <a:buNone/>
            </a:pPr>
            <a:r>
              <a:rPr lang="en-US" altLang="en-US" sz="1200" b="1" u="sng" dirty="0">
                <a:latin typeface="Verdana" panose="020B0604030504040204" pitchFamily="34" charset="0"/>
              </a:rPr>
              <a:t>Logo Record:</a:t>
            </a:r>
            <a:endParaRPr lang="en-US" altLang="en-US" sz="1200" u="sng" dirty="0">
              <a:latin typeface="Verdana" panose="020B0604030504040204" pitchFamily="34" charset="0"/>
            </a:endParaRPr>
          </a:p>
          <a:p>
            <a:pPr lvl="1"/>
            <a:r>
              <a:rPr lang="en-US" altLang="en-US" sz="1200" dirty="0">
                <a:latin typeface="Verdana" panose="020B0604030504040204" pitchFamily="34" charset="0"/>
              </a:rPr>
              <a:t>It decides whether processing for the logo is at Org level or Logo level in the ARML14 page.</a:t>
            </a:r>
          </a:p>
          <a:p>
            <a:pPr marL="147463" lvl="1" indent="0">
              <a:buNone/>
            </a:pPr>
            <a:endParaRPr lang="en-US" altLang="en-US" sz="1200" dirty="0">
              <a:latin typeface="Verdana" panose="020B0604030504040204" pitchFamily="34" charset="0"/>
            </a:endParaRPr>
          </a:p>
          <a:p>
            <a:pPr lvl="1">
              <a:buFont typeface="Wingdings" panose="05000000000000000000" pitchFamily="2" charset="2"/>
              <a:buNone/>
            </a:pPr>
            <a:endParaRPr lang="en-US" dirty="0"/>
          </a:p>
        </p:txBody>
      </p:sp>
      <p:pic>
        <p:nvPicPr>
          <p:cNvPr id="5" name="Picture 4"/>
          <p:cNvPicPr>
            <a:picLocks noChangeAspect="1"/>
          </p:cNvPicPr>
          <p:nvPr/>
        </p:nvPicPr>
        <p:blipFill>
          <a:blip r:embed="rId2"/>
          <a:stretch>
            <a:fillRect/>
          </a:stretch>
        </p:blipFill>
        <p:spPr>
          <a:xfrm>
            <a:off x="649454" y="1038977"/>
            <a:ext cx="5907757" cy="1383885"/>
          </a:xfrm>
          <a:prstGeom prst="rect">
            <a:avLst/>
          </a:prstGeom>
        </p:spPr>
      </p:pic>
    </p:spTree>
    <p:extLst>
      <p:ext uri="{BB962C8B-B14F-4D97-AF65-F5344CB8AC3E}">
        <p14:creationId xmlns:p14="http://schemas.microsoft.com/office/powerpoint/2010/main" val="190029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89" y="372980"/>
            <a:ext cx="8615227" cy="4292326"/>
          </a:xfrm>
        </p:spPr>
        <p:txBody>
          <a:bodyPr/>
          <a:lstStyle/>
          <a:p>
            <a:pPr lvl="1">
              <a:buFont typeface="Wingdings" panose="05000000000000000000" pitchFamily="2" charset="2"/>
              <a:buNone/>
            </a:pPr>
            <a:r>
              <a:rPr lang="en-US" altLang="en-US" sz="1200" b="1" u="sng" dirty="0">
                <a:latin typeface="Verdana" panose="020B0604030504040204" pitchFamily="34" charset="0"/>
              </a:rPr>
              <a:t>Credit Plan Master Record:</a:t>
            </a:r>
          </a:p>
          <a:p>
            <a:pPr lvl="1"/>
            <a:r>
              <a:rPr lang="en-US" altLang="en-US" sz="1200" dirty="0">
                <a:latin typeface="Verdana" panose="020B0604030504040204" pitchFamily="34" charset="0"/>
              </a:rPr>
              <a:t>It decides occurrence of rate table.</a:t>
            </a:r>
          </a:p>
          <a:p>
            <a:pPr marL="147463" lvl="1" indent="0">
              <a:buNone/>
            </a:pPr>
            <a:endParaRPr lang="en-US" altLang="en-US" sz="1200" dirty="0">
              <a:latin typeface="Verdana" panose="020B0604030504040204" pitchFamily="34" charset="0"/>
            </a:endParaRPr>
          </a:p>
          <a:p>
            <a:pPr lvl="1"/>
            <a:endParaRPr lang="en-US" altLang="en-US" sz="1200" dirty="0">
              <a:latin typeface="Verdana" panose="020B0604030504040204" pitchFamily="34" charset="0"/>
            </a:endParaRPr>
          </a:p>
          <a:p>
            <a:pPr lvl="1"/>
            <a:endParaRPr lang="en-US" altLang="en-US" sz="1200" dirty="0">
              <a:latin typeface="Verdana" panose="020B0604030504040204" pitchFamily="34" charset="0"/>
            </a:endParaRPr>
          </a:p>
          <a:p>
            <a:pPr marL="147463" lvl="1" indent="0">
              <a:buNone/>
            </a:pPr>
            <a:endParaRPr lang="en-US" altLang="en-US" sz="1200" dirty="0">
              <a:latin typeface="Verdana" panose="020B0604030504040204" pitchFamily="34" charset="0"/>
            </a:endParaRPr>
          </a:p>
          <a:p>
            <a:pPr marL="147463" lvl="1" indent="0">
              <a:buNone/>
            </a:pPr>
            <a:endParaRPr lang="en-US" altLang="en-US" sz="1200" dirty="0">
              <a:latin typeface="Verdana" panose="020B0604030504040204" pitchFamily="34" charset="0"/>
            </a:endParaRPr>
          </a:p>
          <a:p>
            <a:pPr marL="147463" lvl="1" indent="0">
              <a:buNone/>
            </a:pPr>
            <a:endParaRPr lang="en-US" altLang="en-US" sz="1200" dirty="0">
              <a:latin typeface="Verdana" panose="020B0604030504040204" pitchFamily="34" charset="0"/>
            </a:endParaRPr>
          </a:p>
          <a:p>
            <a:pPr marL="147463" lvl="1" indent="0">
              <a:buNone/>
            </a:pPr>
            <a:endParaRPr lang="en-US" altLang="en-US" sz="1200" dirty="0">
              <a:latin typeface="Verdana" panose="020B0604030504040204" pitchFamily="34" charset="0"/>
            </a:endParaRPr>
          </a:p>
          <a:p>
            <a:pPr marL="147463" lvl="1" indent="0">
              <a:buNone/>
            </a:pPr>
            <a:endParaRPr lang="en-US" altLang="en-US" sz="1200" dirty="0">
              <a:latin typeface="Verdana" panose="020B0604030504040204" pitchFamily="34" charset="0"/>
            </a:endParaRPr>
          </a:p>
          <a:p>
            <a:pPr marL="147463" lvl="1" indent="0">
              <a:buNone/>
            </a:pPr>
            <a:endParaRPr lang="en-US" altLang="en-US" sz="1200" dirty="0">
              <a:latin typeface="Verdana" panose="020B0604030504040204" pitchFamily="34" charset="0"/>
            </a:endParaRPr>
          </a:p>
          <a:p>
            <a:pPr marL="147463" lvl="1" indent="0">
              <a:buNone/>
            </a:pPr>
            <a:r>
              <a:rPr lang="en-US" altLang="en-US" sz="1200" dirty="0">
                <a:latin typeface="Verdana" panose="020B0604030504040204" pitchFamily="34" charset="0"/>
              </a:rPr>
              <a:t>Present the PCT ID value in ARMF screen to know interest table of card holder.</a:t>
            </a:r>
          </a:p>
          <a:p>
            <a:pPr marL="147463" lvl="1" indent="0">
              <a:buNone/>
            </a:pPr>
            <a:endParaRPr lang="en-US" altLang="en-US" sz="1200" dirty="0">
              <a:latin typeface="Verdana" panose="020B0604030504040204" pitchFamily="34" charset="0"/>
            </a:endParaRPr>
          </a:p>
        </p:txBody>
      </p:sp>
      <p:pic>
        <p:nvPicPr>
          <p:cNvPr id="5" name="Picture 4"/>
          <p:cNvPicPr>
            <a:picLocks noChangeAspect="1"/>
          </p:cNvPicPr>
          <p:nvPr/>
        </p:nvPicPr>
        <p:blipFill>
          <a:blip r:embed="rId2"/>
          <a:stretch>
            <a:fillRect/>
          </a:stretch>
        </p:blipFill>
        <p:spPr>
          <a:xfrm>
            <a:off x="457371" y="854037"/>
            <a:ext cx="5915025" cy="1771650"/>
          </a:xfrm>
          <a:prstGeom prst="rect">
            <a:avLst/>
          </a:prstGeom>
        </p:spPr>
      </p:pic>
      <p:pic>
        <p:nvPicPr>
          <p:cNvPr id="6" name="Picture 5"/>
          <p:cNvPicPr>
            <a:picLocks noChangeAspect="1"/>
          </p:cNvPicPr>
          <p:nvPr/>
        </p:nvPicPr>
        <p:blipFill>
          <a:blip r:embed="rId3"/>
          <a:stretch>
            <a:fillRect/>
          </a:stretch>
        </p:blipFill>
        <p:spPr>
          <a:xfrm>
            <a:off x="447845" y="3106744"/>
            <a:ext cx="5934075" cy="685800"/>
          </a:xfrm>
          <a:prstGeom prst="rect">
            <a:avLst/>
          </a:prstGeom>
        </p:spPr>
      </p:pic>
    </p:spTree>
    <p:extLst>
      <p:ext uri="{BB962C8B-B14F-4D97-AF65-F5344CB8AC3E}">
        <p14:creationId xmlns:p14="http://schemas.microsoft.com/office/powerpoint/2010/main" val="51651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7422" y="600702"/>
            <a:ext cx="5924550" cy="3609975"/>
          </a:xfrm>
          <a:prstGeom prst="rect">
            <a:avLst/>
          </a:prstGeom>
        </p:spPr>
      </p:pic>
    </p:spTree>
    <p:extLst>
      <p:ext uri="{BB962C8B-B14F-4D97-AF65-F5344CB8AC3E}">
        <p14:creationId xmlns:p14="http://schemas.microsoft.com/office/powerpoint/2010/main" val="52233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3968" y="410833"/>
            <a:ext cx="8615227" cy="3725083"/>
          </a:xfrm>
        </p:spPr>
        <p:txBody>
          <a:bodyPr/>
          <a:lstStyle/>
          <a:p>
            <a:r>
              <a:rPr lang="en-US" altLang="en-US" dirty="0">
                <a:latin typeface="Verdana" panose="020B0604030504040204" pitchFamily="34" charset="0"/>
              </a:rPr>
              <a:t>Interest table of card holder is “002” as RTOI is “2”.</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69878" y="863142"/>
            <a:ext cx="5905500" cy="647700"/>
          </a:xfrm>
          <a:prstGeom prst="rect">
            <a:avLst/>
          </a:prstGeom>
        </p:spPr>
      </p:pic>
      <p:pic>
        <p:nvPicPr>
          <p:cNvPr id="6" name="Picture 5"/>
          <p:cNvPicPr>
            <a:picLocks noChangeAspect="1"/>
          </p:cNvPicPr>
          <p:nvPr/>
        </p:nvPicPr>
        <p:blipFill>
          <a:blip r:embed="rId3"/>
          <a:stretch>
            <a:fillRect/>
          </a:stretch>
        </p:blipFill>
        <p:spPr>
          <a:xfrm>
            <a:off x="269878" y="1510842"/>
            <a:ext cx="5934075" cy="3257550"/>
          </a:xfrm>
          <a:prstGeom prst="rect">
            <a:avLst/>
          </a:prstGeom>
        </p:spPr>
      </p:pic>
    </p:spTree>
    <p:extLst>
      <p:ext uri="{BB962C8B-B14F-4D97-AF65-F5344CB8AC3E}">
        <p14:creationId xmlns:p14="http://schemas.microsoft.com/office/powerpoint/2010/main" val="347529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89" y="216568"/>
            <a:ext cx="8693306" cy="4740443"/>
          </a:xfrm>
        </p:spPr>
        <p:txBody>
          <a:bodyPr/>
          <a:lstStyle/>
          <a:p>
            <a:pPr marL="0" indent="0">
              <a:lnSpc>
                <a:spcPct val="90000"/>
              </a:lnSpc>
              <a:buNone/>
            </a:pPr>
            <a:r>
              <a:rPr lang="en-US" altLang="en-US" sz="1200" b="1" dirty="0">
                <a:latin typeface="Verdana" panose="020B0604030504040204" pitchFamily="34" charset="0"/>
              </a:rPr>
              <a:t>Related Fields:</a:t>
            </a:r>
          </a:p>
          <a:p>
            <a:pPr marL="0" indent="0">
              <a:lnSpc>
                <a:spcPct val="90000"/>
              </a:lnSpc>
              <a:buNone/>
            </a:pPr>
            <a:r>
              <a:rPr lang="en-US" altLang="en-US" sz="1200" b="1" dirty="0">
                <a:latin typeface="Verdana" panose="020B0604030504040204" pitchFamily="34" charset="0"/>
              </a:rPr>
              <a:t>Include/Exclude B-N-P Components:</a:t>
            </a:r>
          </a:p>
          <a:p>
            <a:pPr marL="0" indent="0">
              <a:lnSpc>
                <a:spcPct val="90000"/>
              </a:lnSpc>
              <a:buNone/>
            </a:pPr>
            <a:r>
              <a:rPr lang="en-US" altLang="en-US" sz="1100" dirty="0">
                <a:latin typeface="Verdana" panose="020B0604030504040204" pitchFamily="34" charset="0"/>
              </a:rPr>
              <a:t>In CMS, interest calculations need not be performed on the entire credit plan balance.  Using the flags at the top of the Interest Table, you can specify which billed-not-paid components of the plan’s balance will comprise the plan’s Balance Subject to Finance Charges (BSTFC).  </a:t>
            </a:r>
          </a:p>
          <a:p>
            <a:pPr marL="0" indent="0">
              <a:lnSpc>
                <a:spcPct val="90000"/>
              </a:lnSpc>
              <a:buNone/>
            </a:pPr>
            <a:r>
              <a:rPr lang="en-US" altLang="en-US" sz="1100" dirty="0">
                <a:latin typeface="Verdana" panose="020B0604030504040204" pitchFamily="34" charset="0"/>
              </a:rPr>
              <a:t>INT ON INT :             0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Don’t charge Interest on Interest</a:t>
            </a:r>
          </a:p>
          <a:p>
            <a:pPr marL="0" indent="0">
              <a:lnSpc>
                <a:spcPct val="90000"/>
              </a:lnSpc>
              <a:buNone/>
            </a:pPr>
            <a:r>
              <a:rPr lang="en-US" altLang="en-US" sz="1100" dirty="0">
                <a:latin typeface="Verdana" panose="020B0604030504040204" pitchFamily="34" charset="0"/>
              </a:rPr>
              <a:t>	1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Charge Interest on Interest</a:t>
            </a:r>
          </a:p>
          <a:p>
            <a:pPr marL="0" indent="0">
              <a:lnSpc>
                <a:spcPct val="90000"/>
              </a:lnSpc>
              <a:buNone/>
            </a:pPr>
            <a:r>
              <a:rPr lang="en-US" altLang="en-US" sz="1100" dirty="0">
                <a:latin typeface="Verdana" panose="020B0604030504040204" pitchFamily="34" charset="0"/>
              </a:rPr>
              <a:t>	9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Don’t charge interest on CTD Interest</a:t>
            </a:r>
          </a:p>
          <a:p>
            <a:pPr marL="0" indent="0">
              <a:lnSpc>
                <a:spcPct val="90000"/>
              </a:lnSpc>
              <a:buNone/>
            </a:pPr>
            <a:r>
              <a:rPr lang="en-US" altLang="en-US" sz="1200" b="1" dirty="0">
                <a:latin typeface="Verdana" panose="020B0604030504040204" pitchFamily="34" charset="0"/>
              </a:rPr>
              <a:t>Interest Start Debit and Interest Start Credit:</a:t>
            </a:r>
          </a:p>
          <a:p>
            <a:pPr marL="0" indent="0">
              <a:lnSpc>
                <a:spcPct val="90000"/>
              </a:lnSpc>
              <a:buNone/>
            </a:pPr>
            <a:r>
              <a:rPr lang="en-US" altLang="en-US" sz="1100" dirty="0">
                <a:latin typeface="Verdana" panose="020B0604030504040204" pitchFamily="34" charset="0"/>
              </a:rPr>
              <a:t>Which determines when interest calculations will begin on debit / credit transactions.</a:t>
            </a:r>
          </a:p>
          <a:p>
            <a:pPr marL="0" indent="0">
              <a:lnSpc>
                <a:spcPct val="90000"/>
              </a:lnSpc>
              <a:buNone/>
            </a:pPr>
            <a:r>
              <a:rPr lang="en-US" altLang="en-US" sz="1100" dirty="0">
                <a:latin typeface="Verdana" panose="020B0604030504040204" pitchFamily="34" charset="0"/>
              </a:rPr>
              <a:t>INT START DB: S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Cycle Date</a:t>
            </a:r>
          </a:p>
          <a:p>
            <a:pPr marL="0" indent="0">
              <a:lnSpc>
                <a:spcPct val="90000"/>
              </a:lnSpc>
              <a:buNone/>
            </a:pPr>
            <a:r>
              <a:rPr lang="en-US" altLang="en-US" sz="1100" dirty="0">
                <a:latin typeface="Verdana" panose="020B0604030504040204" pitchFamily="34" charset="0"/>
              </a:rPr>
              <a:t>                       T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 Effective date of Transaction</a:t>
            </a:r>
          </a:p>
          <a:p>
            <a:pPr marL="0" indent="0">
              <a:lnSpc>
                <a:spcPct val="90000"/>
              </a:lnSpc>
              <a:buNone/>
            </a:pPr>
            <a:r>
              <a:rPr lang="en-US" altLang="en-US" sz="1100" dirty="0">
                <a:latin typeface="Verdana" panose="020B0604030504040204" pitchFamily="34" charset="0"/>
              </a:rPr>
              <a:t>                       P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Posting date of transaction</a:t>
            </a:r>
          </a:p>
          <a:p>
            <a:pPr marL="0" indent="0">
              <a:lnSpc>
                <a:spcPct val="90000"/>
              </a:lnSpc>
              <a:buNone/>
            </a:pPr>
            <a:r>
              <a:rPr lang="en-US" altLang="en-US" sz="1100" dirty="0">
                <a:latin typeface="Verdana" panose="020B0604030504040204" pitchFamily="34" charset="0"/>
              </a:rPr>
              <a:t>INT START CR: T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Effective date of Transaction</a:t>
            </a:r>
          </a:p>
          <a:p>
            <a:pPr marL="0" indent="0">
              <a:lnSpc>
                <a:spcPct val="90000"/>
              </a:lnSpc>
              <a:buNone/>
            </a:pPr>
            <a:r>
              <a:rPr lang="en-US" altLang="en-US" sz="1100" dirty="0">
                <a:latin typeface="Verdana" panose="020B0604030504040204" pitchFamily="34" charset="0"/>
              </a:rPr>
              <a:t>                       P </a:t>
            </a:r>
            <a:r>
              <a:rPr lang="en-US" altLang="en-US" sz="1100" dirty="0">
                <a:latin typeface="Verdana" panose="020B0604030504040204" pitchFamily="34" charset="0"/>
                <a:sym typeface="Wingdings" panose="05000000000000000000" pitchFamily="2" charset="2"/>
              </a:rPr>
              <a:t> </a:t>
            </a:r>
            <a:r>
              <a:rPr lang="en-US" altLang="en-US" sz="1100" dirty="0">
                <a:latin typeface="Verdana" panose="020B0604030504040204" pitchFamily="34" charset="0"/>
              </a:rPr>
              <a:t>Posting date of transaction</a:t>
            </a:r>
          </a:p>
          <a:p>
            <a:pPr marL="0" indent="0">
              <a:lnSpc>
                <a:spcPct val="90000"/>
              </a:lnSpc>
              <a:buNone/>
            </a:pPr>
            <a:r>
              <a:rPr lang="en-US" altLang="en-US" sz="1200" b="1" dirty="0">
                <a:latin typeface="Verdana" panose="020B0604030504040204" pitchFamily="34" charset="0"/>
              </a:rPr>
              <a:t>Interest Next Statement</a:t>
            </a:r>
          </a:p>
          <a:p>
            <a:pPr marL="0" indent="0">
              <a:lnSpc>
                <a:spcPct val="90000"/>
              </a:lnSpc>
              <a:buNone/>
            </a:pPr>
            <a:r>
              <a:rPr lang="en-US" altLang="en-US" sz="1100" dirty="0">
                <a:latin typeface="Verdana" panose="020B0604030504040204" pitchFamily="34" charset="0"/>
              </a:rPr>
              <a:t>The INT NEXT STMT field controls how CMS processes interest on new debits posted during a billing cycle.  This field provides additional controls beyond grace days processing.  It is used to waive, charge, or defer interest on new debits in specific circumstances</a:t>
            </a:r>
          </a:p>
          <a:p>
            <a:pPr marL="0" indent="0">
              <a:buNone/>
            </a:pPr>
            <a:endParaRPr lang="en-US" dirty="0"/>
          </a:p>
        </p:txBody>
      </p:sp>
    </p:spTree>
    <p:extLst>
      <p:ext uri="{BB962C8B-B14F-4D97-AF65-F5344CB8AC3E}">
        <p14:creationId xmlns:p14="http://schemas.microsoft.com/office/powerpoint/2010/main" val="205481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0"/>
          <p:cNvGraphicFramePr>
            <a:graphicFrameLocks noGrp="1" noChangeAspect="1"/>
          </p:cNvGraphicFramePr>
          <p:nvPr>
            <p:ph idx="1"/>
            <p:extLst>
              <p:ext uri="{D42A27DB-BD31-4B8C-83A1-F6EECF244321}">
                <p14:modId xmlns:p14="http://schemas.microsoft.com/office/powerpoint/2010/main" val="2602646794"/>
              </p:ext>
            </p:extLst>
          </p:nvPr>
        </p:nvGraphicFramePr>
        <p:xfrm>
          <a:off x="2917893" y="336884"/>
          <a:ext cx="3295817" cy="4407920"/>
        </p:xfrm>
        <a:graphic>
          <a:graphicData uri="http://schemas.openxmlformats.org/presentationml/2006/ole">
            <mc:AlternateContent xmlns:mc="http://schemas.openxmlformats.org/markup-compatibility/2006">
              <mc:Choice xmlns:v="urn:schemas-microsoft-com:vml" Requires="v">
                <p:oleObj spid="_x0000_s1026" name="Visio" r:id="rId3" imgW="8754480" imgH="11711160" progId="Visio.Drawing.11">
                  <p:embed/>
                </p:oleObj>
              </mc:Choice>
              <mc:Fallback>
                <p:oleObj name="Visio" r:id="rId3" imgW="8754480" imgH="11711160" progId="Visio.Drawing.11">
                  <p:embed/>
                  <p:pic>
                    <p:nvPicPr>
                      <p:cNvPr id="5"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893" y="336884"/>
                        <a:ext cx="3295817" cy="44079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95618217"/>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blanks" id="{73A2CC62-241F-42EB-98D3-60529F600B2F}" vid="{D8D679E5-4CB0-43F7-89B6-5B5902725F3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s" id="{73A2CC62-241F-42EB-98D3-60529F600B2F}" vid="{D769BB0D-BB31-4AE5-9538-E958B1AB70D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ppt/theme/themeOverride2.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ppt/theme/themeOverride3.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59248-63FA-4C6E-A37D-96FF4426E5C5}">
  <ds:schemaRefs>
    <ds:schemaRef ds:uri="http://purl.org/dc/elements/1.1/"/>
    <ds:schemaRef ds:uri="http://www.w3.org/XML/1998/namespace"/>
    <ds:schemaRef ds:uri="http://schemas.microsoft.com/office/2006/documentManagement/types"/>
    <ds:schemaRef ds:uri="http://schemas.openxmlformats.org/package/2006/metadata/core-properties"/>
    <ds:schemaRef ds:uri="http://purl.org/dc/terms/"/>
    <ds:schemaRef ds:uri="71bf3f0a-df54-467d-89c2-87f8d534ba77"/>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6288</TotalTime>
  <Words>1194</Words>
  <Application>Microsoft Office PowerPoint</Application>
  <PresentationFormat>On-screen Show (16:9)</PresentationFormat>
  <Paragraphs>186</Paragraphs>
  <Slides>28</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9" baseType="lpstr">
      <vt:lpstr>Arial</vt:lpstr>
      <vt:lpstr>Calibri Light</vt:lpstr>
      <vt:lpstr>Geneva</vt:lpstr>
      <vt:lpstr>STKaiti</vt:lpstr>
      <vt:lpstr>Symbol</vt:lpstr>
      <vt:lpstr>Verdana</vt:lpstr>
      <vt:lpstr>Wingdings</vt:lpstr>
      <vt:lpstr>ヒラギノ角ゴ Pro W3</vt:lpstr>
      <vt:lpstr>L&amp;T Infotech</vt:lpstr>
      <vt:lpstr>Custom Design</vt:lpstr>
      <vt:lpstr>Visio</vt:lpstr>
      <vt:lpstr>Interest Processing in CMS</vt:lpstr>
      <vt:lpstr>Topics Covered</vt:lpstr>
      <vt:lpstr>How to identify interest table of the card holder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ARD140 processing</vt:lpstr>
      <vt:lpstr>ARD140 processing</vt:lpstr>
      <vt:lpstr>ARD140 processing</vt:lpstr>
      <vt:lpstr>ARD140 processing</vt:lpstr>
      <vt:lpstr>ARD140 processing</vt:lpstr>
      <vt:lpstr>ARD140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Trainee Quality Feedback Survey Result August-2017</dc:title>
  <dc:creator>Rutuja Bhosale</dc:creator>
  <cp:lastModifiedBy>Girish Apte</cp:lastModifiedBy>
  <cp:revision>180</cp:revision>
  <cp:lastPrinted>2018-02-12T05:42:59Z</cp:lastPrinted>
  <dcterms:created xsi:type="dcterms:W3CDTF">2017-09-07T05:23:40Z</dcterms:created>
  <dcterms:modified xsi:type="dcterms:W3CDTF">2019-03-13T09:12:11Z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