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39"/>
  </p:notesMasterIdLst>
  <p:handoutMasterIdLst>
    <p:handoutMasterId r:id="rId40"/>
  </p:handoutMasterIdLst>
  <p:sldIdLst>
    <p:sldId id="256" r:id="rId6"/>
    <p:sldId id="301" r:id="rId7"/>
    <p:sldId id="296" r:id="rId8"/>
    <p:sldId id="370" r:id="rId9"/>
    <p:sldId id="371" r:id="rId10"/>
    <p:sldId id="372" r:id="rId11"/>
    <p:sldId id="297" r:id="rId12"/>
    <p:sldId id="373" r:id="rId13"/>
    <p:sldId id="302" r:id="rId14"/>
    <p:sldId id="306" r:id="rId15"/>
    <p:sldId id="304" r:id="rId16"/>
    <p:sldId id="348" r:id="rId17"/>
    <p:sldId id="357" r:id="rId18"/>
    <p:sldId id="338" r:id="rId19"/>
    <p:sldId id="346" r:id="rId20"/>
    <p:sldId id="349" r:id="rId21"/>
    <p:sldId id="312" r:id="rId22"/>
    <p:sldId id="340" r:id="rId23"/>
    <p:sldId id="316" r:id="rId24"/>
    <p:sldId id="317" r:id="rId25"/>
    <p:sldId id="350" r:id="rId26"/>
    <p:sldId id="322" r:id="rId27"/>
    <p:sldId id="351" r:id="rId28"/>
    <p:sldId id="352" r:id="rId29"/>
    <p:sldId id="353" r:id="rId30"/>
    <p:sldId id="356" r:id="rId31"/>
    <p:sldId id="354" r:id="rId32"/>
    <p:sldId id="355" r:id="rId33"/>
    <p:sldId id="361" r:id="rId34"/>
    <p:sldId id="363" r:id="rId35"/>
    <p:sldId id="364" r:id="rId36"/>
    <p:sldId id="362" r:id="rId37"/>
    <p:sldId id="269" r:id="rId38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Haria" initials="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8C"/>
    <a:srgbClr val="9AF7FF"/>
    <a:srgbClr val="2C2D8B"/>
    <a:srgbClr val="001EFF"/>
    <a:srgbClr val="F2F2F2"/>
    <a:srgbClr val="FFCC00"/>
    <a:srgbClr val="00CCFF"/>
    <a:srgbClr val="F46E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838" autoAdjust="0"/>
  </p:normalViewPr>
  <p:slideViewPr>
    <p:cSldViewPr snapToGrid="0">
      <p:cViewPr varScale="1">
        <p:scale>
          <a:sx n="91" d="100"/>
          <a:sy n="91" d="100"/>
        </p:scale>
        <p:origin x="78" y="90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348EF99-69DF-48DB-B2E9-7B8D5F243B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DB96B6-9508-4B0E-B57A-4F02CC8E4841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44E54AE-6C41-41C3-841C-A86A4526F9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77FD0B8-C865-4F24-BBD1-2ABF197B7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4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Accepts incoming monetary transactions from CMS(AR System)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Accepts incoming non-monetary user input to add and maintain master file data in LMS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Accept incoming non-monetary transactions files from a third party source to allow event based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Accepts incoming points transactions for Loyalty accounts from a Third party redemption system.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Creates outgoing General Ledger transactions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Creates outgoing Settlement file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Creates outgoing file of points that have been redeemed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Creates outgoing file of information to support the production of customer reward statements by CMS / Statement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Provides a real time interface/Services to a third party redemption system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9CB44507-9D6B-4889-A2B1-1F300550E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359D50-734E-458F-99EA-C81E4B6A2E3E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6168590-0143-46A2-AA1A-C3310D65E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A8C3E52-5404-48CB-A941-2B847D4FB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10C6514-DF15-4831-A7E8-ACF75071E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EF159E-BC2E-4EAC-A338-5E85B2B6FFF4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3C47A3D-B075-40BD-9E16-A2845733D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1D99E9B-76A6-4A35-9020-1B9C2F3FA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EF943C91-83AE-48AC-9F55-02A98D6164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D03CEE-6042-45C6-953A-CE76186E9080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E705CF1-ED27-4D22-A58B-9CE882A0E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85800"/>
            <a:ext cx="6100763" cy="3432175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B064FD1-7B95-4A42-AC5F-36A24E958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99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7" y="4577667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08916"/>
            <a:ext cx="833532" cy="6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3FBE322-37C4-4060-A67F-76B87B56CC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EF3EB-5C31-4B0F-A4BC-08C65540E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12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C567831A-17A3-4C50-A960-BD41013A02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A1B6D-6C23-414E-AFB3-A97A574FFB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5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16-Nov-18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  <p:sldLayoutId id="2147483681" r:id="rId6"/>
    <p:sldLayoutId id="2147483682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45" y="1639923"/>
            <a:ext cx="2031269" cy="18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415498"/>
          </a:xfrm>
        </p:spPr>
        <p:txBody>
          <a:bodyPr/>
          <a:lstStyle/>
          <a:p>
            <a:r>
              <a:rPr lang="en-US" dirty="0"/>
              <a:t>VisionPLUS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Loyalty Management Service (LMS)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C93DA44-B7F7-4500-9EFA-190B01D47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5181" y="823748"/>
            <a:ext cx="8502488" cy="3506514"/>
          </a:xfrm>
        </p:spPr>
        <p:txBody>
          <a:bodyPr/>
          <a:lstStyle/>
          <a:p>
            <a:pPr eaLnBrk="1" hangingPunct="1">
              <a:buFont typeface="Symbol" panose="05050102010706020507" pitchFamily="18" charset="2"/>
              <a:buChar char="·"/>
            </a:pPr>
            <a:r>
              <a:rPr lang="en-US" altLang="en-US" sz="1400" dirty="0">
                <a:latin typeface="+mn-lt"/>
              </a:rPr>
              <a:t> Points Plan is a promotional offer within a rewards scheme. </a:t>
            </a:r>
          </a:p>
          <a:p>
            <a:pPr eaLnBrk="1" hangingPunct="1">
              <a:buFont typeface="Symbol" panose="05050102010706020507" pitchFamily="18" charset="2"/>
              <a:buChar char="·"/>
            </a:pPr>
            <a:r>
              <a:rPr lang="en-US" altLang="en-US" sz="1400" dirty="0">
                <a:latin typeface="+mn-lt"/>
              </a:rPr>
              <a:t> Points as are accrued as per the points plan set up. Points Plan is linked to Group(s) – both default &amp; Bonus.</a:t>
            </a:r>
          </a:p>
          <a:p>
            <a:pPr eaLnBrk="1" hangingPunct="1">
              <a:buFont typeface="Symbol" panose="05050102010706020507" pitchFamily="18" charset="2"/>
              <a:buChar char="·"/>
            </a:pPr>
            <a:r>
              <a:rPr lang="en-US" altLang="en-US" sz="1400" dirty="0">
                <a:latin typeface="+mn-lt"/>
              </a:rPr>
              <a:t> Every rewards scheme has to have at least one active plan to award the points.</a:t>
            </a:r>
          </a:p>
          <a:p>
            <a:pPr eaLnBrk="1" hangingPunct="1">
              <a:buFont typeface="Symbol" panose="05050102010706020507" pitchFamily="18" charset="2"/>
              <a:buChar char="·"/>
            </a:pPr>
            <a:r>
              <a:rPr lang="en-US" altLang="en-US" sz="1400" dirty="0">
                <a:latin typeface="+mn-lt"/>
              </a:rPr>
              <a:t> LMS defines following types of points plans for each Group attached to a Scheme:</a:t>
            </a:r>
          </a:p>
          <a:p>
            <a:pPr lvl="2" eaLnBrk="1" hangingPunct="1"/>
            <a:r>
              <a:rPr lang="en-US" altLang="en-US" sz="1400" dirty="0">
                <a:latin typeface="+mn-lt"/>
              </a:rPr>
              <a:t>Base points that are allocated to a loyalty account as part of the standard features and</a:t>
            </a:r>
          </a:p>
          <a:p>
            <a:pPr lvl="2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      offerings of the loyalty program – Base Plan</a:t>
            </a:r>
          </a:p>
          <a:p>
            <a:pPr lvl="2" eaLnBrk="1" hangingPunct="1"/>
            <a:r>
              <a:rPr lang="en-US" altLang="en-US" sz="1400" dirty="0">
                <a:latin typeface="+mn-lt"/>
              </a:rPr>
              <a:t>Supplementary points that are offered in addition to the base points for a specific</a:t>
            </a:r>
          </a:p>
          <a:p>
            <a:pPr lvl="2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      promotion/period – Supplementary Plan</a:t>
            </a:r>
          </a:p>
          <a:p>
            <a:pPr lvl="2" eaLnBrk="1" hangingPunct="1"/>
            <a:r>
              <a:rPr lang="en-US" altLang="en-US" sz="1400" dirty="0">
                <a:latin typeface="+mn-lt"/>
              </a:rPr>
              <a:t>Override points that are offered instead of the base and supplementary points –Override Plan</a:t>
            </a:r>
          </a:p>
          <a:p>
            <a:pPr lvl="2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      Plan e.g. an offer of double points for the month of December for every dollar spent</a:t>
            </a:r>
          </a:p>
          <a:p>
            <a:pPr lvl="2" eaLnBrk="1" hangingPunct="1"/>
            <a:r>
              <a:rPr lang="en-US" altLang="en-US" sz="1400" dirty="0">
                <a:latin typeface="+mn-lt"/>
              </a:rPr>
              <a:t>Extra Points Plan allows accrual of points on-cycle based on the total transaction spend amount per cycle. </a:t>
            </a:r>
            <a:r>
              <a:rPr lang="en-US" altLang="en-US" sz="1400" dirty="0">
                <a:latin typeface="+mn-lt"/>
                <a:hlinkClick r:id="rId2" action="ppaction://hlinksldjump"/>
              </a:rPr>
              <a:t> </a:t>
            </a:r>
            <a:r>
              <a:rPr lang="en-US" altLang="en-US" sz="1400" b="1" dirty="0">
                <a:latin typeface="+mn-lt"/>
                <a:hlinkClick r:id="rId2" action="ppaction://hlinksldjump"/>
              </a:rPr>
              <a:t>Plan Control Record</a:t>
            </a:r>
            <a:endParaRPr lang="en-US" altLang="en-US" sz="1400" b="1" dirty="0">
              <a:latin typeface="+mn-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DABD6CE-9101-45B7-AC7B-80B1C3893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11122" y="237684"/>
            <a:ext cx="6488906" cy="384721"/>
          </a:xfrm>
          <a:noFill/>
        </p:spPr>
        <p:txBody>
          <a:bodyPr vert="horz" wrap="square" lIns="34290" tIns="0" rIns="34290" bIns="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Points Plan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">
            <a:extLst>
              <a:ext uri="{FF2B5EF4-FFF2-40B4-BE49-F238E27FC236}">
                <a16:creationId xmlns:a16="http://schemas.microsoft.com/office/drawing/2014/main" id="{9531E658-AB7A-40A3-8714-8C6B85B4419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1122" y="237684"/>
            <a:ext cx="6488906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4290" tIns="0" rIns="3429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altLang="en-US" dirty="0"/>
              <a:t>Scheme, Group, Plan - Structure</a:t>
            </a:r>
            <a:endParaRPr lang="en-US" altLang="en-US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8D98F-DE16-4A87-A663-7492D42F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7" y="695976"/>
            <a:ext cx="8736325" cy="41233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">
            <a:extLst>
              <a:ext uri="{FF2B5EF4-FFF2-40B4-BE49-F238E27FC236}">
                <a16:creationId xmlns:a16="http://schemas.microsoft.com/office/drawing/2014/main" id="{CD0204E2-0CF5-4EA6-A083-CD03C95826D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1122" y="237684"/>
            <a:ext cx="6488906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4290" tIns="0" rIns="3429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altLang="en-US" dirty="0"/>
              <a:t>Example – Scheme-Plan Setup</a:t>
            </a:r>
            <a:endParaRPr lang="en-US" altLang="en-US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C5B422-A22B-4B32-907F-A0CCC1A0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7" y="622405"/>
            <a:ext cx="8736325" cy="439102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1525172-775F-46A4-9B09-789A558FE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Enrollment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E84A8E5-CC7C-4E86-8BC3-4D8E779C1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634" y="1478565"/>
            <a:ext cx="1527048" cy="139075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8F7F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rPr>
              <a:t>Points Account (LMS account number) </a:t>
            </a:r>
            <a:r>
              <a:rPr lang="en-US" altLang="en-US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altLang="en-US" dirty="0">
              <a:solidFill>
                <a:srgbClr val="000000"/>
              </a:solidFill>
              <a:latin typeface="+mj-lt"/>
              <a:ea typeface="MS PGothic" panose="020B0600070205080204" pitchFamily="34" charset="-128"/>
            </a:endParaRPr>
          </a:p>
          <a:p>
            <a:pPr lvl="1" algn="l"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rPr>
              <a:t>LMS Demographic </a:t>
            </a:r>
          </a:p>
          <a:p>
            <a:pPr lvl="1" algn="l"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rPr>
              <a:t>CMS-LMS account cross number - </a:t>
            </a:r>
            <a:r>
              <a:rPr lang="en-US" altLang="en-US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altLang="en-US" dirty="0">
              <a:solidFill>
                <a:srgbClr val="000000"/>
              </a:solidFill>
              <a:latin typeface="+mj-lt"/>
              <a:ea typeface="MS PGothic" panose="020B0600070205080204" pitchFamily="34" charset="-128"/>
            </a:endParaRP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99DC5F6C-FD6E-403D-9BAF-EB62F8989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31" y="1478565"/>
            <a:ext cx="1529954" cy="139075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8F7F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>
              <a:spcAft>
                <a:spcPct val="400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000000"/>
              </a:solidFill>
              <a:latin typeface="+mj-lt"/>
              <a:ea typeface="MS PGothic" panose="020B0600070205080204" pitchFamily="34" charset="-128"/>
            </a:endParaRPr>
          </a:p>
          <a:p>
            <a:pPr lvl="1" algn="l">
              <a:spcAft>
                <a:spcPct val="4000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rPr>
              <a:t>Logo-Scheme Cross Reference</a:t>
            </a:r>
          </a:p>
          <a:p>
            <a:pPr lvl="1" algn="l">
              <a:spcAft>
                <a:spcPct val="4000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altLang="en-US" dirty="0">
              <a:solidFill>
                <a:srgbClr val="000000"/>
              </a:solidFill>
              <a:latin typeface="+mj-lt"/>
              <a:ea typeface="MS PGothic" panose="020B0600070205080204" pitchFamily="34" charset="-128"/>
            </a:endParaRP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B27BF25-D426-47F2-9FF6-857811EB0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946" y="1478565"/>
            <a:ext cx="1529954" cy="139075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8F7F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>
              <a:spcAft>
                <a:spcPct val="400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000000"/>
              </a:solidFill>
              <a:latin typeface="+mj-lt"/>
              <a:ea typeface="MS PGothic" panose="020B0600070205080204" pitchFamily="34" charset="-128"/>
            </a:endParaRPr>
          </a:p>
          <a:p>
            <a:pPr lvl="1" algn="l">
              <a:spcAft>
                <a:spcPct val="4000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rPr>
              <a:t>CMS</a:t>
            </a:r>
          </a:p>
          <a:p>
            <a:pPr lvl="1" algn="l">
              <a:spcAft>
                <a:spcPct val="4000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rPr>
              <a:t>LMS Native Online screens</a:t>
            </a:r>
          </a:p>
          <a:p>
            <a:pPr lvl="1" algn="l">
              <a:spcAft>
                <a:spcPct val="4000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rPr>
              <a:t>Web Front End*</a:t>
            </a:r>
          </a:p>
        </p:txBody>
      </p:sp>
      <p:sp>
        <p:nvSpPr>
          <p:cNvPr id="19462" name="AutoShape 6">
            <a:extLst>
              <a:ext uri="{FF2B5EF4-FFF2-40B4-BE49-F238E27FC236}">
                <a16:creationId xmlns:a16="http://schemas.microsoft.com/office/drawing/2014/main" id="{E34D4169-FB3A-42EA-91F3-940AE1C6B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56035"/>
            <a:ext cx="1828800" cy="903684"/>
          </a:xfrm>
          <a:prstGeom prst="rightArrow">
            <a:avLst>
              <a:gd name="adj1" fmla="val 74704"/>
              <a:gd name="adj2" fmla="val 19216"/>
            </a:avLst>
          </a:prstGeom>
          <a:solidFill>
            <a:srgbClr val="95143B"/>
          </a:solidFill>
          <a:ln w="57150" cmpd="thickThin">
            <a:solidFill>
              <a:srgbClr val="DED7BC"/>
            </a:solidFill>
            <a:miter lim="800000"/>
            <a:headEnd/>
            <a:tailEnd/>
          </a:ln>
        </p:spPr>
        <p:txBody>
          <a:bodyPr wrap="none" anchor="ctr"/>
          <a:lstStyle>
            <a:lvl1pPr marL="217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MS PGothic" panose="020B0600070205080204" pitchFamily="34" charset="-128"/>
              </a:rPr>
              <a:t>Create LMS Account</a:t>
            </a:r>
          </a:p>
        </p:txBody>
      </p:sp>
      <p:sp>
        <p:nvSpPr>
          <p:cNvPr id="19463" name="AutoShape 7">
            <a:extLst>
              <a:ext uri="{FF2B5EF4-FFF2-40B4-BE49-F238E27FC236}">
                <a16:creationId xmlns:a16="http://schemas.microsoft.com/office/drawing/2014/main" id="{C9428270-C08D-4D37-88A9-73F054753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656035"/>
            <a:ext cx="1704975" cy="903684"/>
          </a:xfrm>
          <a:prstGeom prst="rightArrow">
            <a:avLst>
              <a:gd name="adj1" fmla="val 74704"/>
              <a:gd name="adj2" fmla="val 17915"/>
            </a:avLst>
          </a:prstGeom>
          <a:solidFill>
            <a:srgbClr val="95143B"/>
          </a:solidFill>
          <a:ln w="57150" cmpd="thickThin">
            <a:solidFill>
              <a:srgbClr val="DED7BC"/>
            </a:solidFill>
            <a:miter lim="800000"/>
            <a:headEnd/>
            <a:tailEnd/>
          </a:ln>
        </p:spPr>
        <p:txBody>
          <a:bodyPr wrap="none" anchor="ctr"/>
          <a:lstStyle>
            <a:lvl1pPr marL="217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MS PGothic" panose="020B0600070205080204" pitchFamily="34" charset="-128"/>
              </a:rPr>
              <a:t>Scheme Selection</a:t>
            </a:r>
          </a:p>
        </p:txBody>
      </p:sp>
      <p:sp>
        <p:nvSpPr>
          <p:cNvPr id="19464" name="AutoShape 8">
            <a:extLst>
              <a:ext uri="{FF2B5EF4-FFF2-40B4-BE49-F238E27FC236}">
                <a16:creationId xmlns:a16="http://schemas.microsoft.com/office/drawing/2014/main" id="{2988B25C-7550-40E6-873A-F59326D34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628650"/>
            <a:ext cx="1704975" cy="903685"/>
          </a:xfrm>
          <a:prstGeom prst="rightArrow">
            <a:avLst>
              <a:gd name="adj1" fmla="val 74704"/>
              <a:gd name="adj2" fmla="val 17915"/>
            </a:avLst>
          </a:prstGeom>
          <a:solidFill>
            <a:srgbClr val="95143B"/>
          </a:solidFill>
          <a:ln w="57150" cmpd="thickThin">
            <a:solidFill>
              <a:srgbClr val="DED7B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MS PGothic" panose="020B0600070205080204" pitchFamily="34" charset="-128"/>
              </a:rPr>
              <a:t>Enrollment Feed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6A3C95D3-EC57-40F1-BF1F-9F60CC737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946" y="2948263"/>
            <a:ext cx="4629150" cy="63551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8F7F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>
              <a:spcAft>
                <a:spcPct val="4000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rPr>
              <a:t>Customers can be enrolled into multiple schemes</a:t>
            </a:r>
          </a:p>
          <a:p>
            <a:pPr lvl="1" algn="l">
              <a:spcAft>
                <a:spcPct val="4000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rPr>
              <a:t>Points balances per Scheme are maintained at ‘Points Account’ Level</a:t>
            </a:r>
          </a:p>
          <a:p>
            <a:pPr lvl="1" algn="l">
              <a:spcAft>
                <a:spcPct val="400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000000"/>
              </a:solidFill>
              <a:latin typeface="+mj-lt"/>
              <a:ea typeface="MS PGothic" panose="020B0600070205080204" pitchFamily="34" charset="-128"/>
            </a:endParaRP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060B211B-97DA-4D30-979D-7AA6BB3C5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146" y="3841134"/>
            <a:ext cx="6000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rgbClr val="000000"/>
                </a:solidFill>
                <a:latin typeface="+mj-lt"/>
              </a:rPr>
              <a:t>Example</a:t>
            </a:r>
            <a:r>
              <a:rPr lang="en-US" altLang="en-US" dirty="0">
                <a:solidFill>
                  <a:srgbClr val="000000"/>
                </a:solidFill>
                <a:latin typeface="+mj-lt"/>
              </a:rPr>
              <a:t>: Cross reference - Logo 100 – Scheme ‘FRED’ – </a:t>
            </a:r>
            <a:r>
              <a:rPr lang="en-US" altLang="en-US" dirty="0" err="1">
                <a:solidFill>
                  <a:srgbClr val="000000"/>
                </a:solidFill>
                <a:latin typeface="+mj-lt"/>
              </a:rPr>
              <a:t>Cahsback</a:t>
            </a:r>
            <a:endParaRPr lang="en-US" altLang="en-US" dirty="0">
              <a:solidFill>
                <a:srgbClr val="000000"/>
              </a:solidFill>
              <a:latin typeface="+mj-lt"/>
            </a:endParaRPr>
          </a:p>
          <a:p>
            <a:pPr algn="l" eaLnBrk="1" hangingPunct="1"/>
            <a:r>
              <a:rPr lang="en-US" altLang="en-US" dirty="0">
                <a:solidFill>
                  <a:srgbClr val="000000"/>
                </a:solidFill>
                <a:latin typeface="+mj-lt"/>
              </a:rPr>
              <a:t>CMS Account-0004072209000001547 – Logo 100 – Gets enrolled into ‘FRED’ – LMS account number - 0000000000000000020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394CECCB-39BB-441D-9E70-B1F110A34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481" y="4498399"/>
            <a:ext cx="1371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hlinkClick r:id="rId2" action="ppaction://hlinksldjump"/>
              </a:rPr>
              <a:t>Screen</a:t>
            </a:r>
            <a:endParaRPr lang="en-US" altLang="en-US" sz="900"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0D5606E5-ECEA-453D-B5B0-4AE18F6D54D1}"/>
              </a:ext>
            </a:extLst>
          </p:cNvPr>
          <p:cNvSpPr txBox="1">
            <a:spLocks noGrp="1"/>
          </p:cNvSpPr>
          <p:nvPr/>
        </p:nvSpPr>
        <p:spPr bwMode="auto">
          <a:xfrm>
            <a:off x="7815857" y="5039371"/>
            <a:ext cx="141091" cy="7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0" rIns="2700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85000"/>
              </a:lnSpc>
              <a:spcBef>
                <a:spcPct val="0"/>
              </a:spcBef>
            </a:pPr>
            <a:fld id="{D39F342E-1A8B-4AE1-86BD-C45ECF89C5AE}" type="slidenum">
              <a:rPr lang="en-GB" altLang="en-US" sz="600" b="1"/>
              <a:pPr algn="r">
                <a:lnSpc>
                  <a:spcPct val="85000"/>
                </a:lnSpc>
                <a:spcBef>
                  <a:spcPct val="0"/>
                </a:spcBef>
              </a:pPr>
              <a:t>14</a:t>
            </a:fld>
            <a:endParaRPr lang="en-GB" altLang="en-US" sz="600" b="1"/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5C8A8627-C6E3-40F7-A1C8-D5E3A1DB0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764295"/>
            <a:ext cx="2657475" cy="24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900" b="1" i="1">
                <a:solidFill>
                  <a:srgbClr val="000000"/>
                </a:solidFill>
              </a:rPr>
              <a:t>During System Set up</a:t>
            </a:r>
          </a:p>
        </p:txBody>
      </p:sp>
      <p:sp>
        <p:nvSpPr>
          <p:cNvPr id="323590" name="Rectangle 6">
            <a:extLst>
              <a:ext uri="{FF2B5EF4-FFF2-40B4-BE49-F238E27FC236}">
                <a16:creationId xmlns:a16="http://schemas.microsoft.com/office/drawing/2014/main" id="{BE4BEEB1-A95E-451B-9B8A-64CC2F299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810" y="1100052"/>
            <a:ext cx="2799159" cy="25598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D0D0D0"/>
            </a:outerShdw>
          </a:effectLst>
        </p:spPr>
        <p:txBody>
          <a:bodyPr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GB" sz="900" b="1">
                <a:solidFill>
                  <a:srgbClr val="000000"/>
                </a:solidFill>
                <a:latin typeface="Arial" charset="0"/>
              </a:rPr>
              <a:t>LMS System Control</a:t>
            </a:r>
          </a:p>
        </p:txBody>
      </p:sp>
      <p:sp>
        <p:nvSpPr>
          <p:cNvPr id="323591" name="Rectangle 7">
            <a:extLst>
              <a:ext uri="{FF2B5EF4-FFF2-40B4-BE49-F238E27FC236}">
                <a16:creationId xmlns:a16="http://schemas.microsoft.com/office/drawing/2014/main" id="{0C4AC1C8-F26B-4354-B203-3392C39A2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810" y="1356036"/>
            <a:ext cx="2799159" cy="13989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D0D0D0"/>
            </a:outerShdw>
          </a:effectLst>
        </p:spPr>
        <p:txBody>
          <a:bodyPr lIns="67500" tIns="67500" rIns="67500" bIns="67500"/>
          <a:lstStyle/>
          <a:p>
            <a:pPr marL="257175" lvl="1" indent="-127397" algn="l" eaLnBrk="0" hangingPunct="0">
              <a:lnSpc>
                <a:spcPct val="90000"/>
              </a:lnSpc>
              <a:spcBef>
                <a:spcPct val="30000"/>
              </a:spcBef>
              <a:buClr>
                <a:srgbClr val="FDC71E"/>
              </a:buClr>
              <a:defRPr/>
            </a:pPr>
            <a:endParaRPr lang="en-GB" sz="750">
              <a:latin typeface="Arial" charset="0"/>
            </a:endParaRPr>
          </a:p>
        </p:txBody>
      </p:sp>
      <p:sp>
        <p:nvSpPr>
          <p:cNvPr id="323603" name="Rectangle 19">
            <a:extLst>
              <a:ext uri="{FF2B5EF4-FFF2-40B4-BE49-F238E27FC236}">
                <a16:creationId xmlns:a16="http://schemas.microsoft.com/office/drawing/2014/main" id="{A6133C41-E0B0-4954-B96A-4EEDA36CC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219" y="1100052"/>
            <a:ext cx="2799160" cy="25598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D0D0D0"/>
            </a:outerShdw>
          </a:effectLst>
        </p:spPr>
        <p:txBody>
          <a:bodyPr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GB" sz="900" b="1" dirty="0">
                <a:solidFill>
                  <a:srgbClr val="000000"/>
                </a:solidFill>
                <a:latin typeface="Arial" charset="0"/>
              </a:rPr>
              <a:t>LMS Status</a:t>
            </a:r>
          </a:p>
        </p:txBody>
      </p:sp>
      <p:sp>
        <p:nvSpPr>
          <p:cNvPr id="323604" name="Rectangle 20">
            <a:extLst>
              <a:ext uri="{FF2B5EF4-FFF2-40B4-BE49-F238E27FC236}">
                <a16:creationId xmlns:a16="http://schemas.microsoft.com/office/drawing/2014/main" id="{A1E76ADC-BB55-474F-B3F3-F90B49E9C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219" y="1356036"/>
            <a:ext cx="2799160" cy="12275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D0D0D0"/>
            </a:outerShdw>
          </a:effectLst>
        </p:spPr>
        <p:txBody>
          <a:bodyPr lIns="67500" tIns="67500" rIns="67500" bIns="67500"/>
          <a:lstStyle/>
          <a:p>
            <a:pPr marL="128588" indent="-128588" algn="l" eaLnBrk="0" hangingPunct="0">
              <a:lnSpc>
                <a:spcPct val="90000"/>
              </a:lnSpc>
              <a:defRPr/>
            </a:pPr>
            <a:r>
              <a:rPr lang="en-GB" sz="900" b="1">
                <a:solidFill>
                  <a:srgbClr val="000000"/>
                </a:solidFill>
                <a:latin typeface="Arial" charset="0"/>
              </a:rPr>
              <a:t>Check CMS Account for:</a:t>
            </a:r>
          </a:p>
          <a:p>
            <a:pPr marL="128588" indent="-128588" algn="l" eaLnBrk="0" hangingPunct="0">
              <a:lnSpc>
                <a:spcPct val="90000"/>
              </a:lnSpc>
              <a:spcBef>
                <a:spcPct val="60000"/>
              </a:spcBef>
              <a:buClr>
                <a:srgbClr val="009BCC"/>
              </a:buClr>
              <a:buFont typeface="Wingdings" pitchFamily="2" charset="2"/>
              <a:buChar char="§"/>
              <a:defRPr/>
            </a:pPr>
            <a:r>
              <a:rPr lang="en-GB" sz="900">
                <a:solidFill>
                  <a:srgbClr val="000000"/>
                </a:solidFill>
                <a:latin typeface="Arial" charset="0"/>
              </a:rPr>
              <a:t>Delinquency</a:t>
            </a:r>
          </a:p>
          <a:p>
            <a:pPr marL="128588" indent="-128588" algn="l" eaLnBrk="0" hangingPunct="0">
              <a:lnSpc>
                <a:spcPct val="90000"/>
              </a:lnSpc>
              <a:spcBef>
                <a:spcPct val="60000"/>
              </a:spcBef>
              <a:buClr>
                <a:srgbClr val="009BCC"/>
              </a:buClr>
              <a:buFont typeface="Wingdings" pitchFamily="2" charset="2"/>
              <a:buChar char="§"/>
              <a:defRPr/>
            </a:pPr>
            <a:r>
              <a:rPr lang="en-GB" sz="900">
                <a:solidFill>
                  <a:srgbClr val="000000"/>
                </a:solidFill>
                <a:latin typeface="Arial" charset="0"/>
              </a:rPr>
              <a:t>Block Code</a:t>
            </a:r>
          </a:p>
          <a:p>
            <a:pPr marL="128588" indent="-128588" algn="l" eaLnBrk="0" hangingPunct="0">
              <a:lnSpc>
                <a:spcPct val="90000"/>
              </a:lnSpc>
              <a:spcBef>
                <a:spcPct val="60000"/>
              </a:spcBef>
              <a:buClr>
                <a:srgbClr val="009BCC"/>
              </a:buClr>
              <a:buFont typeface="Wingdings" pitchFamily="2" charset="2"/>
              <a:buChar char="§"/>
              <a:defRPr/>
            </a:pPr>
            <a:r>
              <a:rPr lang="en-GB" sz="900">
                <a:solidFill>
                  <a:srgbClr val="000000"/>
                </a:solidFill>
                <a:latin typeface="Arial" charset="0"/>
              </a:rPr>
              <a:t>Overlimit</a:t>
            </a:r>
          </a:p>
          <a:p>
            <a:pPr marL="128588" indent="-128588" algn="l" eaLnBrk="0" hangingPunct="0">
              <a:lnSpc>
                <a:spcPct val="90000"/>
              </a:lnSpc>
              <a:spcBef>
                <a:spcPct val="60000"/>
              </a:spcBef>
              <a:buClr>
                <a:srgbClr val="009BCC"/>
              </a:buClr>
              <a:buFont typeface="Wingdings" pitchFamily="2" charset="2"/>
              <a:buChar char="§"/>
              <a:defRPr/>
            </a:pPr>
            <a:r>
              <a:rPr lang="en-GB" sz="900" b="1">
                <a:solidFill>
                  <a:srgbClr val="000000"/>
                </a:solidFill>
                <a:latin typeface="Arial" charset="0"/>
              </a:rPr>
              <a:t>Apply LMS status code on LMS account</a:t>
            </a:r>
          </a:p>
        </p:txBody>
      </p:sp>
      <p:sp>
        <p:nvSpPr>
          <p:cNvPr id="20489" name="AutoShape 21">
            <a:extLst>
              <a:ext uri="{FF2B5EF4-FFF2-40B4-BE49-F238E27FC236}">
                <a16:creationId xmlns:a16="http://schemas.microsoft.com/office/drawing/2014/main" id="{AFA9ABC2-F53A-429C-ABF7-7F87C3192D3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95187" y="1806318"/>
            <a:ext cx="1657351" cy="240055"/>
          </a:xfrm>
          <a:prstGeom prst="triangle">
            <a:avLst>
              <a:gd name="adj" fmla="val 50000"/>
            </a:avLst>
          </a:prstGeom>
          <a:solidFill>
            <a:srgbClr val="00008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900" b="1">
              <a:solidFill>
                <a:schemeClr val="bg1"/>
              </a:solidFill>
            </a:endParaRPr>
          </a:p>
        </p:txBody>
      </p:sp>
      <p:graphicFrame>
        <p:nvGraphicFramePr>
          <p:cNvPr id="211024" name="Group 80">
            <a:extLst>
              <a:ext uri="{FF2B5EF4-FFF2-40B4-BE49-F238E27FC236}">
                <a16:creationId xmlns:a16="http://schemas.microsoft.com/office/drawing/2014/main" id="{738B5DF2-062A-489F-A97D-A7A9A9292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38209"/>
              </p:ext>
            </p:extLst>
          </p:nvPr>
        </p:nvGraphicFramePr>
        <p:xfrm>
          <a:off x="1714500" y="1453667"/>
          <a:ext cx="2343150" cy="1275456"/>
        </p:xfrm>
        <a:graphic>
          <a:graphicData uri="http://schemas.openxmlformats.org/drawingml/2006/table">
            <a:tbl>
              <a:tblPr/>
              <a:tblGrid>
                <a:gridCol w="82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Status</a:t>
                      </a:r>
                    </a:p>
                  </a:txBody>
                  <a:tcPr marL="68580" marR="68580" marT="34279" marB="342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Earn</a:t>
                      </a:r>
                    </a:p>
                  </a:txBody>
                  <a:tcPr marL="68580" marR="68580" marT="34279" marB="34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Redeem</a:t>
                      </a:r>
                    </a:p>
                  </a:txBody>
                  <a:tcPr marL="68580" marR="68580" marT="34279" marB="34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Active</a:t>
                      </a:r>
                    </a:p>
                  </a:txBody>
                  <a:tcPr marL="68580" marR="68580" marT="34279" marB="342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8580" marR="68580" marT="34279" marB="34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8580" marR="68580" marT="34279" marB="34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On Hold</a:t>
                      </a:r>
                    </a:p>
                  </a:txBody>
                  <a:tcPr marL="68580" marR="68580" marT="34279" marB="342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8580" marR="68580" marT="34279" marB="34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79" marB="34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Frozen</a:t>
                      </a:r>
                    </a:p>
                  </a:txBody>
                  <a:tcPr marL="68580" marR="68580" marT="34279" marB="342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79" marB="34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68580" marR="68580" marT="34279" marB="34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Pending Close</a:t>
                      </a:r>
                    </a:p>
                  </a:txBody>
                  <a:tcPr marL="68580" marR="68580" marT="34279" marB="342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79" marB="34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79" marB="34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Close</a:t>
                      </a:r>
                    </a:p>
                  </a:txBody>
                  <a:tcPr marL="68580" marR="68580" marT="34279" marB="342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79" marB="34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0"/>
                        </a:spcBef>
                        <a:spcAft>
                          <a:spcPct val="0"/>
                        </a:spcAft>
                        <a:buClr>
                          <a:srgbClr val="00684F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68580" marR="68580" marT="34279" marB="34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20" name="Text Box 5">
            <a:extLst>
              <a:ext uri="{FF2B5EF4-FFF2-40B4-BE49-F238E27FC236}">
                <a16:creationId xmlns:a16="http://schemas.microsoft.com/office/drawing/2014/main" id="{7E39E223-CCA1-435C-A9CB-6D91A1823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754770"/>
            <a:ext cx="2657475" cy="24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900" b="1" i="1">
                <a:solidFill>
                  <a:srgbClr val="000000"/>
                </a:solidFill>
              </a:rPr>
              <a:t>During Account Processing</a:t>
            </a:r>
          </a:p>
        </p:txBody>
      </p:sp>
      <p:sp>
        <p:nvSpPr>
          <p:cNvPr id="20521" name="Text Box 5">
            <a:extLst>
              <a:ext uri="{FF2B5EF4-FFF2-40B4-BE49-F238E27FC236}">
                <a16:creationId xmlns:a16="http://schemas.microsoft.com/office/drawing/2014/main" id="{AFD60378-A775-489A-977E-716E0B18E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856" y="2926470"/>
            <a:ext cx="2657475" cy="24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900" b="1" i="1">
                <a:solidFill>
                  <a:srgbClr val="000000"/>
                </a:solidFill>
              </a:rPr>
              <a:t>During Transaction Processing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11D292C9-C54F-4F3F-89EC-2A678D5C7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32" y="3244367"/>
            <a:ext cx="2799160" cy="255984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D0D0D0"/>
            </a:outerShdw>
          </a:effectLst>
        </p:spPr>
        <p:txBody>
          <a:bodyPr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GB" sz="900" b="1">
                <a:latin typeface="Arial" charset="0"/>
              </a:rPr>
              <a:t>LMS Status Impact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5177ADD7-EA78-4082-B383-11D76DBE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3497970"/>
            <a:ext cx="2799160" cy="122753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D0D0D0"/>
            </a:outerShdw>
          </a:effectLst>
        </p:spPr>
        <p:txBody>
          <a:bodyPr lIns="67500" tIns="67500" rIns="67500" bIns="67500"/>
          <a:lstStyle/>
          <a:p>
            <a:pPr marL="128588" indent="-128588" algn="l" eaLnBrk="0" hangingPunct="0">
              <a:lnSpc>
                <a:spcPct val="90000"/>
              </a:lnSpc>
              <a:spcBef>
                <a:spcPct val="60000"/>
              </a:spcBef>
              <a:buClr>
                <a:srgbClr val="009BCC"/>
              </a:buClr>
              <a:buFont typeface="Wingdings" pitchFamily="2" charset="2"/>
              <a:buChar char="§"/>
              <a:defRPr/>
            </a:pPr>
            <a:r>
              <a:rPr lang="en-GB" sz="900" b="1">
                <a:solidFill>
                  <a:srgbClr val="000000"/>
                </a:solidFill>
                <a:latin typeface="Arial" charset="0"/>
              </a:rPr>
              <a:t>Check LMS account status </a:t>
            </a:r>
          </a:p>
          <a:p>
            <a:pPr marL="128588" indent="-128588" algn="l" eaLnBrk="0" hangingPunct="0">
              <a:lnSpc>
                <a:spcPct val="90000"/>
              </a:lnSpc>
              <a:spcBef>
                <a:spcPct val="60000"/>
              </a:spcBef>
              <a:buClr>
                <a:srgbClr val="009BCC"/>
              </a:buClr>
              <a:buFont typeface="Wingdings" pitchFamily="2" charset="2"/>
              <a:buChar char="§"/>
              <a:defRPr/>
            </a:pPr>
            <a:r>
              <a:rPr lang="en-GB" sz="900" b="1">
                <a:solidFill>
                  <a:srgbClr val="000000"/>
                </a:solidFill>
                <a:latin typeface="Arial" charset="0"/>
              </a:rPr>
              <a:t>Verify System Control Parameters</a:t>
            </a:r>
          </a:p>
          <a:p>
            <a:pPr marL="128588" indent="-128588" algn="l" eaLnBrk="0" hangingPunct="0">
              <a:lnSpc>
                <a:spcPct val="90000"/>
              </a:lnSpc>
              <a:spcBef>
                <a:spcPct val="60000"/>
              </a:spcBef>
              <a:buClr>
                <a:srgbClr val="009BCC"/>
              </a:buClr>
              <a:buFont typeface="Wingdings" pitchFamily="2" charset="2"/>
              <a:buChar char="§"/>
              <a:defRPr/>
            </a:pPr>
            <a:r>
              <a:rPr lang="en-GB" sz="900" b="1">
                <a:solidFill>
                  <a:srgbClr val="000000"/>
                </a:solidFill>
                <a:latin typeface="Arial" charset="0"/>
              </a:rPr>
              <a:t>Allow or deny Earn / Redemption request</a:t>
            </a:r>
          </a:p>
        </p:txBody>
      </p:sp>
      <p:sp>
        <p:nvSpPr>
          <p:cNvPr id="20524" name="AutoShape 21">
            <a:extLst>
              <a:ext uri="{FF2B5EF4-FFF2-40B4-BE49-F238E27FC236}">
                <a16:creationId xmlns:a16="http://schemas.microsoft.com/office/drawing/2014/main" id="{4BA77AE9-445B-438C-8BE5-039EAD5919E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00600" y="2697870"/>
            <a:ext cx="2743200" cy="171450"/>
          </a:xfrm>
          <a:prstGeom prst="triangle">
            <a:avLst>
              <a:gd name="adj" fmla="val 50000"/>
            </a:avLst>
          </a:prstGeom>
          <a:solidFill>
            <a:srgbClr val="00008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en-US" sz="900" b="1">
              <a:solidFill>
                <a:schemeClr val="bg1"/>
              </a:solidFill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F0EF6A0-BEFF-4A97-BE00-866B061A2437}"/>
              </a:ext>
            </a:extLst>
          </p:cNvPr>
          <p:cNvSpPr txBox="1">
            <a:spLocks noChangeArrowheads="1"/>
          </p:cNvSpPr>
          <p:nvPr/>
        </p:nvSpPr>
        <p:spPr>
          <a:xfrm>
            <a:off x="269878" y="240427"/>
            <a:ext cx="8594260" cy="38472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altLang="en-US" kern="0" dirty="0"/>
              <a:t>LMS Account Status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EE64CB9-8014-460C-BDA6-87D4D0488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Points Calculation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2B99A-CDA0-461F-82E7-88233AA7E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8" y="625148"/>
            <a:ext cx="8846063" cy="40309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8A37CAD-FC64-449B-A987-B6DC44548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– Enrollment &amp; Points Calculation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D94FC2-0BB6-4AA8-A84E-9E6E4C9BF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89" y="625147"/>
            <a:ext cx="8742422" cy="40050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>
            <a:extLst>
              <a:ext uri="{FF2B5EF4-FFF2-40B4-BE49-F238E27FC236}">
                <a16:creationId xmlns:a16="http://schemas.microsoft.com/office/drawing/2014/main" id="{9677D222-1F2A-48BD-8B4F-860EBE37B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/>
          <a:lstStyle/>
          <a:p>
            <a:pPr eaLnBrk="1" hangingPunct="1"/>
            <a:r>
              <a:rPr lang="en-US" altLang="en-US" dirty="0"/>
              <a:t>Account Maintenance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138B6-5556-453E-BD01-332E89E3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3" y="625149"/>
            <a:ext cx="8650974" cy="38837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F57092-C67A-4A4A-B867-83F7B34B2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54" y="609600"/>
            <a:ext cx="8658715" cy="4130566"/>
          </a:xfrm>
          <a:prstGeom prst="rect">
            <a:avLst/>
          </a:prstGeom>
        </p:spPr>
      </p:pic>
      <p:sp>
        <p:nvSpPr>
          <p:cNvPr id="35" name="Rectangle 2">
            <a:extLst>
              <a:ext uri="{FF2B5EF4-FFF2-40B4-BE49-F238E27FC236}">
                <a16:creationId xmlns:a16="http://schemas.microsoft.com/office/drawing/2014/main" id="{DFB4BDCC-FB25-4DE3-80A2-01CE108EE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/>
          <a:lstStyle/>
          <a:p>
            <a:pPr eaLnBrk="1" hangingPunct="1"/>
            <a:r>
              <a:rPr lang="en-US" altLang="en-US" dirty="0"/>
              <a:t>Points Adjustments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78DDCE7-9457-4FA8-B948-72F015CC3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172" y="4740166"/>
            <a:ext cx="1371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hlinkClick r:id="rId4" action="ppaction://hlinksldjump"/>
              </a:rPr>
              <a:t>Screen</a:t>
            </a:r>
            <a:endParaRPr lang="en-US" altLang="en-US" sz="9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D4932F5-28BC-4980-854E-A99A4654A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878" y="685800"/>
            <a:ext cx="8594260" cy="4000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Redemption is the ability to allow a customer to redeem points. The points are redeemed in  exchange for products or services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/>
              <a:t>Oldest points will be redeemed first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/>
              <a:t>LMS account status is checked before approval is given for redemption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It can accepts incoming redemption file from a 3rd party Redemption system 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For 3</a:t>
            </a:r>
            <a:r>
              <a:rPr lang="en-US" altLang="en-US" sz="1400" baseline="30000" dirty="0"/>
              <a:t>rd</a:t>
            </a:r>
            <a:r>
              <a:rPr lang="en-US" altLang="en-US" sz="1400" dirty="0"/>
              <a:t> Party Redemption System, there is standard Record layout.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Online Redemption thru LMS can be done using Points Adjustment Function.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Auto Disbursement Frequency can be set to determine the time of disbursement – LMS Anniversary, Daily, Monthly, Quarterly, Specific Month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An AUTO DISBURSEMENT METHOD parameter will allow the operator to specify the method of   disbursement - Check, Credit or Certificate (Voucher), Reload - External Prepaid/ Internal (CMS) prepaid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B5E6C1-FF39-4B75-B5F0-E5A880AD0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/>
          <a:lstStyle/>
          <a:p>
            <a:pPr eaLnBrk="1" hangingPunct="1"/>
            <a:r>
              <a:rPr lang="en-US" altLang="en-US" dirty="0"/>
              <a:t>Redemption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1F65FF7-3ADD-4F2B-846C-2E8688998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7877" y="852597"/>
            <a:ext cx="6378179" cy="367921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What is LMS?</a:t>
            </a:r>
          </a:p>
          <a:p>
            <a:pPr eaLnBrk="1" hangingPunct="1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LMS Features</a:t>
            </a:r>
          </a:p>
          <a:p>
            <a:pPr eaLnBrk="1" hangingPunct="1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LMS system Architecture</a:t>
            </a:r>
          </a:p>
          <a:p>
            <a:pPr eaLnBrk="1" hangingPunct="1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LMS Control Records </a:t>
            </a:r>
          </a:p>
          <a:p>
            <a:pPr eaLnBrk="1" hangingPunct="1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LMS concepts – Scheme, Plan, Group</a:t>
            </a:r>
          </a:p>
          <a:p>
            <a:pPr eaLnBrk="1" hangingPunct="1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Enrollment</a:t>
            </a:r>
          </a:p>
          <a:p>
            <a:pPr eaLnBrk="1" hangingPunct="1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 Account status</a:t>
            </a:r>
          </a:p>
          <a:p>
            <a:pPr eaLnBrk="1" hangingPunct="1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Points calculation</a:t>
            </a:r>
          </a:p>
          <a:p>
            <a:pPr eaLnBrk="1" hangingPunct="1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Accounts maintenance</a:t>
            </a:r>
          </a:p>
          <a:p>
            <a:pPr eaLnBrk="1" hangingPunct="1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Point Adjustments </a:t>
            </a:r>
          </a:p>
          <a:p>
            <a:pPr eaLnBrk="1" hangingPunct="1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Redemption Process</a:t>
            </a:r>
          </a:p>
          <a:p>
            <a:pPr eaLnBrk="1" hangingPunct="1">
              <a:lnSpc>
                <a:spcPct val="70000"/>
              </a:lnSpc>
              <a:buFont typeface="Symbol" panose="05050102010706020507" pitchFamily="18" charset="2"/>
              <a:buChar char="·"/>
            </a:pPr>
            <a:r>
              <a:rPr lang="en-US" altLang="en-US" sz="1400" dirty="0"/>
              <a:t>General Ledger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B8D3C8F-755C-46DC-A438-EB7CE89A1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71280" y="161658"/>
            <a:ext cx="6488906" cy="384721"/>
          </a:xfrm>
          <a:noFill/>
        </p:spPr>
        <p:txBody>
          <a:bodyPr vert="horz" wrap="square" lIns="34290" tIns="0" rIns="34290" bIns="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Agenda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355279-6D6F-4B6B-B6E6-125E839D9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5" y="704193"/>
            <a:ext cx="8132769" cy="4046483"/>
          </a:xfrm>
          <a:prstGeom prst="rect">
            <a:avLst/>
          </a:prstGeom>
        </p:spPr>
      </p:pic>
      <p:sp>
        <p:nvSpPr>
          <p:cNvPr id="34" name="Rectangle 2">
            <a:extLst>
              <a:ext uri="{FF2B5EF4-FFF2-40B4-BE49-F238E27FC236}">
                <a16:creationId xmlns:a16="http://schemas.microsoft.com/office/drawing/2014/main" id="{4B6AC9B8-B86D-4083-AC90-210B71E77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/>
          <a:lstStyle/>
          <a:p>
            <a:pPr eaLnBrk="1" hangingPunct="1"/>
            <a:r>
              <a:rPr lang="en-US" altLang="en-US" dirty="0"/>
              <a:t>Redemption Process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DA0872-17B1-4E77-9E4F-3011E484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72" y="872359"/>
            <a:ext cx="2821007" cy="3725914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67F60705-CC28-4D0A-A680-5DF4BC4E4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/>
          <a:lstStyle/>
          <a:p>
            <a:pPr eaLnBrk="1" hangingPunct="1"/>
            <a:r>
              <a:rPr lang="en-US" altLang="en-US" dirty="0"/>
              <a:t>Redemption Example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554BADF8-E6F8-44FF-9A17-B295AE0F3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179" y="4672241"/>
            <a:ext cx="1371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hlinkClick r:id="rId3" action="ppaction://hlinksldjump"/>
              </a:rPr>
              <a:t>Screen</a:t>
            </a:r>
            <a:endParaRPr lang="en-US" altLang="en-US" sz="9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71824BD-8066-4EDF-819D-91282E54A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883" y="689373"/>
            <a:ext cx="8366234" cy="3596878"/>
          </a:xfrm>
        </p:spPr>
        <p:txBody>
          <a:bodyPr/>
          <a:lstStyle/>
          <a:p>
            <a:pPr eaLnBrk="1" hangingPunct="1"/>
            <a:r>
              <a:rPr lang="en-US" altLang="en-US" sz="1400" dirty="0"/>
              <a:t>For each points transaction processed, a monetary equivalent is calculated and then posted to the General Ledger.</a:t>
            </a:r>
          </a:p>
          <a:p>
            <a:pPr eaLnBrk="1" hangingPunct="1"/>
            <a:r>
              <a:rPr lang="en-US" altLang="en-US" sz="1400" dirty="0"/>
              <a:t>LMS allows to define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General Ledger account numbers for debit and credit accounts for every monetary value processed by the system.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a percentage rate for the monetary equivalent value of a point and tax rates applicable. </a:t>
            </a:r>
          </a:p>
          <a:p>
            <a:pPr eaLnBrk="1" hangingPunct="1"/>
            <a:r>
              <a:rPr lang="en-US" altLang="en-US" sz="1400" dirty="0"/>
              <a:t>Two sets of General Ledger entries are produced during LMS processing: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b="1" dirty="0"/>
              <a:t>Provisioning</a:t>
            </a:r>
            <a:r>
              <a:rPr lang="en-US" altLang="en-US" sz="1400" dirty="0"/>
              <a:t> 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	Provisioning GL relates to the scheme owner putting money aside to cover the cost of points.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b="1" dirty="0"/>
              <a:t>Merchant Settlement</a:t>
            </a:r>
            <a:r>
              <a:rPr lang="en-US" altLang="en-US" sz="1400" dirty="0"/>
              <a:t> 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	Merchant Settlement GL relates to requesting money from participating merchants for points awarded for customer transactions originated through the merchant. </a:t>
            </a:r>
          </a:p>
          <a:p>
            <a:pPr eaLnBrk="1" hangingPunct="1"/>
            <a:endParaRPr lang="en-US" altLang="en-US" sz="1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5ACADDB-594F-4718-BD67-7FA0CD858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Ledger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>
            <a:extLst>
              <a:ext uri="{FF2B5EF4-FFF2-40B4-BE49-F238E27FC236}">
                <a16:creationId xmlns:a16="http://schemas.microsoft.com/office/drawing/2014/main" id="{147B7396-94E7-4A2F-A68A-8C790DB00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71450"/>
            <a:ext cx="14287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A247B651-7920-4E2F-9E89-CA688035F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690" y="4255301"/>
            <a:ext cx="1371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hlinkClick r:id="rId2" action="ppaction://hlinksldjump"/>
              </a:rPr>
              <a:t>Back</a:t>
            </a:r>
            <a:endParaRPr lang="en-US" altLang="en-US" sz="900" dirty="0"/>
          </a:p>
        </p:txBody>
      </p:sp>
      <p:pic>
        <p:nvPicPr>
          <p:cNvPr id="29702" name="Picture 6">
            <a:extLst>
              <a:ext uri="{FF2B5EF4-FFF2-40B4-BE49-F238E27FC236}">
                <a16:creationId xmlns:a16="http://schemas.microsoft.com/office/drawing/2014/main" id="{5D7AF92B-31AC-45B1-A66E-2F22F7E3C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763192"/>
            <a:ext cx="5482829" cy="3469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F273B17-1A34-47CB-BE3D-9E38366B535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9878" y="240427"/>
            <a:ext cx="6309598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altLang="en-US" kern="0" dirty="0"/>
              <a:t>LMS Control Record – System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>
            <a:extLst>
              <a:ext uri="{FF2B5EF4-FFF2-40B4-BE49-F238E27FC236}">
                <a16:creationId xmlns:a16="http://schemas.microsoft.com/office/drawing/2014/main" id="{F88CEE16-DBD0-4B5A-A8DB-837B3C5A4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71450"/>
            <a:ext cx="14287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1DE0C67D-C66E-48D4-AC3B-74C80D7A3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4517704"/>
            <a:ext cx="1371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hlinkClick r:id="rId2" action="ppaction://hlinksldjump"/>
              </a:rPr>
              <a:t>Back</a:t>
            </a:r>
            <a:endParaRPr lang="en-US" altLang="en-US" sz="900" dirty="0"/>
          </a:p>
        </p:txBody>
      </p:sp>
      <p:pic>
        <p:nvPicPr>
          <p:cNvPr id="30726" name="Picture 6">
            <a:extLst>
              <a:ext uri="{FF2B5EF4-FFF2-40B4-BE49-F238E27FC236}">
                <a16:creationId xmlns:a16="http://schemas.microsoft.com/office/drawing/2014/main" id="{B9324CAA-2709-4311-81F6-877973B3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870348"/>
            <a:ext cx="5314950" cy="358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87A8210-839E-4122-BD12-29AF78B2C91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9878" y="240427"/>
            <a:ext cx="6309598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altLang="en-US" kern="0" dirty="0"/>
              <a:t>LMS Control Record – Organization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A34E3193-DBB6-4484-8AC3-B228C3E5B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751" y="4529063"/>
            <a:ext cx="1371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hlinkClick r:id="rId2" action="ppaction://hlinksldjump"/>
              </a:rPr>
              <a:t>Next</a:t>
            </a:r>
            <a:endParaRPr lang="en-US" altLang="en-US" sz="900" dirty="0"/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68EE29AC-BB65-4CA3-97F5-A1033415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29841"/>
            <a:ext cx="5829300" cy="382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6">
            <a:extLst>
              <a:ext uri="{FF2B5EF4-FFF2-40B4-BE49-F238E27FC236}">
                <a16:creationId xmlns:a16="http://schemas.microsoft.com/office/drawing/2014/main" id="{A9932702-F71D-4CE8-AFB9-A3D82FAB6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627659"/>
            <a:ext cx="4343400" cy="2308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6B17A59-5FC9-4EF5-99D9-A78ECB326F0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9878" y="240427"/>
            <a:ext cx="6309598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altLang="en-US" kern="0" dirty="0"/>
              <a:t>LMS Control Record – Scheme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>
            <a:extLst>
              <a:ext uri="{FF2B5EF4-FFF2-40B4-BE49-F238E27FC236}">
                <a16:creationId xmlns:a16="http://schemas.microsoft.com/office/drawing/2014/main" id="{77A1B0D9-D366-412A-825E-748D3A26A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710" y="4433709"/>
            <a:ext cx="1371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hlinkClick r:id="rId2" action="ppaction://hlinksldjump"/>
              </a:rPr>
              <a:t>Back</a:t>
            </a:r>
            <a:endParaRPr lang="en-US" altLang="en-US" sz="900" dirty="0"/>
          </a:p>
        </p:txBody>
      </p:sp>
      <p:pic>
        <p:nvPicPr>
          <p:cNvPr id="34821" name="Picture 6">
            <a:extLst>
              <a:ext uri="{FF2B5EF4-FFF2-40B4-BE49-F238E27FC236}">
                <a16:creationId xmlns:a16="http://schemas.microsoft.com/office/drawing/2014/main" id="{506D34B2-AB5C-43B1-9658-F67310B7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0010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8">
            <a:extLst>
              <a:ext uri="{FF2B5EF4-FFF2-40B4-BE49-F238E27FC236}">
                <a16:creationId xmlns:a16="http://schemas.microsoft.com/office/drawing/2014/main" id="{56B1EFAE-B701-4372-91D5-B0D3C542E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935" y="1856259"/>
            <a:ext cx="184731" cy="2308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A99ED30-3D1C-4934-9532-C008721C789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9878" y="240427"/>
            <a:ext cx="6309598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altLang="en-US" kern="0" dirty="0"/>
              <a:t>LMS Control Record – Logo to Scheme Mapping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>
            <a:extLst>
              <a:ext uri="{FF2B5EF4-FFF2-40B4-BE49-F238E27FC236}">
                <a16:creationId xmlns:a16="http://schemas.microsoft.com/office/drawing/2014/main" id="{ED53AF9F-AA60-411D-BD58-01A22D63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441" y="4357276"/>
            <a:ext cx="1371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hlinkClick r:id="rId2" action="ppaction://hlinksldjump"/>
              </a:rPr>
              <a:t>Next</a:t>
            </a:r>
            <a:endParaRPr lang="en-US" altLang="en-US" sz="900" dirty="0"/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3C27D9DF-19BA-4CD0-93E8-59A9FA0D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22723"/>
            <a:ext cx="5361385" cy="352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6">
            <a:extLst>
              <a:ext uri="{FF2B5EF4-FFF2-40B4-BE49-F238E27FC236}">
                <a16:creationId xmlns:a16="http://schemas.microsoft.com/office/drawing/2014/main" id="{223E9CC3-B161-4156-8645-AE61B3D51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985" y="1599084"/>
            <a:ext cx="184731" cy="2308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88EEE3D-4EF4-4EE8-A07E-EB668B9FCB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9878" y="240427"/>
            <a:ext cx="6309598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altLang="en-US" kern="0" dirty="0"/>
              <a:t>LMS Control Record – Plan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>
            <a:extLst>
              <a:ext uri="{FF2B5EF4-FFF2-40B4-BE49-F238E27FC236}">
                <a16:creationId xmlns:a16="http://schemas.microsoft.com/office/drawing/2014/main" id="{769225EE-A04B-4CED-8FD1-0A974EC1E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097" y="4433709"/>
            <a:ext cx="1371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hlinkClick r:id="rId2" action="ppaction://hlinksldjump"/>
              </a:rPr>
              <a:t>Back</a:t>
            </a:r>
            <a:endParaRPr lang="en-US" altLang="en-US" sz="900" dirty="0"/>
          </a:p>
        </p:txBody>
      </p:sp>
      <p:pic>
        <p:nvPicPr>
          <p:cNvPr id="33797" name="Picture 6">
            <a:extLst>
              <a:ext uri="{FF2B5EF4-FFF2-40B4-BE49-F238E27FC236}">
                <a16:creationId xmlns:a16="http://schemas.microsoft.com/office/drawing/2014/main" id="{A0247901-47D7-4104-8F58-AA069411B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800100"/>
            <a:ext cx="53149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7">
            <a:extLst>
              <a:ext uri="{FF2B5EF4-FFF2-40B4-BE49-F238E27FC236}">
                <a16:creationId xmlns:a16="http://schemas.microsoft.com/office/drawing/2014/main" id="{3A7F8801-DBD0-4067-A4DA-D44324FDF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435" y="2084859"/>
            <a:ext cx="184731" cy="2308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35EBD1-6B38-46CB-BAA9-8321F10F07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9878" y="240427"/>
            <a:ext cx="6309598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altLang="en-US" kern="0" dirty="0"/>
              <a:t>LMS Control Record – Plan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>
            <a:extLst>
              <a:ext uri="{FF2B5EF4-FFF2-40B4-BE49-F238E27FC236}">
                <a16:creationId xmlns:a16="http://schemas.microsoft.com/office/drawing/2014/main" id="{17F45B3F-0E00-4220-8998-41700DA6B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43" y="693684"/>
            <a:ext cx="6642538" cy="383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3">
            <a:extLst>
              <a:ext uri="{FF2B5EF4-FFF2-40B4-BE49-F238E27FC236}">
                <a16:creationId xmlns:a16="http://schemas.microsoft.com/office/drawing/2014/main" id="{54858259-2D4C-44AD-9E09-640FC26B0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481" y="4498399"/>
            <a:ext cx="1371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hlinkClick r:id="rId3" action="ppaction://hlinksldjump"/>
              </a:rPr>
              <a:t>Next</a:t>
            </a:r>
            <a:endParaRPr lang="en-US" altLang="en-US" sz="900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9700BE82-4BC4-478E-9DD8-409344629EF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9878" y="240427"/>
            <a:ext cx="6309598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altLang="en-US" kern="0" dirty="0"/>
              <a:t>LMS Points Account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7114EDF7-7A48-4442-96F3-B9B0EFCF7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971" y="2403215"/>
            <a:ext cx="978900" cy="230832"/>
          </a:xfrm>
          <a:prstGeom prst="rect">
            <a:avLst/>
          </a:prstGeom>
          <a:solidFill>
            <a:srgbClr val="B2E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150.00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89E600BF-A429-404F-990D-C349109BC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106" y="2403215"/>
            <a:ext cx="978900" cy="230832"/>
          </a:xfrm>
          <a:prstGeom prst="rect">
            <a:avLst/>
          </a:prstGeom>
          <a:solidFill>
            <a:srgbClr val="B2E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150.00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86D06015-F853-43C7-91D4-9B13431BA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106" y="2580063"/>
            <a:ext cx="978900" cy="230832"/>
          </a:xfrm>
          <a:prstGeom prst="rect">
            <a:avLst/>
          </a:prstGeom>
          <a:solidFill>
            <a:srgbClr val="B2E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100.00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5113788C-BB03-4A51-828C-6A9D31F09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971" y="2580063"/>
            <a:ext cx="978900" cy="230832"/>
          </a:xfrm>
          <a:prstGeom prst="rect">
            <a:avLst/>
          </a:prstGeom>
          <a:solidFill>
            <a:srgbClr val="B2E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100.00</a:t>
            </a: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8DB34511-DB33-409F-90F1-6C98B6701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323" y="3664485"/>
            <a:ext cx="978900" cy="230832"/>
          </a:xfrm>
          <a:prstGeom prst="rect">
            <a:avLst/>
          </a:prstGeom>
          <a:solidFill>
            <a:srgbClr val="B2E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250.00</a:t>
            </a: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DFA3AED0-5868-4FF0-97B8-47BFEAF38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6476" y="3674995"/>
            <a:ext cx="978900" cy="230832"/>
          </a:xfrm>
          <a:prstGeom prst="rect">
            <a:avLst/>
          </a:prstGeom>
          <a:solidFill>
            <a:srgbClr val="B2E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250.00</a:t>
            </a:r>
          </a:p>
        </p:txBody>
      </p:sp>
      <p:sp>
        <p:nvSpPr>
          <p:cNvPr id="26" name="Text Box 14">
            <a:extLst>
              <a:ext uri="{FF2B5EF4-FFF2-40B4-BE49-F238E27FC236}">
                <a16:creationId xmlns:a16="http://schemas.microsoft.com/office/drawing/2014/main" id="{3668C48F-705B-42ED-8566-B72F339B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6476" y="3910793"/>
            <a:ext cx="978900" cy="230832"/>
          </a:xfrm>
          <a:prstGeom prst="rect">
            <a:avLst/>
          </a:prstGeom>
          <a:solidFill>
            <a:srgbClr val="B2E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250.00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D7D34C6-069E-4E17-B976-88F2AA125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171178"/>
            <a:ext cx="8594260" cy="453970"/>
          </a:xfrm>
          <a:noFill/>
        </p:spPr>
        <p:txBody>
          <a:bodyPr vert="horz" wrap="square" lIns="34290" tIns="34290" rIns="34290" bIns="3429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What is LMS 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08D0EA-29A1-4677-A3F2-1D4F84124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62" y="625148"/>
            <a:ext cx="8248441" cy="403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 algn="just" defTabSz="684610" fontAlgn="auto">
              <a:spcBef>
                <a:spcPts val="0"/>
              </a:spcBef>
              <a:spcAft>
                <a:spcPts val="0"/>
              </a:spcAft>
              <a:buClr>
                <a:srgbClr val="0098C7"/>
              </a:buClr>
              <a:buFont typeface="Wingdings" pitchFamily="2" charset="2"/>
              <a:buChar char="§"/>
              <a:defRPr/>
            </a:pPr>
            <a:r>
              <a:rPr lang="en-US" sz="1400" kern="0" dirty="0">
                <a:solidFill>
                  <a:srgbClr val="4E46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LMS </a:t>
            </a: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(Loyalty Management System)  </a:t>
            </a:r>
            <a:r>
              <a:rPr lang="en-US" sz="1400" kern="0" dirty="0">
                <a:solidFill>
                  <a:srgbClr val="4E46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system designed to allow card issuers to build a base of loyal customers by rewarding them with points or cash-back rebates according to their use of the card. </a:t>
            </a:r>
          </a:p>
          <a:p>
            <a:pPr marL="171450" indent="-171450" algn="just" defTabSz="684610" fontAlgn="auto">
              <a:spcBef>
                <a:spcPts val="0"/>
              </a:spcBef>
              <a:spcAft>
                <a:spcPts val="0"/>
              </a:spcAft>
              <a:buClr>
                <a:srgbClr val="0098C7"/>
              </a:buClr>
              <a:buFont typeface="Wingdings" pitchFamily="2" charset="2"/>
              <a:buChar char="§"/>
              <a:defRPr/>
            </a:pPr>
            <a:endParaRPr lang="en-US" sz="1400" kern="0" dirty="0">
              <a:solidFill>
                <a:srgbClr val="4E46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 defTabSz="684610" fontAlgn="auto">
              <a:spcBef>
                <a:spcPts val="0"/>
              </a:spcBef>
              <a:spcAft>
                <a:spcPts val="0"/>
              </a:spcAft>
              <a:buClr>
                <a:srgbClr val="0098C7"/>
              </a:buClr>
              <a:buFont typeface="Wingdings" pitchFamily="2" charset="2"/>
              <a:buChar char="§"/>
              <a:defRPr/>
            </a:pPr>
            <a:r>
              <a:rPr lang="en-US" sz="1400" kern="0" dirty="0">
                <a:solidFill>
                  <a:srgbClr val="4E46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new VisionPLUS subsystem which presents a consistent look and feel as other VisionPLUS modules to maintain ease of use for operators and end-users. </a:t>
            </a:r>
          </a:p>
          <a:p>
            <a:pPr marL="171450" indent="-171450" algn="just" defTabSz="684610" fontAlgn="auto">
              <a:spcBef>
                <a:spcPts val="0"/>
              </a:spcBef>
              <a:spcAft>
                <a:spcPts val="0"/>
              </a:spcAft>
              <a:buClr>
                <a:srgbClr val="0098C7"/>
              </a:buClr>
              <a:buFont typeface="Wingdings" pitchFamily="2" charset="2"/>
              <a:buChar char="§"/>
              <a:defRPr/>
            </a:pPr>
            <a:endParaRPr lang="en-US" sz="1400" kern="0" dirty="0">
              <a:solidFill>
                <a:srgbClr val="4E46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 defTabSz="684610" fontAlgn="auto">
              <a:spcBef>
                <a:spcPts val="0"/>
              </a:spcBef>
              <a:spcAft>
                <a:spcPts val="0"/>
              </a:spcAft>
              <a:buClr>
                <a:srgbClr val="0098C7"/>
              </a:buClr>
              <a:buFont typeface="Wingdings" pitchFamily="2" charset="2"/>
              <a:buChar char="§"/>
              <a:defRPr/>
            </a:pPr>
            <a:r>
              <a:rPr lang="en-US" sz="1400" kern="0" dirty="0">
                <a:solidFill>
                  <a:srgbClr val="4E46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parameterized and enhanced (over CMS Frequent Shopper functionality) to provide maximum flexibility and tailoring from one loyalty scheme to another.</a:t>
            </a:r>
          </a:p>
          <a:p>
            <a:pPr marL="171450" indent="-171450" algn="just" defTabSz="684610" fontAlgn="auto">
              <a:spcBef>
                <a:spcPts val="0"/>
              </a:spcBef>
              <a:spcAft>
                <a:spcPts val="0"/>
              </a:spcAft>
              <a:buClr>
                <a:srgbClr val="0098C7"/>
              </a:buClr>
              <a:buFont typeface="Wingdings" pitchFamily="2" charset="2"/>
              <a:buChar char="§"/>
              <a:defRPr/>
            </a:pPr>
            <a:endParaRPr lang="en-US" sz="1400" kern="0" dirty="0">
              <a:solidFill>
                <a:srgbClr val="4E46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 defTabSz="684610" fontAlgn="auto">
              <a:spcBef>
                <a:spcPts val="0"/>
              </a:spcBef>
              <a:spcAft>
                <a:spcPts val="450"/>
              </a:spcAft>
              <a:buClr>
                <a:srgbClr val="0098C7"/>
              </a:buClr>
              <a:buFont typeface="Wingdings" pitchFamily="2" charset="2"/>
              <a:buChar char="§"/>
              <a:defRPr/>
            </a:pPr>
            <a:r>
              <a:rPr lang="en-US" sz="1400" kern="0" dirty="0">
                <a:solidFill>
                  <a:srgbClr val="4E46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integrated with other VisionPLUS subsystems to provide customers and users end-to-end Reward Programs experience.</a:t>
            </a:r>
          </a:p>
          <a:p>
            <a:pPr marL="171450" indent="-171450" algn="just" defTabSz="684610" fontAlgn="auto">
              <a:spcBef>
                <a:spcPts val="0"/>
              </a:spcBef>
              <a:spcAft>
                <a:spcPts val="0"/>
              </a:spcAft>
              <a:buClr>
                <a:srgbClr val="0098C7"/>
              </a:buClr>
              <a:buFont typeface="Wingdings" pitchFamily="2" charset="2"/>
              <a:buChar char="§"/>
              <a:defRPr/>
            </a:pPr>
            <a:endParaRPr lang="en-US" sz="1400" kern="0" dirty="0">
              <a:solidFill>
                <a:srgbClr val="4E46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 defTabSz="684610" fontAlgn="auto">
              <a:spcBef>
                <a:spcPts val="0"/>
              </a:spcBef>
              <a:spcAft>
                <a:spcPts val="0"/>
              </a:spcAft>
              <a:buClr>
                <a:srgbClr val="0098C7"/>
              </a:buClr>
              <a:buFont typeface="Wingdings" pitchFamily="2" charset="2"/>
              <a:buChar char="§"/>
              <a:defRPr/>
            </a:pPr>
            <a:r>
              <a:rPr lang="en-US" sz="1400" kern="0" dirty="0">
                <a:solidFill>
                  <a:srgbClr val="4E46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also provides basic features to manage customer points redemption and fulfillment.</a:t>
            </a:r>
          </a:p>
          <a:p>
            <a:pPr marL="171450" indent="-171450" algn="just" defTabSz="684610" fontAlgn="auto">
              <a:spcBef>
                <a:spcPts val="0"/>
              </a:spcBef>
              <a:spcAft>
                <a:spcPts val="0"/>
              </a:spcAft>
              <a:buClr>
                <a:srgbClr val="0098C7"/>
              </a:buClr>
              <a:buFont typeface="Wingdings" pitchFamily="2" charset="2"/>
              <a:buChar char="§"/>
              <a:defRPr/>
            </a:pPr>
            <a:endParaRPr lang="en-US" sz="1400" kern="0" dirty="0">
              <a:solidFill>
                <a:srgbClr val="4E46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 defTabSz="684610" fontAlgn="auto">
              <a:spcBef>
                <a:spcPts val="0"/>
              </a:spcBef>
              <a:spcAft>
                <a:spcPts val="0"/>
              </a:spcAft>
              <a:buClr>
                <a:srgbClr val="0098C7"/>
              </a:buClr>
              <a:buFont typeface="Wingdings" pitchFamily="2" charset="2"/>
              <a:buChar char="§"/>
              <a:defRPr/>
            </a:pPr>
            <a:r>
              <a:rPr lang="en-US" sz="1400" kern="0" dirty="0">
                <a:solidFill>
                  <a:srgbClr val="4E46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provides ability to partner with merchants and stores for managing promotions and redemptions.</a:t>
            </a:r>
          </a:p>
          <a:p>
            <a:pPr marL="171450" indent="-171450" algn="just" defTabSz="684610" fontAlgn="auto">
              <a:spcBef>
                <a:spcPts val="0"/>
              </a:spcBef>
              <a:spcAft>
                <a:spcPts val="0"/>
              </a:spcAft>
              <a:buClr>
                <a:srgbClr val="0098C7"/>
              </a:buClr>
              <a:buFont typeface="Wingdings" pitchFamily="2" charset="2"/>
              <a:buChar char="§"/>
              <a:defRPr/>
            </a:pPr>
            <a:endParaRPr lang="en-US" sz="1400" kern="0" dirty="0">
              <a:solidFill>
                <a:srgbClr val="4E46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 defTabSz="684610" fontAlgn="auto">
              <a:spcBef>
                <a:spcPts val="0"/>
              </a:spcBef>
              <a:spcAft>
                <a:spcPts val="450"/>
              </a:spcAft>
              <a:buClr>
                <a:srgbClr val="0098C7"/>
              </a:buClr>
              <a:buFont typeface="Wingdings" pitchFamily="2" charset="2"/>
              <a:buChar char="§"/>
              <a:defRPr/>
            </a:pPr>
            <a:r>
              <a:rPr lang="en-US" sz="1400" kern="0" dirty="0">
                <a:solidFill>
                  <a:srgbClr val="4E46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provides different options to setup additional promotions based on several criteria to provide customized reward programs.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>
            <a:extLst>
              <a:ext uri="{FF2B5EF4-FFF2-40B4-BE49-F238E27FC236}">
                <a16:creationId xmlns:a16="http://schemas.microsoft.com/office/drawing/2014/main" id="{591B63B8-01EF-4588-AE01-5B4E4383E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158" y="4489128"/>
            <a:ext cx="1371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hlinkClick r:id="rId2" action="ppaction://hlinksldjump"/>
              </a:rPr>
              <a:t>Back</a:t>
            </a:r>
            <a:endParaRPr lang="en-US" altLang="en-US" sz="900" dirty="0"/>
          </a:p>
        </p:txBody>
      </p:sp>
      <p:pic>
        <p:nvPicPr>
          <p:cNvPr id="37893" name="Picture 14">
            <a:extLst>
              <a:ext uri="{FF2B5EF4-FFF2-40B4-BE49-F238E27FC236}">
                <a16:creationId xmlns:a16="http://schemas.microsoft.com/office/drawing/2014/main" id="{DCA2AE69-891D-4973-BC7E-2E7076485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435" y="742950"/>
            <a:ext cx="524232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16">
            <a:extLst>
              <a:ext uri="{FF2B5EF4-FFF2-40B4-BE49-F238E27FC236}">
                <a16:creationId xmlns:a16="http://schemas.microsoft.com/office/drawing/2014/main" id="{E314DA96-CB48-4996-A6AA-151A87619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685" y="1827684"/>
            <a:ext cx="184731" cy="2308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37895" name="Rectangle 17">
            <a:extLst>
              <a:ext uri="{FF2B5EF4-FFF2-40B4-BE49-F238E27FC236}">
                <a16:creationId xmlns:a16="http://schemas.microsoft.com/office/drawing/2014/main" id="{4916147B-76EA-4CC0-A1F5-FEB22544F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085" y="1256184"/>
            <a:ext cx="184731" cy="2308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54D9A43-C573-42A5-98F1-E7FC4629BC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9878" y="240427"/>
            <a:ext cx="6309598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altLang="en-US" kern="0" dirty="0"/>
              <a:t>LMS-CMS Account Cross Reference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>
            <a:extLst>
              <a:ext uri="{FF2B5EF4-FFF2-40B4-BE49-F238E27FC236}">
                <a16:creationId xmlns:a16="http://schemas.microsoft.com/office/drawing/2014/main" id="{025478DD-9FC1-4ED9-A43F-072A670CC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521" y="4672241"/>
            <a:ext cx="1371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hlinkClick r:id="rId2" action="ppaction://hlinksldjump"/>
              </a:rPr>
              <a:t>Back</a:t>
            </a:r>
            <a:endParaRPr lang="en-US" altLang="en-US" sz="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35E966-7649-48C5-AEE0-6CC6418A1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00" y="629741"/>
            <a:ext cx="5910894" cy="4045082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F043C669-6413-4286-8EB7-39928D58FD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9878" y="240427"/>
            <a:ext cx="6309598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altLang="en-US" kern="0" dirty="0"/>
              <a:t>LMS Points Account – After Redemption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>
            <a:extLst>
              <a:ext uri="{FF2B5EF4-FFF2-40B4-BE49-F238E27FC236}">
                <a16:creationId xmlns:a16="http://schemas.microsoft.com/office/drawing/2014/main" id="{2C1885B9-6C1E-4B55-8051-6C379392C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014" y="4456386"/>
            <a:ext cx="1371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hlinkClick r:id="rId2" action="ppaction://hlinksldjump"/>
              </a:rPr>
              <a:t>Back</a:t>
            </a:r>
            <a:endParaRPr lang="en-US" altLang="en-US" sz="9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BC77779-BCDE-43A4-A2F0-6BDA54BCF83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9878" y="240427"/>
            <a:ext cx="6309598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altLang="en-US" kern="0" dirty="0"/>
              <a:t>LMS Points Adjustment – Manual Redemption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14A35-27B1-4060-BC59-A0780E1F3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44" y="737740"/>
            <a:ext cx="5668952" cy="371864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8B437ED-F7D5-48FF-A7F5-559E5882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LMS Features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37FE59-8AF1-4683-9DAA-3C94D31F0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13484"/>
              </p:ext>
            </p:extLst>
          </p:nvPr>
        </p:nvGraphicFramePr>
        <p:xfrm>
          <a:off x="269878" y="739446"/>
          <a:ext cx="8594260" cy="3878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78">
                  <a:extLst>
                    <a:ext uri="{9D8B030D-6E8A-4147-A177-3AD203B41FA5}">
                      <a16:colId xmlns:a16="http://schemas.microsoft.com/office/drawing/2014/main" val="616960567"/>
                    </a:ext>
                  </a:extLst>
                </a:gridCol>
                <a:gridCol w="6488382">
                  <a:extLst>
                    <a:ext uri="{9D8B030D-6E8A-4147-A177-3AD203B41FA5}">
                      <a16:colId xmlns:a16="http://schemas.microsoft.com/office/drawing/2014/main" val="185278198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Feature</a:t>
                      </a:r>
                    </a:p>
                  </a:txBody>
                  <a:tcPr marL="34290" marR="34290" marT="34294" marB="34294" horzOverflow="overflow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LMS Offering</a:t>
                      </a:r>
                    </a:p>
                  </a:txBody>
                  <a:tcPr marL="34290" marR="34290" marT="34294" marB="34294" horzOverflow="overflow"/>
                </a:tc>
                <a:extLst>
                  <a:ext uri="{0D108BD9-81ED-4DB2-BD59-A6C34878D82A}">
                    <a16:rowId xmlns:a16="http://schemas.microsoft.com/office/drawing/2014/main" val="2796471867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Origination</a:t>
                      </a:r>
                    </a:p>
                  </a:txBody>
                  <a:tcPr marL="34290" marR="34290" marT="34294" marB="34294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y to board customer in LMS at the time of CMS account boarding.</a:t>
                      </a:r>
                    </a:p>
                    <a:p>
                      <a:pPr algn="l" fontAlgn="t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Ability to board customer in LMS at any point later than CMS account boarding.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94" marB="34294"/>
                </a:tc>
                <a:extLst>
                  <a:ext uri="{0D108BD9-81ED-4DB2-BD59-A6C34878D82A}">
                    <a16:rowId xmlns:a16="http://schemas.microsoft.com/office/drawing/2014/main" val="1454730882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Reward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Programs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94" marB="34294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 to run multiple rewards programs per customer at any given point.</a:t>
                      </a:r>
                    </a:p>
                  </a:txBody>
                  <a:tcPr marL="34290" marR="34290" marT="34294" marB="34294"/>
                </a:tc>
                <a:extLst>
                  <a:ext uri="{0D108BD9-81ED-4DB2-BD59-A6C34878D82A}">
                    <a16:rowId xmlns:a16="http://schemas.microsoft.com/office/drawing/2014/main" val="238791734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Merchant Affiliation</a:t>
                      </a:r>
                    </a:p>
                  </a:txBody>
                  <a:tcPr marL="34290" marR="34290" marT="34294" marB="34294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 to setup promotional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programs in affiliation with Merchants.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94" marB="34294"/>
                </a:tc>
                <a:extLst>
                  <a:ext uri="{0D108BD9-81ED-4DB2-BD59-A6C34878D82A}">
                    <a16:rowId xmlns:a16="http://schemas.microsoft.com/office/drawing/2014/main" val="114201924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Points Calculation</a:t>
                      </a:r>
                    </a:p>
                  </a:txBody>
                  <a:tcPr marL="34290" marR="34290" marT="34294" marB="34294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 to setup different points earning rate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based on different type of transactions</a:t>
                      </a:r>
                    </a:p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to setup different points earning rate for international transactions.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94" marB="34294"/>
                </a:tc>
                <a:extLst>
                  <a:ext uri="{0D108BD9-81ED-4DB2-BD59-A6C34878D82A}">
                    <a16:rowId xmlns:a16="http://schemas.microsoft.com/office/drawing/2014/main" val="613191783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Additional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Promotions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94" marB="34294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 to setup additional promotions based on following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criteria</a:t>
                      </a:r>
                    </a:p>
                    <a:p>
                      <a:pPr marL="225425" lvl="0" indent="-274320" algn="l" fontAlgn="t">
                        <a:buFont typeface="Wingdings" pitchFamily="2" charset="2"/>
                        <a:buChar char="§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SKU</a:t>
                      </a:r>
                    </a:p>
                    <a:p>
                      <a:pPr marL="225425" lvl="0" indent="-274320" algn="l" fontAlgn="t">
                        <a:buFont typeface="Wingdings" pitchFamily="2" charset="2"/>
                        <a:buChar char="§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Store</a:t>
                      </a:r>
                    </a:p>
                    <a:p>
                      <a:pPr marL="225425" lvl="0" indent="-274320" algn="l" fontAlgn="t">
                        <a:buFont typeface="Wingdings" pitchFamily="2" charset="2"/>
                        <a:buChar char="§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CMS Logo</a:t>
                      </a:r>
                    </a:p>
                    <a:p>
                      <a:pPr marL="225425" lvl="0" indent="-274320" algn="l" fontAlgn="t">
                        <a:buFont typeface="Wingdings" pitchFamily="2" charset="2"/>
                        <a:buChar char="§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Credit Plan</a:t>
                      </a:r>
                    </a:p>
                    <a:p>
                      <a:pPr marL="225425" lvl="0" indent="-274320" algn="l" fontAlgn="t">
                        <a:buFont typeface="Wingdings" pitchFamily="2" charset="2"/>
                        <a:buChar char="§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State</a:t>
                      </a:r>
                    </a:p>
                    <a:p>
                      <a:pPr marL="225425" lvl="0" indent="-274320" algn="l" fontAlgn="t">
                        <a:buFont typeface="Wingdings" pitchFamily="2" charset="2"/>
                        <a:buChar char="§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Day Of Week</a:t>
                      </a:r>
                    </a:p>
                    <a:p>
                      <a:pPr marL="225425" lvl="0" indent="-274320" algn="l" fontAlgn="t">
                        <a:buFont typeface="Wingdings" pitchFamily="2" charset="2"/>
                        <a:buChar char="§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BIN</a:t>
                      </a:r>
                    </a:p>
                    <a:p>
                      <a:pPr marL="225425" lvl="0" indent="-274320" algn="l" fontAlgn="t">
                        <a:buFont typeface="Wingdings" pitchFamily="2" charset="2"/>
                        <a:buChar char="§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Merchant Name</a:t>
                      </a:r>
                    </a:p>
                    <a:p>
                      <a:pPr marL="225425" lvl="0" indent="-274320" algn="l" fontAlgn="t">
                        <a:buFont typeface="Wingdings" pitchFamily="2" charset="2"/>
                        <a:buChar char="§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MCC 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94" marB="34294"/>
                </a:tc>
                <a:extLst>
                  <a:ext uri="{0D108BD9-81ED-4DB2-BD59-A6C34878D82A}">
                    <a16:rowId xmlns:a16="http://schemas.microsoft.com/office/drawing/2014/main" val="33311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28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8B437ED-F7D5-48FF-A7F5-559E5882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LMS Features (Contd.)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37FE59-8AF1-4683-9DAA-3C94D31F0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4890"/>
              </p:ext>
            </p:extLst>
          </p:nvPr>
        </p:nvGraphicFramePr>
        <p:xfrm>
          <a:off x="269878" y="656678"/>
          <a:ext cx="8594260" cy="3936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80">
                  <a:extLst>
                    <a:ext uri="{9D8B030D-6E8A-4147-A177-3AD203B41FA5}">
                      <a16:colId xmlns:a16="http://schemas.microsoft.com/office/drawing/2014/main" val="616960567"/>
                    </a:ext>
                  </a:extLst>
                </a:gridCol>
                <a:gridCol w="6488380">
                  <a:extLst>
                    <a:ext uri="{9D8B030D-6E8A-4147-A177-3AD203B41FA5}">
                      <a16:colId xmlns:a16="http://schemas.microsoft.com/office/drawing/2014/main" val="185278198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Feature</a:t>
                      </a:r>
                    </a:p>
                  </a:txBody>
                  <a:tcPr marL="34290" marR="34290" marT="34294" marB="34294" horzOverflow="overflow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LMS Offering</a:t>
                      </a:r>
                    </a:p>
                  </a:txBody>
                  <a:tcPr marL="34290" marR="34290" marT="34294" marB="34294" horzOverflow="overflow"/>
                </a:tc>
                <a:extLst>
                  <a:ext uri="{0D108BD9-81ED-4DB2-BD59-A6C34878D82A}">
                    <a16:rowId xmlns:a16="http://schemas.microsoft.com/office/drawing/2014/main" val="2796471867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Behavior Based Points</a:t>
                      </a:r>
                    </a:p>
                  </a:txBody>
                  <a:tcPr marL="34290" marR="34290" marT="34292" marB="34292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to setup additional promotions based on</a:t>
                      </a:r>
                    </a:p>
                    <a:p>
                      <a:pPr marL="225425" indent="-274320" algn="l" fontAlgn="t">
                        <a:buFont typeface="Wingdings" pitchFamily="2" charset="2"/>
                        <a:buChar char="§"/>
                      </a:pPr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Starting Points (Enrollment Points)</a:t>
                      </a:r>
                    </a:p>
                    <a:p>
                      <a:pPr marL="225425" indent="-274320" algn="l" fontAlgn="t">
                        <a:buFont typeface="Wingdings" pitchFamily="2" charset="2"/>
                        <a:buChar char="§"/>
                      </a:pPr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First Usage</a:t>
                      </a:r>
                    </a:p>
                    <a:p>
                      <a:pPr marL="225425" indent="-274320" algn="l" fontAlgn="t">
                        <a:buFont typeface="Wingdings" pitchFamily="2" charset="2"/>
                        <a:buChar char="§"/>
                      </a:pPr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Account Anniversary</a:t>
                      </a:r>
                    </a:p>
                    <a:p>
                      <a:pPr marL="225425" indent="-274320" algn="l" fontAlgn="t">
                        <a:buFont typeface="Wingdings" pitchFamily="2" charset="2"/>
                        <a:buChar char="§"/>
                      </a:pPr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Customer Birthday</a:t>
                      </a:r>
                    </a:p>
                    <a:p>
                      <a:pPr marL="225425" indent="-274320" algn="l" fontAlgn="t">
                        <a:buFont typeface="Wingdings" pitchFamily="2" charset="2"/>
                        <a:buChar char="§"/>
                      </a:pPr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Account Boarding Channel</a:t>
                      </a:r>
                    </a:p>
                    <a:p>
                      <a:pPr marL="225425" indent="-274320" algn="l" fontAlgn="t">
                        <a:buFont typeface="Wingdings" pitchFamily="2" charset="2"/>
                        <a:buChar char="§"/>
                      </a:pPr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Redemption Channel</a:t>
                      </a:r>
                    </a:p>
                  </a:txBody>
                  <a:tcPr marL="34290" marR="34290" marT="34292" marB="34292"/>
                </a:tc>
                <a:extLst>
                  <a:ext uri="{0D108BD9-81ED-4DB2-BD59-A6C34878D82A}">
                    <a16:rowId xmlns:a16="http://schemas.microsoft.com/office/drawing/2014/main" val="1454730882"/>
                  </a:ext>
                </a:extLst>
              </a:tr>
              <a:tr h="26314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Account Segmentation</a:t>
                      </a:r>
                    </a:p>
                  </a:txBody>
                  <a:tcPr marL="34290" marR="34290" marT="34292" marB="34292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 to segment accounts in different groups and manage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their rewards differently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92" marB="34292"/>
                </a:tc>
                <a:extLst>
                  <a:ext uri="{0D108BD9-81ED-4DB2-BD59-A6C34878D82A}">
                    <a16:rowId xmlns:a16="http://schemas.microsoft.com/office/drawing/2014/main" val="238791734"/>
                  </a:ext>
                </a:extLst>
              </a:tr>
              <a:tr h="27326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Points Tiering</a:t>
                      </a:r>
                    </a:p>
                  </a:txBody>
                  <a:tcPr marL="34290" marR="34290" marT="34292" marB="34292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 to setup different points earning rate based on customer spend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in a given period of 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92" marB="34292"/>
                </a:tc>
                <a:extLst>
                  <a:ext uri="{0D108BD9-81ED-4DB2-BD59-A6C34878D82A}">
                    <a16:rowId xmlns:a16="http://schemas.microsoft.com/office/drawing/2014/main" val="114201924"/>
                  </a:ext>
                </a:extLst>
              </a:tr>
              <a:tr h="26275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Points Capping</a:t>
                      </a:r>
                    </a:p>
                  </a:txBody>
                  <a:tcPr marL="34290" marR="34290" marT="34292" marB="34292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 to setup Points Cap for a given period of time.</a:t>
                      </a:r>
                    </a:p>
                  </a:txBody>
                  <a:tcPr marL="34290" marR="34290" marT="34292" marB="34292"/>
                </a:tc>
                <a:extLst>
                  <a:ext uri="{0D108BD9-81ED-4DB2-BD59-A6C34878D82A}">
                    <a16:rowId xmlns:a16="http://schemas.microsoft.com/office/drawing/2014/main" val="613191783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Automatic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Disbursement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92" marB="34292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 to setup disbursement (redemption) of points automatically based on</a:t>
                      </a:r>
                    </a:p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 pre-defined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amount of points</a:t>
                      </a:r>
                    </a:p>
                    <a:p>
                      <a:pPr algn="l" fontAlgn="t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A pre-defined period (e.g. every quarter, every year etc.)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92" marB="34292"/>
                </a:tc>
                <a:extLst>
                  <a:ext uri="{0D108BD9-81ED-4DB2-BD59-A6C34878D82A}">
                    <a16:rowId xmlns:a16="http://schemas.microsoft.com/office/drawing/2014/main" val="333111727"/>
                  </a:ext>
                </a:extLst>
              </a:tr>
              <a:tr h="27615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Redemption</a:t>
                      </a:r>
                    </a:p>
                  </a:txBody>
                  <a:tcPr marL="34290" marR="34290" marT="34292" marB="34292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 to redeem points and define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reward items for redemption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92" marB="34292"/>
                </a:tc>
                <a:extLst>
                  <a:ext uri="{0D108BD9-81ED-4DB2-BD59-A6C34878D82A}">
                    <a16:rowId xmlns:a16="http://schemas.microsoft.com/office/drawing/2014/main" val="2425723716"/>
                  </a:ext>
                </a:extLst>
              </a:tr>
              <a:tr h="2732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Points Adjustment</a:t>
                      </a:r>
                    </a:p>
                  </a:txBody>
                  <a:tcPr marL="34290" marR="34290" marT="34292" marB="342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 to adjust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points manually for customers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92" marB="34292"/>
                </a:tc>
                <a:extLst>
                  <a:ext uri="{0D108BD9-81ED-4DB2-BD59-A6C34878D82A}">
                    <a16:rowId xmlns:a16="http://schemas.microsoft.com/office/drawing/2014/main" val="4286627661"/>
                  </a:ext>
                </a:extLst>
              </a:tr>
              <a:tr h="25093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Points Expiry</a:t>
                      </a:r>
                    </a:p>
                  </a:txBody>
                  <a:tcPr marL="34290" marR="34290" marT="34292" marB="342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 to setup expiry of unused points</a:t>
                      </a:r>
                    </a:p>
                  </a:txBody>
                  <a:tcPr marL="34290" marR="34290" marT="34292" marB="34292"/>
                </a:tc>
                <a:extLst>
                  <a:ext uri="{0D108BD9-81ED-4DB2-BD59-A6C34878D82A}">
                    <a16:rowId xmlns:a16="http://schemas.microsoft.com/office/drawing/2014/main" val="119579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02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8B437ED-F7D5-48FF-A7F5-559E5882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LMS Features (Contd.)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37FE59-8AF1-4683-9DAA-3C94D31F0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91415"/>
              </p:ext>
            </p:extLst>
          </p:nvPr>
        </p:nvGraphicFramePr>
        <p:xfrm>
          <a:off x="269878" y="656678"/>
          <a:ext cx="8594260" cy="1911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80">
                  <a:extLst>
                    <a:ext uri="{9D8B030D-6E8A-4147-A177-3AD203B41FA5}">
                      <a16:colId xmlns:a16="http://schemas.microsoft.com/office/drawing/2014/main" val="616960567"/>
                    </a:ext>
                  </a:extLst>
                </a:gridCol>
                <a:gridCol w="6488380">
                  <a:extLst>
                    <a:ext uri="{9D8B030D-6E8A-4147-A177-3AD203B41FA5}">
                      <a16:colId xmlns:a16="http://schemas.microsoft.com/office/drawing/2014/main" val="185278198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Feature</a:t>
                      </a:r>
                    </a:p>
                  </a:txBody>
                  <a:tcPr marL="34290" marR="34290" marT="34294" marB="34294" horzOverflow="overflow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LMS Offering</a:t>
                      </a:r>
                    </a:p>
                  </a:txBody>
                  <a:tcPr marL="34290" marR="34290" marT="34294" marB="34294" horzOverflow="overflow"/>
                </a:tc>
                <a:extLst>
                  <a:ext uri="{0D108BD9-81ED-4DB2-BD59-A6C34878D82A}">
                    <a16:rowId xmlns:a16="http://schemas.microsoft.com/office/drawing/2014/main" val="2796471867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Rewards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Membership Fee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81" marB="34281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 to assess membership fee for enrolling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into reward programs</a:t>
                      </a:r>
                    </a:p>
                  </a:txBody>
                  <a:tcPr marL="34290" marR="34290" marT="34281" marB="34281"/>
                </a:tc>
                <a:extLst>
                  <a:ext uri="{0D108BD9-81ED-4DB2-BD59-A6C34878D82A}">
                    <a16:rowId xmlns:a16="http://schemas.microsoft.com/office/drawing/2014/main" val="1454730882"/>
                  </a:ext>
                </a:extLst>
              </a:tr>
              <a:tr h="26314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Statement Interface</a:t>
                      </a:r>
                    </a:p>
                  </a:txBody>
                  <a:tcPr marL="34290" marR="34290" marT="34281" marB="34281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 to statement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accounts along with CMS and insert points summary in customer statement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81" marB="34281"/>
                </a:tc>
                <a:extLst>
                  <a:ext uri="{0D108BD9-81ED-4DB2-BD59-A6C34878D82A}">
                    <a16:rowId xmlns:a16="http://schemas.microsoft.com/office/drawing/2014/main" val="238791734"/>
                  </a:ext>
                </a:extLst>
              </a:tr>
              <a:tr h="27326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General Ledger</a:t>
                      </a:r>
                    </a:p>
                  </a:txBody>
                  <a:tcPr marL="34290" marR="34290" marT="34281" marB="34281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to setup General Ledgers for points provisioning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81" marB="34281"/>
                </a:tc>
                <a:extLst>
                  <a:ext uri="{0D108BD9-81ED-4DB2-BD59-A6C34878D82A}">
                    <a16:rowId xmlns:a16="http://schemas.microsoft.com/office/drawing/2014/main" val="114201924"/>
                  </a:ext>
                </a:extLst>
              </a:tr>
              <a:tr h="26275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Settlement</a:t>
                      </a:r>
                    </a:p>
                  </a:txBody>
                  <a:tcPr marL="34290" marR="34290" marT="34281" marB="34281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Ability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to generate Settlement extracts for funding parties involved in promotions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81" marB="34281"/>
                </a:tc>
                <a:extLst>
                  <a:ext uri="{0D108BD9-81ED-4DB2-BD59-A6C34878D82A}">
                    <a16:rowId xmlns:a16="http://schemas.microsoft.com/office/drawing/2014/main" val="613191783"/>
                  </a:ext>
                </a:extLst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Reporting</a:t>
                      </a:r>
                    </a:p>
                  </a:txBody>
                  <a:tcPr marL="34290" marR="34290" marT="34281" marB="34281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Multiple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reports generated for points reconciliation, system activity etc.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4290" marR="34290" marT="34281" marB="34281"/>
                </a:tc>
                <a:extLst>
                  <a:ext uri="{0D108BD9-81ED-4DB2-BD59-A6C34878D82A}">
                    <a16:rowId xmlns:a16="http://schemas.microsoft.com/office/drawing/2014/main" val="33311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5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9FD98E2-4DB6-4B67-A8DF-0AAAB3CA4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31884" y="-27589"/>
            <a:ext cx="6359129" cy="684803"/>
          </a:xfrm>
          <a:noFill/>
        </p:spPr>
        <p:txBody>
          <a:bodyPr vert="horz" wrap="square" lIns="34290" tIns="34290" rIns="34290" bIns="3429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br>
              <a:rPr lang="en-US" altLang="en-US" sz="1500" dirty="0"/>
            </a:br>
            <a:r>
              <a:rPr lang="en-US" altLang="en-US" dirty="0"/>
              <a:t>LMS System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7333A6-C483-4B71-83A7-56D57B5FC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6" y="704188"/>
            <a:ext cx="7998372" cy="41515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C80A-71E5-49F5-96D5-E0AC5730E8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F3EB-5C31-4B0F-A4BC-08C65540EEA2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5D4402-E73A-4E19-A3B0-C9A4A41ADAE7}"/>
              </a:ext>
            </a:extLst>
          </p:cNvPr>
          <p:cNvGrpSpPr/>
          <p:nvPr/>
        </p:nvGrpSpPr>
        <p:grpSpPr>
          <a:xfrm>
            <a:off x="152400" y="762000"/>
            <a:ext cx="8812924" cy="4141073"/>
            <a:chOff x="152400" y="762000"/>
            <a:chExt cx="9067800" cy="533400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C9372669-82AE-4695-BB58-A4A17B95A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143000"/>
              <a:ext cx="1676400" cy="609600"/>
            </a:xfrm>
            <a:prstGeom prst="bevel">
              <a:avLst>
                <a:gd name="adj" fmla="val 12500"/>
              </a:avLst>
            </a:prstGeom>
            <a:solidFill>
              <a:srgbClr val="E3F4F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90CF6C2B-0C5D-4953-8758-C5A0A7E37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362200"/>
              <a:ext cx="1676400" cy="609600"/>
            </a:xfrm>
            <a:prstGeom prst="bevel">
              <a:avLst>
                <a:gd name="adj" fmla="val 12500"/>
              </a:avLst>
            </a:prstGeom>
            <a:solidFill>
              <a:srgbClr val="E3F4F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Org 100</a:t>
              </a: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3F733A5F-7E9D-43BF-8868-A8C3F50F9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362200"/>
              <a:ext cx="1676400" cy="609600"/>
            </a:xfrm>
            <a:prstGeom prst="bevel">
              <a:avLst>
                <a:gd name="adj" fmla="val 12500"/>
              </a:avLst>
            </a:prstGeom>
            <a:solidFill>
              <a:srgbClr val="E3F4F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Org 101</a:t>
              </a: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EED517AD-1E7C-4495-9B72-756F33303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05200"/>
              <a:ext cx="1676400" cy="609600"/>
            </a:xfrm>
            <a:prstGeom prst="bevel">
              <a:avLst>
                <a:gd name="adj" fmla="val 12500"/>
              </a:avLst>
            </a:prstGeom>
            <a:solidFill>
              <a:srgbClr val="E3F4F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Scheme 2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ED33C2E7-D574-4C20-8659-4078F31FB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505200"/>
              <a:ext cx="1676400" cy="609600"/>
            </a:xfrm>
            <a:prstGeom prst="bevel">
              <a:avLst>
                <a:gd name="adj" fmla="val 12500"/>
              </a:avLst>
            </a:prstGeom>
            <a:solidFill>
              <a:srgbClr val="E3F4F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Scheme 1</a:t>
              </a:r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ADCC6310-1350-4B69-801E-078A5F80C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1295400"/>
              <a:ext cx="1676400" cy="609600"/>
            </a:xfrm>
            <a:prstGeom prst="bevel">
              <a:avLst>
                <a:gd name="adj" fmla="val 12500"/>
              </a:avLst>
            </a:prstGeom>
            <a:solidFill>
              <a:srgbClr val="B6B2B2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70A478E0-61BC-4E65-AC98-CB41098AE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2362200"/>
              <a:ext cx="1676400" cy="609600"/>
            </a:xfrm>
            <a:prstGeom prst="bevel">
              <a:avLst>
                <a:gd name="adj" fmla="val 12500"/>
              </a:avLst>
            </a:prstGeom>
            <a:solidFill>
              <a:srgbClr val="B6B2B2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Org 500</a:t>
              </a:r>
            </a:p>
          </p:txBody>
        </p:sp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5EC1BB39-F07E-4127-BB5F-6B563F97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3505200"/>
              <a:ext cx="1676400" cy="609600"/>
            </a:xfrm>
            <a:prstGeom prst="bevel">
              <a:avLst>
                <a:gd name="adj" fmla="val 12500"/>
              </a:avLst>
            </a:prstGeom>
            <a:solidFill>
              <a:srgbClr val="B6B2B2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Logo 501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56EB224B-A385-4525-A5DC-210946B5C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276600"/>
              <a:ext cx="1447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hlinkClick r:id="rId2" action="ppaction://hlinksldjump"/>
                </a:rPr>
                <a:t>Org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CA51957C-0A5A-41C9-B876-8D25699A6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461" y="1222374"/>
              <a:ext cx="1447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hlinkClick r:id="rId3" action="ppaction://hlinksldjump"/>
                </a:rPr>
                <a:t>System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974EAC56-1913-4596-82CE-1D6132D07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4281488"/>
              <a:ext cx="1447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hlinkClick r:id="rId4" action="ppaction://hlinksldjump"/>
                </a:rPr>
                <a:t>Schemes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14F5704D-1877-46D2-A7AA-52830A84C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4267200"/>
              <a:ext cx="1447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Logo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66ABAF23-6746-4849-A91B-F23336231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3048000"/>
              <a:ext cx="1447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Org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4AB5A997-DA37-4D81-B827-C8AAA0E58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061" y="1405730"/>
              <a:ext cx="1447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System</a:t>
              </a: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F29DBED7-77ED-4F4C-B5F9-AC4AA1183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762000"/>
              <a:ext cx="0" cy="5334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AutoShape 21">
              <a:extLst>
                <a:ext uri="{FF2B5EF4-FFF2-40B4-BE49-F238E27FC236}">
                  <a16:creationId xmlns:a16="http://schemas.microsoft.com/office/drawing/2014/main" id="{A39A1EF1-5999-4FFB-814D-455681954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362200"/>
              <a:ext cx="2743200" cy="609600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FFCC99">
                <a:alpha val="59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AutoShape 22">
              <a:extLst>
                <a:ext uri="{FF2B5EF4-FFF2-40B4-BE49-F238E27FC236}">
                  <a16:creationId xmlns:a16="http://schemas.microsoft.com/office/drawing/2014/main" id="{432F53C2-1807-4CAC-B857-89E4CB038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05200"/>
              <a:ext cx="990600" cy="609600"/>
            </a:xfrm>
            <a:prstGeom prst="rightArrow">
              <a:avLst>
                <a:gd name="adj1" fmla="val 50000"/>
                <a:gd name="adj2" fmla="val 40625"/>
              </a:avLst>
            </a:prstGeom>
            <a:solidFill>
              <a:srgbClr val="FFCC99">
                <a:alpha val="59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1735F9BC-2C92-48F9-BA29-EFBD6CC70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3400" y="1371600"/>
              <a:ext cx="9906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Set LMS Active ‘Y”</a:t>
              </a: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C609475F-9FD0-4C80-9F3A-8BC15F06F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3400" y="2378075"/>
              <a:ext cx="9906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Set LMS Active ‘Y”</a:t>
              </a: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E4BFB91C-9DDE-45CF-A634-90624B660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3581400"/>
              <a:ext cx="9906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Set LMS Active ‘Y”</a:t>
              </a:r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7F47EC35-2234-47C5-A3C8-620ECDF48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5272088"/>
              <a:ext cx="1447800" cy="366712"/>
            </a:xfrm>
            <a:prstGeom prst="rect">
              <a:avLst/>
            </a:prstGeom>
            <a:solidFill>
              <a:srgbClr val="E3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LMS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19389677-D6B7-47D9-9813-E681399E6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5257800"/>
              <a:ext cx="1447800" cy="366713"/>
            </a:xfrm>
            <a:prstGeom prst="rect">
              <a:avLst/>
            </a:prstGeom>
            <a:solidFill>
              <a:srgbClr val="B6B2B2">
                <a:alpha val="3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CMS</a:t>
              </a:r>
            </a:p>
          </p:txBody>
        </p:sp>
        <p:sp>
          <p:nvSpPr>
            <p:cNvPr id="27" name="Text Box 29">
              <a:hlinkClick r:id="rId5" action="ppaction://hlinksldjump"/>
              <a:extLst>
                <a:ext uri="{FF2B5EF4-FFF2-40B4-BE49-F238E27FC236}">
                  <a16:creationId xmlns:a16="http://schemas.microsoft.com/office/drawing/2014/main" id="{59810F16-72F1-4FD7-93F4-8AA896CD5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4495800"/>
              <a:ext cx="1371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Cross Reference</a:t>
              </a: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4CF32708-F1E1-4CDA-A3BC-188CE615D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11122" y="237684"/>
            <a:ext cx="6488906" cy="384721"/>
          </a:xfrm>
          <a:noFill/>
        </p:spPr>
        <p:txBody>
          <a:bodyPr vert="horz" wrap="square" lIns="34290" tIns="0" rIns="34290" bIns="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LMS Control Records</a:t>
            </a:r>
          </a:p>
        </p:txBody>
      </p:sp>
    </p:spTree>
    <p:extLst>
      <p:ext uri="{BB962C8B-B14F-4D97-AF65-F5344CB8AC3E}">
        <p14:creationId xmlns:p14="http://schemas.microsoft.com/office/powerpoint/2010/main" val="285019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4">
            <a:extLst>
              <a:ext uri="{FF2B5EF4-FFF2-40B4-BE49-F238E27FC236}">
                <a16:creationId xmlns:a16="http://schemas.microsoft.com/office/drawing/2014/main" id="{26F3E913-C818-4ABE-8C2B-5C6759313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85005"/>
            <a:ext cx="8439807" cy="95410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1400">
                <a:solidFill>
                  <a:srgbClr val="000000"/>
                </a:solidFill>
                <a:latin typeface="+mn-lt"/>
              </a:rPr>
              <a:t> The Loyalty </a:t>
            </a:r>
            <a:r>
              <a:rPr lang="en-US" altLang="en-US" sz="1400" b="1">
                <a:solidFill>
                  <a:srgbClr val="000000"/>
                </a:solidFill>
                <a:latin typeface="+mn-lt"/>
              </a:rPr>
              <a:t>Scheme</a:t>
            </a:r>
            <a:r>
              <a:rPr lang="en-US" altLang="en-US" sz="1400">
                <a:solidFill>
                  <a:srgbClr val="000000"/>
                </a:solidFill>
                <a:latin typeface="+mn-lt"/>
              </a:rPr>
              <a:t> represents the reward program - It defines the basic parameter regarding the earning, redemption, membership fee and expiry of points. 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1400">
                <a:solidFill>
                  <a:srgbClr val="000000"/>
                </a:solidFill>
                <a:latin typeface="+mn-lt"/>
              </a:rPr>
              <a:t> Scheme types – Points, Miles, Cashback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1400">
                <a:solidFill>
                  <a:srgbClr val="000000"/>
                </a:solidFill>
                <a:latin typeface="+mn-lt"/>
              </a:rPr>
              <a:t> Loyalty Scheme allows greater flexibility  when setting up scheme (as it is five alphanumeric field).</a:t>
            </a:r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C8FE4F1C-3C28-41B9-9426-D5587CC08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61342"/>
            <a:ext cx="8439807" cy="20313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1400" b="1">
                <a:solidFill>
                  <a:srgbClr val="000000"/>
                </a:solidFill>
                <a:latin typeface="+mn-lt"/>
              </a:rPr>
              <a:t> Group</a:t>
            </a:r>
            <a:r>
              <a:rPr lang="en-US" altLang="en-US" sz="1400">
                <a:solidFill>
                  <a:srgbClr val="000000"/>
                </a:solidFill>
                <a:latin typeface="+mn-lt"/>
              </a:rPr>
              <a:t> represents the participating entity in the reward program – Issuer, Merchant  or group of stores.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1400" b="1">
                <a:solidFill>
                  <a:srgbClr val="000000"/>
                </a:solidFill>
                <a:latin typeface="+mn-lt"/>
              </a:rPr>
              <a:t>Default group</a:t>
            </a:r>
            <a:r>
              <a:rPr lang="en-US" altLang="en-US" sz="1400">
                <a:solidFill>
                  <a:srgbClr val="000000"/>
                </a:solidFill>
                <a:latin typeface="+mn-lt"/>
              </a:rPr>
              <a:t> :  It usually represents Issuer.</a:t>
            </a:r>
          </a:p>
          <a:p>
            <a:pPr lvl="2" algn="l" eaLnBrk="1" hangingPunct="1">
              <a:buFontTx/>
              <a:buChar char="•"/>
            </a:pPr>
            <a:r>
              <a:rPr lang="en-US" altLang="en-US" sz="1400">
                <a:solidFill>
                  <a:srgbClr val="000000"/>
                </a:solidFill>
                <a:latin typeface="+mn-lt"/>
              </a:rPr>
              <a:t> All ‘A’s(AAAAA) is defined for each Scheme. </a:t>
            </a:r>
            <a:endParaRPr lang="en-US" altLang="en-US" sz="1400" b="1">
              <a:solidFill>
                <a:srgbClr val="000000"/>
              </a:solidFill>
              <a:latin typeface="+mn-lt"/>
            </a:endParaRPr>
          </a:p>
          <a:p>
            <a:pPr lvl="2" algn="l" eaLnBrk="1" hangingPunct="1">
              <a:buFontTx/>
              <a:buChar char="•"/>
            </a:pPr>
            <a:r>
              <a:rPr lang="en-US" altLang="en-US" sz="1400">
                <a:solidFill>
                  <a:srgbClr val="000000"/>
                </a:solidFill>
                <a:latin typeface="+mn-lt"/>
              </a:rPr>
              <a:t> Every store is linked to Default Group (as a minimum) to generate Basic earned points.</a:t>
            </a:r>
          </a:p>
          <a:p>
            <a:pPr lvl="2" algn="l" eaLnBrk="1" hangingPunct="1">
              <a:buFontTx/>
              <a:buChar char="•"/>
            </a:pPr>
            <a:r>
              <a:rPr lang="en-US" altLang="en-US" sz="1400">
                <a:solidFill>
                  <a:srgbClr val="000000"/>
                </a:solidFill>
                <a:latin typeface="+mn-lt"/>
              </a:rPr>
              <a:t> It controls the basic earned points awarded to an account and settlement with the Provision Account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1400" b="1">
                <a:solidFill>
                  <a:srgbClr val="000000"/>
                </a:solidFill>
                <a:latin typeface="+mn-lt"/>
              </a:rPr>
              <a:t> Bonus Groups</a:t>
            </a:r>
            <a:r>
              <a:rPr lang="en-US" altLang="en-US" sz="1400">
                <a:solidFill>
                  <a:srgbClr val="000000"/>
                </a:solidFill>
                <a:latin typeface="+mn-lt"/>
              </a:rPr>
              <a:t> : Multiple Stores participating in a Bonus Rewards Scheme represent Bonus group. Bonus groups can be setup by issuers as well.</a:t>
            </a:r>
          </a:p>
          <a:p>
            <a:pPr lvl="2" algn="l" eaLnBrk="1" hangingPunct="1">
              <a:buFontTx/>
              <a:buChar char="•"/>
            </a:pPr>
            <a:r>
              <a:rPr lang="en-US" altLang="en-US" sz="1400">
                <a:solidFill>
                  <a:srgbClr val="000000"/>
                </a:solidFill>
                <a:latin typeface="+mn-lt"/>
              </a:rPr>
              <a:t> Bonus points are awarded for Bonus group.</a:t>
            </a:r>
          </a:p>
          <a:p>
            <a:pPr lvl="2" algn="l" eaLnBrk="1" hangingPunct="1">
              <a:buFontTx/>
              <a:buChar char="•"/>
            </a:pPr>
            <a:r>
              <a:rPr lang="en-US" altLang="en-US" sz="1400">
                <a:solidFill>
                  <a:srgbClr val="000000"/>
                </a:solidFill>
                <a:latin typeface="+mn-lt"/>
              </a:rPr>
              <a:t> A Store can be associated with multiple Groups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C1F16B0-4B7D-40F9-96A4-CE5599EFC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11122" y="237684"/>
            <a:ext cx="6488906" cy="384721"/>
          </a:xfrm>
          <a:noFill/>
        </p:spPr>
        <p:txBody>
          <a:bodyPr vert="horz" wrap="square" lIns="34290" tIns="0" rIns="34290" bIns="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Scheme and Group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2403EB-318C-439B-9AB2-BA2B8AB33F7C}" vid="{819E83EB-3304-45C5-AE68-EF214ADD408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71bf3f0a-df54-467d-89c2-87f8d534b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4338</TotalTime>
  <Words>1503</Words>
  <Application>Microsoft Office PowerPoint</Application>
  <PresentationFormat>On-screen Show (16:9)</PresentationFormat>
  <Paragraphs>262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MS PGothic</vt:lpstr>
      <vt:lpstr>STKaiti</vt:lpstr>
      <vt:lpstr>Arial</vt:lpstr>
      <vt:lpstr>Calibri</vt:lpstr>
      <vt:lpstr>Calibri Light</vt:lpstr>
      <vt:lpstr>Courier New</vt:lpstr>
      <vt:lpstr>Geneva</vt:lpstr>
      <vt:lpstr>Symbol</vt:lpstr>
      <vt:lpstr>Wingdings</vt:lpstr>
      <vt:lpstr>ヒラギノ角ゴ Pro W3</vt:lpstr>
      <vt:lpstr>L&amp;T Infotech</vt:lpstr>
      <vt:lpstr>Custom Design</vt:lpstr>
      <vt:lpstr>VisionPLUS Overview</vt:lpstr>
      <vt:lpstr>Agenda</vt:lpstr>
      <vt:lpstr>What is LMS ?</vt:lpstr>
      <vt:lpstr>LMS Features</vt:lpstr>
      <vt:lpstr>LMS Features (Contd.) </vt:lpstr>
      <vt:lpstr>LMS Features (Contd.) </vt:lpstr>
      <vt:lpstr> LMS System Architecture</vt:lpstr>
      <vt:lpstr>LMS Control Records</vt:lpstr>
      <vt:lpstr>Scheme and Group</vt:lpstr>
      <vt:lpstr>Points Plan</vt:lpstr>
      <vt:lpstr>PowerPoint Presentation</vt:lpstr>
      <vt:lpstr>PowerPoint Presentation</vt:lpstr>
      <vt:lpstr>Enrollment</vt:lpstr>
      <vt:lpstr>PowerPoint Presentation</vt:lpstr>
      <vt:lpstr>Points Calculation</vt:lpstr>
      <vt:lpstr>Example – Enrollment &amp; Points Calculation</vt:lpstr>
      <vt:lpstr>Account Maintenance</vt:lpstr>
      <vt:lpstr>Points Adjustments</vt:lpstr>
      <vt:lpstr>Redemption</vt:lpstr>
      <vt:lpstr>Redemption Process</vt:lpstr>
      <vt:lpstr>Redemption Example</vt:lpstr>
      <vt:lpstr>General Ledger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VisionPLUS Overview</dc:title>
  <dc:creator>Girish Apte</dc:creator>
  <cp:lastModifiedBy>Girish Apte</cp:lastModifiedBy>
  <cp:revision>15</cp:revision>
  <cp:lastPrinted>2015-11-28T12:28:20Z</cp:lastPrinted>
  <dcterms:created xsi:type="dcterms:W3CDTF">2018-11-16T06:32:45Z</dcterms:created>
  <dcterms:modified xsi:type="dcterms:W3CDTF">2018-11-19T06:51:39Z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