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8" r:id="rId2"/>
    <p:sldId id="261" r:id="rId3"/>
    <p:sldId id="260" r:id="rId4"/>
    <p:sldId id="289" r:id="rId5"/>
    <p:sldId id="259" r:id="rId6"/>
    <p:sldId id="262" r:id="rId7"/>
    <p:sldId id="263" r:id="rId8"/>
    <p:sldId id="264" r:id="rId9"/>
    <p:sldId id="265" r:id="rId10"/>
    <p:sldId id="266" r:id="rId11"/>
    <p:sldId id="267" r:id="rId12"/>
    <p:sldId id="269" r:id="rId13"/>
    <p:sldId id="270" r:id="rId14"/>
    <p:sldId id="271" r:id="rId15"/>
    <p:sldId id="272" r:id="rId16"/>
    <p:sldId id="283" r:id="rId17"/>
    <p:sldId id="284" r:id="rId18"/>
    <p:sldId id="285" r:id="rId19"/>
    <p:sldId id="286" r:id="rId20"/>
    <p:sldId id="274" r:id="rId21"/>
    <p:sldId id="288" r:id="rId22"/>
    <p:sldId id="291" r:id="rId23"/>
    <p:sldId id="292" r:id="rId24"/>
    <p:sldId id="273" r:id="rId25"/>
    <p:sldId id="275" r:id="rId26"/>
    <p:sldId id="276" r:id="rId27"/>
    <p:sldId id="277" r:id="rId28"/>
    <p:sldId id="278" r:id="rId29"/>
    <p:sldId id="279" r:id="rId30"/>
    <p:sldId id="290" r:id="rId31"/>
    <p:sldId id="280"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8E15E-B12D-46C3-92EC-554EB25AB858}" type="datetimeFigureOut">
              <a:rPr lang="en-IN" smtClean="0"/>
              <a:t>05-04-2024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0C4E05E-C3B1-4F09-A85B-92D8588A228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739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8E15E-B12D-46C3-92EC-554EB25AB8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4E05E-C3B1-4F09-A85B-92D8588A228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26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8E15E-B12D-46C3-92EC-554EB25AB8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4E05E-C3B1-4F09-A85B-92D8588A228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217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DB0C5-7087-4AC6-BDFD-D4A1F58C3ACF}"/>
              </a:ext>
            </a:extLst>
          </p:cNvPr>
          <p:cNvSpPr>
            <a:spLocks noGrp="1"/>
          </p:cNvSpPr>
          <p:nvPr>
            <p:ph type="dt" sz="half" idx="10"/>
          </p:nvPr>
        </p:nvSpPr>
        <p:spPr/>
        <p:txBody>
          <a:bodyPr/>
          <a:lstStyle/>
          <a:p>
            <a:fld id="{8718E15E-B12D-46C3-92EC-554EB25AB858}" type="datetimeFigureOut">
              <a:rPr lang="en-IN" smtClean="0"/>
              <a:t>05-04-2024</a:t>
            </a:fld>
            <a:endParaRPr lang="en-IN"/>
          </a:p>
        </p:txBody>
      </p:sp>
      <p:sp>
        <p:nvSpPr>
          <p:cNvPr id="3" name="Footer Placeholder 2">
            <a:extLst>
              <a:ext uri="{FF2B5EF4-FFF2-40B4-BE49-F238E27FC236}">
                <a16:creationId xmlns:a16="http://schemas.microsoft.com/office/drawing/2014/main" id="{3E84611B-2624-442D-917E-C077FBE35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FFD526-8B5D-4687-BCF6-BBA13A8E8BC5}"/>
              </a:ext>
            </a:extLst>
          </p:cNvPr>
          <p:cNvSpPr>
            <a:spLocks noGrp="1"/>
          </p:cNvSpPr>
          <p:nvPr>
            <p:ph type="sldNum" sz="quarter" idx="12"/>
          </p:nvPr>
        </p:nvSpPr>
        <p:spPr/>
        <p:txBody>
          <a:bodyPr/>
          <a:lstStyle/>
          <a:p>
            <a:fld id="{70C4E05E-C3B1-4F09-A85B-92D8588A2281}" type="slidenum">
              <a:rPr lang="en-IN" smtClean="0"/>
              <a:t>‹#›</a:t>
            </a:fld>
            <a:endParaRPr lang="en-IN"/>
          </a:p>
        </p:txBody>
      </p:sp>
      <p:sp>
        <p:nvSpPr>
          <p:cNvPr id="6" name="Picture Placeholder 5">
            <a:extLst>
              <a:ext uri="{FF2B5EF4-FFF2-40B4-BE49-F238E27FC236}">
                <a16:creationId xmlns:a16="http://schemas.microsoft.com/office/drawing/2014/main" id="{7E331588-7546-4957-A9A1-48B7BD671134}"/>
              </a:ext>
            </a:extLst>
          </p:cNvPr>
          <p:cNvSpPr>
            <a:spLocks noGrp="1"/>
          </p:cNvSpPr>
          <p:nvPr>
            <p:ph type="pic" sz="quarter" idx="13"/>
          </p:nvPr>
        </p:nvSpPr>
        <p:spPr>
          <a:xfrm>
            <a:off x="0" y="0"/>
            <a:ext cx="12192000" cy="6858000"/>
          </a:xfrm>
        </p:spPr>
        <p:txBody>
          <a:bodyPr/>
          <a:lstStyle/>
          <a:p>
            <a:endParaRPr lang="en-IN"/>
          </a:p>
        </p:txBody>
      </p:sp>
    </p:spTree>
    <p:extLst>
      <p:ext uri="{BB962C8B-B14F-4D97-AF65-F5344CB8AC3E}">
        <p14:creationId xmlns:p14="http://schemas.microsoft.com/office/powerpoint/2010/main" val="150947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8E15E-B12D-46C3-92EC-554EB25AB8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4E05E-C3B1-4F09-A85B-92D8588A228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720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8E15E-B12D-46C3-92EC-554EB25AB8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4E05E-C3B1-4F09-A85B-92D8588A228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378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8E15E-B12D-46C3-92EC-554EB25AB85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C4E05E-C3B1-4F09-A85B-92D8588A228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89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8E15E-B12D-46C3-92EC-554EB25AB858}"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C4E05E-C3B1-4F09-A85B-92D8588A228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882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8E15E-B12D-46C3-92EC-554EB25AB85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C4E05E-C3B1-4F09-A85B-92D8588A228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99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8E15E-B12D-46C3-92EC-554EB25AB858}"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C4E05E-C3B1-4F09-A85B-92D8588A2281}" type="slidenum">
              <a:rPr lang="en-IN" smtClean="0"/>
              <a:t>‹#›</a:t>
            </a:fld>
            <a:endParaRPr lang="en-IN"/>
          </a:p>
        </p:txBody>
      </p:sp>
    </p:spTree>
    <p:extLst>
      <p:ext uri="{BB962C8B-B14F-4D97-AF65-F5344CB8AC3E}">
        <p14:creationId xmlns:p14="http://schemas.microsoft.com/office/powerpoint/2010/main" val="20575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8E15E-B12D-46C3-92EC-554EB25AB85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C4E05E-C3B1-4F09-A85B-92D8588A228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551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18E15E-B12D-46C3-92EC-554EB25AB858}" type="datetimeFigureOut">
              <a:rPr lang="en-IN" smtClean="0"/>
              <a:t>05-04-2024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70C4E05E-C3B1-4F09-A85B-92D8588A228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256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18E15E-B12D-46C3-92EC-554EB25AB858}" type="datetimeFigureOut">
              <a:rPr lang="en-IN" smtClean="0"/>
              <a:t>05-04-2024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0C4E05E-C3B1-4F09-A85B-92D8588A228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74132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50270085-5A23-40BF-9AD7-21F72584E7F8}"/>
              </a:ext>
            </a:extLst>
          </p:cNvPr>
          <p:cNvSpPr>
            <a:spLocks noChangeArrowheads="1"/>
          </p:cNvSpPr>
          <p:nvPr/>
        </p:nvSpPr>
        <p:spPr bwMode="auto">
          <a:xfrm>
            <a:off x="0" y="38670"/>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8" name="Group 27">
            <a:extLst>
              <a:ext uri="{FF2B5EF4-FFF2-40B4-BE49-F238E27FC236}">
                <a16:creationId xmlns:a16="http://schemas.microsoft.com/office/drawing/2014/main" id="{F0FDDC81-A0F1-4EC6-A06D-D7FD0AD45888}"/>
              </a:ext>
            </a:extLst>
          </p:cNvPr>
          <p:cNvGrpSpPr/>
          <p:nvPr/>
        </p:nvGrpSpPr>
        <p:grpSpPr>
          <a:xfrm>
            <a:off x="0" y="5782392"/>
            <a:ext cx="12191740" cy="1101054"/>
            <a:chOff x="0" y="5782392"/>
            <a:chExt cx="12191740" cy="1101054"/>
          </a:xfrm>
        </p:grpSpPr>
        <p:sp>
          <p:nvSpPr>
            <p:cNvPr id="10" name="Rectangle 9">
              <a:extLst>
                <a:ext uri="{FF2B5EF4-FFF2-40B4-BE49-F238E27FC236}">
                  <a16:creationId xmlns:a16="http://schemas.microsoft.com/office/drawing/2014/main" id="{F5C4679C-39B3-419D-B361-DD0F67E5CD0E}"/>
                </a:ext>
              </a:extLst>
            </p:cNvPr>
            <p:cNvSpPr/>
            <p:nvPr/>
          </p:nvSpPr>
          <p:spPr>
            <a:xfrm>
              <a:off x="0" y="5782392"/>
              <a:ext cx="12191740" cy="1101054"/>
            </a:xfrm>
            <a:prstGeom prst="rect">
              <a:avLst/>
            </a:prstGeom>
            <a:solidFill>
              <a:srgbClr val="0168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474862D-992D-43B4-B584-3FEDE146937D}"/>
                </a:ext>
              </a:extLst>
            </p:cNvPr>
            <p:cNvGrpSpPr/>
            <p:nvPr/>
          </p:nvGrpSpPr>
          <p:grpSpPr>
            <a:xfrm>
              <a:off x="324016" y="5917421"/>
              <a:ext cx="11543709" cy="830997"/>
              <a:chOff x="253677" y="5917421"/>
              <a:chExt cx="11543709" cy="830997"/>
            </a:xfrm>
          </p:grpSpPr>
          <p:grpSp>
            <p:nvGrpSpPr>
              <p:cNvPr id="18" name="Group 17">
                <a:extLst>
                  <a:ext uri="{FF2B5EF4-FFF2-40B4-BE49-F238E27FC236}">
                    <a16:creationId xmlns:a16="http://schemas.microsoft.com/office/drawing/2014/main" id="{D52CC3C2-3732-4309-B2D2-7A310605A206}"/>
                  </a:ext>
                </a:extLst>
              </p:cNvPr>
              <p:cNvGrpSpPr/>
              <p:nvPr/>
            </p:nvGrpSpPr>
            <p:grpSpPr>
              <a:xfrm>
                <a:off x="253677" y="5965323"/>
                <a:ext cx="2848837" cy="735193"/>
                <a:chOff x="569612" y="5963587"/>
                <a:chExt cx="2848837" cy="735193"/>
              </a:xfrm>
            </p:grpSpPr>
            <p:sp>
              <p:nvSpPr>
                <p:cNvPr id="17" name="TextBox 16">
                  <a:extLst>
                    <a:ext uri="{FF2B5EF4-FFF2-40B4-BE49-F238E27FC236}">
                      <a16:creationId xmlns:a16="http://schemas.microsoft.com/office/drawing/2014/main" id="{36821D32-9E4C-46E3-8455-790E9AC8A13F}"/>
                    </a:ext>
                  </a:extLst>
                </p:cNvPr>
                <p:cNvSpPr txBox="1"/>
                <p:nvPr/>
              </p:nvSpPr>
              <p:spPr>
                <a:xfrm>
                  <a:off x="569612" y="5963587"/>
                  <a:ext cx="2848837" cy="369332"/>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E9FFF46E-91AF-4FDB-81E8-49C7B601E887}"/>
                    </a:ext>
                  </a:extLst>
                </p:cNvPr>
                <p:cNvSpPr txBox="1"/>
                <p:nvPr/>
              </p:nvSpPr>
              <p:spPr>
                <a:xfrm>
                  <a:off x="569612" y="6329448"/>
                  <a:ext cx="2848837" cy="369332"/>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16" name="TextBox 15">
                <a:extLst>
                  <a:ext uri="{FF2B5EF4-FFF2-40B4-BE49-F238E27FC236}">
                    <a16:creationId xmlns:a16="http://schemas.microsoft.com/office/drawing/2014/main" id="{CBB2C00D-A9BC-48A4-990B-AA51F432006E}"/>
                  </a:ext>
                </a:extLst>
              </p:cNvPr>
              <p:cNvSpPr txBox="1"/>
              <p:nvPr/>
            </p:nvSpPr>
            <p:spPr>
              <a:xfrm>
                <a:off x="3154910" y="5917421"/>
                <a:ext cx="67524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781B500A-462D-4256-9801-64453C436E86}"/>
                  </a:ext>
                </a:extLst>
              </p:cNvPr>
              <p:cNvSpPr txBox="1"/>
              <p:nvPr/>
            </p:nvSpPr>
            <p:spPr>
              <a:xfrm>
                <a:off x="3882555" y="6009754"/>
                <a:ext cx="2457158" cy="369332"/>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86B28793-22BC-4C38-93D4-77F1A8339F22}"/>
                  </a:ext>
                </a:extLst>
              </p:cNvPr>
              <p:cNvSpPr txBox="1"/>
              <p:nvPr/>
            </p:nvSpPr>
            <p:spPr>
              <a:xfrm>
                <a:off x="6392109" y="5917421"/>
                <a:ext cx="67524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1F42A58D-BFF4-401F-AE29-78F9506AB7BB}"/>
                  </a:ext>
                </a:extLst>
              </p:cNvPr>
              <p:cNvSpPr txBox="1"/>
              <p:nvPr/>
            </p:nvSpPr>
            <p:spPr>
              <a:xfrm>
                <a:off x="7119754" y="6009754"/>
                <a:ext cx="1954468" cy="369332"/>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B9D7EAA9-AD48-4CF4-93B7-3DB212A1ED8A}"/>
                  </a:ext>
                </a:extLst>
              </p:cNvPr>
              <p:cNvSpPr txBox="1"/>
              <p:nvPr/>
            </p:nvSpPr>
            <p:spPr>
              <a:xfrm>
                <a:off x="9854265" y="6009754"/>
                <a:ext cx="1943121" cy="369332"/>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AAF46116-9651-46DD-913A-B0E811502026}"/>
                  </a:ext>
                </a:extLst>
              </p:cNvPr>
              <p:cNvSpPr txBox="1"/>
              <p:nvPr/>
            </p:nvSpPr>
            <p:spPr>
              <a:xfrm>
                <a:off x="9126618" y="5917421"/>
                <a:ext cx="67524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4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0C66F4B2-D0E5-467C-ABBE-3F4100B48394}"/>
              </a:ext>
            </a:extLst>
          </p:cNvPr>
          <p:cNvGrpSpPr/>
          <p:nvPr/>
        </p:nvGrpSpPr>
        <p:grpSpPr>
          <a:xfrm>
            <a:off x="373825" y="332014"/>
            <a:ext cx="5961534" cy="3517076"/>
            <a:chOff x="373824" y="332014"/>
            <a:chExt cx="7687825" cy="3517076"/>
          </a:xfrm>
        </p:grpSpPr>
        <p:sp>
          <p:nvSpPr>
            <p:cNvPr id="11" name="TextBox 10">
              <a:extLst>
                <a:ext uri="{FF2B5EF4-FFF2-40B4-BE49-F238E27FC236}">
                  <a16:creationId xmlns:a16="http://schemas.microsoft.com/office/drawing/2014/main" id="{E24C80BA-A13E-43E0-9C97-8CB80CCC7AE2}"/>
                </a:ext>
              </a:extLst>
            </p:cNvPr>
            <p:cNvSpPr txBox="1"/>
            <p:nvPr/>
          </p:nvSpPr>
          <p:spPr>
            <a:xfrm>
              <a:off x="373824" y="3510536"/>
              <a:ext cx="6232155"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7FD80656-8181-4960-BF73-AEDA925B6C56}"/>
                </a:ext>
              </a:extLst>
            </p:cNvPr>
            <p:cNvGrpSpPr/>
            <p:nvPr/>
          </p:nvGrpSpPr>
          <p:grpSpPr>
            <a:xfrm>
              <a:off x="373824" y="332014"/>
              <a:ext cx="7687825" cy="3083025"/>
              <a:chOff x="373824" y="-177541"/>
              <a:chExt cx="7687825" cy="3083025"/>
            </a:xfrm>
          </p:grpSpPr>
          <p:sp>
            <p:nvSpPr>
              <p:cNvPr id="4" name="TextBox 3">
                <a:extLst>
                  <a:ext uri="{FF2B5EF4-FFF2-40B4-BE49-F238E27FC236}">
                    <a16:creationId xmlns:a16="http://schemas.microsoft.com/office/drawing/2014/main" id="{FEA5E567-A1A6-4254-951D-7A7476B36BF1}"/>
                  </a:ext>
                </a:extLst>
              </p:cNvPr>
              <p:cNvSpPr txBox="1"/>
              <p:nvPr/>
            </p:nvSpPr>
            <p:spPr>
              <a:xfrm>
                <a:off x="373824" y="-177541"/>
                <a:ext cx="768782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5400" b="1" i="0" u="none" strike="noStrike" kern="1200" cap="none" spc="0" normalizeH="0" baseline="0" noProof="0" dirty="0">
                  <a:ln>
                    <a:noFill/>
                  </a:ln>
                  <a:solidFill>
                    <a:srgbClr val="0168B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88496F54-7D8F-4183-B1B5-AB12AA2ECC0D}"/>
                  </a:ext>
                </a:extLst>
              </p:cNvPr>
              <p:cNvSpPr txBox="1"/>
              <p:nvPr/>
            </p:nvSpPr>
            <p:spPr>
              <a:xfrm>
                <a:off x="373824" y="1982154"/>
                <a:ext cx="590755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5400" b="1" i="0" u="none" strike="noStrike" kern="1200" cap="none" spc="0" normalizeH="0" baseline="0" noProof="0" dirty="0">
                  <a:ln>
                    <a:noFill/>
                  </a:ln>
                  <a:solidFill>
                    <a:srgbClr val="0168B0"/>
                  </a:solidFill>
                  <a:effectLst/>
                  <a:uLnTx/>
                  <a:uFillTx/>
                  <a:latin typeface="Calibri" panose="020F0502020204030204"/>
                  <a:ea typeface="+mn-ea"/>
                  <a:cs typeface="+mn-cs"/>
                </a:endParaRPr>
              </a:p>
            </p:txBody>
          </p:sp>
        </p:grpSp>
      </p:grpSp>
      <p:pic>
        <p:nvPicPr>
          <p:cNvPr id="5" name="Picture 2" descr="Family Clip Art Images – Browse 105,792 Stock Photos, Vectors, and Video |  Adobe Stock">
            <a:extLst>
              <a:ext uri="{FF2B5EF4-FFF2-40B4-BE49-F238E27FC236}">
                <a16:creationId xmlns:a16="http://schemas.microsoft.com/office/drawing/2014/main" id="{AE60909A-58D2-DD66-97A0-DC43411B7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448" y="250813"/>
            <a:ext cx="5176656" cy="517665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8" name="TextBox 7">
            <a:extLst>
              <a:ext uri="{FF2B5EF4-FFF2-40B4-BE49-F238E27FC236}">
                <a16:creationId xmlns:a16="http://schemas.microsoft.com/office/drawing/2014/main" id="{A001BF85-8160-329C-EC11-2955F2121363}"/>
              </a:ext>
            </a:extLst>
          </p:cNvPr>
          <p:cNvSpPr txBox="1"/>
          <p:nvPr/>
        </p:nvSpPr>
        <p:spPr>
          <a:xfrm>
            <a:off x="232914" y="6045227"/>
            <a:ext cx="1251692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ECECEC"/>
                </a:solidFill>
                <a:effectLst/>
                <a:latin typeface="Impact" panose="020B0806030902050204" pitchFamily="34" charset="0"/>
              </a:rPr>
              <a:t>Topic :-  "Healthcare Expenditure Dynamics: An Exploratory Analysis"</a:t>
            </a:r>
            <a:endParaRPr kumimoji="0" lang="en-IN" sz="2400" b="1" i="0" u="none" strike="noStrike" kern="1200" cap="none" spc="0" normalizeH="0" baseline="0" noProof="0" dirty="0">
              <a:ln>
                <a:noFill/>
              </a:ln>
              <a:solidFill>
                <a:srgbClr val="0168B0"/>
              </a:solidFill>
              <a:effectLst/>
              <a:uLnTx/>
              <a:uFillTx/>
              <a:latin typeface="Impact" panose="020B0806030902050204" pitchFamily="34" charset="0"/>
            </a:endParaRPr>
          </a:p>
        </p:txBody>
      </p:sp>
      <p:pic>
        <p:nvPicPr>
          <p:cNvPr id="22" name="Picture 2" descr="UniNa Università Federico II di Napoli | Guida di ateneo - UnidTest">
            <a:extLst>
              <a:ext uri="{FF2B5EF4-FFF2-40B4-BE49-F238E27FC236}">
                <a16:creationId xmlns:a16="http://schemas.microsoft.com/office/drawing/2014/main" id="{16734496-67E9-86A6-D3F9-FC8E3F1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58" y="113461"/>
            <a:ext cx="6844641" cy="235714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067B614-B7B4-BE23-87AE-D83C1AD8B175}"/>
              </a:ext>
            </a:extLst>
          </p:cNvPr>
          <p:cNvSpPr txBox="1"/>
          <p:nvPr/>
        </p:nvSpPr>
        <p:spPr>
          <a:xfrm>
            <a:off x="167131" y="2566306"/>
            <a:ext cx="6595977" cy="2585323"/>
          </a:xfrm>
          <a:prstGeom prst="rect">
            <a:avLst/>
          </a:prstGeom>
          <a:noFill/>
        </p:spPr>
        <p:txBody>
          <a:bodyPr wrap="square">
            <a:spAutoFit/>
          </a:bodyPr>
          <a:lstStyle/>
          <a:p>
            <a:r>
              <a:rPr lang="en-US" b="1" u="sng" dirty="0"/>
              <a:t>Team</a:t>
            </a:r>
          </a:p>
          <a:p>
            <a:endParaRPr lang="en-US" sz="1800" b="1" u="sng" dirty="0"/>
          </a:p>
          <a:p>
            <a:r>
              <a:rPr lang="en-US" dirty="0"/>
              <a:t>Sagar Shetty :      P37000176</a:t>
            </a:r>
          </a:p>
          <a:p>
            <a:r>
              <a:rPr lang="en-US" dirty="0"/>
              <a:t>Sandeep Pandey:  P37000200</a:t>
            </a:r>
          </a:p>
          <a:p>
            <a:r>
              <a:rPr lang="en-US" dirty="0" err="1"/>
              <a:t>Divith</a:t>
            </a:r>
            <a:r>
              <a:rPr lang="en-US" dirty="0"/>
              <a:t> </a:t>
            </a:r>
            <a:r>
              <a:rPr lang="en-US" dirty="0" err="1"/>
              <a:t>Chettiar</a:t>
            </a:r>
            <a:r>
              <a:rPr lang="en-US" dirty="0"/>
              <a:t> :  P37000189</a:t>
            </a:r>
          </a:p>
          <a:p>
            <a:endParaRPr lang="en-US" sz="1800" b="1" u="sng" dirty="0"/>
          </a:p>
          <a:p>
            <a:endParaRPr lang="en-US" sz="1800" b="1" u="sng" dirty="0"/>
          </a:p>
          <a:p>
            <a:r>
              <a:rPr lang="en-US" sz="1800" b="1" u="sng" dirty="0"/>
              <a:t>Under the guidance of Professors –  Roberta Siciliano</a:t>
            </a:r>
            <a:br>
              <a:rPr lang="en-US" sz="1800" b="1" u="sng" dirty="0"/>
            </a:br>
            <a:endParaRPr lang="en-IN" dirty="0"/>
          </a:p>
        </p:txBody>
      </p:sp>
      <p:sp>
        <p:nvSpPr>
          <p:cNvPr id="32" name="Rectangle 9">
            <a:extLst>
              <a:ext uri="{FF2B5EF4-FFF2-40B4-BE49-F238E27FC236}">
                <a16:creationId xmlns:a16="http://schemas.microsoft.com/office/drawing/2014/main" id="{BC0C77D5-9274-3EE9-D8F9-9632EF25412E}"/>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25392"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A2A25"/>
                </a:solidFill>
                <a:effectLst/>
                <a:latin typeface="DroidSansRegular"/>
              </a:rPr>
              <a:t>P37000189</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676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30DF28-2F5E-78DA-F5E3-D12DD33F1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21035" y="1197155"/>
            <a:ext cx="5129784" cy="4463690"/>
          </a:xfrm>
          <a:prstGeom prst="rect">
            <a:avLst/>
          </a:prstGeom>
          <a:noFill/>
        </p:spPr>
      </p:pic>
      <p:pic>
        <p:nvPicPr>
          <p:cNvPr id="5" name="Picture 4" descr="A graph of a person and person&#10;&#10;Description automatically generated">
            <a:extLst>
              <a:ext uri="{FF2B5EF4-FFF2-40B4-BE49-F238E27FC236}">
                <a16:creationId xmlns:a16="http://schemas.microsoft.com/office/drawing/2014/main" id="{9D8AADA5-55DF-7184-EF74-F25700649F31}"/>
              </a:ext>
            </a:extLst>
          </p:cNvPr>
          <p:cNvPicPr>
            <a:picLocks noChangeAspect="1"/>
          </p:cNvPicPr>
          <p:nvPr/>
        </p:nvPicPr>
        <p:blipFill rotWithShape="1">
          <a:blip r:embed="rId3">
            <a:extLst>
              <a:ext uri="{28A0092B-C50C-407E-A947-70E740481C1C}">
                <a14:useLocalDpi xmlns:a14="http://schemas.microsoft.com/office/drawing/2010/main" val="0"/>
              </a:ext>
            </a:extLst>
          </a:blip>
          <a:srcRect r="14120"/>
          <a:stretch/>
        </p:blipFill>
        <p:spPr bwMode="auto">
          <a:xfrm>
            <a:off x="641180" y="830205"/>
            <a:ext cx="5129784" cy="5197590"/>
          </a:xfrm>
          <a:prstGeom prst="rect">
            <a:avLst/>
          </a:prstGeom>
          <a:noFill/>
        </p:spPr>
      </p:pic>
    </p:spTree>
    <p:extLst>
      <p:ext uri="{BB962C8B-B14F-4D97-AF65-F5344CB8AC3E}">
        <p14:creationId xmlns:p14="http://schemas.microsoft.com/office/powerpoint/2010/main" val="12073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A2FEE3-3C7B-C951-C808-2231FD1BD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40934" y="1330940"/>
            <a:ext cx="4616434" cy="4016998"/>
          </a:xfrm>
          <a:prstGeom prst="rect">
            <a:avLst/>
          </a:prstGeom>
          <a:noFill/>
        </p:spPr>
      </p:pic>
      <p:pic>
        <p:nvPicPr>
          <p:cNvPr id="3" name="Picture 2">
            <a:extLst>
              <a:ext uri="{FF2B5EF4-FFF2-40B4-BE49-F238E27FC236}">
                <a16:creationId xmlns:a16="http://schemas.microsoft.com/office/drawing/2014/main" id="{9B7D7A6E-9C80-FBE6-CA73-BF26305AA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434633" y="1318717"/>
            <a:ext cx="4644528" cy="4041444"/>
          </a:xfrm>
          <a:prstGeom prst="rect">
            <a:avLst/>
          </a:prstGeom>
          <a:noFill/>
        </p:spPr>
      </p:pic>
    </p:spTree>
    <p:extLst>
      <p:ext uri="{BB962C8B-B14F-4D97-AF65-F5344CB8AC3E}">
        <p14:creationId xmlns:p14="http://schemas.microsoft.com/office/powerpoint/2010/main" val="198500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2E24D6-EE8B-DA2F-8595-CEF8A442F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7" y="1125396"/>
            <a:ext cx="5294716" cy="4607206"/>
          </a:xfrm>
          <a:prstGeom prst="rect">
            <a:avLst/>
          </a:prstGeom>
          <a:noFill/>
        </p:spPr>
      </p:pic>
      <p:pic>
        <p:nvPicPr>
          <p:cNvPr id="3" name="Picture 2">
            <a:extLst>
              <a:ext uri="{FF2B5EF4-FFF2-40B4-BE49-F238E27FC236}">
                <a16:creationId xmlns:a16="http://schemas.microsoft.com/office/drawing/2014/main" id="{F3885E92-E5CD-D0F1-598F-2167516B0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12043" y="1143000"/>
            <a:ext cx="5294715" cy="4607205"/>
          </a:xfrm>
          <a:prstGeom prst="rect">
            <a:avLst/>
          </a:prstGeom>
          <a:noFill/>
        </p:spPr>
      </p:pic>
    </p:spTree>
    <p:extLst>
      <p:ext uri="{BB962C8B-B14F-4D97-AF65-F5344CB8AC3E}">
        <p14:creationId xmlns:p14="http://schemas.microsoft.com/office/powerpoint/2010/main" val="41828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159C-713C-AE15-E159-0EE2823D0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894796" y="643467"/>
            <a:ext cx="6402407" cy="5571066"/>
          </a:xfrm>
          <a:prstGeom prst="rect">
            <a:avLst/>
          </a:prstGeom>
          <a:noFill/>
        </p:spPr>
      </p:pic>
    </p:spTree>
    <p:extLst>
      <p:ext uri="{BB962C8B-B14F-4D97-AF65-F5344CB8AC3E}">
        <p14:creationId xmlns:p14="http://schemas.microsoft.com/office/powerpoint/2010/main" val="241792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DA5783-EEB4-3DC1-D17F-BA30C39B653B}"/>
              </a:ext>
            </a:extLst>
          </p:cNvPr>
          <p:cNvSpPr/>
          <p:nvPr/>
        </p:nvSpPr>
        <p:spPr>
          <a:xfrm>
            <a:off x="189781" y="234768"/>
            <a:ext cx="5536001"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kern="1200" dirty="0">
                <a:ln w="6600">
                  <a:solidFill>
                    <a:schemeClr val="accent2"/>
                  </a:solidFill>
                  <a:prstDash val="solid"/>
                </a:ln>
                <a:solidFill>
                  <a:schemeClr val="tx1"/>
                </a:solidFill>
                <a:effectLst>
                  <a:outerShdw dist="38100" dir="2700000" algn="tl" rotWithShape="0">
                    <a:schemeClr val="accent2"/>
                  </a:outerShdw>
                </a:effectLst>
                <a:latin typeface="+mj-lt"/>
                <a:ea typeface="+mj-ea"/>
                <a:cs typeface="+mj-cs"/>
              </a:rPr>
              <a:t>CORRELATION ANALYSIS</a:t>
            </a:r>
            <a:endParaRPr lang="en-US" sz="5400" b="1" kern="1200" cap="none" spc="0" dirty="0">
              <a:ln w="6600">
                <a:solidFill>
                  <a:schemeClr val="accent2"/>
                </a:solidFill>
                <a:prstDash val="solid"/>
              </a:ln>
              <a:solidFill>
                <a:schemeClr val="tx1"/>
              </a:solidFill>
              <a:effectLst>
                <a:outerShdw dist="38100" dir="2700000" algn="tl" rotWithShape="0">
                  <a:schemeClr val="accent2"/>
                </a:outerShdw>
              </a:effectLst>
              <a:latin typeface="+mj-lt"/>
              <a:ea typeface="+mj-ea"/>
              <a:cs typeface="+mj-cs"/>
            </a:endParaRPr>
          </a:p>
        </p:txBody>
      </p:sp>
      <p:pic>
        <p:nvPicPr>
          <p:cNvPr id="6" name="Picture 5">
            <a:extLst>
              <a:ext uri="{FF2B5EF4-FFF2-40B4-BE49-F238E27FC236}">
                <a16:creationId xmlns:a16="http://schemas.microsoft.com/office/drawing/2014/main" id="{A8099226-669B-669C-82D2-177F410E8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0" y="1146319"/>
            <a:ext cx="5536001" cy="4817161"/>
          </a:xfrm>
          <a:prstGeom prst="rect">
            <a:avLst/>
          </a:prstGeom>
          <a:noFill/>
        </p:spPr>
      </p:pic>
      <p:sp>
        <p:nvSpPr>
          <p:cNvPr id="5" name="AutoShape 4">
            <a:extLst>
              <a:ext uri="{FF2B5EF4-FFF2-40B4-BE49-F238E27FC236}">
                <a16:creationId xmlns:a16="http://schemas.microsoft.com/office/drawing/2014/main" id="{0F1FC53B-3398-976C-311D-C48BD85244B5}"/>
              </a:ext>
            </a:extLst>
          </p:cNvPr>
          <p:cNvSpPr>
            <a:spLocks noChangeAspect="1" noChangeArrowheads="1"/>
          </p:cNvSpPr>
          <p:nvPr/>
        </p:nvSpPr>
        <p:spPr bwMode="auto">
          <a:xfrm>
            <a:off x="5943599" y="3276599"/>
            <a:ext cx="3711067" cy="37110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0337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B60425-D9E0-4BCF-0A16-339FB300A560}"/>
              </a:ext>
            </a:extLst>
          </p:cNvPr>
          <p:cNvSpPr txBox="1"/>
          <p:nvPr/>
        </p:nvSpPr>
        <p:spPr>
          <a:xfrm>
            <a:off x="858416" y="774891"/>
            <a:ext cx="10219094" cy="4799455"/>
          </a:xfrm>
          <a:prstGeom prst="rect">
            <a:avLst/>
          </a:prstGeom>
          <a:noFill/>
        </p:spPr>
        <p:txBody>
          <a:bodyPr wrap="square">
            <a:spAutoFit/>
          </a:bodyPr>
          <a:lstStyle/>
          <a:p>
            <a:pPr>
              <a:lnSpc>
                <a:spcPct val="107000"/>
              </a:lnSpc>
              <a:spcAft>
                <a:spcPts val="800"/>
              </a:spcAft>
            </a:pPr>
            <a:r>
              <a:rPr lang="en-GB" sz="3600" kern="100" dirty="0">
                <a:effectLst/>
                <a:latin typeface="Aldhabi" panose="01000000000000000000" pitchFamily="2" charset="-78"/>
                <a:ea typeface="DengXian" panose="02010600030101010101" pitchFamily="2" charset="-122"/>
                <a:cs typeface="Aldhabi" panose="01000000000000000000" pitchFamily="2" charset="-78"/>
              </a:rPr>
              <a:t>Based on the insights from our initial exploration, we can proceed with more in-depth analysis and even build predictive models to estimate medical costs based on different attributes. We may also want to handle missing data, perform feature engineering, and conduct statistical tests to validate any observed relationships. This will allow us to gain a deeper understanding of the factors influencing medical costs and make more accurate predictions in the future. By continuously refining our analysis and models, we can provide valuable insights for decision-making and improve the overall healthcare system's efficiency and effectiveness.</a:t>
            </a:r>
            <a:endParaRPr lang="en-IN" sz="3600" kern="100" dirty="0">
              <a:effectLst/>
              <a:latin typeface="Aldhabi" panose="01000000000000000000" pitchFamily="2" charset="-78"/>
              <a:ea typeface="DengXian" panose="02010600030101010101" pitchFamily="2" charset="-122"/>
              <a:cs typeface="Aldhabi" panose="01000000000000000000" pitchFamily="2" charset="-78"/>
            </a:endParaRPr>
          </a:p>
        </p:txBody>
      </p:sp>
    </p:spTree>
    <p:extLst>
      <p:ext uri="{BB962C8B-B14F-4D97-AF65-F5344CB8AC3E}">
        <p14:creationId xmlns:p14="http://schemas.microsoft.com/office/powerpoint/2010/main" val="35467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6DFA58-48A4-BA75-791F-5F91F8823025}"/>
              </a:ext>
            </a:extLst>
          </p:cNvPr>
          <p:cNvSpPr/>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0" kern="1200" cap="none" spc="0" dirty="0">
                <a:ln w="0"/>
                <a:solidFill>
                  <a:schemeClr val="tx1"/>
                </a:solidFill>
                <a:effectLst/>
                <a:latin typeface="+mj-lt"/>
                <a:ea typeface="+mj-ea"/>
                <a:cs typeface="+mj-cs"/>
              </a:rPr>
              <a:t>Analyzing Relationships</a:t>
            </a:r>
          </a:p>
        </p:txBody>
      </p:sp>
      <p:sp>
        <p:nvSpPr>
          <p:cNvPr id="7" name="TextBox 6">
            <a:extLst>
              <a:ext uri="{FF2B5EF4-FFF2-40B4-BE49-F238E27FC236}">
                <a16:creationId xmlns:a16="http://schemas.microsoft.com/office/drawing/2014/main" id="{2ED685D7-8317-FE9A-3729-0C8906605ECB}"/>
              </a:ext>
            </a:extLst>
          </p:cNvPr>
          <p:cNvSpPr txBox="1"/>
          <p:nvPr/>
        </p:nvSpPr>
        <p:spPr>
          <a:xfrm>
            <a:off x="6159535" y="5373210"/>
            <a:ext cx="5285937" cy="330540"/>
          </a:xfrm>
          <a:prstGeom prst="rect">
            <a:avLst/>
          </a:prstGeom>
          <a:noFill/>
        </p:spPr>
        <p:txBody>
          <a:bodyPr wrap="square">
            <a:spAutoFit/>
          </a:bodyPr>
          <a:lstStyle/>
          <a:p>
            <a:pPr defTabSz="786384">
              <a:spcAft>
                <a:spcPts val="600"/>
              </a:spcAft>
            </a:pPr>
            <a:r>
              <a:rPr lang="en-IN" sz="1548" kern="1200">
                <a:solidFill>
                  <a:schemeClr val="tx1"/>
                </a:solidFill>
                <a:latin typeface="Times New Roman" panose="02020603050405020304" pitchFamily="18" charset="0"/>
                <a:ea typeface="DengXian" panose="02010600030101010101" pitchFamily="2" charset="-122"/>
                <a:cs typeface="+mn-cs"/>
              </a:rPr>
              <a:t>Scatter plot of Age vs. Charges</a:t>
            </a:r>
            <a:endParaRPr lang="en-IN"/>
          </a:p>
        </p:txBody>
      </p:sp>
      <p:pic>
        <p:nvPicPr>
          <p:cNvPr id="8" name="Picture 7">
            <a:extLst>
              <a:ext uri="{FF2B5EF4-FFF2-40B4-BE49-F238E27FC236}">
                <a16:creationId xmlns:a16="http://schemas.microsoft.com/office/drawing/2014/main" id="{88C257FD-1128-345E-C1E9-32C7DCE15B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4296" y="1164617"/>
            <a:ext cx="6903720" cy="4127707"/>
          </a:xfrm>
          <a:prstGeom prst="rect">
            <a:avLst/>
          </a:prstGeom>
          <a:noFill/>
        </p:spPr>
      </p:pic>
    </p:spTree>
    <p:extLst>
      <p:ext uri="{BB962C8B-B14F-4D97-AF65-F5344CB8AC3E}">
        <p14:creationId xmlns:p14="http://schemas.microsoft.com/office/powerpoint/2010/main" val="316353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1240C3-D87F-26D0-4731-EF9D305AA1DD}"/>
              </a:ext>
            </a:extLst>
          </p:cNvPr>
          <p:cNvSpPr txBox="1"/>
          <p:nvPr/>
        </p:nvSpPr>
        <p:spPr>
          <a:xfrm>
            <a:off x="4682209" y="5583414"/>
            <a:ext cx="4948416" cy="316690"/>
          </a:xfrm>
          <a:prstGeom prst="rect">
            <a:avLst/>
          </a:prstGeom>
          <a:noFill/>
        </p:spPr>
        <p:txBody>
          <a:bodyPr wrap="square">
            <a:spAutoFit/>
          </a:bodyPr>
          <a:lstStyle/>
          <a:p>
            <a:pPr defTabSz="740664">
              <a:spcAft>
                <a:spcPts val="600"/>
              </a:spcAft>
            </a:pPr>
            <a:r>
              <a:rPr lang="en-IN" sz="1458" kern="1200">
                <a:solidFill>
                  <a:schemeClr val="tx1"/>
                </a:solidFill>
                <a:latin typeface="Times New Roman" panose="02020603050405020304" pitchFamily="18" charset="0"/>
                <a:ea typeface="DengXian" panose="02010600030101010101" pitchFamily="2" charset="-122"/>
                <a:cs typeface="+mn-cs"/>
              </a:rPr>
              <a:t>Scatter plot of BMI vs. Charges</a:t>
            </a:r>
            <a:endParaRPr lang="en-IN"/>
          </a:p>
        </p:txBody>
      </p:sp>
      <p:pic>
        <p:nvPicPr>
          <p:cNvPr id="5" name="Picture 4">
            <a:extLst>
              <a:ext uri="{FF2B5EF4-FFF2-40B4-BE49-F238E27FC236}">
                <a16:creationId xmlns:a16="http://schemas.microsoft.com/office/drawing/2014/main" id="{F657EBDD-8874-B22A-2D64-A7460CDAD6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4286" y="914400"/>
            <a:ext cx="7327228" cy="4381197"/>
          </a:xfrm>
          <a:prstGeom prst="rect">
            <a:avLst/>
          </a:prstGeom>
          <a:noFill/>
        </p:spPr>
      </p:pic>
    </p:spTree>
    <p:extLst>
      <p:ext uri="{BB962C8B-B14F-4D97-AF65-F5344CB8AC3E}">
        <p14:creationId xmlns:p14="http://schemas.microsoft.com/office/powerpoint/2010/main" val="276804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B8F6E0-35B5-E2D3-58E2-E33F7CA52683}"/>
              </a:ext>
            </a:extLst>
          </p:cNvPr>
          <p:cNvSpPr txBox="1"/>
          <p:nvPr/>
        </p:nvSpPr>
        <p:spPr>
          <a:xfrm>
            <a:off x="2708110" y="5770113"/>
            <a:ext cx="7335359" cy="424732"/>
          </a:xfrm>
          <a:prstGeom prst="rect">
            <a:avLst/>
          </a:prstGeom>
          <a:noFill/>
        </p:spPr>
        <p:txBody>
          <a:bodyPr wrap="square">
            <a:spAutoFit/>
          </a:bodyPr>
          <a:lstStyle/>
          <a:p>
            <a:pPr defTabSz="1097280">
              <a:spcAft>
                <a:spcPts val="600"/>
              </a:spcAft>
            </a:pPr>
            <a:r>
              <a:rPr lang="en-IN" sz="2160" kern="1200">
                <a:solidFill>
                  <a:schemeClr val="tx1"/>
                </a:solidFill>
                <a:latin typeface="Times New Roman" panose="02020603050405020304" pitchFamily="18" charset="0"/>
                <a:ea typeface="DengXian" panose="02010600030101010101" pitchFamily="2" charset="-122"/>
                <a:cs typeface="+mn-cs"/>
              </a:rPr>
              <a:t>Scatter plot of Age vs. Charges </a:t>
            </a:r>
            <a:r>
              <a:rPr lang="en-IN" sz="2160" kern="1200" err="1">
                <a:solidFill>
                  <a:schemeClr val="tx1"/>
                </a:solidFill>
                <a:latin typeface="Times New Roman" panose="02020603050405020304" pitchFamily="18" charset="0"/>
                <a:ea typeface="DengXian" panose="02010600030101010101" pitchFamily="2" charset="-122"/>
                <a:cs typeface="+mn-cs"/>
              </a:rPr>
              <a:t>colored</a:t>
            </a:r>
            <a:r>
              <a:rPr lang="en-IN" sz="2160" kern="1200">
                <a:solidFill>
                  <a:schemeClr val="tx1"/>
                </a:solidFill>
                <a:latin typeface="Times New Roman" panose="02020603050405020304" pitchFamily="18" charset="0"/>
                <a:ea typeface="DengXian" panose="02010600030101010101" pitchFamily="2" charset="-122"/>
                <a:cs typeface="+mn-cs"/>
              </a:rPr>
              <a:t> by Smoker status</a:t>
            </a:r>
            <a:endParaRPr lang="en-IN"/>
          </a:p>
        </p:txBody>
      </p:sp>
      <p:pic>
        <p:nvPicPr>
          <p:cNvPr id="5" name="Picture 4" descr="A graph of blue and red dots&#10;&#10;Description automatically generated">
            <a:extLst>
              <a:ext uri="{FF2B5EF4-FFF2-40B4-BE49-F238E27FC236}">
                <a16:creationId xmlns:a16="http://schemas.microsoft.com/office/drawing/2014/main" id="{98B52774-1A6E-0A6D-940F-9A8B114846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8531" y="643467"/>
            <a:ext cx="7488943" cy="4477626"/>
          </a:xfrm>
          <a:prstGeom prst="rect">
            <a:avLst/>
          </a:prstGeom>
          <a:noFill/>
        </p:spPr>
      </p:pic>
    </p:spTree>
    <p:extLst>
      <p:ext uri="{BB962C8B-B14F-4D97-AF65-F5344CB8AC3E}">
        <p14:creationId xmlns:p14="http://schemas.microsoft.com/office/powerpoint/2010/main" val="4142714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7FEED4-18CD-735C-3AEB-68F9F6D7D520}"/>
              </a:ext>
            </a:extLst>
          </p:cNvPr>
          <p:cNvSpPr txBox="1"/>
          <p:nvPr/>
        </p:nvSpPr>
        <p:spPr>
          <a:xfrm>
            <a:off x="1999425" y="5728215"/>
            <a:ext cx="8028951" cy="455189"/>
          </a:xfrm>
          <a:prstGeom prst="rect">
            <a:avLst/>
          </a:prstGeom>
          <a:noFill/>
        </p:spPr>
        <p:txBody>
          <a:bodyPr wrap="square">
            <a:spAutoFit/>
          </a:bodyPr>
          <a:lstStyle/>
          <a:p>
            <a:pPr defTabSz="1197864">
              <a:spcAft>
                <a:spcPts val="600"/>
              </a:spcAft>
            </a:pPr>
            <a:r>
              <a:rPr lang="en-IN" sz="2358" kern="1200">
                <a:solidFill>
                  <a:schemeClr val="tx1"/>
                </a:solidFill>
                <a:latin typeface="Times New Roman" panose="02020603050405020304" pitchFamily="18" charset="0"/>
                <a:ea typeface="DengXian" panose="02010600030101010101" pitchFamily="2" charset="-122"/>
                <a:cs typeface="+mn-cs"/>
              </a:rPr>
              <a:t>Scatter plot of BMI vs. Charges </a:t>
            </a:r>
            <a:r>
              <a:rPr lang="en-IN" sz="2358" kern="1200" err="1">
                <a:solidFill>
                  <a:schemeClr val="tx1"/>
                </a:solidFill>
                <a:latin typeface="Times New Roman" panose="02020603050405020304" pitchFamily="18" charset="0"/>
                <a:ea typeface="DengXian" panose="02010600030101010101" pitchFamily="2" charset="-122"/>
                <a:cs typeface="+mn-cs"/>
              </a:rPr>
              <a:t>colored</a:t>
            </a:r>
            <a:r>
              <a:rPr lang="en-IN" sz="2358" kern="1200">
                <a:solidFill>
                  <a:schemeClr val="tx1"/>
                </a:solidFill>
                <a:latin typeface="Times New Roman" panose="02020603050405020304" pitchFamily="18" charset="0"/>
                <a:ea typeface="DengXian" panose="02010600030101010101" pitchFamily="2" charset="-122"/>
                <a:cs typeface="+mn-cs"/>
              </a:rPr>
              <a:t> by Smoker status</a:t>
            </a:r>
            <a:endParaRPr lang="en-IN"/>
          </a:p>
        </p:txBody>
      </p:sp>
      <p:pic>
        <p:nvPicPr>
          <p:cNvPr id="5" name="Picture 4" descr="A graph of blue and red dots&#10;&#10;Description automatically generated">
            <a:extLst>
              <a:ext uri="{FF2B5EF4-FFF2-40B4-BE49-F238E27FC236}">
                <a16:creationId xmlns:a16="http://schemas.microsoft.com/office/drawing/2014/main" id="{944565E3-581D-42AC-D11D-3752629938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7707" y="643466"/>
            <a:ext cx="8164868" cy="4881362"/>
          </a:xfrm>
          <a:prstGeom prst="rect">
            <a:avLst/>
          </a:prstGeom>
          <a:noFill/>
        </p:spPr>
      </p:pic>
    </p:spTree>
    <p:extLst>
      <p:ext uri="{BB962C8B-B14F-4D97-AF65-F5344CB8AC3E}">
        <p14:creationId xmlns:p14="http://schemas.microsoft.com/office/powerpoint/2010/main" val="377311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7A3AE7-1487-9C62-29EE-40FDC0BAA25B}"/>
              </a:ext>
            </a:extLst>
          </p:cNvPr>
          <p:cNvSpPr txBox="1"/>
          <p:nvPr/>
        </p:nvSpPr>
        <p:spPr>
          <a:xfrm>
            <a:off x="1679510" y="534435"/>
            <a:ext cx="8502520" cy="4829784"/>
          </a:xfrm>
          <a:prstGeom prst="rect">
            <a:avLst/>
          </a:prstGeom>
          <a:noFill/>
        </p:spPr>
        <p:txBody>
          <a:bodyPr wrap="square">
            <a:spAutoFit/>
          </a:bodyPr>
          <a:lstStyle/>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Objectives:</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The primary objectives of this project are as follows:</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 </a:t>
            </a:r>
          </a:p>
          <a:p>
            <a:pPr marL="457200" indent="-457200">
              <a:lnSpc>
                <a:spcPct val="107000"/>
              </a:lnSpc>
              <a:spcAft>
                <a:spcPts val="800"/>
              </a:spcAft>
              <a:buFont typeface="Arial" panose="020B0604020202020204" pitchFamily="34" charset="0"/>
              <a:buChar char="•"/>
            </a:pPr>
            <a:r>
              <a:rPr lang="en-IN" sz="2800" kern="100" dirty="0">
                <a:effectLst/>
                <a:latin typeface="Aldhabi" panose="01000000000000000000" pitchFamily="2" charset="-78"/>
                <a:ea typeface="DengXian" panose="02010600030101010101" pitchFamily="2" charset="-122"/>
                <a:cs typeface="Aldhabi" panose="01000000000000000000" pitchFamily="2" charset="-78"/>
              </a:rPr>
              <a:t>Perform exploratory data analysis to understand the distribution and characteristics of the dataset.</a:t>
            </a:r>
          </a:p>
          <a:p>
            <a:pPr marL="457200" indent="-457200">
              <a:lnSpc>
                <a:spcPct val="107000"/>
              </a:lnSpc>
              <a:spcAft>
                <a:spcPts val="800"/>
              </a:spcAft>
              <a:buFont typeface="Arial" panose="020B0604020202020204" pitchFamily="34" charset="0"/>
              <a:buChar char="•"/>
            </a:pPr>
            <a:r>
              <a:rPr lang="en-IN" sz="2800" kern="100" dirty="0" err="1">
                <a:effectLst/>
                <a:latin typeface="Aldhabi" panose="01000000000000000000" pitchFamily="2" charset="-78"/>
                <a:ea typeface="DengXian" panose="02010600030101010101" pitchFamily="2" charset="-122"/>
                <a:cs typeface="Aldhabi" panose="01000000000000000000" pitchFamily="2" charset="-78"/>
              </a:rPr>
              <a:t>Analyze</a:t>
            </a:r>
            <a:r>
              <a:rPr lang="en-IN" sz="2800" kern="100" dirty="0">
                <a:effectLst/>
                <a:latin typeface="Aldhabi" panose="01000000000000000000" pitchFamily="2" charset="-78"/>
                <a:ea typeface="DengXian" panose="02010600030101010101" pitchFamily="2" charset="-122"/>
                <a:cs typeface="Aldhabi" panose="01000000000000000000" pitchFamily="2" charset="-78"/>
              </a:rPr>
              <a:t> the relationships between various factors (age, BMI, smoker status, etc.) and medical costs.</a:t>
            </a:r>
          </a:p>
          <a:p>
            <a:pPr marL="457200" indent="-457200">
              <a:lnSpc>
                <a:spcPct val="107000"/>
              </a:lnSpc>
              <a:spcAft>
                <a:spcPts val="800"/>
              </a:spcAft>
              <a:buFont typeface="Arial" panose="020B0604020202020204" pitchFamily="34" charset="0"/>
              <a:buChar char="•"/>
            </a:pPr>
            <a:r>
              <a:rPr lang="en-IN" sz="2800" kern="100" dirty="0">
                <a:effectLst/>
                <a:latin typeface="Aldhabi" panose="01000000000000000000" pitchFamily="2" charset="-78"/>
                <a:ea typeface="DengXian" panose="02010600030101010101" pitchFamily="2" charset="-122"/>
                <a:cs typeface="Aldhabi" panose="01000000000000000000" pitchFamily="2" charset="-78"/>
              </a:rPr>
              <a:t>Visualize the data to gain insights into patterns and trends.</a:t>
            </a:r>
          </a:p>
          <a:p>
            <a:pPr marL="457200" indent="-457200">
              <a:lnSpc>
                <a:spcPct val="107000"/>
              </a:lnSpc>
              <a:spcAft>
                <a:spcPts val="800"/>
              </a:spcAft>
              <a:buFont typeface="Arial" panose="020B0604020202020204" pitchFamily="34" charset="0"/>
              <a:buChar char="•"/>
            </a:pPr>
            <a:r>
              <a:rPr lang="en-IN" sz="2800" kern="100" dirty="0">
                <a:effectLst/>
                <a:latin typeface="Aldhabi" panose="01000000000000000000" pitchFamily="2" charset="-78"/>
                <a:ea typeface="DengXian" panose="02010600030101010101" pitchFamily="2" charset="-122"/>
                <a:cs typeface="Aldhabi" panose="01000000000000000000" pitchFamily="2" charset="-78"/>
              </a:rPr>
              <a:t>Create predictive models to estimate medical costs based on different attributes.</a:t>
            </a:r>
          </a:p>
        </p:txBody>
      </p:sp>
    </p:spTree>
    <p:extLst>
      <p:ext uri="{BB962C8B-B14F-4D97-AF65-F5344CB8AC3E}">
        <p14:creationId xmlns:p14="http://schemas.microsoft.com/office/powerpoint/2010/main" val="373446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E593D0-478B-9169-DECC-DD75AC89AA4F}"/>
              </a:ext>
            </a:extLst>
          </p:cNvPr>
          <p:cNvSpPr/>
          <p:nvPr/>
        </p:nvSpPr>
        <p:spPr>
          <a:xfrm>
            <a:off x="2114317" y="192977"/>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cap="none" spc="0">
                <a:ln w="6600">
                  <a:solidFill>
                    <a:schemeClr val="accent2"/>
                  </a:solidFill>
                  <a:prstDash val="solid"/>
                </a:ln>
                <a:solidFill>
                  <a:schemeClr val="bg1"/>
                </a:solidFill>
                <a:effectLst>
                  <a:outerShdw dist="38100" dir="2700000" algn="tl" rotWithShape="0">
                    <a:schemeClr val="accent2"/>
                  </a:outerShdw>
                </a:effectLst>
                <a:latin typeface="+mj-lt"/>
                <a:ea typeface="+mj-ea"/>
                <a:cs typeface="+mj-cs"/>
              </a:rPr>
              <a:t>QQ PLOTS</a:t>
            </a:r>
          </a:p>
        </p:txBody>
      </p:sp>
      <p:pic>
        <p:nvPicPr>
          <p:cNvPr id="4" name="Picture 3">
            <a:extLst>
              <a:ext uri="{FF2B5EF4-FFF2-40B4-BE49-F238E27FC236}">
                <a16:creationId xmlns:a16="http://schemas.microsoft.com/office/drawing/2014/main" id="{0B8018B0-6808-4951-4ECB-BB46A37C8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02060" y="195770"/>
            <a:ext cx="6397415" cy="5412963"/>
          </a:xfrm>
          <a:prstGeom prst="rect">
            <a:avLst/>
          </a:prstGeom>
          <a:noFill/>
        </p:spPr>
      </p:pic>
      <p:sp>
        <p:nvSpPr>
          <p:cNvPr id="5" name="TextBox 4">
            <a:extLst>
              <a:ext uri="{FF2B5EF4-FFF2-40B4-BE49-F238E27FC236}">
                <a16:creationId xmlns:a16="http://schemas.microsoft.com/office/drawing/2014/main" id="{266BECE7-DB44-AD19-65C0-E9065784F94F}"/>
              </a:ext>
            </a:extLst>
          </p:cNvPr>
          <p:cNvSpPr txBox="1"/>
          <p:nvPr/>
        </p:nvSpPr>
        <p:spPr>
          <a:xfrm>
            <a:off x="190975" y="2902252"/>
            <a:ext cx="5571470" cy="2677656"/>
          </a:xfrm>
          <a:prstGeom prst="rect">
            <a:avLst/>
          </a:prstGeom>
          <a:noFill/>
        </p:spPr>
        <p:txBody>
          <a:bodyPr wrap="square">
            <a:spAutoFit/>
          </a:bodyPr>
          <a:lstStyle/>
          <a:p>
            <a:pPr algn="l">
              <a:buFont typeface="Arial" panose="020B0604020202020204" pitchFamily="34" charset="0"/>
              <a:buChar char="•"/>
            </a:pPr>
            <a:r>
              <a:rPr lang="en-GB" sz="2400" b="0" i="0" dirty="0">
                <a:solidFill>
                  <a:srgbClr val="374151"/>
                </a:solidFill>
                <a:effectLst/>
                <a:latin typeface="Aldhabi" panose="01000000000000000000" pitchFamily="2" charset="-78"/>
                <a:cs typeface="Aldhabi" panose="01000000000000000000" pitchFamily="2" charset="-78"/>
              </a:rPr>
              <a:t> The Q-Q plot is used to check the normality of the 'charges' variable, which is essential for linear regression assumptions.</a:t>
            </a:r>
          </a:p>
          <a:p>
            <a:pPr algn="l">
              <a:buFont typeface="Arial" panose="020B0604020202020204" pitchFamily="34" charset="0"/>
              <a:buChar char="•"/>
            </a:pPr>
            <a:r>
              <a:rPr lang="en-GB" sz="2400" b="0" i="0" dirty="0">
                <a:solidFill>
                  <a:srgbClr val="374151"/>
                </a:solidFill>
                <a:effectLst/>
                <a:latin typeface="Aldhabi" panose="01000000000000000000" pitchFamily="2" charset="-78"/>
                <a:cs typeface="Aldhabi" panose="01000000000000000000" pitchFamily="2" charset="-78"/>
              </a:rPr>
              <a:t>If the data points on the Q-Q plot fall close to the diagonal line, it suggests that the 'charges' variable follows a normal distribution.</a:t>
            </a:r>
          </a:p>
          <a:p>
            <a:pPr algn="l">
              <a:buFont typeface="Arial" panose="020B0604020202020204" pitchFamily="34" charset="0"/>
              <a:buChar char="•"/>
            </a:pPr>
            <a:r>
              <a:rPr lang="en-GB" sz="2400" b="0" i="0" dirty="0">
                <a:solidFill>
                  <a:srgbClr val="374151"/>
                </a:solidFill>
                <a:effectLst/>
                <a:latin typeface="Aldhabi" panose="01000000000000000000" pitchFamily="2" charset="-78"/>
                <a:cs typeface="Aldhabi" panose="01000000000000000000" pitchFamily="2" charset="-78"/>
              </a:rPr>
              <a:t>Deviations from the diagonal line indicate departures from normality, which may affect the reliability of statistical tests that assume normality.</a:t>
            </a:r>
          </a:p>
        </p:txBody>
      </p:sp>
    </p:spTree>
    <p:extLst>
      <p:ext uri="{BB962C8B-B14F-4D97-AF65-F5344CB8AC3E}">
        <p14:creationId xmlns:p14="http://schemas.microsoft.com/office/powerpoint/2010/main" val="61939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698FA4-67BE-18AD-DD35-7B75BD79E240}"/>
              </a:ext>
            </a:extLst>
          </p:cNvPr>
          <p:cNvSpPr/>
          <p:nvPr/>
        </p:nvSpPr>
        <p:spPr>
          <a:xfrm>
            <a:off x="5297762" y="329184"/>
            <a:ext cx="6251110" cy="1783080"/>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3800" b="1" cap="none" spc="0">
                <a:ln w="13462">
                  <a:solidFill>
                    <a:schemeClr val="bg1"/>
                  </a:solidFill>
                  <a:prstDash val="solid"/>
                </a:ln>
                <a:effectLst>
                  <a:outerShdw dist="38100" dir="2700000" algn="bl" rotWithShape="0">
                    <a:schemeClr val="accent5"/>
                  </a:outerShdw>
                </a:effectLst>
                <a:latin typeface="+mj-lt"/>
                <a:ea typeface="+mj-ea"/>
                <a:cs typeface="+mj-cs"/>
              </a:rPr>
              <a:t>hypothesis test to compare medical charges between smokers and non-smokers</a:t>
            </a:r>
          </a:p>
        </p:txBody>
      </p:sp>
      <p:pic>
        <p:nvPicPr>
          <p:cNvPr id="40" name="Picture 14" descr="Desk with productivity items">
            <a:extLst>
              <a:ext uri="{FF2B5EF4-FFF2-40B4-BE49-F238E27FC236}">
                <a16:creationId xmlns:a16="http://schemas.microsoft.com/office/drawing/2014/main" id="{ED6597EE-49F5-5469-D7E5-9A894BFB320D}"/>
              </a:ext>
            </a:extLst>
          </p:cNvPr>
          <p:cNvPicPr>
            <a:picLocks noChangeAspect="1"/>
          </p:cNvPicPr>
          <p:nvPr/>
        </p:nvPicPr>
        <p:blipFill rotWithShape="1">
          <a:blip r:embed="rId2"/>
          <a:srcRect l="34959" r="1970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TextBox 2">
            <a:extLst>
              <a:ext uri="{FF2B5EF4-FFF2-40B4-BE49-F238E27FC236}">
                <a16:creationId xmlns:a16="http://schemas.microsoft.com/office/drawing/2014/main" id="{8F1986B2-63A8-B2F2-BDC0-7F7B5AAA4493}"/>
              </a:ext>
            </a:extLst>
          </p:cNvPr>
          <p:cNvSpPr txBox="1"/>
          <p:nvPr/>
        </p:nvSpPr>
        <p:spPr>
          <a:xfrm>
            <a:off x="5297762" y="2706624"/>
            <a:ext cx="6251110"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0" i="0">
                <a:effectLst/>
              </a:rPr>
              <a:t>Hypothesis testing is a statistical method used to make inferences about a population based on sample data. It helps us determine whether a claim or hypothesis about the population is supported by the data or not</a:t>
            </a:r>
            <a:endParaRPr lang="en-US" sz="2200"/>
          </a:p>
        </p:txBody>
      </p:sp>
      <p:sp>
        <p:nvSpPr>
          <p:cNvPr id="6" name="TextBox 5">
            <a:extLst>
              <a:ext uri="{FF2B5EF4-FFF2-40B4-BE49-F238E27FC236}">
                <a16:creationId xmlns:a16="http://schemas.microsoft.com/office/drawing/2014/main" id="{1F22314A-0740-53A1-CBD2-80C6F2E6D58B}"/>
              </a:ext>
            </a:extLst>
          </p:cNvPr>
          <p:cNvSpPr txBox="1"/>
          <p:nvPr/>
        </p:nvSpPr>
        <p:spPr>
          <a:xfrm>
            <a:off x="5487956" y="4745737"/>
            <a:ext cx="5152830" cy="1000274"/>
          </a:xfrm>
          <a:prstGeom prst="rect">
            <a:avLst/>
          </a:prstGeom>
          <a:noFill/>
        </p:spPr>
        <p:txBody>
          <a:bodyPr wrap="square">
            <a:spAutoFit/>
          </a:bodyPr>
          <a:lstStyle/>
          <a:p>
            <a:pPr algn="l">
              <a:spcAft>
                <a:spcPts val="600"/>
              </a:spcAft>
              <a:buFont typeface="Arial" panose="020B0604020202020204" pitchFamily="34" charset="0"/>
              <a:buChar char="•"/>
            </a:pPr>
            <a:r>
              <a:rPr lang="en-GB" b="0" i="0" dirty="0">
                <a:solidFill>
                  <a:srgbClr val="374151"/>
                </a:solidFill>
                <a:effectLst/>
                <a:latin typeface="Söhne"/>
              </a:rPr>
              <a:t>t-test: Used to compare the means of two groups.</a:t>
            </a:r>
          </a:p>
          <a:p>
            <a:pPr algn="l">
              <a:spcAft>
                <a:spcPts val="600"/>
              </a:spcAft>
              <a:buFont typeface="Arial" panose="020B0604020202020204" pitchFamily="34" charset="0"/>
              <a:buChar char="•"/>
            </a:pPr>
            <a:r>
              <a:rPr lang="en-GB" b="0" i="0" dirty="0">
                <a:solidFill>
                  <a:srgbClr val="374151"/>
                </a:solidFill>
                <a:effectLst/>
                <a:latin typeface="Söhne"/>
              </a:rPr>
              <a:t>ANOVA (Analysis of Variance): Used to compare means of multiple groups.</a:t>
            </a:r>
          </a:p>
        </p:txBody>
      </p:sp>
    </p:spTree>
    <p:extLst>
      <p:ext uri="{BB962C8B-B14F-4D97-AF65-F5344CB8AC3E}">
        <p14:creationId xmlns:p14="http://schemas.microsoft.com/office/powerpoint/2010/main" val="3208106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803D5-2EBA-5A61-F73D-121671C6D7DA}"/>
              </a:ext>
            </a:extLst>
          </p:cNvPr>
          <p:cNvSpPr txBox="1"/>
          <p:nvPr/>
        </p:nvSpPr>
        <p:spPr>
          <a:xfrm>
            <a:off x="671804" y="551866"/>
            <a:ext cx="10021078" cy="5161541"/>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 hypothesis test to compare medical charges between smokers and non-smokers</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t_test_result</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&lt;-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t.test</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(charges ~ smoker, data =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medical_data</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t_test_result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Welch Two Sample t-test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data:  charges by smoker</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t = -32.752,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df</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 311.85, p-value &lt; 2.2e-16</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alternative hypothesis: true difference in means between group no and group yes is not equal to 0</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95 percent confidence interval:</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-25034.71 -22197.21</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sample estimates:</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mean in group no mean in group yes </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8434.268         32050.232</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94097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3333A-4090-6BBF-E5AD-F41BBD7EEF62}"/>
              </a:ext>
            </a:extLst>
          </p:cNvPr>
          <p:cNvSpPr txBox="1"/>
          <p:nvPr/>
        </p:nvSpPr>
        <p:spPr>
          <a:xfrm>
            <a:off x="552972" y="160732"/>
            <a:ext cx="10963469" cy="5632311"/>
          </a:xfrm>
          <a:prstGeom prst="rect">
            <a:avLst/>
          </a:prstGeom>
          <a:noFill/>
        </p:spPr>
        <p:txBody>
          <a:bodyPr wrap="square">
            <a:spAutoFit/>
          </a:bodyPr>
          <a:lstStyle/>
          <a:p>
            <a:pPr algn="l"/>
            <a:r>
              <a:rPr lang="en-GB" sz="2400" b="0" i="0" dirty="0">
                <a:solidFill>
                  <a:srgbClr val="374151"/>
                </a:solidFill>
                <a:effectLst/>
                <a:latin typeface="Aldhabi" panose="01000000000000000000" pitchFamily="2" charset="-78"/>
                <a:cs typeface="Aldhabi" panose="01000000000000000000" pitchFamily="2" charset="-78"/>
              </a:rPr>
              <a:t>Null Hypothesis (H0): There is no significant difference in medical charges between different groups based on the attribute under investigation. In other words, the mean medical charges are equal across all categories of the variable being tested.</a:t>
            </a:r>
          </a:p>
          <a:p>
            <a:pPr algn="l"/>
            <a:r>
              <a:rPr lang="en-GB" sz="2400" b="0" i="0" dirty="0">
                <a:solidFill>
                  <a:srgbClr val="374151"/>
                </a:solidFill>
                <a:effectLst/>
                <a:latin typeface="Aldhabi" panose="01000000000000000000" pitchFamily="2" charset="-78"/>
                <a:cs typeface="Aldhabi" panose="01000000000000000000" pitchFamily="2" charset="-78"/>
              </a:rPr>
              <a:t>Alternative Hypothesis (H1): There is a significant difference in medical charges between at least two groups based on the attribute under investigation. In other words, the mean medical charges are not equal across all categories of the variable being tested.</a:t>
            </a:r>
          </a:p>
          <a:p>
            <a:pPr algn="l"/>
            <a:endParaRPr lang="en-GB" sz="2400" b="0" i="0" dirty="0">
              <a:solidFill>
                <a:srgbClr val="374151"/>
              </a:solidFill>
              <a:effectLst/>
              <a:latin typeface="Aldhabi" panose="01000000000000000000" pitchFamily="2" charset="-78"/>
              <a:cs typeface="Aldhabi" panose="01000000000000000000" pitchFamily="2" charset="-78"/>
            </a:endParaRPr>
          </a:p>
          <a:p>
            <a:pPr algn="l"/>
            <a:r>
              <a:rPr lang="en-GB" sz="2400" b="0" i="0" dirty="0">
                <a:solidFill>
                  <a:srgbClr val="374151"/>
                </a:solidFill>
                <a:effectLst/>
                <a:latin typeface="Aldhabi" panose="01000000000000000000" pitchFamily="2" charset="-78"/>
                <a:cs typeface="Aldhabi" panose="01000000000000000000" pitchFamily="2" charset="-78"/>
              </a:rPr>
              <a:t>For example:</a:t>
            </a:r>
          </a:p>
          <a:p>
            <a:pPr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Hypothesis test for medical charges between smokers and non-smokers:</a:t>
            </a:r>
          </a:p>
          <a:p>
            <a:pPr marL="742950" lvl="1" indent="-285750"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H0: The mean medical charges of smokers and non-smokers are equal.</a:t>
            </a:r>
          </a:p>
          <a:p>
            <a:pPr marL="742950" lvl="1" indent="-285750"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H1: The mean medical charges of smokers and non-smokers are not equal.</a:t>
            </a:r>
          </a:p>
          <a:p>
            <a:pPr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Hypothesis test for medical charges between different regions:</a:t>
            </a:r>
          </a:p>
          <a:p>
            <a:pPr marL="742950" lvl="1" indent="-285750"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H0: The mean medical charges are equal across all regions.</a:t>
            </a:r>
          </a:p>
          <a:p>
            <a:pPr marL="742950" lvl="1" indent="-285750"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H1: The mean medical charges are not equal across all regions.</a:t>
            </a:r>
          </a:p>
          <a:p>
            <a:pPr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Hypothesis test for medical charges between males and females:</a:t>
            </a:r>
          </a:p>
          <a:p>
            <a:pPr marL="742950" lvl="1" indent="-285750"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H0: The mean medical charges for males and females are equal.</a:t>
            </a:r>
          </a:p>
          <a:p>
            <a:pPr marL="742950" lvl="1" indent="-285750" algn="l">
              <a:buFont typeface="+mj-lt"/>
              <a:buAutoNum type="arabicPeriod"/>
            </a:pPr>
            <a:r>
              <a:rPr lang="en-GB" sz="2400" b="0" i="0" dirty="0">
                <a:solidFill>
                  <a:srgbClr val="374151"/>
                </a:solidFill>
                <a:effectLst/>
                <a:latin typeface="Aldhabi" panose="01000000000000000000" pitchFamily="2" charset="-78"/>
                <a:cs typeface="Aldhabi" panose="01000000000000000000" pitchFamily="2" charset="-78"/>
              </a:rPr>
              <a:t>H1: The mean medical charges for males and females are not equal.</a:t>
            </a:r>
          </a:p>
        </p:txBody>
      </p:sp>
    </p:spTree>
    <p:extLst>
      <p:ext uri="{BB962C8B-B14F-4D97-AF65-F5344CB8AC3E}">
        <p14:creationId xmlns:p14="http://schemas.microsoft.com/office/powerpoint/2010/main" val="3031056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993D16-D6C7-437C-D127-37CF2189C7C4}"/>
              </a:ext>
            </a:extLst>
          </p:cNvPr>
          <p:cNvSpPr/>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0" cap="none" spc="0">
                <a:ln w="0"/>
                <a:solidFill>
                  <a:srgbClr val="FFFFFF"/>
                </a:solidFill>
                <a:effectLst/>
                <a:latin typeface="+mj-lt"/>
                <a:ea typeface="+mj-ea"/>
                <a:cs typeface="+mj-cs"/>
              </a:rPr>
              <a:t>Model Interpretation and Visualization</a:t>
            </a:r>
          </a:p>
        </p:txBody>
      </p:sp>
      <p:pic>
        <p:nvPicPr>
          <p:cNvPr id="6" name="Picture 5">
            <a:extLst>
              <a:ext uri="{FF2B5EF4-FFF2-40B4-BE49-F238E27FC236}">
                <a16:creationId xmlns:a16="http://schemas.microsoft.com/office/drawing/2014/main" id="{291A3F75-8CDC-483B-B58B-A94A8CF03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05123" y="802450"/>
            <a:ext cx="4617425" cy="3997637"/>
          </a:xfrm>
          <a:prstGeom prst="rect">
            <a:avLst/>
          </a:prstGeom>
          <a:noFill/>
        </p:spPr>
      </p:pic>
      <p:pic>
        <p:nvPicPr>
          <p:cNvPr id="3" name="Picture 2">
            <a:extLst>
              <a:ext uri="{FF2B5EF4-FFF2-40B4-BE49-F238E27FC236}">
                <a16:creationId xmlns:a16="http://schemas.microsoft.com/office/drawing/2014/main" id="{56CECAFA-BBB2-D9BF-5E68-4A2B3424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66423" y="802256"/>
            <a:ext cx="4617649" cy="3997831"/>
          </a:xfrm>
          <a:prstGeom prst="rect">
            <a:avLst/>
          </a:prstGeom>
          <a:noFill/>
        </p:spPr>
      </p:pic>
    </p:spTree>
    <p:extLst>
      <p:ext uri="{BB962C8B-B14F-4D97-AF65-F5344CB8AC3E}">
        <p14:creationId xmlns:p14="http://schemas.microsoft.com/office/powerpoint/2010/main" val="2939740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AA1560-6921-1C3C-C112-34600CB1E0DA}"/>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dirty="0">
                <a:ln w="12700">
                  <a:solidFill>
                    <a:schemeClr val="accent1"/>
                  </a:solidFill>
                  <a:prstDash val="solid"/>
                </a:ln>
                <a:solidFill>
                  <a:srgbClr val="FFFFFF"/>
                </a:solidFill>
                <a:effectLst>
                  <a:outerShdw dist="38100" dir="2640000" algn="bl" rotWithShape="0">
                    <a:schemeClr val="accent1"/>
                  </a:outerShdw>
                </a:effectLst>
                <a:latin typeface="+mj-lt"/>
                <a:ea typeface="+mj-ea"/>
                <a:cs typeface="+mj-cs"/>
              </a:rPr>
              <a:t>Boxplots for </a:t>
            </a:r>
          </a:p>
          <a:p>
            <a:pPr algn="ctr">
              <a:lnSpc>
                <a:spcPct val="90000"/>
              </a:lnSpc>
              <a:spcBef>
                <a:spcPct val="0"/>
              </a:spcBef>
              <a:spcAft>
                <a:spcPts val="600"/>
              </a:spcAft>
            </a:pPr>
            <a:r>
              <a:rPr lang="en-US" sz="3600" b="1" kern="1200" cap="none" spc="0" dirty="0">
                <a:ln w="12700">
                  <a:solidFill>
                    <a:schemeClr val="accent1"/>
                  </a:solidFill>
                  <a:prstDash val="solid"/>
                </a:ln>
                <a:solidFill>
                  <a:srgbClr val="FFFFFF"/>
                </a:solidFill>
                <a:effectLst>
                  <a:outerShdw dist="38100" dir="2640000" algn="bl" rotWithShape="0">
                    <a:schemeClr val="accent1"/>
                  </a:outerShdw>
                </a:effectLst>
                <a:latin typeface="+mj-lt"/>
                <a:ea typeface="+mj-ea"/>
                <a:cs typeface="+mj-cs"/>
              </a:rPr>
              <a:t>T-test</a:t>
            </a:r>
          </a:p>
        </p:txBody>
      </p:sp>
      <p:pic>
        <p:nvPicPr>
          <p:cNvPr id="2" name="Picture 1">
            <a:extLst>
              <a:ext uri="{FF2B5EF4-FFF2-40B4-BE49-F238E27FC236}">
                <a16:creationId xmlns:a16="http://schemas.microsoft.com/office/drawing/2014/main" id="{8F978698-2C6B-32E0-A11C-793143E1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967800" y="643466"/>
            <a:ext cx="6399732" cy="5568739"/>
          </a:xfrm>
          <a:prstGeom prst="rect">
            <a:avLst/>
          </a:prstGeom>
          <a:noFill/>
        </p:spPr>
      </p:pic>
    </p:spTree>
    <p:extLst>
      <p:ext uri="{BB962C8B-B14F-4D97-AF65-F5344CB8AC3E}">
        <p14:creationId xmlns:p14="http://schemas.microsoft.com/office/powerpoint/2010/main" val="3947377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5E01E7-B43C-3E82-DFDE-0DE1A916296E}"/>
              </a:ext>
            </a:extLst>
          </p:cNvPr>
          <p:cNvSpPr/>
          <p:nvPr/>
        </p:nvSpPr>
        <p:spPr>
          <a:xfrm>
            <a:off x="992038" y="1009291"/>
            <a:ext cx="3114136" cy="3565617"/>
          </a:xfrm>
          <a:prstGeom prst="ellipse">
            <a:avLst/>
          </a:prstGeom>
          <a:noFill/>
        </p:spPr>
        <p:txBody>
          <a:bodyPr vert="horz" lIns="91440" tIns="45720" rIns="91440" bIns="45720" rtlCol="0" anchor="ctr">
            <a:normAutofit/>
          </a:bodyPr>
          <a:lstStyle/>
          <a:p>
            <a:pPr algn="ctr">
              <a:lnSpc>
                <a:spcPct val="90000"/>
              </a:lnSpc>
              <a:spcBef>
                <a:spcPct val="0"/>
              </a:spcBef>
              <a:spcAft>
                <a:spcPts val="600"/>
              </a:spcAft>
            </a:pPr>
            <a:r>
              <a:rPr lang="en-US" sz="2300" b="1" kern="1200" cap="none" spc="0" dirty="0">
                <a:ln w="12700">
                  <a:solidFill>
                    <a:schemeClr val="accent5"/>
                  </a:solidFill>
                  <a:prstDash val="solid"/>
                </a:ln>
                <a:solidFill>
                  <a:srgbClr val="7030A0"/>
                </a:solidFill>
                <a:effectLst/>
                <a:latin typeface="+mj-lt"/>
                <a:ea typeface="+mj-ea"/>
                <a:cs typeface="+mj-cs"/>
              </a:rPr>
              <a:t>Bee Swarm Plot for ANOVA (Analysis of Variance)</a:t>
            </a:r>
          </a:p>
        </p:txBody>
      </p:sp>
      <p:pic>
        <p:nvPicPr>
          <p:cNvPr id="3" name="Picture 2">
            <a:extLst>
              <a:ext uri="{FF2B5EF4-FFF2-40B4-BE49-F238E27FC236}">
                <a16:creationId xmlns:a16="http://schemas.microsoft.com/office/drawing/2014/main" id="{0627AC47-B9F7-B487-C282-016CB7D8A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885962" y="135671"/>
            <a:ext cx="6399732" cy="5568739"/>
          </a:xfrm>
          <a:prstGeom prst="rect">
            <a:avLst/>
          </a:prstGeom>
          <a:noFill/>
        </p:spPr>
      </p:pic>
    </p:spTree>
    <p:extLst>
      <p:ext uri="{BB962C8B-B14F-4D97-AF65-F5344CB8AC3E}">
        <p14:creationId xmlns:p14="http://schemas.microsoft.com/office/powerpoint/2010/main" val="1643478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3FE6CD-4713-F7AD-F257-D98E98753520}"/>
              </a:ext>
            </a:extLst>
          </p:cNvPr>
          <p:cNvSpPr/>
          <p:nvPr/>
        </p:nvSpPr>
        <p:spPr>
          <a:xfrm>
            <a:off x="1617851" y="961253"/>
            <a:ext cx="8956298" cy="923330"/>
          </a:xfrm>
          <a:prstGeom prst="rect">
            <a:avLst/>
          </a:prstGeom>
          <a:noFill/>
        </p:spPr>
        <p:txBody>
          <a:bodyPr wrap="none" lIns="91440" tIns="45720" rIns="91440" bIns="45720">
            <a:spAutoFit/>
          </a:bodyPr>
          <a:lstStyle/>
          <a:p>
            <a:pPr algn="ctr"/>
            <a:r>
              <a:rPr lang="en-IN" sz="5400" b="0" kern="1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DengXian" panose="02010600030101010101" pitchFamily="2" charset="-122"/>
                <a:cs typeface="Times New Roman" panose="02020603050405020304" pitchFamily="18" charset="0"/>
              </a:rPr>
              <a:t>Regression (Linear Regression)</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3C2C0F39-6FFC-E9AB-48E0-971D17F3593C}"/>
              </a:ext>
            </a:extLst>
          </p:cNvPr>
          <p:cNvSpPr txBox="1"/>
          <p:nvPr/>
        </p:nvSpPr>
        <p:spPr>
          <a:xfrm>
            <a:off x="107303" y="2362876"/>
            <a:ext cx="6097554" cy="3565720"/>
          </a:xfrm>
          <a:prstGeom prst="rect">
            <a:avLst/>
          </a:prstGeom>
          <a:noFill/>
        </p:spPr>
        <p:txBody>
          <a:bodyPr wrap="square">
            <a:spAutoFit/>
          </a:bodyPr>
          <a:lstStyle/>
          <a:p>
            <a:pPr>
              <a:lnSpc>
                <a:spcPct val="107000"/>
              </a:lnSpc>
              <a:spcAft>
                <a:spcPts val="800"/>
              </a:spcAft>
            </a:pP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 Fit a linear regression model to predict charges based on age</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kern="100" dirty="0" err="1">
                <a:effectLst/>
                <a:latin typeface="Times New Roman" panose="02020603050405020304" pitchFamily="18" charset="0"/>
                <a:ea typeface="DengXian" panose="02010600030101010101" pitchFamily="2" charset="-122"/>
                <a:cs typeface="Times New Roman" panose="02020603050405020304" pitchFamily="18" charset="0"/>
              </a:rPr>
              <a:t>lm_model</a:t>
            </a: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 &lt;- </a:t>
            </a:r>
            <a:r>
              <a:rPr lang="en-IN" kern="100" dirty="0" err="1">
                <a:effectLst/>
                <a:latin typeface="Times New Roman" panose="02020603050405020304" pitchFamily="18" charset="0"/>
                <a:ea typeface="DengXian" panose="02010600030101010101" pitchFamily="2" charset="-122"/>
                <a:cs typeface="Times New Roman" panose="02020603050405020304" pitchFamily="18" charset="0"/>
              </a:rPr>
              <a:t>lm</a:t>
            </a: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(charges ~ age, data = </a:t>
            </a:r>
            <a:r>
              <a:rPr lang="en-IN" kern="100" dirty="0" err="1">
                <a:effectLst/>
                <a:latin typeface="Times New Roman" panose="02020603050405020304" pitchFamily="18" charset="0"/>
                <a:ea typeface="DengXian" panose="02010600030101010101" pitchFamily="2" charset="-122"/>
                <a:cs typeface="Times New Roman" panose="02020603050405020304" pitchFamily="18" charset="0"/>
              </a:rPr>
              <a:t>medical_data</a:t>
            </a: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summary(</a:t>
            </a:r>
            <a:r>
              <a:rPr lang="en-IN" kern="100" dirty="0" err="1">
                <a:effectLst/>
                <a:latin typeface="Times New Roman" panose="02020603050405020304" pitchFamily="18" charset="0"/>
                <a:ea typeface="DengXian" panose="02010600030101010101" pitchFamily="2" charset="-122"/>
                <a:cs typeface="Times New Roman" panose="02020603050405020304" pitchFamily="18" charset="0"/>
              </a:rPr>
              <a:t>lm_model</a:t>
            </a: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Call:</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kern="100" dirty="0" err="1">
                <a:effectLst/>
                <a:latin typeface="Times New Roman" panose="02020603050405020304" pitchFamily="18" charset="0"/>
                <a:ea typeface="DengXian" panose="02010600030101010101" pitchFamily="2" charset="-122"/>
                <a:cs typeface="Times New Roman" panose="02020603050405020304" pitchFamily="18" charset="0"/>
              </a:rPr>
              <a:t>lm</a:t>
            </a: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(formula = charges ~ age, data = </a:t>
            </a:r>
            <a:r>
              <a:rPr lang="en-IN" kern="100" dirty="0" err="1">
                <a:effectLst/>
                <a:latin typeface="Times New Roman" panose="02020603050405020304" pitchFamily="18" charset="0"/>
                <a:ea typeface="DengXian" panose="02010600030101010101" pitchFamily="2" charset="-122"/>
                <a:cs typeface="Times New Roman" panose="02020603050405020304" pitchFamily="18" charset="0"/>
              </a:rPr>
              <a:t>medical_data</a:t>
            </a: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Residuals:</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   Min     1Q Median     3Q    Max </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DengXian" panose="02010600030101010101" pitchFamily="2" charset="-122"/>
                <a:cs typeface="Times New Roman" panose="02020603050405020304" pitchFamily="18" charset="0"/>
              </a:rPr>
              <a:t> -8059  -6671  -5939   5440  47829 </a:t>
            </a:r>
            <a:endParaRPr lang="en-IN"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C13775C5-0C90-BB90-A8FE-E2849E0DB649}"/>
              </a:ext>
            </a:extLst>
          </p:cNvPr>
          <p:cNvSpPr txBox="1"/>
          <p:nvPr/>
        </p:nvSpPr>
        <p:spPr>
          <a:xfrm>
            <a:off x="5987143" y="1884583"/>
            <a:ext cx="6097554" cy="4261038"/>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Coefficients:</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Estimate Std. Error t value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Pr</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(&gt;|t|)    </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(Intercept)   3165.9      937.1   3.378 0.000751 ***</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age            257.7       22.5  11.453  &lt; 2e-16 ***</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Signif</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codes:  0 ‘***’ 0.001 ‘**’ 0.01 ‘*’ 0.05 ‘.’ 0.1 ‘ ’ 1</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Residual standard error: 11560 on 1336 degrees of freedom</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Multiple R-squared:  0.08941,	Adjusted R-squared:  0.08872 </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F-statistic: 131.2 on 1 and 1336 DF,  p-value: &lt; 2.2e-16</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3799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AE9411E-38C2-CF40-DF6D-4905865403DE}"/>
              </a:ext>
            </a:extLst>
          </p:cNvPr>
          <p:cNvSpPr/>
          <p:nvPr/>
        </p:nvSpPr>
        <p:spPr>
          <a:xfrm>
            <a:off x="4548997" y="103820"/>
            <a:ext cx="7180813" cy="923330"/>
          </a:xfrm>
          <a:prstGeom prst="rect">
            <a:avLst/>
          </a:prstGeom>
          <a:noFill/>
        </p:spPr>
        <p:txBody>
          <a:bodyPr wrap="none" lIns="91440" tIns="45720" rIns="91440" bIns="45720">
            <a:spAutoFit/>
          </a:bodyPr>
          <a:lstStyle/>
          <a:p>
            <a:pPr algn="ctr"/>
            <a:r>
              <a:rPr lang="en-IN" sz="5400" b="1" cap="none" spc="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ea typeface="DengXian" panose="02010600030101010101" pitchFamily="2" charset="-122"/>
              </a:rPr>
              <a:t>Multi-linear Regression</a:t>
            </a:r>
            <a:endParaRPr lang="en-I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extBox 6">
            <a:extLst>
              <a:ext uri="{FF2B5EF4-FFF2-40B4-BE49-F238E27FC236}">
                <a16:creationId xmlns:a16="http://schemas.microsoft.com/office/drawing/2014/main" id="{61836E62-424F-58F3-219E-AEE8CD4CDA4A}"/>
              </a:ext>
            </a:extLst>
          </p:cNvPr>
          <p:cNvSpPr txBox="1"/>
          <p:nvPr/>
        </p:nvSpPr>
        <p:spPr>
          <a:xfrm>
            <a:off x="223716" y="-80781"/>
            <a:ext cx="6097554" cy="6584688"/>
          </a:xfrm>
          <a:prstGeom prst="rect">
            <a:avLst/>
          </a:prstGeom>
          <a:noFill/>
        </p:spPr>
        <p:txBody>
          <a:bodyPr wrap="square">
            <a:spAutoFit/>
          </a:bodyPr>
          <a:lstStyle/>
          <a:p>
            <a:pPr>
              <a:lnSpc>
                <a:spcPct val="107000"/>
              </a:lnSpc>
              <a:spcAft>
                <a:spcPts val="800"/>
              </a:spcAft>
            </a:pP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Residuals:</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Min       1Q   Median       3Q      Max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-11304.9  -2848.1   -982.1   1393.9  29992.8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Coefficients:</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Estimate Std. Error t value </a:t>
            </a: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Pr</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(&gt;|t|)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(Intercept)     -11938.5      987.8 -12.086  &lt; 2e-16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age                256.9       11.9  21.587  &lt; 2e-16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bmi</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339.2       28.6  11.860  &lt; 2e-16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children           475.5      137.8   3.451 0.000577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smokeryes</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23848.5      413.1  57.723  &lt; 2e-16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sexmale</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-131.3      332.9  -0.394 0.693348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regionnorthwest</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-353.0      476.3  -0.741 0.458769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regionsoutheast</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-1035.0      478.7  -2.162 0.030782 *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regionsouthwest</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-960.0      477.9  -2.009 0.044765 *</a:t>
            </a:r>
          </a:p>
          <a:p>
            <a:pPr>
              <a:lnSpc>
                <a:spcPct val="107000"/>
              </a:lnSpc>
              <a:spcAft>
                <a:spcPts val="800"/>
              </a:spcAft>
            </a:pP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Signif</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codes:  0 ‘***’ 0.001 ‘**’ 0.01 ‘*’ 0.05 ‘.’ 0.1 ‘ ’ 1</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Residual standard error: 6062 on 1329 degrees of freedom</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Multiple R-squared:  0.7509,	Adjusted R-squared:  0.7494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F-statistic: 500.8 on 8 and 1329 DF,  p-value: &lt; 2.2e-16</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99C743E6-2B07-A5A5-8BD7-CC00C538386E}"/>
              </a:ext>
            </a:extLst>
          </p:cNvPr>
          <p:cNvSpPr txBox="1"/>
          <p:nvPr/>
        </p:nvSpPr>
        <p:spPr>
          <a:xfrm>
            <a:off x="4961554" y="1584316"/>
            <a:ext cx="6097554" cy="2961580"/>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Fit a multi-linear regression model to predict charges using multiple predictors</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multi_lm_model</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&lt;-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lm</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(charges ~ age +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bmi</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 children + smoker + sex + region, data =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medical_data</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summary(</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multi_lm_model</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Call:</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lm</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(formula = charges ~ age +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bmi</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 children + smoker + sex + </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region, data =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medical_data</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82725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F0D24B-85D3-AB84-6B4D-6200F8D05E46}"/>
              </a:ext>
            </a:extLst>
          </p:cNvPr>
          <p:cNvSpPr txBox="1"/>
          <p:nvPr/>
        </p:nvSpPr>
        <p:spPr>
          <a:xfrm>
            <a:off x="643811" y="480101"/>
            <a:ext cx="8332238" cy="937629"/>
          </a:xfrm>
          <a:prstGeom prst="rect">
            <a:avLst/>
          </a:prstGeom>
          <a:noFill/>
        </p:spPr>
        <p:txBody>
          <a:bodyPr wrap="square">
            <a:spAutoFit/>
          </a:bodyPr>
          <a:lstStyle/>
          <a:p>
            <a:pPr>
              <a:lnSpc>
                <a:spcPct val="107000"/>
              </a:lnSpc>
              <a:spcAft>
                <a:spcPts val="800"/>
              </a:spcAft>
            </a:pPr>
            <a:r>
              <a:rPr lang="en-IN" sz="5400" b="1" kern="100" dirty="0">
                <a:ln w="22225">
                  <a:solidFill>
                    <a:schemeClr val="accent2"/>
                  </a:solidFill>
                  <a:prstDash val="solid"/>
                </a:ln>
                <a:solidFill>
                  <a:schemeClr val="accent2">
                    <a:lumMod val="40000"/>
                    <a:lumOff val="60000"/>
                  </a:schemeClr>
                </a:solidFill>
                <a:latin typeface="Times New Roman" panose="02020603050405020304" pitchFamily="18" charset="0"/>
                <a:ea typeface="DengXian" panose="02010600030101010101" pitchFamily="2" charset="-122"/>
                <a:cs typeface="Times New Roman" panose="02020603050405020304" pitchFamily="18" charset="0"/>
              </a:rPr>
              <a:t>Logistic Regression</a:t>
            </a:r>
            <a:endParaRPr lang="en-IN" sz="3600" b="1" kern="100" dirty="0">
              <a:ln w="22225">
                <a:solidFill>
                  <a:schemeClr val="accent2"/>
                </a:solidFill>
                <a:prstDash val="solid"/>
              </a:ln>
              <a:solidFill>
                <a:schemeClr val="accent2">
                  <a:lumMod val="40000"/>
                  <a:lumOff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3A469B2A-DB5A-C6E2-194E-75384661F7EC}"/>
              </a:ext>
            </a:extLst>
          </p:cNvPr>
          <p:cNvSpPr txBox="1"/>
          <p:nvPr/>
        </p:nvSpPr>
        <p:spPr>
          <a:xfrm>
            <a:off x="7081934" y="1074425"/>
            <a:ext cx="4236099" cy="5084597"/>
          </a:xfrm>
          <a:prstGeom prst="rect">
            <a:avLst/>
          </a:prstGeom>
          <a:noFill/>
        </p:spPr>
        <p:txBody>
          <a:bodyPr wrap="square">
            <a:spAutoFit/>
          </a:bodyPr>
          <a:lstStyle/>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Coefficients:</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Estimate Std. Error z value </a:t>
            </a: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Pr</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(&gt;|z|)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(Intercept) -2.943e+00  3.986e-01  -7.384 1.53e-13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age         -8.615e-02  1.064e-02  -8.099 5.54e-16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charges      2.948e-04  1.925e-05  15.316  &lt; 2e-16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err="1">
                <a:effectLst/>
                <a:latin typeface="Times New Roman" panose="02020603050405020304" pitchFamily="18" charset="0"/>
                <a:ea typeface="DengXian" panose="02010600030101010101" pitchFamily="2" charset="-122"/>
                <a:cs typeface="Times New Roman" panose="02020603050405020304" pitchFamily="18" charset="0"/>
              </a:rPr>
              <a:t>Signif</a:t>
            </a: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codes:  0 ‘***’ 0.001 ‘**’ 0.01 ‘*’ 0.05 ‘.’ 0.1 ‘ ’ 1</a:t>
            </a:r>
          </a:p>
          <a:p>
            <a:pPr>
              <a:lnSpc>
                <a:spcPct val="107000"/>
              </a:lnSpc>
              <a:spcAft>
                <a:spcPts val="800"/>
              </a:spcAft>
            </a:pPr>
            <a:endParaRPr lang="en-IN" sz="1200" kern="100" dirty="0">
              <a:latin typeface="Times New Roman" panose="02020603050405020304" pitchFamily="18"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(Dispersion parameter for binomial family taken to be 1)</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Null deviance: 1356.63  on 1337  degrees of freedom</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Residual deviance:  420.33  on 1335  degrees of freedom</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Akaike information criterion (AIC): 426.33</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Number of Fisher Scoring iterations: 7</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IN" sz="12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0035F86B-5DF5-B693-3C14-74EC3AE5B8FF}"/>
              </a:ext>
            </a:extLst>
          </p:cNvPr>
          <p:cNvSpPr txBox="1"/>
          <p:nvPr/>
        </p:nvSpPr>
        <p:spPr>
          <a:xfrm>
            <a:off x="814096" y="2187229"/>
            <a:ext cx="6097554" cy="2858988"/>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Fit a logistic regression model to predict smoker status based on age and charges</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logistic_model</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&lt;-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glm</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(smoker ~ age + charges, data =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medical_data</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 family = "binomial")</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summary(</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logistic_model</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Call:</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glm</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(formula = smoker ~ age + charges, family = "binomial", data = </a:t>
            </a:r>
            <a:r>
              <a:rPr lang="en-IN" sz="1800" kern="100" dirty="0" err="1">
                <a:effectLst/>
                <a:latin typeface="Times New Roman" panose="02020603050405020304" pitchFamily="18" charset="0"/>
                <a:ea typeface="DengXian" panose="02010600030101010101" pitchFamily="2" charset="-122"/>
                <a:cs typeface="Times New Roman" panose="02020603050405020304" pitchFamily="18" charset="0"/>
              </a:rPr>
              <a:t>medical_data</a:t>
            </a:r>
            <a:r>
              <a:rPr lang="en-I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IN" sz="11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932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6B86FC-A8FD-0416-B194-0E305DF2445F}"/>
              </a:ext>
            </a:extLst>
          </p:cNvPr>
          <p:cNvSpPr txBox="1"/>
          <p:nvPr/>
        </p:nvSpPr>
        <p:spPr>
          <a:xfrm>
            <a:off x="198408" y="111966"/>
            <a:ext cx="11878573" cy="6059608"/>
          </a:xfrm>
          <a:prstGeom prst="rect">
            <a:avLst/>
          </a:prstGeom>
          <a:noFill/>
        </p:spPr>
        <p:txBody>
          <a:bodyPr wrap="square">
            <a:spAutoFit/>
          </a:bodyPr>
          <a:lstStyle/>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Dataset Description:</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Data Source:</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The dataset used in this project was sourced from Kaggle and was originally published by the user 'mirichoi0218.' The dataset is publicly available and can be accessed here.</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The dataset comprises 1338 records, each representing an individual's medical profile. It contains the following columns:</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Age: The age of the individual.                                 Sex: The gender of the individual (male or female).</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BMI: Body Mass Index, a measure of body fat based on height and weight.</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Children: The number of children or dependents covered by the insurance.</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Smoker: Whether the individual is a smoker (yes or no).</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Region: The residential area of the individual in the US (northeast, northwest, southeast, southwest).</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Charges: The medical costs billed by the health insurance.</a:t>
            </a:r>
            <a:endParaRPr lang="en-IN" sz="4400" kern="100" dirty="0">
              <a:effectLst/>
              <a:latin typeface="Aldhabi" panose="020F0502020204030204" pitchFamily="2" charset="-78"/>
              <a:ea typeface="DengXian" panose="02010600030101010101" pitchFamily="2" charset="-122"/>
              <a:cs typeface="Aldhabi" panose="020F0502020204030204" pitchFamily="2" charset="-78"/>
            </a:endParaRPr>
          </a:p>
        </p:txBody>
      </p:sp>
    </p:spTree>
    <p:extLst>
      <p:ext uri="{BB962C8B-B14F-4D97-AF65-F5344CB8AC3E}">
        <p14:creationId xmlns:p14="http://schemas.microsoft.com/office/powerpoint/2010/main" val="4266042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07718C-9744-3CCC-B527-8613ABCF1532}"/>
              </a:ext>
            </a:extLst>
          </p:cNvPr>
          <p:cNvSpPr txBox="1"/>
          <p:nvPr/>
        </p:nvSpPr>
        <p:spPr>
          <a:xfrm>
            <a:off x="1091681" y="939102"/>
            <a:ext cx="8530512" cy="4401205"/>
          </a:xfrm>
          <a:prstGeom prst="rect">
            <a:avLst/>
          </a:prstGeom>
          <a:noFill/>
        </p:spPr>
        <p:txBody>
          <a:bodyPr wrap="square">
            <a:spAutoFit/>
          </a:bodyPr>
          <a:lstStyle/>
          <a:p>
            <a:r>
              <a:rPr lang="en-GB" sz="4000" b="0" i="0" dirty="0">
                <a:solidFill>
                  <a:srgbClr val="374151"/>
                </a:solidFill>
                <a:effectLst/>
                <a:latin typeface="Aldhabi" panose="01000000000000000000" pitchFamily="2" charset="-78"/>
                <a:cs typeface="Aldhabi" panose="01000000000000000000" pitchFamily="2" charset="-78"/>
              </a:rPr>
              <a:t>In my opinion, for the given project, choosing the best regression model depends on the specific objectives and context. Linear regression offers interpretability, multiple linear regression accounts for multiple predictors, and logistic regression is well-suited for binary classification. My final decision would consider factors such as interpretability, predictive accuracy, and alignment with the research question.</a:t>
            </a:r>
            <a:endParaRPr lang="en-IN" sz="4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292896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CBC639-805C-CA7C-3A1D-04575A7B006F}"/>
              </a:ext>
            </a:extLst>
          </p:cNvPr>
          <p:cNvSpPr txBox="1"/>
          <p:nvPr/>
        </p:nvSpPr>
        <p:spPr>
          <a:xfrm>
            <a:off x="942393" y="786319"/>
            <a:ext cx="9482234" cy="5319405"/>
          </a:xfrm>
          <a:prstGeom prst="rect">
            <a:avLst/>
          </a:prstGeom>
          <a:noFill/>
        </p:spPr>
        <p:txBody>
          <a:bodyPr wrap="square">
            <a:spAutoFit/>
          </a:bodyPr>
          <a:lstStyle/>
          <a:p>
            <a:pPr algn="l"/>
            <a:r>
              <a:rPr lang="en-GB" sz="4000" b="1" i="0" dirty="0">
                <a:solidFill>
                  <a:srgbClr val="374151"/>
                </a:solidFill>
                <a:effectLst/>
                <a:latin typeface="Aldhabi" panose="01000000000000000000" pitchFamily="2" charset="-78"/>
                <a:cs typeface="Aldhabi" panose="01000000000000000000" pitchFamily="2" charset="-78"/>
              </a:rPr>
              <a:t>Suggestions for the Project:</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Smoking Cessation Programs: Considering the significant impact of smoking on medical charges, healthcare providers and policymakers should invest in smoking cessation programs and resources. These interventions can help reduce the financial burden on individuals and the healthcare system while improving overall health outcomes.</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 </a:t>
            </a:r>
          </a:p>
          <a:p>
            <a:pPr>
              <a:lnSpc>
                <a:spcPct val="107000"/>
              </a:lnSpc>
              <a:spcAft>
                <a:spcPts val="800"/>
              </a:spcAft>
            </a:pPr>
            <a:r>
              <a:rPr lang="en-IN" sz="2800" kern="100" dirty="0">
                <a:effectLst/>
                <a:latin typeface="Aldhabi" panose="01000000000000000000" pitchFamily="2" charset="-78"/>
                <a:ea typeface="DengXian" panose="02010600030101010101" pitchFamily="2" charset="-122"/>
                <a:cs typeface="Aldhabi" panose="01000000000000000000" pitchFamily="2" charset="-78"/>
              </a:rPr>
              <a:t>Regional Healthcare Policies: Addressing regional variations in medical charges requires tailored healthcare policies and initiatives. Identifying and targeting regions with higher medical charges can lead to more efficient resource allocation and improved access to affordable healthcare services.</a:t>
            </a:r>
          </a:p>
          <a:p>
            <a:pPr algn="l"/>
            <a:endParaRPr lang="en-GB" sz="4000" b="0" i="0" dirty="0">
              <a:solidFill>
                <a:srgbClr val="374151"/>
              </a:solidFill>
              <a:effectLst/>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228630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ouds Thank You GIF - Clouds Thank You Smiley Face GIFs">
            <a:extLst>
              <a:ext uri="{FF2B5EF4-FFF2-40B4-BE49-F238E27FC236}">
                <a16:creationId xmlns:a16="http://schemas.microsoft.com/office/drawing/2014/main" id="{69454787-6ED2-A802-3C4F-72144ACF1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32" y="136585"/>
            <a:ext cx="11179834" cy="566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4453F6-40DA-0A6A-A54D-A8A9B7E2A16F}"/>
              </a:ext>
            </a:extLst>
          </p:cNvPr>
          <p:cNvPicPr>
            <a:picLocks noChangeAspect="1"/>
          </p:cNvPicPr>
          <p:nvPr/>
        </p:nvPicPr>
        <p:blipFill>
          <a:blip r:embed="rId2"/>
          <a:stretch>
            <a:fillRect/>
          </a:stretch>
        </p:blipFill>
        <p:spPr>
          <a:xfrm>
            <a:off x="1244400" y="457200"/>
            <a:ext cx="9703199" cy="5943600"/>
          </a:xfrm>
          <a:prstGeom prst="rect">
            <a:avLst/>
          </a:prstGeom>
        </p:spPr>
      </p:pic>
    </p:spTree>
    <p:extLst>
      <p:ext uri="{BB962C8B-B14F-4D97-AF65-F5344CB8AC3E}">
        <p14:creationId xmlns:p14="http://schemas.microsoft.com/office/powerpoint/2010/main" val="97886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6B86FC-A8FD-0416-B194-0E305DF2445F}"/>
              </a:ext>
            </a:extLst>
          </p:cNvPr>
          <p:cNvSpPr txBox="1"/>
          <p:nvPr/>
        </p:nvSpPr>
        <p:spPr>
          <a:xfrm>
            <a:off x="902348" y="855331"/>
            <a:ext cx="10387303" cy="5223418"/>
          </a:xfrm>
          <a:prstGeom prst="rect">
            <a:avLst/>
          </a:prstGeom>
          <a:noFill/>
        </p:spPr>
        <p:txBody>
          <a:bodyPr wrap="square">
            <a:spAutoFit/>
          </a:bodyPr>
          <a:lstStyle/>
          <a:p>
            <a:pPr algn="ctr">
              <a:lnSpc>
                <a:spcPct val="107000"/>
              </a:lnSpc>
              <a:spcAft>
                <a:spcPts val="800"/>
              </a:spcAft>
            </a:pPr>
            <a:r>
              <a:rPr lang="en-IN" sz="4400" kern="100" dirty="0">
                <a:effectLst/>
                <a:latin typeface="Aldhabi" panose="020F0502020204030204" pitchFamily="2" charset="-78"/>
                <a:ea typeface="DengXian" panose="02010600030101010101" pitchFamily="2" charset="-122"/>
                <a:cs typeface="Aldhabi" panose="020F0502020204030204" pitchFamily="2" charset="-78"/>
              </a:rPr>
              <a:t>Overview</a:t>
            </a:r>
            <a:endParaRPr lang="en-IN" sz="2800" kern="100" dirty="0">
              <a:effectLst/>
              <a:latin typeface="Aldhabi" panose="020F0502020204030204" pitchFamily="2" charset="-78"/>
              <a:ea typeface="DengXian" panose="02010600030101010101" pitchFamily="2" charset="-122"/>
              <a:cs typeface="Aldhabi" panose="020F0502020204030204" pitchFamily="2" charset="-78"/>
            </a:endParaRPr>
          </a:p>
          <a:p>
            <a:pPr algn="just">
              <a:lnSpc>
                <a:spcPct val="107000"/>
              </a:lnSpc>
              <a:spcAft>
                <a:spcPts val="800"/>
              </a:spcAft>
            </a:pPr>
            <a:r>
              <a:rPr lang="en-IN" sz="4400" kern="100" dirty="0">
                <a:effectLst/>
                <a:latin typeface="Aldhabi" panose="020F0502020204030204" pitchFamily="2" charset="-78"/>
                <a:ea typeface="DengXian" panose="02010600030101010101" pitchFamily="2" charset="-122"/>
                <a:cs typeface="Aldhabi" panose="020F0502020204030204" pitchFamily="2" charset="-78"/>
              </a:rPr>
              <a:t>In this data analysis project, we will conduct an Exploratory Data Analysis (EDA) on the "Medical Cost Personal Datasets." The dataset contains information about various individuals' medical costs and factors that may influence those costs. This project aims to gain insights into the data, understand patterns, and uncover relationships between variables.</a:t>
            </a:r>
            <a:endParaRPr lang="en-IN" sz="2800" kern="100" dirty="0">
              <a:effectLst/>
              <a:latin typeface="Aldhabi" panose="020F0502020204030204" pitchFamily="2" charset="-78"/>
              <a:ea typeface="DengXian" panose="02010600030101010101" pitchFamily="2" charset="-122"/>
              <a:cs typeface="Aldhabi" panose="020F0502020204030204" pitchFamily="2" charset="-78"/>
            </a:endParaRPr>
          </a:p>
        </p:txBody>
      </p:sp>
    </p:spTree>
    <p:extLst>
      <p:ext uri="{BB962C8B-B14F-4D97-AF65-F5344CB8AC3E}">
        <p14:creationId xmlns:p14="http://schemas.microsoft.com/office/powerpoint/2010/main" val="1201150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FBB4A-483A-6428-86EE-764A286334E0}"/>
              </a:ext>
            </a:extLst>
          </p:cNvPr>
          <p:cNvSpPr txBox="1"/>
          <p:nvPr/>
        </p:nvSpPr>
        <p:spPr>
          <a:xfrm>
            <a:off x="597160" y="134326"/>
            <a:ext cx="10767526" cy="5945987"/>
          </a:xfrm>
          <a:prstGeom prst="rect">
            <a:avLst/>
          </a:prstGeom>
          <a:noFill/>
        </p:spPr>
        <p:txBody>
          <a:bodyPr wrap="square">
            <a:spAutoFit/>
          </a:bodyPr>
          <a:lstStyle/>
          <a:p>
            <a:pPr>
              <a:lnSpc>
                <a:spcPct val="107000"/>
              </a:lnSpc>
              <a:spcAft>
                <a:spcPts val="800"/>
              </a:spcAft>
            </a:pPr>
            <a:r>
              <a:rPr lang="en-IN" sz="3200" kern="100" dirty="0">
                <a:solidFill>
                  <a:schemeClr val="accent3">
                    <a:lumMod val="60000"/>
                    <a:lumOff val="40000"/>
                  </a:schemeClr>
                </a:solidFill>
                <a:effectLst/>
                <a:latin typeface="Aldhabi" panose="01000000000000000000" pitchFamily="2" charset="-78"/>
                <a:ea typeface="DengXian" panose="02010600030101010101" pitchFamily="2" charset="-122"/>
                <a:cs typeface="Aldhabi" panose="01000000000000000000" pitchFamily="2" charset="-78"/>
              </a:rPr>
              <a:t>Tools and Libraries:</a:t>
            </a:r>
            <a:endParaRPr lang="en-IN" kern="100" dirty="0">
              <a:solidFill>
                <a:schemeClr val="accent3">
                  <a:lumMod val="60000"/>
                  <a:lumOff val="40000"/>
                </a:schemeClr>
              </a:solidFill>
              <a:effectLst/>
              <a:latin typeface="Aldhabi" panose="01000000000000000000" pitchFamily="2" charset="-78"/>
              <a:ea typeface="DengXian" panose="02010600030101010101" pitchFamily="2" charset="-122"/>
              <a:cs typeface="Aldhabi" panose="01000000000000000000" pitchFamily="2" charset="-78"/>
            </a:endParaRPr>
          </a:p>
          <a:p>
            <a:pPr>
              <a:lnSpc>
                <a:spcPct val="107000"/>
              </a:lnSpc>
              <a:spcAft>
                <a:spcPts val="800"/>
              </a:spcAft>
            </a:pPr>
            <a:r>
              <a:rPr lang="en-IN" sz="3200" kern="100" dirty="0">
                <a:effectLst/>
                <a:latin typeface="Aldhabi" panose="01000000000000000000" pitchFamily="2" charset="-78"/>
                <a:ea typeface="DengXian" panose="02010600030101010101" pitchFamily="2" charset="-122"/>
                <a:cs typeface="Aldhabi" panose="01000000000000000000" pitchFamily="2" charset="-78"/>
              </a:rPr>
              <a:t>We will be using the R programming language for the data analysis and visualization. The following R libraries will be utilized throughout the project:</a:t>
            </a:r>
            <a:endParaRPr lang="en-IN" kern="100" dirty="0">
              <a:effectLst/>
              <a:highlight>
                <a:srgbClr val="FFFF00"/>
              </a:highlight>
              <a:latin typeface="Aldhabi" panose="01000000000000000000" pitchFamily="2" charset="-78"/>
              <a:ea typeface="DengXian" panose="02010600030101010101" pitchFamily="2" charset="-122"/>
              <a:cs typeface="Aldhabi" panose="01000000000000000000" pitchFamily="2" charset="-78"/>
            </a:endParaRPr>
          </a:p>
          <a:p>
            <a:pPr>
              <a:lnSpc>
                <a:spcPct val="107000"/>
              </a:lnSpc>
              <a:spcAft>
                <a:spcPts val="800"/>
              </a:spcAft>
            </a:pPr>
            <a:r>
              <a:rPr lang="en-IN" sz="3200" kern="100" dirty="0" err="1">
                <a:effectLst/>
                <a:latin typeface="Aldhabi" panose="01000000000000000000" pitchFamily="2" charset="-78"/>
                <a:ea typeface="DengXian" panose="02010600030101010101" pitchFamily="2" charset="-122"/>
                <a:cs typeface="Aldhabi" panose="01000000000000000000" pitchFamily="2" charset="-78"/>
              </a:rPr>
              <a:t>tidyverse</a:t>
            </a:r>
            <a:r>
              <a:rPr lang="en-IN" sz="3200" kern="100" dirty="0">
                <a:effectLst/>
                <a:latin typeface="Aldhabi" panose="01000000000000000000" pitchFamily="2" charset="-78"/>
                <a:ea typeface="DengXian" panose="02010600030101010101" pitchFamily="2" charset="-122"/>
                <a:cs typeface="Aldhabi" panose="01000000000000000000" pitchFamily="2" charset="-78"/>
              </a:rPr>
              <a:t>: For data manipulation and visualization.</a:t>
            </a:r>
            <a:endParaRPr lang="en-IN" kern="100" dirty="0">
              <a:effectLst/>
              <a:latin typeface="Aldhabi" panose="01000000000000000000" pitchFamily="2" charset="-78"/>
              <a:ea typeface="DengXian" panose="02010600030101010101" pitchFamily="2" charset="-122"/>
              <a:cs typeface="Aldhabi" panose="01000000000000000000" pitchFamily="2" charset="-78"/>
            </a:endParaRPr>
          </a:p>
          <a:p>
            <a:pPr>
              <a:lnSpc>
                <a:spcPct val="107000"/>
              </a:lnSpc>
              <a:spcAft>
                <a:spcPts val="800"/>
              </a:spcAft>
            </a:pPr>
            <a:r>
              <a:rPr lang="en-IN" sz="3200" kern="100" dirty="0">
                <a:effectLst/>
                <a:latin typeface="Aldhabi" panose="01000000000000000000" pitchFamily="2" charset="-78"/>
                <a:ea typeface="DengXian" panose="02010600030101010101" pitchFamily="2" charset="-122"/>
                <a:cs typeface="Aldhabi" panose="01000000000000000000" pitchFamily="2" charset="-78"/>
              </a:rPr>
              <a:t>ggplot2: For creating various types of data visualizations.</a:t>
            </a:r>
            <a:endParaRPr lang="en-IN" kern="100" dirty="0">
              <a:effectLst/>
              <a:latin typeface="Aldhabi" panose="01000000000000000000" pitchFamily="2" charset="-78"/>
              <a:ea typeface="DengXian" panose="02010600030101010101" pitchFamily="2" charset="-122"/>
              <a:cs typeface="Aldhabi" panose="01000000000000000000" pitchFamily="2" charset="-78"/>
            </a:endParaRPr>
          </a:p>
          <a:p>
            <a:pPr>
              <a:lnSpc>
                <a:spcPct val="107000"/>
              </a:lnSpc>
              <a:spcAft>
                <a:spcPts val="800"/>
              </a:spcAft>
            </a:pPr>
            <a:r>
              <a:rPr lang="en-IN" sz="3200" kern="100" dirty="0">
                <a:effectLst/>
                <a:latin typeface="Aldhabi" panose="01000000000000000000" pitchFamily="2" charset="-78"/>
                <a:ea typeface="DengXian" panose="02010600030101010101" pitchFamily="2" charset="-122"/>
                <a:cs typeface="Aldhabi" panose="01000000000000000000" pitchFamily="2" charset="-78"/>
              </a:rPr>
              <a:t>caret: For building predictive models.</a:t>
            </a:r>
            <a:endParaRPr lang="en-IN" kern="100" dirty="0">
              <a:effectLst/>
              <a:latin typeface="Aldhabi" panose="01000000000000000000" pitchFamily="2" charset="-78"/>
              <a:ea typeface="DengXian" panose="02010600030101010101" pitchFamily="2" charset="-122"/>
              <a:cs typeface="Aldhabi" panose="01000000000000000000" pitchFamily="2" charset="-78"/>
            </a:endParaRPr>
          </a:p>
          <a:p>
            <a:pPr>
              <a:lnSpc>
                <a:spcPct val="107000"/>
              </a:lnSpc>
              <a:spcAft>
                <a:spcPts val="800"/>
              </a:spcAft>
            </a:pPr>
            <a:r>
              <a:rPr lang="en-IN" sz="3200" kern="100" dirty="0">
                <a:solidFill>
                  <a:srgbClr val="FF0000"/>
                </a:solidFill>
                <a:effectLst/>
                <a:latin typeface="Aldhabi" panose="01000000000000000000" pitchFamily="2" charset="-78"/>
                <a:ea typeface="DengXian" panose="02010600030101010101" pitchFamily="2" charset="-122"/>
                <a:cs typeface="Aldhabi" panose="01000000000000000000" pitchFamily="2" charset="-78"/>
              </a:rPr>
              <a:t>Project Scope:</a:t>
            </a:r>
            <a:endParaRPr lang="en-IN" kern="100" dirty="0">
              <a:solidFill>
                <a:srgbClr val="FF0000"/>
              </a:solidFill>
              <a:effectLst/>
              <a:latin typeface="Aldhabi" panose="01000000000000000000" pitchFamily="2" charset="-78"/>
              <a:ea typeface="DengXian" panose="02010600030101010101" pitchFamily="2" charset="-122"/>
              <a:cs typeface="Aldhabi" panose="01000000000000000000" pitchFamily="2" charset="-78"/>
            </a:endParaRPr>
          </a:p>
          <a:p>
            <a:pPr>
              <a:lnSpc>
                <a:spcPct val="107000"/>
              </a:lnSpc>
              <a:spcAft>
                <a:spcPts val="800"/>
              </a:spcAft>
            </a:pPr>
            <a:r>
              <a:rPr lang="en-IN" sz="3200" kern="100" dirty="0">
                <a:effectLst/>
                <a:latin typeface="Aldhabi" panose="01000000000000000000" pitchFamily="2" charset="-78"/>
                <a:ea typeface="DengXian" panose="02010600030101010101" pitchFamily="2" charset="-122"/>
                <a:cs typeface="Aldhabi" panose="01000000000000000000" pitchFamily="2" charset="-78"/>
              </a:rPr>
              <a:t>This project will explore the dataset and draw meaningful insights related to medical costs. We will not delve into advanced modelling or predictive accuracy. The emphasis is on understanding the data and its characteristics.</a:t>
            </a:r>
            <a:endParaRPr lang="en-IN" kern="100" dirty="0">
              <a:effectLst/>
              <a:latin typeface="Aldhabi" panose="01000000000000000000" pitchFamily="2" charset="-78"/>
              <a:ea typeface="DengXian" panose="02010600030101010101" pitchFamily="2" charset="-122"/>
              <a:cs typeface="Aldhabi" panose="01000000000000000000" pitchFamily="2" charset="-78"/>
            </a:endParaRPr>
          </a:p>
        </p:txBody>
      </p:sp>
    </p:spTree>
    <p:extLst>
      <p:ext uri="{BB962C8B-B14F-4D97-AF65-F5344CB8AC3E}">
        <p14:creationId xmlns:p14="http://schemas.microsoft.com/office/powerpoint/2010/main" val="40940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06B118-BE6D-69A4-AF9C-17BB97EA5D67}"/>
              </a:ext>
            </a:extLst>
          </p:cNvPr>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0" cap="none" spc="0" dirty="0">
                <a:ln w="0"/>
                <a:solidFill>
                  <a:schemeClr val="bg1">
                    <a:lumMod val="95000"/>
                    <a:lumOff val="5000"/>
                  </a:schemeClr>
                </a:solidFill>
                <a:effectLst>
                  <a:reflection blurRad="6350" stA="53000" endA="300" endPos="35500" dir="5400000" sy="-90000" algn="bl" rotWithShape="0"/>
                </a:effectLst>
                <a:highlight>
                  <a:srgbClr val="00FFFF"/>
                </a:highlight>
                <a:latin typeface="+mj-lt"/>
                <a:ea typeface="+mj-ea"/>
                <a:cs typeface="+mj-cs"/>
              </a:rPr>
              <a:t>Data Visualization </a:t>
            </a:r>
          </a:p>
        </p:txBody>
      </p:sp>
    </p:spTree>
    <p:extLst>
      <p:ext uri="{BB962C8B-B14F-4D97-AF65-F5344CB8AC3E}">
        <p14:creationId xmlns:p14="http://schemas.microsoft.com/office/powerpoint/2010/main" val="21479347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852954-B558-F975-3314-CE7AD9686FDC}"/>
              </a:ext>
            </a:extLst>
          </p:cNvPr>
          <p:cNvSpPr/>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cap="none" spc="0">
                <a:ln w="12700" cmpd="sng">
                  <a:solidFill>
                    <a:schemeClr val="accent4"/>
                  </a:solidFill>
                  <a:prstDash val="solid"/>
                </a:ln>
                <a:solidFill>
                  <a:srgbClr val="FFFFFF"/>
                </a:solidFill>
                <a:effectLst/>
                <a:latin typeface="+mj-lt"/>
                <a:ea typeface="+mj-ea"/>
                <a:cs typeface="+mj-cs"/>
              </a:rPr>
              <a:t>Graphs</a:t>
            </a:r>
          </a:p>
        </p:txBody>
      </p:sp>
      <p:pic>
        <p:nvPicPr>
          <p:cNvPr id="4" name="Picture 3">
            <a:extLst>
              <a:ext uri="{FF2B5EF4-FFF2-40B4-BE49-F238E27FC236}">
                <a16:creationId xmlns:a16="http://schemas.microsoft.com/office/drawing/2014/main" id="{23E18A90-DFF1-6F63-216C-574DA224A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66795" y="171162"/>
            <a:ext cx="5033139" cy="4379595"/>
          </a:xfrm>
          <a:prstGeom prst="rect">
            <a:avLst/>
          </a:prstGeom>
          <a:noFill/>
        </p:spPr>
      </p:pic>
      <p:pic>
        <p:nvPicPr>
          <p:cNvPr id="5" name="Picture 4">
            <a:extLst>
              <a:ext uri="{FF2B5EF4-FFF2-40B4-BE49-F238E27FC236}">
                <a16:creationId xmlns:a16="http://schemas.microsoft.com/office/drawing/2014/main" id="{6E1D1555-0918-AB15-DB4E-CB195F9CFA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0992" y="2542310"/>
            <a:ext cx="4310063" cy="3750409"/>
          </a:xfrm>
          <a:prstGeom prst="rect">
            <a:avLst/>
          </a:prstGeom>
          <a:noFill/>
        </p:spPr>
      </p:pic>
      <p:sp>
        <p:nvSpPr>
          <p:cNvPr id="7" name="TextBox 6">
            <a:extLst>
              <a:ext uri="{FF2B5EF4-FFF2-40B4-BE49-F238E27FC236}">
                <a16:creationId xmlns:a16="http://schemas.microsoft.com/office/drawing/2014/main" id="{155E159C-E2F7-18E9-0F4C-88C21BBDA68B}"/>
              </a:ext>
            </a:extLst>
          </p:cNvPr>
          <p:cNvSpPr txBox="1"/>
          <p:nvPr/>
        </p:nvSpPr>
        <p:spPr>
          <a:xfrm>
            <a:off x="4914122" y="799713"/>
            <a:ext cx="1952673" cy="369332"/>
          </a:xfrm>
          <a:prstGeom prst="rect">
            <a:avLst/>
          </a:prstGeom>
          <a:noFill/>
        </p:spPr>
        <p:txBody>
          <a:bodyPr wrap="square">
            <a:spAutoFit/>
          </a:bodyPr>
          <a:lstStyle/>
          <a:p>
            <a:r>
              <a:rPr lang="en-IN" dirty="0"/>
              <a:t>Histogram of Age</a:t>
            </a:r>
          </a:p>
        </p:txBody>
      </p:sp>
      <p:sp>
        <p:nvSpPr>
          <p:cNvPr id="10" name="TextBox 9">
            <a:extLst>
              <a:ext uri="{FF2B5EF4-FFF2-40B4-BE49-F238E27FC236}">
                <a16:creationId xmlns:a16="http://schemas.microsoft.com/office/drawing/2014/main" id="{F121FD9A-18F3-05DA-6F57-970E81D0D42F}"/>
              </a:ext>
            </a:extLst>
          </p:cNvPr>
          <p:cNvSpPr txBox="1"/>
          <p:nvPr/>
        </p:nvSpPr>
        <p:spPr>
          <a:xfrm>
            <a:off x="7228892" y="5138449"/>
            <a:ext cx="6097554" cy="369332"/>
          </a:xfrm>
          <a:prstGeom prst="rect">
            <a:avLst/>
          </a:prstGeom>
          <a:noFill/>
        </p:spPr>
        <p:txBody>
          <a:bodyPr wrap="square">
            <a:spAutoFit/>
          </a:bodyPr>
          <a:lstStyle/>
          <a:p>
            <a:r>
              <a:rPr lang="en-IN" dirty="0"/>
              <a:t>Histogram of BMI</a:t>
            </a:r>
          </a:p>
        </p:txBody>
      </p:sp>
    </p:spTree>
    <p:extLst>
      <p:ext uri="{BB962C8B-B14F-4D97-AF65-F5344CB8AC3E}">
        <p14:creationId xmlns:p14="http://schemas.microsoft.com/office/powerpoint/2010/main" val="278930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diagram&#10;&#10;Description automatically generated">
            <a:extLst>
              <a:ext uri="{FF2B5EF4-FFF2-40B4-BE49-F238E27FC236}">
                <a16:creationId xmlns:a16="http://schemas.microsoft.com/office/drawing/2014/main" id="{05393ECF-3A4C-72D0-F856-6BD6DADAA1F1}"/>
              </a:ext>
            </a:extLst>
          </p:cNvPr>
          <p:cNvPicPr>
            <a:picLocks noChangeAspect="1"/>
          </p:cNvPicPr>
          <p:nvPr/>
        </p:nvPicPr>
        <p:blipFill rotWithShape="1">
          <a:blip r:embed="rId2">
            <a:extLst>
              <a:ext uri="{28A0092B-C50C-407E-A947-70E740481C1C}">
                <a14:useLocalDpi xmlns:a14="http://schemas.microsoft.com/office/drawing/2010/main" val="0"/>
              </a:ext>
            </a:extLst>
          </a:blip>
          <a:srcRect r="14026"/>
          <a:stretch/>
        </p:blipFill>
        <p:spPr bwMode="auto">
          <a:xfrm>
            <a:off x="641182" y="842377"/>
            <a:ext cx="5129784" cy="5191908"/>
          </a:xfrm>
          <a:prstGeom prst="rect">
            <a:avLst/>
          </a:prstGeom>
          <a:noFill/>
        </p:spPr>
      </p:pic>
      <p:pic>
        <p:nvPicPr>
          <p:cNvPr id="5" name="Picture 4" descr="A graph with red and blue squares&#10;&#10;Description automatically generated">
            <a:extLst>
              <a:ext uri="{FF2B5EF4-FFF2-40B4-BE49-F238E27FC236}">
                <a16:creationId xmlns:a16="http://schemas.microsoft.com/office/drawing/2014/main" id="{7CF0FC30-006B-A9F6-F293-A0D360E31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421034" y="1197155"/>
            <a:ext cx="5129784" cy="4463690"/>
          </a:xfrm>
          <a:prstGeom prst="rect">
            <a:avLst/>
          </a:prstGeom>
          <a:noFill/>
        </p:spPr>
      </p:pic>
    </p:spTree>
    <p:extLst>
      <p:ext uri="{BB962C8B-B14F-4D97-AF65-F5344CB8AC3E}">
        <p14:creationId xmlns:p14="http://schemas.microsoft.com/office/powerpoint/2010/main" val="2553404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694</TotalTime>
  <Words>1733</Words>
  <Application>Microsoft Office PowerPoint</Application>
  <PresentationFormat>Widescreen</PresentationFormat>
  <Paragraphs>162</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Aldhabi</vt:lpstr>
      <vt:lpstr>Arial</vt:lpstr>
      <vt:lpstr>Calibri</vt:lpstr>
      <vt:lpstr>DroidSansRegular</vt:lpstr>
      <vt:lpstr>Gill Sans MT</vt:lpstr>
      <vt:lpstr>Impact</vt:lpstr>
      <vt:lpstr>Söhne</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sandysanthiya1234@outlook.com</dc:creator>
  <cp:lastModifiedBy>पांडे संदीप</cp:lastModifiedBy>
  <cp:revision>20</cp:revision>
  <dcterms:created xsi:type="dcterms:W3CDTF">2021-07-14T12:40:37Z</dcterms:created>
  <dcterms:modified xsi:type="dcterms:W3CDTF">2024-04-05T07:57:58Z</dcterms:modified>
</cp:coreProperties>
</file>