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61"/>
  </p:notesMasterIdLst>
  <p:sldIdLst>
    <p:sldId id="2248" r:id="rId5"/>
    <p:sldId id="2288" r:id="rId6"/>
    <p:sldId id="2289" r:id="rId7"/>
    <p:sldId id="289" r:id="rId8"/>
    <p:sldId id="2325" r:id="rId9"/>
    <p:sldId id="2326" r:id="rId10"/>
    <p:sldId id="986" r:id="rId11"/>
    <p:sldId id="2246" r:id="rId12"/>
    <p:sldId id="2245" r:id="rId13"/>
    <p:sldId id="970" r:id="rId14"/>
    <p:sldId id="987" r:id="rId15"/>
    <p:sldId id="2290" r:id="rId16"/>
    <p:sldId id="657" r:id="rId17"/>
    <p:sldId id="562" r:id="rId18"/>
    <p:sldId id="2312" r:id="rId19"/>
    <p:sldId id="2313" r:id="rId20"/>
    <p:sldId id="2314" r:id="rId21"/>
    <p:sldId id="2315" r:id="rId22"/>
    <p:sldId id="2316" r:id="rId23"/>
    <p:sldId id="2318" r:id="rId24"/>
    <p:sldId id="2317" r:id="rId25"/>
    <p:sldId id="2327" r:id="rId26"/>
    <p:sldId id="2328" r:id="rId27"/>
    <p:sldId id="2305" r:id="rId28"/>
    <p:sldId id="2306" r:id="rId29"/>
    <p:sldId id="2307" r:id="rId30"/>
    <p:sldId id="2308" r:id="rId31"/>
    <p:sldId id="2309" r:id="rId32"/>
    <p:sldId id="2311" r:id="rId33"/>
    <p:sldId id="2242" r:id="rId34"/>
    <p:sldId id="990" r:id="rId35"/>
    <p:sldId id="260" r:id="rId36"/>
    <p:sldId id="991" r:id="rId37"/>
    <p:sldId id="992" r:id="rId38"/>
    <p:sldId id="261" r:id="rId39"/>
    <p:sldId id="2291" r:id="rId40"/>
    <p:sldId id="2292" r:id="rId41"/>
    <p:sldId id="2293" r:id="rId42"/>
    <p:sldId id="2294" r:id="rId43"/>
    <p:sldId id="2295" r:id="rId44"/>
    <p:sldId id="2282" r:id="rId45"/>
    <p:sldId id="2283" r:id="rId46"/>
    <p:sldId id="2278" r:id="rId47"/>
    <p:sldId id="2277" r:id="rId48"/>
    <p:sldId id="2296" r:id="rId49"/>
    <p:sldId id="444" r:id="rId50"/>
    <p:sldId id="2297" r:id="rId51"/>
    <p:sldId id="2298" r:id="rId52"/>
    <p:sldId id="2299" r:id="rId53"/>
    <p:sldId id="2300" r:id="rId54"/>
    <p:sldId id="2301" r:id="rId55"/>
    <p:sldId id="2302" r:id="rId56"/>
    <p:sldId id="2303" r:id="rId57"/>
    <p:sldId id="2304" r:id="rId58"/>
    <p:sldId id="298" r:id="rId59"/>
    <p:sldId id="301" r:id="rId6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986"/>
          </p14:sldIdLst>
        </p14:section>
        <p14:section name="Microsoft Azure" id="{CE809FA9-D572-480A-8920-EDDFB473E3E4}">
          <p14:sldIdLst>
            <p14:sldId id="2246"/>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zure Security Center" id="{D92A1C94-7E03-499E-807F-D74C1C3E4A23}">
          <p14:sldIdLst>
            <p14:sldId id="2312"/>
            <p14:sldId id="2313"/>
            <p14:sldId id="2314"/>
            <p14:sldId id="2315"/>
            <p14:sldId id="2316"/>
            <p14:sldId id="2318"/>
            <p14:sldId id="2317"/>
          </p14:sldIdLst>
        </p14:section>
        <p14:section name="Azure Sentinel" id="{95F23885-61CF-495B-A7AB-00099052E2FF}">
          <p14:sldIdLst>
            <p14:sldId id="2327"/>
            <p14:sldId id="2328"/>
          </p14:sldIdLst>
        </p14:section>
        <p14:section name="Azure Monitor" id="{0CDA1A9F-225A-4BA2-ADC8-7D3578D78B6A}">
          <p14:sldIdLst>
            <p14:sldId id="2305"/>
            <p14:sldId id="2306"/>
            <p14:sldId id="2307"/>
            <p14:sldId id="2308"/>
            <p14:sldId id="2309"/>
            <p14:sldId id="2311"/>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68547" autoAdjust="0"/>
  </p:normalViewPr>
  <p:slideViewPr>
    <p:cSldViewPr snapToGrid="0">
      <p:cViewPr varScale="1">
        <p:scale>
          <a:sx n="70" d="100"/>
          <a:sy n="70" d="100"/>
        </p:scale>
        <p:origin x="909"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05-03-2019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Version 0.4</a:t>
            </a:r>
            <a:endParaRPr lang="en-AU" dirty="0"/>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3/5/2019 1:27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15</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a:p>
            <a:pPr marL="342900" indent="-342900">
              <a:buFont typeface="Arial" panose="020B0604020202020204" pitchFamily="34" charset="0"/>
              <a:buChar char="•"/>
            </a:pPr>
            <a:r>
              <a:rPr lang="en-US" sz="2000" dirty="0"/>
              <a:t>Azure service that allows customers to:</a:t>
            </a:r>
          </a:p>
          <a:p>
            <a:pPr marL="890270" lvl="1" indent="-342900">
              <a:buFont typeface="Wingdings" panose="05000000000000000000" pitchFamily="2" charset="2"/>
              <a:buChar char="ü"/>
            </a:pPr>
            <a:r>
              <a:rPr lang="en-US" sz="2000" dirty="0"/>
              <a:t>Gain visibility and control into their Azure infrastructure</a:t>
            </a:r>
            <a:endParaRPr lang="en-US" sz="2000" dirty="0">
              <a:cs typeface="Segoe UI Semilight"/>
            </a:endParaRPr>
          </a:p>
          <a:p>
            <a:pPr marL="890270" lvl="1" indent="-342900">
              <a:buFont typeface="Wingdings" panose="05000000000000000000" pitchFamily="2" charset="2"/>
              <a:buChar char="ü"/>
            </a:pPr>
            <a:r>
              <a:rPr lang="en-US" sz="2000" dirty="0"/>
              <a:t>Integrate 3</a:t>
            </a:r>
            <a:r>
              <a:rPr lang="en-US" sz="2000" baseline="30000" dirty="0"/>
              <a:t>rd</a:t>
            </a:r>
            <a:r>
              <a:rPr lang="en-US" sz="2000" dirty="0"/>
              <a:t> party partner solutions with a click of a button </a:t>
            </a:r>
            <a:endParaRPr lang="en-US" sz="2000" dirty="0">
              <a:cs typeface="Segoe UI Semilight"/>
            </a:endParaRPr>
          </a:p>
          <a:p>
            <a:pPr marL="890270" lvl="1" indent="-342900">
              <a:buFont typeface="Wingdings" panose="05000000000000000000" pitchFamily="2" charset="2"/>
              <a:buChar char="ü"/>
            </a:pPr>
            <a:r>
              <a:rPr lang="en-US" sz="2000" dirty="0"/>
              <a:t>Detect attacks on resources deployed in the environment</a:t>
            </a:r>
            <a:endParaRPr lang="en-US" sz="2000" dirty="0">
              <a:cs typeface="Segoe UI Semilight"/>
            </a:endParaRPr>
          </a:p>
          <a:p>
            <a:pPr marL="342900" indent="-342900">
              <a:buFont typeface="Arial" panose="020B0604020202020204" pitchFamily="34" charset="0"/>
              <a:buChar char="•"/>
            </a:pPr>
            <a:r>
              <a:rPr lang="en-US" sz="2000" dirty="0"/>
              <a:t>Three main pillars:</a:t>
            </a:r>
          </a:p>
          <a:p>
            <a:pPr marL="890270" lvl="1" indent="-342900">
              <a:buFont typeface="Wingdings" panose="05000000000000000000" pitchFamily="2" charset="2"/>
              <a:buChar char="ü"/>
            </a:pPr>
            <a:r>
              <a:rPr lang="en-US" sz="2000" dirty="0"/>
              <a:t>Prevention pillar helps you harden your environment (recommendations, visibility) – Free of charge</a:t>
            </a:r>
            <a:endParaRPr lang="en-US" sz="2000" dirty="0">
              <a:cs typeface="Segoe UI Semilight"/>
            </a:endParaRPr>
          </a:p>
          <a:p>
            <a:pPr marL="890270" lvl="1" indent="-342900">
              <a:buFont typeface="Wingdings" panose="05000000000000000000" pitchFamily="2" charset="2"/>
              <a:buChar char="ü"/>
            </a:pPr>
            <a:r>
              <a:rPr lang="en-US" sz="2000" dirty="0"/>
              <a:t>Detection pillar helps you detect gaps in your prevention strategy (threats) – ASC Standard or OMS Security</a:t>
            </a:r>
            <a:endParaRPr lang="en-US" sz="2000" dirty="0">
              <a:cs typeface="Segoe UI Semilight"/>
            </a:endParaRPr>
          </a:p>
          <a:p>
            <a:pPr marL="890270" lvl="1" indent="-342900">
              <a:buFont typeface="Wingdings" panose="05000000000000000000" pitchFamily="2" charset="2"/>
              <a:buChar char="ü"/>
            </a:pPr>
            <a:r>
              <a:rPr lang="en-US" sz="2000" dirty="0"/>
              <a:t>Respond Pillar, Advanced Cloud Defense – tools to stay productive and secure.</a:t>
            </a:r>
            <a:endParaRPr lang="en-US" sz="2000" dirty="0">
              <a:cs typeface="Segoe UI Semilight"/>
            </a:endParaRP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Important to note that you can monitor resources running in other clouds and on-prem with the monitoring agent. </a:t>
            </a:r>
          </a:p>
          <a:p>
            <a:r>
              <a:rPr lang="en-US" baseline="0" dirty="0"/>
              <a:t>Additionally you can incorporate connected security solutions running in Azure, like firewalls and antimalware. AAD Information Protection as well as any security solution that supported Common Event Format (CEF).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950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are covered for your security score out of the box with the Free Tier, however it is important to note that you are required to upgrade to the Standard Tier to get access to Threat Protection and the advanced protections.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Your secure score is based on our recommended security posture, and you’re attributed a score based on how close to meeting the requirements you are. </a:t>
            </a:r>
          </a:p>
          <a:p>
            <a:r>
              <a:rPr lang="en-US" baseline="0" dirty="0"/>
              <a:t>As </a:t>
            </a:r>
            <a:r>
              <a:rPr lang="en-US" baseline="0" dirty="0" err="1"/>
              <a:t>organisations</a:t>
            </a:r>
            <a:r>
              <a:rPr lang="en-US" baseline="0" dirty="0"/>
              <a:t> become more global, it’s important to be aware of your regulatory compliance. This feature is currently in preview however will expand to include more regulations as time goes on. Again, enabled out of the box and with specific recommendations on what you need to fix to bring your organization in line.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Adaptive application controls – automated end-to-end app whitelisting built in to ASC. Uses ASC ML to </a:t>
            </a:r>
            <a:r>
              <a:rPr lang="en-US" baseline="0" dirty="0" err="1"/>
              <a:t>analyse</a:t>
            </a:r>
            <a:r>
              <a:rPr lang="en-US" baseline="0" dirty="0"/>
              <a:t> applications running on your VMs and helps you apply whitelisting rules using inbuilt intelligence. </a:t>
            </a:r>
          </a:p>
          <a:p>
            <a:r>
              <a:rPr lang="en-US" baseline="0" dirty="0"/>
              <a:t>Just in time VM access – with the emphasis on identity being the new security perimeter  and giving our admins the least amount of privilege for the least amount of time, comes the ability to provide VM access only for a defined period. And as of recently it has been made available from the VM blade directly. </a:t>
            </a:r>
          </a:p>
          <a:p>
            <a:r>
              <a:rPr lang="en-US" baseline="0" dirty="0"/>
              <a:t>File Integrity Monitoring is a great way to monitor specific files and registry locations both in MSFT and Linux environments that are key to protecting against malicious actions. If you have specific file shares or registry settings you can add those as custom locations and be notified whenever they are changed.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https://docs.microsoft.com/en-au/azure/sentinel/</a:t>
            </a:r>
          </a:p>
          <a:p>
            <a:pPr marL="0" lvl="0" indent="0">
              <a:buNone/>
            </a:pPr>
            <a:r>
              <a:rPr lang="en-AU" dirty="0"/>
              <a:t>https://github.com/Azure/Azure-Sentinel</a:t>
            </a:r>
          </a:p>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22</a:t>
            </a:fld>
            <a:endParaRPr lang="en-AU"/>
          </a:p>
        </p:txBody>
      </p:sp>
    </p:spTree>
    <p:extLst>
      <p:ext uri="{BB962C8B-B14F-4D97-AF65-F5344CB8AC3E}">
        <p14:creationId xmlns:p14="http://schemas.microsoft.com/office/powerpoint/2010/main" val="394560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3/5/2019 1:27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Sentinel gives SIEM capability, complete with baked in Hunt (proactive vulnerability testing) while ASC is focused on "Security posture and protection insights".</a:t>
            </a:r>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07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24</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3/5/2019 1:27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3/5/2019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41</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42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3/5/2019 1:27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45</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49</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52</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3/5/2019 1:27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3/5/2019 1:27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7</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a:t>
            </a:r>
            <a:r>
              <a:rPr lang="en-US" sz="1200" b="1" i="0" u="none" strike="noStrike" kern="1200">
                <a:solidFill>
                  <a:schemeClr val="tx1"/>
                </a:solidFill>
                <a:effectLst/>
                <a:latin typeface="+mn-lt"/>
                <a:ea typeface="+mn-ea"/>
                <a:cs typeface="+mn-cs"/>
              </a:rPr>
              <a:t>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3/5/2019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7.jpeg"/><Relationship Id="rId9" Type="http://schemas.openxmlformats.org/officeDocument/2006/relationships/image" Target="../media/image11.emf"/><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a:p>
            <a:endParaRPr lang="en-NZ" dirty="0"/>
          </a:p>
          <a:p>
            <a:r>
              <a:rPr lang="en-NZ" dirty="0"/>
              <a:t>Some of the ASM challenges that are resolved with ARM:</a:t>
            </a:r>
          </a:p>
          <a:p>
            <a:pPr lvl="1"/>
            <a:r>
              <a:rPr lang="en-NZ" sz="2745" dirty="0"/>
              <a:t>Deploy resources using templates</a:t>
            </a:r>
          </a:p>
          <a:p>
            <a:pPr lvl="1"/>
            <a:r>
              <a:rPr lang="en-NZ" sz="2745" dirty="0"/>
              <a:t>Resources are not tied to other resources</a:t>
            </a:r>
          </a:p>
          <a:p>
            <a:pPr lvl="1"/>
            <a:r>
              <a:rPr lang="en-NZ" sz="2745" dirty="0"/>
              <a:t>Role Based Access Control (RBAC)</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by configuring recommended controls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against threats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PaaS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Block brute force attacks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data services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Get secure faster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Automatically discover and onboard Azure resources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0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Sentinel	</a:t>
            </a:r>
          </a:p>
        </p:txBody>
      </p:sp>
    </p:spTree>
    <p:extLst>
      <p:ext uri="{BB962C8B-B14F-4D97-AF65-F5344CB8AC3E}">
        <p14:creationId xmlns:p14="http://schemas.microsoft.com/office/powerpoint/2010/main" val="27743170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Sentinel</a:t>
            </a:r>
            <a:endParaRPr lang="en-NZ" sz="1372" spc="-100" dirty="0">
              <a:solidFill>
                <a:srgbClr val="FFFFFF"/>
              </a:solidFill>
              <a:latin typeface="Segoe UI Light"/>
            </a:endParaRPr>
          </a:p>
        </p:txBody>
      </p:sp>
    </p:spTree>
    <p:extLst>
      <p:ext uri="{BB962C8B-B14F-4D97-AF65-F5344CB8AC3E}">
        <p14:creationId xmlns:p14="http://schemas.microsoft.com/office/powerpoint/2010/main" val="30296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r>
              <a:rPr lang="en-AU" dirty="0"/>
              <a:t>Time Permitting</a:t>
            </a:r>
          </a:p>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chemeClr val="bg1"/>
                                      </p:to>
                                    </p:animClr>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animClr clrSpc="rgb" dir="cw">
                                      <p:cBhvr override="childStyle">
                                        <p:cTn dur="1" fill="hold" display="0" masterRel="nextClick" afterEffect="1"/>
                                        <p:tgtEl>
                                          <p:spTgt spid="3">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https://aka.ms/AZSECLABS</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Security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Privacy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Compliance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Transparency</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2.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6DB394-0524-4783-9329-E33478598005}">
  <ds:schemaRefs>
    <ds:schemaRef ds:uri="http://www.w3.org/XML/1998/namespace"/>
    <ds:schemaRef ds:uri="3f133cbe-dc86-4fdd-b52e-6160995f2811"/>
    <ds:schemaRef ds:uri="http://schemas.microsoft.com/sharepoint/v3"/>
    <ds:schemaRef ds:uri="http://schemas.microsoft.com/office/2006/metadata/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faec1ed0-38ed-43d4-a0e9-cf8e697fe8f1"/>
  </ds:schemaRefs>
</ds:datastoreItem>
</file>

<file path=docProps/app.xml><?xml version="1.0" encoding="utf-8"?>
<Properties xmlns="http://schemas.openxmlformats.org/officeDocument/2006/extended-properties" xmlns:vt="http://schemas.openxmlformats.org/officeDocument/2006/docPropsVTypes">
  <TotalTime>1821</TotalTime>
  <Words>5980</Words>
  <Application>Microsoft Office PowerPoint</Application>
  <PresentationFormat>Widescreen</PresentationFormat>
  <Paragraphs>644</Paragraphs>
  <Slides>56</Slides>
  <Notes>52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Identity Best Practices</vt:lpstr>
      <vt:lpstr>Cloud Computing Stack</vt:lpstr>
      <vt:lpstr>Azure</vt:lpstr>
      <vt:lpstr>Subscriptions</vt:lpstr>
      <vt:lpstr>PowerPoint Presentation</vt:lpstr>
      <vt:lpstr>Azure Active Directory</vt:lpstr>
      <vt:lpstr>Identity Best Practices</vt:lpstr>
      <vt:lpstr>Azure Resource Manager (ARM)</vt:lpstr>
      <vt:lpstr>Resource Groups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Azure Sentinel </vt:lpstr>
      <vt:lpstr>PowerPoint Presentation</vt:lpstr>
      <vt:lpstr>Azure Monitor </vt:lpstr>
      <vt:lpstr>PowerPoint Presentation</vt:lpstr>
      <vt:lpstr>PowerPoint Presentation</vt:lpstr>
      <vt:lpstr>PowerPoint Presentation</vt:lpstr>
      <vt:lpstr>PowerPoint Presentation</vt:lpstr>
      <vt:lpstr>PowerPoint Presentation</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Andrew Nathan</dc:creator>
  <cp:lastModifiedBy>George Smpyrakis</cp:lastModifiedBy>
  <cp:revision>171</cp:revision>
  <dcterms:created xsi:type="dcterms:W3CDTF">2016-04-28T09:23:09Z</dcterms:created>
  <dcterms:modified xsi:type="dcterms:W3CDTF">2019-03-05T02:27:28Z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