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notesMasterIdLst>
    <p:notesMasterId r:id="rId69"/>
  </p:notesMasterIdLst>
  <p:sldIdLst>
    <p:sldId id="2248" r:id="rId5"/>
    <p:sldId id="2288" r:id="rId6"/>
    <p:sldId id="2289" r:id="rId7"/>
    <p:sldId id="289" r:id="rId8"/>
    <p:sldId id="2325" r:id="rId9"/>
    <p:sldId id="2326" r:id="rId10"/>
    <p:sldId id="2331" r:id="rId11"/>
    <p:sldId id="2334" r:id="rId12"/>
    <p:sldId id="2335" r:id="rId13"/>
    <p:sldId id="2246" r:id="rId14"/>
    <p:sldId id="986" r:id="rId15"/>
    <p:sldId id="2267" r:id="rId16"/>
    <p:sldId id="985" r:id="rId17"/>
    <p:sldId id="987" r:id="rId18"/>
    <p:sldId id="970" r:id="rId19"/>
    <p:sldId id="393" r:id="rId20"/>
    <p:sldId id="2337" r:id="rId21"/>
    <p:sldId id="2245" r:id="rId22"/>
    <p:sldId id="2290" r:id="rId23"/>
    <p:sldId id="657" r:id="rId24"/>
    <p:sldId id="562" r:id="rId25"/>
    <p:sldId id="2242" r:id="rId26"/>
    <p:sldId id="990" r:id="rId27"/>
    <p:sldId id="260" r:id="rId28"/>
    <p:sldId id="991" r:id="rId29"/>
    <p:sldId id="992" r:id="rId30"/>
    <p:sldId id="261" r:id="rId31"/>
    <p:sldId id="2291" r:id="rId32"/>
    <p:sldId id="2292" r:id="rId33"/>
    <p:sldId id="2293" r:id="rId34"/>
    <p:sldId id="2294" r:id="rId35"/>
    <p:sldId id="2295" r:id="rId36"/>
    <p:sldId id="2282" r:id="rId37"/>
    <p:sldId id="2283" r:id="rId38"/>
    <p:sldId id="2312" r:id="rId39"/>
    <p:sldId id="2313" r:id="rId40"/>
    <p:sldId id="2314" r:id="rId41"/>
    <p:sldId id="2329" r:id="rId42"/>
    <p:sldId id="2330" r:id="rId43"/>
    <p:sldId id="2316" r:id="rId44"/>
    <p:sldId id="2318" r:id="rId45"/>
    <p:sldId id="2317" r:id="rId46"/>
    <p:sldId id="2327" r:id="rId47"/>
    <p:sldId id="2328" r:id="rId48"/>
    <p:sldId id="2305" r:id="rId49"/>
    <p:sldId id="2306" r:id="rId50"/>
    <p:sldId id="2307" r:id="rId51"/>
    <p:sldId id="2308" r:id="rId52"/>
    <p:sldId id="2309" r:id="rId53"/>
    <p:sldId id="2311" r:id="rId54"/>
    <p:sldId id="2278" r:id="rId55"/>
    <p:sldId id="2277" r:id="rId56"/>
    <p:sldId id="2296" r:id="rId57"/>
    <p:sldId id="444" r:id="rId58"/>
    <p:sldId id="2297" r:id="rId59"/>
    <p:sldId id="2298" r:id="rId60"/>
    <p:sldId id="2299" r:id="rId61"/>
    <p:sldId id="2300" r:id="rId62"/>
    <p:sldId id="2301" r:id="rId63"/>
    <p:sldId id="2302" r:id="rId64"/>
    <p:sldId id="2303" r:id="rId65"/>
    <p:sldId id="2304" r:id="rId66"/>
    <p:sldId id="298" r:id="rId67"/>
    <p:sldId id="301" r:id="rId68"/>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EAC31AD-AE39-427A-9E66-B067D8133E35}">
          <p14:sldIdLst>
            <p14:sldId id="2248"/>
            <p14:sldId id="2288"/>
            <p14:sldId id="2289"/>
            <p14:sldId id="289"/>
          </p14:sldIdLst>
        </p14:section>
        <p14:section name="Microsoft Trusted Cloud Principles" id="{AD40AA4F-407F-4F58-A312-EDC6207C486E}">
          <p14:sldIdLst>
            <p14:sldId id="2325"/>
            <p14:sldId id="2326"/>
            <p14:sldId id="2331"/>
            <p14:sldId id="2334"/>
            <p14:sldId id="2335"/>
          </p14:sldIdLst>
        </p14:section>
        <p14:section name="Microsoft Azure" id="{CE809FA9-D572-480A-8920-EDDFB473E3E4}">
          <p14:sldIdLst>
            <p14:sldId id="2246"/>
            <p14:sldId id="986"/>
            <p14:sldId id="2267"/>
            <p14:sldId id="985"/>
            <p14:sldId id="987"/>
            <p14:sldId id="970"/>
            <p14:sldId id="393"/>
            <p14:sldId id="2337"/>
          </p14:sldIdLst>
        </p14:section>
        <p14:section name="Subscriptions" id="{3B1C673A-9DDD-41D6-8537-981324D9A739}">
          <p14:sldIdLst>
            <p14:sldId id="2245"/>
          </p14:sldIdLst>
        </p14:section>
        <p14:section name="Identity" id="{F42A1729-6B54-484A-B191-EA9D23F5C5F7}">
          <p14:sldIdLst>
            <p14:sldId id="2290"/>
          </p14:sldIdLst>
        </p14:section>
        <p14:section name="ARM" id="{25CEAEDD-04B1-41D5-8B02-56B2148E9210}">
          <p14:sldIdLst>
            <p14:sldId id="657"/>
          </p14:sldIdLst>
        </p14:section>
        <p14:section name="Azure Resource Group" id="{C997B889-7E57-4204-B45C-3384C3B96E50}">
          <p14:sldIdLst>
            <p14:sldId id="562"/>
          </p14:sldIdLst>
        </p14:section>
        <p14:section name="ARM Management Policies" id="{532440B8-FC46-4D8D-87F1-602F8C343B37}">
          <p14:sldIdLst>
            <p14:sldId id="2242"/>
            <p14:sldId id="990"/>
            <p14:sldId id="260"/>
            <p14:sldId id="991"/>
            <p14:sldId id="992"/>
            <p14:sldId id="261"/>
          </p14:sldIdLst>
        </p14:section>
        <p14:section name="Resource Locks" id="{03183D66-43AB-4F8E-91B8-2736C999FBD3}">
          <p14:sldIdLst>
            <p14:sldId id="2291"/>
            <p14:sldId id="2292"/>
            <p14:sldId id="2293"/>
            <p14:sldId id="2294"/>
            <p14:sldId id="2295"/>
          </p14:sldIdLst>
        </p14:section>
        <p14:section name="Enterprise governance management" id="{97AB1440-7510-4720-89A8-D87FC67F771E}">
          <p14:sldIdLst>
            <p14:sldId id="2282"/>
            <p14:sldId id="2283"/>
          </p14:sldIdLst>
        </p14:section>
        <p14:section name="Azure Security Center" id="{D92A1C94-7E03-499E-807F-D74C1C3E4A23}">
          <p14:sldIdLst>
            <p14:sldId id="2312"/>
            <p14:sldId id="2313"/>
            <p14:sldId id="2314"/>
            <p14:sldId id="2329"/>
            <p14:sldId id="2330"/>
            <p14:sldId id="2316"/>
            <p14:sldId id="2318"/>
            <p14:sldId id="2317"/>
          </p14:sldIdLst>
        </p14:section>
        <p14:section name="Azure Sentinel" id="{95F23885-61CF-495B-A7AB-00099052E2FF}">
          <p14:sldIdLst>
            <p14:sldId id="2327"/>
            <p14:sldId id="2328"/>
          </p14:sldIdLst>
        </p14:section>
        <p14:section name="Azure Monitor" id="{0CDA1A9F-225A-4BA2-ADC8-7D3578D78B6A}">
          <p14:sldIdLst>
            <p14:sldId id="2305"/>
            <p14:sldId id="2306"/>
            <p14:sldId id="2307"/>
            <p14:sldId id="2308"/>
            <p14:sldId id="2309"/>
            <p14:sldId id="2311"/>
          </p14:sldIdLst>
        </p14:section>
        <p14:section name="Azure Key Vault" id="{8FCECB73-5DA4-4246-8450-14CA222B406D}">
          <p14:sldIdLst>
            <p14:sldId id="2278"/>
            <p14:sldId id="2277"/>
          </p14:sldIdLst>
        </p14:section>
        <p14:section name="Network Security" id="{C3CAFF81-6E4D-4C99-9A2F-5B31681BFE3D}">
          <p14:sldIdLst>
            <p14:sldId id="2296"/>
            <p14:sldId id="444"/>
            <p14:sldId id="2297"/>
            <p14:sldId id="2298"/>
          </p14:sldIdLst>
        </p14:section>
        <p14:section name="Storage Security" id="{C1620233-F462-4C14-8937-4F567225FAE7}">
          <p14:sldIdLst>
            <p14:sldId id="2299"/>
            <p14:sldId id="2300"/>
            <p14:sldId id="2301"/>
          </p14:sldIdLst>
        </p14:section>
        <p14:section name="Azure SQL Security" id="{D34001B1-D5A6-4036-9D88-ED73C4CD8D57}">
          <p14:sldIdLst>
            <p14:sldId id="2302"/>
            <p14:sldId id="2303"/>
            <p14:sldId id="2304"/>
          </p14:sldIdLst>
        </p14:section>
        <p14:section name="Labs" id="{8B45B8C4-E5D9-453E-B203-5A595F91F6D7}">
          <p14:sldIdLst>
            <p14:sldId id="298"/>
            <p14:sldId id="30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Short" initials="MS" lastIdx="2" clrIdx="0">
    <p:extLst>
      <p:ext uri="{19B8F6BF-5375-455C-9EA6-DF929625EA0E}">
        <p15:presenceInfo xmlns:p15="http://schemas.microsoft.com/office/powerpoint/2012/main" userId="S-1-5-21-2127521184-1604012920-1887927527-228755" providerId="AD"/>
      </p:ext>
    </p:extLst>
  </p:cmAuthor>
  <p:cmAuthor id="2" name="George Smpyrakis" initials="GS" lastIdx="8" clrIdx="1">
    <p:extLst>
      <p:ext uri="{19B8F6BF-5375-455C-9EA6-DF929625EA0E}">
        <p15:presenceInfo xmlns:p15="http://schemas.microsoft.com/office/powerpoint/2012/main" userId="S0037FFE807F4533@LIVE.COM" providerId="AD"/>
      </p:ext>
    </p:extLst>
  </p:cmAuthor>
  <p:cmAuthor id="3" name="Mark Rhodes" initials="MR" lastIdx="21" clrIdx="2">
    <p:extLst>
      <p:ext uri="{19B8F6BF-5375-455C-9EA6-DF929625EA0E}">
        <p15:presenceInfo xmlns:p15="http://schemas.microsoft.com/office/powerpoint/2012/main" userId="S-1-12-1-2341530522-1311445400-2100176571-114740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9D7"/>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68547" autoAdjust="0"/>
  </p:normalViewPr>
  <p:slideViewPr>
    <p:cSldViewPr snapToGrid="0">
      <p:cViewPr varScale="1">
        <p:scale>
          <a:sx n="68" d="100"/>
          <a:sy n="68" d="100"/>
        </p:scale>
        <p:origin x="24" y="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B389A-195A-4A0F-ACDC-1686DFE09CF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5404758-58C2-4995-B519-FEFBD19A5134}">
      <dgm:prSet phldrT="[Text]" custT="1"/>
      <dgm:spPr/>
      <dgm:t>
        <a:bodyPr/>
        <a:lstStyle/>
        <a:p>
          <a:r>
            <a:rPr lang="en-US" sz="1800" dirty="0"/>
            <a:t>Enterprise Enrolment</a:t>
          </a:r>
        </a:p>
      </dgm:t>
    </dgm:pt>
    <dgm:pt modelId="{BEA7A339-271A-4AB9-8110-FB51C5907670}" type="parTrans" cxnId="{6D7EE702-088E-4C36-86AE-CE62C89C925B}">
      <dgm:prSet/>
      <dgm:spPr/>
      <dgm:t>
        <a:bodyPr/>
        <a:lstStyle/>
        <a:p>
          <a:endParaRPr lang="en-US"/>
        </a:p>
      </dgm:t>
    </dgm:pt>
    <dgm:pt modelId="{3C817C18-1ED6-4457-B1C9-FA8B756584A9}" type="sibTrans" cxnId="{6D7EE702-088E-4C36-86AE-CE62C89C925B}">
      <dgm:prSet/>
      <dgm:spPr/>
      <dgm:t>
        <a:bodyPr/>
        <a:lstStyle/>
        <a:p>
          <a:endParaRPr lang="en-US"/>
        </a:p>
      </dgm:t>
    </dgm:pt>
    <dgm:pt modelId="{B32D5D0E-9E11-4E5D-B1C4-F8939143AC55}" type="asst">
      <dgm:prSet phldrT="[Text]" custT="1"/>
      <dgm:spPr/>
      <dgm:t>
        <a:bodyPr/>
        <a:lstStyle/>
        <a:p>
          <a:r>
            <a:rPr lang="en-US" sz="1800" dirty="0"/>
            <a:t>Department A</a:t>
          </a:r>
        </a:p>
      </dgm:t>
    </dgm:pt>
    <dgm:pt modelId="{545A216C-4C98-4F1D-AA17-C9F1B08F40E9}" type="parTrans" cxnId="{2690A17C-6A14-4CBB-8280-0FE6C79DF6EA}">
      <dgm:prSet/>
      <dgm:spPr/>
      <dgm:t>
        <a:bodyPr/>
        <a:lstStyle/>
        <a:p>
          <a:endParaRPr lang="en-US" sz="1800"/>
        </a:p>
      </dgm:t>
    </dgm:pt>
    <dgm:pt modelId="{8DE94DA6-45A4-4007-8C1A-5076932D6DF8}" type="sibTrans" cxnId="{2690A17C-6A14-4CBB-8280-0FE6C79DF6EA}">
      <dgm:prSet/>
      <dgm:spPr/>
      <dgm:t>
        <a:bodyPr/>
        <a:lstStyle/>
        <a:p>
          <a:endParaRPr lang="en-US"/>
        </a:p>
      </dgm:t>
    </dgm:pt>
    <dgm:pt modelId="{3E6E2E5C-41EE-4FDB-89F2-2BBDC21DEB9F}">
      <dgm:prSet phldrT="[Text]" custT="1"/>
      <dgm:spPr>
        <a:solidFill>
          <a:schemeClr val="accent3"/>
        </a:solidFill>
      </dgm:spPr>
      <dgm:t>
        <a:bodyPr/>
        <a:lstStyle/>
        <a:p>
          <a:r>
            <a:rPr lang="en-US" sz="1800"/>
            <a:t>Account A</a:t>
          </a:r>
        </a:p>
      </dgm:t>
    </dgm:pt>
    <dgm:pt modelId="{CDE38D03-C378-4F52-BA48-589A89A34002}" type="parTrans" cxnId="{45204B48-9FA6-423A-A769-0CE4865E0A0B}">
      <dgm:prSet/>
      <dgm:spPr/>
      <dgm:t>
        <a:bodyPr/>
        <a:lstStyle/>
        <a:p>
          <a:endParaRPr lang="en-US" sz="1800"/>
        </a:p>
      </dgm:t>
    </dgm:pt>
    <dgm:pt modelId="{823A7483-6067-4AA8-9AC6-D651B3E25D50}" type="sibTrans" cxnId="{45204B48-9FA6-423A-A769-0CE4865E0A0B}">
      <dgm:prSet/>
      <dgm:spPr/>
      <dgm:t>
        <a:bodyPr/>
        <a:lstStyle/>
        <a:p>
          <a:endParaRPr lang="en-US"/>
        </a:p>
      </dgm:t>
    </dgm:pt>
    <dgm:pt modelId="{F887EBC0-E583-473E-9833-F768F27630F4}" type="asst">
      <dgm:prSet phldrT="[Text]" custT="1"/>
      <dgm:spPr/>
      <dgm:t>
        <a:bodyPr/>
        <a:lstStyle/>
        <a:p>
          <a:r>
            <a:rPr lang="en-US" sz="1800"/>
            <a:t>Department B</a:t>
          </a:r>
        </a:p>
      </dgm:t>
    </dgm:pt>
    <dgm:pt modelId="{0BD5C633-9609-4B5B-9BE7-5A0F57B34EA3}" type="parTrans" cxnId="{E1397AEF-6E8F-4730-8A7B-C062132207EE}">
      <dgm:prSet/>
      <dgm:spPr/>
      <dgm:t>
        <a:bodyPr/>
        <a:lstStyle/>
        <a:p>
          <a:endParaRPr lang="en-US" sz="1800"/>
        </a:p>
      </dgm:t>
    </dgm:pt>
    <dgm:pt modelId="{CE2B1823-F99E-4B9A-AB3D-3545699D45C9}" type="sibTrans" cxnId="{E1397AEF-6E8F-4730-8A7B-C062132207EE}">
      <dgm:prSet/>
      <dgm:spPr/>
      <dgm:t>
        <a:bodyPr/>
        <a:lstStyle/>
        <a:p>
          <a:endParaRPr lang="en-US"/>
        </a:p>
      </dgm:t>
    </dgm:pt>
    <dgm:pt modelId="{7A1BE092-B4CF-423B-B90F-C03F673FAE30}">
      <dgm:prSet phldrT="[Text]" custT="1"/>
      <dgm:spPr>
        <a:solidFill>
          <a:schemeClr val="accent3"/>
        </a:solidFill>
      </dgm:spPr>
      <dgm:t>
        <a:bodyPr/>
        <a:lstStyle/>
        <a:p>
          <a:r>
            <a:rPr lang="en-US" sz="1800"/>
            <a:t>Account C</a:t>
          </a:r>
        </a:p>
      </dgm:t>
    </dgm:pt>
    <dgm:pt modelId="{D9790CB5-29C3-48D5-BE51-1DDEB74EC746}" type="parTrans" cxnId="{59E20B47-3C5D-4CE4-AA0F-6220E2146505}">
      <dgm:prSet/>
      <dgm:spPr/>
      <dgm:t>
        <a:bodyPr/>
        <a:lstStyle/>
        <a:p>
          <a:endParaRPr lang="en-US" sz="1800"/>
        </a:p>
      </dgm:t>
    </dgm:pt>
    <dgm:pt modelId="{2DF67EAB-1A1B-4F6D-ABFC-3B3A2A9E8B99}" type="sibTrans" cxnId="{59E20B47-3C5D-4CE4-AA0F-6220E2146505}">
      <dgm:prSet/>
      <dgm:spPr/>
      <dgm:t>
        <a:bodyPr/>
        <a:lstStyle/>
        <a:p>
          <a:endParaRPr lang="en-US"/>
        </a:p>
      </dgm:t>
    </dgm:pt>
    <dgm:pt modelId="{0B019338-571F-4206-AA0B-28F1DB8CA0FB}">
      <dgm:prSet phldrT="[Text]" custT="1"/>
      <dgm:spPr>
        <a:solidFill>
          <a:schemeClr val="accent3"/>
        </a:solidFill>
      </dgm:spPr>
      <dgm:t>
        <a:bodyPr/>
        <a:lstStyle/>
        <a:p>
          <a:r>
            <a:rPr lang="en-US" sz="1800"/>
            <a:t>Subscription 4</a:t>
          </a:r>
        </a:p>
      </dgm:t>
    </dgm:pt>
    <dgm:pt modelId="{5585DE5D-B946-4553-827A-E083851E15A4}" type="parTrans" cxnId="{BB90E570-BA3C-4E0C-AD8C-C7CA7B3C66CA}">
      <dgm:prSet/>
      <dgm:spPr/>
      <dgm:t>
        <a:bodyPr/>
        <a:lstStyle/>
        <a:p>
          <a:endParaRPr lang="en-US" sz="1800"/>
        </a:p>
      </dgm:t>
    </dgm:pt>
    <dgm:pt modelId="{930150D1-90AA-41B3-8CDB-5BA268783C45}" type="sibTrans" cxnId="{BB90E570-BA3C-4E0C-AD8C-C7CA7B3C66CA}">
      <dgm:prSet/>
      <dgm:spPr/>
      <dgm:t>
        <a:bodyPr/>
        <a:lstStyle/>
        <a:p>
          <a:endParaRPr lang="en-US"/>
        </a:p>
      </dgm:t>
    </dgm:pt>
    <dgm:pt modelId="{1008AF36-6C34-4DF4-A674-58973F4CDAB4}">
      <dgm:prSet phldrT="[Text]" custT="1"/>
      <dgm:spPr>
        <a:solidFill>
          <a:schemeClr val="accent3"/>
        </a:solidFill>
      </dgm:spPr>
      <dgm:t>
        <a:bodyPr/>
        <a:lstStyle/>
        <a:p>
          <a:r>
            <a:rPr lang="en-US" sz="1800"/>
            <a:t>Account B</a:t>
          </a:r>
        </a:p>
      </dgm:t>
    </dgm:pt>
    <dgm:pt modelId="{EEEF7BCD-3E9B-464D-B9B2-20A4C7744AD2}" type="parTrans" cxnId="{1B70E6F9-7D85-4E6E-9EBC-BAF15B9DA03F}">
      <dgm:prSet/>
      <dgm:spPr/>
      <dgm:t>
        <a:bodyPr/>
        <a:lstStyle/>
        <a:p>
          <a:endParaRPr lang="en-US" sz="1800"/>
        </a:p>
      </dgm:t>
    </dgm:pt>
    <dgm:pt modelId="{2ED47BA7-B82A-4697-9E30-F684B6E21CC6}" type="sibTrans" cxnId="{1B70E6F9-7D85-4E6E-9EBC-BAF15B9DA03F}">
      <dgm:prSet/>
      <dgm:spPr/>
      <dgm:t>
        <a:bodyPr/>
        <a:lstStyle/>
        <a:p>
          <a:endParaRPr lang="en-US"/>
        </a:p>
      </dgm:t>
    </dgm:pt>
    <dgm:pt modelId="{233AEABF-322C-45A7-9A47-8CEE5BE8323D}">
      <dgm:prSet phldrT="[Text]" custT="1"/>
      <dgm:spPr>
        <a:solidFill>
          <a:schemeClr val="accent3"/>
        </a:solidFill>
      </dgm:spPr>
      <dgm:t>
        <a:bodyPr/>
        <a:lstStyle/>
        <a:p>
          <a:r>
            <a:rPr lang="en-US" sz="1800"/>
            <a:t>Subscription 1</a:t>
          </a:r>
        </a:p>
      </dgm:t>
    </dgm:pt>
    <dgm:pt modelId="{125C22D9-AE39-45FB-BA6E-F0A13C404F40}" type="parTrans" cxnId="{90AF7F80-AA4E-4D65-8D33-22721BAF94CC}">
      <dgm:prSet/>
      <dgm:spPr/>
      <dgm:t>
        <a:bodyPr/>
        <a:lstStyle/>
        <a:p>
          <a:endParaRPr lang="en-US" sz="1800"/>
        </a:p>
      </dgm:t>
    </dgm:pt>
    <dgm:pt modelId="{9EDC1137-2258-4367-A8A2-1FB7C99C5361}" type="sibTrans" cxnId="{90AF7F80-AA4E-4D65-8D33-22721BAF94CC}">
      <dgm:prSet/>
      <dgm:spPr/>
      <dgm:t>
        <a:bodyPr/>
        <a:lstStyle/>
        <a:p>
          <a:endParaRPr lang="en-US"/>
        </a:p>
      </dgm:t>
    </dgm:pt>
    <dgm:pt modelId="{0D6B295F-09D9-462C-89AA-0BB41E39532F}">
      <dgm:prSet phldrT="[Text]" custT="1"/>
      <dgm:spPr>
        <a:solidFill>
          <a:schemeClr val="accent3"/>
        </a:solidFill>
      </dgm:spPr>
      <dgm:t>
        <a:bodyPr/>
        <a:lstStyle/>
        <a:p>
          <a:r>
            <a:rPr lang="en-US" sz="1800" dirty="0"/>
            <a:t>Subscription 2</a:t>
          </a:r>
        </a:p>
      </dgm:t>
    </dgm:pt>
    <dgm:pt modelId="{9DAD4F3B-49E4-4025-ACD5-1139FCE8DE48}" type="parTrans" cxnId="{0FB9895F-42F6-4132-A66E-48D4A95D1930}">
      <dgm:prSet/>
      <dgm:spPr/>
      <dgm:t>
        <a:bodyPr/>
        <a:lstStyle/>
        <a:p>
          <a:endParaRPr lang="en-US" sz="1800"/>
        </a:p>
      </dgm:t>
    </dgm:pt>
    <dgm:pt modelId="{72C091BF-CEEB-470D-8546-A4871CC7C7A7}" type="sibTrans" cxnId="{0FB9895F-42F6-4132-A66E-48D4A95D1930}">
      <dgm:prSet/>
      <dgm:spPr/>
      <dgm:t>
        <a:bodyPr/>
        <a:lstStyle/>
        <a:p>
          <a:endParaRPr lang="en-US"/>
        </a:p>
      </dgm:t>
    </dgm:pt>
    <dgm:pt modelId="{8F2ABA30-42C9-48A1-8099-645EF9C4443A}">
      <dgm:prSet phldrT="[Text]" custT="1"/>
      <dgm:spPr>
        <a:solidFill>
          <a:schemeClr val="accent3"/>
        </a:solidFill>
      </dgm:spPr>
      <dgm:t>
        <a:bodyPr/>
        <a:lstStyle/>
        <a:p>
          <a:r>
            <a:rPr lang="en-US" sz="1800" dirty="0"/>
            <a:t>Subscription 3</a:t>
          </a:r>
        </a:p>
      </dgm:t>
    </dgm:pt>
    <dgm:pt modelId="{5E268954-DE6F-4D0C-B7B7-B769786DB7F1}" type="parTrans" cxnId="{4B0C98BC-CD74-4021-9453-1A16E1D8D2EE}">
      <dgm:prSet/>
      <dgm:spPr/>
      <dgm:t>
        <a:bodyPr/>
        <a:lstStyle/>
        <a:p>
          <a:endParaRPr lang="en-US" sz="1800"/>
        </a:p>
      </dgm:t>
    </dgm:pt>
    <dgm:pt modelId="{DF19E081-D8DE-4E62-8A38-666520B9A63F}" type="sibTrans" cxnId="{4B0C98BC-CD74-4021-9453-1A16E1D8D2EE}">
      <dgm:prSet/>
      <dgm:spPr/>
      <dgm:t>
        <a:bodyPr/>
        <a:lstStyle/>
        <a:p>
          <a:endParaRPr lang="en-US"/>
        </a:p>
      </dgm:t>
    </dgm:pt>
    <dgm:pt modelId="{B074EC46-B9F4-4A5E-BF97-3435654BBE7C}" type="pres">
      <dgm:prSet presAssocID="{6A7B389A-195A-4A0F-ACDC-1686DFE09CF5}" presName="hierChild1" presStyleCnt="0">
        <dgm:presLayoutVars>
          <dgm:orgChart val="1"/>
          <dgm:chPref val="1"/>
          <dgm:dir/>
          <dgm:animOne val="branch"/>
          <dgm:animLvl val="lvl"/>
          <dgm:resizeHandles/>
        </dgm:presLayoutVars>
      </dgm:prSet>
      <dgm:spPr/>
    </dgm:pt>
    <dgm:pt modelId="{153A24F5-2835-4A57-8B6C-A9E0B0680666}" type="pres">
      <dgm:prSet presAssocID="{35404758-58C2-4995-B519-FEFBD19A5134}" presName="hierRoot1" presStyleCnt="0">
        <dgm:presLayoutVars>
          <dgm:hierBranch val="init"/>
        </dgm:presLayoutVars>
      </dgm:prSet>
      <dgm:spPr/>
    </dgm:pt>
    <dgm:pt modelId="{82F25912-F758-48AE-8A37-331EDF7E605B}" type="pres">
      <dgm:prSet presAssocID="{35404758-58C2-4995-B519-FEFBD19A5134}" presName="rootComposite1" presStyleCnt="0"/>
      <dgm:spPr/>
    </dgm:pt>
    <dgm:pt modelId="{CD379880-3EC8-4A88-AA37-BC978399917C}" type="pres">
      <dgm:prSet presAssocID="{35404758-58C2-4995-B519-FEFBD19A5134}" presName="rootText1" presStyleLbl="node0" presStyleIdx="0" presStyleCnt="1" custScaleX="121000" custLinFactNeighborX="-46319">
        <dgm:presLayoutVars>
          <dgm:chPref val="3"/>
        </dgm:presLayoutVars>
      </dgm:prSet>
      <dgm:spPr/>
    </dgm:pt>
    <dgm:pt modelId="{5AFD425F-FDC1-4646-9413-6DB10E67B038}" type="pres">
      <dgm:prSet presAssocID="{35404758-58C2-4995-B519-FEFBD19A5134}" presName="rootConnector1" presStyleLbl="node1" presStyleIdx="0" presStyleCnt="0"/>
      <dgm:spPr/>
    </dgm:pt>
    <dgm:pt modelId="{FACC2F05-8A29-420D-AC9E-D8D0AEBA09BB}" type="pres">
      <dgm:prSet presAssocID="{35404758-58C2-4995-B519-FEFBD19A5134}" presName="hierChild2" presStyleCnt="0"/>
      <dgm:spPr/>
    </dgm:pt>
    <dgm:pt modelId="{A1E0EB51-A678-4781-B734-F6F0FAE1D9ED}" type="pres">
      <dgm:prSet presAssocID="{35404758-58C2-4995-B519-FEFBD19A5134}" presName="hierChild3" presStyleCnt="0"/>
      <dgm:spPr/>
    </dgm:pt>
    <dgm:pt modelId="{68AC6A65-10FB-4856-B84D-D12D9184F0DA}" type="pres">
      <dgm:prSet presAssocID="{545A216C-4C98-4F1D-AA17-C9F1B08F40E9}" presName="Name111" presStyleLbl="parChTrans1D2" presStyleIdx="0" presStyleCnt="2"/>
      <dgm:spPr/>
    </dgm:pt>
    <dgm:pt modelId="{0AC9C565-461C-4C9A-B6BD-9188119B91AA}" type="pres">
      <dgm:prSet presAssocID="{B32D5D0E-9E11-4E5D-B1C4-F8939143AC55}" presName="hierRoot3" presStyleCnt="0">
        <dgm:presLayoutVars>
          <dgm:hierBranch val="init"/>
        </dgm:presLayoutVars>
      </dgm:prSet>
      <dgm:spPr/>
    </dgm:pt>
    <dgm:pt modelId="{BCFC4E60-45E8-46DD-A7A7-2BC4802F62CC}" type="pres">
      <dgm:prSet presAssocID="{B32D5D0E-9E11-4E5D-B1C4-F8939143AC55}" presName="rootComposite3" presStyleCnt="0"/>
      <dgm:spPr/>
    </dgm:pt>
    <dgm:pt modelId="{9F845708-6A73-4779-BD65-A8F1F6DEC2ED}" type="pres">
      <dgm:prSet presAssocID="{B32D5D0E-9E11-4E5D-B1C4-F8939143AC55}" presName="rootText3" presStyleLbl="asst1" presStyleIdx="0" presStyleCnt="2">
        <dgm:presLayoutVars>
          <dgm:chPref val="3"/>
        </dgm:presLayoutVars>
      </dgm:prSet>
      <dgm:spPr/>
    </dgm:pt>
    <dgm:pt modelId="{ABDED56C-7E85-4450-BAAB-D49BE78127F6}" type="pres">
      <dgm:prSet presAssocID="{B32D5D0E-9E11-4E5D-B1C4-F8939143AC55}" presName="rootConnector3" presStyleLbl="asst1" presStyleIdx="0" presStyleCnt="2"/>
      <dgm:spPr/>
    </dgm:pt>
    <dgm:pt modelId="{AEF4B284-26D3-416B-BA79-8601ADB90CA6}" type="pres">
      <dgm:prSet presAssocID="{B32D5D0E-9E11-4E5D-B1C4-F8939143AC55}" presName="hierChild6" presStyleCnt="0"/>
      <dgm:spPr/>
    </dgm:pt>
    <dgm:pt modelId="{EAA87A95-96D8-463D-AA46-8244BB5C1513}" type="pres">
      <dgm:prSet presAssocID="{CDE38D03-C378-4F52-BA48-589A89A34002}" presName="Name37" presStyleLbl="parChTrans1D3" presStyleIdx="0" presStyleCnt="3"/>
      <dgm:spPr/>
    </dgm:pt>
    <dgm:pt modelId="{3999CC8A-14C3-4C54-BEB9-802B6BDB93B7}" type="pres">
      <dgm:prSet presAssocID="{3E6E2E5C-41EE-4FDB-89F2-2BBDC21DEB9F}" presName="hierRoot2" presStyleCnt="0">
        <dgm:presLayoutVars>
          <dgm:hierBranch val="init"/>
        </dgm:presLayoutVars>
      </dgm:prSet>
      <dgm:spPr/>
    </dgm:pt>
    <dgm:pt modelId="{43DBD890-F3D7-468C-A852-FF7912D8935B}" type="pres">
      <dgm:prSet presAssocID="{3E6E2E5C-41EE-4FDB-89F2-2BBDC21DEB9F}" presName="rootComposite" presStyleCnt="0"/>
      <dgm:spPr/>
    </dgm:pt>
    <dgm:pt modelId="{E73167DA-2A1D-46D5-B6D1-7C3D3AAAA3C7}" type="pres">
      <dgm:prSet presAssocID="{3E6E2E5C-41EE-4FDB-89F2-2BBDC21DEB9F}" presName="rootText" presStyleLbl="node3" presStyleIdx="0" presStyleCnt="3">
        <dgm:presLayoutVars>
          <dgm:chPref val="3"/>
        </dgm:presLayoutVars>
      </dgm:prSet>
      <dgm:spPr/>
    </dgm:pt>
    <dgm:pt modelId="{608E989F-B993-429E-BFDC-7CBB45258440}" type="pres">
      <dgm:prSet presAssocID="{3E6E2E5C-41EE-4FDB-89F2-2BBDC21DEB9F}" presName="rootConnector" presStyleLbl="node3" presStyleIdx="0" presStyleCnt="3"/>
      <dgm:spPr/>
    </dgm:pt>
    <dgm:pt modelId="{7B8DB258-A357-406D-A888-1357A8E53D90}" type="pres">
      <dgm:prSet presAssocID="{3E6E2E5C-41EE-4FDB-89F2-2BBDC21DEB9F}" presName="hierChild4" presStyleCnt="0"/>
      <dgm:spPr/>
    </dgm:pt>
    <dgm:pt modelId="{A78AF4A6-5CAD-454C-8652-4F65990AF5CA}" type="pres">
      <dgm:prSet presAssocID="{125C22D9-AE39-45FB-BA6E-F0A13C404F40}" presName="Name37" presStyleLbl="parChTrans1D4" presStyleIdx="0" presStyleCnt="4"/>
      <dgm:spPr/>
    </dgm:pt>
    <dgm:pt modelId="{F6D0B73E-E567-4CAE-841C-56FBC964E727}" type="pres">
      <dgm:prSet presAssocID="{233AEABF-322C-45A7-9A47-8CEE5BE8323D}" presName="hierRoot2" presStyleCnt="0">
        <dgm:presLayoutVars>
          <dgm:hierBranch val="init"/>
        </dgm:presLayoutVars>
      </dgm:prSet>
      <dgm:spPr/>
    </dgm:pt>
    <dgm:pt modelId="{449C4B5E-CE2E-4DB0-805D-5C11F7C81EF6}" type="pres">
      <dgm:prSet presAssocID="{233AEABF-322C-45A7-9A47-8CEE5BE8323D}" presName="rootComposite" presStyleCnt="0"/>
      <dgm:spPr/>
    </dgm:pt>
    <dgm:pt modelId="{92CDFBF8-D5B9-4F3A-A544-4FA2BBBC8F93}" type="pres">
      <dgm:prSet presAssocID="{233AEABF-322C-45A7-9A47-8CEE5BE8323D}" presName="rootText" presStyleLbl="node4" presStyleIdx="0" presStyleCnt="4">
        <dgm:presLayoutVars>
          <dgm:chPref val="3"/>
        </dgm:presLayoutVars>
      </dgm:prSet>
      <dgm:spPr/>
    </dgm:pt>
    <dgm:pt modelId="{88321B5F-3421-49EE-8E8D-2BF1F7F83EAD}" type="pres">
      <dgm:prSet presAssocID="{233AEABF-322C-45A7-9A47-8CEE5BE8323D}" presName="rootConnector" presStyleLbl="node4" presStyleIdx="0" presStyleCnt="4"/>
      <dgm:spPr/>
    </dgm:pt>
    <dgm:pt modelId="{9E5EF52D-0A74-4852-85AE-29CB537D254E}" type="pres">
      <dgm:prSet presAssocID="{233AEABF-322C-45A7-9A47-8CEE5BE8323D}" presName="hierChild4" presStyleCnt="0"/>
      <dgm:spPr/>
    </dgm:pt>
    <dgm:pt modelId="{21845D5F-676D-4C26-A668-BE87C10AB8E6}" type="pres">
      <dgm:prSet presAssocID="{233AEABF-322C-45A7-9A47-8CEE5BE8323D}" presName="hierChild5" presStyleCnt="0"/>
      <dgm:spPr/>
    </dgm:pt>
    <dgm:pt modelId="{46E3E8B5-A61E-467C-9457-AD8568759F28}" type="pres">
      <dgm:prSet presAssocID="{9DAD4F3B-49E4-4025-ACD5-1139FCE8DE48}" presName="Name37" presStyleLbl="parChTrans1D4" presStyleIdx="1" presStyleCnt="4"/>
      <dgm:spPr/>
    </dgm:pt>
    <dgm:pt modelId="{038D7515-D41B-4A68-A522-56F2CEB176BE}" type="pres">
      <dgm:prSet presAssocID="{0D6B295F-09D9-462C-89AA-0BB41E39532F}" presName="hierRoot2" presStyleCnt="0">
        <dgm:presLayoutVars>
          <dgm:hierBranch val="init"/>
        </dgm:presLayoutVars>
      </dgm:prSet>
      <dgm:spPr/>
    </dgm:pt>
    <dgm:pt modelId="{9F4EA3A8-637F-431A-9854-15449674B902}" type="pres">
      <dgm:prSet presAssocID="{0D6B295F-09D9-462C-89AA-0BB41E39532F}" presName="rootComposite" presStyleCnt="0"/>
      <dgm:spPr/>
    </dgm:pt>
    <dgm:pt modelId="{E9AADA39-B229-446A-A889-58EC63829915}" type="pres">
      <dgm:prSet presAssocID="{0D6B295F-09D9-462C-89AA-0BB41E39532F}" presName="rootText" presStyleLbl="node4" presStyleIdx="1" presStyleCnt="4">
        <dgm:presLayoutVars>
          <dgm:chPref val="3"/>
        </dgm:presLayoutVars>
      </dgm:prSet>
      <dgm:spPr/>
    </dgm:pt>
    <dgm:pt modelId="{4EFB10B4-6994-45B3-B1FB-5150260F4277}" type="pres">
      <dgm:prSet presAssocID="{0D6B295F-09D9-462C-89AA-0BB41E39532F}" presName="rootConnector" presStyleLbl="node4" presStyleIdx="1" presStyleCnt="4"/>
      <dgm:spPr/>
    </dgm:pt>
    <dgm:pt modelId="{07103D84-1C23-4577-84A5-31D86D89601C}" type="pres">
      <dgm:prSet presAssocID="{0D6B295F-09D9-462C-89AA-0BB41E39532F}" presName="hierChild4" presStyleCnt="0"/>
      <dgm:spPr/>
    </dgm:pt>
    <dgm:pt modelId="{BF36EB3E-B6E8-4549-BCFB-8D229D7C1D35}" type="pres">
      <dgm:prSet presAssocID="{0D6B295F-09D9-462C-89AA-0BB41E39532F}" presName="hierChild5" presStyleCnt="0"/>
      <dgm:spPr/>
    </dgm:pt>
    <dgm:pt modelId="{21100516-4E6B-4793-AAAE-1253A56EE513}" type="pres">
      <dgm:prSet presAssocID="{3E6E2E5C-41EE-4FDB-89F2-2BBDC21DEB9F}" presName="hierChild5" presStyleCnt="0"/>
      <dgm:spPr/>
    </dgm:pt>
    <dgm:pt modelId="{939D2DF3-1566-40A2-99F1-63261C032370}" type="pres">
      <dgm:prSet presAssocID="{EEEF7BCD-3E9B-464D-B9B2-20A4C7744AD2}" presName="Name37" presStyleLbl="parChTrans1D3" presStyleIdx="1" presStyleCnt="3"/>
      <dgm:spPr/>
    </dgm:pt>
    <dgm:pt modelId="{214E1CC6-E730-4459-98E3-0A38E9A5546D}" type="pres">
      <dgm:prSet presAssocID="{1008AF36-6C34-4DF4-A674-58973F4CDAB4}" presName="hierRoot2" presStyleCnt="0">
        <dgm:presLayoutVars>
          <dgm:hierBranch val="init"/>
        </dgm:presLayoutVars>
      </dgm:prSet>
      <dgm:spPr/>
    </dgm:pt>
    <dgm:pt modelId="{A3DBB19E-A063-478E-8436-5D1C2EAAA922}" type="pres">
      <dgm:prSet presAssocID="{1008AF36-6C34-4DF4-A674-58973F4CDAB4}" presName="rootComposite" presStyleCnt="0"/>
      <dgm:spPr/>
    </dgm:pt>
    <dgm:pt modelId="{5D6D6616-56A2-434C-9B4C-105B4F6ECD31}" type="pres">
      <dgm:prSet presAssocID="{1008AF36-6C34-4DF4-A674-58973F4CDAB4}" presName="rootText" presStyleLbl="node3" presStyleIdx="1" presStyleCnt="3">
        <dgm:presLayoutVars>
          <dgm:chPref val="3"/>
        </dgm:presLayoutVars>
      </dgm:prSet>
      <dgm:spPr/>
    </dgm:pt>
    <dgm:pt modelId="{E7313BBD-3ED9-4661-AE38-1ED4EF026D5F}" type="pres">
      <dgm:prSet presAssocID="{1008AF36-6C34-4DF4-A674-58973F4CDAB4}" presName="rootConnector" presStyleLbl="node3" presStyleIdx="1" presStyleCnt="3"/>
      <dgm:spPr/>
    </dgm:pt>
    <dgm:pt modelId="{3C4BA69E-8A60-4B29-A462-F91C6900A755}" type="pres">
      <dgm:prSet presAssocID="{1008AF36-6C34-4DF4-A674-58973F4CDAB4}" presName="hierChild4" presStyleCnt="0"/>
      <dgm:spPr/>
    </dgm:pt>
    <dgm:pt modelId="{8D26B43E-824C-49A0-9DC0-95540F79286C}" type="pres">
      <dgm:prSet presAssocID="{5E268954-DE6F-4D0C-B7B7-B769786DB7F1}" presName="Name37" presStyleLbl="parChTrans1D4" presStyleIdx="2" presStyleCnt="4"/>
      <dgm:spPr/>
    </dgm:pt>
    <dgm:pt modelId="{5E2E3371-C9EF-4F97-85F1-1A0B2DAEF9BF}" type="pres">
      <dgm:prSet presAssocID="{8F2ABA30-42C9-48A1-8099-645EF9C4443A}" presName="hierRoot2" presStyleCnt="0">
        <dgm:presLayoutVars>
          <dgm:hierBranch val="init"/>
        </dgm:presLayoutVars>
      </dgm:prSet>
      <dgm:spPr/>
    </dgm:pt>
    <dgm:pt modelId="{3EB1C8F8-389D-459B-B67C-682A5C605B42}" type="pres">
      <dgm:prSet presAssocID="{8F2ABA30-42C9-48A1-8099-645EF9C4443A}" presName="rootComposite" presStyleCnt="0"/>
      <dgm:spPr/>
    </dgm:pt>
    <dgm:pt modelId="{D21D5775-815B-4DC4-ABC7-0AA9ED4ED00D}" type="pres">
      <dgm:prSet presAssocID="{8F2ABA30-42C9-48A1-8099-645EF9C4443A}" presName="rootText" presStyleLbl="node4" presStyleIdx="2" presStyleCnt="4">
        <dgm:presLayoutVars>
          <dgm:chPref val="3"/>
        </dgm:presLayoutVars>
      </dgm:prSet>
      <dgm:spPr/>
    </dgm:pt>
    <dgm:pt modelId="{F7A35BF0-E276-46E9-8CF5-CE40BBE4184A}" type="pres">
      <dgm:prSet presAssocID="{8F2ABA30-42C9-48A1-8099-645EF9C4443A}" presName="rootConnector" presStyleLbl="node4" presStyleIdx="2" presStyleCnt="4"/>
      <dgm:spPr/>
    </dgm:pt>
    <dgm:pt modelId="{02E336AE-516D-4C8A-B983-B09A87CF121A}" type="pres">
      <dgm:prSet presAssocID="{8F2ABA30-42C9-48A1-8099-645EF9C4443A}" presName="hierChild4" presStyleCnt="0"/>
      <dgm:spPr/>
    </dgm:pt>
    <dgm:pt modelId="{1B9147C9-BA02-4D10-803D-4FD727F4FFC0}" type="pres">
      <dgm:prSet presAssocID="{8F2ABA30-42C9-48A1-8099-645EF9C4443A}" presName="hierChild5" presStyleCnt="0"/>
      <dgm:spPr/>
    </dgm:pt>
    <dgm:pt modelId="{2B083344-E07E-497E-B1EF-BDE6FE1A405C}" type="pres">
      <dgm:prSet presAssocID="{1008AF36-6C34-4DF4-A674-58973F4CDAB4}" presName="hierChild5" presStyleCnt="0"/>
      <dgm:spPr/>
    </dgm:pt>
    <dgm:pt modelId="{EF737A0D-72FC-4453-A7DC-0BC4CBDF210A}" type="pres">
      <dgm:prSet presAssocID="{B32D5D0E-9E11-4E5D-B1C4-F8939143AC55}" presName="hierChild7" presStyleCnt="0"/>
      <dgm:spPr/>
    </dgm:pt>
    <dgm:pt modelId="{55AEE870-5B34-41B7-89FB-CCF969963FF0}" type="pres">
      <dgm:prSet presAssocID="{0BD5C633-9609-4B5B-9BE7-5A0F57B34EA3}" presName="Name111" presStyleLbl="parChTrans1D2" presStyleIdx="1" presStyleCnt="2"/>
      <dgm:spPr/>
    </dgm:pt>
    <dgm:pt modelId="{142083D5-FEB7-405F-A58B-40E7219FF150}" type="pres">
      <dgm:prSet presAssocID="{F887EBC0-E583-473E-9833-F768F27630F4}" presName="hierRoot3" presStyleCnt="0">
        <dgm:presLayoutVars>
          <dgm:hierBranch val="init"/>
        </dgm:presLayoutVars>
      </dgm:prSet>
      <dgm:spPr/>
    </dgm:pt>
    <dgm:pt modelId="{A4453F81-276E-4867-9782-E9FB9C19E1BC}" type="pres">
      <dgm:prSet presAssocID="{F887EBC0-E583-473E-9833-F768F27630F4}" presName="rootComposite3" presStyleCnt="0"/>
      <dgm:spPr/>
    </dgm:pt>
    <dgm:pt modelId="{81D14357-A6FF-43BE-9016-FAD113A28B30}" type="pres">
      <dgm:prSet presAssocID="{F887EBC0-E583-473E-9833-F768F27630F4}" presName="rootText3" presStyleLbl="asst1" presStyleIdx="1" presStyleCnt="2">
        <dgm:presLayoutVars>
          <dgm:chPref val="3"/>
        </dgm:presLayoutVars>
      </dgm:prSet>
      <dgm:spPr/>
    </dgm:pt>
    <dgm:pt modelId="{EA2A542A-0B30-4EDB-81F3-9D6818801937}" type="pres">
      <dgm:prSet presAssocID="{F887EBC0-E583-473E-9833-F768F27630F4}" presName="rootConnector3" presStyleLbl="asst1" presStyleIdx="1" presStyleCnt="2"/>
      <dgm:spPr/>
    </dgm:pt>
    <dgm:pt modelId="{0CCECD06-D7BA-4F0D-93AB-84C23A84C2AC}" type="pres">
      <dgm:prSet presAssocID="{F887EBC0-E583-473E-9833-F768F27630F4}" presName="hierChild6" presStyleCnt="0"/>
      <dgm:spPr/>
    </dgm:pt>
    <dgm:pt modelId="{866797E5-1558-4D13-8FED-1C13553CECE3}" type="pres">
      <dgm:prSet presAssocID="{D9790CB5-29C3-48D5-BE51-1DDEB74EC746}" presName="Name37" presStyleLbl="parChTrans1D3" presStyleIdx="2" presStyleCnt="3"/>
      <dgm:spPr/>
    </dgm:pt>
    <dgm:pt modelId="{1289F3AB-16F3-4E78-B8D2-0A9AB2A82E88}" type="pres">
      <dgm:prSet presAssocID="{7A1BE092-B4CF-423B-B90F-C03F673FAE30}" presName="hierRoot2" presStyleCnt="0">
        <dgm:presLayoutVars>
          <dgm:hierBranch val="init"/>
        </dgm:presLayoutVars>
      </dgm:prSet>
      <dgm:spPr/>
    </dgm:pt>
    <dgm:pt modelId="{3B48A2F8-088B-42EA-8AE7-6F03E50C4DD8}" type="pres">
      <dgm:prSet presAssocID="{7A1BE092-B4CF-423B-B90F-C03F673FAE30}" presName="rootComposite" presStyleCnt="0"/>
      <dgm:spPr/>
    </dgm:pt>
    <dgm:pt modelId="{23496E74-7360-4EEB-8F4F-7647D5F2608F}" type="pres">
      <dgm:prSet presAssocID="{7A1BE092-B4CF-423B-B90F-C03F673FAE30}" presName="rootText" presStyleLbl="node3" presStyleIdx="2" presStyleCnt="3">
        <dgm:presLayoutVars>
          <dgm:chPref val="3"/>
        </dgm:presLayoutVars>
      </dgm:prSet>
      <dgm:spPr/>
    </dgm:pt>
    <dgm:pt modelId="{05BCA65A-5CF6-4DA4-9579-8C8BE52E138B}" type="pres">
      <dgm:prSet presAssocID="{7A1BE092-B4CF-423B-B90F-C03F673FAE30}" presName="rootConnector" presStyleLbl="node3" presStyleIdx="2" presStyleCnt="3"/>
      <dgm:spPr/>
    </dgm:pt>
    <dgm:pt modelId="{50868BF8-5814-4052-B3DE-5161D27FBBE5}" type="pres">
      <dgm:prSet presAssocID="{7A1BE092-B4CF-423B-B90F-C03F673FAE30}" presName="hierChild4" presStyleCnt="0"/>
      <dgm:spPr/>
    </dgm:pt>
    <dgm:pt modelId="{4B611CD3-0EB8-4658-8E0B-D88149595CDB}" type="pres">
      <dgm:prSet presAssocID="{5585DE5D-B946-4553-827A-E083851E15A4}" presName="Name37" presStyleLbl="parChTrans1D4" presStyleIdx="3" presStyleCnt="4"/>
      <dgm:spPr/>
    </dgm:pt>
    <dgm:pt modelId="{94CB3420-28EE-43FB-A45C-35E66DE9B54E}" type="pres">
      <dgm:prSet presAssocID="{0B019338-571F-4206-AA0B-28F1DB8CA0FB}" presName="hierRoot2" presStyleCnt="0">
        <dgm:presLayoutVars>
          <dgm:hierBranch val="init"/>
        </dgm:presLayoutVars>
      </dgm:prSet>
      <dgm:spPr/>
    </dgm:pt>
    <dgm:pt modelId="{64B358BE-82D7-463B-9A19-F87E509CCDBB}" type="pres">
      <dgm:prSet presAssocID="{0B019338-571F-4206-AA0B-28F1DB8CA0FB}" presName="rootComposite" presStyleCnt="0"/>
      <dgm:spPr/>
    </dgm:pt>
    <dgm:pt modelId="{6073AAC2-3916-4044-8C2B-EBE13EC01B84}" type="pres">
      <dgm:prSet presAssocID="{0B019338-571F-4206-AA0B-28F1DB8CA0FB}" presName="rootText" presStyleLbl="node4" presStyleIdx="3" presStyleCnt="4">
        <dgm:presLayoutVars>
          <dgm:chPref val="3"/>
        </dgm:presLayoutVars>
      </dgm:prSet>
      <dgm:spPr/>
    </dgm:pt>
    <dgm:pt modelId="{05BE8164-7E08-4994-82ED-27DDA7A2145A}" type="pres">
      <dgm:prSet presAssocID="{0B019338-571F-4206-AA0B-28F1DB8CA0FB}" presName="rootConnector" presStyleLbl="node4" presStyleIdx="3" presStyleCnt="4"/>
      <dgm:spPr/>
    </dgm:pt>
    <dgm:pt modelId="{028D693F-337F-454D-A4CF-D2503ABDD0AB}" type="pres">
      <dgm:prSet presAssocID="{0B019338-571F-4206-AA0B-28F1DB8CA0FB}" presName="hierChild4" presStyleCnt="0"/>
      <dgm:spPr/>
    </dgm:pt>
    <dgm:pt modelId="{4D4522B7-87EC-49DD-9EB4-242D23BCC961}" type="pres">
      <dgm:prSet presAssocID="{0B019338-571F-4206-AA0B-28F1DB8CA0FB}" presName="hierChild5" presStyleCnt="0"/>
      <dgm:spPr/>
    </dgm:pt>
    <dgm:pt modelId="{0FF58561-6C0A-4586-8016-54227093047C}" type="pres">
      <dgm:prSet presAssocID="{7A1BE092-B4CF-423B-B90F-C03F673FAE30}" presName="hierChild5" presStyleCnt="0"/>
      <dgm:spPr/>
    </dgm:pt>
    <dgm:pt modelId="{D3AF8314-D778-4CDA-A589-18D001637DE7}" type="pres">
      <dgm:prSet presAssocID="{F887EBC0-E583-473E-9833-F768F27630F4}" presName="hierChild7" presStyleCnt="0"/>
      <dgm:spPr/>
    </dgm:pt>
  </dgm:ptLst>
  <dgm:cxnLst>
    <dgm:cxn modelId="{6D7EE702-088E-4C36-86AE-CE62C89C925B}" srcId="{6A7B389A-195A-4A0F-ACDC-1686DFE09CF5}" destId="{35404758-58C2-4995-B519-FEFBD19A5134}" srcOrd="0" destOrd="0" parTransId="{BEA7A339-271A-4AB9-8110-FB51C5907670}" sibTransId="{3C817C18-1ED6-4457-B1C9-FA8B756584A9}"/>
    <dgm:cxn modelId="{A549F205-338A-4787-BA67-4E3B502A6BA3}" type="presOf" srcId="{0B019338-571F-4206-AA0B-28F1DB8CA0FB}" destId="{05BE8164-7E08-4994-82ED-27DDA7A2145A}" srcOrd="1" destOrd="0" presId="urn:microsoft.com/office/officeart/2005/8/layout/orgChart1"/>
    <dgm:cxn modelId="{B1F14A0D-3B67-45F9-B298-B31E683F5217}" type="presOf" srcId="{545A216C-4C98-4F1D-AA17-C9F1B08F40E9}" destId="{68AC6A65-10FB-4856-B84D-D12D9184F0DA}" srcOrd="0" destOrd="0" presId="urn:microsoft.com/office/officeart/2005/8/layout/orgChart1"/>
    <dgm:cxn modelId="{353BAA10-928C-4B19-A0FF-34C393929C9A}" type="presOf" srcId="{35404758-58C2-4995-B519-FEFBD19A5134}" destId="{CD379880-3EC8-4A88-AA37-BC978399917C}" srcOrd="0" destOrd="0" presId="urn:microsoft.com/office/officeart/2005/8/layout/orgChart1"/>
    <dgm:cxn modelId="{292BDD12-4A41-4C0F-AEB7-89371ED9A8B6}" type="presOf" srcId="{7A1BE092-B4CF-423B-B90F-C03F673FAE30}" destId="{05BCA65A-5CF6-4DA4-9579-8C8BE52E138B}" srcOrd="1" destOrd="0" presId="urn:microsoft.com/office/officeart/2005/8/layout/orgChart1"/>
    <dgm:cxn modelId="{3C1D6324-2C14-46FF-855D-EDB5F689859F}" type="presOf" srcId="{7A1BE092-B4CF-423B-B90F-C03F673FAE30}" destId="{23496E74-7360-4EEB-8F4F-7647D5F2608F}" srcOrd="0" destOrd="0" presId="urn:microsoft.com/office/officeart/2005/8/layout/orgChart1"/>
    <dgm:cxn modelId="{8F907026-069E-4775-A177-32C345081C46}" type="presOf" srcId="{8F2ABA30-42C9-48A1-8099-645EF9C4443A}" destId="{D21D5775-815B-4DC4-ABC7-0AA9ED4ED00D}" srcOrd="0" destOrd="0" presId="urn:microsoft.com/office/officeart/2005/8/layout/orgChart1"/>
    <dgm:cxn modelId="{4F185932-5E69-4F81-9FA3-874D63818B0D}" type="presOf" srcId="{F887EBC0-E583-473E-9833-F768F27630F4}" destId="{81D14357-A6FF-43BE-9016-FAD113A28B30}" srcOrd="0" destOrd="0" presId="urn:microsoft.com/office/officeart/2005/8/layout/orgChart1"/>
    <dgm:cxn modelId="{FBDFB532-67B9-4D4A-82AE-9BD921B464E1}" type="presOf" srcId="{233AEABF-322C-45A7-9A47-8CEE5BE8323D}" destId="{88321B5F-3421-49EE-8E8D-2BF1F7F83EAD}" srcOrd="1" destOrd="0" presId="urn:microsoft.com/office/officeart/2005/8/layout/orgChart1"/>
    <dgm:cxn modelId="{0FB9895F-42F6-4132-A66E-48D4A95D1930}" srcId="{3E6E2E5C-41EE-4FDB-89F2-2BBDC21DEB9F}" destId="{0D6B295F-09D9-462C-89AA-0BB41E39532F}" srcOrd="1" destOrd="0" parTransId="{9DAD4F3B-49E4-4025-ACD5-1139FCE8DE48}" sibTransId="{72C091BF-CEEB-470D-8546-A4871CC7C7A7}"/>
    <dgm:cxn modelId="{559AD05F-9DEC-462C-843E-CEBF709348FB}" type="presOf" srcId="{3E6E2E5C-41EE-4FDB-89F2-2BBDC21DEB9F}" destId="{E73167DA-2A1D-46D5-B6D1-7C3D3AAAA3C7}" srcOrd="0" destOrd="0" presId="urn:microsoft.com/office/officeart/2005/8/layout/orgChart1"/>
    <dgm:cxn modelId="{60493043-E598-433C-9452-8C4096B7C936}" type="presOf" srcId="{0D6B295F-09D9-462C-89AA-0BB41E39532F}" destId="{E9AADA39-B229-446A-A889-58EC63829915}" srcOrd="0" destOrd="0" presId="urn:microsoft.com/office/officeart/2005/8/layout/orgChart1"/>
    <dgm:cxn modelId="{C8F7F544-F876-4D36-8460-8F28F835D120}" type="presOf" srcId="{35404758-58C2-4995-B519-FEFBD19A5134}" destId="{5AFD425F-FDC1-4646-9413-6DB10E67B038}" srcOrd="1" destOrd="0" presId="urn:microsoft.com/office/officeart/2005/8/layout/orgChart1"/>
    <dgm:cxn modelId="{59E20B47-3C5D-4CE4-AA0F-6220E2146505}" srcId="{F887EBC0-E583-473E-9833-F768F27630F4}" destId="{7A1BE092-B4CF-423B-B90F-C03F673FAE30}" srcOrd="0" destOrd="0" parTransId="{D9790CB5-29C3-48D5-BE51-1DDEB74EC746}" sibTransId="{2DF67EAB-1A1B-4F6D-ABFC-3B3A2A9E8B99}"/>
    <dgm:cxn modelId="{45204B48-9FA6-423A-A769-0CE4865E0A0B}" srcId="{B32D5D0E-9E11-4E5D-B1C4-F8939143AC55}" destId="{3E6E2E5C-41EE-4FDB-89F2-2BBDC21DEB9F}" srcOrd="0" destOrd="0" parTransId="{CDE38D03-C378-4F52-BA48-589A89A34002}" sibTransId="{823A7483-6067-4AA8-9AC6-D651B3E25D50}"/>
    <dgm:cxn modelId="{5EE2DB6A-00A7-41A6-B357-BE58E79213D5}" type="presOf" srcId="{CDE38D03-C378-4F52-BA48-589A89A34002}" destId="{EAA87A95-96D8-463D-AA46-8244BB5C1513}" srcOrd="0" destOrd="0" presId="urn:microsoft.com/office/officeart/2005/8/layout/orgChart1"/>
    <dgm:cxn modelId="{C3FB6E70-1EAD-4681-B312-B85C292B47D1}" type="presOf" srcId="{F887EBC0-E583-473E-9833-F768F27630F4}" destId="{EA2A542A-0B30-4EDB-81F3-9D6818801937}" srcOrd="1" destOrd="0" presId="urn:microsoft.com/office/officeart/2005/8/layout/orgChart1"/>
    <dgm:cxn modelId="{BB90E570-BA3C-4E0C-AD8C-C7CA7B3C66CA}" srcId="{7A1BE092-B4CF-423B-B90F-C03F673FAE30}" destId="{0B019338-571F-4206-AA0B-28F1DB8CA0FB}" srcOrd="0" destOrd="0" parTransId="{5585DE5D-B946-4553-827A-E083851E15A4}" sibTransId="{930150D1-90AA-41B3-8CDB-5BA268783C45}"/>
    <dgm:cxn modelId="{8029F853-C8F9-4065-A421-66FB41144EFD}" type="presOf" srcId="{B32D5D0E-9E11-4E5D-B1C4-F8939143AC55}" destId="{ABDED56C-7E85-4450-BAAB-D49BE78127F6}" srcOrd="1" destOrd="0" presId="urn:microsoft.com/office/officeart/2005/8/layout/orgChart1"/>
    <dgm:cxn modelId="{3335E754-FC22-44FE-998F-37D4B74624D6}" type="presOf" srcId="{1008AF36-6C34-4DF4-A674-58973F4CDAB4}" destId="{E7313BBD-3ED9-4661-AE38-1ED4EF026D5F}" srcOrd="1" destOrd="0" presId="urn:microsoft.com/office/officeart/2005/8/layout/orgChart1"/>
    <dgm:cxn modelId="{2690A17C-6A14-4CBB-8280-0FE6C79DF6EA}" srcId="{35404758-58C2-4995-B519-FEFBD19A5134}" destId="{B32D5D0E-9E11-4E5D-B1C4-F8939143AC55}" srcOrd="0" destOrd="0" parTransId="{545A216C-4C98-4F1D-AA17-C9F1B08F40E9}" sibTransId="{8DE94DA6-45A4-4007-8C1A-5076932D6DF8}"/>
    <dgm:cxn modelId="{CF9CBF7D-33DC-4DB3-964D-A1FF284E54A8}" type="presOf" srcId="{0BD5C633-9609-4B5B-9BE7-5A0F57B34EA3}" destId="{55AEE870-5B34-41B7-89FB-CCF969963FF0}" srcOrd="0" destOrd="0" presId="urn:microsoft.com/office/officeart/2005/8/layout/orgChart1"/>
    <dgm:cxn modelId="{90AF7F80-AA4E-4D65-8D33-22721BAF94CC}" srcId="{3E6E2E5C-41EE-4FDB-89F2-2BBDC21DEB9F}" destId="{233AEABF-322C-45A7-9A47-8CEE5BE8323D}" srcOrd="0" destOrd="0" parTransId="{125C22D9-AE39-45FB-BA6E-F0A13C404F40}" sibTransId="{9EDC1137-2258-4367-A8A2-1FB7C99C5361}"/>
    <dgm:cxn modelId="{FBB5E68C-0345-4E96-95E9-E278B3428D8B}" type="presOf" srcId="{0D6B295F-09D9-462C-89AA-0BB41E39532F}" destId="{4EFB10B4-6994-45B3-B1FB-5150260F4277}" srcOrd="1" destOrd="0" presId="urn:microsoft.com/office/officeart/2005/8/layout/orgChart1"/>
    <dgm:cxn modelId="{4B2432A7-E8F5-4F4C-8850-B8ABBECF0ABB}" type="presOf" srcId="{B32D5D0E-9E11-4E5D-B1C4-F8939143AC55}" destId="{9F845708-6A73-4779-BD65-A8F1F6DEC2ED}" srcOrd="0" destOrd="0" presId="urn:microsoft.com/office/officeart/2005/8/layout/orgChart1"/>
    <dgm:cxn modelId="{8335ACB6-6658-43A5-90E5-01B751AAB162}" type="presOf" srcId="{125C22D9-AE39-45FB-BA6E-F0A13C404F40}" destId="{A78AF4A6-5CAD-454C-8652-4F65990AF5CA}" srcOrd="0" destOrd="0" presId="urn:microsoft.com/office/officeart/2005/8/layout/orgChart1"/>
    <dgm:cxn modelId="{85CF8EB9-D51C-4F6E-8055-58642EC9FDA8}" type="presOf" srcId="{6A7B389A-195A-4A0F-ACDC-1686DFE09CF5}" destId="{B074EC46-B9F4-4A5E-BF97-3435654BBE7C}" srcOrd="0" destOrd="0" presId="urn:microsoft.com/office/officeart/2005/8/layout/orgChart1"/>
    <dgm:cxn modelId="{4B0C98BC-CD74-4021-9453-1A16E1D8D2EE}" srcId="{1008AF36-6C34-4DF4-A674-58973F4CDAB4}" destId="{8F2ABA30-42C9-48A1-8099-645EF9C4443A}" srcOrd="0" destOrd="0" parTransId="{5E268954-DE6F-4D0C-B7B7-B769786DB7F1}" sibTransId="{DF19E081-D8DE-4E62-8A38-666520B9A63F}"/>
    <dgm:cxn modelId="{19BB25C4-A9EE-4B60-8397-0481099BB1F4}" type="presOf" srcId="{5585DE5D-B946-4553-827A-E083851E15A4}" destId="{4B611CD3-0EB8-4658-8E0B-D88149595CDB}" srcOrd="0" destOrd="0" presId="urn:microsoft.com/office/officeart/2005/8/layout/orgChart1"/>
    <dgm:cxn modelId="{3D3151CC-7A3B-48E4-9942-D47C39D87A43}" type="presOf" srcId="{0B019338-571F-4206-AA0B-28F1DB8CA0FB}" destId="{6073AAC2-3916-4044-8C2B-EBE13EC01B84}" srcOrd="0" destOrd="0" presId="urn:microsoft.com/office/officeart/2005/8/layout/orgChart1"/>
    <dgm:cxn modelId="{09856ED1-652D-47AC-A0C3-73F9E84569C5}" type="presOf" srcId="{5E268954-DE6F-4D0C-B7B7-B769786DB7F1}" destId="{8D26B43E-824C-49A0-9DC0-95540F79286C}" srcOrd="0" destOrd="0" presId="urn:microsoft.com/office/officeart/2005/8/layout/orgChart1"/>
    <dgm:cxn modelId="{3F2F1BD4-6DA8-42DF-BAD4-86673179A07B}" type="presOf" srcId="{EEEF7BCD-3E9B-464D-B9B2-20A4C7744AD2}" destId="{939D2DF3-1566-40A2-99F1-63261C032370}" srcOrd="0" destOrd="0" presId="urn:microsoft.com/office/officeart/2005/8/layout/orgChart1"/>
    <dgm:cxn modelId="{F3E964D7-6F8C-4BB9-BFAE-4E50F9B33A8C}" type="presOf" srcId="{9DAD4F3B-49E4-4025-ACD5-1139FCE8DE48}" destId="{46E3E8B5-A61E-467C-9457-AD8568759F28}" srcOrd="0" destOrd="0" presId="urn:microsoft.com/office/officeart/2005/8/layout/orgChart1"/>
    <dgm:cxn modelId="{167F73D8-5C45-49F8-BF1F-93F7464052E1}" type="presOf" srcId="{D9790CB5-29C3-48D5-BE51-1DDEB74EC746}" destId="{866797E5-1558-4D13-8FED-1C13553CECE3}" srcOrd="0" destOrd="0" presId="urn:microsoft.com/office/officeart/2005/8/layout/orgChart1"/>
    <dgm:cxn modelId="{E23943DD-5930-495A-9DC9-BDF4925CC7A7}" type="presOf" srcId="{233AEABF-322C-45A7-9A47-8CEE5BE8323D}" destId="{92CDFBF8-D5B9-4F3A-A544-4FA2BBBC8F93}" srcOrd="0" destOrd="0" presId="urn:microsoft.com/office/officeart/2005/8/layout/orgChart1"/>
    <dgm:cxn modelId="{812839E6-1938-4EA3-9868-20396440AEC9}" type="presOf" srcId="{3E6E2E5C-41EE-4FDB-89F2-2BBDC21DEB9F}" destId="{608E989F-B993-429E-BFDC-7CBB45258440}" srcOrd="1" destOrd="0" presId="urn:microsoft.com/office/officeart/2005/8/layout/orgChart1"/>
    <dgm:cxn modelId="{2A388AE9-23A5-4E7E-9981-4E3B3B1B541F}" type="presOf" srcId="{8F2ABA30-42C9-48A1-8099-645EF9C4443A}" destId="{F7A35BF0-E276-46E9-8CF5-CE40BBE4184A}" srcOrd="1" destOrd="0" presId="urn:microsoft.com/office/officeart/2005/8/layout/orgChart1"/>
    <dgm:cxn modelId="{E1397AEF-6E8F-4730-8A7B-C062132207EE}" srcId="{35404758-58C2-4995-B519-FEFBD19A5134}" destId="{F887EBC0-E583-473E-9833-F768F27630F4}" srcOrd="1" destOrd="0" parTransId="{0BD5C633-9609-4B5B-9BE7-5A0F57B34EA3}" sibTransId="{CE2B1823-F99E-4B9A-AB3D-3545699D45C9}"/>
    <dgm:cxn modelId="{1B70E6F9-7D85-4E6E-9EBC-BAF15B9DA03F}" srcId="{B32D5D0E-9E11-4E5D-B1C4-F8939143AC55}" destId="{1008AF36-6C34-4DF4-A674-58973F4CDAB4}" srcOrd="1" destOrd="0" parTransId="{EEEF7BCD-3E9B-464D-B9B2-20A4C7744AD2}" sibTransId="{2ED47BA7-B82A-4697-9E30-F684B6E21CC6}"/>
    <dgm:cxn modelId="{FD82F2F9-E3BD-4D72-B321-936B50FC9714}" type="presOf" srcId="{1008AF36-6C34-4DF4-A674-58973F4CDAB4}" destId="{5D6D6616-56A2-434C-9B4C-105B4F6ECD31}" srcOrd="0" destOrd="0" presId="urn:microsoft.com/office/officeart/2005/8/layout/orgChart1"/>
    <dgm:cxn modelId="{1C32864D-9CB5-4BB4-A06D-4BC898F6D851}" type="presParOf" srcId="{B074EC46-B9F4-4A5E-BF97-3435654BBE7C}" destId="{153A24F5-2835-4A57-8B6C-A9E0B0680666}" srcOrd="0" destOrd="0" presId="urn:microsoft.com/office/officeart/2005/8/layout/orgChart1"/>
    <dgm:cxn modelId="{9D67E0DC-2257-4AEF-8A89-CB7DBA7FA7B9}" type="presParOf" srcId="{153A24F5-2835-4A57-8B6C-A9E0B0680666}" destId="{82F25912-F758-48AE-8A37-331EDF7E605B}" srcOrd="0" destOrd="0" presId="urn:microsoft.com/office/officeart/2005/8/layout/orgChart1"/>
    <dgm:cxn modelId="{E6DDA253-ED04-4A4A-B18C-53D0348F4D26}" type="presParOf" srcId="{82F25912-F758-48AE-8A37-331EDF7E605B}" destId="{CD379880-3EC8-4A88-AA37-BC978399917C}" srcOrd="0" destOrd="0" presId="urn:microsoft.com/office/officeart/2005/8/layout/orgChart1"/>
    <dgm:cxn modelId="{2B460EEC-54D8-4DCB-A5EE-1A446E2CCA46}" type="presParOf" srcId="{82F25912-F758-48AE-8A37-331EDF7E605B}" destId="{5AFD425F-FDC1-4646-9413-6DB10E67B038}" srcOrd="1" destOrd="0" presId="urn:microsoft.com/office/officeart/2005/8/layout/orgChart1"/>
    <dgm:cxn modelId="{A894231B-7B86-40E8-85A4-0DB3446E1982}" type="presParOf" srcId="{153A24F5-2835-4A57-8B6C-A9E0B0680666}" destId="{FACC2F05-8A29-420D-AC9E-D8D0AEBA09BB}" srcOrd="1" destOrd="0" presId="urn:microsoft.com/office/officeart/2005/8/layout/orgChart1"/>
    <dgm:cxn modelId="{13993460-FD5C-4BA2-A72D-C580C26368CA}" type="presParOf" srcId="{153A24F5-2835-4A57-8B6C-A9E0B0680666}" destId="{A1E0EB51-A678-4781-B734-F6F0FAE1D9ED}" srcOrd="2" destOrd="0" presId="urn:microsoft.com/office/officeart/2005/8/layout/orgChart1"/>
    <dgm:cxn modelId="{37ECCF3F-48E1-4287-8F88-D5471509FC1B}" type="presParOf" srcId="{A1E0EB51-A678-4781-B734-F6F0FAE1D9ED}" destId="{68AC6A65-10FB-4856-B84D-D12D9184F0DA}" srcOrd="0" destOrd="0" presId="urn:microsoft.com/office/officeart/2005/8/layout/orgChart1"/>
    <dgm:cxn modelId="{D9906027-BE61-4A9C-A724-AEE273455D89}" type="presParOf" srcId="{A1E0EB51-A678-4781-B734-F6F0FAE1D9ED}" destId="{0AC9C565-461C-4C9A-B6BD-9188119B91AA}" srcOrd="1" destOrd="0" presId="urn:microsoft.com/office/officeart/2005/8/layout/orgChart1"/>
    <dgm:cxn modelId="{F807DE7D-36C3-4BAE-B3C4-8D1B6626151E}" type="presParOf" srcId="{0AC9C565-461C-4C9A-B6BD-9188119B91AA}" destId="{BCFC4E60-45E8-46DD-A7A7-2BC4802F62CC}" srcOrd="0" destOrd="0" presId="urn:microsoft.com/office/officeart/2005/8/layout/orgChart1"/>
    <dgm:cxn modelId="{A4656320-8397-4E96-968D-87BA2280F13D}" type="presParOf" srcId="{BCFC4E60-45E8-46DD-A7A7-2BC4802F62CC}" destId="{9F845708-6A73-4779-BD65-A8F1F6DEC2ED}" srcOrd="0" destOrd="0" presId="urn:microsoft.com/office/officeart/2005/8/layout/orgChart1"/>
    <dgm:cxn modelId="{33ADF470-B4FD-48E8-B330-F3EE4A62A7D2}" type="presParOf" srcId="{BCFC4E60-45E8-46DD-A7A7-2BC4802F62CC}" destId="{ABDED56C-7E85-4450-BAAB-D49BE78127F6}" srcOrd="1" destOrd="0" presId="urn:microsoft.com/office/officeart/2005/8/layout/orgChart1"/>
    <dgm:cxn modelId="{51FF3E02-10F5-464F-A898-80427C176FD6}" type="presParOf" srcId="{0AC9C565-461C-4C9A-B6BD-9188119B91AA}" destId="{AEF4B284-26D3-416B-BA79-8601ADB90CA6}" srcOrd="1" destOrd="0" presId="urn:microsoft.com/office/officeart/2005/8/layout/orgChart1"/>
    <dgm:cxn modelId="{9F11CF18-8D80-47C8-96B1-D05822FC5F61}" type="presParOf" srcId="{AEF4B284-26D3-416B-BA79-8601ADB90CA6}" destId="{EAA87A95-96D8-463D-AA46-8244BB5C1513}" srcOrd="0" destOrd="0" presId="urn:microsoft.com/office/officeart/2005/8/layout/orgChart1"/>
    <dgm:cxn modelId="{38C24A6E-5C7D-4AA7-B9BC-F86E89F831B5}" type="presParOf" srcId="{AEF4B284-26D3-416B-BA79-8601ADB90CA6}" destId="{3999CC8A-14C3-4C54-BEB9-802B6BDB93B7}" srcOrd="1" destOrd="0" presId="urn:microsoft.com/office/officeart/2005/8/layout/orgChart1"/>
    <dgm:cxn modelId="{54CD85EA-477C-468A-8B51-A5CED546A2B6}" type="presParOf" srcId="{3999CC8A-14C3-4C54-BEB9-802B6BDB93B7}" destId="{43DBD890-F3D7-468C-A852-FF7912D8935B}" srcOrd="0" destOrd="0" presId="urn:microsoft.com/office/officeart/2005/8/layout/orgChart1"/>
    <dgm:cxn modelId="{1D728EE0-D9CD-401C-951A-91DF0EA7C882}" type="presParOf" srcId="{43DBD890-F3D7-468C-A852-FF7912D8935B}" destId="{E73167DA-2A1D-46D5-B6D1-7C3D3AAAA3C7}" srcOrd="0" destOrd="0" presId="urn:microsoft.com/office/officeart/2005/8/layout/orgChart1"/>
    <dgm:cxn modelId="{2AA79ED8-7273-421C-A92D-18253F373054}" type="presParOf" srcId="{43DBD890-F3D7-468C-A852-FF7912D8935B}" destId="{608E989F-B993-429E-BFDC-7CBB45258440}" srcOrd="1" destOrd="0" presId="urn:microsoft.com/office/officeart/2005/8/layout/orgChart1"/>
    <dgm:cxn modelId="{037E95AB-4F80-4704-9010-9BB6C84ABB2E}" type="presParOf" srcId="{3999CC8A-14C3-4C54-BEB9-802B6BDB93B7}" destId="{7B8DB258-A357-406D-A888-1357A8E53D90}" srcOrd="1" destOrd="0" presId="urn:microsoft.com/office/officeart/2005/8/layout/orgChart1"/>
    <dgm:cxn modelId="{6981C189-2D3E-4FBE-A4A7-A3214D344714}" type="presParOf" srcId="{7B8DB258-A357-406D-A888-1357A8E53D90}" destId="{A78AF4A6-5CAD-454C-8652-4F65990AF5CA}" srcOrd="0" destOrd="0" presId="urn:microsoft.com/office/officeart/2005/8/layout/orgChart1"/>
    <dgm:cxn modelId="{757EE4FE-B176-4C4E-A01D-434EB1483962}" type="presParOf" srcId="{7B8DB258-A357-406D-A888-1357A8E53D90}" destId="{F6D0B73E-E567-4CAE-841C-56FBC964E727}" srcOrd="1" destOrd="0" presId="urn:microsoft.com/office/officeart/2005/8/layout/orgChart1"/>
    <dgm:cxn modelId="{478865D0-21BE-414B-9F0F-83F8074ED50F}" type="presParOf" srcId="{F6D0B73E-E567-4CAE-841C-56FBC964E727}" destId="{449C4B5E-CE2E-4DB0-805D-5C11F7C81EF6}" srcOrd="0" destOrd="0" presId="urn:microsoft.com/office/officeart/2005/8/layout/orgChart1"/>
    <dgm:cxn modelId="{CE2D68FC-0C2E-43A9-A554-077B845EA81F}" type="presParOf" srcId="{449C4B5E-CE2E-4DB0-805D-5C11F7C81EF6}" destId="{92CDFBF8-D5B9-4F3A-A544-4FA2BBBC8F93}" srcOrd="0" destOrd="0" presId="urn:microsoft.com/office/officeart/2005/8/layout/orgChart1"/>
    <dgm:cxn modelId="{A4E7B218-7B6A-4EA1-9AAE-67E4F4D38AE9}" type="presParOf" srcId="{449C4B5E-CE2E-4DB0-805D-5C11F7C81EF6}" destId="{88321B5F-3421-49EE-8E8D-2BF1F7F83EAD}" srcOrd="1" destOrd="0" presId="urn:microsoft.com/office/officeart/2005/8/layout/orgChart1"/>
    <dgm:cxn modelId="{8804AB11-D6AD-41B2-A99D-CB5798A4A957}" type="presParOf" srcId="{F6D0B73E-E567-4CAE-841C-56FBC964E727}" destId="{9E5EF52D-0A74-4852-85AE-29CB537D254E}" srcOrd="1" destOrd="0" presId="urn:microsoft.com/office/officeart/2005/8/layout/orgChart1"/>
    <dgm:cxn modelId="{1366EA5E-03A6-4A72-AD44-CE9FA03A4BB1}" type="presParOf" srcId="{F6D0B73E-E567-4CAE-841C-56FBC964E727}" destId="{21845D5F-676D-4C26-A668-BE87C10AB8E6}" srcOrd="2" destOrd="0" presId="urn:microsoft.com/office/officeart/2005/8/layout/orgChart1"/>
    <dgm:cxn modelId="{2A743BF7-AE04-41E5-8A0D-BFF3B5C4D67A}" type="presParOf" srcId="{7B8DB258-A357-406D-A888-1357A8E53D90}" destId="{46E3E8B5-A61E-467C-9457-AD8568759F28}" srcOrd="2" destOrd="0" presId="urn:microsoft.com/office/officeart/2005/8/layout/orgChart1"/>
    <dgm:cxn modelId="{74192521-D8E9-47F7-B1ED-76E9DD5049D3}" type="presParOf" srcId="{7B8DB258-A357-406D-A888-1357A8E53D90}" destId="{038D7515-D41B-4A68-A522-56F2CEB176BE}" srcOrd="3" destOrd="0" presId="urn:microsoft.com/office/officeart/2005/8/layout/orgChart1"/>
    <dgm:cxn modelId="{759AAC4A-A3C0-4259-8BC6-4EB556D9DA41}" type="presParOf" srcId="{038D7515-D41B-4A68-A522-56F2CEB176BE}" destId="{9F4EA3A8-637F-431A-9854-15449674B902}" srcOrd="0" destOrd="0" presId="urn:microsoft.com/office/officeart/2005/8/layout/orgChart1"/>
    <dgm:cxn modelId="{05A3093D-68B3-45D8-968F-FD5A557FE6CB}" type="presParOf" srcId="{9F4EA3A8-637F-431A-9854-15449674B902}" destId="{E9AADA39-B229-446A-A889-58EC63829915}" srcOrd="0" destOrd="0" presId="urn:microsoft.com/office/officeart/2005/8/layout/orgChart1"/>
    <dgm:cxn modelId="{09027467-546C-4A32-835C-E4DD4EBEAD5F}" type="presParOf" srcId="{9F4EA3A8-637F-431A-9854-15449674B902}" destId="{4EFB10B4-6994-45B3-B1FB-5150260F4277}" srcOrd="1" destOrd="0" presId="urn:microsoft.com/office/officeart/2005/8/layout/orgChart1"/>
    <dgm:cxn modelId="{CF2907AC-886D-4DB9-9A45-6920FFD959B7}" type="presParOf" srcId="{038D7515-D41B-4A68-A522-56F2CEB176BE}" destId="{07103D84-1C23-4577-84A5-31D86D89601C}" srcOrd="1" destOrd="0" presId="urn:microsoft.com/office/officeart/2005/8/layout/orgChart1"/>
    <dgm:cxn modelId="{4DA86BD5-936D-4F8E-829D-C8146B786848}" type="presParOf" srcId="{038D7515-D41B-4A68-A522-56F2CEB176BE}" destId="{BF36EB3E-B6E8-4549-BCFB-8D229D7C1D35}" srcOrd="2" destOrd="0" presId="urn:microsoft.com/office/officeart/2005/8/layout/orgChart1"/>
    <dgm:cxn modelId="{48E22F7F-108A-434D-B72F-D842027DA872}" type="presParOf" srcId="{3999CC8A-14C3-4C54-BEB9-802B6BDB93B7}" destId="{21100516-4E6B-4793-AAAE-1253A56EE513}" srcOrd="2" destOrd="0" presId="urn:microsoft.com/office/officeart/2005/8/layout/orgChart1"/>
    <dgm:cxn modelId="{657A0CF0-BCBC-4158-8660-608B3F476504}" type="presParOf" srcId="{AEF4B284-26D3-416B-BA79-8601ADB90CA6}" destId="{939D2DF3-1566-40A2-99F1-63261C032370}" srcOrd="2" destOrd="0" presId="urn:microsoft.com/office/officeart/2005/8/layout/orgChart1"/>
    <dgm:cxn modelId="{3198C525-8424-4A22-A991-364CF9AB940C}" type="presParOf" srcId="{AEF4B284-26D3-416B-BA79-8601ADB90CA6}" destId="{214E1CC6-E730-4459-98E3-0A38E9A5546D}" srcOrd="3" destOrd="0" presId="urn:microsoft.com/office/officeart/2005/8/layout/orgChart1"/>
    <dgm:cxn modelId="{2949332C-A5F3-478D-8953-C75FEFADA566}" type="presParOf" srcId="{214E1CC6-E730-4459-98E3-0A38E9A5546D}" destId="{A3DBB19E-A063-478E-8436-5D1C2EAAA922}" srcOrd="0" destOrd="0" presId="urn:microsoft.com/office/officeart/2005/8/layout/orgChart1"/>
    <dgm:cxn modelId="{DAB778DA-19D2-4CFF-8F1E-0762813A0EF5}" type="presParOf" srcId="{A3DBB19E-A063-478E-8436-5D1C2EAAA922}" destId="{5D6D6616-56A2-434C-9B4C-105B4F6ECD31}" srcOrd="0" destOrd="0" presId="urn:microsoft.com/office/officeart/2005/8/layout/orgChart1"/>
    <dgm:cxn modelId="{7CD2A9D6-A285-4012-8035-6A2A50BEB1AD}" type="presParOf" srcId="{A3DBB19E-A063-478E-8436-5D1C2EAAA922}" destId="{E7313BBD-3ED9-4661-AE38-1ED4EF026D5F}" srcOrd="1" destOrd="0" presId="urn:microsoft.com/office/officeart/2005/8/layout/orgChart1"/>
    <dgm:cxn modelId="{6D04E726-D53F-40B5-8686-C881E1F0A2D1}" type="presParOf" srcId="{214E1CC6-E730-4459-98E3-0A38E9A5546D}" destId="{3C4BA69E-8A60-4B29-A462-F91C6900A755}" srcOrd="1" destOrd="0" presId="urn:microsoft.com/office/officeart/2005/8/layout/orgChart1"/>
    <dgm:cxn modelId="{035F1309-B5D4-4930-A06F-97914DC9248B}" type="presParOf" srcId="{3C4BA69E-8A60-4B29-A462-F91C6900A755}" destId="{8D26B43E-824C-49A0-9DC0-95540F79286C}" srcOrd="0" destOrd="0" presId="urn:microsoft.com/office/officeart/2005/8/layout/orgChart1"/>
    <dgm:cxn modelId="{B50B1A58-35C7-4B38-8102-383BB933D4EA}" type="presParOf" srcId="{3C4BA69E-8A60-4B29-A462-F91C6900A755}" destId="{5E2E3371-C9EF-4F97-85F1-1A0B2DAEF9BF}" srcOrd="1" destOrd="0" presId="urn:microsoft.com/office/officeart/2005/8/layout/orgChart1"/>
    <dgm:cxn modelId="{91DFE633-70E5-4301-8DA0-B0E637E67024}" type="presParOf" srcId="{5E2E3371-C9EF-4F97-85F1-1A0B2DAEF9BF}" destId="{3EB1C8F8-389D-459B-B67C-682A5C605B42}" srcOrd="0" destOrd="0" presId="urn:microsoft.com/office/officeart/2005/8/layout/orgChart1"/>
    <dgm:cxn modelId="{E6F2B3D6-62BD-4473-B88A-02DDC2B43780}" type="presParOf" srcId="{3EB1C8F8-389D-459B-B67C-682A5C605B42}" destId="{D21D5775-815B-4DC4-ABC7-0AA9ED4ED00D}" srcOrd="0" destOrd="0" presId="urn:microsoft.com/office/officeart/2005/8/layout/orgChart1"/>
    <dgm:cxn modelId="{E43D2EAD-15B7-49E3-9EBE-42F5CAE07184}" type="presParOf" srcId="{3EB1C8F8-389D-459B-B67C-682A5C605B42}" destId="{F7A35BF0-E276-46E9-8CF5-CE40BBE4184A}" srcOrd="1" destOrd="0" presId="urn:microsoft.com/office/officeart/2005/8/layout/orgChart1"/>
    <dgm:cxn modelId="{F37EF029-7C6D-4E5C-8D11-5FB34053628B}" type="presParOf" srcId="{5E2E3371-C9EF-4F97-85F1-1A0B2DAEF9BF}" destId="{02E336AE-516D-4C8A-B983-B09A87CF121A}" srcOrd="1" destOrd="0" presId="urn:microsoft.com/office/officeart/2005/8/layout/orgChart1"/>
    <dgm:cxn modelId="{3DC2EE3B-6678-4D29-B61B-8E2D6F3C42A1}" type="presParOf" srcId="{5E2E3371-C9EF-4F97-85F1-1A0B2DAEF9BF}" destId="{1B9147C9-BA02-4D10-803D-4FD727F4FFC0}" srcOrd="2" destOrd="0" presId="urn:microsoft.com/office/officeart/2005/8/layout/orgChart1"/>
    <dgm:cxn modelId="{8890B27A-E1E0-4F3B-8B49-535175D05D19}" type="presParOf" srcId="{214E1CC6-E730-4459-98E3-0A38E9A5546D}" destId="{2B083344-E07E-497E-B1EF-BDE6FE1A405C}" srcOrd="2" destOrd="0" presId="urn:microsoft.com/office/officeart/2005/8/layout/orgChart1"/>
    <dgm:cxn modelId="{07F678BE-0ECD-4729-A64A-5C1F3BF3ABFD}" type="presParOf" srcId="{0AC9C565-461C-4C9A-B6BD-9188119B91AA}" destId="{EF737A0D-72FC-4453-A7DC-0BC4CBDF210A}" srcOrd="2" destOrd="0" presId="urn:microsoft.com/office/officeart/2005/8/layout/orgChart1"/>
    <dgm:cxn modelId="{161FB90F-8BBE-4A13-9963-3DB0F7696604}" type="presParOf" srcId="{A1E0EB51-A678-4781-B734-F6F0FAE1D9ED}" destId="{55AEE870-5B34-41B7-89FB-CCF969963FF0}" srcOrd="2" destOrd="0" presId="urn:microsoft.com/office/officeart/2005/8/layout/orgChart1"/>
    <dgm:cxn modelId="{6BF85373-CDD4-4315-9F4C-AF63E4D9BB69}" type="presParOf" srcId="{A1E0EB51-A678-4781-B734-F6F0FAE1D9ED}" destId="{142083D5-FEB7-405F-A58B-40E7219FF150}" srcOrd="3" destOrd="0" presId="urn:microsoft.com/office/officeart/2005/8/layout/orgChart1"/>
    <dgm:cxn modelId="{0608593E-442C-4126-A2D4-BB3CC3E34D5F}" type="presParOf" srcId="{142083D5-FEB7-405F-A58B-40E7219FF150}" destId="{A4453F81-276E-4867-9782-E9FB9C19E1BC}" srcOrd="0" destOrd="0" presId="urn:microsoft.com/office/officeart/2005/8/layout/orgChart1"/>
    <dgm:cxn modelId="{4F043BA4-1A39-454A-810B-5663E459F794}" type="presParOf" srcId="{A4453F81-276E-4867-9782-E9FB9C19E1BC}" destId="{81D14357-A6FF-43BE-9016-FAD113A28B30}" srcOrd="0" destOrd="0" presId="urn:microsoft.com/office/officeart/2005/8/layout/orgChart1"/>
    <dgm:cxn modelId="{BAFAFC27-26D5-434F-A84D-5E2976E33BBB}" type="presParOf" srcId="{A4453F81-276E-4867-9782-E9FB9C19E1BC}" destId="{EA2A542A-0B30-4EDB-81F3-9D6818801937}" srcOrd="1" destOrd="0" presId="urn:microsoft.com/office/officeart/2005/8/layout/orgChart1"/>
    <dgm:cxn modelId="{A3FBB17E-491E-418F-8A56-011135091DCC}" type="presParOf" srcId="{142083D5-FEB7-405F-A58B-40E7219FF150}" destId="{0CCECD06-D7BA-4F0D-93AB-84C23A84C2AC}" srcOrd="1" destOrd="0" presId="urn:microsoft.com/office/officeart/2005/8/layout/orgChart1"/>
    <dgm:cxn modelId="{D457099D-1310-4B63-8483-64A4F18060A8}" type="presParOf" srcId="{0CCECD06-D7BA-4F0D-93AB-84C23A84C2AC}" destId="{866797E5-1558-4D13-8FED-1C13553CECE3}" srcOrd="0" destOrd="0" presId="urn:microsoft.com/office/officeart/2005/8/layout/orgChart1"/>
    <dgm:cxn modelId="{A555B8DC-E769-4F95-9FE1-2B655E6D4F4F}" type="presParOf" srcId="{0CCECD06-D7BA-4F0D-93AB-84C23A84C2AC}" destId="{1289F3AB-16F3-4E78-B8D2-0A9AB2A82E88}" srcOrd="1" destOrd="0" presId="urn:microsoft.com/office/officeart/2005/8/layout/orgChart1"/>
    <dgm:cxn modelId="{768B6E5E-C002-4B24-BB0F-A38178817EF4}" type="presParOf" srcId="{1289F3AB-16F3-4E78-B8D2-0A9AB2A82E88}" destId="{3B48A2F8-088B-42EA-8AE7-6F03E50C4DD8}" srcOrd="0" destOrd="0" presId="urn:microsoft.com/office/officeart/2005/8/layout/orgChart1"/>
    <dgm:cxn modelId="{7C172226-E606-46F4-849C-09875EC716D5}" type="presParOf" srcId="{3B48A2F8-088B-42EA-8AE7-6F03E50C4DD8}" destId="{23496E74-7360-4EEB-8F4F-7647D5F2608F}" srcOrd="0" destOrd="0" presId="urn:microsoft.com/office/officeart/2005/8/layout/orgChart1"/>
    <dgm:cxn modelId="{57214B4F-E906-4516-BA34-8C5A03C401E2}" type="presParOf" srcId="{3B48A2F8-088B-42EA-8AE7-6F03E50C4DD8}" destId="{05BCA65A-5CF6-4DA4-9579-8C8BE52E138B}" srcOrd="1" destOrd="0" presId="urn:microsoft.com/office/officeart/2005/8/layout/orgChart1"/>
    <dgm:cxn modelId="{0E56BEF1-46C6-4DD3-96ED-F05A9742E398}" type="presParOf" srcId="{1289F3AB-16F3-4E78-B8D2-0A9AB2A82E88}" destId="{50868BF8-5814-4052-B3DE-5161D27FBBE5}" srcOrd="1" destOrd="0" presId="urn:microsoft.com/office/officeart/2005/8/layout/orgChart1"/>
    <dgm:cxn modelId="{9DACA121-A89A-47CE-9F0E-27707EACB8D5}" type="presParOf" srcId="{50868BF8-5814-4052-B3DE-5161D27FBBE5}" destId="{4B611CD3-0EB8-4658-8E0B-D88149595CDB}" srcOrd="0" destOrd="0" presId="urn:microsoft.com/office/officeart/2005/8/layout/orgChart1"/>
    <dgm:cxn modelId="{556C9067-DBDB-4437-B525-676A94555F91}" type="presParOf" srcId="{50868BF8-5814-4052-B3DE-5161D27FBBE5}" destId="{94CB3420-28EE-43FB-A45C-35E66DE9B54E}" srcOrd="1" destOrd="0" presId="urn:microsoft.com/office/officeart/2005/8/layout/orgChart1"/>
    <dgm:cxn modelId="{EF342BD0-AE50-4545-8FC0-7FD6925996D4}" type="presParOf" srcId="{94CB3420-28EE-43FB-A45C-35E66DE9B54E}" destId="{64B358BE-82D7-463B-9A19-F87E509CCDBB}" srcOrd="0" destOrd="0" presId="urn:microsoft.com/office/officeart/2005/8/layout/orgChart1"/>
    <dgm:cxn modelId="{B250A42B-0A6A-49A8-9162-6A480751CD66}" type="presParOf" srcId="{64B358BE-82D7-463B-9A19-F87E509CCDBB}" destId="{6073AAC2-3916-4044-8C2B-EBE13EC01B84}" srcOrd="0" destOrd="0" presId="urn:microsoft.com/office/officeart/2005/8/layout/orgChart1"/>
    <dgm:cxn modelId="{FE389B71-108A-45D5-8F8D-1626A2F83311}" type="presParOf" srcId="{64B358BE-82D7-463B-9A19-F87E509CCDBB}" destId="{05BE8164-7E08-4994-82ED-27DDA7A2145A}" srcOrd="1" destOrd="0" presId="urn:microsoft.com/office/officeart/2005/8/layout/orgChart1"/>
    <dgm:cxn modelId="{BDD7C1C5-3A52-4458-B5E8-37747C8DE1BF}" type="presParOf" srcId="{94CB3420-28EE-43FB-A45C-35E66DE9B54E}" destId="{028D693F-337F-454D-A4CF-D2503ABDD0AB}" srcOrd="1" destOrd="0" presId="urn:microsoft.com/office/officeart/2005/8/layout/orgChart1"/>
    <dgm:cxn modelId="{0F3FCF25-012A-4443-A134-2E07F15E0ED0}" type="presParOf" srcId="{94CB3420-28EE-43FB-A45C-35E66DE9B54E}" destId="{4D4522B7-87EC-49DD-9EB4-242D23BCC961}" srcOrd="2" destOrd="0" presId="urn:microsoft.com/office/officeart/2005/8/layout/orgChart1"/>
    <dgm:cxn modelId="{08777B7D-9946-4DB6-88D7-3BB60AD1B4C4}" type="presParOf" srcId="{1289F3AB-16F3-4E78-B8D2-0A9AB2A82E88}" destId="{0FF58561-6C0A-4586-8016-54227093047C}" srcOrd="2" destOrd="0" presId="urn:microsoft.com/office/officeart/2005/8/layout/orgChart1"/>
    <dgm:cxn modelId="{ACB0828C-D7CD-4FDE-9C2E-04F74A969070}" type="presParOf" srcId="{142083D5-FEB7-405F-A58B-40E7219FF150}" destId="{D3AF8314-D778-4CDA-A589-18D001637D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1CD3-0EB8-4658-8E0B-D88149595CDB}">
      <dsp:nvSpPr>
        <dsp:cNvPr id="0" name=""/>
        <dsp:cNvSpPr/>
      </dsp:nvSpPr>
      <dsp:spPr>
        <a:xfrm>
          <a:off x="5378003"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797E5-1558-4D13-8FED-1C13553CECE3}">
      <dsp:nvSpPr>
        <dsp:cNvPr id="0" name=""/>
        <dsp:cNvSpPr/>
      </dsp:nvSpPr>
      <dsp:spPr>
        <a:xfrm>
          <a:off x="5981174" y="1963109"/>
          <a:ext cx="91440" cy="340667"/>
        </a:xfrm>
        <a:custGeom>
          <a:avLst/>
          <a:gdLst/>
          <a:ahLst/>
          <a:cxnLst/>
          <a:rect l="0" t="0" r="0" b="0"/>
          <a:pathLst>
            <a:path>
              <a:moveTo>
                <a:pt x="45720" y="0"/>
              </a:moveTo>
              <a:lnTo>
                <a:pt x="4572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EE870-5B34-41B7-89FB-CCF969963FF0}">
      <dsp:nvSpPr>
        <dsp:cNvPr id="0" name=""/>
        <dsp:cNvSpPr/>
      </dsp:nvSpPr>
      <dsp:spPr>
        <a:xfrm>
          <a:off x="4294047" y="811328"/>
          <a:ext cx="921732" cy="746224"/>
        </a:xfrm>
        <a:custGeom>
          <a:avLst/>
          <a:gdLst/>
          <a:ahLst/>
          <a:cxnLst/>
          <a:rect l="0" t="0" r="0" b="0"/>
          <a:pathLst>
            <a:path>
              <a:moveTo>
                <a:pt x="0" y="0"/>
              </a:moveTo>
              <a:lnTo>
                <a:pt x="0" y="746224"/>
              </a:lnTo>
              <a:lnTo>
                <a:pt x="921732"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26B43E-824C-49A0-9DC0-95540F79286C}">
      <dsp:nvSpPr>
        <dsp:cNvPr id="0" name=""/>
        <dsp:cNvSpPr/>
      </dsp:nvSpPr>
      <dsp:spPr>
        <a:xfrm>
          <a:off x="3009552"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9D2DF3-1566-40A2-99F1-63261C032370}">
      <dsp:nvSpPr>
        <dsp:cNvPr id="0" name=""/>
        <dsp:cNvSpPr/>
      </dsp:nvSpPr>
      <dsp:spPr>
        <a:xfrm>
          <a:off x="2676996" y="1963109"/>
          <a:ext cx="981447" cy="340667"/>
        </a:xfrm>
        <a:custGeom>
          <a:avLst/>
          <a:gdLst/>
          <a:ahLst/>
          <a:cxnLst/>
          <a:rect l="0" t="0" r="0" b="0"/>
          <a:pathLst>
            <a:path>
              <a:moveTo>
                <a:pt x="0" y="0"/>
              </a:moveTo>
              <a:lnTo>
                <a:pt x="0" y="170333"/>
              </a:lnTo>
              <a:lnTo>
                <a:pt x="981447" y="170333"/>
              </a:lnTo>
              <a:lnTo>
                <a:pt x="981447"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3E8B5-A61E-467C-9457-AD8568759F28}">
      <dsp:nvSpPr>
        <dsp:cNvPr id="0" name=""/>
        <dsp:cNvSpPr/>
      </dsp:nvSpPr>
      <dsp:spPr>
        <a:xfrm>
          <a:off x="1046658" y="3114890"/>
          <a:ext cx="243333" cy="1898005"/>
        </a:xfrm>
        <a:custGeom>
          <a:avLst/>
          <a:gdLst/>
          <a:ahLst/>
          <a:cxnLst/>
          <a:rect l="0" t="0" r="0" b="0"/>
          <a:pathLst>
            <a:path>
              <a:moveTo>
                <a:pt x="0" y="0"/>
              </a:moveTo>
              <a:lnTo>
                <a:pt x="0" y="1898005"/>
              </a:lnTo>
              <a:lnTo>
                <a:pt x="243333" y="1898005"/>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8AF4A6-5CAD-454C-8652-4F65990AF5CA}">
      <dsp:nvSpPr>
        <dsp:cNvPr id="0" name=""/>
        <dsp:cNvSpPr/>
      </dsp:nvSpPr>
      <dsp:spPr>
        <a:xfrm>
          <a:off x="1046658" y="3114890"/>
          <a:ext cx="243333" cy="746224"/>
        </a:xfrm>
        <a:custGeom>
          <a:avLst/>
          <a:gdLst/>
          <a:ahLst/>
          <a:cxnLst/>
          <a:rect l="0" t="0" r="0" b="0"/>
          <a:pathLst>
            <a:path>
              <a:moveTo>
                <a:pt x="0" y="0"/>
              </a:moveTo>
              <a:lnTo>
                <a:pt x="0" y="746224"/>
              </a:lnTo>
              <a:lnTo>
                <a:pt x="243333" y="7462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87A95-96D8-463D-AA46-8244BB5C1513}">
      <dsp:nvSpPr>
        <dsp:cNvPr id="0" name=""/>
        <dsp:cNvSpPr/>
      </dsp:nvSpPr>
      <dsp:spPr>
        <a:xfrm>
          <a:off x="1695549" y="1963109"/>
          <a:ext cx="981447" cy="340667"/>
        </a:xfrm>
        <a:custGeom>
          <a:avLst/>
          <a:gdLst/>
          <a:ahLst/>
          <a:cxnLst/>
          <a:rect l="0" t="0" r="0" b="0"/>
          <a:pathLst>
            <a:path>
              <a:moveTo>
                <a:pt x="981447" y="0"/>
              </a:moveTo>
              <a:lnTo>
                <a:pt x="981447" y="170333"/>
              </a:lnTo>
              <a:lnTo>
                <a:pt x="0" y="170333"/>
              </a:lnTo>
              <a:lnTo>
                <a:pt x="0" y="3406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C6A65-10FB-4856-B84D-D12D9184F0DA}">
      <dsp:nvSpPr>
        <dsp:cNvPr id="0" name=""/>
        <dsp:cNvSpPr/>
      </dsp:nvSpPr>
      <dsp:spPr>
        <a:xfrm>
          <a:off x="3488109" y="811328"/>
          <a:ext cx="805938" cy="746224"/>
        </a:xfrm>
        <a:custGeom>
          <a:avLst/>
          <a:gdLst/>
          <a:ahLst/>
          <a:cxnLst/>
          <a:rect l="0" t="0" r="0" b="0"/>
          <a:pathLst>
            <a:path>
              <a:moveTo>
                <a:pt x="805938" y="0"/>
              </a:moveTo>
              <a:lnTo>
                <a:pt x="805938" y="746224"/>
              </a:lnTo>
              <a:lnTo>
                <a:pt x="0" y="74622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79880-3EC8-4A88-AA37-BC978399917C}">
      <dsp:nvSpPr>
        <dsp:cNvPr id="0" name=""/>
        <dsp:cNvSpPr/>
      </dsp:nvSpPr>
      <dsp:spPr>
        <a:xfrm>
          <a:off x="3312600" y="215"/>
          <a:ext cx="1962894"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Enterprise Enrolment</a:t>
          </a:r>
        </a:p>
      </dsp:txBody>
      <dsp:txXfrm>
        <a:off x="3312600" y="215"/>
        <a:ext cx="1962894" cy="811113"/>
      </dsp:txXfrm>
    </dsp:sp>
    <dsp:sp modelId="{9F845708-6A73-4779-BD65-A8F1F6DEC2ED}">
      <dsp:nvSpPr>
        <dsp:cNvPr id="0" name=""/>
        <dsp:cNvSpPr/>
      </dsp:nvSpPr>
      <dsp:spPr>
        <a:xfrm>
          <a:off x="1865883" y="1151996"/>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Department A</a:t>
          </a:r>
        </a:p>
      </dsp:txBody>
      <dsp:txXfrm>
        <a:off x="1865883" y="1151996"/>
        <a:ext cx="1622226" cy="811113"/>
      </dsp:txXfrm>
    </dsp:sp>
    <dsp:sp modelId="{E73167DA-2A1D-46D5-B6D1-7C3D3AAAA3C7}">
      <dsp:nvSpPr>
        <dsp:cNvPr id="0" name=""/>
        <dsp:cNvSpPr/>
      </dsp:nvSpPr>
      <dsp:spPr>
        <a:xfrm>
          <a:off x="884435"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A</a:t>
          </a:r>
        </a:p>
      </dsp:txBody>
      <dsp:txXfrm>
        <a:off x="884435" y="2303776"/>
        <a:ext cx="1622226" cy="811113"/>
      </dsp:txXfrm>
    </dsp:sp>
    <dsp:sp modelId="{92CDFBF8-D5B9-4F3A-A544-4FA2BBBC8F93}">
      <dsp:nvSpPr>
        <dsp:cNvPr id="0" name=""/>
        <dsp:cNvSpPr/>
      </dsp:nvSpPr>
      <dsp:spPr>
        <a:xfrm>
          <a:off x="1289992"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1</a:t>
          </a:r>
        </a:p>
      </dsp:txBody>
      <dsp:txXfrm>
        <a:off x="1289992" y="3455557"/>
        <a:ext cx="1622226" cy="811113"/>
      </dsp:txXfrm>
    </dsp:sp>
    <dsp:sp modelId="{E9AADA39-B229-446A-A889-58EC63829915}">
      <dsp:nvSpPr>
        <dsp:cNvPr id="0" name=""/>
        <dsp:cNvSpPr/>
      </dsp:nvSpPr>
      <dsp:spPr>
        <a:xfrm>
          <a:off x="1289992" y="4607338"/>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2</a:t>
          </a:r>
        </a:p>
      </dsp:txBody>
      <dsp:txXfrm>
        <a:off x="1289992" y="4607338"/>
        <a:ext cx="1622226" cy="811113"/>
      </dsp:txXfrm>
    </dsp:sp>
    <dsp:sp modelId="{5D6D6616-56A2-434C-9B4C-105B4F6ECD31}">
      <dsp:nvSpPr>
        <dsp:cNvPr id="0" name=""/>
        <dsp:cNvSpPr/>
      </dsp:nvSpPr>
      <dsp:spPr>
        <a:xfrm>
          <a:off x="284733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B</a:t>
          </a:r>
        </a:p>
      </dsp:txBody>
      <dsp:txXfrm>
        <a:off x="2847330" y="2303776"/>
        <a:ext cx="1622226" cy="811113"/>
      </dsp:txXfrm>
    </dsp:sp>
    <dsp:sp modelId="{D21D5775-815B-4DC4-ABC7-0AA9ED4ED00D}">
      <dsp:nvSpPr>
        <dsp:cNvPr id="0" name=""/>
        <dsp:cNvSpPr/>
      </dsp:nvSpPr>
      <dsp:spPr>
        <a:xfrm>
          <a:off x="3252886"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Subscription 3</a:t>
          </a:r>
        </a:p>
      </dsp:txBody>
      <dsp:txXfrm>
        <a:off x="3252886" y="3455557"/>
        <a:ext cx="1622226" cy="811113"/>
      </dsp:txXfrm>
    </dsp:sp>
    <dsp:sp modelId="{81D14357-A6FF-43BE-9016-FAD113A28B30}">
      <dsp:nvSpPr>
        <dsp:cNvPr id="0" name=""/>
        <dsp:cNvSpPr/>
      </dsp:nvSpPr>
      <dsp:spPr>
        <a:xfrm>
          <a:off x="5215780" y="1151995"/>
          <a:ext cx="1622226" cy="811113"/>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Department B</a:t>
          </a:r>
        </a:p>
      </dsp:txBody>
      <dsp:txXfrm>
        <a:off x="5215780" y="1151995"/>
        <a:ext cx="1622226" cy="811113"/>
      </dsp:txXfrm>
    </dsp:sp>
    <dsp:sp modelId="{23496E74-7360-4EEB-8F4F-7647D5F2608F}">
      <dsp:nvSpPr>
        <dsp:cNvPr id="0" name=""/>
        <dsp:cNvSpPr/>
      </dsp:nvSpPr>
      <dsp:spPr>
        <a:xfrm>
          <a:off x="5215780" y="2303776"/>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Account C</a:t>
          </a:r>
        </a:p>
      </dsp:txBody>
      <dsp:txXfrm>
        <a:off x="5215780" y="2303776"/>
        <a:ext cx="1622226" cy="811113"/>
      </dsp:txXfrm>
    </dsp:sp>
    <dsp:sp modelId="{6073AAC2-3916-4044-8C2B-EBE13EC01B84}">
      <dsp:nvSpPr>
        <dsp:cNvPr id="0" name=""/>
        <dsp:cNvSpPr/>
      </dsp:nvSpPr>
      <dsp:spPr>
        <a:xfrm>
          <a:off x="5621337" y="3455557"/>
          <a:ext cx="1622226" cy="811113"/>
        </a:xfrm>
        <a:prstGeom prst="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Subscription 4</a:t>
          </a:r>
        </a:p>
      </dsp:txBody>
      <dsp:txXfrm>
        <a:off x="5621337" y="3455557"/>
        <a:ext cx="1622226" cy="811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0EDB88-7BBC-411D-8796-52F66D46B987}" type="datetimeFigureOut">
              <a:rPr lang="da-DK" smtClean="0"/>
              <a:t>26-03-2019</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96A2AC-612E-474A-9065-31A666F74ADB}" type="slidenum">
              <a:rPr lang="da-DK" smtClean="0"/>
              <a:t>‹#›</a:t>
            </a:fld>
            <a:endParaRPr lang="da-DK"/>
          </a:p>
        </p:txBody>
      </p:sp>
    </p:spTree>
    <p:extLst>
      <p:ext uri="{BB962C8B-B14F-4D97-AF65-F5344CB8AC3E}">
        <p14:creationId xmlns:p14="http://schemas.microsoft.com/office/powerpoint/2010/main" val="1046132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na01.safelinks.protection.outlook.com/?url=https%3A%2F%2Fen.wikipedia.org%2Fwiki%2FPrinciple_of_least_privilege&amp;data=02%7C01%7Cv-cacrim%40microsoft.com%7C6c4a7d68e52f4c64797908d635283378%7C72f988bf86f141af91ab2d7cd011db47%7C1%7C0%7C636754844110331103&amp;sdata=MRMIATTxVvWKEPJL17ncruzxj3kaklroeaYx5FXS%2BAY%3D&amp;reserved=0" TargetMode="External"/><Relationship Id="rId3" Type="http://schemas.openxmlformats.org/officeDocument/2006/relationships/hyperlink" Target="https://docs.microsoft.com/en-us/azure/active-directory/manage-apps/what-is-single-sign-on" TargetMode="External"/><Relationship Id="rId7" Type="http://schemas.openxmlformats.org/officeDocument/2006/relationships/hyperlink" Target="https://na01.safelinks.protection.outlook.com/?url=https%3A%2F%2Fen.wikipedia.org%2Fwiki%2FNeed_to_know&amp;data=02%7C01%7Cv-cacrim%40microsoft.com%7C6c4a7d68e52f4c64797908d635283378%7C72f988bf86f141af91ab2d7cd011db47%7C1%7C0%7C636754844110331103&amp;sdata=K%2FWEzjegYMVlXi5cLoRCh8%2FNEK1jx9IB%2BmbJh%2FWbn6s%3D&amp;reserved=0"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na01.safelinks.protection.outlook.com/?url=https%3A%2F%2Fdocs.microsoft.com%2Fen-us%2Fazure%2Frole-based-access-control%2Foverview&amp;data=02%7C01%7Cv-cacrim%40microsoft.com%7C6c4a7d68e52f4c64797908d635283378%7C72f988bf86f141af91ab2d7cd011db47%7C1%7C0%7C636754844110321099&amp;sdata=kFvw19Zkb92elIETeOJvgO1ShACS3ARK7Edx3L6OxbM%3D&amp;reserved=0" TargetMode="External"/><Relationship Id="rId11" Type="http://schemas.openxmlformats.org/officeDocument/2006/relationships/hyperlink" Target="https://docs.microsoft.com/en-us/azure/active-directory/privileged-identity-management/pim-configure" TargetMode="External"/><Relationship Id="rId5" Type="http://schemas.openxmlformats.org/officeDocument/2006/relationships/hyperlink" Target="https://na01.safelinks.protection.outlook.com/?url=https%3A%2F%2Fdocs.microsoft.com%2Fen-us%2Fazure%2Factive-directory%2Fconditional-access%2Foverview&amp;data=02%7C01%7Cv-cacrim%40microsoft.com%7C6c4a7d68e52f4c64797908d635283378%7C72f988bf86f141af91ab2d7cd011db47%7C1%7C0%7C636754844110311091&amp;sdata=aruX2dGVZRtL9kl4cjDlLvWGg3BQqXcqTTjIJ7kJbTY%3D&amp;reserved=0" TargetMode="External"/><Relationship Id="rId10" Type="http://schemas.openxmlformats.org/officeDocument/2006/relationships/hyperlink" Target="https://docs.microsoft.com/en-us/azure/security/azure-security-iaas" TargetMode="External"/><Relationship Id="rId4" Type="http://schemas.openxmlformats.org/officeDocument/2006/relationships/hyperlink" Target="https://docs.microsoft.com/en-us/azure/active-directory/authentication/howto-mfa-getstarted" TargetMode="External"/><Relationship Id="rId9" Type="http://schemas.openxmlformats.org/officeDocument/2006/relationships/hyperlink" Target="https://docs.microsoft.com/en-us/azure/active-directory/authentication/concept-password-ban-bad"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microsoft.com/en-us/azure/security/azure-security-disk-encryption"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s://docs.microsoft.com/azure/app-service/web-sites-purchase-ssl-web-site" TargetMode="External"/><Relationship Id="rId4" Type="http://schemas.openxmlformats.org/officeDocument/2006/relationships/hyperlink" Target="https://docs.microsoft.com/sql/relational-databases/security/encryption/always-encrypted-database-engine"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Version 0.5</a:t>
            </a:r>
          </a:p>
        </p:txBody>
      </p:sp>
      <p:sp>
        <p:nvSpPr>
          <p:cNvPr id="4" name="Slide Number Placeholder 3"/>
          <p:cNvSpPr>
            <a:spLocks noGrp="1"/>
          </p:cNvSpPr>
          <p:nvPr>
            <p:ph type="sldNum" sz="quarter" idx="5"/>
          </p:nvPr>
        </p:nvSpPr>
        <p:spPr/>
        <p:txBody>
          <a:bodyPr/>
          <a:lstStyle/>
          <a:p>
            <a:fld id="{AA96A2AC-612E-474A-9065-31A666F74ADB}" type="slidenum">
              <a:rPr lang="da-DK" smtClean="0"/>
              <a:t>1</a:t>
            </a:fld>
            <a:endParaRPr lang="da-DK"/>
          </a:p>
        </p:txBody>
      </p:sp>
    </p:spTree>
    <p:extLst>
      <p:ext uri="{BB962C8B-B14F-4D97-AF65-F5344CB8AC3E}">
        <p14:creationId xmlns:p14="http://schemas.microsoft.com/office/powerpoint/2010/main" val="332259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Discuss the stack, starting at the bottom.</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IaaS the vendor manages everything except the guest operating system.</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PaaS the vendor manages the underlying operating System.</a:t>
            </a:r>
          </a:p>
          <a:p>
            <a:pPr marL="171450" indent="-171450">
              <a:buFont typeface="Arial" panose="020B0604020202020204" pitchFamily="34" charset="0"/>
              <a:buChar char="•"/>
            </a:pPr>
            <a:r>
              <a:rPr lang="en-AU" dirty="0"/>
              <a:t>You manage the Applications, and the Data</a:t>
            </a:r>
          </a:p>
          <a:p>
            <a:pPr marL="171450" indent="-171450">
              <a:buFont typeface="Arial" panose="020B0604020202020204" pitchFamily="34" charset="0"/>
              <a:buChar char="•"/>
            </a:pPr>
            <a:r>
              <a:rPr lang="en-AU" dirty="0"/>
              <a:t>You pick the runtime, e.g. .NET or PHP</a:t>
            </a:r>
          </a:p>
          <a:p>
            <a:pPr marL="171450" indent="-171450">
              <a:buFont typeface="Arial" panose="020B0604020202020204" pitchFamily="34" charset="0"/>
              <a:buChar char="•"/>
            </a:pPr>
            <a:r>
              <a:rPr lang="en-AU" dirty="0"/>
              <a:t>You pick the platform, e.g. SQL or NoSQL</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b="1" dirty="0"/>
              <a:t>Click</a:t>
            </a:r>
          </a:p>
          <a:p>
            <a:pPr marL="171450" indent="-171450">
              <a:buFont typeface="Arial" panose="020B0604020202020204" pitchFamily="34" charset="0"/>
              <a:buChar char="•"/>
            </a:pPr>
            <a:r>
              <a:rPr lang="en-AU" dirty="0"/>
              <a:t>Discuss that in SaaS the vendor manages everything</a:t>
            </a:r>
          </a:p>
          <a:p>
            <a:pPr marL="171450" indent="-171450">
              <a:buFont typeface="Arial" panose="020B0604020202020204" pitchFamily="34" charset="0"/>
              <a:buChar char="•"/>
            </a:pPr>
            <a:r>
              <a:rPr lang="en-AU" dirty="0"/>
              <a:t>The client consumes the service</a:t>
            </a:r>
          </a:p>
          <a:p>
            <a:pPr marL="171450" indent="-171450">
              <a:buFont typeface="Arial" panose="020B0604020202020204" pitchFamily="34" charset="0"/>
              <a:buChar char="•"/>
            </a:pPr>
            <a:r>
              <a:rPr lang="en-AU" dirty="0"/>
              <a:t>E.g. Mailbox or SharePoint Site</a:t>
            </a:r>
          </a:p>
          <a:p>
            <a:pPr marL="171450" indent="-171450">
              <a:buFont typeface="Arial" panose="020B0604020202020204" pitchFamily="34" charset="0"/>
              <a:buChar char="•"/>
            </a:pPr>
            <a:r>
              <a:rPr lang="en-AU" dirty="0"/>
              <a:t>There is no patching or operating systems</a:t>
            </a:r>
          </a:p>
          <a:p>
            <a:pPr marL="171450" indent="-171450">
              <a:buFont typeface="Arial" panose="020B0604020202020204" pitchFamily="34" charset="0"/>
              <a:buChar char="•"/>
            </a:pPr>
            <a:r>
              <a:rPr lang="en-AU" dirty="0"/>
              <a:t>You don’t need to know what version of software the platform runs on</a:t>
            </a:r>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dirty="0"/>
              <a:t>The difference?  You build upon Infrastructure and Platform, where as you consume Software.  </a:t>
            </a:r>
          </a:p>
          <a:p>
            <a:pPr marL="0" indent="0">
              <a:buFont typeface="Arial" panose="020B0604020202020204" pitchFamily="34" charset="0"/>
              <a:buNone/>
            </a:pPr>
            <a:r>
              <a:rPr lang="en-AU" dirty="0"/>
              <a:t>EG – IIS or VM on their own don’t do much.   However an exchange mailbox on it’s own is something you can use.</a:t>
            </a:r>
          </a:p>
        </p:txBody>
      </p:sp>
      <p:sp>
        <p:nvSpPr>
          <p:cNvPr id="4" name="Slide Number Placeholder 3"/>
          <p:cNvSpPr>
            <a:spLocks noGrp="1"/>
          </p:cNvSpPr>
          <p:nvPr>
            <p:ph type="sldNum" sz="quarter" idx="10"/>
          </p:nvPr>
        </p:nvSpPr>
        <p:spPr/>
        <p:txBody>
          <a:bodyPr/>
          <a:lstStyle/>
          <a:p>
            <a:fld id="{3D75DBB0-5A17-479E-945A-924992E47E89}" type="slidenum">
              <a:rPr lang="en-AU" smtClean="0"/>
              <a:t>11</a:t>
            </a:fld>
            <a:endParaRPr lang="en-AU"/>
          </a:p>
        </p:txBody>
      </p:sp>
    </p:spTree>
    <p:extLst>
      <p:ext uri="{BB962C8B-B14F-4D97-AF65-F5344CB8AC3E}">
        <p14:creationId xmlns:p14="http://schemas.microsoft.com/office/powerpoint/2010/main" val="2421501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https://azure.microsoft.com/en-us/global-infrastructure/regions/</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regions</a:t>
            </a:r>
          </a:p>
          <a:p>
            <a:r>
              <a:rPr lang="en-US" sz="1200" b="0" i="0" u="none" strike="noStrike" kern="1200" dirty="0">
                <a:solidFill>
                  <a:schemeClr val="tx1"/>
                </a:solidFill>
                <a:effectLst/>
                <a:latin typeface="+mn-lt"/>
                <a:ea typeface="+mn-ea"/>
                <a:cs typeface="+mn-cs"/>
              </a:rPr>
              <a:t>Azure has more global regions than any other cloud provider—offering the scale needed to bring applications closer to users around the world, preserving data residency, and offering comprehensive compliance and resiliency options for customers.</a:t>
            </a:r>
          </a:p>
          <a:p>
            <a:r>
              <a:rPr lang="en-US" sz="1200" b="1" i="0" u="none" strike="noStrike" kern="1200" dirty="0">
                <a:solidFill>
                  <a:schemeClr val="tx1"/>
                </a:solidFill>
                <a:effectLst/>
                <a:latin typeface="+mn-lt"/>
                <a:ea typeface="+mn-ea"/>
                <a:cs typeface="+mn-cs"/>
              </a:rPr>
              <a:t>54</a:t>
            </a:r>
          </a:p>
          <a:p>
            <a:r>
              <a:rPr lang="en-US" sz="1200" b="0" i="0" u="none" strike="noStrike" kern="1200" dirty="0">
                <a:solidFill>
                  <a:schemeClr val="tx1"/>
                </a:solidFill>
                <a:effectLst/>
                <a:latin typeface="+mn-lt"/>
                <a:ea typeface="+mn-ea"/>
                <a:cs typeface="+mn-cs"/>
              </a:rPr>
              <a:t>regions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worldwide</a:t>
            </a:r>
          </a:p>
          <a:p>
            <a:r>
              <a:rPr lang="en-US" sz="1200" b="1" i="0" u="none" strike="noStrike" kern="1200" dirty="0">
                <a:solidFill>
                  <a:schemeClr val="tx1"/>
                </a:solidFill>
                <a:effectLst/>
                <a:latin typeface="+mn-lt"/>
                <a:ea typeface="+mn-ea"/>
                <a:cs typeface="+mn-cs"/>
              </a:rPr>
              <a:t>140</a:t>
            </a:r>
          </a:p>
          <a:p>
            <a:r>
              <a:rPr lang="en-US" sz="1200" b="0" i="0" u="none" strike="noStrike" kern="1200" dirty="0">
                <a:solidFill>
                  <a:schemeClr val="tx1"/>
                </a:solidFill>
                <a:effectLst/>
                <a:latin typeface="+mn-lt"/>
                <a:ea typeface="+mn-ea"/>
                <a:cs typeface="+mn-cs"/>
              </a:rPr>
              <a:t>available in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140 countries </a:t>
            </a:r>
          </a:p>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F6266E11-2D6E-47D1-9B0E-710511962C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98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41800"/>
            <a:ext cx="5486400" cy="4114800"/>
          </a:xfrm>
        </p:spPr>
        <p:txBody>
          <a:bodyPr/>
          <a:lstStyle/>
          <a:p>
            <a:r>
              <a:rPr lang="en-US" dirty="0"/>
              <a:t>Microsoft has a solution</a:t>
            </a:r>
            <a:r>
              <a:rPr lang="en-US" baseline="0" dirty="0"/>
              <a:t> for this </a:t>
            </a:r>
          </a:p>
          <a:p>
            <a:endParaRPr lang="en-US" baseline="0" dirty="0"/>
          </a:p>
          <a:p>
            <a:r>
              <a:rPr lang="en-US" baseline="0" dirty="0"/>
              <a:t>[</a:t>
            </a:r>
            <a:r>
              <a:rPr lang="en-US" b="1" baseline="0" dirty="0"/>
              <a:t>Click] </a:t>
            </a:r>
            <a:r>
              <a:rPr lang="en-US" b="0" baseline="0" dirty="0"/>
              <a:t>Traditional</a:t>
            </a:r>
            <a:r>
              <a:rPr lang="en-US" baseline="0" dirty="0"/>
              <a:t> identity and access management solutions providing sing-sign on to on-premises applications and directory services such as Active Directory and others are used from the vast majority of organizations and huge investments were made to deploy and maintain them.  These solutions are perfect for the on-premises world. </a:t>
            </a:r>
          </a:p>
          <a:p>
            <a:r>
              <a:rPr lang="en-US" baseline="0" dirty="0"/>
              <a:t>[</a:t>
            </a:r>
            <a:r>
              <a:rPr lang="en-US" b="1" baseline="0" dirty="0"/>
              <a:t>Click] </a:t>
            </a:r>
            <a:r>
              <a:rPr lang="en-US" b="0" baseline="0" dirty="0"/>
              <a:t>Now,</a:t>
            </a:r>
            <a:r>
              <a:rPr lang="en-US" baseline="0" dirty="0"/>
              <a:t> as we have discussed, there are new pressing requirements to provide the same experience to cloud applications hosted in any public cloud. </a:t>
            </a:r>
          </a:p>
          <a:p>
            <a:r>
              <a:rPr lang="en-US" baseline="0" dirty="0"/>
              <a:t>[</a:t>
            </a:r>
            <a:r>
              <a:rPr lang="en-US" b="1" baseline="0" dirty="0"/>
              <a:t>Click</a:t>
            </a:r>
            <a:r>
              <a:rPr lang="en-US" baseline="0" dirty="0"/>
              <a:t>] Azure Active Directory can be the solution to this new challenge by extending the reach of on-premises identities to the cloud in a secure and efficient way. </a:t>
            </a:r>
          </a:p>
          <a:p>
            <a:r>
              <a:rPr lang="en-US" baseline="0" dirty="0"/>
              <a:t>[</a:t>
            </a:r>
            <a:r>
              <a:rPr lang="en-US" b="1" baseline="0" dirty="0"/>
              <a:t>Click</a:t>
            </a:r>
            <a:r>
              <a:rPr lang="en-US" baseline="0" dirty="0"/>
              <a:t>] In order to do that, one simple connection is needed from on-premises directories to Azure AD. </a:t>
            </a:r>
          </a:p>
          <a:p>
            <a:r>
              <a:rPr lang="en-US" baseline="0" dirty="0"/>
              <a:t>[</a:t>
            </a:r>
            <a:r>
              <a:rPr lang="en-US" b="1" baseline="0" dirty="0"/>
              <a:t>Click</a:t>
            </a:r>
            <a:r>
              <a:rPr lang="en-US" baseline="0" dirty="0"/>
              <a:t>] and everything else will be handled by Azure AD. Secure single sign-on to thousands of SaaS applications hosted in any cloud by using the same credentials that exist on-premises</a:t>
            </a:r>
          </a:p>
          <a:p>
            <a:r>
              <a:rPr lang="en-US" baseline="0" dirty="0"/>
              <a:t>[</a:t>
            </a:r>
            <a:r>
              <a:rPr lang="en-US" b="1" baseline="0" dirty="0"/>
              <a:t>Click</a:t>
            </a:r>
            <a:r>
              <a:rPr lang="en-US" baseline="0" dirty="0"/>
              <a:t>] And we don’t forget the users. Azure AD provides Self-service capabilities and easy access to all the application, consumer or business,  they need.</a:t>
            </a:r>
          </a:p>
          <a:p>
            <a:r>
              <a:rPr lang="en-US" baseline="0" dirty="0"/>
              <a:t>in the cloud but on-premises too (Application Proxy)</a:t>
            </a:r>
          </a:p>
          <a:p>
            <a:endParaRPr lang="en-US" dirty="0"/>
          </a:p>
          <a:p>
            <a:r>
              <a:rPr lang="en-US" dirty="0"/>
              <a:t>B2B (Business 2 Business) – Azure AD collaboration capability with users from other organization</a:t>
            </a:r>
          </a:p>
          <a:p>
            <a:r>
              <a:rPr lang="en-US" dirty="0"/>
              <a:t>B2C (Business 2 Consumer) - Azure AD for consumer-facing applications that scales to hundreds of millions of identities</a:t>
            </a:r>
          </a:p>
          <a:p>
            <a:endParaRPr lang="en-US" b="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Build 2012</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77F15-4695-43CD-83B0-974BBDDCBE5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3/26/2019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883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a:t>The objective of this slide is to show the Azure Account structure, with the types of Accounts used, split by EA / non-EA, and the URLs used to manage said structure.</a:t>
            </a:r>
          </a:p>
          <a:p>
            <a:endParaRPr lang="en-NZ"/>
          </a:p>
          <a:p>
            <a:r>
              <a:rPr lang="en-NZ" b="1"/>
              <a:t>Blue</a:t>
            </a:r>
            <a:r>
              <a:rPr lang="en-NZ" b="0"/>
              <a:t> is for EA only.  </a:t>
            </a:r>
            <a:r>
              <a:rPr lang="en-NZ" b="1"/>
              <a:t>Grey</a:t>
            </a:r>
            <a:r>
              <a:rPr lang="en-NZ" b="0"/>
              <a:t> is for both EA &amp; non-EA</a:t>
            </a:r>
          </a:p>
          <a:p>
            <a:endParaRPr lang="en-NZ" b="0"/>
          </a:p>
          <a:p>
            <a:r>
              <a:rPr lang="en-NZ" b="0"/>
              <a:t>Talk to what subscriptions are:</a:t>
            </a:r>
          </a:p>
          <a:p>
            <a:pPr marL="171450" indent="-171450">
              <a:buFont typeface="Arial" panose="020B0604020202020204" pitchFamily="34" charset="0"/>
              <a:buChar char="•"/>
            </a:pPr>
            <a:r>
              <a:rPr lang="en-US"/>
              <a:t>Named Container (Cloud Services)</a:t>
            </a:r>
          </a:p>
          <a:p>
            <a:pPr marL="171450" indent="-171450">
              <a:buFont typeface="Arial" panose="020B0604020202020204" pitchFamily="34" charset="0"/>
              <a:buChar char="•"/>
            </a:pPr>
            <a:r>
              <a:rPr lang="en-US"/>
              <a:t>Security Boundary (RBAC)</a:t>
            </a:r>
          </a:p>
          <a:p>
            <a:pPr marL="171450" indent="-171450">
              <a:buFont typeface="Arial" panose="020B0604020202020204" pitchFamily="34" charset="0"/>
              <a:buChar char="•"/>
            </a:pPr>
            <a:r>
              <a:rPr lang="en-US"/>
              <a:t>Purchase Plan (Azure Offers)</a:t>
            </a:r>
          </a:p>
          <a:p>
            <a:pPr marL="171450" indent="-171450">
              <a:buFont typeface="Arial" panose="020B0604020202020204" pitchFamily="34" charset="0"/>
              <a:buChar char="•"/>
            </a:pPr>
            <a:r>
              <a:rPr lang="en-US"/>
              <a:t>Billing Interface (Cost Code)</a:t>
            </a:r>
          </a:p>
          <a:p>
            <a:endParaRPr lang="en-NZ" b="0"/>
          </a:p>
          <a:p>
            <a:endParaRPr lang="en-NZ"/>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370927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u="sng" dirty="0"/>
              <a:t>ANIMATED SLIDE</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i="1" dirty="0"/>
              <a:t>&lt;CLICK&gt;</a:t>
            </a:r>
          </a:p>
          <a:p>
            <a:pPr marL="171450" indent="-171450">
              <a:buFont typeface="Arial" panose="020B0604020202020204" pitchFamily="34" charset="0"/>
              <a:buChar char="•"/>
            </a:pPr>
            <a:r>
              <a:rPr lang="en-AU" dirty="0"/>
              <a:t>Anything in Azure is a resource.</a:t>
            </a:r>
          </a:p>
          <a:p>
            <a:pPr marL="171450" indent="-171450">
              <a:buFont typeface="Arial" panose="020B0604020202020204" pitchFamily="34" charset="0"/>
              <a:buChar char="•"/>
            </a:pPr>
            <a:r>
              <a:rPr lang="en-AU" dirty="0"/>
              <a:t>It could be a storage account, a database, a website or a virtual machine.</a:t>
            </a:r>
          </a:p>
          <a:p>
            <a:pPr marL="171450" indent="-171450">
              <a:buFont typeface="Arial" panose="020B0604020202020204" pitchFamily="34" charset="0"/>
              <a:buChar char="•"/>
            </a:pPr>
            <a:r>
              <a:rPr lang="en-AU" dirty="0"/>
              <a:t>All of these are resources.</a:t>
            </a:r>
          </a:p>
          <a:p>
            <a:pPr marL="171450" indent="-171450">
              <a:buFont typeface="Arial" panose="020B0604020202020204" pitchFamily="34" charset="0"/>
              <a:buChar char="•"/>
            </a:pPr>
            <a:endParaRPr lang="en-AU" i="1" dirty="0"/>
          </a:p>
          <a:p>
            <a:pPr marL="0" indent="0">
              <a:buFont typeface="Arial" panose="020B0604020202020204" pitchFamily="34" charset="0"/>
              <a:buNone/>
            </a:pPr>
            <a:r>
              <a:rPr lang="en-AU" i="1" dirty="0"/>
              <a:t>&lt;CLICK&gt;</a:t>
            </a:r>
          </a:p>
          <a:p>
            <a:pPr marL="171450" indent="-171450">
              <a:buFont typeface="Arial" panose="020B0604020202020204" pitchFamily="34" charset="0"/>
              <a:buChar char="•"/>
            </a:pPr>
            <a:r>
              <a:rPr lang="en-AU" dirty="0"/>
              <a:t>A resource must belong to a resource group</a:t>
            </a:r>
          </a:p>
          <a:p>
            <a:pPr marL="171450" indent="-171450">
              <a:buFont typeface="Arial" panose="020B0604020202020204" pitchFamily="34" charset="0"/>
              <a:buChar char="•"/>
            </a:pPr>
            <a:r>
              <a:rPr lang="en-AU" dirty="0"/>
              <a:t>A resource group is a logical container that resources.</a:t>
            </a:r>
          </a:p>
          <a:p>
            <a:pPr marL="171450" indent="-171450">
              <a:buFont typeface="Arial" panose="020B0604020202020204" pitchFamily="34" charset="0"/>
              <a:buChar char="•"/>
            </a:pPr>
            <a:r>
              <a:rPr lang="en-AU" dirty="0"/>
              <a:t>It can be used as a boundary for tags, security, policy and access controls.</a:t>
            </a:r>
          </a:p>
          <a:p>
            <a:pPr marL="171450" indent="-171450">
              <a:buFont typeface="Arial" panose="020B0604020202020204" pitchFamily="34" charset="0"/>
              <a:buChar char="•"/>
            </a:pPr>
            <a:r>
              <a:rPr lang="en-AU" dirty="0"/>
              <a:t>There is no cost for a Resource Group</a:t>
            </a:r>
          </a:p>
          <a:p>
            <a:pPr marL="171450" indent="-171450">
              <a:buFont typeface="Arial" panose="020B0604020202020204" pitchFamily="34" charset="0"/>
              <a:buChar char="•"/>
            </a:pPr>
            <a:endParaRPr lang="en-AU" i="1" dirty="0"/>
          </a:p>
          <a:p>
            <a:pPr marL="0" indent="0">
              <a:buFont typeface="Arial" panose="020B0604020202020204" pitchFamily="34" charset="0"/>
              <a:buNone/>
            </a:pPr>
            <a:r>
              <a:rPr lang="en-AU" i="1" dirty="0"/>
              <a:t>&lt;CLICK&gt;</a:t>
            </a:r>
          </a:p>
          <a:p>
            <a:pPr marL="171450" indent="-171450">
              <a:buFont typeface="Arial" panose="020B0604020202020204" pitchFamily="34" charset="0"/>
              <a:buChar char="•"/>
            </a:pPr>
            <a:r>
              <a:rPr lang="en-AU" dirty="0"/>
              <a:t>Resource Groups live within a subscription.</a:t>
            </a:r>
          </a:p>
          <a:p>
            <a:pPr marL="171450" indent="-171450">
              <a:buFont typeface="Arial" panose="020B0604020202020204" pitchFamily="34" charset="0"/>
              <a:buChar char="•"/>
            </a:pPr>
            <a:r>
              <a:rPr lang="en-AU" dirty="0"/>
              <a:t>A subscription is a logical container that is consider to be a boundary for billing purposes.</a:t>
            </a:r>
          </a:p>
          <a:p>
            <a:pPr marL="171450" indent="-171450">
              <a:buFont typeface="Arial" panose="020B0604020202020204" pitchFamily="34" charset="0"/>
              <a:buChar char="•"/>
            </a:pPr>
            <a:r>
              <a:rPr lang="en-AU" dirty="0"/>
              <a:t>Anything resources inside a subscription will end up on the same bill.</a:t>
            </a:r>
          </a:p>
        </p:txBody>
      </p:sp>
      <p:sp>
        <p:nvSpPr>
          <p:cNvPr id="4" name="Slide Number Placeholder 3"/>
          <p:cNvSpPr>
            <a:spLocks noGrp="1"/>
          </p:cNvSpPr>
          <p:nvPr>
            <p:ph type="sldNum" sz="quarter" idx="10"/>
          </p:nvPr>
        </p:nvSpPr>
        <p:spPr/>
        <p:txBody>
          <a:bodyPr/>
          <a:lstStyle/>
          <a:p>
            <a:fld id="{3D75DBB0-5A17-479E-945A-924992E47E89}" type="slidenum">
              <a:rPr lang="en-AU" smtClean="0"/>
              <a:t>16</a:t>
            </a:fld>
            <a:endParaRPr lang="en-AU" dirty="0"/>
          </a:p>
        </p:txBody>
      </p:sp>
    </p:spTree>
    <p:extLst>
      <p:ext uri="{BB962C8B-B14F-4D97-AF65-F5344CB8AC3E}">
        <p14:creationId xmlns:p14="http://schemas.microsoft.com/office/powerpoint/2010/main" val="1388296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u="sng" dirty="0"/>
              <a:t>ANIMATED SLIDE</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0" indent="0">
              <a:buFont typeface="Arial" panose="020B0604020202020204" pitchFamily="34" charset="0"/>
              <a:buNone/>
            </a:pPr>
            <a:r>
              <a:rPr lang="en-AU" i="1" dirty="0"/>
              <a:t>&lt;CLICK&gt;</a:t>
            </a:r>
          </a:p>
          <a:p>
            <a:pPr marL="171450" indent="-171450">
              <a:buFont typeface="Arial" panose="020B0604020202020204" pitchFamily="34" charset="0"/>
              <a:buChar char="•"/>
            </a:pPr>
            <a:r>
              <a:rPr lang="en-AU" dirty="0"/>
              <a:t>Anything in Azure is a resource.</a:t>
            </a:r>
          </a:p>
          <a:p>
            <a:pPr marL="171450" indent="-171450">
              <a:buFont typeface="Arial" panose="020B0604020202020204" pitchFamily="34" charset="0"/>
              <a:buChar char="•"/>
            </a:pPr>
            <a:r>
              <a:rPr lang="en-AU" dirty="0"/>
              <a:t>It could be a storage account, a database, a website or a virtual machine.</a:t>
            </a:r>
          </a:p>
          <a:p>
            <a:pPr marL="171450" indent="-171450">
              <a:buFont typeface="Arial" panose="020B0604020202020204" pitchFamily="34" charset="0"/>
              <a:buChar char="•"/>
            </a:pPr>
            <a:r>
              <a:rPr lang="en-AU" dirty="0"/>
              <a:t>All of these are resources.</a:t>
            </a:r>
          </a:p>
          <a:p>
            <a:pPr marL="171450" indent="-171450">
              <a:buFont typeface="Arial" panose="020B0604020202020204" pitchFamily="34" charset="0"/>
              <a:buChar char="•"/>
            </a:pPr>
            <a:endParaRPr lang="en-AU" i="1" dirty="0"/>
          </a:p>
          <a:p>
            <a:pPr marL="0" indent="0">
              <a:buFont typeface="Arial" panose="020B0604020202020204" pitchFamily="34" charset="0"/>
              <a:buNone/>
            </a:pPr>
            <a:r>
              <a:rPr lang="en-AU" i="1" dirty="0"/>
              <a:t>&lt;CLICK&gt;</a:t>
            </a:r>
          </a:p>
          <a:p>
            <a:pPr marL="171450" indent="-171450">
              <a:buFont typeface="Arial" panose="020B0604020202020204" pitchFamily="34" charset="0"/>
              <a:buChar char="•"/>
            </a:pPr>
            <a:r>
              <a:rPr lang="en-AU" dirty="0"/>
              <a:t>A resource must belong to a resource group</a:t>
            </a:r>
          </a:p>
          <a:p>
            <a:pPr marL="171450" indent="-171450">
              <a:buFont typeface="Arial" panose="020B0604020202020204" pitchFamily="34" charset="0"/>
              <a:buChar char="•"/>
            </a:pPr>
            <a:r>
              <a:rPr lang="en-AU" dirty="0"/>
              <a:t>A resource group is a logical container that resources.</a:t>
            </a:r>
          </a:p>
          <a:p>
            <a:pPr marL="171450" indent="-171450">
              <a:buFont typeface="Arial" panose="020B0604020202020204" pitchFamily="34" charset="0"/>
              <a:buChar char="•"/>
            </a:pPr>
            <a:r>
              <a:rPr lang="en-AU" dirty="0"/>
              <a:t>It can be used as a boundary for tags, security, policy and access controls.</a:t>
            </a:r>
          </a:p>
          <a:p>
            <a:pPr marL="171450" indent="-171450">
              <a:buFont typeface="Arial" panose="020B0604020202020204" pitchFamily="34" charset="0"/>
              <a:buChar char="•"/>
            </a:pPr>
            <a:r>
              <a:rPr lang="en-AU" dirty="0"/>
              <a:t>There is no cost for a Resource Group</a:t>
            </a:r>
          </a:p>
          <a:p>
            <a:pPr marL="171450" indent="-171450">
              <a:buFont typeface="Arial" panose="020B0604020202020204" pitchFamily="34" charset="0"/>
              <a:buChar char="•"/>
            </a:pPr>
            <a:endParaRPr lang="en-AU" i="1" dirty="0"/>
          </a:p>
          <a:p>
            <a:pPr marL="0" indent="0">
              <a:buFont typeface="Arial" panose="020B0604020202020204" pitchFamily="34" charset="0"/>
              <a:buNone/>
            </a:pPr>
            <a:r>
              <a:rPr lang="en-AU" i="1" dirty="0"/>
              <a:t>&lt;CLICK&gt;</a:t>
            </a:r>
          </a:p>
          <a:p>
            <a:pPr marL="171450" indent="-171450">
              <a:buFont typeface="Arial" panose="020B0604020202020204" pitchFamily="34" charset="0"/>
              <a:buChar char="•"/>
            </a:pPr>
            <a:r>
              <a:rPr lang="en-AU" dirty="0"/>
              <a:t>Resource Groups live within a subscription.</a:t>
            </a:r>
          </a:p>
          <a:p>
            <a:pPr marL="171450" indent="-171450">
              <a:buFont typeface="Arial" panose="020B0604020202020204" pitchFamily="34" charset="0"/>
              <a:buChar char="•"/>
            </a:pPr>
            <a:r>
              <a:rPr lang="en-AU" dirty="0"/>
              <a:t>A subscription is a logical container that is consider to be a boundary for billing purposes.</a:t>
            </a:r>
          </a:p>
          <a:p>
            <a:pPr marL="171450" indent="-171450">
              <a:buFont typeface="Arial" panose="020B0604020202020204" pitchFamily="34" charset="0"/>
              <a:buChar char="•"/>
            </a:pPr>
            <a:r>
              <a:rPr lang="en-AU" dirty="0"/>
              <a:t>Anything resources inside a subscription will end up on the same bill.</a:t>
            </a:r>
          </a:p>
        </p:txBody>
      </p:sp>
      <p:sp>
        <p:nvSpPr>
          <p:cNvPr id="4" name="Slide Number Placeholder 3"/>
          <p:cNvSpPr>
            <a:spLocks noGrp="1"/>
          </p:cNvSpPr>
          <p:nvPr>
            <p:ph type="sldNum" sz="quarter" idx="10"/>
          </p:nvPr>
        </p:nvSpPr>
        <p:spPr/>
        <p:txBody>
          <a:bodyPr/>
          <a:lstStyle/>
          <a:p>
            <a:fld id="{3D75DBB0-5A17-479E-945A-924992E47E89}" type="slidenum">
              <a:rPr lang="en-AU" smtClean="0"/>
              <a:t>17</a:t>
            </a:fld>
            <a:endParaRPr lang="en-AU" dirty="0"/>
          </a:p>
        </p:txBody>
      </p:sp>
    </p:spTree>
    <p:extLst>
      <p:ext uri="{BB962C8B-B14F-4D97-AF65-F5344CB8AC3E}">
        <p14:creationId xmlns:p14="http://schemas.microsoft.com/office/powerpoint/2010/main" val="1025656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https://blogs.msdn.microsoft.com/azuregov/2019/02/19/six-tips-for-securing-identity-in-the-cloud/</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Active Directory </a:t>
            </a:r>
            <a:r>
              <a:rPr lang="en-US" sz="1200" b="0" i="0" u="none" strike="noStrike" kern="1200" dirty="0">
                <a:solidFill>
                  <a:schemeClr val="tx1"/>
                </a:solidFill>
                <a:effectLst/>
                <a:latin typeface="+mn-lt"/>
                <a:ea typeface="+mn-ea"/>
                <a:cs typeface="+mn-cs"/>
              </a:rPr>
              <a:t>helps you enhance security, simplify access, and set smart policies with a single identity platform</a:t>
            </a:r>
            <a:r>
              <a:rPr lang="en-US" sz="1200" b="1"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For example, you can implement secure single sign-on for any application faster, more easily, and from any device.</a:t>
            </a:r>
          </a:p>
          <a:p>
            <a:r>
              <a:rPr lang="en-US" sz="1200" b="0" i="0" u="none" strike="noStrike" kern="1200" dirty="0">
                <a:solidFill>
                  <a:schemeClr val="tx1"/>
                </a:solidFill>
                <a:effectLst/>
                <a:latin typeface="+mn-lt"/>
                <a:ea typeface="+mn-ea"/>
                <a:cs typeface="+mn-cs"/>
              </a:rPr>
              <a:t>This identity platform provides you with many options for managing identities. Here are six best practices for securing identities that you can implement today.</a:t>
            </a:r>
          </a:p>
          <a:p>
            <a:r>
              <a:rPr lang="en-US" sz="1200" b="0" i="0" u="none" strike="noStrike" kern="1200" dirty="0">
                <a:solidFill>
                  <a:schemeClr val="tx1"/>
                </a:solidFill>
                <a:effectLst/>
                <a:latin typeface="+mn-lt"/>
                <a:ea typeface="+mn-ea"/>
                <a:cs typeface="+mn-cs"/>
                <a:hlinkClick r:id="rId3"/>
              </a:rPr>
              <a:t>Enable single sign-on</a:t>
            </a:r>
            <a:r>
              <a:rPr lang="en-US" sz="1200" b="0" i="0" u="none" strike="noStrike" kern="1200" dirty="0">
                <a:solidFill>
                  <a:schemeClr val="tx1"/>
                </a:solidFill>
                <a:effectLst/>
                <a:latin typeface="+mn-lt"/>
                <a:ea typeface="+mn-ea"/>
                <a:cs typeface="+mn-cs"/>
              </a:rPr>
              <a:t>. Your users can use the same set of credentials to sign in and access the resources that they need, whether the resources are located on-premises or in the cloud.</a:t>
            </a:r>
          </a:p>
          <a:p>
            <a:r>
              <a:rPr lang="en-US" sz="1200" b="0" i="0" u="none" strike="noStrike" kern="1200" dirty="0">
                <a:solidFill>
                  <a:schemeClr val="tx1"/>
                </a:solidFill>
                <a:effectLst/>
                <a:latin typeface="+mn-lt"/>
                <a:ea typeface="+mn-ea"/>
                <a:cs typeface="+mn-cs"/>
                <a:hlinkClick r:id="rId4"/>
              </a:rPr>
              <a:t>Enforce multi-factor verification for users</a:t>
            </a:r>
            <a:r>
              <a:rPr lang="en-US" sz="1200" b="0" i="0" u="none" strike="noStrike" kern="1200" dirty="0">
                <a:solidFill>
                  <a:schemeClr val="tx1"/>
                </a:solidFill>
                <a:effectLst/>
                <a:latin typeface="+mn-lt"/>
                <a:ea typeface="+mn-ea"/>
                <a:cs typeface="+mn-cs"/>
              </a:rPr>
              <a:t>, especially your administrator accounts. Azure Multi-Factor Authentication (Azure MFA) helps administrators protect their organizations and users with additional methods such as token or phone authentication.</a:t>
            </a:r>
          </a:p>
          <a:p>
            <a:r>
              <a:rPr lang="en-US" sz="1200" b="0" i="0" u="none" strike="noStrike" kern="1200" dirty="0">
                <a:solidFill>
                  <a:schemeClr val="tx1"/>
                </a:solidFill>
                <a:effectLst/>
                <a:latin typeface="+mn-lt"/>
                <a:ea typeface="+mn-ea"/>
                <a:cs typeface="+mn-cs"/>
                <a:hlinkClick r:id="rId5"/>
              </a:rPr>
              <a:t>Turn on Conditional Access</a:t>
            </a:r>
            <a:r>
              <a:rPr lang="en-US" sz="1200" b="0" i="0" u="none" strike="noStrike" kern="1200" dirty="0">
                <a:solidFill>
                  <a:schemeClr val="tx1"/>
                </a:solidFill>
                <a:effectLst/>
                <a:latin typeface="+mn-lt"/>
                <a:ea typeface="+mn-ea"/>
                <a:cs typeface="+mn-cs"/>
              </a:rPr>
              <a:t>. With Azure AD conditional access, you can make automated access control decisions for accessing your cloud apps based on specified conditions. By doing this, every login will be scored to assess its risk and the engine will take actions to reduce it.</a:t>
            </a:r>
          </a:p>
          <a:p>
            <a:r>
              <a:rPr lang="en-US" sz="1200" b="0" i="0" u="none" strike="noStrike" kern="1200" dirty="0">
                <a:solidFill>
                  <a:schemeClr val="tx1"/>
                </a:solidFill>
                <a:effectLst/>
                <a:latin typeface="+mn-lt"/>
                <a:ea typeface="+mn-ea"/>
                <a:cs typeface="+mn-cs"/>
                <a:hlinkClick r:id="rId6"/>
              </a:rPr>
              <a:t>Use Role Based Access Control (RBAC)</a:t>
            </a:r>
            <a:r>
              <a:rPr lang="en-US" sz="1200" b="0" i="0" u="none" strike="noStrike" kern="1200" dirty="0">
                <a:solidFill>
                  <a:schemeClr val="tx1"/>
                </a:solidFill>
                <a:effectLst/>
                <a:latin typeface="+mn-lt"/>
                <a:ea typeface="+mn-ea"/>
                <a:cs typeface="+mn-cs"/>
              </a:rPr>
              <a:t>. Restricting access based on the </a:t>
            </a:r>
            <a:r>
              <a:rPr lang="en-US" sz="1200" b="0" i="0" u="none" strike="noStrike" kern="1200" dirty="0">
                <a:solidFill>
                  <a:schemeClr val="tx1"/>
                </a:solidFill>
                <a:effectLst/>
                <a:latin typeface="+mn-lt"/>
                <a:ea typeface="+mn-ea"/>
                <a:cs typeface="+mn-cs"/>
                <a:hlinkClick r:id="rId7"/>
              </a:rPr>
              <a:t>need to know</a:t>
            </a:r>
            <a:r>
              <a:rPr lang="en-US" sz="1200" b="0" i="0" u="none" strike="noStrike"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8"/>
              </a:rPr>
              <a:t>least privilege</a:t>
            </a:r>
            <a:r>
              <a:rPr lang="en-US" sz="1200" b="0" i="0" u="none" strike="noStrike" kern="1200" dirty="0">
                <a:solidFill>
                  <a:schemeClr val="tx1"/>
                </a:solidFill>
                <a:effectLst/>
                <a:latin typeface="+mn-lt"/>
                <a:ea typeface="+mn-ea"/>
                <a:cs typeface="+mn-cs"/>
              </a:rPr>
              <a:t> security principles is imperative for organizations that need to enforce security policies for data access.</a:t>
            </a:r>
          </a:p>
          <a:p>
            <a:r>
              <a:rPr lang="en-US" sz="1200" b="0" i="0" u="none" strike="noStrike" kern="1200" dirty="0">
                <a:solidFill>
                  <a:schemeClr val="tx1"/>
                </a:solidFill>
                <a:effectLst/>
                <a:latin typeface="+mn-lt"/>
                <a:ea typeface="+mn-ea"/>
                <a:cs typeface="+mn-cs"/>
                <a:hlinkClick r:id="rId9"/>
              </a:rPr>
              <a:t>Enable password management</a:t>
            </a:r>
            <a:r>
              <a:rPr lang="en-US" sz="1200" b="0" i="0" u="none" strike="noStrike" kern="1200" dirty="0">
                <a:solidFill>
                  <a:schemeClr val="tx1"/>
                </a:solidFill>
                <a:effectLst/>
                <a:latin typeface="+mn-lt"/>
                <a:ea typeface="+mn-ea"/>
                <a:cs typeface="+mn-cs"/>
              </a:rPr>
              <a:t> and use appropriate security policies to prevent misuse.</a:t>
            </a:r>
          </a:p>
          <a:p>
            <a:r>
              <a:rPr lang="en-AU" sz="1200" b="1" i="0" u="none" strike="noStrike" kern="1200" dirty="0">
                <a:solidFill>
                  <a:schemeClr val="tx1"/>
                </a:solidFill>
                <a:effectLst/>
                <a:latin typeface="+mn-lt"/>
                <a:ea typeface="+mn-ea"/>
                <a:cs typeface="+mn-cs"/>
              </a:rPr>
              <a:t>Global banned password list</a:t>
            </a:r>
          </a:p>
          <a:p>
            <a:r>
              <a:rPr lang="en-US" sz="1200" b="1" i="0" u="none" strike="noStrike" kern="1200" dirty="0">
                <a:solidFill>
                  <a:schemeClr val="tx1"/>
                </a:solidFill>
                <a:effectLst/>
                <a:latin typeface="+mn-lt"/>
                <a:ea typeface="+mn-ea"/>
                <a:cs typeface="+mn-cs"/>
              </a:rPr>
              <a:t>Preview: Custom banned password list – Azure AD P1 and P2 required for AD synced accounts</a:t>
            </a:r>
          </a:p>
          <a:p>
            <a:r>
              <a:rPr lang="en-US" sz="1200" b="1" i="0" u="none" strike="noStrike" kern="1200" dirty="0">
                <a:solidFill>
                  <a:schemeClr val="tx1"/>
                </a:solidFill>
                <a:effectLst/>
                <a:latin typeface="+mn-lt"/>
                <a:ea typeface="+mn-ea"/>
                <a:cs typeface="+mn-cs"/>
              </a:rPr>
              <a:t>AAD users need AAD Basic for custom list, covered by Global List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10"/>
              </a:rPr>
              <a:t>Limit administrator access</a:t>
            </a:r>
            <a:r>
              <a:rPr lang="en-US" sz="1200" b="0" i="0" u="none" strike="noStrike" kern="1200" dirty="0">
                <a:solidFill>
                  <a:schemeClr val="tx1"/>
                </a:solidFill>
                <a:effectLst/>
                <a:latin typeface="+mn-lt"/>
                <a:ea typeface="+mn-ea"/>
                <a:cs typeface="+mn-cs"/>
              </a:rPr>
              <a:t> to a limited set of users. You can leverage </a:t>
            </a:r>
            <a:r>
              <a:rPr lang="en-US" sz="1200" b="0" i="0" u="none" strike="noStrike" kern="1200" dirty="0">
                <a:solidFill>
                  <a:schemeClr val="tx1"/>
                </a:solidFill>
                <a:effectLst/>
                <a:latin typeface="+mn-lt"/>
                <a:ea typeface="+mn-ea"/>
                <a:cs typeface="+mn-cs"/>
                <a:hlinkClick r:id="rId11"/>
              </a:rPr>
              <a:t>Privileged Identity Management</a:t>
            </a:r>
            <a:r>
              <a:rPr lang="en-US" sz="1200" b="0" i="0" u="none" strike="noStrike" kern="1200" dirty="0">
                <a:solidFill>
                  <a:schemeClr val="tx1"/>
                </a:solidFill>
                <a:effectLst/>
                <a:latin typeface="+mn-lt"/>
                <a:ea typeface="+mn-ea"/>
                <a:cs typeface="+mn-cs"/>
              </a:rPr>
              <a:t> to ensure a just-in-time approach to obtain the required rights.</a:t>
            </a:r>
          </a:p>
          <a:p>
            <a:pPr marL="0" indent="0">
              <a:buNone/>
            </a:pPr>
            <a:endParaRPr lang="en-US" b="0" dirty="0"/>
          </a:p>
          <a:p>
            <a:pPr marL="0" indent="0">
              <a:buNone/>
            </a:pP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19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79241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indent="0">
              <a:buNone/>
            </a:pPr>
            <a:r>
              <a:rPr lang="en-US" b="0" dirty="0"/>
              <a:t>This is where</a:t>
            </a:r>
            <a:r>
              <a:rPr lang="en-US" b="0" baseline="0" dirty="0"/>
              <a:t> </a:t>
            </a:r>
            <a:r>
              <a:rPr lang="en-US" b="0" dirty="0"/>
              <a:t>Azure Resource Manager (ARM) comes</a:t>
            </a:r>
            <a:r>
              <a:rPr lang="en-US" b="0" baseline="0" dirty="0"/>
              <a:t> in. </a:t>
            </a:r>
            <a:r>
              <a:rPr lang="en-US" b="0" dirty="0"/>
              <a:t>Azure Resource Manager or (ARM) is</a:t>
            </a:r>
            <a:r>
              <a:rPr lang="en-US" b="0" baseline="0" dirty="0"/>
              <a:t> the new </a:t>
            </a:r>
            <a:r>
              <a:rPr lang="en-US" b="0" dirty="0"/>
              <a:t>Azure deployment service that was released in 2015 and  supersedes the ASM deployment service. It was first announced at Build 2014 when the new Azure portal was announced and provides a new set of API’s that are used to provision resources. ARM facilitates a modular approach to resources meaning that, resources are not dependent on other resources</a:t>
            </a:r>
            <a:r>
              <a:rPr lang="en-US" b="0" baseline="0" dirty="0"/>
              <a:t> and can exist on their own. Role based access control and template based deployment are also new in the ARM service.</a:t>
            </a:r>
            <a:endParaRPr lang="en-US" b="0"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3/26/2019 2:03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3"/>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687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What are Azure Resource Groups? In order to understand what a resource group is, it’s important to know what a resource is. A resource is a manageable item that is available through Azure. Some common resources are a virtual machine, storage account, virtual network, web app and database, but there are many more.</a:t>
            </a:r>
          </a:p>
          <a:p>
            <a:pPr marL="0" indent="0">
              <a:buNone/>
            </a:pPr>
            <a:r>
              <a:rPr lang="en-US" b="0" dirty="0"/>
              <a:t>A resource group is a container that holds related resources for an application or service. A resource group can include all of the resources for an application or service, or only those resources that you group together. You can decide how you want to allocate resources to resource groups based on what makes the most sense for your organization.</a:t>
            </a:r>
          </a:p>
          <a:p>
            <a:pPr marL="0" indent="0">
              <a:buNone/>
            </a:pPr>
            <a:r>
              <a:rPr lang="en-US" b="0" dirty="0"/>
              <a:t>Each resource group can contain a maximum of 800 resources</a:t>
            </a:r>
            <a:r>
              <a:rPr lang="en-US" b="0" baseline="0" dirty="0"/>
              <a:t> and can not be nested.</a:t>
            </a:r>
            <a:endParaRPr lang="en-US" b="0" dirty="0"/>
          </a:p>
          <a:p>
            <a:pPr marL="0" indent="0">
              <a:buNone/>
            </a:pPr>
            <a:r>
              <a:rPr lang="en-US" b="0" dirty="0"/>
              <a:t>A resource can only exist in one resource group</a:t>
            </a:r>
            <a:r>
              <a:rPr lang="en-US" b="0" baseline="0" dirty="0"/>
              <a:t> at a time.</a:t>
            </a:r>
            <a:endParaRPr lang="en-US" b="0" dirty="0"/>
          </a:p>
          <a:p>
            <a:pPr marL="0" indent="0">
              <a:buNone/>
            </a:pPr>
            <a:r>
              <a:rPr lang="en-US" b="0" dirty="0"/>
              <a:t>You can add or remove</a:t>
            </a:r>
            <a:r>
              <a:rPr lang="en-US" b="0" baseline="0" dirty="0"/>
              <a:t> </a:t>
            </a:r>
            <a:r>
              <a:rPr lang="en-US" b="0" dirty="0"/>
              <a:t>resources to a resource group at any time,</a:t>
            </a:r>
            <a:r>
              <a:rPr lang="en-US" b="0" baseline="0" dirty="0"/>
              <a:t> and</a:t>
            </a:r>
          </a:p>
          <a:p>
            <a:pPr marL="0" indent="0">
              <a:buNone/>
            </a:pPr>
            <a:r>
              <a:rPr lang="en-US" b="0" dirty="0"/>
              <a:t>A resource group can contain resources that reside in different regions</a:t>
            </a:r>
            <a:r>
              <a:rPr lang="en-US" b="0" baseline="0" dirty="0"/>
              <a:t>. Giving you more flexibility for your solution.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21</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199576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961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3/26/2019 2:03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791030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673331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76705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Management Policies. </a:t>
            </a:r>
            <a:r>
              <a:rPr lang="en-US" sz="1200" dirty="0">
                <a:latin typeface="Segoe UI Light" panose="020B0502040204020203" pitchFamily="34" charset="0"/>
                <a:cs typeface="Segoe UI Light" panose="020B0502040204020203" pitchFamily="34" charset="0"/>
              </a:rPr>
              <a:t>ARM Management Policies allow you to enforce polices during resource deployment e.g. only a specific VM size, Location and Naming Convention</a:t>
            </a:r>
            <a:r>
              <a:rPr lang="en-US" sz="1200" baseline="0" dirty="0">
                <a:latin typeface="Segoe UI Light" panose="020B0502040204020203" pitchFamily="34" charset="0"/>
                <a:cs typeface="Segoe UI Light" panose="020B0502040204020203" pitchFamily="34" charset="0"/>
              </a:rPr>
              <a:t> can be used during a deployment. This allows you to maintain a consistent environment and have more control over how resources are deployed. It is important to note that management policies </a:t>
            </a:r>
            <a:r>
              <a:rPr lang="en-US" sz="1200" dirty="0">
                <a:latin typeface="Segoe UI Light" panose="020B0502040204020203" pitchFamily="34" charset="0"/>
                <a:cs typeface="Segoe UI Light" panose="020B0502040204020203" pitchFamily="34" charset="0"/>
              </a:rPr>
              <a:t>compliment the role based access control feature in that role based access control is user focused whereas management policies are resource focused.</a:t>
            </a:r>
          </a:p>
          <a:p>
            <a:r>
              <a:rPr lang="en-US" sz="1200" dirty="0">
                <a:latin typeface="Segoe UI Light" panose="020B0502040204020203" pitchFamily="34" charset="0"/>
                <a:cs typeface="Segoe UI Light" panose="020B0502040204020203" pitchFamily="34" charset="0"/>
              </a:rPr>
              <a:t>Policies are created and managed using PowerShell or the REST API and can</a:t>
            </a:r>
            <a:r>
              <a:rPr lang="en-US" sz="1200" baseline="0" dirty="0">
                <a:latin typeface="Segoe UI Light" panose="020B0502040204020203" pitchFamily="34" charset="0"/>
                <a:cs typeface="Segoe UI Light" panose="020B0502040204020203" pitchFamily="34" charset="0"/>
              </a:rPr>
              <a:t> be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Applied at subscription, resource group or resource level. Policies are also inherited by all child resources</a:t>
            </a:r>
            <a:r>
              <a:rPr lang="en-US" sz="1200" baseline="0" dirty="0">
                <a:latin typeface="Segoe UI Light" panose="020B0502040204020203" pitchFamily="34" charset="0"/>
                <a:cs typeface="Segoe UI Light" panose="020B0502040204020203" pitchFamily="34" charset="0"/>
              </a:rPr>
              <a:t> and have their</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Events audited which can be viewed in the portal or using PowerShell. Lastly,</a:t>
            </a:r>
          </a:p>
          <a:p>
            <a:r>
              <a:rPr lang="en-US" sz="1200" dirty="0">
                <a:latin typeface="Segoe UI Light" panose="020B0502040204020203" pitchFamily="34" charset="0"/>
                <a:cs typeface="Segoe UI Light" panose="020B0502040204020203" pitchFamily="34" charset="0"/>
              </a:rPr>
              <a:t>Policies are cumulative,</a:t>
            </a:r>
            <a:r>
              <a:rPr lang="en-US" sz="1200" baseline="0" dirty="0">
                <a:latin typeface="Segoe UI Light" panose="020B0502040204020203" pitchFamily="34" charset="0"/>
                <a:cs typeface="Segoe UI Light" panose="020B0502040204020203" pitchFamily="34" charset="0"/>
              </a:rPr>
              <a:t> this means that the policy result is a sum of all policies that have been applied to the respective resource.</a:t>
            </a:r>
            <a:endParaRPr lang="en-US" sz="1200" dirty="0">
              <a:latin typeface="Segoe UI Light" panose="020B0502040204020203" pitchFamily="34" charset="0"/>
              <a:cs typeface="Segoe UI Light" panose="020B0502040204020203" pitchFamily="34" charset="0"/>
            </a:endParaRPr>
          </a:p>
          <a:p>
            <a:pPr marL="0" indent="0">
              <a:buNone/>
            </a:pP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036668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Policy Definition structure. The management policy definition is created using the JSON format</a:t>
            </a:r>
            <a:r>
              <a:rPr lang="en-US" baseline="0" dirty="0">
                <a:latin typeface="Segoe UI" panose="020B0502040204020203" pitchFamily="34" charset="0"/>
                <a:cs typeface="Segoe UI" panose="020B0502040204020203" pitchFamily="34" charset="0"/>
              </a:rPr>
              <a:t> which is then called by PowerShell or the REST API.</a:t>
            </a: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It consists of one or more conditions</a:t>
            </a:r>
            <a:r>
              <a:rPr lang="en-US" baseline="0" dirty="0">
                <a:latin typeface="Segoe UI" panose="020B0502040204020203" pitchFamily="34" charset="0"/>
                <a:cs typeface="Segoe UI" panose="020B0502040204020203" pitchFamily="34" charset="0"/>
              </a:rPr>
              <a:t> or </a:t>
            </a:r>
            <a:r>
              <a:rPr lang="en-US" dirty="0">
                <a:latin typeface="Segoe UI" panose="020B0502040204020203" pitchFamily="34" charset="0"/>
                <a:cs typeface="Segoe UI" panose="020B0502040204020203" pitchFamily="34" charset="0"/>
              </a:rPr>
              <a:t>logical operators which define the actions and an effect which tells what happens when the conditions are fulfilled.</a:t>
            </a:r>
          </a:p>
          <a:p>
            <a:pPr marL="0" indent="0">
              <a:buNone/>
            </a:pPr>
            <a:r>
              <a:rPr lang="en-US" b="0" dirty="0">
                <a:latin typeface="Segoe UI" panose="020B0502040204020203" pitchFamily="34" charset="0"/>
                <a:cs typeface="Segoe UI" panose="020B0502040204020203" pitchFamily="34" charset="0"/>
              </a:rPr>
              <a:t>At a minimum, a policy contains: Condition</a:t>
            </a:r>
            <a:r>
              <a:rPr lang="en-US" b="0" baseline="0" dirty="0">
                <a:latin typeface="Segoe UI" panose="020B0502040204020203" pitchFamily="34" charset="0"/>
                <a:cs typeface="Segoe UI" panose="020B0502040204020203" pitchFamily="34" charset="0"/>
              </a:rPr>
              <a:t> or </a:t>
            </a:r>
            <a:r>
              <a:rPr lang="en-US" b="0" dirty="0">
                <a:latin typeface="Segoe UI" panose="020B0502040204020203" pitchFamily="34" charset="0"/>
                <a:cs typeface="Segoe UI" panose="020B0502040204020203" pitchFamily="34" charset="0"/>
              </a:rPr>
              <a:t>Logical operators</a:t>
            </a:r>
            <a:r>
              <a:rPr lang="en-US" b="0" baseline="0" dirty="0">
                <a:latin typeface="Segoe UI" panose="020B0502040204020203" pitchFamily="34" charset="0"/>
                <a:cs typeface="Segoe UI" panose="020B0502040204020203" pitchFamily="34" charset="0"/>
              </a:rPr>
              <a:t> </a:t>
            </a:r>
            <a:r>
              <a:rPr lang="en-US" b="0" dirty="0">
                <a:latin typeface="Segoe UI" panose="020B0502040204020203" pitchFamily="34" charset="0"/>
                <a:cs typeface="Segoe UI" panose="020B0502040204020203" pitchFamily="34" charset="0"/>
              </a:rPr>
              <a:t>which are a set of conditions that can be manipulated through a set of logical operators</a:t>
            </a:r>
            <a:r>
              <a:rPr lang="en-US" b="0" baseline="0" dirty="0">
                <a:latin typeface="Segoe UI" panose="020B0502040204020203" pitchFamily="34" charset="0"/>
                <a:cs typeface="Segoe UI" panose="020B0502040204020203" pitchFamily="34" charset="0"/>
              </a:rPr>
              <a:t> and it contains an </a:t>
            </a:r>
            <a:r>
              <a:rPr lang="en-US" b="0" dirty="0">
                <a:latin typeface="Segoe UI" panose="020B0502040204020203" pitchFamily="34" charset="0"/>
                <a:cs typeface="Segoe UI" panose="020B0502040204020203" pitchFamily="34" charset="0"/>
              </a:rPr>
              <a:t>Effect. The Effect describes what the result will be when the condition is satisfied.</a:t>
            </a:r>
            <a:r>
              <a:rPr lang="en-US" b="0" baseline="0" dirty="0">
                <a:latin typeface="Segoe UI" panose="020B0502040204020203" pitchFamily="34" charset="0"/>
                <a:cs typeface="Segoe UI" panose="020B0502040204020203" pitchFamily="34" charset="0"/>
              </a:rPr>
              <a:t> There are 3 different types of Effect. D</a:t>
            </a:r>
            <a:r>
              <a:rPr lang="en-US" b="0" dirty="0">
                <a:latin typeface="Segoe UI" panose="020B0502040204020203" pitchFamily="34" charset="0"/>
                <a:cs typeface="Segoe UI" panose="020B0502040204020203" pitchFamily="34" charset="0"/>
              </a:rPr>
              <a:t>eny, audit or append.</a:t>
            </a:r>
          </a:p>
          <a:p>
            <a:pPr marL="0" indent="0">
              <a:buNone/>
            </a:pPr>
            <a:r>
              <a:rPr lang="en-US" b="0" dirty="0"/>
              <a:t>Deny generates an event in the audit log and fails the request,</a:t>
            </a:r>
          </a:p>
          <a:p>
            <a:pPr marL="0" indent="0">
              <a:buNone/>
            </a:pPr>
            <a:r>
              <a:rPr lang="en-US" b="0" dirty="0"/>
              <a:t>Audit generates an event in audit log but does not fail the request and lastly</a:t>
            </a:r>
          </a:p>
          <a:p>
            <a:pPr marL="0" indent="0">
              <a:buNone/>
            </a:pPr>
            <a:r>
              <a:rPr lang="en-US" b="0" dirty="0"/>
              <a:t>Append which adds a defined set of fields</a:t>
            </a:r>
            <a:r>
              <a:rPr lang="en-US" b="0" baseline="0" dirty="0"/>
              <a:t> </a:t>
            </a:r>
            <a:r>
              <a:rPr lang="en-US" b="0" dirty="0"/>
              <a:t>to the request</a:t>
            </a:r>
            <a:r>
              <a:rPr lang="en-US" b="0" baseline="0" dirty="0"/>
              <a:t>.</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10E035-3DF4-4A15-9272-486F21423BC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a:ea typeface="+mn-ea"/>
                <a:cs typeface="+mn-cs"/>
              </a:rPr>
              <a:t>[EDITOR] TWB_Trevor: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prstClr val="black"/>
                </a:solidFill>
                <a:effectLst/>
                <a:uLnTx/>
                <a:uFillTx/>
                <a:latin typeface="Calibri"/>
                <a:ea typeface="+mn-ea"/>
                <a:cs typeface="+mn-cs"/>
              </a:rPr>
              <a:t>09 October 2013
</a:t>
            </a:r>
            <a:r>
              <a:rPr kumimoji="0" lang="en-US" sz="1100" b="0" i="0" u="none" strike="noStrike" kern="1200" cap="none" spc="0" normalizeH="0" baseline="0" noProof="0" dirty="0">
                <a:ln>
                  <a:noFill/>
                </a:ln>
                <a:solidFill>
                  <a:prstClr val="black"/>
                </a:solidFill>
                <a:effectLst/>
                <a:uLnTx/>
                <a:uFillTx/>
                <a:latin typeface="Calibri"/>
                <a:ea typeface="+mn-ea"/>
                <a:cs typeface="+mn-cs"/>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651662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3/26/2019 2:03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007572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b="0" dirty="0"/>
              <a:t>Resource Locks. As an administrator, you may need to lock a subscription, resource group, or resource to prevent other users in your organization from accidentally deleting or modifying critical resources. Using</a:t>
            </a:r>
            <a:r>
              <a:rPr lang="en-US" b="0" baseline="0" dirty="0"/>
              <a:t> ARM Resource Locks, you’re now able to do this. You can</a:t>
            </a:r>
            <a:r>
              <a:rPr lang="en-US" b="0" dirty="0"/>
              <a:t> set the lock level to, </a:t>
            </a:r>
            <a:r>
              <a:rPr lang="en-US" b="0" dirty="0" err="1"/>
              <a:t>CanNotDelete</a:t>
            </a:r>
            <a:r>
              <a:rPr lang="en-US" b="0" dirty="0"/>
              <a:t> or </a:t>
            </a:r>
            <a:r>
              <a:rPr lang="en-US" b="0" dirty="0" err="1"/>
              <a:t>ReadOnly</a:t>
            </a:r>
            <a:r>
              <a:rPr lang="en-US" b="0" dirty="0"/>
              <a:t>. </a:t>
            </a:r>
          </a:p>
          <a:p>
            <a:pPr marL="0" indent="0">
              <a:buNone/>
            </a:pPr>
            <a:r>
              <a:rPr lang="en-US" b="0" dirty="0" err="1"/>
              <a:t>CanNotDelete</a:t>
            </a:r>
            <a:r>
              <a:rPr lang="en-US" b="0" dirty="0"/>
              <a:t> means authorized users can still read and modify a resource, but they can't delete it. </a:t>
            </a:r>
          </a:p>
          <a:p>
            <a:pPr marL="0" indent="0">
              <a:buNone/>
            </a:pPr>
            <a:r>
              <a:rPr lang="en-US" b="0" dirty="0" err="1"/>
              <a:t>ReadOnly</a:t>
            </a:r>
            <a:r>
              <a:rPr lang="en-US" b="0" dirty="0"/>
              <a:t> means authorized users can read from a resource, but they can't delete it or perform any actions on it,</a:t>
            </a:r>
            <a:r>
              <a:rPr lang="en-US" b="0" baseline="0" dirty="0"/>
              <a:t> effectively, t</a:t>
            </a:r>
            <a:r>
              <a:rPr lang="en-US" b="0" dirty="0"/>
              <a:t>he permission on the resource is restricted to the Reader role.</a:t>
            </a:r>
          </a:p>
          <a:p>
            <a:pPr marL="0" indent="0">
              <a:buNone/>
            </a:pPr>
            <a:r>
              <a:rPr lang="en-US" b="0" dirty="0"/>
              <a:t>Resource locks apply to Everyone, including Administrators.</a:t>
            </a:r>
          </a:p>
          <a:p>
            <a:pPr marL="0" indent="0">
              <a:buNone/>
            </a:pPr>
            <a:r>
              <a:rPr lang="en-US" b="0" dirty="0"/>
              <a:t>It</a:t>
            </a:r>
            <a:r>
              <a:rPr lang="en-US" b="0" baseline="0" dirty="0"/>
              <a:t> is also important to note that a</a:t>
            </a:r>
            <a:r>
              <a:rPr lang="en-US" b="0" dirty="0"/>
              <a:t>pplying a </a:t>
            </a:r>
            <a:r>
              <a:rPr lang="en-US" b="0" dirty="0" err="1"/>
              <a:t>ReadOnly</a:t>
            </a:r>
            <a:r>
              <a:rPr lang="en-US" b="0" dirty="0"/>
              <a:t> lock can lead to unexpected results because some operations that seem like read operations actually require additional actions. For example, placing a </a:t>
            </a:r>
            <a:r>
              <a:rPr lang="en-US" b="0" dirty="0" err="1"/>
              <a:t>ReadOnly</a:t>
            </a:r>
            <a:r>
              <a:rPr lang="en-US" b="0" dirty="0"/>
              <a:t> lock on a storage account prevents all users from listing the keys. The list keys operation is handled through a POST request because the returned keys are available for write operations. For another example, placing a </a:t>
            </a:r>
            <a:r>
              <a:rPr lang="en-US" b="0" dirty="0" err="1"/>
              <a:t>ReadOnly</a:t>
            </a:r>
            <a:r>
              <a:rPr lang="en-US" b="0" dirty="0"/>
              <a:t> lock on an App Service resource prevents Visual Studio Server Explorer from displaying files for the resource because that interaction requires write access.</a:t>
            </a:r>
            <a:r>
              <a:rPr lang="en-US" b="0" baseline="0" dirty="0"/>
              <a:t> Use this resource lock type with caution.</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29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228079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30</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996363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31</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605733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Lock Management.</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Resource locks can be created </a:t>
            </a:r>
            <a:r>
              <a:rPr lang="en-US" sz="1200" dirty="0">
                <a:latin typeface="Segoe UI Light" panose="020B0502040204020203" pitchFamily="34" charset="0"/>
                <a:cs typeface="Segoe UI Light" panose="020B0502040204020203" pitchFamily="34" charset="0"/>
              </a:rPr>
              <a:t>using the Azure portal, ARM templates, PowerShell or REST API. They are</a:t>
            </a:r>
          </a:p>
          <a:p>
            <a:r>
              <a:rPr lang="en-US" sz="1200" dirty="0">
                <a:latin typeface="Segoe UI Light" panose="020B0502040204020203" pitchFamily="34" charset="0"/>
                <a:cs typeface="Segoe UI Light" panose="020B0502040204020203" pitchFamily="34" charset="0"/>
              </a:rPr>
              <a:t>Applied at the subscription, resource group or resource level</a:t>
            </a:r>
            <a:r>
              <a:rPr lang="en-US" sz="1200" baseline="0" dirty="0">
                <a:latin typeface="Segoe UI Light" panose="020B0502040204020203" pitchFamily="34" charset="0"/>
                <a:cs typeface="Segoe UI Light" panose="020B0502040204020203" pitchFamily="34" charset="0"/>
              </a:rPr>
              <a:t> and its good to note that</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When a resource lock is applied on a parent resource, all child resources inherit the same lock, even resources you add later inherit the lock from the parent. In order to create and delete resource locks, you must have</a:t>
            </a:r>
            <a:r>
              <a:rPr lang="en-US" sz="1200" baseline="0" dirty="0">
                <a:latin typeface="Segoe UI Light" panose="020B0502040204020203" pitchFamily="34" charset="0"/>
                <a:cs typeface="Segoe UI Light" panose="020B0502040204020203" pitchFamily="34" charset="0"/>
              </a:rPr>
              <a:t> the</a:t>
            </a:r>
            <a:endParaRPr lang="en-US" sz="1200" dirty="0">
              <a:latin typeface="Segoe UI Light" panose="020B0502040204020203" pitchFamily="34" charset="0"/>
              <a:cs typeface="Segoe UI Light" panose="020B0502040204020203" pitchFamily="34" charset="0"/>
            </a:endParaRPr>
          </a:p>
          <a:p>
            <a:r>
              <a:rPr lang="en-US" sz="1200" dirty="0">
                <a:latin typeface="Segoe UI Light" panose="020B0502040204020203" pitchFamily="34" charset="0"/>
                <a:cs typeface="Segoe UI Light" panose="020B0502040204020203" pitchFamily="34" charset="0"/>
              </a:rPr>
              <a:t>Owner or User Access Administrator permission at the respective scope level.</a:t>
            </a:r>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32</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487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b="0" dirty="0"/>
              <a:t>https://docs.microsoft.com/en-us/learn/modules/intro-to-governance/4-management-groups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33</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58501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3/26/2019 2:03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416139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Azure Blueprint</a:t>
            </a:r>
            <a:r>
              <a:rPr lang="en-US" sz="1200" b="0" i="0" u="none" strike="noStrike" kern="1200" dirty="0">
                <a:solidFill>
                  <a:schemeClr val="tx1"/>
                </a:solidFill>
                <a:effectLst/>
                <a:latin typeface="+mn-lt"/>
                <a:ea typeface="+mn-ea"/>
                <a:cs typeface="+mn-cs"/>
              </a:rPr>
              <a:t> allows you to define a repeatable set of Azure resources that implement and adhere to your organization's standards, patterns, and requirements. Blueprint enables development teams to rapidly build and deploy new environments with the knowledge that they're building within organizational compliance with a set of built-in components that speed up development and delivery.</a:t>
            </a:r>
          </a:p>
          <a:p>
            <a:endParaRPr lang="en-US" b="0" dirty="0"/>
          </a:p>
          <a:p>
            <a:endParaRPr lang="en-US" b="0" dirty="0"/>
          </a:p>
          <a:p>
            <a:r>
              <a:rPr lang="en-US" b="0" dirty="0"/>
              <a:t>https://docs.microsoft.com/en-us/learn/modules/intro-to-governance/5-azure-blueprints</a:t>
            </a:r>
          </a:p>
          <a:p>
            <a:endParaRPr lang="en-US" b="0"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34</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40974129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35</a:t>
            </a:fld>
            <a:endParaRPr lang="en-AU"/>
          </a:p>
        </p:txBody>
      </p:sp>
    </p:spTree>
    <p:extLst>
      <p:ext uri="{BB962C8B-B14F-4D97-AF65-F5344CB8AC3E}">
        <p14:creationId xmlns:p14="http://schemas.microsoft.com/office/powerpoint/2010/main" val="1987173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Security Center</a:t>
            </a:r>
          </a:p>
          <a:p>
            <a:r>
              <a:rPr lang="en-US" baseline="0" dirty="0"/>
              <a:t>https://docs.microsoft.com/en-us/azure/security-center/</a:t>
            </a:r>
          </a:p>
          <a:p>
            <a:pPr marL="342900" indent="-342900">
              <a:buFont typeface="Arial" panose="020B0604020202020204" pitchFamily="34" charset="0"/>
              <a:buChar char="•"/>
            </a:pPr>
            <a:r>
              <a:rPr lang="en-US" sz="2000" dirty="0"/>
              <a:t>Azure service that allows customers to:</a:t>
            </a:r>
          </a:p>
          <a:p>
            <a:pPr marL="890270" lvl="1" indent="-342900">
              <a:buFont typeface="Wingdings" panose="05000000000000000000" pitchFamily="2" charset="2"/>
              <a:buChar char="ü"/>
            </a:pPr>
            <a:r>
              <a:rPr lang="en-US" sz="2000" dirty="0"/>
              <a:t>Gain visibility and control into their Azure infrastructure</a:t>
            </a:r>
            <a:endParaRPr lang="en-US" sz="2000" dirty="0">
              <a:cs typeface="Segoe UI Semilight"/>
            </a:endParaRPr>
          </a:p>
          <a:p>
            <a:pPr marL="890270" lvl="1" indent="-342900">
              <a:buFont typeface="Wingdings" panose="05000000000000000000" pitchFamily="2" charset="2"/>
              <a:buChar char="ü"/>
            </a:pPr>
            <a:r>
              <a:rPr lang="en-US" sz="2000" dirty="0"/>
              <a:t>Integrate 3</a:t>
            </a:r>
            <a:r>
              <a:rPr lang="en-US" sz="2000" baseline="30000" dirty="0"/>
              <a:t>rd</a:t>
            </a:r>
            <a:r>
              <a:rPr lang="en-US" sz="2000" dirty="0"/>
              <a:t> party partner solutions with a click of a button </a:t>
            </a:r>
            <a:endParaRPr lang="en-US" sz="2000" dirty="0">
              <a:cs typeface="Segoe UI Semilight"/>
            </a:endParaRPr>
          </a:p>
          <a:p>
            <a:pPr marL="890270" lvl="1" indent="-342900">
              <a:buFont typeface="Wingdings" panose="05000000000000000000" pitchFamily="2" charset="2"/>
              <a:buChar char="ü"/>
            </a:pPr>
            <a:r>
              <a:rPr lang="en-US" sz="2000" dirty="0"/>
              <a:t>Detect attacks on resources deployed in the environment</a:t>
            </a:r>
            <a:endParaRPr lang="en-US" sz="2000" dirty="0">
              <a:cs typeface="Segoe UI Semilight"/>
            </a:endParaRPr>
          </a:p>
          <a:p>
            <a:pPr marL="342900" indent="-342900">
              <a:buFont typeface="Arial" panose="020B0604020202020204" pitchFamily="34" charset="0"/>
              <a:buChar char="•"/>
            </a:pPr>
            <a:r>
              <a:rPr lang="en-US" sz="2000" dirty="0"/>
              <a:t>Three main pillars:</a:t>
            </a:r>
          </a:p>
          <a:p>
            <a:pPr marL="890270" lvl="1" indent="-342900">
              <a:buFont typeface="Wingdings" panose="05000000000000000000" pitchFamily="2" charset="2"/>
              <a:buChar char="ü"/>
            </a:pPr>
            <a:r>
              <a:rPr lang="en-US" sz="2000" dirty="0"/>
              <a:t>Prevention pillar helps you harden your environment (recommendations, visibility) – Free of charge</a:t>
            </a:r>
            <a:endParaRPr lang="en-US" sz="2000" dirty="0">
              <a:cs typeface="Segoe UI Semilight"/>
            </a:endParaRPr>
          </a:p>
          <a:p>
            <a:pPr marL="890270" lvl="1" indent="-342900">
              <a:buFont typeface="Wingdings" panose="05000000000000000000" pitchFamily="2" charset="2"/>
              <a:buChar char="ü"/>
            </a:pPr>
            <a:r>
              <a:rPr lang="en-US" sz="2000" dirty="0"/>
              <a:t>Detection pillar helps you detect gaps in your prevention strategy (threats) – ASC Standard or OMS Security</a:t>
            </a:r>
            <a:endParaRPr lang="en-US" sz="2000" dirty="0">
              <a:cs typeface="Segoe UI Semilight"/>
            </a:endParaRPr>
          </a:p>
          <a:p>
            <a:pPr marL="890270" lvl="1" indent="-342900">
              <a:buFont typeface="Wingdings" panose="05000000000000000000" pitchFamily="2" charset="2"/>
              <a:buChar char="ü"/>
            </a:pPr>
            <a:r>
              <a:rPr lang="en-US" sz="2000" dirty="0"/>
              <a:t>Respond Pillar, Advanced Cloud Defense – tools to stay productive and secure.</a:t>
            </a:r>
            <a:endParaRPr lang="en-US" sz="2000" dirty="0">
              <a:cs typeface="Segoe UI Semilight"/>
            </a:endParaRPr>
          </a:p>
          <a:p>
            <a:endParaRPr lang="en-US" baseline="0" dirty="0"/>
          </a:p>
          <a:p>
            <a:endParaRPr lang="en-US" baseline="0" dirty="0"/>
          </a:p>
          <a:p>
            <a:r>
              <a:rPr lang="en-US" baseline="0" dirty="0"/>
              <a:t>Free vs Standard</a:t>
            </a:r>
          </a:p>
          <a:p>
            <a:r>
              <a:rPr lang="en-US" baseline="0" dirty="0"/>
              <a:t>https://azure.microsoft.com/en-us/pricing/details/security-center/</a:t>
            </a:r>
          </a:p>
          <a:p>
            <a:endParaRPr lang="en-US" baseline="0" dirty="0"/>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Security Centre being IN the cloud is updated at the speed of the cloud. If we update things internally due to a new vulnerability being identified then it is pushed globally. Gone are the days of having to wait for the monthly virus definition and signature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recommended controls take the guess work out of your security and forensic posture. You’re presented with an aggregated timeline of an event with the recommendations on the steps to take to mitigate the issues. Allowing you to react much quicker than you normally would, while allocating resources to the right things rather than just hunting through event logs attempting to ascertain what happened and where.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393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Out of the box notable events in the dashboard, or create custom queries.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It’s important to note that Security Centre being IN the cloud is updated at the speed of the cloud. If we update things internally due to a new vulnerability being identified then it is pushed globally. Gone are the days of having to wait for the monthly virus definition and signature updates.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recommended controls take the guess work out of your security and forensic posture. You’re presented with an aggregated timeline of an event with the recommendations on the steps to take to mitigate the issues. Allowing you to react much quicker than you normally would, while allocating resources to the right things rather than just hunting through event logs attempting to ascertain what happened and where. </a:t>
            </a:r>
          </a:p>
          <a:p>
            <a:endParaRPr lang="en-US" baseline="0" dirty="0"/>
          </a:p>
          <a:p>
            <a:endParaRPr lang="en-US" baseline="0" dirty="0"/>
          </a:p>
          <a:p>
            <a:r>
              <a:rPr lang="en-US" baseline="0" dirty="0"/>
              <a:t>Important to note that you can monitor resources running in other clouds and on-prem with the monitoring agent. </a:t>
            </a:r>
          </a:p>
          <a:p>
            <a:r>
              <a:rPr lang="en-US" baseline="0" dirty="0"/>
              <a:t>Additionally you can incorporate connected security solutions running in Azure, like firewalls and antimalware. AAD Information Protection as well as any security solution that supported Common Event Format (CEF). </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8464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Free vs Standard</a:t>
            </a:r>
          </a:p>
          <a:p>
            <a:r>
              <a:rPr lang="en-US" baseline="0" dirty="0"/>
              <a:t>https://azure.microsoft.com/en-us/pricing/details/security-center/</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4720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Free vs Standard</a:t>
            </a:r>
          </a:p>
          <a:p>
            <a:r>
              <a:rPr lang="en-US" baseline="0" dirty="0"/>
              <a:t>https://azure.microsoft.com/en-us/pricing/details/security-center/</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42795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are covered for your security score out of the box with the Free Tier, however it is important to note that you are required to upgrade to the Standard Tier to get access to Threat Protection and the advanced protections.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Your secure score is based on our recommended security posture, and you’re attributed a score based on how close to meeting the requirements you are. </a:t>
            </a:r>
          </a:p>
          <a:p>
            <a:r>
              <a:rPr lang="en-US" baseline="0" dirty="0"/>
              <a:t>As </a:t>
            </a:r>
            <a:r>
              <a:rPr lang="en-US" baseline="0" dirty="0" err="1"/>
              <a:t>organisations</a:t>
            </a:r>
            <a:r>
              <a:rPr lang="en-US" baseline="0" dirty="0"/>
              <a:t> become more global, it’s important to be aware of your regulatory compliance. This feature is currently in preview however will expand to include more regulations as time goes on. Again, enabled out of the box and with specific recommendations on what you need to fix to bring your organization in line.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054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Adaptive application controls – automated end-to-end app whitelisting built in to ASC. Uses ASC ML to </a:t>
            </a:r>
            <a:r>
              <a:rPr lang="en-US" baseline="0" dirty="0" err="1"/>
              <a:t>analyse</a:t>
            </a:r>
            <a:r>
              <a:rPr lang="en-US" baseline="0" dirty="0"/>
              <a:t> applications running on your VMs and helps you apply whitelisting rules using inbuilt intelligence. </a:t>
            </a:r>
          </a:p>
          <a:p>
            <a:r>
              <a:rPr lang="en-US" baseline="0" dirty="0"/>
              <a:t>Just in time VM access – with the emphasis on identity being the new security perimeter  and giving our admins the least amount of privilege for the least amount of time, comes the ability to provide VM access only for a defined period. And as of recently it has been made available from the VM blade directly. </a:t>
            </a:r>
          </a:p>
          <a:p>
            <a:r>
              <a:rPr lang="en-US" baseline="0" dirty="0"/>
              <a:t>File Integrity Monitoring is a great way to monitor specific files and registry locations both in MSFT and Linux environments that are key to protecting against malicious actions. If you have specific file shares or registry settings you can add those as custom locations and be notified whenever they are changed.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36163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6967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AU" dirty="0"/>
              <a:t>https://docs.microsoft.com/en-au/azure/sentinel/</a:t>
            </a:r>
          </a:p>
          <a:p>
            <a:pPr marL="0" lvl="0" indent="0">
              <a:buNone/>
            </a:pPr>
            <a:r>
              <a:rPr lang="en-AU" dirty="0"/>
              <a:t>https://github.com/Azure/Azure-Sentinel</a:t>
            </a:r>
          </a:p>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43</a:t>
            </a:fld>
            <a:endParaRPr lang="en-AU"/>
          </a:p>
        </p:txBody>
      </p:sp>
    </p:spTree>
    <p:extLst>
      <p:ext uri="{BB962C8B-B14F-4D97-AF65-F5344CB8AC3E}">
        <p14:creationId xmlns:p14="http://schemas.microsoft.com/office/powerpoint/2010/main" val="394560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3/26/2019 2:03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00100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Sentinel gives SIEM capability, complete with baked in Hunt (proactive vulnerability testing) while ASC is focused on "Security posture and protection insights".</a:t>
            </a:r>
          </a:p>
          <a:p>
            <a:endParaRPr lang="en-US" sz="1200" b="0" i="0" kern="1200" baseline="0" dirty="0">
              <a:solidFill>
                <a:schemeClr val="tx1"/>
              </a:solidFill>
              <a:effectLst/>
              <a:latin typeface="+mn-lt"/>
              <a:ea typeface="+mn-ea"/>
              <a:cs typeface="+mn-cs"/>
            </a:endParaRPr>
          </a:p>
          <a:p>
            <a:endParaRPr lang="en-US" sz="1200" b="0" i="0" kern="1200" baseline="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Sentinel Preview is a cloud-native SIEM that provides intelligent security analytics for your entire enterprise at cloud scale. Get limitless cloud speed and scale to help focus on what really matters. Easily collect data from all your cloud or on-premises assets, Office 365, Azure resources, and other clouds. Effectively detect threats with built-in machine learning from Microsoft’s security analytics experts. Automate threat response, using built-in orchestration and automation playbooks.</a:t>
            </a:r>
          </a:p>
          <a:p>
            <a:endParaRPr lang="en-US" sz="1200" b="0" i="0" u="none" strike="noStrike" kern="1200" baseline="0" dirty="0">
              <a:solidFill>
                <a:schemeClr val="tx1"/>
              </a:solidFill>
              <a:effectLst/>
              <a:latin typeface="+mn-lt"/>
              <a:ea typeface="+mn-ea"/>
              <a:cs typeface="+mn-cs"/>
            </a:endParaRPr>
          </a:p>
          <a:p>
            <a:r>
              <a:rPr lang="en-US" baseline="0" dirty="0"/>
              <a:t>https://docs.microsoft.com/en-us/azure/sentinel/</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8076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45</a:t>
            </a:fld>
            <a:endParaRPr lang="en-AU"/>
          </a:p>
        </p:txBody>
      </p:sp>
    </p:spTree>
    <p:extLst>
      <p:ext uri="{BB962C8B-B14F-4D97-AF65-F5344CB8AC3E}">
        <p14:creationId xmlns:p14="http://schemas.microsoft.com/office/powerpoint/2010/main" val="3121509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1" baseline="0" dirty="0"/>
              <a:t>Azure Monitor Overview</a:t>
            </a:r>
          </a:p>
          <a:p>
            <a:r>
              <a:rPr lang="en-US" baseline="0" dirty="0"/>
              <a:t>https://docs.microsoft.com/en-au/azure/azure-monitor/overview</a:t>
            </a:r>
          </a:p>
          <a:p>
            <a:endParaRPr lang="en-US" baseline="0" dirty="0"/>
          </a:p>
          <a:p>
            <a:r>
              <a:rPr lang="en-US" baseline="0" dirty="0"/>
              <a:t>Log Analytics Demo environment to practice Kusto Query</a:t>
            </a:r>
          </a:p>
          <a:p>
            <a:r>
              <a:rPr lang="en-US" baseline="0" dirty="0"/>
              <a:t>http://aka.ms/LADemo</a:t>
            </a:r>
          </a:p>
          <a:p>
            <a:endParaRPr lang="en-US" baseline="0" dirty="0"/>
          </a:p>
          <a:p>
            <a:r>
              <a:rPr lang="en-US" sz="1200" b="0" i="0" u="none" strike="noStrike" kern="1200" dirty="0">
                <a:solidFill>
                  <a:schemeClr val="tx1"/>
                </a:solidFill>
                <a:effectLst/>
                <a:latin typeface="+mn-lt"/>
                <a:ea typeface="+mn-ea"/>
                <a:cs typeface="+mn-cs"/>
              </a:rPr>
              <a:t>Kusto Query Language (KQL) from Scratch (Pluralsight - Free Course)</a:t>
            </a:r>
            <a:endParaRPr lang="en-US" baseline="0" dirty="0"/>
          </a:p>
          <a:p>
            <a:r>
              <a:rPr lang="en-US" baseline="0" dirty="0"/>
              <a:t>https://app.pluralsight.com/library/courses/kusto-query-language-kql-from-scratch/table-of-contents</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77538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2357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43415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https://docs.microsoft.com/en-au/azure/azure-monitor/platform/stream-monitoring-data-event-hubs</a:t>
            </a:r>
          </a:p>
          <a:p>
            <a:r>
              <a:rPr lang="en-US" baseline="0" dirty="0"/>
              <a:t>https://docs.microsoft.com/en-au/azure/azure-monitor/platform/activity-logs-stream-event-hubs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633992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54384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51</a:t>
            </a:fld>
            <a:endParaRPr lang="en-AU"/>
          </a:p>
        </p:txBody>
      </p:sp>
    </p:spTree>
    <p:extLst>
      <p:ext uri="{BB962C8B-B14F-4D97-AF65-F5344CB8AC3E}">
        <p14:creationId xmlns:p14="http://schemas.microsoft.com/office/powerpoint/2010/main" val="7876236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a:p>
            <a:r>
              <a:rPr lang="en-US" sz="1200" b="1" i="0" u="none" strike="noStrike" kern="1200" dirty="0">
                <a:solidFill>
                  <a:schemeClr val="tx1"/>
                </a:solidFill>
                <a:effectLst/>
                <a:latin typeface="+mn-lt"/>
                <a:ea typeface="+mn-ea"/>
                <a:cs typeface="+mn-cs"/>
              </a:rPr>
              <a:t>What is Azure Key 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https://docs.microsoft.com/en-us/azure/key-vault/key-vault-overview#securely-store-secrets-and-keys</a:t>
            </a:r>
          </a:p>
          <a:p>
            <a:endParaRPr lang="en-US" sz="1200" b="1"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Azure Key Vault is a cloud service that works as a secure secrets store.</a:t>
            </a:r>
          </a:p>
          <a:p>
            <a:r>
              <a:rPr lang="en-US" sz="1200" b="0" i="0" u="none" strike="noStrike" kern="1200" dirty="0">
                <a:solidFill>
                  <a:schemeClr val="tx1"/>
                </a:solidFill>
                <a:effectLst/>
                <a:latin typeface="+mn-lt"/>
                <a:ea typeface="+mn-ea"/>
                <a:cs typeface="+mn-cs"/>
              </a:rPr>
              <a:t>You have passwords, connection strings, and other pieces of information that are needed to keep your applications working. You want to make sure that this information is available but that it is secured. This is where Azure Key Vault can help. Azure Key Vault can help you securely store and manage application secrets.</a:t>
            </a:r>
          </a:p>
          <a:p>
            <a:r>
              <a:rPr lang="en-US" sz="1200" b="0" i="0" u="none" strike="noStrike" kern="1200" dirty="0">
                <a:solidFill>
                  <a:schemeClr val="tx1"/>
                </a:solidFill>
                <a:effectLst/>
                <a:latin typeface="+mn-lt"/>
                <a:ea typeface="+mn-ea"/>
                <a:cs typeface="+mn-cs"/>
              </a:rPr>
              <a:t>Key Vault allows you to create multiple secure containers, called vaults. These vaults are backed by hardware security modules (HSMs). Vaults help reduce the chances of accidental loss of security information by centralizing the storage of application secrets. Key Vaults also control and log the access to anything stored in them. Azure Key Vault can handle requesting and renewing Transport Layer Security (TLS) certificates, providing the features required for a robust certificate lifecycle management solution.</a:t>
            </a:r>
          </a:p>
          <a:p>
            <a:r>
              <a:rPr lang="en-US" sz="1200" b="0" i="0" u="none" strike="noStrike" kern="1200" dirty="0">
                <a:solidFill>
                  <a:schemeClr val="tx1"/>
                </a:solidFill>
                <a:effectLst/>
                <a:latin typeface="+mn-lt"/>
                <a:ea typeface="+mn-ea"/>
                <a:cs typeface="+mn-cs"/>
              </a:rPr>
              <a:t>Azure Key vault is designed to support any type of secret. By this we mean Key Vault can be used to store passwords, database credentials, API keys and, certificates, which can be either software protected or HSM protected</a:t>
            </a:r>
          </a:p>
          <a:p>
            <a:r>
              <a:rPr lang="en-US" sz="1200" b="1" i="0" u="none" strike="noStrike" kern="1200" dirty="0">
                <a:solidFill>
                  <a:schemeClr val="tx1"/>
                </a:solidFill>
                <a:effectLst/>
                <a:latin typeface="+mn-lt"/>
                <a:ea typeface="+mn-ea"/>
                <a:cs typeface="+mn-cs"/>
              </a:rPr>
              <a:t>Why use Azure Key Vault?</a:t>
            </a:r>
          </a:p>
          <a:p>
            <a:r>
              <a:rPr lang="en-US" sz="1200" b="1" i="0" u="none" strike="noStrike" kern="1200" dirty="0">
                <a:solidFill>
                  <a:schemeClr val="tx1"/>
                </a:solidFill>
                <a:effectLst/>
                <a:latin typeface="+mn-lt"/>
                <a:ea typeface="+mn-ea"/>
                <a:cs typeface="+mn-cs"/>
              </a:rPr>
              <a:t>Centralize application secrets</a:t>
            </a:r>
          </a:p>
          <a:p>
            <a:r>
              <a:rPr lang="en-US" sz="1200" b="0" i="0" u="none" strike="noStrike" kern="1200" dirty="0">
                <a:solidFill>
                  <a:schemeClr val="tx1"/>
                </a:solidFill>
                <a:effectLst/>
                <a:latin typeface="+mn-lt"/>
                <a:ea typeface="+mn-ea"/>
                <a:cs typeface="+mn-cs"/>
              </a:rPr>
              <a:t>Centralizing storage of application secrets in Azure Key Vault allows you to control their distribution. Key Vault greatly reduces the chances that secrets may be accidentally leaked. When using Key Vault, application developers no longer need to store security information in their application. This eliminates the need to make this information part of the code. For example, an application may need to connect to a database. Instead of storing the connection string in the app codes, store it securely in Key Vault.</a:t>
            </a:r>
          </a:p>
          <a:p>
            <a:r>
              <a:rPr lang="en-US" sz="1200" b="0" i="0" u="none" strike="noStrike" kern="1200" dirty="0">
                <a:solidFill>
                  <a:schemeClr val="tx1"/>
                </a:solidFill>
                <a:effectLst/>
                <a:latin typeface="+mn-lt"/>
                <a:ea typeface="+mn-ea"/>
                <a:cs typeface="+mn-cs"/>
              </a:rPr>
              <a:t>Your applications can securely access the information they need by using URIs that allow them to retrieve specific versions of a secret after the application’s key or secret is stored in Azure Key Vault. This happens without having to write custom code to protect any of the secret information.</a:t>
            </a:r>
          </a:p>
          <a:p>
            <a:r>
              <a:rPr lang="en-US" sz="1200" b="1" i="0" u="none" strike="noStrike" kern="1200" dirty="0">
                <a:solidFill>
                  <a:schemeClr val="tx1"/>
                </a:solidFill>
                <a:effectLst/>
                <a:latin typeface="+mn-lt"/>
                <a:ea typeface="+mn-ea"/>
                <a:cs typeface="+mn-cs"/>
              </a:rPr>
              <a:t>Securely store secrets and keys</a:t>
            </a:r>
          </a:p>
          <a:p>
            <a:r>
              <a:rPr lang="en-US" sz="1200" b="0" i="0" u="none" strike="noStrike" kern="1200" dirty="0">
                <a:solidFill>
                  <a:schemeClr val="tx1"/>
                </a:solidFill>
                <a:effectLst/>
                <a:latin typeface="+mn-lt"/>
                <a:ea typeface="+mn-ea"/>
                <a:cs typeface="+mn-cs"/>
              </a:rPr>
              <a:t>Secrets and keys are safeguarded by Azure, using industry-standard algorithms, key lengths, and hardware security modules (HSMs). The HSMs used are Federal Information Processing Standards (FIPS) 140-2 Level 2 validated.</a:t>
            </a:r>
          </a:p>
          <a:p>
            <a:r>
              <a:rPr lang="en-US" sz="1200" b="0" i="0" u="none" strike="noStrike" kern="1200" dirty="0">
                <a:solidFill>
                  <a:schemeClr val="tx1"/>
                </a:solidFill>
                <a:effectLst/>
                <a:latin typeface="+mn-lt"/>
                <a:ea typeface="+mn-ea"/>
                <a:cs typeface="+mn-cs"/>
              </a:rPr>
              <a:t>Access to a key vault requires proper authentication and authorization before a caller (user or application) can get access. Authentication establishes the identity of the caller, while authorization determines the operations that they are allowed to perform.</a:t>
            </a:r>
          </a:p>
          <a:p>
            <a:r>
              <a:rPr lang="en-US" sz="1200" b="0" i="0" u="none" strike="noStrike" kern="1200" dirty="0">
                <a:solidFill>
                  <a:schemeClr val="tx1"/>
                </a:solidFill>
                <a:effectLst/>
                <a:latin typeface="+mn-lt"/>
                <a:ea typeface="+mn-ea"/>
                <a:cs typeface="+mn-cs"/>
              </a:rPr>
              <a:t>Authentication is done via Azure Active Directory. Authorization may be done via role-based access control (RBAC) or Key Vault access policy. RBAC is used when dealing with the management of the vaults and key vault access policy is used when attempting to access data stored in a vault.</a:t>
            </a:r>
          </a:p>
          <a:p>
            <a:r>
              <a:rPr lang="en-US" sz="1200" b="0" i="0" u="none" strike="noStrike" kern="1200" dirty="0">
                <a:solidFill>
                  <a:schemeClr val="tx1"/>
                </a:solidFill>
                <a:effectLst/>
                <a:latin typeface="+mn-lt"/>
                <a:ea typeface="+mn-ea"/>
                <a:cs typeface="+mn-cs"/>
              </a:rPr>
              <a:t>Azure Key Vaults may be either software- or hardware-HSM protected. For situations where you require added assurance you can import or generate keys in hardware security modules (HSMs) that never leave the HSM boundary. Microsoft uses Thales hardware security modules. You can use Thales tools to move a key from your HSM to Azure Key Vault.</a:t>
            </a:r>
          </a:p>
          <a:p>
            <a:r>
              <a:rPr lang="en-US" sz="1200" b="0" i="0" u="none" strike="noStrike" kern="1200" dirty="0">
                <a:solidFill>
                  <a:schemeClr val="tx1"/>
                </a:solidFill>
                <a:effectLst/>
                <a:latin typeface="+mn-lt"/>
                <a:ea typeface="+mn-ea"/>
                <a:cs typeface="+mn-cs"/>
              </a:rPr>
              <a:t>Finally, Azure Key Vault is designed so that Microsoft does not see or extract your data.</a:t>
            </a:r>
          </a:p>
          <a:p>
            <a:r>
              <a:rPr lang="en-US" sz="1200" b="1" i="0" u="none" strike="noStrike" kern="1200" dirty="0">
                <a:solidFill>
                  <a:schemeClr val="tx1"/>
                </a:solidFill>
                <a:effectLst/>
                <a:latin typeface="+mn-lt"/>
                <a:ea typeface="+mn-ea"/>
                <a:cs typeface="+mn-cs"/>
              </a:rPr>
              <a:t>Monitor access and use</a:t>
            </a:r>
          </a:p>
          <a:p>
            <a:r>
              <a:rPr lang="en-US" sz="1200" b="0" i="0" u="none" strike="noStrike" kern="1200" dirty="0">
                <a:solidFill>
                  <a:schemeClr val="tx1"/>
                </a:solidFill>
                <a:effectLst/>
                <a:latin typeface="+mn-lt"/>
                <a:ea typeface="+mn-ea"/>
                <a:cs typeface="+mn-cs"/>
              </a:rPr>
              <a:t>Once you have created a couple of Key Vaults, you will want to monitor how and when your keys and secrets are being accessed. You can do this by enabling logging for Key Vault. You can configure Azure Key Vault to:</a:t>
            </a:r>
          </a:p>
          <a:p>
            <a:r>
              <a:rPr lang="en-US" sz="1200" b="0" i="0" u="none" strike="noStrike" kern="1200" dirty="0">
                <a:solidFill>
                  <a:schemeClr val="tx1"/>
                </a:solidFill>
                <a:effectLst/>
                <a:latin typeface="+mn-lt"/>
                <a:ea typeface="+mn-ea"/>
                <a:cs typeface="+mn-cs"/>
              </a:rPr>
              <a:t>Archive to a storage account.</a:t>
            </a:r>
          </a:p>
          <a:p>
            <a:r>
              <a:rPr lang="en-US" sz="1200" b="0" i="0" u="none" strike="noStrike" kern="1200" dirty="0">
                <a:solidFill>
                  <a:schemeClr val="tx1"/>
                </a:solidFill>
                <a:effectLst/>
                <a:latin typeface="+mn-lt"/>
                <a:ea typeface="+mn-ea"/>
                <a:cs typeface="+mn-cs"/>
              </a:rPr>
              <a:t>Stream to an event hub.</a:t>
            </a:r>
          </a:p>
          <a:p>
            <a:r>
              <a:rPr lang="en-US" sz="1200" b="0" i="0" u="none" strike="noStrike" kern="1200" dirty="0">
                <a:solidFill>
                  <a:schemeClr val="tx1"/>
                </a:solidFill>
                <a:effectLst/>
                <a:latin typeface="+mn-lt"/>
                <a:ea typeface="+mn-ea"/>
                <a:cs typeface="+mn-cs"/>
              </a:rPr>
              <a:t>Send the logs to Log Analytics.</a:t>
            </a:r>
          </a:p>
          <a:p>
            <a:r>
              <a:rPr lang="en-US" sz="1200" b="0" i="0" u="none" strike="noStrike" kern="1200" dirty="0">
                <a:solidFill>
                  <a:schemeClr val="tx1"/>
                </a:solidFill>
                <a:effectLst/>
                <a:latin typeface="+mn-lt"/>
                <a:ea typeface="+mn-ea"/>
                <a:cs typeface="+mn-cs"/>
              </a:rPr>
              <a:t>You have control over your logs and you may secure them by restricting access and you may also delete logs that you no longer need.</a:t>
            </a:r>
          </a:p>
          <a:p>
            <a:r>
              <a:rPr lang="en-US" sz="1200" b="1" i="0" u="none" strike="noStrike" kern="1200" dirty="0">
                <a:solidFill>
                  <a:schemeClr val="tx1"/>
                </a:solidFill>
                <a:effectLst/>
                <a:latin typeface="+mn-lt"/>
                <a:ea typeface="+mn-ea"/>
                <a:cs typeface="+mn-cs"/>
              </a:rPr>
              <a:t>Simplified administration of application secrets</a:t>
            </a:r>
          </a:p>
          <a:p>
            <a:r>
              <a:rPr lang="en-US" sz="1200" b="0" i="0" u="none" strike="noStrike" kern="1200" dirty="0">
                <a:solidFill>
                  <a:schemeClr val="tx1"/>
                </a:solidFill>
                <a:effectLst/>
                <a:latin typeface="+mn-lt"/>
                <a:ea typeface="+mn-ea"/>
                <a:cs typeface="+mn-cs"/>
              </a:rPr>
              <a:t>When storing valuable data, you must take several steps. Security information must be secured, it must follow a lifecycle, it must be highly available. Azure Key Vault simplifies a lot of this by:</a:t>
            </a:r>
          </a:p>
          <a:p>
            <a:r>
              <a:rPr lang="en-US" sz="1200" b="0" i="0" u="none" strike="noStrike" kern="1200" dirty="0">
                <a:solidFill>
                  <a:schemeClr val="tx1"/>
                </a:solidFill>
                <a:effectLst/>
                <a:latin typeface="+mn-lt"/>
                <a:ea typeface="+mn-ea"/>
                <a:cs typeface="+mn-cs"/>
              </a:rPr>
              <a:t>Removing the need for in-house knowledge of Hardware Security Modules</a:t>
            </a:r>
          </a:p>
          <a:p>
            <a:r>
              <a:rPr lang="en-US" sz="1200" b="0" i="0" u="none" strike="noStrike" kern="1200" dirty="0">
                <a:solidFill>
                  <a:schemeClr val="tx1"/>
                </a:solidFill>
                <a:effectLst/>
                <a:latin typeface="+mn-lt"/>
                <a:ea typeface="+mn-ea"/>
                <a:cs typeface="+mn-cs"/>
              </a:rPr>
              <a:t>Scaling up on short notice to meet your organization’s usage spikes.</a:t>
            </a:r>
          </a:p>
          <a:p>
            <a:r>
              <a:rPr lang="en-US" sz="1200" b="0" i="0" u="none" strike="noStrike" kern="1200" dirty="0">
                <a:solidFill>
                  <a:schemeClr val="tx1"/>
                </a:solidFill>
                <a:effectLst/>
                <a:latin typeface="+mn-lt"/>
                <a:ea typeface="+mn-ea"/>
                <a:cs typeface="+mn-cs"/>
              </a:rPr>
              <a:t>Replicating the contents of your Key Vault within a region and to a secondary region. Key Vault ensures high availability and takes away the need of any action from the administrator to trigger the failover.</a:t>
            </a:r>
          </a:p>
          <a:p>
            <a:r>
              <a:rPr lang="en-US" sz="1200" b="0" i="0" u="none" strike="noStrike" kern="1200" dirty="0">
                <a:solidFill>
                  <a:schemeClr val="tx1"/>
                </a:solidFill>
                <a:effectLst/>
                <a:latin typeface="+mn-lt"/>
                <a:ea typeface="+mn-ea"/>
                <a:cs typeface="+mn-cs"/>
              </a:rPr>
              <a:t>Providing standards Azure administration options via the portal, Azure CLI and PowerShell.</a:t>
            </a:r>
          </a:p>
          <a:p>
            <a:r>
              <a:rPr lang="en-US" sz="1200" b="0" i="0" u="none" strike="noStrike" kern="1200" dirty="0">
                <a:solidFill>
                  <a:schemeClr val="tx1"/>
                </a:solidFill>
                <a:effectLst/>
                <a:latin typeface="+mn-lt"/>
                <a:ea typeface="+mn-ea"/>
                <a:cs typeface="+mn-cs"/>
              </a:rPr>
              <a:t>Automating certain tasks on certificates that you purchase from Public CAs, such as enroll and renew.</a:t>
            </a:r>
          </a:p>
          <a:p>
            <a:r>
              <a:rPr lang="en-US" sz="1200" b="0" i="0" u="none" strike="noStrike" kern="1200" dirty="0">
                <a:solidFill>
                  <a:schemeClr val="tx1"/>
                </a:solidFill>
                <a:effectLst/>
                <a:latin typeface="+mn-lt"/>
                <a:ea typeface="+mn-ea"/>
                <a:cs typeface="+mn-cs"/>
              </a:rPr>
              <a:t>In addition, Azure Key Vaults allow you to segregate application secrets. Applications may access only the vault that they are allowed to access, and they be limited to only perform specific operations. You can create an Azure Key Vault per application and restrict the secrets stored in a Key Vault to a specific application and team of developers.</a:t>
            </a:r>
          </a:p>
          <a:p>
            <a:r>
              <a:rPr lang="en-US" sz="1200" b="1" i="0" u="none" strike="noStrike" kern="1200" dirty="0">
                <a:solidFill>
                  <a:schemeClr val="tx1"/>
                </a:solidFill>
                <a:effectLst/>
                <a:latin typeface="+mn-lt"/>
                <a:ea typeface="+mn-ea"/>
                <a:cs typeface="+mn-cs"/>
              </a:rPr>
              <a:t>Integrate with other Azure services</a:t>
            </a:r>
          </a:p>
          <a:p>
            <a:r>
              <a:rPr lang="en-US" sz="1200" b="0" i="0" u="none" strike="noStrike" kern="1200" dirty="0">
                <a:solidFill>
                  <a:schemeClr val="tx1"/>
                </a:solidFill>
                <a:effectLst/>
                <a:latin typeface="+mn-lt"/>
                <a:ea typeface="+mn-ea"/>
                <a:cs typeface="+mn-cs"/>
              </a:rPr>
              <a:t>As a secure store in Azure, Key Vault has been used to simplify scenarios like </a:t>
            </a:r>
            <a:r>
              <a:rPr lang="en-US" sz="1200" b="0" i="0" u="sng" strike="noStrike" kern="1200" dirty="0">
                <a:solidFill>
                  <a:schemeClr val="tx1"/>
                </a:solidFill>
                <a:effectLst/>
                <a:latin typeface="+mn-lt"/>
                <a:ea typeface="+mn-ea"/>
                <a:cs typeface="+mn-cs"/>
                <a:hlinkClick r:id="rId3"/>
              </a:rPr>
              <a:t>Azure Disk Encryption</a:t>
            </a:r>
            <a:r>
              <a:rPr lang="en-US" sz="1200" b="0" i="0" u="none" strike="noStrike" kern="1200" dirty="0">
                <a:solidFill>
                  <a:schemeClr val="tx1"/>
                </a:solidFill>
                <a:effectLst/>
                <a:latin typeface="+mn-lt"/>
                <a:ea typeface="+mn-ea"/>
                <a:cs typeface="+mn-cs"/>
              </a:rPr>
              <a:t>, the </a:t>
            </a:r>
            <a:r>
              <a:rPr lang="en-US" sz="1200" b="0" i="0" u="sng" strike="noStrike" kern="1200" dirty="0">
                <a:solidFill>
                  <a:schemeClr val="tx1"/>
                </a:solidFill>
                <a:effectLst/>
                <a:latin typeface="+mn-lt"/>
                <a:ea typeface="+mn-ea"/>
                <a:cs typeface="+mn-cs"/>
                <a:hlinkClick r:id="rId4"/>
              </a:rPr>
              <a:t>always encrypted</a:t>
            </a:r>
            <a:r>
              <a:rPr lang="en-US" sz="1200" b="0" i="0" u="none" strike="noStrike" kern="1200" dirty="0">
                <a:solidFill>
                  <a:schemeClr val="tx1"/>
                </a:solidFill>
                <a:effectLst/>
                <a:latin typeface="+mn-lt"/>
                <a:ea typeface="+mn-ea"/>
                <a:cs typeface="+mn-cs"/>
              </a:rPr>
              <a:t> functionality in SQL server and Azure SQL, </a:t>
            </a:r>
            <a:r>
              <a:rPr lang="en-US" sz="1200" b="0" i="0" u="sng" strike="noStrike" kern="1200" dirty="0">
                <a:solidFill>
                  <a:schemeClr val="tx1"/>
                </a:solidFill>
                <a:effectLst/>
                <a:latin typeface="+mn-lt"/>
                <a:ea typeface="+mn-ea"/>
                <a:cs typeface="+mn-cs"/>
                <a:hlinkClick r:id="rId5"/>
              </a:rPr>
              <a:t>Azure web apps</a:t>
            </a:r>
            <a:r>
              <a:rPr lang="en-US" sz="1200" b="0" i="0" u="none" strike="noStrike" kern="1200" dirty="0">
                <a:solidFill>
                  <a:schemeClr val="tx1"/>
                </a:solidFill>
                <a:effectLst/>
                <a:latin typeface="+mn-lt"/>
                <a:ea typeface="+mn-ea"/>
                <a:cs typeface="+mn-cs"/>
              </a:rPr>
              <a:t>. Key Vault itself can integrate with storage accounts, event hubs, and log analytics.</a:t>
            </a:r>
          </a:p>
          <a:p>
            <a:endParaRPr lang="en-US" baseline="0" dirty="0"/>
          </a:p>
          <a:p>
            <a:endParaRPr lang="en-US" baseline="0" dirty="0"/>
          </a:p>
          <a:p>
            <a:r>
              <a:rPr lang="en-US" sz="1200" b="1" i="0" u="none" strike="noStrike" kern="1200" dirty="0">
                <a:solidFill>
                  <a:schemeClr val="tx1"/>
                </a:solidFill>
                <a:effectLst/>
                <a:latin typeface="+mn-lt"/>
                <a:ea typeface="+mn-ea"/>
                <a:cs typeface="+mn-cs"/>
              </a:rPr>
              <a:t>What is managed identities for Azure resources?</a:t>
            </a:r>
          </a:p>
          <a:p>
            <a:r>
              <a:rPr lang="en-US" baseline="0" dirty="0"/>
              <a:t>https://docs.microsoft.com/en-us/azure/active-directory/managed-identities-azure-resources/overview</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28637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AU" dirty="0"/>
              <a:t>https://docs.microsoft.com/en-us/azure/networking/networking-overview</a:t>
            </a:r>
          </a:p>
          <a:p>
            <a:pPr marL="0" lvl="0" indent="0">
              <a:buNone/>
            </a:pPr>
            <a:endParaRPr lang="en-AU" dirty="0"/>
          </a:p>
          <a:p>
            <a:pPr marL="0" lvl="0" indent="0">
              <a:buNone/>
            </a:pPr>
            <a:r>
              <a:rPr lang="en-AU" sz="1200" b="0" i="0" u="none" strike="noStrike" kern="1200" dirty="0">
                <a:solidFill>
                  <a:schemeClr val="tx1"/>
                </a:solidFill>
                <a:effectLst/>
                <a:latin typeface="+mn-lt"/>
                <a:ea typeface="+mn-ea"/>
                <a:cs typeface="+mn-cs"/>
              </a:rPr>
              <a:t>Microsoft Networking Academy</a:t>
            </a:r>
            <a:endParaRPr lang="en-AU" dirty="0"/>
          </a:p>
          <a:p>
            <a:pPr marL="0" lvl="0" indent="0">
              <a:buNone/>
            </a:pPr>
            <a:r>
              <a:rPr lang="en-AU" dirty="0"/>
              <a:t>https://www.youtube.com/channel/UCy6v89YQ_u12dsxK4FH0NuA</a:t>
            </a:r>
          </a:p>
        </p:txBody>
      </p:sp>
      <p:sp>
        <p:nvSpPr>
          <p:cNvPr id="4" name="Slide Number Placeholder 3"/>
          <p:cNvSpPr>
            <a:spLocks noGrp="1"/>
          </p:cNvSpPr>
          <p:nvPr>
            <p:ph type="sldNum" sz="quarter" idx="10"/>
          </p:nvPr>
        </p:nvSpPr>
        <p:spPr/>
        <p:txBody>
          <a:bodyPr/>
          <a:lstStyle/>
          <a:p>
            <a:fld id="{3D75DBB0-5A17-479E-945A-924992E47E89}" type="slidenum">
              <a:rPr lang="en-AU" smtClean="0"/>
              <a:t>53</a:t>
            </a:fld>
            <a:endParaRPr lang="en-AU"/>
          </a:p>
        </p:txBody>
      </p:sp>
    </p:spTree>
    <p:extLst>
      <p:ext uri="{BB962C8B-B14F-4D97-AF65-F5344CB8AC3E}">
        <p14:creationId xmlns:p14="http://schemas.microsoft.com/office/powerpoint/2010/main" val="201773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Security</a:t>
            </a:r>
          </a:p>
          <a:p>
            <a:pPr marL="0" indent="0">
              <a:buNone/>
            </a:pPr>
            <a:r>
              <a:rPr lang="en-US" sz="1200" b="0" i="0" u="none" strike="noStrike" kern="1200" dirty="0">
                <a:solidFill>
                  <a:schemeClr val="tx1"/>
                </a:solidFill>
                <a:effectLst/>
                <a:latin typeface="+mn-lt"/>
                <a:ea typeface="+mn-ea"/>
                <a:cs typeface="+mn-cs"/>
              </a:rPr>
              <a:t>Help keep your data </a:t>
            </a:r>
            <a:r>
              <a:rPr lang="en-US" sz="1200" b="1" i="0" u="none" strike="noStrike" kern="1200" dirty="0">
                <a:solidFill>
                  <a:schemeClr val="tx1"/>
                </a:solidFill>
                <a:effectLst/>
                <a:latin typeface="+mn-lt"/>
                <a:ea typeface="+mn-ea"/>
                <a:cs typeface="+mn-cs"/>
              </a:rPr>
              <a:t>secure</a:t>
            </a:r>
          </a:p>
          <a:p>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Security Development Lifecycle</a:t>
            </a:r>
            <a:r>
              <a:rPr lang="en-US" sz="1200" b="0" i="0" u="none" strike="noStrike" kern="1200" dirty="0">
                <a:solidFill>
                  <a:schemeClr val="tx1"/>
                </a:solidFill>
                <a:effectLst/>
                <a:latin typeface="+mn-lt"/>
                <a:ea typeface="+mn-ea"/>
                <a:cs typeface="+mn-cs"/>
              </a:rPr>
              <a:t>, a mandatory development process that embeds security requirements into our software.</a:t>
            </a:r>
          </a:p>
          <a:p>
            <a:r>
              <a:rPr lang="en-US" sz="1200" b="1" i="0" u="none" strike="noStrike" kern="1200" dirty="0">
                <a:solidFill>
                  <a:schemeClr val="tx1"/>
                </a:solidFill>
                <a:effectLst/>
                <a:latin typeface="+mn-lt"/>
                <a:ea typeface="+mn-ea"/>
                <a:cs typeface="+mn-cs"/>
              </a:rPr>
              <a:t>Cyber Defense Operations Center</a:t>
            </a:r>
            <a:r>
              <a:rPr lang="en-US" sz="1200" b="0" i="0" u="none" strike="noStrike" kern="1200" dirty="0">
                <a:solidFill>
                  <a:schemeClr val="tx1"/>
                </a:solidFill>
                <a:effectLst/>
                <a:latin typeface="+mn-lt"/>
                <a:ea typeface="+mn-ea"/>
                <a:cs typeface="+mn-cs"/>
              </a:rPr>
              <a:t> that protects Microsoft’s cloud infrastructure, services, products, devices, and our own corporate resources from evolving threats.</a:t>
            </a:r>
          </a:p>
          <a:p>
            <a:r>
              <a:rPr lang="en-US" sz="1200" b="1" i="0" u="none" strike="noStrike" kern="1200" dirty="0">
                <a:solidFill>
                  <a:schemeClr val="tx1"/>
                </a:solidFill>
                <a:effectLst/>
                <a:latin typeface="+mn-lt"/>
                <a:ea typeface="+mn-ea"/>
                <a:cs typeface="+mn-cs"/>
              </a:rPr>
              <a:t>Built-in product security</a:t>
            </a:r>
            <a:r>
              <a:rPr lang="en-US" sz="1200" b="0" i="0" u="none" strike="noStrike" kern="1200" dirty="0">
                <a:solidFill>
                  <a:schemeClr val="tx1"/>
                </a:solidFill>
                <a:effectLst/>
                <a:latin typeface="+mn-lt"/>
                <a:ea typeface="+mn-ea"/>
                <a:cs typeface="+mn-cs"/>
              </a:rPr>
              <a:t> designed to help meet your organization’s needs for robust security, reliability, and user productivity, with reduced time and costs.</a:t>
            </a:r>
          </a:p>
          <a:p>
            <a:r>
              <a:rPr lang="en-US" sz="1200" b="1" i="0" u="none" strike="noStrike" kern="1200" dirty="0">
                <a:solidFill>
                  <a:schemeClr val="tx1"/>
                </a:solidFill>
                <a:effectLst/>
                <a:latin typeface="+mn-lt"/>
                <a:ea typeface="+mn-ea"/>
                <a:cs typeface="+mn-cs"/>
              </a:rPr>
              <a:t>Data privacy</a:t>
            </a:r>
            <a:r>
              <a:rPr lang="en-US" sz="1200" b="0" i="0" u="none" strike="noStrike" kern="1200" dirty="0">
                <a:solidFill>
                  <a:schemeClr val="tx1"/>
                </a:solidFill>
                <a:effectLst/>
                <a:latin typeface="+mn-lt"/>
                <a:ea typeface="+mn-ea"/>
                <a:cs typeface="+mn-cs"/>
              </a:rPr>
              <a:t> controls and visibility into where your data resides and who has access to it.</a:t>
            </a:r>
          </a:p>
          <a:p>
            <a:r>
              <a:rPr lang="en-US" sz="1200" b="1" i="0" u="none" strike="noStrike" kern="1200" dirty="0">
                <a:solidFill>
                  <a:schemeClr val="tx1"/>
                </a:solidFill>
                <a:effectLst/>
                <a:latin typeface="+mn-lt"/>
                <a:ea typeface="+mn-ea"/>
                <a:cs typeface="+mn-cs"/>
              </a:rPr>
              <a:t>Azure Active Directory</a:t>
            </a:r>
            <a:r>
              <a:rPr lang="en-US" sz="1200" b="0" i="0" u="none" strike="noStrike" kern="1200" dirty="0">
                <a:solidFill>
                  <a:schemeClr val="tx1"/>
                </a:solidFill>
                <a:effectLst/>
                <a:latin typeface="+mn-lt"/>
                <a:ea typeface="+mn-ea"/>
                <a:cs typeface="+mn-cs"/>
              </a:rPr>
              <a:t> (Azure AD) for secure identity in managing users, providing authentication, including Multi-Factor Authentication (MFA), and access control.</a:t>
            </a:r>
          </a:p>
          <a:p>
            <a:r>
              <a:rPr lang="en-US" sz="1200" b="1" i="0" u="none" strike="noStrike" kern="1200" dirty="0">
                <a:solidFill>
                  <a:schemeClr val="tx1"/>
                </a:solidFill>
                <a:effectLst/>
                <a:latin typeface="+mn-lt"/>
                <a:ea typeface="+mn-ea"/>
                <a:cs typeface="+mn-cs"/>
              </a:rPr>
              <a:t>Data encryption</a:t>
            </a:r>
            <a:r>
              <a:rPr lang="en-US" sz="1200" b="0" i="0" u="none" strike="noStrike" kern="1200" dirty="0">
                <a:solidFill>
                  <a:schemeClr val="tx1"/>
                </a:solidFill>
                <a:effectLst/>
                <a:latin typeface="+mn-lt"/>
                <a:ea typeface="+mn-ea"/>
                <a:cs typeface="+mn-cs"/>
              </a:rPr>
              <a:t> methods that stay a step ahead of cybercriminals, providing you additional security for data at rest, on the wire, or within applications.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6</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626159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a:t>The figure above shows an on-premises network connected to the public Internet through a router. You can also see a firewall between the router and a DMZ hosting a DNS server and a web server farm. The web server farm is load balanced using a hardware load balancer that is exposed to the Internet, and consumes resources from the internal subnet. The internal subnet is separated from the DMZ by another firewall, and hosts Active Directory Domain Controller servers, database servers, and application servers. The same network can be hosted in Azure on the right hand side.</a:t>
            </a:r>
          </a:p>
          <a:p>
            <a:pPr marL="0" indent="0">
              <a:buNone/>
            </a:pPr>
            <a:endParaRPr lang="en-US" dirty="0"/>
          </a:p>
          <a:p>
            <a:pPr marL="0" indent="0">
              <a:buNone/>
            </a:pPr>
            <a:r>
              <a:rPr lang="en-US" dirty="0"/>
              <a:t>Notice how the Azure infrastructure takes on the role of the router, allowing access from your </a:t>
            </a:r>
            <a:r>
              <a:rPr lang="en-US" dirty="0" err="1"/>
              <a:t>VNet</a:t>
            </a:r>
            <a:r>
              <a:rPr lang="en-US" dirty="0"/>
              <a:t> to the public Internet without the need of any configuration. Firewalls can be substituted by Network Security Groups (NSGs) applied to each individual subnet. And physical load balancers are substituted by internet facing and internal load balancers in Azure.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9DB6A-E92B-415B-AFB4-9C72D4A9006D}"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44244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247569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Azure DDoS Protection Standard overview</a:t>
            </a:r>
          </a:p>
          <a:p>
            <a:r>
              <a:rPr lang="en-US" baseline="0" dirty="0"/>
              <a:t>https://docs.microsoft.com/en-au/azure/virtual-network/ddos-protection-overview</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604980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57</a:t>
            </a:fld>
            <a:endParaRPr lang="en-AU"/>
          </a:p>
        </p:txBody>
      </p:sp>
    </p:spTree>
    <p:extLst>
      <p:ext uri="{BB962C8B-B14F-4D97-AF65-F5344CB8AC3E}">
        <p14:creationId xmlns:p14="http://schemas.microsoft.com/office/powerpoint/2010/main" val="42154091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baseline="0" dirty="0"/>
              <a:t>https://docs.microsoft.com/en-us/azure/storage/</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4035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Advanced Threat Protection for Azure Storage</a:t>
            </a:r>
          </a:p>
          <a:p>
            <a:r>
              <a:rPr lang="en-US" sz="1200" b="0" i="0" u="none" strike="noStrike" kern="1200" dirty="0">
                <a:solidFill>
                  <a:schemeClr val="tx1"/>
                </a:solidFill>
                <a:effectLst/>
                <a:latin typeface="+mn-lt"/>
                <a:ea typeface="+mn-ea"/>
                <a:cs typeface="+mn-cs"/>
              </a:rPr>
              <a:t>https://docs.microsoft.com/en-us/azure/storage/common/storage-advanced-threat-protection</a:t>
            </a:r>
          </a:p>
          <a:p>
            <a:r>
              <a:rPr lang="en-US" sz="1200" b="1" i="0" u="none" strike="noStrike" kern="1200" dirty="0">
                <a:solidFill>
                  <a:schemeClr val="tx1"/>
                </a:solidFill>
                <a:effectLst/>
                <a:latin typeface="+mn-lt"/>
                <a:ea typeface="+mn-ea"/>
                <a:cs typeface="+mn-cs"/>
              </a:rPr>
              <a:t>Enable secure TLS for Azure Storage client</a:t>
            </a:r>
          </a:p>
          <a:p>
            <a:r>
              <a:rPr lang="en-US" baseline="0" dirty="0"/>
              <a:t>https://docs.microsoft.com/en-us/azure/storage/common/storage-security-tls</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76007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endParaRPr lang="en-AU" dirty="0"/>
          </a:p>
        </p:txBody>
      </p:sp>
      <p:sp>
        <p:nvSpPr>
          <p:cNvPr id="4" name="Slide Number Placeholder 3"/>
          <p:cNvSpPr>
            <a:spLocks noGrp="1"/>
          </p:cNvSpPr>
          <p:nvPr>
            <p:ph type="sldNum" sz="quarter" idx="10"/>
          </p:nvPr>
        </p:nvSpPr>
        <p:spPr/>
        <p:txBody>
          <a:bodyPr/>
          <a:lstStyle/>
          <a:p>
            <a:fld id="{3D75DBB0-5A17-479E-945A-924992E47E89}" type="slidenum">
              <a:rPr lang="en-AU" smtClean="0"/>
              <a:t>60</a:t>
            </a:fld>
            <a:endParaRPr lang="en-AU"/>
          </a:p>
        </p:txBody>
      </p:sp>
    </p:spTree>
    <p:extLst>
      <p:ext uri="{BB962C8B-B14F-4D97-AF65-F5344CB8AC3E}">
        <p14:creationId xmlns:p14="http://schemas.microsoft.com/office/powerpoint/2010/main" val="38600351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04352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6E8C67A6-C0E7-47DF-97C2-CA9B1127539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552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3/26/2019 2:03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31367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Privacy</a:t>
            </a:r>
          </a:p>
          <a:p>
            <a:pPr marL="0" indent="0">
              <a:buNone/>
            </a:pPr>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 your right to control and make decisions about your data.</a:t>
            </a:r>
          </a:p>
          <a:p>
            <a:pPr marL="0" indent="0">
              <a:buNone/>
            </a:pPr>
            <a:endParaRPr lang="en-US" sz="1200" b="1"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Control</a:t>
            </a:r>
            <a:r>
              <a:rPr lang="en-US" sz="1200" b="0" i="0" u="none" strike="noStrike" kern="1200" dirty="0">
                <a:solidFill>
                  <a:schemeClr val="tx1"/>
                </a:solidFill>
                <a:effectLst/>
                <a:latin typeface="+mn-lt"/>
                <a:ea typeface="+mn-ea"/>
                <a:cs typeface="+mn-cs"/>
              </a:rPr>
              <a:t>—We will put you in control of your privacy with easy-to-use tools and clear choices.</a:t>
            </a:r>
          </a:p>
          <a:p>
            <a:r>
              <a:rPr lang="en-US" sz="1200" b="1" i="0" u="none" strike="noStrike" kern="1200" dirty="0">
                <a:solidFill>
                  <a:schemeClr val="tx1"/>
                </a:solidFill>
                <a:effectLst/>
                <a:latin typeface="+mn-lt"/>
                <a:ea typeface="+mn-ea"/>
                <a:cs typeface="+mn-cs"/>
              </a:rPr>
              <a:t>Transparency</a:t>
            </a:r>
            <a:r>
              <a:rPr lang="en-US" sz="1200" b="0" i="0" u="none" strike="noStrike" kern="1200" dirty="0">
                <a:solidFill>
                  <a:schemeClr val="tx1"/>
                </a:solidFill>
                <a:effectLst/>
                <a:latin typeface="+mn-lt"/>
                <a:ea typeface="+mn-ea"/>
                <a:cs typeface="+mn-cs"/>
              </a:rPr>
              <a:t>—We will be transparent about data collection and use so you can make informed decisions.</a:t>
            </a:r>
          </a:p>
          <a:p>
            <a:r>
              <a:rPr lang="en-US" sz="1200" b="1" i="0" u="none" strike="noStrike" kern="1200" dirty="0">
                <a:solidFill>
                  <a:schemeClr val="tx1"/>
                </a:solidFill>
                <a:effectLst/>
                <a:latin typeface="+mn-lt"/>
                <a:ea typeface="+mn-ea"/>
                <a:cs typeface="+mn-cs"/>
              </a:rPr>
              <a:t>Security</a:t>
            </a:r>
            <a:r>
              <a:rPr lang="en-US" sz="1200" b="0" i="0" u="none" strike="noStrike" kern="1200" dirty="0">
                <a:solidFill>
                  <a:schemeClr val="tx1"/>
                </a:solidFill>
                <a:effectLst/>
                <a:latin typeface="+mn-lt"/>
                <a:ea typeface="+mn-ea"/>
                <a:cs typeface="+mn-cs"/>
              </a:rPr>
              <a:t>—We will protect the data you entrust to us through strong security and encryption.</a:t>
            </a:r>
          </a:p>
          <a:p>
            <a:r>
              <a:rPr lang="en-US" sz="1200" b="1" i="0" u="none" strike="noStrike" kern="1200" dirty="0">
                <a:solidFill>
                  <a:schemeClr val="tx1"/>
                </a:solidFill>
                <a:effectLst/>
                <a:latin typeface="+mn-lt"/>
                <a:ea typeface="+mn-ea"/>
                <a:cs typeface="+mn-cs"/>
              </a:rPr>
              <a:t>Strong legal protections</a:t>
            </a:r>
            <a:r>
              <a:rPr lang="en-US" sz="1200" b="0" i="0" u="none" strike="noStrike" kern="1200" dirty="0">
                <a:solidFill>
                  <a:schemeClr val="tx1"/>
                </a:solidFill>
                <a:effectLst/>
                <a:latin typeface="+mn-lt"/>
                <a:ea typeface="+mn-ea"/>
                <a:cs typeface="+mn-cs"/>
              </a:rPr>
              <a:t>—We will respect your local privacy laws and fight for legal protection of your privacy as a fundamental human right.</a:t>
            </a:r>
          </a:p>
          <a:p>
            <a:r>
              <a:rPr lang="en-US" sz="1200" b="1" i="0" u="none" strike="noStrike" kern="1200" dirty="0">
                <a:solidFill>
                  <a:schemeClr val="tx1"/>
                </a:solidFill>
                <a:effectLst/>
                <a:latin typeface="+mn-lt"/>
                <a:ea typeface="+mn-ea"/>
                <a:cs typeface="+mn-cs"/>
              </a:rPr>
              <a:t>No content-based targeting</a:t>
            </a:r>
            <a:r>
              <a:rPr lang="en-US" sz="1200" b="0" i="0" u="none" strike="noStrike" kern="1200" dirty="0">
                <a:solidFill>
                  <a:schemeClr val="tx1"/>
                </a:solidFill>
                <a:effectLst/>
                <a:latin typeface="+mn-lt"/>
                <a:ea typeface="+mn-ea"/>
                <a:cs typeface="+mn-cs"/>
              </a:rPr>
              <a:t>—We will not use your email, chat, files, or other personal content to target ads to you.</a:t>
            </a:r>
          </a:p>
          <a:p>
            <a:r>
              <a:rPr lang="en-US" sz="1200" b="1" i="0" u="none" strike="noStrike" kern="1200" dirty="0">
                <a:solidFill>
                  <a:schemeClr val="tx1"/>
                </a:solidFill>
                <a:effectLst/>
                <a:latin typeface="+mn-lt"/>
                <a:ea typeface="+mn-ea"/>
                <a:cs typeface="+mn-cs"/>
              </a:rPr>
              <a:t>Benefits to you</a:t>
            </a:r>
            <a:r>
              <a:rPr lang="en-US" sz="1200" b="0" i="0" u="none" strike="noStrike" kern="1200" dirty="0">
                <a:solidFill>
                  <a:schemeClr val="tx1"/>
                </a:solidFill>
                <a:effectLst/>
                <a:latin typeface="+mn-lt"/>
                <a:ea typeface="+mn-ea"/>
                <a:cs typeface="+mn-cs"/>
              </a:rPr>
              <a:t>—When you opt-in and we collect your data, we will use it to benefit you and to make your experiences better when using Microsoft products.</a:t>
            </a:r>
          </a:p>
          <a:p>
            <a:pPr marL="0" indent="0">
              <a:buNone/>
            </a:pPr>
            <a:endParaRPr lang="en-US" sz="1200" b="1" i="0" u="none" strike="noStrike" kern="1200" dirty="0">
              <a:solidFill>
                <a:schemeClr val="tx1"/>
              </a:solidFill>
              <a:effectLst/>
              <a:latin typeface="+mn-lt"/>
              <a:ea typeface="+mn-ea"/>
              <a:cs typeface="+mn-cs"/>
            </a:endParaRPr>
          </a:p>
          <a:p>
            <a:pPr marL="0" indent="0">
              <a:buNone/>
            </a:pPr>
            <a:endParaRPr lang="en-US" sz="1200" b="1"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a:p>
            <a:pPr marL="0" indent="0">
              <a:buNone/>
            </a:pPr>
            <a:endParaRPr lang="en-US" sz="1200" b="0" i="0" u="none" strike="noStrike" kern="1200" dirty="0">
              <a:solidFill>
                <a:schemeClr val="tx1"/>
              </a:solidFill>
              <a:effectLst/>
              <a:latin typeface="+mn-lt"/>
              <a:ea typeface="+mn-ea"/>
              <a:cs typeface="+mn-cs"/>
            </a:endParaRP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7</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8002828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3/26/2019 2:03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53367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Compliance</a:t>
            </a:r>
          </a:p>
          <a:p>
            <a:pPr marL="0" indent="0">
              <a:buNone/>
            </a:pPr>
            <a:r>
              <a:rPr lang="en-US" sz="1200" b="0" i="0" u="none" strike="noStrike" kern="1200" dirty="0">
                <a:solidFill>
                  <a:schemeClr val="tx1"/>
                </a:solidFill>
                <a:effectLst/>
                <a:latin typeface="+mn-lt"/>
                <a:ea typeface="+mn-ea"/>
                <a:cs typeface="+mn-cs"/>
              </a:rPr>
              <a:t>Manage your data in </a:t>
            </a:r>
            <a:r>
              <a:rPr lang="en-US" sz="1200" b="1" i="0" u="none" strike="noStrike" kern="1200" dirty="0">
                <a:solidFill>
                  <a:schemeClr val="tx1"/>
                </a:solidFill>
                <a:effectLst/>
                <a:latin typeface="+mn-lt"/>
                <a:ea typeface="+mn-ea"/>
                <a:cs typeface="+mn-cs"/>
              </a:rPr>
              <a:t>compliance</a:t>
            </a:r>
            <a:r>
              <a:rPr lang="en-US" sz="1200" b="0" i="0" u="none" strike="noStrike" kern="1200" dirty="0">
                <a:solidFill>
                  <a:schemeClr val="tx1"/>
                </a:solidFill>
                <a:effectLst/>
                <a:latin typeface="+mn-lt"/>
                <a:ea typeface="+mn-ea"/>
                <a:cs typeface="+mn-cs"/>
              </a:rPr>
              <a:t> with law.</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https://www.microsoft.com/en-us/trustcenter/compliance/complianceofferings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AU" sz="1200" b="1" i="0" u="none" strike="noStrike" kern="1200" dirty="0">
                <a:solidFill>
                  <a:schemeClr val="tx1"/>
                </a:solidFill>
                <a:effectLst/>
                <a:latin typeface="+mn-lt"/>
                <a:ea typeface="+mn-ea"/>
                <a:cs typeface="+mn-cs"/>
              </a:rPr>
              <a:t>Microsoft Compliance Manager</a:t>
            </a:r>
            <a:r>
              <a:rPr lang="en-AU" sz="1200" b="0" i="0" u="none" strike="noStrike" kern="1200" dirty="0">
                <a:solidFill>
                  <a:schemeClr val="tx1"/>
                </a:solidFill>
                <a:effectLst/>
                <a:latin typeface="+mn-lt"/>
                <a:ea typeface="+mn-ea"/>
                <a:cs typeface="+mn-cs"/>
              </a:rPr>
              <a:t>,</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Discover</a:t>
            </a:r>
            <a:r>
              <a:rPr lang="en-US" sz="1200" b="0" i="0" u="none" strike="noStrike" kern="1200" dirty="0">
                <a:solidFill>
                  <a:schemeClr val="tx1"/>
                </a:solidFill>
                <a:effectLst/>
                <a:latin typeface="+mn-lt"/>
                <a:ea typeface="+mn-ea"/>
                <a:cs typeface="+mn-cs"/>
              </a:rPr>
              <a:t>—Identify what personal data you have and where it resides.</a:t>
            </a:r>
          </a:p>
          <a:p>
            <a:r>
              <a:rPr lang="en-US" sz="1200" b="1" i="0" u="none" strike="noStrike" kern="1200" dirty="0">
                <a:solidFill>
                  <a:schemeClr val="tx1"/>
                </a:solidFill>
                <a:effectLst/>
                <a:latin typeface="+mn-lt"/>
                <a:ea typeface="+mn-ea"/>
                <a:cs typeface="+mn-cs"/>
              </a:rPr>
              <a:t>Manage</a:t>
            </a:r>
            <a:r>
              <a:rPr lang="en-US" sz="1200" b="0" i="0" u="none" strike="noStrike" kern="1200" dirty="0">
                <a:solidFill>
                  <a:schemeClr val="tx1"/>
                </a:solidFill>
                <a:effectLst/>
                <a:latin typeface="+mn-lt"/>
                <a:ea typeface="+mn-ea"/>
                <a:cs typeface="+mn-cs"/>
              </a:rPr>
              <a:t>—Govern how personal data is used and accessed.</a:t>
            </a:r>
          </a:p>
          <a:p>
            <a:r>
              <a:rPr lang="en-US" sz="1200" b="1" i="0" u="none" strike="noStrike" kern="1200" dirty="0">
                <a:solidFill>
                  <a:schemeClr val="tx1"/>
                </a:solidFill>
                <a:effectLst/>
                <a:latin typeface="+mn-lt"/>
                <a:ea typeface="+mn-ea"/>
                <a:cs typeface="+mn-cs"/>
              </a:rPr>
              <a:t>Protect</a:t>
            </a:r>
            <a:r>
              <a:rPr lang="en-US" sz="1200" b="0" i="0" u="none" strike="noStrike" kern="1200" dirty="0">
                <a:solidFill>
                  <a:schemeClr val="tx1"/>
                </a:solidFill>
                <a:effectLst/>
                <a:latin typeface="+mn-lt"/>
                <a:ea typeface="+mn-ea"/>
                <a:cs typeface="+mn-cs"/>
              </a:rPr>
              <a:t>—Establish security controls to prevent, detect, and respond to vulnerabilities and data breaches.</a:t>
            </a:r>
          </a:p>
          <a:p>
            <a:r>
              <a:rPr lang="en-US" sz="1200" b="1" i="0" u="none" strike="noStrike" kern="1200" dirty="0">
                <a:solidFill>
                  <a:schemeClr val="tx1"/>
                </a:solidFill>
                <a:effectLst/>
                <a:latin typeface="+mn-lt"/>
                <a:ea typeface="+mn-ea"/>
                <a:cs typeface="+mn-cs"/>
              </a:rPr>
              <a:t>Report</a:t>
            </a:r>
            <a:r>
              <a:rPr lang="en-US" sz="1200" b="0" i="0" u="none" strike="noStrike" kern="1200" dirty="0">
                <a:solidFill>
                  <a:schemeClr val="tx1"/>
                </a:solidFill>
                <a:effectLst/>
                <a:latin typeface="+mn-lt"/>
                <a:ea typeface="+mn-ea"/>
                <a:cs typeface="+mn-cs"/>
              </a:rPr>
              <a:t>—Keep required documentation and manage data requests and breach notifications.</a:t>
            </a:r>
          </a:p>
        </p:txBody>
      </p:sp>
      <p:sp>
        <p:nvSpPr>
          <p:cNvPr id="4" name="Slide Number Placeholder 3"/>
          <p:cNvSpPr>
            <a:spLocks noGrp="1"/>
          </p:cNvSpPr>
          <p:nvPr>
            <p:ph type="sldNum" sz="quarter" idx="10"/>
          </p:nvPr>
        </p:nvSpPr>
        <p:spPr/>
        <p:txBody>
          <a:bodyPr/>
          <a:lstStyle/>
          <a:p>
            <a:fld id="{0110E035-3DF4-4A15-9272-486F21423BC9}" type="slidenum">
              <a:rPr lang="en-US" smtClean="0"/>
              <a:pPr/>
              <a:t>8</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358905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indent="0">
              <a:buNone/>
            </a:pPr>
            <a:r>
              <a:rPr lang="en-US" sz="1200" b="1" i="0" u="none" strike="noStrike" kern="1200" dirty="0">
                <a:solidFill>
                  <a:schemeClr val="tx1"/>
                </a:solidFill>
                <a:effectLst/>
                <a:latin typeface="+mn-lt"/>
                <a:ea typeface="+mn-ea"/>
                <a:cs typeface="+mn-cs"/>
              </a:rPr>
              <a:t>Transparency</a:t>
            </a:r>
          </a:p>
          <a:p>
            <a:pPr marL="0" indent="0">
              <a:buNone/>
            </a:pPr>
            <a:r>
              <a:rPr lang="en-US" sz="1200" b="0" i="0" u="none" strike="noStrike" kern="1200" dirty="0">
                <a:solidFill>
                  <a:schemeClr val="tx1"/>
                </a:solidFill>
                <a:effectLst/>
                <a:latin typeface="+mn-lt"/>
                <a:ea typeface="+mn-ea"/>
                <a:cs typeface="+mn-cs"/>
              </a:rPr>
              <a:t>Be </a:t>
            </a:r>
            <a:r>
              <a:rPr lang="en-US" sz="1200" b="1" i="0" u="none" strike="noStrike" kern="1200" dirty="0">
                <a:solidFill>
                  <a:schemeClr val="tx1"/>
                </a:solidFill>
                <a:effectLst/>
                <a:latin typeface="+mn-lt"/>
                <a:ea typeface="+mn-ea"/>
                <a:cs typeface="+mn-cs"/>
              </a:rPr>
              <a:t>transparent</a:t>
            </a:r>
            <a:r>
              <a:rPr lang="en-US" sz="1200" b="0" i="0" u="none" strike="noStrike" kern="1200" dirty="0">
                <a:solidFill>
                  <a:schemeClr val="tx1"/>
                </a:solidFill>
                <a:effectLst/>
                <a:latin typeface="+mn-lt"/>
                <a:ea typeface="+mn-ea"/>
                <a:cs typeface="+mn-cs"/>
              </a:rPr>
              <a:t> about our enterprise cloud services.</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sz="1200" b="0" i="0" u="none" strike="noStrike" kern="1200" dirty="0">
                <a:solidFill>
                  <a:schemeClr val="tx1"/>
                </a:solidFill>
                <a:effectLst/>
                <a:latin typeface="+mn-lt"/>
                <a:ea typeface="+mn-ea"/>
                <a:cs typeface="+mn-cs"/>
              </a:rPr>
              <a:t>Microsoft believes that people and organizations have a right to as much information as possible about how we handle their data in the cloud. We make our policies and practices clear and accessible to everyone on our Corporate and Social Responsibility Reports Hub. We also provide clear explanations about where the data is stored, how we help secure it, who can access it, and under what circumstances. This is how we demonstrate our principle of transparency.</a:t>
            </a:r>
          </a:p>
          <a:p>
            <a:pPr marL="0" indent="0">
              <a:buNone/>
            </a:pPr>
            <a:endParaRPr lang="en-US" sz="1200" b="0" i="0" u="none" strike="noStrike" kern="1200" dirty="0">
              <a:solidFill>
                <a:schemeClr val="tx1"/>
              </a:solidFill>
              <a:effectLst/>
              <a:latin typeface="+mn-lt"/>
              <a:ea typeface="+mn-ea"/>
              <a:cs typeface="+mn-cs"/>
            </a:endParaRPr>
          </a:p>
          <a:p>
            <a:pPr marL="0" indent="0">
              <a:buNone/>
            </a:pPr>
            <a:r>
              <a:rPr lang="en-US" b="1" dirty="0"/>
              <a:t>https://www.microsoft.com/corporate-responsibility/reports-hub</a:t>
            </a:r>
          </a:p>
          <a:p>
            <a:pPr marL="0" indent="0">
              <a:buNone/>
            </a:pPr>
            <a:endParaRPr lang="en-US" b="1" dirty="0"/>
          </a:p>
        </p:txBody>
      </p:sp>
      <p:sp>
        <p:nvSpPr>
          <p:cNvPr id="4" name="Slide Number Placeholder 3"/>
          <p:cNvSpPr>
            <a:spLocks noGrp="1"/>
          </p:cNvSpPr>
          <p:nvPr>
            <p:ph type="sldNum" sz="quarter" idx="10"/>
          </p:nvPr>
        </p:nvSpPr>
        <p:spPr/>
        <p:txBody>
          <a:bodyPr/>
          <a:lstStyle/>
          <a:p>
            <a:fld id="{0110E035-3DF4-4A15-9272-486F21423BC9}" type="slidenum">
              <a:rPr lang="en-US" smtClean="0"/>
              <a:pPr/>
              <a:t>9</a:t>
            </a:fld>
            <a:endParaRPr lang="en-US"/>
          </a:p>
        </p:txBody>
      </p:sp>
      <p:sp>
        <p:nvSpPr>
          <p:cNvPr id="7" name="Slide Image Placeholder 6"/>
          <p:cNvSpPr>
            <a:spLocks noGrp="1" noRot="1" noChangeAspect="1"/>
          </p:cNvSpPr>
          <p:nvPr>
            <p:ph type="sldImg"/>
          </p:nvPr>
        </p:nvSpPr>
        <p:spPr>
          <a:xfrm>
            <a:off x="384175" y="484188"/>
            <a:ext cx="6096000" cy="3429000"/>
          </a:xfrm>
        </p:spPr>
      </p:sp>
      <p:sp>
        <p:nvSpPr>
          <p:cNvPr id="2" name="Rectangle 1"/>
          <p:cNvSpPr/>
          <p:nvPr/>
        </p:nvSpPr>
        <p:spPr>
          <a:xfrm>
            <a:off x="-2979057" y="5080000"/>
            <a:ext cx="3175000" cy="1446550"/>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09 October 2013
</a:t>
            </a:r>
            <a:r>
              <a:rPr lang="en-US" sz="1100" dirty="0">
                <a:latin typeface="Calibri"/>
              </a:rPr>
              <a:t>It seems odd to use “finally” here, given that this is not a long process – or, at least, has not been described in great detail. Kindly consider removing it, or replacing it with something that clarifies context.</a:t>
            </a:r>
          </a:p>
        </p:txBody>
      </p:sp>
    </p:spTree>
    <p:extLst>
      <p:ext uri="{BB962C8B-B14F-4D97-AF65-F5344CB8AC3E}">
        <p14:creationId xmlns:p14="http://schemas.microsoft.com/office/powerpoint/2010/main" val="1162836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 this as a pointer to whiteboard an Azure overview if your audience has never touched Cloud before.</a:t>
            </a:r>
          </a:p>
        </p:txBody>
      </p:sp>
      <p:sp>
        <p:nvSpPr>
          <p:cNvPr id="4" name="Slide Number Placeholder 3"/>
          <p:cNvSpPr>
            <a:spLocks noGrp="1"/>
          </p:cNvSpPr>
          <p:nvPr>
            <p:ph type="sldNum" sz="quarter" idx="5"/>
          </p:nvPr>
        </p:nvSpPr>
        <p:spPr/>
        <p:txBody>
          <a:bodyPr/>
          <a:lstStyle/>
          <a:p>
            <a:fld id="{AA96A2AC-612E-474A-9065-31A666F74ADB}" type="slidenum">
              <a:rPr lang="da-DK" smtClean="0"/>
              <a:t>10</a:t>
            </a:fld>
            <a:endParaRPr lang="da-DK"/>
          </a:p>
        </p:txBody>
      </p:sp>
    </p:spTree>
    <p:extLst>
      <p:ext uri="{BB962C8B-B14F-4D97-AF65-F5344CB8AC3E}">
        <p14:creationId xmlns:p14="http://schemas.microsoft.com/office/powerpoint/2010/main" val="27143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448585" y="6001381"/>
            <a:ext cx="1792850" cy="386208"/>
          </a:xfrm>
          <a:prstGeom prst="rect">
            <a:avLst/>
          </a:prstGeom>
        </p:spPr>
      </p:pic>
    </p:spTree>
    <p:extLst>
      <p:ext uri="{BB962C8B-B14F-4D97-AF65-F5344CB8AC3E}">
        <p14:creationId xmlns:p14="http://schemas.microsoft.com/office/powerpoint/2010/main" val="10749067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6774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0177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897420" y="6256218"/>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44939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losing logo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E71000-2A2B-4181-A8E9-24EA953814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68209631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C3AB3372-E31A-47D4-9482-4E667820B5CC}" type="datetime1">
              <a:rPr lang="en-US" smtClean="0"/>
              <a:t>3/26/2019</a:t>
            </a:fld>
            <a:endParaRPr lang="en-US"/>
          </a:p>
        </p:txBody>
      </p:sp>
      <p:sp>
        <p:nvSpPr>
          <p:cNvPr id="5" name="Slide Number Placeholder 4"/>
          <p:cNvSpPr>
            <a:spLocks noGrp="1"/>
          </p:cNvSpPr>
          <p:nvPr>
            <p:ph type="sldNum" sz="quarter" idx="12"/>
          </p:nvPr>
        </p:nvSpPr>
        <p:spPr>
          <a:xfrm>
            <a:off x="8850631" y="6356351"/>
            <a:ext cx="2743200" cy="365125"/>
          </a:xfrm>
        </p:spPr>
        <p:txBody>
          <a:bodyPr/>
          <a:lstStyle/>
          <a:p>
            <a:fld id="{AFFF257A-30C5-4AFB-911B-BE4CEEA1EA82}" type="slidenum">
              <a:rPr lang="en-US" smtClean="0"/>
              <a:t>‹#›</a:t>
            </a:fld>
            <a:endParaRPr lang="en-US"/>
          </a:p>
        </p:txBody>
      </p:sp>
      <p:sp>
        <p:nvSpPr>
          <p:cNvPr id="7" name="Text Placeholder 6"/>
          <p:cNvSpPr>
            <a:spLocks noGrp="1"/>
          </p:cNvSpPr>
          <p:nvPr>
            <p:ph type="body" sz="quarter" idx="13"/>
          </p:nvPr>
        </p:nvSpPr>
        <p:spPr>
          <a:xfrm>
            <a:off x="402337" y="1143001"/>
            <a:ext cx="11173968" cy="2052030"/>
          </a:xfrm>
        </p:spPr>
        <p:txBody>
          <a:bodyPr/>
          <a:lstStyle>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199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1758476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919"/>
            <a:ext cx="12192000" cy="6852165"/>
          </a:xfrm>
          <a:prstGeom prst="rect">
            <a:avLst/>
          </a:prstGeom>
        </p:spPr>
      </p:pic>
      <p:sp>
        <p:nvSpPr>
          <p:cNvPr id="3" name="Rectangle 2"/>
          <p:cNvSpPr/>
          <p:nvPr userDrawn="1"/>
        </p:nvSpPr>
        <p:spPr>
          <a:xfrm>
            <a:off x="1"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srgbClr val="FFFFFF"/>
              </a:solidFill>
            </a:endParaRPr>
          </a:p>
        </p:txBody>
      </p:sp>
    </p:spTree>
    <p:extLst>
      <p:ext uri="{BB962C8B-B14F-4D97-AF65-F5344CB8AC3E}">
        <p14:creationId xmlns:p14="http://schemas.microsoft.com/office/powerpoint/2010/main" val="2564771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Accent 2">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C0F1157-7BC7-4AD7-A3DB-C01B37FB32A7}"/>
              </a:ext>
            </a:extLst>
          </p:cNvPr>
          <p:cNvSpPr>
            <a:spLocks noGrp="1"/>
          </p:cNvSpPr>
          <p:nvPr>
            <p:ph type="title"/>
          </p:nvPr>
        </p:nvSpPr>
        <p:spPr>
          <a:xfrm>
            <a:off x="274320" y="296898"/>
            <a:ext cx="10973118" cy="914365"/>
          </a:xfrm>
          <a:prstGeom prst="rect">
            <a:avLst/>
          </a:prstGeom>
        </p:spPr>
        <p:txBody>
          <a:bodyPr/>
          <a:lstStyle>
            <a:lvl1pPr>
              <a:defRPr>
                <a:solidFill>
                  <a:schemeClr val="tx1"/>
                </a:solidFill>
              </a:defRPr>
            </a:lvl1pPr>
          </a:lstStyle>
          <a:p>
            <a:r>
              <a:rPr lang="en-US"/>
              <a:t>Segoe UI 58pt</a:t>
            </a:r>
          </a:p>
        </p:txBody>
      </p:sp>
      <p:sp>
        <p:nvSpPr>
          <p:cNvPr id="4" name="Text Placeholder 2">
            <a:extLst>
              <a:ext uri="{FF2B5EF4-FFF2-40B4-BE49-F238E27FC236}">
                <a16:creationId xmlns:a16="http://schemas.microsoft.com/office/drawing/2014/main" id="{AEE3FFE3-0ACE-4BC5-A433-24492B669D82}"/>
              </a:ext>
            </a:extLst>
          </p:cNvPr>
          <p:cNvSpPr>
            <a:spLocks noGrp="1"/>
          </p:cNvSpPr>
          <p:nvPr>
            <p:ph sz="quarter" idx="10"/>
          </p:nvPr>
        </p:nvSpPr>
        <p:spPr>
          <a:xfrm>
            <a:off x="274638" y="1697062"/>
            <a:ext cx="10972800" cy="5000601"/>
          </a:xfrm>
          <a:prstGeom prst="rect">
            <a:avLst/>
          </a:prstGeom>
        </p:spPr>
        <p:txBody>
          <a:bodyPr/>
          <a:lstStyle>
            <a:lvl1pPr>
              <a:defRPr>
                <a:solidFill>
                  <a:schemeClr val="tx1"/>
                </a:solidFill>
              </a:defRPr>
            </a:lvl1pPr>
            <a:lvl2pPr>
              <a:defRPr>
                <a:solidFill>
                  <a:schemeClr val="tx1"/>
                </a:solidFill>
              </a:defRPr>
            </a:lvl2pPr>
          </a:lstStyle>
          <a:p>
            <a:r>
              <a:rPr lang="en-US"/>
              <a:t>There are two levels of bullets here; 26pt Segoe UI followed by:</a:t>
            </a:r>
          </a:p>
          <a:p>
            <a:pPr lvl="1"/>
            <a:r>
              <a:rPr lang="en-US"/>
              <a:t>24 </a:t>
            </a:r>
            <a:r>
              <a:rPr lang="en-US" err="1"/>
              <a:t>pt</a:t>
            </a:r>
            <a:r>
              <a:rPr lang="en-US"/>
              <a:t> Segoe UI. </a:t>
            </a:r>
          </a:p>
        </p:txBody>
      </p:sp>
    </p:spTree>
    <p:extLst>
      <p:ext uri="{BB962C8B-B14F-4D97-AF65-F5344CB8AC3E}">
        <p14:creationId xmlns:p14="http://schemas.microsoft.com/office/powerpoint/2010/main" val="344824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p:nvPicPr>
        <p:blipFill>
          <a:blip r:embed="rId1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816493140"/>
      </p:ext>
    </p:extLst>
  </p:cSld>
  <p:clrMap bg1="dk1" tx1="lt1" bg2="dk2" tx2="lt2" accent1="accent1" accent2="accent2" accent3="accent3" accent4="accent4" accent5="accent5" accent6="accent6" hlink="hlink" folHlink="folHlink"/>
  <p:sldLayoutIdLst>
    <p:sldLayoutId id="2147483702" r:id="rId1"/>
    <p:sldLayoutId id="2147483704" r:id="rId2"/>
    <p:sldLayoutId id="2147483715" r:id="rId3"/>
    <p:sldLayoutId id="2147484179" r:id="rId4"/>
    <p:sldLayoutId id="2147484258" r:id="rId5"/>
    <p:sldLayoutId id="2147484259" r:id="rId6"/>
    <p:sldLayoutId id="2147484261" r:id="rId7"/>
    <p:sldLayoutId id="2147484262" r:id="rId8"/>
    <p:sldLayoutId id="2147484263" r:id="rId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svg"/><Relationship Id="rId47" Type="http://schemas.openxmlformats.org/officeDocument/2006/relationships/image" Target="../media/image52.png"/><Relationship Id="rId50" Type="http://schemas.openxmlformats.org/officeDocument/2006/relationships/image" Target="../media/image55.png"/><Relationship Id="rId55" Type="http://schemas.openxmlformats.org/officeDocument/2006/relationships/image" Target="../media/image59.png"/><Relationship Id="rId63" Type="http://schemas.openxmlformats.org/officeDocument/2006/relationships/image" Target="../media/image67.png"/><Relationship Id="rId68" Type="http://schemas.openxmlformats.org/officeDocument/2006/relationships/image" Target="../media/image71.png"/><Relationship Id="rId7"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21.png"/><Relationship Id="rId29" Type="http://schemas.openxmlformats.org/officeDocument/2006/relationships/image" Target="../media/image34.png"/><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3" Type="http://schemas.openxmlformats.org/officeDocument/2006/relationships/hyperlink" Target="https://www.google.com/url?sa=i&amp;rct=j&amp;q=&amp;esrc=s&amp;source=images&amp;cd=&amp;cad=rja&amp;uact=8&amp;ved=0ahUKEwijrpzbm9DNAhVU52MKHRcjAxMQjRwIBw&amp;url=https://azure.microsoft.com/en-gb/services/power-bi-embedded/&amp;psig=AFQjCNGAz6ASOEuOFwrvcGbgivFPur_t7w&amp;ust=1467392103935851" TargetMode="External"/><Relationship Id="rId58" Type="http://schemas.openxmlformats.org/officeDocument/2006/relationships/image" Target="../media/image62.png"/><Relationship Id="rId66" Type="http://schemas.openxmlformats.org/officeDocument/2006/relationships/image" Target="../media/image6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49" Type="http://schemas.openxmlformats.org/officeDocument/2006/relationships/image" Target="../media/image54.png"/><Relationship Id="rId57" Type="http://schemas.openxmlformats.org/officeDocument/2006/relationships/image" Target="../media/image61.png"/><Relationship Id="rId61" Type="http://schemas.openxmlformats.org/officeDocument/2006/relationships/image" Target="../media/image65.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52" Type="http://schemas.openxmlformats.org/officeDocument/2006/relationships/image" Target="../media/image57.png"/><Relationship Id="rId60" Type="http://schemas.openxmlformats.org/officeDocument/2006/relationships/image" Target="../media/image64.png"/><Relationship Id="rId65" Type="http://schemas.openxmlformats.org/officeDocument/2006/relationships/image" Target="../media/image68.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48" Type="http://schemas.openxmlformats.org/officeDocument/2006/relationships/image" Target="../media/image53.png"/><Relationship Id="rId56" Type="http://schemas.openxmlformats.org/officeDocument/2006/relationships/image" Target="../media/image60.png"/><Relationship Id="rId64" Type="http://schemas.openxmlformats.org/officeDocument/2006/relationships/hyperlink" Target="https://www.google.com/url?sa=i&amp;rct=j&amp;q=&amp;esrc=s&amp;source=images&amp;cd=&amp;cad=rja&amp;uact=8&amp;ved=0ahUKEwiy6vj9mtDNAhVB4mMKHUztCUcQjRwIBw&amp;url=https://developer.microsoft.com/en-us/app-middleware-partners&amp;psig=AFQjCNFdctU6OJlviMmzVX3AK3wCAgJKIw&amp;ust=1467391908422760" TargetMode="External"/><Relationship Id="rId8" Type="http://schemas.openxmlformats.org/officeDocument/2006/relationships/image" Target="../media/image13.png"/><Relationship Id="rId51" Type="http://schemas.openxmlformats.org/officeDocument/2006/relationships/image" Target="../media/image56.png"/><Relationship Id="rId3" Type="http://schemas.openxmlformats.org/officeDocument/2006/relationships/image" Target="../media/image8.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59" Type="http://schemas.openxmlformats.org/officeDocument/2006/relationships/image" Target="../media/image63.png"/><Relationship Id="rId67" Type="http://schemas.openxmlformats.org/officeDocument/2006/relationships/image" Target="../media/image70.png"/><Relationship Id="rId20" Type="http://schemas.openxmlformats.org/officeDocument/2006/relationships/image" Target="../media/image25.png"/><Relationship Id="rId41" Type="http://schemas.openxmlformats.org/officeDocument/2006/relationships/image" Target="../media/image46.png"/><Relationship Id="rId54" Type="http://schemas.openxmlformats.org/officeDocument/2006/relationships/image" Target="../media/image58.png"/><Relationship Id="rId62" Type="http://schemas.openxmlformats.org/officeDocument/2006/relationships/image" Target="../media/image66.png"/></Relationships>
</file>

<file path=ppt/slides/_rels/slide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73.emf"/><Relationship Id="rId7" Type="http://schemas.openxmlformats.org/officeDocument/2006/relationships/image" Target="../media/image7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 Id="rId9" Type="http://schemas.openxmlformats.org/officeDocument/2006/relationships/image" Target="../media/image79.emf"/></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85.svg"/><Relationship Id="rId13"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svg"/><Relationship Id="rId2" Type="http://schemas.openxmlformats.org/officeDocument/2006/relationships/notesSlide" Target="../notesSlides/notesSlide14.xml"/><Relationship Id="rId16" Type="http://schemas.openxmlformats.org/officeDocument/2006/relationships/image" Target="../media/image93.emf"/><Relationship Id="rId1" Type="http://schemas.openxmlformats.org/officeDocument/2006/relationships/slideLayout" Target="../slideLayouts/slideLayout6.xml"/><Relationship Id="rId6" Type="http://schemas.openxmlformats.org/officeDocument/2006/relationships/image" Target="../media/image83.sv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emf"/><Relationship Id="rId10" Type="http://schemas.openxmlformats.org/officeDocument/2006/relationships/image" Target="../media/image87.svg"/><Relationship Id="rId4" Type="http://schemas.openxmlformats.org/officeDocument/2006/relationships/image" Target="../media/image81.svg"/><Relationship Id="rId9" Type="http://schemas.openxmlformats.org/officeDocument/2006/relationships/image" Target="../media/image86.png"/><Relationship Id="rId14" Type="http://schemas.openxmlformats.org/officeDocument/2006/relationships/image" Target="../media/image91.svg"/></Relationships>
</file>

<file path=ppt/slides/_rels/slide17.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svg"/><Relationship Id="rId18" Type="http://schemas.openxmlformats.org/officeDocument/2006/relationships/image" Target="../media/image95.svg"/><Relationship Id="rId3" Type="http://schemas.openxmlformats.org/officeDocument/2006/relationships/image" Target="../media/image86.png"/><Relationship Id="rId7" Type="http://schemas.openxmlformats.org/officeDocument/2006/relationships/image" Target="../media/image83.svg"/><Relationship Id="rId12" Type="http://schemas.openxmlformats.org/officeDocument/2006/relationships/image" Target="../media/image88.png"/><Relationship Id="rId17" Type="http://schemas.openxmlformats.org/officeDocument/2006/relationships/image" Target="../media/image94.png"/><Relationship Id="rId2" Type="http://schemas.openxmlformats.org/officeDocument/2006/relationships/notesSlide" Target="../notesSlides/notesSlide15.xml"/><Relationship Id="rId16" Type="http://schemas.openxmlformats.org/officeDocument/2006/relationships/image" Target="../media/image92.emf"/><Relationship Id="rId1" Type="http://schemas.openxmlformats.org/officeDocument/2006/relationships/slideLayout" Target="../slideLayouts/slideLayout6.xml"/><Relationship Id="rId6" Type="http://schemas.openxmlformats.org/officeDocument/2006/relationships/image" Target="../media/image82.png"/><Relationship Id="rId11" Type="http://schemas.openxmlformats.org/officeDocument/2006/relationships/image" Target="../media/image81.svg"/><Relationship Id="rId5" Type="http://schemas.openxmlformats.org/officeDocument/2006/relationships/image" Target="../media/image93.emf"/><Relationship Id="rId15" Type="http://schemas.openxmlformats.org/officeDocument/2006/relationships/image" Target="../media/image91.svg"/><Relationship Id="rId10" Type="http://schemas.openxmlformats.org/officeDocument/2006/relationships/image" Target="../media/image80.png"/><Relationship Id="rId4" Type="http://schemas.openxmlformats.org/officeDocument/2006/relationships/image" Target="../media/image87.svg"/><Relationship Id="rId9" Type="http://schemas.openxmlformats.org/officeDocument/2006/relationships/image" Target="../media/image85.svg"/><Relationship Id="rId14" Type="http://schemas.openxmlformats.org/officeDocument/2006/relationships/image" Target="../media/image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 Security Fundamentals</a:t>
            </a:r>
          </a:p>
        </p:txBody>
      </p:sp>
      <p:sp>
        <p:nvSpPr>
          <p:cNvPr id="3" name="Text Placeholder 2">
            <a:extLst>
              <a:ext uri="{FF2B5EF4-FFF2-40B4-BE49-F238E27FC236}">
                <a16:creationId xmlns:a16="http://schemas.microsoft.com/office/drawing/2014/main" id="{8523AB0C-BAD1-4EC6-B2D7-5169A67BBC52}"/>
              </a:ext>
            </a:extLst>
          </p:cNvPr>
          <p:cNvSpPr>
            <a:spLocks noGrp="1"/>
          </p:cNvSpPr>
          <p:nvPr>
            <p:ph type="body" sz="quarter" idx="12"/>
          </p:nvPr>
        </p:nvSpPr>
        <p:spPr/>
        <p:txBody>
          <a:bodyPr/>
          <a:lstStyle/>
          <a:p>
            <a:r>
              <a:rPr lang="en-AU" dirty="0"/>
              <a:t>Trainer Name – Trainer Title</a:t>
            </a:r>
          </a:p>
        </p:txBody>
      </p:sp>
    </p:spTree>
    <p:extLst>
      <p:ext uri="{BB962C8B-B14F-4D97-AF65-F5344CB8AC3E}">
        <p14:creationId xmlns:p14="http://schemas.microsoft.com/office/powerpoint/2010/main" val="1459606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Azure</a:t>
            </a:r>
          </a:p>
        </p:txBody>
      </p:sp>
    </p:spTree>
    <p:extLst>
      <p:ext uri="{BB962C8B-B14F-4D97-AF65-F5344CB8AC3E}">
        <p14:creationId xmlns:p14="http://schemas.microsoft.com/office/powerpoint/2010/main" val="458344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AF6A-EA71-4A91-A687-87E95E464266}"/>
              </a:ext>
            </a:extLst>
          </p:cNvPr>
          <p:cNvSpPr>
            <a:spLocks noGrp="1"/>
          </p:cNvSpPr>
          <p:nvPr>
            <p:ph type="title"/>
          </p:nvPr>
        </p:nvSpPr>
        <p:spPr/>
        <p:txBody>
          <a:bodyPr>
            <a:normAutofit/>
          </a:bodyPr>
          <a:lstStyle/>
          <a:p>
            <a:r>
              <a:rPr lang="en-AU" sz="2800" dirty="0">
                <a:solidFill>
                  <a:schemeClr val="tx1"/>
                </a:solidFill>
              </a:rPr>
              <a:t>Cloud Computing Stack</a:t>
            </a:r>
          </a:p>
        </p:txBody>
      </p:sp>
      <p:sp>
        <p:nvSpPr>
          <p:cNvPr id="4" name="Rectangle 3">
            <a:extLst>
              <a:ext uri="{FF2B5EF4-FFF2-40B4-BE49-F238E27FC236}">
                <a16:creationId xmlns:a16="http://schemas.microsoft.com/office/drawing/2014/main" id="{5D2B28A8-B445-45CC-A127-DBFBF63D6145}"/>
              </a:ext>
            </a:extLst>
          </p:cNvPr>
          <p:cNvSpPr/>
          <p:nvPr/>
        </p:nvSpPr>
        <p:spPr>
          <a:xfrm>
            <a:off x="1265588" y="2059625"/>
            <a:ext cx="9541059" cy="3962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sp>
        <p:nvSpPr>
          <p:cNvPr id="5" name="Rectangle 4">
            <a:extLst>
              <a:ext uri="{FF2B5EF4-FFF2-40B4-BE49-F238E27FC236}">
                <a16:creationId xmlns:a16="http://schemas.microsoft.com/office/drawing/2014/main" id="{3C48D5A2-C386-4CC7-9856-3085C4C2A834}"/>
              </a:ext>
            </a:extLst>
          </p:cNvPr>
          <p:cNvSpPr/>
          <p:nvPr/>
        </p:nvSpPr>
        <p:spPr bwMode="auto">
          <a:xfrm>
            <a:off x="3764982" y="2222905"/>
            <a:ext cx="6869331" cy="3597905"/>
          </a:xfrm>
          <a:prstGeom prst="rect">
            <a:avLst/>
          </a:prstGeom>
          <a:solidFill>
            <a:srgbClr val="FFFFFF">
              <a:lumMod val="95000"/>
            </a:srgbClr>
          </a:solid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 name="Group 5">
            <a:extLst>
              <a:ext uri="{FF2B5EF4-FFF2-40B4-BE49-F238E27FC236}">
                <a16:creationId xmlns:a16="http://schemas.microsoft.com/office/drawing/2014/main" id="{B6CE49D9-569B-4BBA-AFDE-52E644E9D0FE}"/>
              </a:ext>
            </a:extLst>
          </p:cNvPr>
          <p:cNvGrpSpPr/>
          <p:nvPr/>
        </p:nvGrpSpPr>
        <p:grpSpPr>
          <a:xfrm>
            <a:off x="1865566" y="2374668"/>
            <a:ext cx="1912480" cy="3353301"/>
            <a:chOff x="855665" y="1583373"/>
            <a:chExt cx="2427913" cy="4790431"/>
          </a:xfrm>
        </p:grpSpPr>
        <p:sp>
          <p:nvSpPr>
            <p:cNvPr id="7" name="Rectangle 6">
              <a:extLst>
                <a:ext uri="{FF2B5EF4-FFF2-40B4-BE49-F238E27FC236}">
                  <a16:creationId xmlns:a16="http://schemas.microsoft.com/office/drawing/2014/main" id="{14DEDC39-7C8D-4E19-947C-14E452BAE10D}"/>
                </a:ext>
              </a:extLst>
            </p:cNvPr>
            <p:cNvSpPr/>
            <p:nvPr/>
          </p:nvSpPr>
          <p:spPr>
            <a:xfrm>
              <a:off x="1416806" y="158337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sz="1600">
                  <a:solidFill>
                    <a:schemeClr val="tx1">
                      <a:alpha val="99000"/>
                    </a:schemeClr>
                  </a:solidFill>
                  <a:latin typeface="Segoe UI"/>
                  <a:ea typeface="Kozuka Gothic Pro R" pitchFamily="34" charset="-128"/>
                </a:rPr>
                <a:t>Packaged Software</a:t>
              </a:r>
            </a:p>
          </p:txBody>
        </p:sp>
        <p:sp>
          <p:nvSpPr>
            <p:cNvPr id="8" name="Rectangle 7">
              <a:extLst>
                <a:ext uri="{FF2B5EF4-FFF2-40B4-BE49-F238E27FC236}">
                  <a16:creationId xmlns:a16="http://schemas.microsoft.com/office/drawing/2014/main" id="{D1B45F28-7114-42FF-A382-D2218226B1BA}"/>
                </a:ext>
              </a:extLst>
            </p:cNvPr>
            <p:cNvSpPr/>
            <p:nvPr/>
          </p:nvSpPr>
          <p:spPr>
            <a:xfrm>
              <a:off x="1396458" y="5537987"/>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9" name="Rectangle 8">
              <a:extLst>
                <a:ext uri="{FF2B5EF4-FFF2-40B4-BE49-F238E27FC236}">
                  <a16:creationId xmlns:a16="http://schemas.microsoft.com/office/drawing/2014/main" id="{A8233D40-6FB4-4F60-B4D9-84C9A38E086D}"/>
                </a:ext>
              </a:extLst>
            </p:cNvPr>
            <p:cNvSpPr/>
            <p:nvPr/>
          </p:nvSpPr>
          <p:spPr>
            <a:xfrm>
              <a:off x="1396458" y="5083168"/>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10" name="Rectangle 9">
              <a:extLst>
                <a:ext uri="{FF2B5EF4-FFF2-40B4-BE49-F238E27FC236}">
                  <a16:creationId xmlns:a16="http://schemas.microsoft.com/office/drawing/2014/main" id="{E45F40E4-8CCD-467B-8677-CEC551C375B6}"/>
                </a:ext>
              </a:extLst>
            </p:cNvPr>
            <p:cNvSpPr/>
            <p:nvPr/>
          </p:nvSpPr>
          <p:spPr>
            <a:xfrm>
              <a:off x="1396458" y="599280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11" name="Rectangle 10">
              <a:extLst>
                <a:ext uri="{FF2B5EF4-FFF2-40B4-BE49-F238E27FC236}">
                  <a16:creationId xmlns:a16="http://schemas.microsoft.com/office/drawing/2014/main" id="{0D4BCEBF-5D0A-426B-B92D-9342C4EBC6B0}"/>
                </a:ext>
              </a:extLst>
            </p:cNvPr>
            <p:cNvSpPr/>
            <p:nvPr/>
          </p:nvSpPr>
          <p:spPr>
            <a:xfrm>
              <a:off x="1396458" y="4173530"/>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O/S</a:t>
              </a:r>
            </a:p>
          </p:txBody>
        </p:sp>
        <p:sp>
          <p:nvSpPr>
            <p:cNvPr id="12" name="Rectangle 11">
              <a:extLst>
                <a:ext uri="{FF2B5EF4-FFF2-40B4-BE49-F238E27FC236}">
                  <a16:creationId xmlns:a16="http://schemas.microsoft.com/office/drawing/2014/main" id="{8274E944-C889-45D2-8F19-06DB4F530052}"/>
                </a:ext>
              </a:extLst>
            </p:cNvPr>
            <p:cNvSpPr/>
            <p:nvPr/>
          </p:nvSpPr>
          <p:spPr>
            <a:xfrm>
              <a:off x="1396458" y="3718711"/>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Middleware</a:t>
              </a:r>
            </a:p>
          </p:txBody>
        </p:sp>
        <p:sp>
          <p:nvSpPr>
            <p:cNvPr id="13" name="Rectangle 12">
              <a:extLst>
                <a:ext uri="{FF2B5EF4-FFF2-40B4-BE49-F238E27FC236}">
                  <a16:creationId xmlns:a16="http://schemas.microsoft.com/office/drawing/2014/main" id="{84F12F19-B32B-4341-A9D4-89C0896A7A06}"/>
                </a:ext>
              </a:extLst>
            </p:cNvPr>
            <p:cNvSpPr/>
            <p:nvPr/>
          </p:nvSpPr>
          <p:spPr>
            <a:xfrm>
              <a:off x="1396458" y="4628349"/>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14" name="Rectangle 13">
              <a:extLst>
                <a:ext uri="{FF2B5EF4-FFF2-40B4-BE49-F238E27FC236}">
                  <a16:creationId xmlns:a16="http://schemas.microsoft.com/office/drawing/2014/main" id="{A0EE4CBF-8393-41D6-8AF9-1E7D20CD75B4}"/>
                </a:ext>
              </a:extLst>
            </p:cNvPr>
            <p:cNvSpPr/>
            <p:nvPr/>
          </p:nvSpPr>
          <p:spPr>
            <a:xfrm>
              <a:off x="1396458" y="2809073"/>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Data</a:t>
              </a:r>
            </a:p>
          </p:txBody>
        </p:sp>
        <p:sp>
          <p:nvSpPr>
            <p:cNvPr id="15" name="Rectangle 14">
              <a:extLst>
                <a:ext uri="{FF2B5EF4-FFF2-40B4-BE49-F238E27FC236}">
                  <a16:creationId xmlns:a16="http://schemas.microsoft.com/office/drawing/2014/main" id="{ECA7CF39-F0E7-4DBE-9382-C83F348899A4}"/>
                </a:ext>
              </a:extLst>
            </p:cNvPr>
            <p:cNvSpPr/>
            <p:nvPr/>
          </p:nvSpPr>
          <p:spPr>
            <a:xfrm>
              <a:off x="1396458" y="2354254"/>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Applications</a:t>
              </a:r>
            </a:p>
          </p:txBody>
        </p:sp>
        <p:sp>
          <p:nvSpPr>
            <p:cNvPr id="16" name="Rectangle 15">
              <a:extLst>
                <a:ext uri="{FF2B5EF4-FFF2-40B4-BE49-F238E27FC236}">
                  <a16:creationId xmlns:a16="http://schemas.microsoft.com/office/drawing/2014/main" id="{A1BF2EE6-0A0E-441B-BD3B-BEA93D13CD20}"/>
                </a:ext>
              </a:extLst>
            </p:cNvPr>
            <p:cNvSpPr/>
            <p:nvPr/>
          </p:nvSpPr>
          <p:spPr>
            <a:xfrm>
              <a:off x="1396458" y="3263892"/>
              <a:ext cx="1638241"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Runtime</a:t>
              </a:r>
            </a:p>
          </p:txBody>
        </p:sp>
        <p:sp>
          <p:nvSpPr>
            <p:cNvPr id="17" name="Left Brace 16">
              <a:extLst>
                <a:ext uri="{FF2B5EF4-FFF2-40B4-BE49-F238E27FC236}">
                  <a16:creationId xmlns:a16="http://schemas.microsoft.com/office/drawing/2014/main" id="{157A32CB-A9CE-4A37-B4D6-2B3958730D33}"/>
                </a:ext>
              </a:extLst>
            </p:cNvPr>
            <p:cNvSpPr/>
            <p:nvPr/>
          </p:nvSpPr>
          <p:spPr>
            <a:xfrm>
              <a:off x="1164165" y="2354255"/>
              <a:ext cx="222866" cy="3996989"/>
            </a:xfrm>
            <a:prstGeom prst="leftBrace">
              <a:avLst>
                <a:gd name="adj1" fmla="val 0"/>
                <a:gd name="adj2" fmla="val 50000"/>
              </a:avLst>
            </a:prstGeom>
            <a:noFill/>
            <a:ln w="19050" cap="flat" cmpd="sng" algn="ctr">
              <a:solidFill>
                <a:srgbClr val="00AEEF"/>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82985">
                <a:defRPr/>
              </a:pPr>
              <a:endParaRPr lang="en-US" sz="2400">
                <a:solidFill>
                  <a:srgbClr val="FFFFFF"/>
                </a:solidFill>
                <a:latin typeface="Segoe UI"/>
                <a:ea typeface="Segoe UI" pitchFamily="34" charset="0"/>
                <a:cs typeface="Segoe UI" pitchFamily="34" charset="0"/>
              </a:endParaRPr>
            </a:p>
          </p:txBody>
        </p:sp>
        <p:sp>
          <p:nvSpPr>
            <p:cNvPr id="18" name="TextBox 52">
              <a:extLst>
                <a:ext uri="{FF2B5EF4-FFF2-40B4-BE49-F238E27FC236}">
                  <a16:creationId xmlns:a16="http://schemas.microsoft.com/office/drawing/2014/main" id="{4DFC5DAC-B717-40BF-9687-F0D697A49B6D}"/>
                </a:ext>
              </a:extLst>
            </p:cNvPr>
            <p:cNvSpPr txBox="1"/>
            <p:nvPr/>
          </p:nvSpPr>
          <p:spPr>
            <a:xfrm>
              <a:off x="855665" y="3730249"/>
              <a:ext cx="449334"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FFFFFF">
                      <a:alpha val="99000"/>
                    </a:srgbClr>
                  </a:solidFill>
                  <a:latin typeface="Segoe UI"/>
                  <a:ea typeface="Kozuka Gothic Pro R" pitchFamily="34" charset="-128"/>
                </a:rPr>
                <a:t>You manage</a:t>
              </a:r>
            </a:p>
          </p:txBody>
        </p:sp>
      </p:grpSp>
      <p:grpSp>
        <p:nvGrpSpPr>
          <p:cNvPr id="19" name="Group 18">
            <a:extLst>
              <a:ext uri="{FF2B5EF4-FFF2-40B4-BE49-F238E27FC236}">
                <a16:creationId xmlns:a16="http://schemas.microsoft.com/office/drawing/2014/main" id="{CFDC1739-4780-4E8D-9810-01E067FD2CC2}"/>
              </a:ext>
            </a:extLst>
          </p:cNvPr>
          <p:cNvGrpSpPr/>
          <p:nvPr/>
        </p:nvGrpSpPr>
        <p:grpSpPr>
          <a:xfrm>
            <a:off x="6328982" y="2374670"/>
            <a:ext cx="2131860" cy="3359095"/>
            <a:chOff x="5979422" y="1583373"/>
            <a:chExt cx="2706420" cy="4798706"/>
          </a:xfrm>
        </p:grpSpPr>
        <p:sp>
          <p:nvSpPr>
            <p:cNvPr id="20" name="Rectangle 19">
              <a:extLst>
                <a:ext uri="{FF2B5EF4-FFF2-40B4-BE49-F238E27FC236}">
                  <a16:creationId xmlns:a16="http://schemas.microsoft.com/office/drawing/2014/main" id="{774A1CC8-5556-4195-9227-141A80B325C5}"/>
                </a:ext>
              </a:extLst>
            </p:cNvPr>
            <p:cNvSpPr/>
            <p:nvPr/>
          </p:nvSpPr>
          <p:spPr>
            <a:xfrm>
              <a:off x="6405737" y="158337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Platform</a:t>
              </a:r>
            </a:p>
            <a:p>
              <a:pPr defTabSz="982985">
                <a:defRPr/>
              </a:pPr>
              <a:r>
                <a:rPr lang="en-US" sz="1600">
                  <a:solidFill>
                    <a:srgbClr val="595959">
                      <a:alpha val="99000"/>
                    </a:srgbClr>
                  </a:solidFill>
                  <a:latin typeface="Segoe UI"/>
                  <a:ea typeface="Kozuka Gothic Pro R" pitchFamily="34" charset="-128"/>
                </a:rPr>
                <a:t>(as a Service)</a:t>
              </a:r>
            </a:p>
          </p:txBody>
        </p:sp>
        <p:sp>
          <p:nvSpPr>
            <p:cNvPr id="21" name="Left Brace 20">
              <a:extLst>
                <a:ext uri="{FF2B5EF4-FFF2-40B4-BE49-F238E27FC236}">
                  <a16:creationId xmlns:a16="http://schemas.microsoft.com/office/drawing/2014/main" id="{02AB993A-8C76-4037-8CE0-270A1CA00ADF}"/>
                </a:ext>
              </a:extLst>
            </p:cNvPr>
            <p:cNvSpPr/>
            <p:nvPr/>
          </p:nvSpPr>
          <p:spPr>
            <a:xfrm flipH="1">
              <a:off x="8131739" y="3259131"/>
              <a:ext cx="209580" cy="3122948"/>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2" name="TextBox 54">
              <a:extLst>
                <a:ext uri="{FF2B5EF4-FFF2-40B4-BE49-F238E27FC236}">
                  <a16:creationId xmlns:a16="http://schemas.microsoft.com/office/drawing/2014/main" id="{8C982728-A2CC-4654-B8A2-BF12314E4646}"/>
                </a:ext>
              </a:extLst>
            </p:cNvPr>
            <p:cNvSpPr txBox="1"/>
            <p:nvPr/>
          </p:nvSpPr>
          <p:spPr>
            <a:xfrm flipH="1">
              <a:off x="8236507" y="3873021"/>
              <a:ext cx="449335" cy="192955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23" name="Left Brace 22">
              <a:extLst>
                <a:ext uri="{FF2B5EF4-FFF2-40B4-BE49-F238E27FC236}">
                  <a16:creationId xmlns:a16="http://schemas.microsoft.com/office/drawing/2014/main" id="{220CBF5A-16B8-40D1-8718-3E372804CE0F}"/>
                </a:ext>
              </a:extLst>
            </p:cNvPr>
            <p:cNvSpPr/>
            <p:nvPr/>
          </p:nvSpPr>
          <p:spPr>
            <a:xfrm>
              <a:off x="6322411" y="2335206"/>
              <a:ext cx="152400" cy="847725"/>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24" name="TextBox 60">
              <a:extLst>
                <a:ext uri="{FF2B5EF4-FFF2-40B4-BE49-F238E27FC236}">
                  <a16:creationId xmlns:a16="http://schemas.microsoft.com/office/drawing/2014/main" id="{D6652011-D776-4866-ACC1-9CDE95F9A237}"/>
                </a:ext>
              </a:extLst>
            </p:cNvPr>
            <p:cNvSpPr txBox="1"/>
            <p:nvPr/>
          </p:nvSpPr>
          <p:spPr>
            <a:xfrm>
              <a:off x="5979422" y="2130047"/>
              <a:ext cx="449335" cy="1251717"/>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You manage</a:t>
              </a:r>
            </a:p>
          </p:txBody>
        </p:sp>
        <p:sp>
          <p:nvSpPr>
            <p:cNvPr id="25" name="Rectangle 24">
              <a:extLst>
                <a:ext uri="{FF2B5EF4-FFF2-40B4-BE49-F238E27FC236}">
                  <a16:creationId xmlns:a16="http://schemas.microsoft.com/office/drawing/2014/main" id="{24AC4019-15DA-4979-BB42-D0BE90E64F0B}"/>
                </a:ext>
              </a:extLst>
            </p:cNvPr>
            <p:cNvSpPr/>
            <p:nvPr/>
          </p:nvSpPr>
          <p:spPr>
            <a:xfrm>
              <a:off x="6484238" y="553799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26" name="Rectangle 25">
              <a:extLst>
                <a:ext uri="{FF2B5EF4-FFF2-40B4-BE49-F238E27FC236}">
                  <a16:creationId xmlns:a16="http://schemas.microsoft.com/office/drawing/2014/main" id="{FA9DCEB2-F0DF-41C1-9619-9D3307A86B33}"/>
                </a:ext>
              </a:extLst>
            </p:cNvPr>
            <p:cNvSpPr/>
            <p:nvPr/>
          </p:nvSpPr>
          <p:spPr>
            <a:xfrm>
              <a:off x="6484238" y="508317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27" name="Rectangle 26">
              <a:extLst>
                <a:ext uri="{FF2B5EF4-FFF2-40B4-BE49-F238E27FC236}">
                  <a16:creationId xmlns:a16="http://schemas.microsoft.com/office/drawing/2014/main" id="{3F87B979-75DA-4BAA-8728-6987537A5439}"/>
                </a:ext>
              </a:extLst>
            </p:cNvPr>
            <p:cNvSpPr/>
            <p:nvPr/>
          </p:nvSpPr>
          <p:spPr>
            <a:xfrm>
              <a:off x="6484238" y="599280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28" name="Rectangle 27">
              <a:extLst>
                <a:ext uri="{FF2B5EF4-FFF2-40B4-BE49-F238E27FC236}">
                  <a16:creationId xmlns:a16="http://schemas.microsoft.com/office/drawing/2014/main" id="{D9FC5BE5-3125-4AE9-A23B-540501293C27}"/>
                </a:ext>
              </a:extLst>
            </p:cNvPr>
            <p:cNvSpPr/>
            <p:nvPr/>
          </p:nvSpPr>
          <p:spPr>
            <a:xfrm>
              <a:off x="6484238" y="417353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29" name="Rectangle 28">
              <a:extLst>
                <a:ext uri="{FF2B5EF4-FFF2-40B4-BE49-F238E27FC236}">
                  <a16:creationId xmlns:a16="http://schemas.microsoft.com/office/drawing/2014/main" id="{0633D4FB-5326-4998-98B3-0FB7CFF0433B}"/>
                </a:ext>
              </a:extLst>
            </p:cNvPr>
            <p:cNvSpPr/>
            <p:nvPr/>
          </p:nvSpPr>
          <p:spPr>
            <a:xfrm>
              <a:off x="6484238" y="371871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30" name="Rectangle 29">
              <a:extLst>
                <a:ext uri="{FF2B5EF4-FFF2-40B4-BE49-F238E27FC236}">
                  <a16:creationId xmlns:a16="http://schemas.microsoft.com/office/drawing/2014/main" id="{8B71F757-D4E5-4E80-9D5F-7A81E9D96243}"/>
                </a:ext>
              </a:extLst>
            </p:cNvPr>
            <p:cNvSpPr/>
            <p:nvPr/>
          </p:nvSpPr>
          <p:spPr>
            <a:xfrm>
              <a:off x="6484238" y="462835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31" name="Rectangle 30">
              <a:extLst>
                <a:ext uri="{FF2B5EF4-FFF2-40B4-BE49-F238E27FC236}">
                  <a16:creationId xmlns:a16="http://schemas.microsoft.com/office/drawing/2014/main" id="{B8BA7999-DD25-4FB8-8B26-BF1735A16FE1}"/>
                </a:ext>
              </a:extLst>
            </p:cNvPr>
            <p:cNvSpPr/>
            <p:nvPr/>
          </p:nvSpPr>
          <p:spPr>
            <a:xfrm>
              <a:off x="6484238" y="2354257"/>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32" name="Rectangle 31">
              <a:extLst>
                <a:ext uri="{FF2B5EF4-FFF2-40B4-BE49-F238E27FC236}">
                  <a16:creationId xmlns:a16="http://schemas.microsoft.com/office/drawing/2014/main" id="{4E0EFF52-4CBB-4053-854F-62D8CEFF4D07}"/>
                </a:ext>
              </a:extLst>
            </p:cNvPr>
            <p:cNvSpPr/>
            <p:nvPr/>
          </p:nvSpPr>
          <p:spPr>
            <a:xfrm>
              <a:off x="6484238" y="3263895"/>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33" name="Rectangle 32">
              <a:extLst>
                <a:ext uri="{FF2B5EF4-FFF2-40B4-BE49-F238E27FC236}">
                  <a16:creationId xmlns:a16="http://schemas.microsoft.com/office/drawing/2014/main" id="{1AC4E0B5-8997-449B-AD9B-614B258D9CE2}"/>
                </a:ext>
              </a:extLst>
            </p:cNvPr>
            <p:cNvSpPr/>
            <p:nvPr/>
          </p:nvSpPr>
          <p:spPr>
            <a:xfrm>
              <a:off x="6484238" y="2809076"/>
              <a:ext cx="1638240" cy="381000"/>
            </a:xfrm>
            <a:prstGeom prst="rect">
              <a:avLst/>
            </a:prstGeom>
            <a:solidFill>
              <a:srgbClr val="FF8A00"/>
            </a:solidFill>
            <a:ln w="9525" cap="flat" cmpd="sng" algn="ctr">
              <a:solidFill>
                <a:srgbClr val="FFC000">
                  <a:shade val="95000"/>
                  <a:satMod val="105000"/>
                </a:srgbClr>
              </a:solidFill>
              <a:prstDash val="solid"/>
            </a:ln>
            <a:effectLst/>
          </p:spPr>
          <p:txBody>
            <a:bodyPr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34" name="Group 33">
            <a:extLst>
              <a:ext uri="{FF2B5EF4-FFF2-40B4-BE49-F238E27FC236}">
                <a16:creationId xmlns:a16="http://schemas.microsoft.com/office/drawing/2014/main" id="{2C5C3EFC-0C83-41A0-8A47-07B1EEA3768A}"/>
              </a:ext>
            </a:extLst>
          </p:cNvPr>
          <p:cNvGrpSpPr/>
          <p:nvPr/>
        </p:nvGrpSpPr>
        <p:grpSpPr>
          <a:xfrm>
            <a:off x="8693206" y="2374671"/>
            <a:ext cx="1829915" cy="3353302"/>
            <a:chOff x="8980831" y="1583373"/>
            <a:chExt cx="2323096" cy="4790431"/>
          </a:xfrm>
        </p:grpSpPr>
        <p:sp>
          <p:nvSpPr>
            <p:cNvPr id="35" name="Rectangle 34">
              <a:extLst>
                <a:ext uri="{FF2B5EF4-FFF2-40B4-BE49-F238E27FC236}">
                  <a16:creationId xmlns:a16="http://schemas.microsoft.com/office/drawing/2014/main" id="{A68F35D7-F10C-4D2D-8848-C6314D02722D}"/>
                </a:ext>
              </a:extLst>
            </p:cNvPr>
            <p:cNvSpPr/>
            <p:nvPr/>
          </p:nvSpPr>
          <p:spPr>
            <a:xfrm>
              <a:off x="8980831" y="158337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defRPr/>
              </a:pPr>
              <a:r>
                <a:rPr lang="en-US" b="1">
                  <a:solidFill>
                    <a:srgbClr val="595959">
                      <a:alpha val="99000"/>
                    </a:srgbClr>
                  </a:solidFill>
                  <a:latin typeface="Segoe UI"/>
                  <a:ea typeface="Kozuka Gothic Pro R" pitchFamily="34" charset="-128"/>
                </a:rPr>
                <a:t>Software</a:t>
              </a:r>
              <a:endParaRPr lang="en-US" sz="1300" b="1">
                <a:solidFill>
                  <a:srgbClr val="595959">
                    <a:alpha val="99000"/>
                  </a:srgbClr>
                </a:solidFill>
                <a:latin typeface="Segoe UI"/>
                <a:ea typeface="Kozuka Gothic Pro R" pitchFamily="34" charset="-128"/>
              </a:endParaRPr>
            </a:p>
            <a:p>
              <a:pPr defTabSz="982985">
                <a:defRPr/>
              </a:pPr>
              <a:r>
                <a:rPr lang="en-US" sz="1600">
                  <a:solidFill>
                    <a:srgbClr val="595959">
                      <a:alpha val="99000"/>
                    </a:srgbClr>
                  </a:solidFill>
                  <a:latin typeface="Segoe UI"/>
                  <a:ea typeface="Kozuka Gothic Pro R" pitchFamily="34" charset="-128"/>
                </a:rPr>
                <a:t>(as a Service)</a:t>
              </a:r>
            </a:p>
          </p:txBody>
        </p:sp>
        <p:sp>
          <p:nvSpPr>
            <p:cNvPr id="36" name="Left Brace 35">
              <a:extLst>
                <a:ext uri="{FF2B5EF4-FFF2-40B4-BE49-F238E27FC236}">
                  <a16:creationId xmlns:a16="http://schemas.microsoft.com/office/drawing/2014/main" id="{6A13A205-C2E9-450F-9A5F-9CC3400C8E4D}"/>
                </a:ext>
              </a:extLst>
            </p:cNvPr>
            <p:cNvSpPr/>
            <p:nvPr/>
          </p:nvSpPr>
          <p:spPr>
            <a:xfrm flipH="1">
              <a:off x="10688404" y="2335204"/>
              <a:ext cx="218268" cy="4026294"/>
            </a:xfrm>
            <a:prstGeom prst="leftBrace">
              <a:avLst>
                <a:gd name="adj1" fmla="val 0"/>
                <a:gd name="adj2" fmla="val 50000"/>
              </a:avLst>
            </a:prstGeom>
            <a:noFill/>
            <a:ln w="19050" cap="flat" cmpd="sng" algn="ctr">
              <a:solidFill>
                <a:srgbClr val="00AEEF"/>
              </a:solidFill>
              <a:prstDash val="solid"/>
            </a:ln>
            <a:effectLst/>
          </p:spPr>
          <p:txBody>
            <a:bodyPr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37" name="TextBox 64">
              <a:extLst>
                <a:ext uri="{FF2B5EF4-FFF2-40B4-BE49-F238E27FC236}">
                  <a16:creationId xmlns:a16="http://schemas.microsoft.com/office/drawing/2014/main" id="{4EEC39C7-78DA-4A25-8D6B-34BDEB83D645}"/>
                </a:ext>
              </a:extLst>
            </p:cNvPr>
            <p:cNvSpPr txBox="1"/>
            <p:nvPr/>
          </p:nvSpPr>
          <p:spPr>
            <a:xfrm flipH="1">
              <a:off x="10854593" y="3401116"/>
              <a:ext cx="449334" cy="1929559"/>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defRPr/>
              </a:pPr>
              <a:r>
                <a:rPr lang="en-US" sz="1100">
                  <a:solidFill>
                    <a:srgbClr val="595959">
                      <a:alpha val="99000"/>
                    </a:srgbClr>
                  </a:solidFill>
                  <a:latin typeface="Segoe UI"/>
                  <a:ea typeface="Kozuka Gothic Pro R" pitchFamily="34" charset="-128"/>
                </a:rPr>
                <a:t>Managed by vendor</a:t>
              </a:r>
            </a:p>
          </p:txBody>
        </p:sp>
        <p:sp>
          <p:nvSpPr>
            <p:cNvPr id="38" name="Rectangle 37">
              <a:extLst>
                <a:ext uri="{FF2B5EF4-FFF2-40B4-BE49-F238E27FC236}">
                  <a16:creationId xmlns:a16="http://schemas.microsoft.com/office/drawing/2014/main" id="{233092F7-EA6C-412D-91CD-1A26B705133D}"/>
                </a:ext>
              </a:extLst>
            </p:cNvPr>
            <p:cNvSpPr/>
            <p:nvPr/>
          </p:nvSpPr>
          <p:spPr>
            <a:xfrm>
              <a:off x="9040806" y="5537987"/>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Storage</a:t>
              </a:r>
            </a:p>
          </p:txBody>
        </p:sp>
        <p:sp>
          <p:nvSpPr>
            <p:cNvPr id="39" name="Rectangle 38">
              <a:extLst>
                <a:ext uri="{FF2B5EF4-FFF2-40B4-BE49-F238E27FC236}">
                  <a16:creationId xmlns:a16="http://schemas.microsoft.com/office/drawing/2014/main" id="{2A085267-4754-4E5A-829B-137728386D1F}"/>
                </a:ext>
              </a:extLst>
            </p:cNvPr>
            <p:cNvSpPr/>
            <p:nvPr/>
          </p:nvSpPr>
          <p:spPr>
            <a:xfrm>
              <a:off x="9040806" y="5083168"/>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Servers</a:t>
              </a:r>
            </a:p>
          </p:txBody>
        </p:sp>
        <p:sp>
          <p:nvSpPr>
            <p:cNvPr id="40" name="Rectangle 39">
              <a:extLst>
                <a:ext uri="{FF2B5EF4-FFF2-40B4-BE49-F238E27FC236}">
                  <a16:creationId xmlns:a16="http://schemas.microsoft.com/office/drawing/2014/main" id="{451E9D30-1266-499C-80B8-BDD048D04286}"/>
                </a:ext>
              </a:extLst>
            </p:cNvPr>
            <p:cNvSpPr/>
            <p:nvPr/>
          </p:nvSpPr>
          <p:spPr>
            <a:xfrm>
              <a:off x="9040806" y="599280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Networking</a:t>
              </a:r>
            </a:p>
          </p:txBody>
        </p:sp>
        <p:sp>
          <p:nvSpPr>
            <p:cNvPr id="41" name="Rectangle 40">
              <a:extLst>
                <a:ext uri="{FF2B5EF4-FFF2-40B4-BE49-F238E27FC236}">
                  <a16:creationId xmlns:a16="http://schemas.microsoft.com/office/drawing/2014/main" id="{06B5E468-0373-4FB6-AFA8-A7F9067D60C2}"/>
                </a:ext>
              </a:extLst>
            </p:cNvPr>
            <p:cNvSpPr/>
            <p:nvPr/>
          </p:nvSpPr>
          <p:spPr>
            <a:xfrm>
              <a:off x="9040806" y="4173530"/>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42" name="Rectangle 41">
              <a:extLst>
                <a:ext uri="{FF2B5EF4-FFF2-40B4-BE49-F238E27FC236}">
                  <a16:creationId xmlns:a16="http://schemas.microsoft.com/office/drawing/2014/main" id="{57696DE7-279D-4C50-9335-10F6DEE6A340}"/>
                </a:ext>
              </a:extLst>
            </p:cNvPr>
            <p:cNvSpPr/>
            <p:nvPr/>
          </p:nvSpPr>
          <p:spPr>
            <a:xfrm>
              <a:off x="9040806" y="3718711"/>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43" name="Rectangle 42">
              <a:extLst>
                <a:ext uri="{FF2B5EF4-FFF2-40B4-BE49-F238E27FC236}">
                  <a16:creationId xmlns:a16="http://schemas.microsoft.com/office/drawing/2014/main" id="{B078A842-3E5C-4C28-BB8B-B6169BB77B63}"/>
                </a:ext>
              </a:extLst>
            </p:cNvPr>
            <p:cNvSpPr/>
            <p:nvPr/>
          </p:nvSpPr>
          <p:spPr>
            <a:xfrm>
              <a:off x="9040806" y="4628349"/>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Virtualization</a:t>
              </a:r>
            </a:p>
          </p:txBody>
        </p:sp>
        <p:sp>
          <p:nvSpPr>
            <p:cNvPr id="44" name="Rectangle 43">
              <a:extLst>
                <a:ext uri="{FF2B5EF4-FFF2-40B4-BE49-F238E27FC236}">
                  <a16:creationId xmlns:a16="http://schemas.microsoft.com/office/drawing/2014/main" id="{DC9A380D-207D-4705-B903-DBE5867DE4CF}"/>
                </a:ext>
              </a:extLst>
            </p:cNvPr>
            <p:cNvSpPr/>
            <p:nvPr/>
          </p:nvSpPr>
          <p:spPr>
            <a:xfrm>
              <a:off x="9040806" y="2354254"/>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45" name="Rectangle 44">
              <a:extLst>
                <a:ext uri="{FF2B5EF4-FFF2-40B4-BE49-F238E27FC236}">
                  <a16:creationId xmlns:a16="http://schemas.microsoft.com/office/drawing/2014/main" id="{936CEB56-D811-4D33-B32B-ADEB67BBA9A5}"/>
                </a:ext>
              </a:extLst>
            </p:cNvPr>
            <p:cNvSpPr/>
            <p:nvPr/>
          </p:nvSpPr>
          <p:spPr>
            <a:xfrm>
              <a:off x="9040806" y="3263892"/>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46" name="Rectangle 45">
              <a:extLst>
                <a:ext uri="{FF2B5EF4-FFF2-40B4-BE49-F238E27FC236}">
                  <a16:creationId xmlns:a16="http://schemas.microsoft.com/office/drawing/2014/main" id="{F4A95AC9-86AA-4E26-9A6A-CB0C130D4EF2}"/>
                </a:ext>
              </a:extLst>
            </p:cNvPr>
            <p:cNvSpPr/>
            <p:nvPr/>
          </p:nvSpPr>
          <p:spPr>
            <a:xfrm>
              <a:off x="9040806" y="2809073"/>
              <a:ext cx="1638240" cy="381000"/>
            </a:xfrm>
            <a:prstGeom prst="rect">
              <a:avLst/>
            </a:prstGeom>
            <a:solidFill>
              <a:srgbClr val="8CC600"/>
            </a:solidFill>
            <a:ln w="9525" cap="flat" cmpd="sng" algn="ctr">
              <a:noFill/>
              <a:prstDash val="solid"/>
            </a:ln>
            <a:effectLst/>
          </p:spPr>
          <p:txBody>
            <a:bodyPr lIns="0" rIns="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grpSp>
      <p:grpSp>
        <p:nvGrpSpPr>
          <p:cNvPr id="47" name="Group 46">
            <a:extLst>
              <a:ext uri="{FF2B5EF4-FFF2-40B4-BE49-F238E27FC236}">
                <a16:creationId xmlns:a16="http://schemas.microsoft.com/office/drawing/2014/main" id="{B9A91EA7-7A87-439D-AD85-AC60EE774AD7}"/>
              </a:ext>
            </a:extLst>
          </p:cNvPr>
          <p:cNvGrpSpPr/>
          <p:nvPr/>
        </p:nvGrpSpPr>
        <p:grpSpPr>
          <a:xfrm>
            <a:off x="4279331" y="2381700"/>
            <a:ext cx="2183459" cy="3346275"/>
            <a:chOff x="4478384" y="1697455"/>
            <a:chExt cx="2183459" cy="3346275"/>
          </a:xfrm>
        </p:grpSpPr>
        <p:sp>
          <p:nvSpPr>
            <p:cNvPr id="48" name="Rectangle 47">
              <a:extLst>
                <a:ext uri="{FF2B5EF4-FFF2-40B4-BE49-F238E27FC236}">
                  <a16:creationId xmlns:a16="http://schemas.microsoft.com/office/drawing/2014/main" id="{7F5BDD4E-7077-4D06-9BBD-2860139CDD3D}"/>
                </a:ext>
              </a:extLst>
            </p:cNvPr>
            <p:cNvSpPr/>
            <p:nvPr/>
          </p:nvSpPr>
          <p:spPr>
            <a:xfrm>
              <a:off x="4888483" y="1697455"/>
              <a:ext cx="1660880" cy="448056"/>
            </a:xfrm>
            <a:prstGeom prst="rect">
              <a:avLst/>
            </a:prstGeom>
            <a:noFill/>
            <a:ln w="9525" cap="flat" cmpd="sng" algn="ctr">
              <a:noFill/>
              <a:prstDash val="solid"/>
            </a:ln>
            <a:effectLst/>
          </p:spPr>
          <p:txBody>
            <a:bodyPr lIns="73739" tIns="0" rIns="7373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982905" fontAlgn="base">
                <a:spcAft>
                  <a:spcPct val="0"/>
                </a:spcAft>
              </a:pPr>
              <a:r>
                <a:rPr lang="en-US" b="1">
                  <a:solidFill>
                    <a:srgbClr val="595959">
                      <a:alpha val="99000"/>
                    </a:srgbClr>
                  </a:solidFill>
                  <a:ea typeface="Kozuka Gothic Pro R" pitchFamily="34" charset="-128"/>
                </a:rPr>
                <a:t>Infrastructure</a:t>
              </a:r>
              <a:endParaRPr lang="en-US" sz="1300" b="1">
                <a:solidFill>
                  <a:srgbClr val="595959">
                    <a:alpha val="99000"/>
                  </a:srgbClr>
                </a:solidFill>
                <a:ea typeface="Kozuka Gothic Pro R" pitchFamily="34" charset="-128"/>
              </a:endParaRPr>
            </a:p>
            <a:p>
              <a:pPr defTabSz="982985"/>
              <a:r>
                <a:rPr lang="en-US" sz="1600">
                  <a:solidFill>
                    <a:srgbClr val="595959">
                      <a:alpha val="99000"/>
                    </a:srgbClr>
                  </a:solidFill>
                  <a:ea typeface="Kozuka Gothic Pro R" pitchFamily="34" charset="-128"/>
                </a:rPr>
                <a:t>(as a Service)</a:t>
              </a:r>
            </a:p>
          </p:txBody>
        </p:sp>
        <p:sp>
          <p:nvSpPr>
            <p:cNvPr id="49" name="Rectangle 48">
              <a:extLst>
                <a:ext uri="{FF2B5EF4-FFF2-40B4-BE49-F238E27FC236}">
                  <a16:creationId xmlns:a16="http://schemas.microsoft.com/office/drawing/2014/main" id="{3E08E6B1-AE9F-4D65-A5CD-F8D96CB5D717}"/>
                </a:ext>
              </a:extLst>
            </p:cNvPr>
            <p:cNvSpPr/>
            <p:nvPr/>
          </p:nvSpPr>
          <p:spPr>
            <a:xfrm>
              <a:off x="4912231" y="4458658"/>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Storage</a:t>
              </a:r>
            </a:p>
          </p:txBody>
        </p:sp>
        <p:sp>
          <p:nvSpPr>
            <p:cNvPr id="50" name="Rectangle 49">
              <a:extLst>
                <a:ext uri="{FF2B5EF4-FFF2-40B4-BE49-F238E27FC236}">
                  <a16:creationId xmlns:a16="http://schemas.microsoft.com/office/drawing/2014/main" id="{97221E5B-F85A-412A-B4FF-BD96D155FEF0}"/>
                </a:ext>
              </a:extLst>
            </p:cNvPr>
            <p:cNvSpPr/>
            <p:nvPr/>
          </p:nvSpPr>
          <p:spPr>
            <a:xfrm>
              <a:off x="4912231" y="4140285"/>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Servers</a:t>
              </a:r>
            </a:p>
          </p:txBody>
        </p:sp>
        <p:sp>
          <p:nvSpPr>
            <p:cNvPr id="51" name="Rectangle 50">
              <a:extLst>
                <a:ext uri="{FF2B5EF4-FFF2-40B4-BE49-F238E27FC236}">
                  <a16:creationId xmlns:a16="http://schemas.microsoft.com/office/drawing/2014/main" id="{87732E20-C8E9-401C-8C1E-1D1FEDDD4B58}"/>
                </a:ext>
              </a:extLst>
            </p:cNvPr>
            <p:cNvSpPr/>
            <p:nvPr/>
          </p:nvSpPr>
          <p:spPr>
            <a:xfrm>
              <a:off x="4912231" y="4777030"/>
              <a:ext cx="1290451" cy="266700"/>
            </a:xfrm>
            <a:prstGeom prst="rect">
              <a:avLst/>
            </a:prstGeom>
            <a:solidFill>
              <a:srgbClr val="8CC600"/>
            </a:solidFill>
            <a:ln w="9525" cap="flat" cmpd="sng" algn="ctr">
              <a:noFill/>
              <a:prstDash val="solid"/>
            </a:ln>
            <a:effectLst/>
          </p:spPr>
          <p:txBody>
            <a:bodyPr lIns="73739" tIns="36870" rIns="73739"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Networking</a:t>
              </a:r>
            </a:p>
          </p:txBody>
        </p:sp>
        <p:sp>
          <p:nvSpPr>
            <p:cNvPr id="52" name="Rectangle 51">
              <a:extLst>
                <a:ext uri="{FF2B5EF4-FFF2-40B4-BE49-F238E27FC236}">
                  <a16:creationId xmlns:a16="http://schemas.microsoft.com/office/drawing/2014/main" id="{3004A094-6279-4B81-9AFD-4CB47121A676}"/>
                </a:ext>
              </a:extLst>
            </p:cNvPr>
            <p:cNvSpPr/>
            <p:nvPr/>
          </p:nvSpPr>
          <p:spPr>
            <a:xfrm>
              <a:off x="4912231" y="350353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O/S</a:t>
              </a:r>
            </a:p>
          </p:txBody>
        </p:sp>
        <p:sp>
          <p:nvSpPr>
            <p:cNvPr id="53" name="Rectangle 52">
              <a:extLst>
                <a:ext uri="{FF2B5EF4-FFF2-40B4-BE49-F238E27FC236}">
                  <a16:creationId xmlns:a16="http://schemas.microsoft.com/office/drawing/2014/main" id="{605CE733-080B-48E1-8E68-1DCD70DD2F34}"/>
                </a:ext>
              </a:extLst>
            </p:cNvPr>
            <p:cNvSpPr/>
            <p:nvPr/>
          </p:nvSpPr>
          <p:spPr>
            <a:xfrm>
              <a:off x="4912231" y="3185165"/>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Middleware</a:t>
              </a:r>
            </a:p>
          </p:txBody>
        </p:sp>
        <p:sp>
          <p:nvSpPr>
            <p:cNvPr id="54" name="Rectangle 53">
              <a:extLst>
                <a:ext uri="{FF2B5EF4-FFF2-40B4-BE49-F238E27FC236}">
                  <a16:creationId xmlns:a16="http://schemas.microsoft.com/office/drawing/2014/main" id="{281DF2A6-D985-4B68-BA19-6A0FAF08A428}"/>
                </a:ext>
              </a:extLst>
            </p:cNvPr>
            <p:cNvSpPr/>
            <p:nvPr/>
          </p:nvSpPr>
          <p:spPr>
            <a:xfrm>
              <a:off x="4912231" y="3821911"/>
              <a:ext cx="1290451" cy="266700"/>
            </a:xfrm>
            <a:prstGeom prst="rect">
              <a:avLst/>
            </a:prstGeom>
            <a:solidFill>
              <a:srgbClr val="8CC600"/>
            </a:solidFill>
            <a:ln w="9525" cap="flat" cmpd="sng" algn="ctr">
              <a:noFill/>
              <a:prstDash val="solid"/>
            </a:ln>
            <a:effectLst/>
          </p:spPr>
          <p:txBody>
            <a:bodyPr lIns="0" tIns="36870" rIns="0" bIns="3687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982985">
                <a:defRPr/>
              </a:pPr>
              <a:r>
                <a:rPr lang="en-US" sz="1200">
                  <a:solidFill>
                    <a:srgbClr val="FFFFFF">
                      <a:alpha val="99000"/>
                    </a:srgbClr>
                  </a:solidFill>
                  <a:latin typeface="Segoe UI"/>
                  <a:ea typeface="Segoe UI" pitchFamily="34" charset="0"/>
                  <a:cs typeface="Segoe UI" pitchFamily="34" charset="0"/>
                </a:rPr>
                <a:t>Virtualization</a:t>
              </a:r>
            </a:p>
          </p:txBody>
        </p:sp>
        <p:sp>
          <p:nvSpPr>
            <p:cNvPr id="55" name="Rectangle 54">
              <a:extLst>
                <a:ext uri="{FF2B5EF4-FFF2-40B4-BE49-F238E27FC236}">
                  <a16:creationId xmlns:a16="http://schemas.microsoft.com/office/drawing/2014/main" id="{930AC99F-DFC5-46E1-B25B-90F2F354F697}"/>
                </a:ext>
              </a:extLst>
            </p:cNvPr>
            <p:cNvSpPr/>
            <p:nvPr/>
          </p:nvSpPr>
          <p:spPr>
            <a:xfrm>
              <a:off x="4912231" y="2548418"/>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Data</a:t>
              </a:r>
            </a:p>
          </p:txBody>
        </p:sp>
        <p:sp>
          <p:nvSpPr>
            <p:cNvPr id="56" name="Rectangle 55">
              <a:extLst>
                <a:ext uri="{FF2B5EF4-FFF2-40B4-BE49-F238E27FC236}">
                  <a16:creationId xmlns:a16="http://schemas.microsoft.com/office/drawing/2014/main" id="{16C257B3-2863-40EB-A229-670B57072815}"/>
                </a:ext>
              </a:extLst>
            </p:cNvPr>
            <p:cNvSpPr/>
            <p:nvPr/>
          </p:nvSpPr>
          <p:spPr>
            <a:xfrm>
              <a:off x="4912231" y="2230043"/>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Applications</a:t>
              </a:r>
            </a:p>
          </p:txBody>
        </p:sp>
        <p:sp>
          <p:nvSpPr>
            <p:cNvPr id="57" name="Rectangle 56">
              <a:extLst>
                <a:ext uri="{FF2B5EF4-FFF2-40B4-BE49-F238E27FC236}">
                  <a16:creationId xmlns:a16="http://schemas.microsoft.com/office/drawing/2014/main" id="{51C3852A-A1FD-46E7-A296-0B4FD5270B4B}"/>
                </a:ext>
              </a:extLst>
            </p:cNvPr>
            <p:cNvSpPr/>
            <p:nvPr/>
          </p:nvSpPr>
          <p:spPr>
            <a:xfrm>
              <a:off x="4912231" y="2866791"/>
              <a:ext cx="1290451" cy="266700"/>
            </a:xfrm>
            <a:prstGeom prst="rect">
              <a:avLst/>
            </a:prstGeom>
            <a:solidFill>
              <a:srgbClr val="FF8A00"/>
            </a:solidFill>
            <a:ln w="9525" cap="flat" cmpd="sng" algn="ctr">
              <a:solidFill>
                <a:srgbClr val="FFC000">
                  <a:shade val="95000"/>
                  <a:satMod val="105000"/>
                </a:srgbClr>
              </a:solidFill>
              <a:prstDash val="solid"/>
            </a:ln>
            <a:effectLst/>
          </p:spPr>
          <p:txBody>
            <a:bodyPr lIns="73739" tIns="36870" rIns="73739" bIns="36870" rtlCol="0" anchor="t" anchorCtr="0"/>
            <a:lstStyle/>
            <a:p>
              <a:pPr algn="ctr" defTabSz="982985">
                <a:defRPr/>
              </a:pPr>
              <a:r>
                <a:rPr lang="en-US" sz="1200" kern="0">
                  <a:solidFill>
                    <a:srgbClr val="FFFFFF">
                      <a:alpha val="99000"/>
                    </a:srgbClr>
                  </a:solidFill>
                  <a:latin typeface="Segoe UI"/>
                  <a:ea typeface="Segoe UI" pitchFamily="34" charset="0"/>
                  <a:cs typeface="Segoe UI" pitchFamily="34" charset="0"/>
                </a:rPr>
                <a:t>Runtime</a:t>
              </a:r>
            </a:p>
          </p:txBody>
        </p:sp>
        <p:sp>
          <p:nvSpPr>
            <p:cNvPr id="58" name="Left Brace 57">
              <a:extLst>
                <a:ext uri="{FF2B5EF4-FFF2-40B4-BE49-F238E27FC236}">
                  <a16:creationId xmlns:a16="http://schemas.microsoft.com/office/drawing/2014/main" id="{669A90E3-1406-4208-83B7-7C43678FC3F6}"/>
                </a:ext>
              </a:extLst>
            </p:cNvPr>
            <p:cNvSpPr/>
            <p:nvPr/>
          </p:nvSpPr>
          <p:spPr>
            <a:xfrm flipH="1">
              <a:off x="6209953" y="3793132"/>
              <a:ext cx="180069" cy="1234800"/>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59" name="TextBox 56">
              <a:extLst>
                <a:ext uri="{FF2B5EF4-FFF2-40B4-BE49-F238E27FC236}">
                  <a16:creationId xmlns:a16="http://schemas.microsoft.com/office/drawing/2014/main" id="{B780EF21-3A2B-4000-8F7D-855777983D89}"/>
                </a:ext>
              </a:extLst>
            </p:cNvPr>
            <p:cNvSpPr txBox="1"/>
            <p:nvPr/>
          </p:nvSpPr>
          <p:spPr>
            <a:xfrm flipH="1">
              <a:off x="6343648" y="3814507"/>
              <a:ext cx="318195" cy="1220607"/>
            </a:xfrm>
            <a:prstGeom prst="rect">
              <a:avLst/>
            </a:prstGeom>
            <a:noFill/>
          </p:spPr>
          <p:txBody>
            <a:bodyPr vert="eaVert"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Managed by vendor</a:t>
              </a:r>
            </a:p>
          </p:txBody>
        </p:sp>
        <p:sp>
          <p:nvSpPr>
            <p:cNvPr id="60" name="Left Brace 59">
              <a:extLst>
                <a:ext uri="{FF2B5EF4-FFF2-40B4-BE49-F238E27FC236}">
                  <a16:creationId xmlns:a16="http://schemas.microsoft.com/office/drawing/2014/main" id="{422712AA-43D0-47AC-9DDC-79FE57E31AC9}"/>
                </a:ext>
              </a:extLst>
            </p:cNvPr>
            <p:cNvSpPr/>
            <p:nvPr/>
          </p:nvSpPr>
          <p:spPr>
            <a:xfrm>
              <a:off x="4803127" y="2230043"/>
              <a:ext cx="105040" cy="1540191"/>
            </a:xfrm>
            <a:prstGeom prst="leftBrace">
              <a:avLst>
                <a:gd name="adj1" fmla="val 0"/>
                <a:gd name="adj2" fmla="val 50000"/>
              </a:avLst>
            </a:prstGeom>
            <a:noFill/>
            <a:ln w="19050" cap="flat" cmpd="sng" algn="ctr">
              <a:solidFill>
                <a:srgbClr val="00AEEF"/>
              </a:solidFill>
              <a:prstDash val="solid"/>
            </a:ln>
            <a:effectLst/>
          </p:spPr>
          <p:txBody>
            <a:bodyPr lIns="73739" tIns="36870" rIns="73739" bIns="36870" rtlCol="0" anchor="ctr"/>
            <a:lstStyle/>
            <a:p>
              <a:pPr algn="ctr" defTabSz="982985">
                <a:defRPr/>
              </a:pPr>
              <a:endParaRPr lang="en-US" sz="1500" kern="0">
                <a:solidFill>
                  <a:srgbClr val="FFFFFF"/>
                </a:solidFill>
                <a:latin typeface="Segoe UI"/>
                <a:ea typeface="Segoe UI" pitchFamily="34" charset="0"/>
                <a:cs typeface="Segoe UI" pitchFamily="34" charset="0"/>
              </a:endParaRPr>
            </a:p>
          </p:txBody>
        </p:sp>
        <p:sp>
          <p:nvSpPr>
            <p:cNvPr id="61" name="TextBox 58">
              <a:extLst>
                <a:ext uri="{FF2B5EF4-FFF2-40B4-BE49-F238E27FC236}">
                  <a16:creationId xmlns:a16="http://schemas.microsoft.com/office/drawing/2014/main" id="{22D54A95-6395-4253-B100-BC47671C19DB}"/>
                </a:ext>
              </a:extLst>
            </p:cNvPr>
            <p:cNvSpPr txBox="1"/>
            <p:nvPr/>
          </p:nvSpPr>
          <p:spPr>
            <a:xfrm>
              <a:off x="4478384" y="2616710"/>
              <a:ext cx="318195" cy="779781"/>
            </a:xfrm>
            <a:prstGeom prst="rect">
              <a:avLst/>
            </a:prstGeom>
            <a:noFill/>
          </p:spPr>
          <p:txBody>
            <a:bodyPr vert="vert270" wrap="none" lIns="73739" tIns="36870" rIns="73739" bIns="3687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982905" fontAlgn="base">
                <a:spcAft>
                  <a:spcPct val="0"/>
                </a:spcAft>
              </a:pPr>
              <a:r>
                <a:rPr lang="en-US" sz="1100">
                  <a:solidFill>
                    <a:srgbClr val="595959">
                      <a:alpha val="99000"/>
                    </a:srgbClr>
                  </a:solidFill>
                  <a:ea typeface="Kozuka Gothic Pro R" pitchFamily="34" charset="-128"/>
                </a:rPr>
                <a:t>You manage</a:t>
              </a:r>
            </a:p>
          </p:txBody>
        </p:sp>
      </p:grpSp>
      <p:sp>
        <p:nvSpPr>
          <p:cNvPr id="64" name="Rectangle 63">
            <a:extLst>
              <a:ext uri="{FF2B5EF4-FFF2-40B4-BE49-F238E27FC236}">
                <a16:creationId xmlns:a16="http://schemas.microsoft.com/office/drawing/2014/main" id="{251CBF2A-3AEB-4551-8F73-4FF23030C3CE}"/>
              </a:ext>
            </a:extLst>
          </p:cNvPr>
          <p:cNvSpPr/>
          <p:nvPr/>
        </p:nvSpPr>
        <p:spPr bwMode="auto">
          <a:xfrm flipH="1">
            <a:off x="1436926" y="2222905"/>
            <a:ext cx="2328060" cy="3597905"/>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73710" tIns="36856" rIns="73710" bIns="36856" numCol="1" spcCol="0" rtlCol="0" anchor="ctr" anchorCtr="0" compatLnSpc="1">
            <a:prstTxWarp prst="textNoShape">
              <a:avLst/>
            </a:prstTxWarp>
          </a:bodyPr>
          <a:lstStyle/>
          <a:p>
            <a:pPr algn="ctr" defTabSz="736904" fontAlgn="base">
              <a:spcBef>
                <a:spcPct val="0"/>
              </a:spcBef>
              <a:spcAft>
                <a:spcPct val="0"/>
              </a:spcAft>
              <a:defRPr/>
            </a:pPr>
            <a:endParaRPr lang="en-US" sz="1700" kern="0">
              <a:gradFill>
                <a:gsLst>
                  <a:gs pos="0">
                    <a:srgbClr val="FFFFFF"/>
                  </a:gs>
                  <a:gs pos="100000">
                    <a:srgbClr val="FFFFFF"/>
                  </a:gs>
                </a:gsLst>
                <a:lin ang="5400000" scaled="0"/>
              </a:gradFill>
              <a:latin typeface="Segoe UI"/>
            </a:endParaRPr>
          </a:p>
        </p:txBody>
      </p:sp>
      <p:grpSp>
        <p:nvGrpSpPr>
          <p:cNvPr id="68" name="Group 67">
            <a:extLst>
              <a:ext uri="{FF2B5EF4-FFF2-40B4-BE49-F238E27FC236}">
                <a16:creationId xmlns:a16="http://schemas.microsoft.com/office/drawing/2014/main" id="{000F1F3A-5468-4319-BA44-D5681BD24978}"/>
              </a:ext>
            </a:extLst>
          </p:cNvPr>
          <p:cNvGrpSpPr/>
          <p:nvPr/>
        </p:nvGrpSpPr>
        <p:grpSpPr>
          <a:xfrm>
            <a:off x="4271960" y="2123768"/>
            <a:ext cx="4141996" cy="4464120"/>
            <a:chOff x="4271960" y="2123768"/>
            <a:chExt cx="4141996" cy="4464120"/>
          </a:xfrm>
        </p:grpSpPr>
        <p:sp>
          <p:nvSpPr>
            <p:cNvPr id="3" name="Rectangle 2">
              <a:extLst>
                <a:ext uri="{FF2B5EF4-FFF2-40B4-BE49-F238E27FC236}">
                  <a16:creationId xmlns:a16="http://schemas.microsoft.com/office/drawing/2014/main" id="{32667B7F-4098-4CC4-AD80-C000C839E38A}"/>
                </a:ext>
              </a:extLst>
            </p:cNvPr>
            <p:cNvSpPr/>
            <p:nvPr/>
          </p:nvSpPr>
          <p:spPr>
            <a:xfrm>
              <a:off x="4271960" y="2123768"/>
              <a:ext cx="4141996"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Image result for Azure Logo">
              <a:extLst>
                <a:ext uri="{FF2B5EF4-FFF2-40B4-BE49-F238E27FC236}">
                  <a16:creationId xmlns:a16="http://schemas.microsoft.com/office/drawing/2014/main" id="{12D7FCA3-19AD-4D29-BFDA-CCFE5BD7E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81" b="31251"/>
            <a:stretch/>
          </p:blipFill>
          <p:spPr bwMode="auto">
            <a:xfrm>
              <a:off x="5688598" y="6073697"/>
              <a:ext cx="1548383" cy="4862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3375794A-343E-4798-8963-0F83EF1A588B}"/>
              </a:ext>
            </a:extLst>
          </p:cNvPr>
          <p:cNvGrpSpPr/>
          <p:nvPr/>
        </p:nvGrpSpPr>
        <p:grpSpPr>
          <a:xfrm>
            <a:off x="8562281" y="2123767"/>
            <a:ext cx="1955234" cy="4464120"/>
            <a:chOff x="8562281" y="2123767"/>
            <a:chExt cx="1955234" cy="4464120"/>
          </a:xfrm>
        </p:grpSpPr>
        <p:sp>
          <p:nvSpPr>
            <p:cNvPr id="65" name="Rectangle 64">
              <a:extLst>
                <a:ext uri="{FF2B5EF4-FFF2-40B4-BE49-F238E27FC236}">
                  <a16:creationId xmlns:a16="http://schemas.microsoft.com/office/drawing/2014/main" id="{6198FD10-EFE1-4516-8219-9E3B3AC9FFEA}"/>
                </a:ext>
              </a:extLst>
            </p:cNvPr>
            <p:cNvSpPr/>
            <p:nvPr/>
          </p:nvSpPr>
          <p:spPr>
            <a:xfrm>
              <a:off x="8562281" y="2123767"/>
              <a:ext cx="1955234" cy="4464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Image result for office 365 logo">
              <a:extLst>
                <a:ext uri="{FF2B5EF4-FFF2-40B4-BE49-F238E27FC236}">
                  <a16:creationId xmlns:a16="http://schemas.microsoft.com/office/drawing/2014/main" id="{D07A9303-05D4-4A96-A216-0A7A632F40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9633" y="6096618"/>
              <a:ext cx="1760530" cy="4052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5912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down)">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BEA18D7-13AF-4DB6-9DE1-A9E903525121}"/>
              </a:ext>
            </a:extLst>
          </p:cNvPr>
          <p:cNvSpPr/>
          <p:nvPr/>
        </p:nvSpPr>
        <p:spPr bwMode="auto">
          <a:xfrm>
            <a:off x="-138037" y="5734254"/>
            <a:ext cx="12389891" cy="1075538"/>
          </a:xfrm>
          <a:prstGeom prst="rect">
            <a:avLst/>
          </a:prstGeom>
          <a:solidFill>
            <a:srgbClr val="002846"/>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89617" rIns="175711" bIns="140569" numCol="1" spcCol="0" rtlCol="0" fromWordArt="0" anchor="t" anchorCtr="0" forceAA="0" compatLnSpc="1">
            <a:prstTxWarp prst="textNoShape">
              <a:avLst/>
            </a:prstTxWarp>
            <a:noAutofit/>
          </a:bodyPr>
          <a:lstStyle/>
          <a:p>
            <a:pPr marL="0" marR="0" lvl="0" indent="0" algn="ctr" defTabSz="895579" rtl="0" eaLnBrk="1" fontAlgn="base" latinLnBrk="0" hangingPunct="1">
              <a:lnSpc>
                <a:spcPct val="90000"/>
              </a:lnSpc>
              <a:spcBef>
                <a:spcPts val="0"/>
              </a:spcBef>
              <a:spcAft>
                <a:spcPts val="0"/>
              </a:spcAft>
              <a:buClrTx/>
              <a:buSzTx/>
              <a:buFontTx/>
              <a:buNone/>
              <a:tabLst/>
              <a:defRPr/>
            </a:pPr>
            <a:endParaRPr kumimoji="0" lang="en-US" sz="137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6FF44E9E-3919-41A6-9157-026E75E75679}"/>
              </a:ext>
            </a:extLst>
          </p:cNvPr>
          <p:cNvSpPr/>
          <p:nvPr/>
        </p:nvSpPr>
        <p:spPr bwMode="auto">
          <a:xfrm>
            <a:off x="127056" y="91934"/>
            <a:ext cx="11874129" cy="4622885"/>
          </a:xfrm>
          <a:prstGeom prst="rect">
            <a:avLst/>
          </a:prstGeom>
          <a:solidFill>
            <a:srgbClr val="005695"/>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rtl="0" eaLnBrk="1" fontAlgn="base" latinLnBrk="0" hangingPunct="1">
              <a:lnSpc>
                <a:spcPct val="90000"/>
              </a:lnSpc>
              <a:spcBef>
                <a:spcPts val="0"/>
              </a:spcBef>
              <a:spcAft>
                <a:spcPts val="0"/>
              </a:spcAft>
              <a:buClrTx/>
              <a:buSzTx/>
              <a:buFontTx/>
              <a:buNone/>
              <a:tabLst/>
              <a:defRPr/>
            </a:pPr>
            <a:r>
              <a:rPr kumimoji="0" lang="en-US" sz="1370" b="1" i="0" u="none" strike="noStrike" kern="0" cap="none" spc="0" normalizeH="0" baseline="0" noProof="0" dirty="0">
                <a:ln>
                  <a:noFill/>
                </a:ln>
                <a:solidFill>
                  <a:srgbClr val="FFFF00"/>
                </a:solidFill>
                <a:effectLst/>
                <a:uLnTx/>
                <a:uFillTx/>
                <a:latin typeface="Segoe UI"/>
                <a:ea typeface="Segoe UI" pitchFamily="34" charset="0"/>
                <a:cs typeface="Segoe UI" pitchFamily="34" charset="0"/>
              </a:rPr>
              <a:t>Platform Services</a:t>
            </a:r>
          </a:p>
        </p:txBody>
      </p:sp>
      <p:pic>
        <p:nvPicPr>
          <p:cNvPr id="4" name="Picture 3">
            <a:extLst>
              <a:ext uri="{FF2B5EF4-FFF2-40B4-BE49-F238E27FC236}">
                <a16:creationId xmlns:a16="http://schemas.microsoft.com/office/drawing/2014/main" id="{D7D7D255-F1DB-4C39-8843-EDCA4CDC2DA2}"/>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334474" y="6168740"/>
            <a:ext cx="764734" cy="764734"/>
          </a:xfrm>
          <a:prstGeom prst="rect">
            <a:avLst/>
          </a:prstGeom>
        </p:spPr>
      </p:pic>
      <p:pic>
        <p:nvPicPr>
          <p:cNvPr id="5" name="Picture 4">
            <a:extLst>
              <a:ext uri="{FF2B5EF4-FFF2-40B4-BE49-F238E27FC236}">
                <a16:creationId xmlns:a16="http://schemas.microsoft.com/office/drawing/2014/main" id="{719A1C9D-DB52-4445-B3BB-9B7D6950B69B}"/>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123728" y="6168740"/>
            <a:ext cx="764734" cy="764734"/>
          </a:xfrm>
          <a:prstGeom prst="rect">
            <a:avLst/>
          </a:prstGeom>
        </p:spPr>
      </p:pic>
      <p:pic>
        <p:nvPicPr>
          <p:cNvPr id="6" name="Picture 5">
            <a:extLst>
              <a:ext uri="{FF2B5EF4-FFF2-40B4-BE49-F238E27FC236}">
                <a16:creationId xmlns:a16="http://schemas.microsoft.com/office/drawing/2014/main" id="{C124B759-3B12-4782-810E-456AFF4963A3}"/>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912983" y="6168740"/>
            <a:ext cx="764734" cy="764734"/>
          </a:xfrm>
          <a:prstGeom prst="rect">
            <a:avLst/>
          </a:prstGeom>
        </p:spPr>
      </p:pic>
      <p:pic>
        <p:nvPicPr>
          <p:cNvPr id="7" name="Picture 6">
            <a:extLst>
              <a:ext uri="{FF2B5EF4-FFF2-40B4-BE49-F238E27FC236}">
                <a16:creationId xmlns:a16="http://schemas.microsoft.com/office/drawing/2014/main" id="{1C15DF21-BA96-4E88-AE5B-D85027F74D47}"/>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3697668" y="6168740"/>
            <a:ext cx="764734" cy="764734"/>
          </a:xfrm>
          <a:prstGeom prst="rect">
            <a:avLst/>
          </a:prstGeom>
        </p:spPr>
      </p:pic>
      <p:pic>
        <p:nvPicPr>
          <p:cNvPr id="8" name="Picture 7">
            <a:extLst>
              <a:ext uri="{FF2B5EF4-FFF2-40B4-BE49-F238E27FC236}">
                <a16:creationId xmlns:a16="http://schemas.microsoft.com/office/drawing/2014/main" id="{CFBD9205-21C2-4657-AFA6-DD82418236F7}"/>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4486922" y="6168740"/>
            <a:ext cx="764734" cy="764734"/>
          </a:xfrm>
          <a:prstGeom prst="rect">
            <a:avLst/>
          </a:prstGeom>
        </p:spPr>
      </p:pic>
      <p:pic>
        <p:nvPicPr>
          <p:cNvPr id="9" name="Picture 8">
            <a:extLst>
              <a:ext uri="{FF2B5EF4-FFF2-40B4-BE49-F238E27FC236}">
                <a16:creationId xmlns:a16="http://schemas.microsoft.com/office/drawing/2014/main" id="{84BD3B2F-CFB8-4265-9440-9D4C56EB8939}"/>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5276177" y="6168740"/>
            <a:ext cx="764734" cy="764734"/>
          </a:xfrm>
          <a:prstGeom prst="rect">
            <a:avLst/>
          </a:prstGeom>
        </p:spPr>
      </p:pic>
      <p:pic>
        <p:nvPicPr>
          <p:cNvPr id="10" name="Picture 9">
            <a:extLst>
              <a:ext uri="{FF2B5EF4-FFF2-40B4-BE49-F238E27FC236}">
                <a16:creationId xmlns:a16="http://schemas.microsoft.com/office/drawing/2014/main" id="{3DE6ACCE-EC94-4BCD-985D-47C1C1BF7E96}"/>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065431" y="6168740"/>
            <a:ext cx="764734" cy="764734"/>
          </a:xfrm>
          <a:prstGeom prst="rect">
            <a:avLst/>
          </a:prstGeom>
        </p:spPr>
      </p:pic>
      <p:pic>
        <p:nvPicPr>
          <p:cNvPr id="11" name="Picture 10">
            <a:extLst>
              <a:ext uri="{FF2B5EF4-FFF2-40B4-BE49-F238E27FC236}">
                <a16:creationId xmlns:a16="http://schemas.microsoft.com/office/drawing/2014/main" id="{226B7565-783B-48E7-9FD5-2F7B8E4C7467}"/>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6854685" y="6168740"/>
            <a:ext cx="764734" cy="764734"/>
          </a:xfrm>
          <a:prstGeom prst="rect">
            <a:avLst/>
          </a:prstGeom>
        </p:spPr>
      </p:pic>
      <p:pic>
        <p:nvPicPr>
          <p:cNvPr id="12" name="Picture 11">
            <a:extLst>
              <a:ext uri="{FF2B5EF4-FFF2-40B4-BE49-F238E27FC236}">
                <a16:creationId xmlns:a16="http://schemas.microsoft.com/office/drawing/2014/main" id="{D559E1EB-AEB5-4952-839B-977C304959B8}"/>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7643940" y="6168740"/>
            <a:ext cx="764734" cy="764734"/>
          </a:xfrm>
          <a:prstGeom prst="rect">
            <a:avLst/>
          </a:prstGeom>
        </p:spPr>
      </p:pic>
      <p:pic>
        <p:nvPicPr>
          <p:cNvPr id="13" name="Picture 12">
            <a:extLst>
              <a:ext uri="{FF2B5EF4-FFF2-40B4-BE49-F238E27FC236}">
                <a16:creationId xmlns:a16="http://schemas.microsoft.com/office/drawing/2014/main" id="{37C721D6-CA05-41BE-AA89-F561F49B266D}"/>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8433194" y="6168740"/>
            <a:ext cx="764734" cy="764734"/>
          </a:xfrm>
          <a:prstGeom prst="rect">
            <a:avLst/>
          </a:prstGeom>
        </p:spPr>
      </p:pic>
      <p:pic>
        <p:nvPicPr>
          <p:cNvPr id="14" name="Picture 13">
            <a:extLst>
              <a:ext uri="{FF2B5EF4-FFF2-40B4-BE49-F238E27FC236}">
                <a16:creationId xmlns:a16="http://schemas.microsoft.com/office/drawing/2014/main" id="{99516069-F45F-4B90-AE2E-71760D0A2882}"/>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222449" y="6168740"/>
            <a:ext cx="764734" cy="764734"/>
          </a:xfrm>
          <a:prstGeom prst="rect">
            <a:avLst/>
          </a:prstGeom>
        </p:spPr>
      </p:pic>
      <p:pic>
        <p:nvPicPr>
          <p:cNvPr id="15" name="Picture 14">
            <a:extLst>
              <a:ext uri="{FF2B5EF4-FFF2-40B4-BE49-F238E27FC236}">
                <a16:creationId xmlns:a16="http://schemas.microsoft.com/office/drawing/2014/main" id="{B1CD7D75-E782-4294-BC02-5C1D871EE8BE}"/>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011703" y="6168740"/>
            <a:ext cx="764734" cy="764734"/>
          </a:xfrm>
          <a:prstGeom prst="rect">
            <a:avLst/>
          </a:prstGeom>
        </p:spPr>
      </p:pic>
      <p:pic>
        <p:nvPicPr>
          <p:cNvPr id="16" name="Picture 15">
            <a:extLst>
              <a:ext uri="{FF2B5EF4-FFF2-40B4-BE49-F238E27FC236}">
                <a16:creationId xmlns:a16="http://schemas.microsoft.com/office/drawing/2014/main" id="{068A1877-335F-48E6-9AAD-9992BA46F476}"/>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0800957" y="6168740"/>
            <a:ext cx="764734" cy="764734"/>
          </a:xfrm>
          <a:prstGeom prst="rect">
            <a:avLst/>
          </a:prstGeom>
        </p:spPr>
      </p:pic>
      <p:pic>
        <p:nvPicPr>
          <p:cNvPr id="17" name="Picture 16">
            <a:extLst>
              <a:ext uri="{FF2B5EF4-FFF2-40B4-BE49-F238E27FC236}">
                <a16:creationId xmlns:a16="http://schemas.microsoft.com/office/drawing/2014/main" id="{8FBE377F-11F3-43FC-81A8-BCB96E20225A}"/>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1590212" y="6168740"/>
            <a:ext cx="764734" cy="764734"/>
          </a:xfrm>
          <a:prstGeom prst="rect">
            <a:avLst/>
          </a:prstGeom>
        </p:spPr>
      </p:pic>
      <p:pic>
        <p:nvPicPr>
          <p:cNvPr id="18" name="Picture 17">
            <a:extLst>
              <a:ext uri="{FF2B5EF4-FFF2-40B4-BE49-F238E27FC236}">
                <a16:creationId xmlns:a16="http://schemas.microsoft.com/office/drawing/2014/main" id="{A141CD36-193F-4A4C-829F-45C49D27EFAF}"/>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244035" y="6168740"/>
            <a:ext cx="764734" cy="764734"/>
          </a:xfrm>
          <a:prstGeom prst="rect">
            <a:avLst/>
          </a:prstGeom>
        </p:spPr>
      </p:pic>
      <p:pic>
        <p:nvPicPr>
          <p:cNvPr id="19" name="Picture 18">
            <a:extLst>
              <a:ext uri="{FF2B5EF4-FFF2-40B4-BE49-F238E27FC236}">
                <a16:creationId xmlns:a16="http://schemas.microsoft.com/office/drawing/2014/main" id="{3FB802AB-DD3E-45F8-ABA0-F8ADA4193148}"/>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545219" y="6168740"/>
            <a:ext cx="764734" cy="764734"/>
          </a:xfrm>
          <a:prstGeom prst="rect">
            <a:avLst/>
          </a:prstGeom>
        </p:spPr>
      </p:pic>
      <p:grpSp>
        <p:nvGrpSpPr>
          <p:cNvPr id="287" name="Group 286">
            <a:extLst>
              <a:ext uri="{FF2B5EF4-FFF2-40B4-BE49-F238E27FC236}">
                <a16:creationId xmlns:a16="http://schemas.microsoft.com/office/drawing/2014/main" id="{35EBE7A4-19BF-4C70-97CA-03DBC1A28816}"/>
              </a:ext>
            </a:extLst>
          </p:cNvPr>
          <p:cNvGrpSpPr/>
          <p:nvPr/>
        </p:nvGrpSpPr>
        <p:grpSpPr>
          <a:xfrm>
            <a:off x="2824101" y="4834029"/>
            <a:ext cx="2834465" cy="774059"/>
            <a:chOff x="3563961" y="4128040"/>
            <a:chExt cx="2834465" cy="774059"/>
          </a:xfrm>
        </p:grpSpPr>
        <p:sp>
          <p:nvSpPr>
            <p:cNvPr id="288" name="Rectangle 287">
              <a:extLst>
                <a:ext uri="{FF2B5EF4-FFF2-40B4-BE49-F238E27FC236}">
                  <a16:creationId xmlns:a16="http://schemas.microsoft.com/office/drawing/2014/main" id="{5D118F74-0E87-4324-9E81-7BEC4D27AAEB}"/>
                </a:ext>
              </a:extLst>
            </p:cNvPr>
            <p:cNvSpPr/>
            <p:nvPr/>
          </p:nvSpPr>
          <p:spPr bwMode="auto">
            <a:xfrm>
              <a:off x="3563961" y="4128040"/>
              <a:ext cx="2834465" cy="77405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Storage</a:t>
              </a:r>
            </a:p>
          </p:txBody>
        </p:sp>
        <p:sp>
          <p:nvSpPr>
            <p:cNvPr id="289" name="Rectangle 288">
              <a:extLst>
                <a:ext uri="{FF2B5EF4-FFF2-40B4-BE49-F238E27FC236}">
                  <a16:creationId xmlns:a16="http://schemas.microsoft.com/office/drawing/2014/main" id="{0B1B1E8F-0025-4BC5-B966-ED171F79B9EF}"/>
                </a:ext>
              </a:extLst>
            </p:cNvPr>
            <p:cNvSpPr/>
            <p:nvPr/>
          </p:nvSpPr>
          <p:spPr bwMode="auto">
            <a:xfrm>
              <a:off x="3645746" y="4474550"/>
              <a:ext cx="558482"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Blob</a:t>
              </a:r>
            </a:p>
          </p:txBody>
        </p:sp>
        <p:pic>
          <p:nvPicPr>
            <p:cNvPr id="290" name="Picture 289" descr="Storage blob.png">
              <a:extLst>
                <a:ext uri="{FF2B5EF4-FFF2-40B4-BE49-F238E27FC236}">
                  <a16:creationId xmlns:a16="http://schemas.microsoft.com/office/drawing/2014/main" id="{876E5558-F6BD-49A2-B9B1-8163238F54A8}"/>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657172" y="4461541"/>
              <a:ext cx="242241" cy="242242"/>
            </a:xfrm>
            <a:prstGeom prst="rect">
              <a:avLst/>
            </a:prstGeom>
          </p:spPr>
        </p:pic>
        <p:sp>
          <p:nvSpPr>
            <p:cNvPr id="291" name="Rectangle 290">
              <a:extLst>
                <a:ext uri="{FF2B5EF4-FFF2-40B4-BE49-F238E27FC236}">
                  <a16:creationId xmlns:a16="http://schemas.microsoft.com/office/drawing/2014/main" id="{93FAE844-1A2D-4305-B11F-4C63E1BA55A9}"/>
                </a:ext>
              </a:extLst>
            </p:cNvPr>
            <p:cNvSpPr/>
            <p:nvPr/>
          </p:nvSpPr>
          <p:spPr bwMode="auto">
            <a:xfrm>
              <a:off x="5125773" y="4479377"/>
              <a:ext cx="559704"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Files</a:t>
              </a:r>
            </a:p>
          </p:txBody>
        </p:sp>
        <p:pic>
          <p:nvPicPr>
            <p:cNvPr id="292" name="Picture 291" descr="Storage blob.png">
              <a:extLst>
                <a:ext uri="{FF2B5EF4-FFF2-40B4-BE49-F238E27FC236}">
                  <a16:creationId xmlns:a16="http://schemas.microsoft.com/office/drawing/2014/main" id="{5060AD2C-6546-4FF7-B569-6F5A5DAAF8C4}"/>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136829" y="4466369"/>
              <a:ext cx="242241" cy="242242"/>
            </a:xfrm>
            <a:prstGeom prst="rect">
              <a:avLst/>
            </a:prstGeom>
          </p:spPr>
        </p:pic>
        <p:sp>
          <p:nvSpPr>
            <p:cNvPr id="293" name="Rectangle 292">
              <a:extLst>
                <a:ext uri="{FF2B5EF4-FFF2-40B4-BE49-F238E27FC236}">
                  <a16:creationId xmlns:a16="http://schemas.microsoft.com/office/drawing/2014/main" id="{AB3E5F2A-A11C-4F67-A0C1-177C891D2C59}"/>
                </a:ext>
              </a:extLst>
            </p:cNvPr>
            <p:cNvSpPr/>
            <p:nvPr/>
          </p:nvSpPr>
          <p:spPr bwMode="auto">
            <a:xfrm>
              <a:off x="5757930" y="4474548"/>
              <a:ext cx="603161"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Disks</a:t>
              </a:r>
            </a:p>
          </p:txBody>
        </p:sp>
        <p:pic>
          <p:nvPicPr>
            <p:cNvPr id="294" name="Picture 293" descr="Storage blob.png">
              <a:extLst>
                <a:ext uri="{FF2B5EF4-FFF2-40B4-BE49-F238E27FC236}">
                  <a16:creationId xmlns:a16="http://schemas.microsoft.com/office/drawing/2014/main" id="{B06B45B7-F682-4BDC-98EE-2A97F03F376B}"/>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5761533" y="4461541"/>
              <a:ext cx="242241" cy="242242"/>
            </a:xfrm>
            <a:prstGeom prst="rect">
              <a:avLst/>
            </a:prstGeom>
          </p:spPr>
        </p:pic>
        <p:sp>
          <p:nvSpPr>
            <p:cNvPr id="295" name="Rectangle 294">
              <a:extLst>
                <a:ext uri="{FF2B5EF4-FFF2-40B4-BE49-F238E27FC236}">
                  <a16:creationId xmlns:a16="http://schemas.microsoft.com/office/drawing/2014/main" id="{D8BA070E-0C4A-4CD6-87B7-41498DF341A1}"/>
                </a:ext>
              </a:extLst>
            </p:cNvPr>
            <p:cNvSpPr/>
            <p:nvPr/>
          </p:nvSpPr>
          <p:spPr bwMode="auto">
            <a:xfrm>
              <a:off x="4311134" y="4475905"/>
              <a:ext cx="705099" cy="356182"/>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Queues</a:t>
              </a:r>
            </a:p>
          </p:txBody>
        </p:sp>
        <p:pic>
          <p:nvPicPr>
            <p:cNvPr id="296" name="Picture 295" descr="Storage blob.png">
              <a:extLst>
                <a:ext uri="{FF2B5EF4-FFF2-40B4-BE49-F238E27FC236}">
                  <a16:creationId xmlns:a16="http://schemas.microsoft.com/office/drawing/2014/main" id="{DDB3A10F-0992-42EE-8A49-635A01AE7CB9}"/>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322561" y="4462895"/>
              <a:ext cx="242241" cy="242242"/>
            </a:xfrm>
            <a:prstGeom prst="rect">
              <a:avLst/>
            </a:prstGeom>
          </p:spPr>
        </p:pic>
      </p:grpSp>
      <p:grpSp>
        <p:nvGrpSpPr>
          <p:cNvPr id="297" name="Group 296">
            <a:extLst>
              <a:ext uri="{FF2B5EF4-FFF2-40B4-BE49-F238E27FC236}">
                <a16:creationId xmlns:a16="http://schemas.microsoft.com/office/drawing/2014/main" id="{7D1DBE64-27BD-4FA6-83BE-2770484E60D8}"/>
              </a:ext>
            </a:extLst>
          </p:cNvPr>
          <p:cNvGrpSpPr/>
          <p:nvPr/>
        </p:nvGrpSpPr>
        <p:grpSpPr>
          <a:xfrm>
            <a:off x="5793023" y="4837089"/>
            <a:ext cx="6166316" cy="774059"/>
            <a:chOff x="6576030" y="4127638"/>
            <a:chExt cx="6166316" cy="774059"/>
          </a:xfrm>
        </p:grpSpPr>
        <p:sp>
          <p:nvSpPr>
            <p:cNvPr id="298" name="Rectangle 297">
              <a:extLst>
                <a:ext uri="{FF2B5EF4-FFF2-40B4-BE49-F238E27FC236}">
                  <a16:creationId xmlns:a16="http://schemas.microsoft.com/office/drawing/2014/main" id="{A88FEB67-C4BC-438D-B70F-FEFDEB3A6855}"/>
                </a:ext>
              </a:extLst>
            </p:cNvPr>
            <p:cNvSpPr/>
            <p:nvPr/>
          </p:nvSpPr>
          <p:spPr bwMode="auto">
            <a:xfrm>
              <a:off x="6576030" y="4127638"/>
              <a:ext cx="6166316" cy="77405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Networking</a:t>
              </a:r>
            </a:p>
          </p:txBody>
        </p:sp>
        <p:sp>
          <p:nvSpPr>
            <p:cNvPr id="299" name="Rectangle 298">
              <a:extLst>
                <a:ext uri="{FF2B5EF4-FFF2-40B4-BE49-F238E27FC236}">
                  <a16:creationId xmlns:a16="http://schemas.microsoft.com/office/drawing/2014/main" id="{FF172CE7-7186-4060-A9BD-25A144962907}"/>
                </a:ext>
              </a:extLst>
            </p:cNvPr>
            <p:cNvSpPr/>
            <p:nvPr/>
          </p:nvSpPr>
          <p:spPr bwMode="auto">
            <a:xfrm>
              <a:off x="6635687" y="4422343"/>
              <a:ext cx="826745" cy="339279"/>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Virtual Network</a:t>
              </a:r>
            </a:p>
          </p:txBody>
        </p:sp>
        <p:pic>
          <p:nvPicPr>
            <p:cNvPr id="300" name="Picture 299">
              <a:extLst>
                <a:ext uri="{FF2B5EF4-FFF2-40B4-BE49-F238E27FC236}">
                  <a16:creationId xmlns:a16="http://schemas.microsoft.com/office/drawing/2014/main" id="{A6889833-984D-4796-A9E4-64F9A2A22A9B}"/>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645218" y="4442573"/>
              <a:ext cx="262365" cy="262365"/>
            </a:xfrm>
            <a:prstGeom prst="rect">
              <a:avLst/>
            </a:prstGeom>
            <a:solidFill>
              <a:srgbClr val="0072C6"/>
            </a:solidFill>
          </p:spPr>
        </p:pic>
        <p:sp>
          <p:nvSpPr>
            <p:cNvPr id="301" name="Rectangle 300">
              <a:extLst>
                <a:ext uri="{FF2B5EF4-FFF2-40B4-BE49-F238E27FC236}">
                  <a16:creationId xmlns:a16="http://schemas.microsoft.com/office/drawing/2014/main" id="{840A5100-A972-48D4-9224-A1FA2C9F8118}"/>
                </a:ext>
              </a:extLst>
            </p:cNvPr>
            <p:cNvSpPr/>
            <p:nvPr/>
          </p:nvSpPr>
          <p:spPr bwMode="auto">
            <a:xfrm>
              <a:off x="9076280" y="4465523"/>
              <a:ext cx="907059"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17924" rIns="0" bIns="89617"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Express</a:t>
              </a:r>
            </a:p>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Route</a:t>
              </a:r>
            </a:p>
          </p:txBody>
        </p:sp>
        <p:pic>
          <p:nvPicPr>
            <p:cNvPr id="302" name="Picture 301">
              <a:extLst>
                <a:ext uri="{FF2B5EF4-FFF2-40B4-BE49-F238E27FC236}">
                  <a16:creationId xmlns:a16="http://schemas.microsoft.com/office/drawing/2014/main" id="{F5A66840-2CD8-4A8F-B6F3-C00DAD143BD2}"/>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9078460" y="4450385"/>
              <a:ext cx="246742" cy="246742"/>
            </a:xfrm>
            <a:prstGeom prst="rect">
              <a:avLst/>
            </a:prstGeom>
            <a:solidFill>
              <a:srgbClr val="0072C6"/>
            </a:solidFill>
          </p:spPr>
        </p:pic>
        <p:sp>
          <p:nvSpPr>
            <p:cNvPr id="303" name="Rectangle 302">
              <a:extLst>
                <a:ext uri="{FF2B5EF4-FFF2-40B4-BE49-F238E27FC236}">
                  <a16:creationId xmlns:a16="http://schemas.microsoft.com/office/drawing/2014/main" id="{3CAEFD47-AB6C-4184-AA09-23FDB2BDC517}"/>
                </a:ext>
              </a:extLst>
            </p:cNvPr>
            <p:cNvSpPr/>
            <p:nvPr/>
          </p:nvSpPr>
          <p:spPr bwMode="auto">
            <a:xfrm>
              <a:off x="9990761" y="4422018"/>
              <a:ext cx="903269"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Traffic Manager</a:t>
              </a:r>
            </a:p>
          </p:txBody>
        </p:sp>
        <p:pic>
          <p:nvPicPr>
            <p:cNvPr id="304" name="Picture 303">
              <a:extLst>
                <a:ext uri="{FF2B5EF4-FFF2-40B4-BE49-F238E27FC236}">
                  <a16:creationId xmlns:a16="http://schemas.microsoft.com/office/drawing/2014/main" id="{91B1571D-CFB8-4203-A159-61A128F51B74}"/>
                </a:ext>
              </a:extLst>
            </p:cNvPr>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10037613" y="4470787"/>
              <a:ext cx="205938" cy="205938"/>
            </a:xfrm>
            <a:prstGeom prst="rect">
              <a:avLst/>
            </a:prstGeom>
            <a:solidFill>
              <a:srgbClr val="0072C6"/>
            </a:solidFill>
          </p:spPr>
        </p:pic>
        <p:sp>
          <p:nvSpPr>
            <p:cNvPr id="305" name="Rectangle 304">
              <a:extLst>
                <a:ext uri="{FF2B5EF4-FFF2-40B4-BE49-F238E27FC236}">
                  <a16:creationId xmlns:a16="http://schemas.microsoft.com/office/drawing/2014/main" id="{BC7C7D98-CC6B-4CCE-9856-8558519A8AD1}"/>
                </a:ext>
              </a:extLst>
            </p:cNvPr>
            <p:cNvSpPr/>
            <p:nvPr/>
          </p:nvSpPr>
          <p:spPr bwMode="auto">
            <a:xfrm>
              <a:off x="11830683" y="4422018"/>
              <a:ext cx="853046"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35847"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a:t>
              </a:r>
            </a:p>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Gateway</a:t>
              </a:r>
            </a:p>
          </p:txBody>
        </p:sp>
        <p:sp>
          <p:nvSpPr>
            <p:cNvPr id="306" name="Rectangle 305">
              <a:extLst>
                <a:ext uri="{FF2B5EF4-FFF2-40B4-BE49-F238E27FC236}">
                  <a16:creationId xmlns:a16="http://schemas.microsoft.com/office/drawing/2014/main" id="{56DF09C0-F7ED-4F00-B128-C09C7582D59A}"/>
                </a:ext>
              </a:extLst>
            </p:cNvPr>
            <p:cNvSpPr/>
            <p:nvPr/>
          </p:nvSpPr>
          <p:spPr bwMode="auto">
            <a:xfrm>
              <a:off x="8340256" y="4474224"/>
              <a:ext cx="677522"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DNS</a:t>
              </a:r>
            </a:p>
          </p:txBody>
        </p:sp>
        <p:pic>
          <p:nvPicPr>
            <p:cNvPr id="307" name="Picture 306">
              <a:extLst>
                <a:ext uri="{FF2B5EF4-FFF2-40B4-BE49-F238E27FC236}">
                  <a16:creationId xmlns:a16="http://schemas.microsoft.com/office/drawing/2014/main" id="{F2FD4195-A211-492F-9B2F-48A3B7220488}"/>
                </a:ext>
              </a:extLst>
            </p:cNvPr>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8388879" y="4470033"/>
              <a:ext cx="207445" cy="207445"/>
            </a:xfrm>
            <a:prstGeom prst="rect">
              <a:avLst/>
            </a:prstGeom>
            <a:solidFill>
              <a:srgbClr val="0072C6"/>
            </a:solidFill>
          </p:spPr>
        </p:pic>
        <p:sp>
          <p:nvSpPr>
            <p:cNvPr id="308" name="Rectangle 307">
              <a:extLst>
                <a:ext uri="{FF2B5EF4-FFF2-40B4-BE49-F238E27FC236}">
                  <a16:creationId xmlns:a16="http://schemas.microsoft.com/office/drawing/2014/main" id="{AA3FDF1E-DFB0-493B-99D4-1852DEF6B6D7}"/>
                </a:ext>
              </a:extLst>
            </p:cNvPr>
            <p:cNvSpPr/>
            <p:nvPr/>
          </p:nvSpPr>
          <p:spPr bwMode="auto">
            <a:xfrm>
              <a:off x="10934619" y="4422018"/>
              <a:ext cx="853046" cy="339520"/>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VPN Gateway</a:t>
              </a:r>
            </a:p>
          </p:txBody>
        </p:sp>
        <p:pic>
          <p:nvPicPr>
            <p:cNvPr id="309" name="Picture 308">
              <a:extLst>
                <a:ext uri="{FF2B5EF4-FFF2-40B4-BE49-F238E27FC236}">
                  <a16:creationId xmlns:a16="http://schemas.microsoft.com/office/drawing/2014/main" id="{4F3C372A-9599-4CFB-9197-DA5C9E57A680}"/>
                </a:ext>
              </a:extLst>
            </p:cNvPr>
            <p:cNvPicPr>
              <a:picLocks noChangeAspect="1"/>
            </p:cNvPicPr>
            <p:nvPr/>
          </p:nvPicPr>
          <p:blipFill>
            <a:blip r:embed="rId8" cstate="print">
              <a:biLevel thresh="25000"/>
              <a:extLst>
                <a:ext uri="{28A0092B-C50C-407E-A947-70E740481C1C}">
                  <a14:useLocalDpi xmlns:a14="http://schemas.microsoft.com/office/drawing/2010/main" val="0"/>
                </a:ext>
              </a:extLst>
            </a:blip>
            <a:stretch>
              <a:fillRect/>
            </a:stretch>
          </p:blipFill>
          <p:spPr>
            <a:xfrm>
              <a:off x="10936956" y="4455415"/>
              <a:ext cx="236681" cy="236681"/>
            </a:xfrm>
            <a:prstGeom prst="rect">
              <a:avLst/>
            </a:prstGeom>
            <a:solidFill>
              <a:srgbClr val="0072C6"/>
            </a:solidFill>
          </p:spPr>
        </p:pic>
        <p:sp>
          <p:nvSpPr>
            <p:cNvPr id="310" name="Rectangle 309">
              <a:extLst>
                <a:ext uri="{FF2B5EF4-FFF2-40B4-BE49-F238E27FC236}">
                  <a16:creationId xmlns:a16="http://schemas.microsoft.com/office/drawing/2014/main" id="{1B617246-2179-411B-A15D-AE46AB251D32}"/>
                </a:ext>
              </a:extLst>
            </p:cNvPr>
            <p:cNvSpPr/>
            <p:nvPr/>
          </p:nvSpPr>
          <p:spPr bwMode="auto">
            <a:xfrm>
              <a:off x="7495399" y="4422343"/>
              <a:ext cx="813081" cy="339279"/>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Load Balancer</a:t>
              </a:r>
            </a:p>
          </p:txBody>
        </p:sp>
        <p:pic>
          <p:nvPicPr>
            <p:cNvPr id="311" name="Picture 310">
              <a:extLst>
                <a:ext uri="{FF2B5EF4-FFF2-40B4-BE49-F238E27FC236}">
                  <a16:creationId xmlns:a16="http://schemas.microsoft.com/office/drawing/2014/main" id="{69279814-27BA-4D5C-A6E5-9F15B4C796E1}"/>
                </a:ext>
              </a:extLst>
            </p:cNvPr>
            <p:cNvPicPr>
              <a:picLocks noChangeAspect="1"/>
            </p:cNvPicPr>
            <p:nvPr/>
          </p:nvPicPr>
          <p:blipFill>
            <a:blip r:embed="rId9" cstate="print">
              <a:biLevel thresh="25000"/>
              <a:extLst>
                <a:ext uri="{28A0092B-C50C-407E-A947-70E740481C1C}">
                  <a14:useLocalDpi xmlns:a14="http://schemas.microsoft.com/office/drawing/2010/main" val="0"/>
                </a:ext>
              </a:extLst>
            </a:blip>
            <a:stretch>
              <a:fillRect/>
            </a:stretch>
          </p:blipFill>
          <p:spPr>
            <a:xfrm>
              <a:off x="7534208" y="4456715"/>
              <a:ext cx="234080" cy="234080"/>
            </a:xfrm>
            <a:prstGeom prst="rect">
              <a:avLst/>
            </a:prstGeom>
            <a:solidFill>
              <a:srgbClr val="0072C6"/>
            </a:solidFill>
          </p:spPr>
        </p:pic>
        <p:sp>
          <p:nvSpPr>
            <p:cNvPr id="312" name="Freeform 347">
              <a:extLst>
                <a:ext uri="{FF2B5EF4-FFF2-40B4-BE49-F238E27FC236}">
                  <a16:creationId xmlns:a16="http://schemas.microsoft.com/office/drawing/2014/main" id="{42394700-6231-48AF-BE8C-52081BB81003}"/>
                </a:ext>
              </a:extLst>
            </p:cNvPr>
            <p:cNvSpPr/>
            <p:nvPr/>
          </p:nvSpPr>
          <p:spPr bwMode="auto">
            <a:xfrm rot="2700000">
              <a:off x="11827045" y="4486277"/>
              <a:ext cx="184339" cy="184339"/>
            </a:xfrm>
            <a:custGeom>
              <a:avLst/>
              <a:gdLst>
                <a:gd name="connsiteX0" fmla="*/ 314803 w 613867"/>
                <a:gd name="connsiteY0" fmla="*/ 374281 h 613867"/>
                <a:gd name="connsiteX1" fmla="*/ 390557 w 613867"/>
                <a:gd name="connsiteY1" fmla="*/ 450035 h 613867"/>
                <a:gd name="connsiteX2" fmla="*/ 330696 w 613867"/>
                <a:gd name="connsiteY2" fmla="*/ 509896 h 613867"/>
                <a:gd name="connsiteX3" fmla="*/ 507842 w 613867"/>
                <a:gd name="connsiteY3" fmla="*/ 504902 h 613867"/>
                <a:gd name="connsiteX4" fmla="*/ 512837 w 613867"/>
                <a:gd name="connsiteY4" fmla="*/ 327756 h 613867"/>
                <a:gd name="connsiteX5" fmla="*/ 452975 w 613867"/>
                <a:gd name="connsiteY5" fmla="*/ 387617 h 613867"/>
                <a:gd name="connsiteX6" fmla="*/ 377221 w 613867"/>
                <a:gd name="connsiteY6" fmla="*/ 311863 h 613867"/>
                <a:gd name="connsiteX7" fmla="*/ 367619 w 613867"/>
                <a:gd name="connsiteY7" fmla="*/ 63753 h 613867"/>
                <a:gd name="connsiteX8" fmla="*/ 372612 w 613867"/>
                <a:gd name="connsiteY8" fmla="*/ 240900 h 613867"/>
                <a:gd name="connsiteX9" fmla="*/ 549761 w 613867"/>
                <a:gd name="connsiteY9" fmla="*/ 245895 h 613867"/>
                <a:gd name="connsiteX10" fmla="*/ 489898 w 613867"/>
                <a:gd name="connsiteY10" fmla="*/ 186033 h 613867"/>
                <a:gd name="connsiteX11" fmla="*/ 565652 w 613867"/>
                <a:gd name="connsiteY11" fmla="*/ 110279 h 613867"/>
                <a:gd name="connsiteX12" fmla="*/ 503234 w 613867"/>
                <a:gd name="connsiteY12" fmla="*/ 47861 h 613867"/>
                <a:gd name="connsiteX13" fmla="*/ 427480 w 613867"/>
                <a:gd name="connsiteY13" fmla="*/ 123615 h 613867"/>
                <a:gd name="connsiteX14" fmla="*/ 60550 w 613867"/>
                <a:gd name="connsiteY14" fmla="*/ 370823 h 613867"/>
                <a:gd name="connsiteX15" fmla="*/ 120411 w 613867"/>
                <a:gd name="connsiteY15" fmla="*/ 430684 h 613867"/>
                <a:gd name="connsiteX16" fmla="*/ 44657 w 613867"/>
                <a:gd name="connsiteY16" fmla="*/ 506438 h 613867"/>
                <a:gd name="connsiteX17" fmla="*/ 107075 w 613867"/>
                <a:gd name="connsiteY17" fmla="*/ 568856 h 613867"/>
                <a:gd name="connsiteX18" fmla="*/ 182829 w 613867"/>
                <a:gd name="connsiteY18" fmla="*/ 493102 h 613867"/>
                <a:gd name="connsiteX19" fmla="*/ 242691 w 613867"/>
                <a:gd name="connsiteY19" fmla="*/ 552964 h 613867"/>
                <a:gd name="connsiteX20" fmla="*/ 237696 w 613867"/>
                <a:gd name="connsiteY20" fmla="*/ 375818 h 613867"/>
                <a:gd name="connsiteX21" fmla="*/ 104519 w 613867"/>
                <a:gd name="connsiteY21" fmla="*/ 101580 h 613867"/>
                <a:gd name="connsiteX22" fmla="*/ 99524 w 613867"/>
                <a:gd name="connsiteY22" fmla="*/ 278727 h 613867"/>
                <a:gd name="connsiteX23" fmla="*/ 159386 w 613867"/>
                <a:gd name="connsiteY23" fmla="*/ 218865 h 613867"/>
                <a:gd name="connsiteX24" fmla="*/ 235140 w 613867"/>
                <a:gd name="connsiteY24" fmla="*/ 294619 h 613867"/>
                <a:gd name="connsiteX25" fmla="*/ 297558 w 613867"/>
                <a:gd name="connsiteY25" fmla="*/ 232201 h 613867"/>
                <a:gd name="connsiteX26" fmla="*/ 221804 w 613867"/>
                <a:gd name="connsiteY26" fmla="*/ 156447 h 613867"/>
                <a:gd name="connsiteX27" fmla="*/ 281665 w 613867"/>
                <a:gd name="connsiteY27" fmla="*/ 96586 h 613867"/>
                <a:gd name="connsiteX28" fmla="*/ 29967 w 613867"/>
                <a:gd name="connsiteY28" fmla="*/ 29967 h 613867"/>
                <a:gd name="connsiteX29" fmla="*/ 102313 w 613867"/>
                <a:gd name="connsiteY29" fmla="*/ 0 h 613867"/>
                <a:gd name="connsiteX30" fmla="*/ 511554 w 613867"/>
                <a:gd name="connsiteY30" fmla="*/ 0 h 613867"/>
                <a:gd name="connsiteX31" fmla="*/ 613867 w 613867"/>
                <a:gd name="connsiteY31" fmla="*/ 102313 h 613867"/>
                <a:gd name="connsiteX32" fmla="*/ 613867 w 613867"/>
                <a:gd name="connsiteY32" fmla="*/ 511554 h 613867"/>
                <a:gd name="connsiteX33" fmla="*/ 511554 w 613867"/>
                <a:gd name="connsiteY33" fmla="*/ 613867 h 613867"/>
                <a:gd name="connsiteX34" fmla="*/ 102313 w 613867"/>
                <a:gd name="connsiteY34" fmla="*/ 613867 h 613867"/>
                <a:gd name="connsiteX35" fmla="*/ 0 w 613867"/>
                <a:gd name="connsiteY35" fmla="*/ 511554 h 613867"/>
                <a:gd name="connsiteX36" fmla="*/ 0 w 613867"/>
                <a:gd name="connsiteY36" fmla="*/ 102313 h 613867"/>
                <a:gd name="connsiteX37" fmla="*/ 29967 w 613867"/>
                <a:gd name="connsiteY37" fmla="*/ 29967 h 61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13867" h="613867">
                  <a:moveTo>
                    <a:pt x="314803" y="374281"/>
                  </a:moveTo>
                  <a:lnTo>
                    <a:pt x="390557" y="450035"/>
                  </a:lnTo>
                  <a:lnTo>
                    <a:pt x="330696" y="509896"/>
                  </a:lnTo>
                  <a:lnTo>
                    <a:pt x="507842" y="504902"/>
                  </a:lnTo>
                  <a:lnTo>
                    <a:pt x="512837" y="327756"/>
                  </a:lnTo>
                  <a:lnTo>
                    <a:pt x="452975" y="387617"/>
                  </a:lnTo>
                  <a:lnTo>
                    <a:pt x="377221" y="311863"/>
                  </a:lnTo>
                  <a:close/>
                  <a:moveTo>
                    <a:pt x="367619" y="63753"/>
                  </a:moveTo>
                  <a:lnTo>
                    <a:pt x="372612" y="240900"/>
                  </a:lnTo>
                  <a:lnTo>
                    <a:pt x="549761" y="245895"/>
                  </a:lnTo>
                  <a:lnTo>
                    <a:pt x="489898" y="186033"/>
                  </a:lnTo>
                  <a:lnTo>
                    <a:pt x="565652" y="110279"/>
                  </a:lnTo>
                  <a:lnTo>
                    <a:pt x="503234" y="47861"/>
                  </a:lnTo>
                  <a:lnTo>
                    <a:pt x="427480" y="123615"/>
                  </a:lnTo>
                  <a:close/>
                  <a:moveTo>
                    <a:pt x="60550" y="370823"/>
                  </a:moveTo>
                  <a:lnTo>
                    <a:pt x="120411" y="430684"/>
                  </a:lnTo>
                  <a:lnTo>
                    <a:pt x="44657" y="506438"/>
                  </a:lnTo>
                  <a:lnTo>
                    <a:pt x="107075" y="568856"/>
                  </a:lnTo>
                  <a:lnTo>
                    <a:pt x="182829" y="493102"/>
                  </a:lnTo>
                  <a:lnTo>
                    <a:pt x="242691" y="552964"/>
                  </a:lnTo>
                  <a:lnTo>
                    <a:pt x="237696" y="375818"/>
                  </a:lnTo>
                  <a:close/>
                  <a:moveTo>
                    <a:pt x="104519" y="101580"/>
                  </a:moveTo>
                  <a:lnTo>
                    <a:pt x="99524" y="278727"/>
                  </a:lnTo>
                  <a:lnTo>
                    <a:pt x="159386" y="218865"/>
                  </a:lnTo>
                  <a:lnTo>
                    <a:pt x="235140" y="294619"/>
                  </a:lnTo>
                  <a:lnTo>
                    <a:pt x="297558" y="232201"/>
                  </a:lnTo>
                  <a:lnTo>
                    <a:pt x="221804" y="156447"/>
                  </a:lnTo>
                  <a:lnTo>
                    <a:pt x="281665" y="96586"/>
                  </a:lnTo>
                  <a:close/>
                  <a:moveTo>
                    <a:pt x="29967" y="29967"/>
                  </a:moveTo>
                  <a:cubicBezTo>
                    <a:pt x="48482" y="11452"/>
                    <a:pt x="74060" y="0"/>
                    <a:pt x="102313" y="0"/>
                  </a:cubicBezTo>
                  <a:lnTo>
                    <a:pt x="511554" y="0"/>
                  </a:lnTo>
                  <a:cubicBezTo>
                    <a:pt x="568060" y="0"/>
                    <a:pt x="613867" y="45807"/>
                    <a:pt x="613867" y="102313"/>
                  </a:cubicBezTo>
                  <a:lnTo>
                    <a:pt x="613867" y="511554"/>
                  </a:lnTo>
                  <a:cubicBezTo>
                    <a:pt x="613867" y="568060"/>
                    <a:pt x="568060" y="613867"/>
                    <a:pt x="511554" y="613867"/>
                  </a:cubicBezTo>
                  <a:lnTo>
                    <a:pt x="102313" y="613867"/>
                  </a:lnTo>
                  <a:cubicBezTo>
                    <a:pt x="45807" y="613867"/>
                    <a:pt x="0" y="568060"/>
                    <a:pt x="0" y="511554"/>
                  </a:cubicBezTo>
                  <a:lnTo>
                    <a:pt x="0" y="102313"/>
                  </a:lnTo>
                  <a:cubicBezTo>
                    <a:pt x="0" y="74060"/>
                    <a:pt x="11452" y="48482"/>
                    <a:pt x="29967" y="29967"/>
                  </a:cubicBezTo>
                  <a:close/>
                </a:path>
              </a:pathLst>
            </a:cu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32" name="Group 331">
            <a:extLst>
              <a:ext uri="{FF2B5EF4-FFF2-40B4-BE49-F238E27FC236}">
                <a16:creationId xmlns:a16="http://schemas.microsoft.com/office/drawing/2014/main" id="{5D32E35C-D288-48D4-9FBA-C1B530F7A515}"/>
              </a:ext>
            </a:extLst>
          </p:cNvPr>
          <p:cNvGrpSpPr/>
          <p:nvPr/>
        </p:nvGrpSpPr>
        <p:grpSpPr>
          <a:xfrm>
            <a:off x="154700" y="4834029"/>
            <a:ext cx="2576756" cy="773657"/>
            <a:chOff x="809600" y="4128040"/>
            <a:chExt cx="2576756" cy="773657"/>
          </a:xfrm>
        </p:grpSpPr>
        <p:sp>
          <p:nvSpPr>
            <p:cNvPr id="333" name="Rectangle 332">
              <a:extLst>
                <a:ext uri="{FF2B5EF4-FFF2-40B4-BE49-F238E27FC236}">
                  <a16:creationId xmlns:a16="http://schemas.microsoft.com/office/drawing/2014/main" id="{D4B3062F-D869-4AFA-BEF2-3A60890D2D6A}"/>
                </a:ext>
              </a:extLst>
            </p:cNvPr>
            <p:cNvSpPr/>
            <p:nvPr/>
          </p:nvSpPr>
          <p:spPr bwMode="auto">
            <a:xfrm>
              <a:off x="809600" y="4128040"/>
              <a:ext cx="2576756" cy="773657"/>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44808"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Compute</a:t>
              </a:r>
            </a:p>
          </p:txBody>
        </p:sp>
        <p:sp>
          <p:nvSpPr>
            <p:cNvPr id="334" name="Rectangle 333">
              <a:extLst>
                <a:ext uri="{FF2B5EF4-FFF2-40B4-BE49-F238E27FC236}">
                  <a16:creationId xmlns:a16="http://schemas.microsoft.com/office/drawing/2014/main" id="{F0BD5E58-BF16-4EDF-A6B6-CDC4D3BD58C4}"/>
                </a:ext>
              </a:extLst>
            </p:cNvPr>
            <p:cNvSpPr/>
            <p:nvPr/>
          </p:nvSpPr>
          <p:spPr bwMode="auto">
            <a:xfrm>
              <a:off x="952644" y="4486141"/>
              <a:ext cx="1126864" cy="348968"/>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Virtual Machines</a:t>
              </a:r>
            </a:p>
          </p:txBody>
        </p:sp>
        <p:pic>
          <p:nvPicPr>
            <p:cNvPr id="335" name="Picture 334">
              <a:extLst>
                <a:ext uri="{FF2B5EF4-FFF2-40B4-BE49-F238E27FC236}">
                  <a16:creationId xmlns:a16="http://schemas.microsoft.com/office/drawing/2014/main" id="{BDD3B6A0-3B76-497F-BEAB-DE4131234125}"/>
                </a:ext>
              </a:extLst>
            </p:cNvPr>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a:off x="929588" y="4471400"/>
              <a:ext cx="256366" cy="256367"/>
            </a:xfrm>
            <a:prstGeom prst="rect">
              <a:avLst/>
            </a:prstGeom>
            <a:ln>
              <a:noFill/>
            </a:ln>
          </p:spPr>
        </p:pic>
        <p:sp>
          <p:nvSpPr>
            <p:cNvPr id="336" name="Rectangle 335">
              <a:extLst>
                <a:ext uri="{FF2B5EF4-FFF2-40B4-BE49-F238E27FC236}">
                  <a16:creationId xmlns:a16="http://schemas.microsoft.com/office/drawing/2014/main" id="{6C46CA44-C924-47DD-8F8C-4BC338555D73}"/>
                </a:ext>
              </a:extLst>
            </p:cNvPr>
            <p:cNvSpPr/>
            <p:nvPr/>
          </p:nvSpPr>
          <p:spPr bwMode="auto">
            <a:xfrm>
              <a:off x="2331357" y="4494829"/>
              <a:ext cx="844566" cy="348968"/>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Containers</a:t>
              </a:r>
            </a:p>
          </p:txBody>
        </p:sp>
        <p:grpSp>
          <p:nvGrpSpPr>
            <p:cNvPr id="337" name="Group 336">
              <a:extLst>
                <a:ext uri="{FF2B5EF4-FFF2-40B4-BE49-F238E27FC236}">
                  <a16:creationId xmlns:a16="http://schemas.microsoft.com/office/drawing/2014/main" id="{0F080BB4-FF3A-48F6-8559-4C96200EF054}"/>
                </a:ext>
              </a:extLst>
            </p:cNvPr>
            <p:cNvGrpSpPr/>
            <p:nvPr/>
          </p:nvGrpSpPr>
          <p:grpSpPr>
            <a:xfrm>
              <a:off x="2343828" y="4516154"/>
              <a:ext cx="216646" cy="166861"/>
              <a:chOff x="729660" y="5278586"/>
              <a:chExt cx="294653" cy="226942"/>
            </a:xfrm>
          </p:grpSpPr>
          <p:grpSp>
            <p:nvGrpSpPr>
              <p:cNvPr id="338" name="Group 337">
                <a:extLst>
                  <a:ext uri="{FF2B5EF4-FFF2-40B4-BE49-F238E27FC236}">
                    <a16:creationId xmlns:a16="http://schemas.microsoft.com/office/drawing/2014/main" id="{12546D8E-0E72-406C-8756-94043C46DEC6}"/>
                  </a:ext>
                </a:extLst>
              </p:cNvPr>
              <p:cNvGrpSpPr/>
              <p:nvPr/>
            </p:nvGrpSpPr>
            <p:grpSpPr>
              <a:xfrm>
                <a:off x="748309" y="5298113"/>
                <a:ext cx="97032" cy="104038"/>
                <a:chOff x="-760416" y="3893954"/>
                <a:chExt cx="291844" cy="312914"/>
              </a:xfrm>
              <a:solidFill>
                <a:sysClr val="window" lastClr="FFFFFF"/>
              </a:solidFill>
            </p:grpSpPr>
            <p:sp>
              <p:nvSpPr>
                <p:cNvPr id="348" name="Diamond 347">
                  <a:extLst>
                    <a:ext uri="{FF2B5EF4-FFF2-40B4-BE49-F238E27FC236}">
                      <a16:creationId xmlns:a16="http://schemas.microsoft.com/office/drawing/2014/main" id="{40A796AB-1E68-428A-9DF4-5B9BEB9A093F}"/>
                    </a:ext>
                  </a:extLst>
                </p:cNvPr>
                <p:cNvSpPr/>
                <p:nvPr/>
              </p:nvSpPr>
              <p:spPr bwMode="auto">
                <a:xfrm rot="19690132">
                  <a:off x="-760416" y="3960080"/>
                  <a:ext cx="148049" cy="245585"/>
                </a:xfrm>
                <a:prstGeom prst="diamond">
                  <a:avLst/>
                </a:prstGeom>
                <a:grpFill/>
                <a:ln w="6350" cap="flat" cmpd="sng" algn="ctr">
                  <a:noFill/>
                  <a:prstDash val="solid"/>
                  <a:miter lim="800000"/>
                  <a:headEnd type="none" w="med" len="med"/>
                  <a:tailEnd type="none" w="med" len="med"/>
                </a:ln>
                <a:effectLst/>
                <a:scene3d>
                  <a:camera prst="orthographicFront">
                    <a:rot lat="899860" lon="21583921" rev="2154000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9" name="Diamond 348">
                  <a:extLst>
                    <a:ext uri="{FF2B5EF4-FFF2-40B4-BE49-F238E27FC236}">
                      <a16:creationId xmlns:a16="http://schemas.microsoft.com/office/drawing/2014/main" id="{F1B23221-0A47-4681-A286-00616DEC3EB8}"/>
                    </a:ext>
                  </a:extLst>
                </p:cNvPr>
                <p:cNvSpPr/>
                <p:nvPr/>
              </p:nvSpPr>
              <p:spPr bwMode="auto">
                <a:xfrm rot="1935408">
                  <a:off x="-622514" y="3960220"/>
                  <a:ext cx="153942" cy="246648"/>
                </a:xfrm>
                <a:prstGeom prst="diamond">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50" name="Diamond 349">
                  <a:extLst>
                    <a:ext uri="{FF2B5EF4-FFF2-40B4-BE49-F238E27FC236}">
                      <a16:creationId xmlns:a16="http://schemas.microsoft.com/office/drawing/2014/main" id="{6B0C6C53-E069-4162-A834-9F084905CF76}"/>
                    </a:ext>
                  </a:extLst>
                </p:cNvPr>
                <p:cNvSpPr/>
                <p:nvPr/>
              </p:nvSpPr>
              <p:spPr bwMode="auto">
                <a:xfrm rot="5400000">
                  <a:off x="-691931" y="3848129"/>
                  <a:ext cx="153937" cy="245588"/>
                </a:xfrm>
                <a:prstGeom prst="diamond">
                  <a:avLst/>
                </a:prstGeom>
                <a:grpFill/>
                <a:ln w="6350" cap="flat" cmpd="sng" algn="ctr">
                  <a:noFill/>
                  <a:prstDash val="solid"/>
                  <a:miter lim="800000"/>
                  <a:headEnd type="none" w="med" len="med"/>
                  <a:tailEnd type="none" w="med" len="med"/>
                </a:ln>
                <a:effectLst/>
                <a:scene3d>
                  <a:camera prst="orthographicFront">
                    <a:rot lat="21599979" lon="2400000" rev="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339" name="Rounded Rectangle 402">
                <a:extLst>
                  <a:ext uri="{FF2B5EF4-FFF2-40B4-BE49-F238E27FC236}">
                    <a16:creationId xmlns:a16="http://schemas.microsoft.com/office/drawing/2014/main" id="{88919FE0-1EB2-47D5-94EE-6301A8E52E51}"/>
                  </a:ext>
                </a:extLst>
              </p:cNvPr>
              <p:cNvSpPr/>
              <p:nvPr/>
            </p:nvSpPr>
            <p:spPr bwMode="auto">
              <a:xfrm>
                <a:off x="729660" y="5278586"/>
                <a:ext cx="294653" cy="226942"/>
              </a:xfrm>
              <a:prstGeom prst="roundRect">
                <a:avLst>
                  <a:gd name="adj" fmla="val 9184"/>
                </a:avLst>
              </a:prstGeom>
              <a:noFill/>
              <a:ln w="190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340" name="Group 339">
                <a:extLst>
                  <a:ext uri="{FF2B5EF4-FFF2-40B4-BE49-F238E27FC236}">
                    <a16:creationId xmlns:a16="http://schemas.microsoft.com/office/drawing/2014/main" id="{4142DE2C-4908-49E9-A224-00694E9208A2}"/>
                  </a:ext>
                </a:extLst>
              </p:cNvPr>
              <p:cNvGrpSpPr/>
              <p:nvPr/>
            </p:nvGrpSpPr>
            <p:grpSpPr>
              <a:xfrm>
                <a:off x="893156" y="5298645"/>
                <a:ext cx="97032" cy="104036"/>
                <a:chOff x="-760425" y="3893952"/>
                <a:chExt cx="291846" cy="312908"/>
              </a:xfrm>
              <a:solidFill>
                <a:sysClr val="window" lastClr="FFFFFF"/>
              </a:solidFill>
            </p:grpSpPr>
            <p:sp>
              <p:nvSpPr>
                <p:cNvPr id="345" name="Diamond 344">
                  <a:extLst>
                    <a:ext uri="{FF2B5EF4-FFF2-40B4-BE49-F238E27FC236}">
                      <a16:creationId xmlns:a16="http://schemas.microsoft.com/office/drawing/2014/main" id="{DE6DDF6F-246A-4DE7-8DAC-A92CE2BE6CD3}"/>
                    </a:ext>
                  </a:extLst>
                </p:cNvPr>
                <p:cNvSpPr/>
                <p:nvPr/>
              </p:nvSpPr>
              <p:spPr bwMode="auto">
                <a:xfrm rot="19690132">
                  <a:off x="-760425" y="3960082"/>
                  <a:ext cx="148050" cy="245583"/>
                </a:xfrm>
                <a:prstGeom prst="diamond">
                  <a:avLst/>
                </a:prstGeom>
                <a:grpFill/>
                <a:ln w="6350" cap="flat" cmpd="sng" algn="ctr">
                  <a:noFill/>
                  <a:prstDash val="solid"/>
                  <a:miter lim="800000"/>
                  <a:headEnd type="none" w="med" len="med"/>
                  <a:tailEnd type="none" w="med" len="med"/>
                </a:ln>
                <a:effectLst/>
                <a:scene3d>
                  <a:camera prst="orthographicFront">
                    <a:rot lat="899860" lon="21583921" rev="2154000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6" name="Diamond 345">
                  <a:extLst>
                    <a:ext uri="{FF2B5EF4-FFF2-40B4-BE49-F238E27FC236}">
                      <a16:creationId xmlns:a16="http://schemas.microsoft.com/office/drawing/2014/main" id="{81368FD1-22AF-42F5-A0F7-48364748B7A7}"/>
                    </a:ext>
                  </a:extLst>
                </p:cNvPr>
                <p:cNvSpPr/>
                <p:nvPr/>
              </p:nvSpPr>
              <p:spPr bwMode="auto">
                <a:xfrm rot="1935408">
                  <a:off x="-622522" y="3960219"/>
                  <a:ext cx="153943" cy="246641"/>
                </a:xfrm>
                <a:prstGeom prst="diamond">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7" name="Diamond 346">
                  <a:extLst>
                    <a:ext uri="{FF2B5EF4-FFF2-40B4-BE49-F238E27FC236}">
                      <a16:creationId xmlns:a16="http://schemas.microsoft.com/office/drawing/2014/main" id="{B28ED32D-10AE-449D-9977-6500ED7C4172}"/>
                    </a:ext>
                  </a:extLst>
                </p:cNvPr>
                <p:cNvSpPr/>
                <p:nvPr/>
              </p:nvSpPr>
              <p:spPr bwMode="auto">
                <a:xfrm rot="5400000">
                  <a:off x="-691939" y="3848130"/>
                  <a:ext cx="153939" cy="245584"/>
                </a:xfrm>
                <a:prstGeom prst="diamond">
                  <a:avLst/>
                </a:prstGeom>
                <a:grpFill/>
                <a:ln w="6350" cap="flat" cmpd="sng" algn="ctr">
                  <a:noFill/>
                  <a:prstDash val="solid"/>
                  <a:miter lim="800000"/>
                  <a:headEnd type="none" w="med" len="med"/>
                  <a:tailEnd type="none" w="med" len="med"/>
                </a:ln>
                <a:effectLst/>
                <a:scene3d>
                  <a:camera prst="orthographicFront">
                    <a:rot lat="21599979" lon="2400000" rev="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nvGrpSpPr>
              <p:cNvPr id="341" name="Group 340">
                <a:extLst>
                  <a:ext uri="{FF2B5EF4-FFF2-40B4-BE49-F238E27FC236}">
                    <a16:creationId xmlns:a16="http://schemas.microsoft.com/office/drawing/2014/main" id="{40D21BD8-AD51-4ABB-A10A-425ECCBD3F38}"/>
                  </a:ext>
                </a:extLst>
              </p:cNvPr>
              <p:cNvGrpSpPr/>
              <p:nvPr/>
            </p:nvGrpSpPr>
            <p:grpSpPr>
              <a:xfrm>
                <a:off x="824684" y="5380094"/>
                <a:ext cx="97032" cy="104038"/>
                <a:chOff x="-760434" y="3893950"/>
                <a:chExt cx="291848" cy="312914"/>
              </a:xfrm>
              <a:solidFill>
                <a:sysClr val="window" lastClr="FFFFFF"/>
              </a:solidFill>
            </p:grpSpPr>
            <p:sp>
              <p:nvSpPr>
                <p:cNvPr id="342" name="Diamond 341">
                  <a:extLst>
                    <a:ext uri="{FF2B5EF4-FFF2-40B4-BE49-F238E27FC236}">
                      <a16:creationId xmlns:a16="http://schemas.microsoft.com/office/drawing/2014/main" id="{79FFA4A5-3E1D-4CEF-95E1-8040EF47382E}"/>
                    </a:ext>
                  </a:extLst>
                </p:cNvPr>
                <p:cNvSpPr/>
                <p:nvPr/>
              </p:nvSpPr>
              <p:spPr bwMode="auto">
                <a:xfrm rot="19690132">
                  <a:off x="-760434" y="3960080"/>
                  <a:ext cx="148051" cy="245585"/>
                </a:xfrm>
                <a:prstGeom prst="diamond">
                  <a:avLst/>
                </a:prstGeom>
                <a:grpFill/>
                <a:ln w="6350" cap="flat" cmpd="sng" algn="ctr">
                  <a:noFill/>
                  <a:prstDash val="solid"/>
                  <a:miter lim="800000"/>
                  <a:headEnd type="none" w="med" len="med"/>
                  <a:tailEnd type="none" w="med" len="med"/>
                </a:ln>
                <a:effectLst/>
                <a:scene3d>
                  <a:camera prst="orthographicFront">
                    <a:rot lat="899860" lon="21583921" rev="2154000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3" name="Diamond 342">
                  <a:extLst>
                    <a:ext uri="{FF2B5EF4-FFF2-40B4-BE49-F238E27FC236}">
                      <a16:creationId xmlns:a16="http://schemas.microsoft.com/office/drawing/2014/main" id="{A9D03BCC-9FCF-4A98-8DFC-C8DE789AB274}"/>
                    </a:ext>
                  </a:extLst>
                </p:cNvPr>
                <p:cNvSpPr/>
                <p:nvPr/>
              </p:nvSpPr>
              <p:spPr bwMode="auto">
                <a:xfrm rot="1935408">
                  <a:off x="-622530" y="3960220"/>
                  <a:ext cx="153944" cy="246644"/>
                </a:xfrm>
                <a:prstGeom prst="diamond">
                  <a:avLst/>
                </a:prstGeom>
                <a:grp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344" name="Diamond 343">
                  <a:extLst>
                    <a:ext uri="{FF2B5EF4-FFF2-40B4-BE49-F238E27FC236}">
                      <a16:creationId xmlns:a16="http://schemas.microsoft.com/office/drawing/2014/main" id="{58E83C59-D92C-4ED9-ACBF-EBBF47E1943D}"/>
                    </a:ext>
                  </a:extLst>
                </p:cNvPr>
                <p:cNvSpPr/>
                <p:nvPr/>
              </p:nvSpPr>
              <p:spPr bwMode="auto">
                <a:xfrm rot="5400000">
                  <a:off x="-691960" y="3848128"/>
                  <a:ext cx="153941" cy="245585"/>
                </a:xfrm>
                <a:prstGeom prst="diamond">
                  <a:avLst/>
                </a:prstGeom>
                <a:grpFill/>
                <a:ln w="6350" cap="flat" cmpd="sng" algn="ctr">
                  <a:noFill/>
                  <a:prstDash val="solid"/>
                  <a:miter lim="800000"/>
                  <a:headEnd type="none" w="med" len="med"/>
                  <a:tailEnd type="none" w="med" len="med"/>
                </a:ln>
                <a:effectLst/>
                <a:scene3d>
                  <a:camera prst="orthographicFront">
                    <a:rot lat="21599979" lon="2400000" rev="0"/>
                  </a:camera>
                  <a:lightRig rig="threePt" dir="t"/>
                </a:scene3d>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grpSp>
      </p:grpSp>
      <p:grpSp>
        <p:nvGrpSpPr>
          <p:cNvPr id="351" name="Group 350">
            <a:extLst>
              <a:ext uri="{FF2B5EF4-FFF2-40B4-BE49-F238E27FC236}">
                <a16:creationId xmlns:a16="http://schemas.microsoft.com/office/drawing/2014/main" id="{7A0A8F3C-CF25-4B18-BB01-63D68F5CFCE7}"/>
              </a:ext>
            </a:extLst>
          </p:cNvPr>
          <p:cNvGrpSpPr/>
          <p:nvPr/>
        </p:nvGrpSpPr>
        <p:grpSpPr>
          <a:xfrm>
            <a:off x="191320" y="166003"/>
            <a:ext cx="1516859" cy="4514588"/>
            <a:chOff x="1032909" y="-513118"/>
            <a:chExt cx="1516859" cy="4514588"/>
          </a:xfrm>
        </p:grpSpPr>
        <p:sp>
          <p:nvSpPr>
            <p:cNvPr id="352" name="Rectangle 351">
              <a:extLst>
                <a:ext uri="{FF2B5EF4-FFF2-40B4-BE49-F238E27FC236}">
                  <a16:creationId xmlns:a16="http://schemas.microsoft.com/office/drawing/2014/main" id="{32CC3A98-6D88-4C1B-BC4B-152D96AB6C00}"/>
                </a:ext>
              </a:extLst>
            </p:cNvPr>
            <p:cNvSpPr/>
            <p:nvPr/>
          </p:nvSpPr>
          <p:spPr bwMode="auto">
            <a:xfrm>
              <a:off x="1032909" y="-513118"/>
              <a:ext cx="1516859" cy="4514588"/>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algn="ctr" defTabSz="895579" fontAlgn="base">
                <a:lnSpc>
                  <a:spcPct val="90000"/>
                </a:lnSpc>
                <a:defRPr/>
              </a:pPr>
              <a:r>
                <a:rPr lang="en-US" sz="1370" b="1" kern="0" dirty="0">
                  <a:solidFill>
                    <a:srgbClr val="FFFFFF"/>
                  </a:solidFill>
                  <a:ea typeface="Segoe UI" pitchFamily="34" charset="0"/>
                  <a:cs typeface="Segoe UI" pitchFamily="34" charset="0"/>
                </a:rPr>
                <a:t>Security &amp; Management</a:t>
              </a:r>
            </a:p>
          </p:txBody>
        </p:sp>
        <p:sp>
          <p:nvSpPr>
            <p:cNvPr id="353" name="TextBox 352">
              <a:extLst>
                <a:ext uri="{FF2B5EF4-FFF2-40B4-BE49-F238E27FC236}">
                  <a16:creationId xmlns:a16="http://schemas.microsoft.com/office/drawing/2014/main" id="{4007AF86-0AD1-4008-8274-6143FB5206F9}"/>
                </a:ext>
              </a:extLst>
            </p:cNvPr>
            <p:cNvSpPr txBox="1"/>
            <p:nvPr/>
          </p:nvSpPr>
          <p:spPr>
            <a:xfrm>
              <a:off x="1579522" y="798882"/>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Active</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Directory</a:t>
              </a:r>
            </a:p>
          </p:txBody>
        </p:sp>
        <p:pic>
          <p:nvPicPr>
            <p:cNvPr id="354" name="Picture 353" descr="Azure Active Directory.png">
              <a:extLst>
                <a:ext uri="{FF2B5EF4-FFF2-40B4-BE49-F238E27FC236}">
                  <a16:creationId xmlns:a16="http://schemas.microsoft.com/office/drawing/2014/main" id="{E0173389-CA6B-4C55-A206-73C13F41873A}"/>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233142" y="778963"/>
              <a:ext cx="292160" cy="292159"/>
            </a:xfrm>
            <a:prstGeom prst="rect">
              <a:avLst/>
            </a:prstGeom>
          </p:spPr>
        </p:pic>
        <p:sp>
          <p:nvSpPr>
            <p:cNvPr id="355" name="TextBox 354">
              <a:extLst>
                <a:ext uri="{FF2B5EF4-FFF2-40B4-BE49-F238E27FC236}">
                  <a16:creationId xmlns:a16="http://schemas.microsoft.com/office/drawing/2014/main" id="{E9F484CE-6994-4EC1-98CF-733B1991B627}"/>
                </a:ext>
              </a:extLst>
            </p:cNvPr>
            <p:cNvSpPr txBox="1"/>
            <p:nvPr/>
          </p:nvSpPr>
          <p:spPr>
            <a:xfrm>
              <a:off x="1542270" y="1601596"/>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Multi-Factor</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Authentication</a:t>
              </a:r>
            </a:p>
          </p:txBody>
        </p:sp>
        <p:pic>
          <p:nvPicPr>
            <p:cNvPr id="356" name="Picture 355" descr="Multi-Factor Authentication.png">
              <a:extLst>
                <a:ext uri="{FF2B5EF4-FFF2-40B4-BE49-F238E27FC236}">
                  <a16:creationId xmlns:a16="http://schemas.microsoft.com/office/drawing/2014/main" id="{E57154A6-DDE0-4601-B549-4579108FE04B}"/>
                </a:ext>
              </a:extLst>
            </p:cNvPr>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1233142" y="1591878"/>
              <a:ext cx="282277" cy="282277"/>
            </a:xfrm>
            <a:prstGeom prst="rect">
              <a:avLst/>
            </a:prstGeom>
          </p:spPr>
        </p:pic>
        <p:sp>
          <p:nvSpPr>
            <p:cNvPr id="357" name="TextBox 356">
              <a:extLst>
                <a:ext uri="{FF2B5EF4-FFF2-40B4-BE49-F238E27FC236}">
                  <a16:creationId xmlns:a16="http://schemas.microsoft.com/office/drawing/2014/main" id="{68778D3C-F61B-45A4-8A76-8A7E7C5EC113}"/>
                </a:ext>
              </a:extLst>
            </p:cNvPr>
            <p:cNvSpPr txBox="1"/>
            <p:nvPr/>
          </p:nvSpPr>
          <p:spPr>
            <a:xfrm>
              <a:off x="1575520" y="2008407"/>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Automation</a:t>
              </a:r>
            </a:p>
          </p:txBody>
        </p:sp>
        <p:pic>
          <p:nvPicPr>
            <p:cNvPr id="358" name="Picture 357" descr="Azure automation.png">
              <a:extLst>
                <a:ext uri="{FF2B5EF4-FFF2-40B4-BE49-F238E27FC236}">
                  <a16:creationId xmlns:a16="http://schemas.microsoft.com/office/drawing/2014/main" id="{B268A012-3794-46A5-9E98-7749D6CA2741}"/>
                </a:ext>
              </a:extLst>
            </p:cNvPr>
            <p:cNvPicPr>
              <a:picLocks noChangeAspect="1"/>
            </p:cNvPicPr>
            <p:nvPr/>
          </p:nvPicPr>
          <p:blipFill>
            <a:blip r:embed="rId13" cstate="print">
              <a:biLevel thresh="25000"/>
              <a:extLst>
                <a:ext uri="{28A0092B-C50C-407E-A947-70E740481C1C}">
                  <a14:useLocalDpi xmlns:a14="http://schemas.microsoft.com/office/drawing/2010/main" val="0"/>
                </a:ext>
              </a:extLst>
            </a:blip>
            <a:stretch>
              <a:fillRect/>
            </a:stretch>
          </p:blipFill>
          <p:spPr>
            <a:xfrm>
              <a:off x="1233142" y="1973092"/>
              <a:ext cx="283833" cy="283833"/>
            </a:xfrm>
            <a:prstGeom prst="rect">
              <a:avLst/>
            </a:prstGeom>
          </p:spPr>
        </p:pic>
        <p:sp>
          <p:nvSpPr>
            <p:cNvPr id="359" name="TextBox 358">
              <a:extLst>
                <a:ext uri="{FF2B5EF4-FFF2-40B4-BE49-F238E27FC236}">
                  <a16:creationId xmlns:a16="http://schemas.microsoft.com/office/drawing/2014/main" id="{77B2AEB7-7318-4F01-B77F-6AFD25C87AE2}"/>
                </a:ext>
              </a:extLst>
            </p:cNvPr>
            <p:cNvSpPr txBox="1"/>
            <p:nvPr/>
          </p:nvSpPr>
          <p:spPr>
            <a:xfrm>
              <a:off x="1558936" y="498957"/>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Portal</a:t>
              </a:r>
            </a:p>
          </p:txBody>
        </p:sp>
        <p:pic>
          <p:nvPicPr>
            <p:cNvPr id="360" name="Picture 359" descr="Azure subscription.png">
              <a:extLst>
                <a:ext uri="{FF2B5EF4-FFF2-40B4-BE49-F238E27FC236}">
                  <a16:creationId xmlns:a16="http://schemas.microsoft.com/office/drawing/2014/main" id="{D246A1A1-13C1-4DC6-BB61-02AD4E1A752F}"/>
                </a:ext>
              </a:extLst>
            </p:cNvPr>
            <p:cNvPicPr>
              <a:picLocks noChangeAspect="1"/>
            </p:cNvPicPr>
            <p:nvPr/>
          </p:nvPicPr>
          <p:blipFill>
            <a:blip r:embed="rId14" cstate="print">
              <a:biLevel thresh="25000"/>
              <a:extLst>
                <a:ext uri="{28A0092B-C50C-407E-A947-70E740481C1C}">
                  <a14:useLocalDpi xmlns:a14="http://schemas.microsoft.com/office/drawing/2010/main" val="0"/>
                </a:ext>
              </a:extLst>
            </a:blip>
            <a:stretch>
              <a:fillRect/>
            </a:stretch>
          </p:blipFill>
          <p:spPr>
            <a:xfrm>
              <a:off x="1233142" y="400949"/>
              <a:ext cx="280530" cy="280530"/>
            </a:xfrm>
            <a:prstGeom prst="rect">
              <a:avLst/>
            </a:prstGeom>
          </p:spPr>
        </p:pic>
        <p:sp>
          <p:nvSpPr>
            <p:cNvPr id="361" name="TextBox 360">
              <a:extLst>
                <a:ext uri="{FF2B5EF4-FFF2-40B4-BE49-F238E27FC236}">
                  <a16:creationId xmlns:a16="http://schemas.microsoft.com/office/drawing/2014/main" id="{6187A0C1-AD8E-497A-8AA5-203250453B65}"/>
                </a:ext>
              </a:extLst>
            </p:cNvPr>
            <p:cNvSpPr txBox="1"/>
            <p:nvPr/>
          </p:nvSpPr>
          <p:spPr>
            <a:xfrm>
              <a:off x="1573722" y="2793027"/>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Key Vault</a:t>
              </a:r>
            </a:p>
          </p:txBody>
        </p:sp>
        <p:pic>
          <p:nvPicPr>
            <p:cNvPr id="362" name="Picture 361" descr="AzureKeyVault_icon_white.png">
              <a:extLst>
                <a:ext uri="{FF2B5EF4-FFF2-40B4-BE49-F238E27FC236}">
                  <a16:creationId xmlns:a16="http://schemas.microsoft.com/office/drawing/2014/main" id="{1E0C11AA-FFD3-481B-B63A-6CBD4012155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33142" y="2734878"/>
              <a:ext cx="230573" cy="256191"/>
            </a:xfrm>
            <a:prstGeom prst="rect">
              <a:avLst/>
            </a:prstGeom>
          </p:spPr>
        </p:pic>
        <p:sp>
          <p:nvSpPr>
            <p:cNvPr id="363" name="TextBox 362">
              <a:extLst>
                <a:ext uri="{FF2B5EF4-FFF2-40B4-BE49-F238E27FC236}">
                  <a16:creationId xmlns:a16="http://schemas.microsoft.com/office/drawing/2014/main" id="{75609064-6A04-4A8B-A004-8C2F38993AB5}"/>
                </a:ext>
              </a:extLst>
            </p:cNvPr>
            <p:cNvSpPr txBox="1"/>
            <p:nvPr/>
          </p:nvSpPr>
          <p:spPr>
            <a:xfrm>
              <a:off x="1591350" y="3120943"/>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Store/</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Marketplace</a:t>
              </a:r>
            </a:p>
          </p:txBody>
        </p:sp>
        <p:pic>
          <p:nvPicPr>
            <p:cNvPr id="364" name="Picture 363" descr="Azure Marketplace.png">
              <a:extLst>
                <a:ext uri="{FF2B5EF4-FFF2-40B4-BE49-F238E27FC236}">
                  <a16:creationId xmlns:a16="http://schemas.microsoft.com/office/drawing/2014/main" id="{8670FE9C-05CA-4654-A2E2-803E606649B9}"/>
                </a:ext>
              </a:extLst>
            </p:cNvPr>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1233142" y="3105098"/>
              <a:ext cx="285496" cy="285496"/>
            </a:xfrm>
            <a:prstGeom prst="rect">
              <a:avLst/>
            </a:prstGeom>
          </p:spPr>
        </p:pic>
        <p:pic>
          <p:nvPicPr>
            <p:cNvPr id="365" name="Picture 364">
              <a:extLst>
                <a:ext uri="{FF2B5EF4-FFF2-40B4-BE49-F238E27FC236}">
                  <a16:creationId xmlns:a16="http://schemas.microsoft.com/office/drawing/2014/main" id="{E1D80642-5966-4BC9-8C7B-A86E95466010}"/>
                </a:ext>
              </a:extLst>
            </p:cNvPr>
            <p:cNvPicPr>
              <a:picLocks noChangeAspect="1"/>
            </p:cNvPicPr>
            <p:nvPr/>
          </p:nvPicPr>
          <p:blipFill>
            <a:blip r:embed="rId17" cstate="print">
              <a:biLevel thresh="25000"/>
              <a:extLst>
                <a:ext uri="{28A0092B-C50C-407E-A947-70E740481C1C}">
                  <a14:useLocalDpi xmlns:a14="http://schemas.microsoft.com/office/drawing/2010/main" val="0"/>
                </a:ext>
              </a:extLst>
            </a:blip>
            <a:stretch>
              <a:fillRect/>
            </a:stretch>
          </p:blipFill>
          <p:spPr>
            <a:xfrm>
              <a:off x="1233142" y="3564889"/>
              <a:ext cx="247004" cy="247004"/>
            </a:xfrm>
            <a:prstGeom prst="rect">
              <a:avLst/>
            </a:prstGeom>
          </p:spPr>
        </p:pic>
        <p:sp>
          <p:nvSpPr>
            <p:cNvPr id="366" name="TextBox 365">
              <a:extLst>
                <a:ext uri="{FF2B5EF4-FFF2-40B4-BE49-F238E27FC236}">
                  <a16:creationId xmlns:a16="http://schemas.microsoft.com/office/drawing/2014/main" id="{488B593F-0FA4-473A-AB90-1693A2AE0FE7}"/>
                </a:ext>
              </a:extLst>
            </p:cNvPr>
            <p:cNvSpPr txBox="1"/>
            <p:nvPr/>
          </p:nvSpPr>
          <p:spPr>
            <a:xfrm>
              <a:off x="1575412" y="3572866"/>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VM Image Gallery</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&amp; VM Depot</a:t>
              </a:r>
            </a:p>
          </p:txBody>
        </p:sp>
        <p:sp>
          <p:nvSpPr>
            <p:cNvPr id="367" name="TextBox 366">
              <a:extLst>
                <a:ext uri="{FF2B5EF4-FFF2-40B4-BE49-F238E27FC236}">
                  <a16:creationId xmlns:a16="http://schemas.microsoft.com/office/drawing/2014/main" id="{7B47CF77-F86A-4078-8BE3-819C6E40B2A2}"/>
                </a:ext>
              </a:extLst>
            </p:cNvPr>
            <p:cNvSpPr txBox="1"/>
            <p:nvPr/>
          </p:nvSpPr>
          <p:spPr>
            <a:xfrm>
              <a:off x="1579522" y="1181516"/>
              <a:ext cx="646015" cy="295102"/>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Azure AD</a:t>
              </a:r>
            </a:p>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B2C</a:t>
              </a:r>
            </a:p>
          </p:txBody>
        </p:sp>
        <p:pic>
          <p:nvPicPr>
            <p:cNvPr id="368" name="Picture 367" descr="Azure Active Directory.png">
              <a:extLst>
                <a:ext uri="{FF2B5EF4-FFF2-40B4-BE49-F238E27FC236}">
                  <a16:creationId xmlns:a16="http://schemas.microsoft.com/office/drawing/2014/main" id="{FB0F78BB-38F5-48D3-A9F2-FE82997BC74D}"/>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233142" y="1161596"/>
              <a:ext cx="292160" cy="292159"/>
            </a:xfrm>
            <a:prstGeom prst="rect">
              <a:avLst/>
            </a:prstGeom>
          </p:spPr>
        </p:pic>
        <p:pic>
          <p:nvPicPr>
            <p:cNvPr id="369" name="Picture 368">
              <a:extLst>
                <a:ext uri="{FF2B5EF4-FFF2-40B4-BE49-F238E27FC236}">
                  <a16:creationId xmlns:a16="http://schemas.microsoft.com/office/drawing/2014/main" id="{67581AE4-E5A1-4115-973F-83B7BF91F583}"/>
                </a:ext>
              </a:extLst>
            </p:cNvPr>
            <p:cNvPicPr>
              <a:picLocks noChangeAspect="1"/>
            </p:cNvPicPr>
            <p:nvPr/>
          </p:nvPicPr>
          <p:blipFill>
            <a:blip r:embed="rId18" cstate="print">
              <a:biLevel thresh="25000"/>
              <a:extLst>
                <a:ext uri="{28A0092B-C50C-407E-A947-70E740481C1C}">
                  <a14:useLocalDpi xmlns:a14="http://schemas.microsoft.com/office/drawing/2010/main" val="0"/>
                </a:ext>
              </a:extLst>
            </a:blip>
            <a:stretch>
              <a:fillRect/>
            </a:stretch>
          </p:blipFill>
          <p:spPr>
            <a:xfrm>
              <a:off x="1206847" y="2340495"/>
              <a:ext cx="326686" cy="326686"/>
            </a:xfrm>
            <a:prstGeom prst="rect">
              <a:avLst/>
            </a:prstGeom>
          </p:spPr>
        </p:pic>
        <p:sp>
          <p:nvSpPr>
            <p:cNvPr id="370" name="TextBox 369">
              <a:extLst>
                <a:ext uri="{FF2B5EF4-FFF2-40B4-BE49-F238E27FC236}">
                  <a16:creationId xmlns:a16="http://schemas.microsoft.com/office/drawing/2014/main" id="{767FB721-FC3F-4EA7-B820-8EDB57AF5C23}"/>
                </a:ext>
              </a:extLst>
            </p:cNvPr>
            <p:cNvSpPr txBox="1"/>
            <p:nvPr/>
          </p:nvSpPr>
          <p:spPr>
            <a:xfrm>
              <a:off x="1565903" y="2371692"/>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Scheduler</a:t>
              </a:r>
            </a:p>
          </p:txBody>
        </p:sp>
        <p:pic>
          <p:nvPicPr>
            <p:cNvPr id="371" name="Picture 370">
              <a:extLst>
                <a:ext uri="{FF2B5EF4-FFF2-40B4-BE49-F238E27FC236}">
                  <a16:creationId xmlns:a16="http://schemas.microsoft.com/office/drawing/2014/main" id="{D1C961D6-24EC-4F8F-9DFD-35B6F139FCDD}"/>
                </a:ext>
              </a:extLst>
            </p:cNvPr>
            <p:cNvPicPr>
              <a:picLocks noChangeAspect="1"/>
            </p:cNvPicPr>
            <p:nvPr/>
          </p:nvPicPr>
          <p:blipFill>
            <a:blip r:embed="rId19" cstate="print">
              <a:biLevel thresh="25000"/>
              <a:extLst>
                <a:ext uri="{28A0092B-C50C-407E-A947-70E740481C1C}">
                  <a14:useLocalDpi xmlns:a14="http://schemas.microsoft.com/office/drawing/2010/main" val="0"/>
                </a:ext>
              </a:extLst>
            </a:blip>
            <a:stretch>
              <a:fillRect/>
            </a:stretch>
          </p:blipFill>
          <p:spPr>
            <a:xfrm>
              <a:off x="1229774" y="87212"/>
              <a:ext cx="295528" cy="295528"/>
            </a:xfrm>
            <a:prstGeom prst="rect">
              <a:avLst/>
            </a:prstGeom>
          </p:spPr>
        </p:pic>
        <p:sp>
          <p:nvSpPr>
            <p:cNvPr id="372" name="TextBox 371">
              <a:extLst>
                <a:ext uri="{FF2B5EF4-FFF2-40B4-BE49-F238E27FC236}">
                  <a16:creationId xmlns:a16="http://schemas.microsoft.com/office/drawing/2014/main" id="{07C2A035-D3BF-475E-98FC-FA30EF5132A0}"/>
                </a:ext>
              </a:extLst>
            </p:cNvPr>
            <p:cNvSpPr txBox="1"/>
            <p:nvPr/>
          </p:nvSpPr>
          <p:spPr>
            <a:xfrm>
              <a:off x="1560777" y="179524"/>
              <a:ext cx="646015" cy="295103"/>
            </a:xfrm>
            <a:prstGeom prst="rect">
              <a:avLst/>
            </a:prstGeom>
            <a:noFill/>
            <a:ln>
              <a:noFill/>
            </a:ln>
          </p:spPr>
          <p:txBody>
            <a:bodyPr wrap="none" lIns="0" tIns="27413" rIns="0" bIns="0" rtlCol="0">
              <a:noAutofit/>
            </a:bodyPr>
            <a:lstStyle/>
            <a:p>
              <a:pPr defTabSz="913599" eaLnBrk="0" fontAlgn="base" hangingPunct="0">
                <a:lnSpc>
                  <a:spcPts val="800"/>
                </a:lnSpc>
                <a:spcBef>
                  <a:spcPct val="0"/>
                </a:spcBef>
                <a:spcAft>
                  <a:spcPct val="0"/>
                </a:spcAft>
                <a:defRPr/>
              </a:pPr>
              <a:r>
                <a:rPr lang="en-US" sz="750" kern="0" dirty="0">
                  <a:solidFill>
                    <a:prstClr val="white"/>
                  </a:solidFill>
                  <a:latin typeface="Segoe UI Light" panose="020B0502040204020203" pitchFamily="34" charset="0"/>
                  <a:ea typeface="Arial Unicode MS" panose="020B0604020202020204" pitchFamily="34" charset="-128"/>
                  <a:cs typeface="Segoe UI Light" panose="020B0502040204020203" pitchFamily="34" charset="0"/>
                </a:rPr>
                <a:t>Security Center</a:t>
              </a:r>
            </a:p>
          </p:txBody>
        </p:sp>
      </p:grpSp>
      <p:grpSp>
        <p:nvGrpSpPr>
          <p:cNvPr id="382" name="Group 381">
            <a:extLst>
              <a:ext uri="{FF2B5EF4-FFF2-40B4-BE49-F238E27FC236}">
                <a16:creationId xmlns:a16="http://schemas.microsoft.com/office/drawing/2014/main" id="{5A96BF3B-51E8-4BEA-B10D-41295207694C}"/>
              </a:ext>
            </a:extLst>
          </p:cNvPr>
          <p:cNvGrpSpPr/>
          <p:nvPr/>
        </p:nvGrpSpPr>
        <p:grpSpPr>
          <a:xfrm>
            <a:off x="2026151" y="1433744"/>
            <a:ext cx="2246277" cy="1324086"/>
            <a:chOff x="2659879" y="739176"/>
            <a:chExt cx="2246277" cy="1324086"/>
          </a:xfrm>
        </p:grpSpPr>
        <p:sp>
          <p:nvSpPr>
            <p:cNvPr id="383" name="Rectangle 382">
              <a:extLst>
                <a:ext uri="{FF2B5EF4-FFF2-40B4-BE49-F238E27FC236}">
                  <a16:creationId xmlns:a16="http://schemas.microsoft.com/office/drawing/2014/main" id="{70C9F9CA-BBA8-4729-8AE9-7C7E94E558B0}"/>
                </a:ext>
              </a:extLst>
            </p:cNvPr>
            <p:cNvSpPr/>
            <p:nvPr/>
          </p:nvSpPr>
          <p:spPr bwMode="auto">
            <a:xfrm>
              <a:off x="2659879" y="739176"/>
              <a:ext cx="2246277" cy="1324086"/>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Integration</a:t>
              </a:r>
            </a:p>
          </p:txBody>
        </p:sp>
        <p:grpSp>
          <p:nvGrpSpPr>
            <p:cNvPr id="384" name="Group 383">
              <a:extLst>
                <a:ext uri="{FF2B5EF4-FFF2-40B4-BE49-F238E27FC236}">
                  <a16:creationId xmlns:a16="http://schemas.microsoft.com/office/drawing/2014/main" id="{35F2D7F3-61DA-43A5-BD2E-58677E35DF19}"/>
                </a:ext>
              </a:extLst>
            </p:cNvPr>
            <p:cNvGrpSpPr/>
            <p:nvPr/>
          </p:nvGrpSpPr>
          <p:grpSpPr>
            <a:xfrm>
              <a:off x="3818259" y="1141824"/>
              <a:ext cx="985539" cy="305706"/>
              <a:chOff x="4508812" y="2773724"/>
              <a:chExt cx="1005586" cy="311924"/>
            </a:xfrm>
          </p:grpSpPr>
          <p:sp>
            <p:nvSpPr>
              <p:cNvPr id="392" name="TextBox 391">
                <a:extLst>
                  <a:ext uri="{FF2B5EF4-FFF2-40B4-BE49-F238E27FC236}">
                    <a16:creationId xmlns:a16="http://schemas.microsoft.com/office/drawing/2014/main" id="{317ED34F-DA2F-4EB3-92F6-6B4F3B2A2535}"/>
                  </a:ext>
                </a:extLst>
              </p:cNvPr>
              <p:cNvSpPr txBox="1"/>
              <p:nvPr/>
            </p:nvSpPr>
            <p:spPr>
              <a:xfrm>
                <a:off x="4855242" y="2784543"/>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BizTalk</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393" name="Picture 392" descr="BizTalk Services.png">
                <a:extLst>
                  <a:ext uri="{FF2B5EF4-FFF2-40B4-BE49-F238E27FC236}">
                    <a16:creationId xmlns:a16="http://schemas.microsoft.com/office/drawing/2014/main" id="{7331E4CF-A482-42BC-A085-C57E4D9118FB}"/>
                  </a:ext>
                </a:extLst>
              </p:cNvPr>
              <p:cNvPicPr>
                <a:picLocks noChangeAspect="1"/>
              </p:cNvPicPr>
              <p:nvPr/>
            </p:nvPicPr>
            <p:blipFill>
              <a:blip r:embed="rId20" cstate="print">
                <a:biLevel thresh="25000"/>
                <a:extLst>
                  <a:ext uri="{28A0092B-C50C-407E-A947-70E740481C1C}">
                    <a14:useLocalDpi xmlns:a14="http://schemas.microsoft.com/office/drawing/2010/main" val="0"/>
                  </a:ext>
                </a:extLst>
              </a:blip>
              <a:stretch>
                <a:fillRect/>
              </a:stretch>
            </p:blipFill>
            <p:spPr>
              <a:xfrm>
                <a:off x="4508812" y="2773724"/>
                <a:ext cx="293814" cy="293814"/>
              </a:xfrm>
              <a:prstGeom prst="rect">
                <a:avLst/>
              </a:prstGeom>
            </p:spPr>
          </p:pic>
        </p:grpSp>
        <p:grpSp>
          <p:nvGrpSpPr>
            <p:cNvPr id="385" name="Group 384">
              <a:extLst>
                <a:ext uri="{FF2B5EF4-FFF2-40B4-BE49-F238E27FC236}">
                  <a16:creationId xmlns:a16="http://schemas.microsoft.com/office/drawing/2014/main" id="{81674956-26FB-4817-944D-76D124FD0198}"/>
                </a:ext>
              </a:extLst>
            </p:cNvPr>
            <p:cNvGrpSpPr/>
            <p:nvPr/>
          </p:nvGrpSpPr>
          <p:grpSpPr>
            <a:xfrm>
              <a:off x="3826440" y="1663618"/>
              <a:ext cx="978522" cy="317311"/>
              <a:chOff x="4517160" y="3306133"/>
              <a:chExt cx="998427" cy="323766"/>
            </a:xfrm>
          </p:grpSpPr>
          <p:sp>
            <p:nvSpPr>
              <p:cNvPr id="390" name="TextBox 389">
                <a:extLst>
                  <a:ext uri="{FF2B5EF4-FFF2-40B4-BE49-F238E27FC236}">
                    <a16:creationId xmlns:a16="http://schemas.microsoft.com/office/drawing/2014/main" id="{62D47377-01CD-4B01-B398-453CBEEFC765}"/>
                  </a:ext>
                </a:extLst>
              </p:cNvPr>
              <p:cNvSpPr txBox="1"/>
              <p:nvPr/>
            </p:nvSpPr>
            <p:spPr>
              <a:xfrm>
                <a:off x="4856431" y="3328794"/>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 Bus</a:t>
                </a:r>
              </a:p>
            </p:txBody>
          </p:sp>
          <p:pic>
            <p:nvPicPr>
              <p:cNvPr id="391" name="Picture 390" descr="Service Bus.png">
                <a:extLst>
                  <a:ext uri="{FF2B5EF4-FFF2-40B4-BE49-F238E27FC236}">
                    <a16:creationId xmlns:a16="http://schemas.microsoft.com/office/drawing/2014/main" id="{676CB5B8-1BFB-4B1B-A41E-9E235DD91DED}"/>
                  </a:ext>
                </a:extLst>
              </p:cNvPr>
              <p:cNvPicPr>
                <a:picLocks noChangeAspect="1"/>
              </p:cNvPicPr>
              <p:nvPr/>
            </p:nvPicPr>
            <p:blipFill>
              <a:blip r:embed="rId21" cstate="print">
                <a:biLevel thresh="25000"/>
                <a:extLst>
                  <a:ext uri="{28A0092B-C50C-407E-A947-70E740481C1C}">
                    <a14:useLocalDpi xmlns:a14="http://schemas.microsoft.com/office/drawing/2010/main" val="0"/>
                  </a:ext>
                </a:extLst>
              </a:blip>
              <a:stretch>
                <a:fillRect/>
              </a:stretch>
            </p:blipFill>
            <p:spPr>
              <a:xfrm>
                <a:off x="4517160" y="3306133"/>
                <a:ext cx="292386" cy="292386"/>
              </a:xfrm>
              <a:prstGeom prst="rect">
                <a:avLst/>
              </a:prstGeom>
            </p:spPr>
          </p:pic>
        </p:grpSp>
        <p:pic>
          <p:nvPicPr>
            <p:cNvPr id="386" name="Picture 385">
              <a:extLst>
                <a:ext uri="{FF2B5EF4-FFF2-40B4-BE49-F238E27FC236}">
                  <a16:creationId xmlns:a16="http://schemas.microsoft.com/office/drawing/2014/main" id="{88835069-6DB2-42B2-8DEA-072866E4691B}"/>
                </a:ext>
              </a:extLst>
            </p:cNvPr>
            <p:cNvPicPr>
              <a:picLocks noChangeAspect="1"/>
            </p:cNvPicPr>
            <p:nvPr/>
          </p:nvPicPr>
          <p:blipFill>
            <a:blip r:embed="rId22" cstate="print">
              <a:biLevel thresh="25000"/>
              <a:extLst>
                <a:ext uri="{28A0092B-C50C-407E-A947-70E740481C1C}">
                  <a14:useLocalDpi xmlns:a14="http://schemas.microsoft.com/office/drawing/2010/main" val="0"/>
                </a:ext>
              </a:extLst>
            </a:blip>
            <a:stretch>
              <a:fillRect/>
            </a:stretch>
          </p:blipFill>
          <p:spPr>
            <a:xfrm>
              <a:off x="2813164" y="1609070"/>
              <a:ext cx="237954" cy="237954"/>
            </a:xfrm>
            <a:prstGeom prst="rect">
              <a:avLst/>
            </a:prstGeom>
          </p:spPr>
        </p:pic>
        <p:sp>
          <p:nvSpPr>
            <p:cNvPr id="387" name="TextBox 386">
              <a:extLst>
                <a:ext uri="{FF2B5EF4-FFF2-40B4-BE49-F238E27FC236}">
                  <a16:creationId xmlns:a16="http://schemas.microsoft.com/office/drawing/2014/main" id="{A54BA6A6-AE04-4F66-AEE5-5D32CFC1299C}"/>
                </a:ext>
              </a:extLst>
            </p:cNvPr>
            <p:cNvSpPr txBox="1"/>
            <p:nvPr/>
          </p:nvSpPr>
          <p:spPr>
            <a:xfrm>
              <a:off x="3123871" y="1553093"/>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Logic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388" name="Picture 387">
              <a:extLst>
                <a:ext uri="{FF2B5EF4-FFF2-40B4-BE49-F238E27FC236}">
                  <a16:creationId xmlns:a16="http://schemas.microsoft.com/office/drawing/2014/main" id="{74AEFFAD-CEE8-4D9E-8F8B-F37F2793146D}"/>
                </a:ext>
              </a:extLst>
            </p:cNvPr>
            <p:cNvPicPr>
              <a:picLocks noChangeAspect="1"/>
            </p:cNvPicPr>
            <p:nvPr/>
          </p:nvPicPr>
          <p:blipFill>
            <a:blip r:embed="rId23" cstate="print">
              <a:biLevel thresh="25000"/>
              <a:extLst>
                <a:ext uri="{28A0092B-C50C-407E-A947-70E740481C1C}">
                  <a14:useLocalDpi xmlns:a14="http://schemas.microsoft.com/office/drawing/2010/main" val="0"/>
                </a:ext>
              </a:extLst>
            </a:blip>
            <a:stretch>
              <a:fillRect/>
            </a:stretch>
          </p:blipFill>
          <p:spPr>
            <a:xfrm>
              <a:off x="2690695" y="1159922"/>
              <a:ext cx="309594" cy="309594"/>
            </a:xfrm>
            <a:prstGeom prst="rect">
              <a:avLst/>
            </a:prstGeom>
          </p:spPr>
        </p:pic>
        <p:sp>
          <p:nvSpPr>
            <p:cNvPr id="389" name="TextBox 388">
              <a:extLst>
                <a:ext uri="{FF2B5EF4-FFF2-40B4-BE49-F238E27FC236}">
                  <a16:creationId xmlns:a16="http://schemas.microsoft.com/office/drawing/2014/main" id="{CDDB1DA7-67A0-4993-A772-FEE2E815C994}"/>
                </a:ext>
              </a:extLst>
            </p:cNvPr>
            <p:cNvSpPr txBox="1"/>
            <p:nvPr/>
          </p:nvSpPr>
          <p:spPr>
            <a:xfrm>
              <a:off x="3054477" y="1154633"/>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grpSp>
      <p:grpSp>
        <p:nvGrpSpPr>
          <p:cNvPr id="421" name="Group 420">
            <a:extLst>
              <a:ext uri="{FF2B5EF4-FFF2-40B4-BE49-F238E27FC236}">
                <a16:creationId xmlns:a16="http://schemas.microsoft.com/office/drawing/2014/main" id="{5096F73D-2FFF-40BA-A7C8-63E26B0D01C5}"/>
              </a:ext>
            </a:extLst>
          </p:cNvPr>
          <p:cNvGrpSpPr/>
          <p:nvPr/>
        </p:nvGrpSpPr>
        <p:grpSpPr>
          <a:xfrm>
            <a:off x="2031405" y="2909741"/>
            <a:ext cx="2266615" cy="1639785"/>
            <a:chOff x="2663372" y="2161645"/>
            <a:chExt cx="2266615" cy="1639785"/>
          </a:xfrm>
        </p:grpSpPr>
        <p:sp>
          <p:nvSpPr>
            <p:cNvPr id="422" name="Rectangle 421">
              <a:extLst>
                <a:ext uri="{FF2B5EF4-FFF2-40B4-BE49-F238E27FC236}">
                  <a16:creationId xmlns:a16="http://schemas.microsoft.com/office/drawing/2014/main" id="{942892B5-2DCC-44B9-ABCC-12E029BD3838}"/>
                </a:ext>
              </a:extLst>
            </p:cNvPr>
            <p:cNvSpPr/>
            <p:nvPr/>
          </p:nvSpPr>
          <p:spPr bwMode="auto">
            <a:xfrm>
              <a:off x="2663372" y="2161645"/>
              <a:ext cx="2244028" cy="1639785"/>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Compute Services</a:t>
              </a:r>
            </a:p>
          </p:txBody>
        </p:sp>
        <p:grpSp>
          <p:nvGrpSpPr>
            <p:cNvPr id="423" name="Group 422">
              <a:extLst>
                <a:ext uri="{FF2B5EF4-FFF2-40B4-BE49-F238E27FC236}">
                  <a16:creationId xmlns:a16="http://schemas.microsoft.com/office/drawing/2014/main" id="{3DA3C675-5958-4E88-871F-65C8DBFBADA7}"/>
                </a:ext>
              </a:extLst>
            </p:cNvPr>
            <p:cNvGrpSpPr/>
            <p:nvPr/>
          </p:nvGrpSpPr>
          <p:grpSpPr>
            <a:xfrm>
              <a:off x="2898229" y="3048700"/>
              <a:ext cx="987651" cy="313672"/>
              <a:chOff x="3566502" y="2427953"/>
              <a:chExt cx="1007741" cy="320053"/>
            </a:xfrm>
          </p:grpSpPr>
          <p:sp>
            <p:nvSpPr>
              <p:cNvPr id="433" name="TextBox 432">
                <a:extLst>
                  <a:ext uri="{FF2B5EF4-FFF2-40B4-BE49-F238E27FC236}">
                    <a16:creationId xmlns:a16="http://schemas.microsoft.com/office/drawing/2014/main" id="{88EA3F52-0451-4609-947A-5DC78D99AE37}"/>
                  </a:ext>
                </a:extLst>
              </p:cNvPr>
              <p:cNvSpPr txBox="1"/>
              <p:nvPr/>
            </p:nvSpPr>
            <p:spPr>
              <a:xfrm>
                <a:off x="3915087" y="2427953"/>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Batch</a:t>
                </a:r>
              </a:p>
            </p:txBody>
          </p:sp>
          <p:pic>
            <p:nvPicPr>
              <p:cNvPr id="434" name="Picture 433">
                <a:extLst>
                  <a:ext uri="{FF2B5EF4-FFF2-40B4-BE49-F238E27FC236}">
                    <a16:creationId xmlns:a16="http://schemas.microsoft.com/office/drawing/2014/main" id="{CA6DBB1A-79A1-42AF-9D01-25A32F799463}"/>
                  </a:ext>
                </a:extLst>
              </p:cNvPr>
              <p:cNvPicPr>
                <a:picLocks noChangeAspect="1"/>
              </p:cNvPicPr>
              <p:nvPr/>
            </p:nvPicPr>
            <p:blipFill>
              <a:blip r:embed="rId24" cstate="print">
                <a:biLevel thresh="25000"/>
                <a:extLst>
                  <a:ext uri="{28A0092B-C50C-407E-A947-70E740481C1C}">
                    <a14:useLocalDpi xmlns:a14="http://schemas.microsoft.com/office/drawing/2010/main" val="0"/>
                  </a:ext>
                </a:extLst>
              </a:blip>
              <a:stretch>
                <a:fillRect/>
              </a:stretch>
            </p:blipFill>
            <p:spPr>
              <a:xfrm>
                <a:off x="3566502" y="2444470"/>
                <a:ext cx="303536" cy="303536"/>
              </a:xfrm>
              <a:prstGeom prst="rect">
                <a:avLst/>
              </a:prstGeom>
            </p:spPr>
          </p:pic>
        </p:grpSp>
        <p:grpSp>
          <p:nvGrpSpPr>
            <p:cNvPr id="424" name="Group 423">
              <a:extLst>
                <a:ext uri="{FF2B5EF4-FFF2-40B4-BE49-F238E27FC236}">
                  <a16:creationId xmlns:a16="http://schemas.microsoft.com/office/drawing/2014/main" id="{1AF78310-411D-4AAD-81CF-C3A364ADB232}"/>
                </a:ext>
              </a:extLst>
            </p:cNvPr>
            <p:cNvGrpSpPr/>
            <p:nvPr/>
          </p:nvGrpSpPr>
          <p:grpSpPr>
            <a:xfrm>
              <a:off x="3905771" y="3051423"/>
              <a:ext cx="1024216" cy="356181"/>
              <a:chOff x="4317137" y="2420457"/>
              <a:chExt cx="1045050" cy="363426"/>
            </a:xfrm>
          </p:grpSpPr>
          <p:sp>
            <p:nvSpPr>
              <p:cNvPr id="431" name="TextBox 430">
                <a:extLst>
                  <a:ext uri="{FF2B5EF4-FFF2-40B4-BE49-F238E27FC236}">
                    <a16:creationId xmlns:a16="http://schemas.microsoft.com/office/drawing/2014/main" id="{F1BB1470-5C00-4E09-9943-4EC9652403A0}"/>
                  </a:ext>
                </a:extLst>
              </p:cNvPr>
              <p:cNvSpPr txBox="1"/>
              <p:nvPr/>
            </p:nvSpPr>
            <p:spPr>
              <a:xfrm>
                <a:off x="4703031" y="2482777"/>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RemoteApp</a:t>
                </a:r>
              </a:p>
            </p:txBody>
          </p:sp>
          <p:pic>
            <p:nvPicPr>
              <p:cNvPr id="432" name="Picture 431">
                <a:extLst>
                  <a:ext uri="{FF2B5EF4-FFF2-40B4-BE49-F238E27FC236}">
                    <a16:creationId xmlns:a16="http://schemas.microsoft.com/office/drawing/2014/main" id="{BD5DA624-BAE7-4ACF-910C-78CBD04716D4}"/>
                  </a:ext>
                </a:extLst>
              </p:cNvPr>
              <p:cNvPicPr>
                <a:picLocks noChangeAspect="1"/>
              </p:cNvPicPr>
              <p:nvPr/>
            </p:nvPicPr>
            <p:blipFill>
              <a:blip r:embed="rId25" cstate="print">
                <a:biLevel thresh="25000"/>
                <a:extLst>
                  <a:ext uri="{28A0092B-C50C-407E-A947-70E740481C1C}">
                    <a14:useLocalDpi xmlns:a14="http://schemas.microsoft.com/office/drawing/2010/main" val="0"/>
                  </a:ext>
                </a:extLst>
              </a:blip>
              <a:stretch>
                <a:fillRect/>
              </a:stretch>
            </p:blipFill>
            <p:spPr>
              <a:xfrm>
                <a:off x="4317137" y="2420457"/>
                <a:ext cx="291655" cy="291656"/>
              </a:xfrm>
              <a:prstGeom prst="rect">
                <a:avLst/>
              </a:prstGeom>
            </p:spPr>
          </p:pic>
        </p:grpSp>
        <p:pic>
          <p:nvPicPr>
            <p:cNvPr id="425" name="Picture 424">
              <a:extLst>
                <a:ext uri="{FF2B5EF4-FFF2-40B4-BE49-F238E27FC236}">
                  <a16:creationId xmlns:a16="http://schemas.microsoft.com/office/drawing/2014/main" id="{A4A0A7DD-E744-47FC-8607-3EBC18C2AF78}"/>
                </a:ext>
              </a:extLst>
            </p:cNvPr>
            <p:cNvPicPr>
              <a:picLocks noChangeAspect="1"/>
            </p:cNvPicPr>
            <p:nvPr/>
          </p:nvPicPr>
          <p:blipFill>
            <a:blip r:embed="rId26" cstate="print">
              <a:biLevel thresh="25000"/>
              <a:extLst>
                <a:ext uri="{28A0092B-C50C-407E-A947-70E740481C1C}">
                  <a14:useLocalDpi xmlns:a14="http://schemas.microsoft.com/office/drawing/2010/main" val="0"/>
                </a:ext>
              </a:extLst>
            </a:blip>
            <a:stretch>
              <a:fillRect/>
            </a:stretch>
          </p:blipFill>
          <p:spPr>
            <a:xfrm>
              <a:off x="2776857" y="2574688"/>
              <a:ext cx="358536" cy="358536"/>
            </a:xfrm>
            <a:prstGeom prst="rect">
              <a:avLst/>
            </a:prstGeom>
          </p:spPr>
        </p:pic>
        <p:sp>
          <p:nvSpPr>
            <p:cNvPr id="426" name="TextBox 425">
              <a:extLst>
                <a:ext uri="{FF2B5EF4-FFF2-40B4-BE49-F238E27FC236}">
                  <a16:creationId xmlns:a16="http://schemas.microsoft.com/office/drawing/2014/main" id="{B6E494AB-63F5-4E06-8F28-92BEB6F9995A}"/>
                </a:ext>
              </a:extLst>
            </p:cNvPr>
            <p:cNvSpPr txBox="1"/>
            <p:nvPr/>
          </p:nvSpPr>
          <p:spPr>
            <a:xfrm>
              <a:off x="3227496" y="2656842"/>
              <a:ext cx="646015" cy="295103"/>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Container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p:txBody>
        </p:sp>
        <p:pic>
          <p:nvPicPr>
            <p:cNvPr id="427" name="Picture 426">
              <a:extLst>
                <a:ext uri="{FF2B5EF4-FFF2-40B4-BE49-F238E27FC236}">
                  <a16:creationId xmlns:a16="http://schemas.microsoft.com/office/drawing/2014/main" id="{A2B77751-9651-483B-960C-1F53A4A0B82D}"/>
                </a:ext>
              </a:extLst>
            </p:cNvPr>
            <p:cNvPicPr>
              <a:picLocks noChangeAspect="1"/>
            </p:cNvPicPr>
            <p:nvPr/>
          </p:nvPicPr>
          <p:blipFill>
            <a:blip r:embed="rId27" cstate="print">
              <a:biLevel thresh="25000"/>
              <a:extLst>
                <a:ext uri="{28A0092B-C50C-407E-A947-70E740481C1C}">
                  <a14:useLocalDpi xmlns:a14="http://schemas.microsoft.com/office/drawing/2010/main" val="0"/>
                </a:ext>
              </a:extLst>
            </a:blip>
            <a:stretch>
              <a:fillRect/>
            </a:stretch>
          </p:blipFill>
          <p:spPr>
            <a:xfrm>
              <a:off x="3867273" y="2602143"/>
              <a:ext cx="334282" cy="334282"/>
            </a:xfrm>
            <a:prstGeom prst="rect">
              <a:avLst/>
            </a:prstGeom>
          </p:spPr>
        </p:pic>
        <p:sp>
          <p:nvSpPr>
            <p:cNvPr id="428" name="TextBox 427">
              <a:extLst>
                <a:ext uri="{FF2B5EF4-FFF2-40B4-BE49-F238E27FC236}">
                  <a16:creationId xmlns:a16="http://schemas.microsoft.com/office/drawing/2014/main" id="{1F195819-5AF7-42EC-8236-0882329427F1}"/>
                </a:ext>
              </a:extLst>
            </p:cNvPr>
            <p:cNvSpPr txBox="1"/>
            <p:nvPr/>
          </p:nvSpPr>
          <p:spPr>
            <a:xfrm>
              <a:off x="4271385" y="2618722"/>
              <a:ext cx="646015" cy="295103"/>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VM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Scale Sets</a:t>
              </a:r>
            </a:p>
          </p:txBody>
        </p:sp>
        <p:sp>
          <p:nvSpPr>
            <p:cNvPr id="429" name="Rectangle 428">
              <a:extLst>
                <a:ext uri="{FF2B5EF4-FFF2-40B4-BE49-F238E27FC236}">
                  <a16:creationId xmlns:a16="http://schemas.microsoft.com/office/drawing/2014/main" id="{E8A06505-DE4B-4FF8-AA08-DEAE225D29A8}"/>
                </a:ext>
              </a:extLst>
            </p:cNvPr>
            <p:cNvSpPr/>
            <p:nvPr/>
          </p:nvSpPr>
          <p:spPr bwMode="auto">
            <a:xfrm>
              <a:off x="3407923" y="3502905"/>
              <a:ext cx="1247969" cy="257684"/>
            </a:xfrm>
            <a:prstGeom prst="rect">
              <a:avLst/>
            </a:prstGeom>
            <a:solidFill>
              <a:srgbClr val="0072C6"/>
            </a:solidFill>
            <a:ln w="6350" cap="flat" cmpd="sng" algn="ctr">
              <a:noFill/>
              <a:prstDash val="solid"/>
              <a:miter lim="800000"/>
              <a:headEnd type="none" w="med" len="med"/>
              <a:tailEnd type="none" w="med" len="med"/>
            </a:ln>
            <a:effectLst/>
          </p:spPr>
          <p:txBody>
            <a:bodyPr rot="0" spcFirstLastPara="0" vertOverflow="overflow" horzOverflow="overflow" vert="horz" wrap="square" lIns="304697" tIns="44808" rIns="0" bIns="140569" numCol="1" spcCol="0" rtlCol="0" fromWordArt="0" anchor="t" anchorCtr="0" forceAA="0" compatLnSpc="1">
              <a:prstTxWarp prst="textNoShape">
                <a:avLst/>
              </a:prstTxWarp>
              <a:noAutofit/>
            </a:bodyPr>
            <a:lstStyle/>
            <a:p>
              <a:pPr marL="0" marR="0" lvl="0" indent="0" defTabSz="895579" eaLnBrk="1" fontAlgn="base" latinLnBrk="0" hangingPunct="1">
                <a:lnSpc>
                  <a:spcPct val="90000"/>
                </a:lnSpc>
                <a:spcBef>
                  <a:spcPts val="0"/>
                </a:spcBef>
                <a:spcAft>
                  <a:spcPts val="0"/>
                </a:spcAft>
                <a:buClrTx/>
                <a:buSzTx/>
                <a:buFontTx/>
                <a:buNone/>
                <a:tabLst/>
                <a:defRPr/>
              </a:pPr>
              <a:r>
                <a:rPr kumimoji="0" lang="en-US" sz="784"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Dev/Test Lab</a:t>
              </a:r>
            </a:p>
          </p:txBody>
        </p:sp>
        <p:pic>
          <p:nvPicPr>
            <p:cNvPr id="430" name="Picture 429">
              <a:extLst>
                <a:ext uri="{FF2B5EF4-FFF2-40B4-BE49-F238E27FC236}">
                  <a16:creationId xmlns:a16="http://schemas.microsoft.com/office/drawing/2014/main" id="{CD2CD5DC-2C8B-495A-B7C0-905F210A6BAE}"/>
                </a:ext>
              </a:extLst>
            </p:cNvPr>
            <p:cNvPicPr>
              <a:picLocks noChangeAspect="1"/>
            </p:cNvPicPr>
            <p:nvPr/>
          </p:nvPicPr>
          <p:blipFill>
            <a:blip r:embed="rId28" cstate="print">
              <a:biLevel thresh="25000"/>
              <a:extLst>
                <a:ext uri="{28A0092B-C50C-407E-A947-70E740481C1C}">
                  <a14:useLocalDpi xmlns:a14="http://schemas.microsoft.com/office/drawing/2010/main" val="0"/>
                </a:ext>
              </a:extLst>
            </a:blip>
            <a:stretch>
              <a:fillRect/>
            </a:stretch>
          </p:blipFill>
          <p:spPr>
            <a:xfrm>
              <a:off x="3451489" y="3481693"/>
              <a:ext cx="205255" cy="205255"/>
            </a:xfrm>
            <a:prstGeom prst="rect">
              <a:avLst/>
            </a:prstGeom>
          </p:spPr>
        </p:pic>
      </p:grpSp>
      <p:grpSp>
        <p:nvGrpSpPr>
          <p:cNvPr id="435" name="Group 434">
            <a:extLst>
              <a:ext uri="{FF2B5EF4-FFF2-40B4-BE49-F238E27FC236}">
                <a16:creationId xmlns:a16="http://schemas.microsoft.com/office/drawing/2014/main" id="{AE95EF13-3A9D-4F51-B073-D14CFE73C91C}"/>
              </a:ext>
            </a:extLst>
          </p:cNvPr>
          <p:cNvGrpSpPr/>
          <p:nvPr/>
        </p:nvGrpSpPr>
        <p:grpSpPr>
          <a:xfrm>
            <a:off x="10405065" y="158189"/>
            <a:ext cx="1538640" cy="4514587"/>
            <a:chOff x="10916096" y="-513117"/>
            <a:chExt cx="1538640" cy="4514587"/>
          </a:xfrm>
        </p:grpSpPr>
        <p:sp>
          <p:nvSpPr>
            <p:cNvPr id="436" name="Rectangle 435">
              <a:extLst>
                <a:ext uri="{FF2B5EF4-FFF2-40B4-BE49-F238E27FC236}">
                  <a16:creationId xmlns:a16="http://schemas.microsoft.com/office/drawing/2014/main" id="{0824CBD4-3EFE-4E22-89CC-53BD4DA2C472}"/>
                </a:ext>
              </a:extLst>
            </p:cNvPr>
            <p:cNvSpPr/>
            <p:nvPr/>
          </p:nvSpPr>
          <p:spPr bwMode="auto">
            <a:xfrm>
              <a:off x="10916096" y="-513117"/>
              <a:ext cx="1538640" cy="4514587"/>
            </a:xfrm>
            <a:prstGeom prst="rect">
              <a:avLst/>
            </a:prstGeom>
            <a:solidFill>
              <a:srgbClr val="1B3C72"/>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solidFill>
                    <a:srgbClr val="FFFFFF"/>
                  </a:solidFill>
                  <a:effectLst/>
                  <a:uLnTx/>
                  <a:uFillTx/>
                  <a:ea typeface="Segoe UI" pitchFamily="34" charset="0"/>
                  <a:cs typeface="Segoe UI" pitchFamily="34" charset="0"/>
                </a:rPr>
                <a:t>Hybrid</a:t>
              </a:r>
            </a:p>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272" b="1" i="0" u="none" strike="noStrike" kern="0" cap="none" spc="0" normalizeH="0" baseline="0" noProof="0" dirty="0">
                  <a:ln>
                    <a:noFill/>
                  </a:ln>
                  <a:solidFill>
                    <a:srgbClr val="FFFFFF"/>
                  </a:solidFill>
                  <a:effectLst/>
                  <a:uLnTx/>
                  <a:uFillTx/>
                  <a:ea typeface="Segoe UI" pitchFamily="34" charset="0"/>
                  <a:cs typeface="Segoe UI" pitchFamily="34" charset="0"/>
                </a:rPr>
                <a:t>Cloud</a:t>
              </a:r>
            </a:p>
          </p:txBody>
        </p:sp>
        <p:sp>
          <p:nvSpPr>
            <p:cNvPr id="437" name="TextBox 436">
              <a:extLst>
                <a:ext uri="{FF2B5EF4-FFF2-40B4-BE49-F238E27FC236}">
                  <a16:creationId xmlns:a16="http://schemas.microsoft.com/office/drawing/2014/main" id="{FF50335D-78FE-4533-888C-656AB00A7342}"/>
                </a:ext>
              </a:extLst>
            </p:cNvPr>
            <p:cNvSpPr txBox="1"/>
            <p:nvPr/>
          </p:nvSpPr>
          <p:spPr>
            <a:xfrm>
              <a:off x="11509113" y="1560233"/>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Backup</a:t>
              </a:r>
            </a:p>
          </p:txBody>
        </p:sp>
        <p:pic>
          <p:nvPicPr>
            <p:cNvPr id="438" name="Picture 437" descr="Backup Service.png">
              <a:extLst>
                <a:ext uri="{FF2B5EF4-FFF2-40B4-BE49-F238E27FC236}">
                  <a16:creationId xmlns:a16="http://schemas.microsoft.com/office/drawing/2014/main" id="{C8251C4C-C536-4D3F-B4EE-F9C2938E3255}"/>
                </a:ext>
              </a:extLst>
            </p:cNvPr>
            <p:cNvPicPr>
              <a:picLocks noChangeAspect="1"/>
            </p:cNvPicPr>
            <p:nvPr/>
          </p:nvPicPr>
          <p:blipFill>
            <a:blip r:embed="rId29" cstate="print">
              <a:biLevel thresh="25000"/>
              <a:extLst>
                <a:ext uri="{28A0092B-C50C-407E-A947-70E740481C1C}">
                  <a14:useLocalDpi xmlns:a14="http://schemas.microsoft.com/office/drawing/2010/main" val="0"/>
                </a:ext>
              </a:extLst>
            </a:blip>
            <a:stretch>
              <a:fillRect/>
            </a:stretch>
          </p:blipFill>
          <p:spPr>
            <a:xfrm>
              <a:off x="11168482" y="1504942"/>
              <a:ext cx="290499" cy="290499"/>
            </a:xfrm>
            <a:prstGeom prst="rect">
              <a:avLst/>
            </a:prstGeom>
          </p:spPr>
        </p:pic>
        <p:sp>
          <p:nvSpPr>
            <p:cNvPr id="439" name="TextBox 438">
              <a:extLst>
                <a:ext uri="{FF2B5EF4-FFF2-40B4-BE49-F238E27FC236}">
                  <a16:creationId xmlns:a16="http://schemas.microsoft.com/office/drawing/2014/main" id="{D25C0BEC-3281-4A13-8E2C-27AB0DC29BDE}"/>
                </a:ext>
              </a:extLst>
            </p:cNvPr>
            <p:cNvSpPr txBox="1"/>
            <p:nvPr/>
          </p:nvSpPr>
          <p:spPr>
            <a:xfrm>
              <a:off x="11517551" y="3528237"/>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StorSimple</a:t>
              </a: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a:p>
              <a:pPr marL="0" marR="0" lvl="0" indent="0" defTabSz="913599" eaLnBrk="0" fontAlgn="base" latinLnBrk="0" hangingPunct="0">
                <a:lnSpc>
                  <a:spcPts val="800"/>
                </a:lnSpc>
                <a:spcBef>
                  <a:spcPct val="0"/>
                </a:spcBef>
                <a:spcAft>
                  <a:spcPct val="0"/>
                </a:spcAft>
                <a:buClrTx/>
                <a:buSzTx/>
                <a:buFontTx/>
                <a:buNone/>
                <a:tabLst/>
                <a:defRPr/>
              </a:pP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440" name="Picture 439" descr="StorSimple.png">
              <a:extLst>
                <a:ext uri="{FF2B5EF4-FFF2-40B4-BE49-F238E27FC236}">
                  <a16:creationId xmlns:a16="http://schemas.microsoft.com/office/drawing/2014/main" id="{90DA865B-845F-4DCA-A414-89FA26387A5B}"/>
                </a:ext>
              </a:extLst>
            </p:cNvPr>
            <p:cNvPicPr>
              <a:picLocks noChangeAspect="1"/>
            </p:cNvPicPr>
            <p:nvPr/>
          </p:nvPicPr>
          <p:blipFill>
            <a:blip r:embed="rId30" cstate="print">
              <a:biLevel thresh="25000"/>
              <a:extLst>
                <a:ext uri="{28A0092B-C50C-407E-A947-70E740481C1C}">
                  <a14:useLocalDpi xmlns:a14="http://schemas.microsoft.com/office/drawing/2010/main" val="0"/>
                </a:ext>
              </a:extLst>
            </a:blip>
            <a:stretch>
              <a:fillRect/>
            </a:stretch>
          </p:blipFill>
          <p:spPr>
            <a:xfrm>
              <a:off x="11177871" y="3498910"/>
              <a:ext cx="281110" cy="281110"/>
            </a:xfrm>
            <a:prstGeom prst="rect">
              <a:avLst/>
            </a:prstGeom>
          </p:spPr>
        </p:pic>
        <p:sp>
          <p:nvSpPr>
            <p:cNvPr id="441" name="TextBox 440">
              <a:extLst>
                <a:ext uri="{FF2B5EF4-FFF2-40B4-BE49-F238E27FC236}">
                  <a16:creationId xmlns:a16="http://schemas.microsoft.com/office/drawing/2014/main" id="{404EAAEE-3B19-4F1D-AD91-A42CBE19A66A}"/>
                </a:ext>
              </a:extLst>
            </p:cNvPr>
            <p:cNvSpPr txBox="1"/>
            <p:nvPr/>
          </p:nvSpPr>
          <p:spPr>
            <a:xfrm>
              <a:off x="11524530" y="3047689"/>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Site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Recovery </a:t>
              </a:r>
            </a:p>
          </p:txBody>
        </p:sp>
        <p:pic>
          <p:nvPicPr>
            <p:cNvPr id="442" name="Picture 441" descr="Site Recovery.png">
              <a:extLst>
                <a:ext uri="{FF2B5EF4-FFF2-40B4-BE49-F238E27FC236}">
                  <a16:creationId xmlns:a16="http://schemas.microsoft.com/office/drawing/2014/main" id="{767B9D33-6127-4818-B66B-C8BE20400D68}"/>
                </a:ext>
              </a:extLst>
            </p:cNvPr>
            <p:cNvPicPr>
              <a:picLocks noChangeAspect="1"/>
            </p:cNvPicPr>
            <p:nvPr/>
          </p:nvPicPr>
          <p:blipFill>
            <a:blip r:embed="rId31" cstate="print">
              <a:biLevel thresh="25000"/>
              <a:extLst>
                <a:ext uri="{28A0092B-C50C-407E-A947-70E740481C1C}">
                  <a14:useLocalDpi xmlns:a14="http://schemas.microsoft.com/office/drawing/2010/main" val="0"/>
                </a:ext>
              </a:extLst>
            </a:blip>
            <a:stretch>
              <a:fillRect/>
            </a:stretch>
          </p:blipFill>
          <p:spPr>
            <a:xfrm>
              <a:off x="11187267" y="3004118"/>
              <a:ext cx="280143" cy="280143"/>
            </a:xfrm>
            <a:prstGeom prst="rect">
              <a:avLst/>
            </a:prstGeom>
          </p:spPr>
        </p:pic>
        <p:sp>
          <p:nvSpPr>
            <p:cNvPr id="443" name="TextBox 442">
              <a:extLst>
                <a:ext uri="{FF2B5EF4-FFF2-40B4-BE49-F238E27FC236}">
                  <a16:creationId xmlns:a16="http://schemas.microsoft.com/office/drawing/2014/main" id="{17A4BF9A-C524-405B-BD5E-38A2F8A05B7D}"/>
                </a:ext>
              </a:extLst>
            </p:cNvPr>
            <p:cNvSpPr txBox="1"/>
            <p:nvPr/>
          </p:nvSpPr>
          <p:spPr>
            <a:xfrm>
              <a:off x="11509589" y="2587116"/>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Import/Export</a:t>
              </a:r>
            </a:p>
          </p:txBody>
        </p:sp>
        <p:pic>
          <p:nvPicPr>
            <p:cNvPr id="444" name="Picture 443" descr="Storage (Azure).png">
              <a:extLst>
                <a:ext uri="{FF2B5EF4-FFF2-40B4-BE49-F238E27FC236}">
                  <a16:creationId xmlns:a16="http://schemas.microsoft.com/office/drawing/2014/main" id="{A6EEFF85-5A96-4EFB-97EE-178F38BA7719}"/>
                </a:ext>
              </a:extLst>
            </p:cNvPr>
            <p:cNvPicPr>
              <a:picLocks noChangeAspect="1"/>
            </p:cNvPicPr>
            <p:nvPr/>
          </p:nvPicPr>
          <p:blipFill>
            <a:blip r:embed="rId32" cstate="print">
              <a:biLevel thresh="25000"/>
              <a:extLst>
                <a:ext uri="{28A0092B-C50C-407E-A947-70E740481C1C}">
                  <a14:useLocalDpi xmlns:a14="http://schemas.microsoft.com/office/drawing/2010/main" val="0"/>
                </a:ext>
              </a:extLst>
            </a:blip>
            <a:stretch>
              <a:fillRect/>
            </a:stretch>
          </p:blipFill>
          <p:spPr>
            <a:xfrm>
              <a:off x="11178504" y="2567458"/>
              <a:ext cx="281036" cy="281036"/>
            </a:xfrm>
            <a:prstGeom prst="rect">
              <a:avLst/>
            </a:prstGeom>
          </p:spPr>
        </p:pic>
        <p:sp>
          <p:nvSpPr>
            <p:cNvPr id="445" name="TextBox 444">
              <a:extLst>
                <a:ext uri="{FF2B5EF4-FFF2-40B4-BE49-F238E27FC236}">
                  <a16:creationId xmlns:a16="http://schemas.microsoft.com/office/drawing/2014/main" id="{C0D0941F-4661-4A6E-8D1E-857A38028D74}"/>
                </a:ext>
              </a:extLst>
            </p:cNvPr>
            <p:cNvSpPr txBox="1"/>
            <p:nvPr/>
          </p:nvSpPr>
          <p:spPr>
            <a:xfrm>
              <a:off x="11526110" y="6000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 AD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Health Monitoring</a:t>
              </a:r>
            </a:p>
          </p:txBody>
        </p:sp>
        <p:grpSp>
          <p:nvGrpSpPr>
            <p:cNvPr id="446" name="Group 445">
              <a:extLst>
                <a:ext uri="{FF2B5EF4-FFF2-40B4-BE49-F238E27FC236}">
                  <a16:creationId xmlns:a16="http://schemas.microsoft.com/office/drawing/2014/main" id="{C21ADF56-1777-4184-9680-59C5821C0723}"/>
                </a:ext>
              </a:extLst>
            </p:cNvPr>
            <p:cNvGrpSpPr/>
            <p:nvPr/>
          </p:nvGrpSpPr>
          <p:grpSpPr>
            <a:xfrm>
              <a:off x="11172037" y="46251"/>
              <a:ext cx="304413" cy="654526"/>
              <a:chOff x="10740783" y="736599"/>
              <a:chExt cx="310605" cy="667839"/>
            </a:xfrm>
          </p:grpSpPr>
          <p:pic>
            <p:nvPicPr>
              <p:cNvPr id="453" name="Picture 452" descr="Azure Active Directory.png">
                <a:extLst>
                  <a:ext uri="{FF2B5EF4-FFF2-40B4-BE49-F238E27FC236}">
                    <a16:creationId xmlns:a16="http://schemas.microsoft.com/office/drawing/2014/main" id="{57AD2F17-9360-49B1-B5B1-63EBE4C3E4D8}"/>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0740783" y="736599"/>
                <a:ext cx="262077" cy="262076"/>
              </a:xfrm>
              <a:prstGeom prst="rect">
                <a:avLst/>
              </a:prstGeom>
            </p:spPr>
          </p:pic>
          <p:sp>
            <p:nvSpPr>
              <p:cNvPr id="454" name="Heart 453">
                <a:extLst>
                  <a:ext uri="{FF2B5EF4-FFF2-40B4-BE49-F238E27FC236}">
                    <a16:creationId xmlns:a16="http://schemas.microsoft.com/office/drawing/2014/main" id="{2B8A1E12-A68F-4E46-AAB9-D664E90EF74D}"/>
                  </a:ext>
                </a:extLst>
              </p:cNvPr>
              <p:cNvSpPr/>
              <p:nvPr/>
            </p:nvSpPr>
            <p:spPr bwMode="auto">
              <a:xfrm>
                <a:off x="10905025" y="1275030"/>
                <a:ext cx="146363" cy="129408"/>
              </a:xfrm>
              <a:prstGeom prst="heart">
                <a:avLst/>
              </a:prstGeom>
              <a:solidFill>
                <a:sysClr val="window" lastClr="FFFFFF"/>
              </a:solidFill>
              <a:ln w="12700" cap="flat" cmpd="sng" algn="ctr">
                <a:solidFill>
                  <a:srgbClr val="005695"/>
                </a:solid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nvGrpSpPr>
              <p:cNvPr id="455" name="Group 454">
                <a:extLst>
                  <a:ext uri="{FF2B5EF4-FFF2-40B4-BE49-F238E27FC236}">
                    <a16:creationId xmlns:a16="http://schemas.microsoft.com/office/drawing/2014/main" id="{042D2949-972C-4668-B85D-C6D0F322FB9F}"/>
                  </a:ext>
                </a:extLst>
              </p:cNvPr>
              <p:cNvGrpSpPr/>
              <p:nvPr/>
            </p:nvGrpSpPr>
            <p:grpSpPr>
              <a:xfrm>
                <a:off x="10911015" y="1312918"/>
                <a:ext cx="107890" cy="50915"/>
                <a:chOff x="11033154" y="1382736"/>
                <a:chExt cx="155481" cy="72283"/>
              </a:xfrm>
            </p:grpSpPr>
            <p:cxnSp>
              <p:nvCxnSpPr>
                <p:cNvPr id="456" name="Straight Connector 455">
                  <a:extLst>
                    <a:ext uri="{FF2B5EF4-FFF2-40B4-BE49-F238E27FC236}">
                      <a16:creationId xmlns:a16="http://schemas.microsoft.com/office/drawing/2014/main" id="{5C9E880F-425D-4012-B016-FC5AB628F8B7}"/>
                    </a:ext>
                  </a:extLst>
                </p:cNvPr>
                <p:cNvCxnSpPr/>
                <p:nvPr/>
              </p:nvCxnSpPr>
              <p:spPr>
                <a:xfrm flipV="1">
                  <a:off x="11033154" y="1413481"/>
                  <a:ext cx="50167" cy="1722"/>
                </a:xfrm>
                <a:prstGeom prst="line">
                  <a:avLst/>
                </a:prstGeom>
                <a:noFill/>
                <a:ln w="6350" cap="flat" cmpd="sng" algn="ctr">
                  <a:solidFill>
                    <a:srgbClr val="005695"/>
                  </a:solidFill>
                  <a:prstDash val="solid"/>
                  <a:miter lim="800000"/>
                  <a:headEnd type="none"/>
                  <a:tailEnd type="none"/>
                </a:ln>
                <a:effectLst/>
              </p:spPr>
            </p:cxnSp>
            <p:cxnSp>
              <p:nvCxnSpPr>
                <p:cNvPr id="457" name="Straight Connector 456">
                  <a:extLst>
                    <a:ext uri="{FF2B5EF4-FFF2-40B4-BE49-F238E27FC236}">
                      <a16:creationId xmlns:a16="http://schemas.microsoft.com/office/drawing/2014/main" id="{9FB60D10-13B2-41CB-B9E0-E46199945734}"/>
                    </a:ext>
                  </a:extLst>
                </p:cNvPr>
                <p:cNvCxnSpPr/>
                <p:nvPr/>
              </p:nvCxnSpPr>
              <p:spPr>
                <a:xfrm flipV="1">
                  <a:off x="11138468" y="1418244"/>
                  <a:ext cx="50167" cy="1722"/>
                </a:xfrm>
                <a:prstGeom prst="line">
                  <a:avLst/>
                </a:prstGeom>
                <a:noFill/>
                <a:ln w="6350" cap="flat" cmpd="sng" algn="ctr">
                  <a:solidFill>
                    <a:srgbClr val="005695"/>
                  </a:solidFill>
                  <a:prstDash val="solid"/>
                  <a:miter lim="800000"/>
                  <a:headEnd type="none"/>
                  <a:tailEnd type="none"/>
                </a:ln>
                <a:effectLst/>
              </p:spPr>
            </p:cxnSp>
            <p:cxnSp>
              <p:nvCxnSpPr>
                <p:cNvPr id="458" name="Straight Connector 457">
                  <a:extLst>
                    <a:ext uri="{FF2B5EF4-FFF2-40B4-BE49-F238E27FC236}">
                      <a16:creationId xmlns:a16="http://schemas.microsoft.com/office/drawing/2014/main" id="{84714FDC-0890-40CE-BD13-20BAE81B6C40}"/>
                    </a:ext>
                  </a:extLst>
                </p:cNvPr>
                <p:cNvCxnSpPr/>
                <p:nvPr/>
              </p:nvCxnSpPr>
              <p:spPr>
                <a:xfrm>
                  <a:off x="11113046" y="1382736"/>
                  <a:ext cx="1" cy="70787"/>
                </a:xfrm>
                <a:prstGeom prst="line">
                  <a:avLst/>
                </a:prstGeom>
                <a:noFill/>
                <a:ln w="6350" cap="flat" cmpd="sng" algn="ctr">
                  <a:solidFill>
                    <a:srgbClr val="005695"/>
                  </a:solidFill>
                  <a:prstDash val="solid"/>
                  <a:miter lim="800000"/>
                  <a:headEnd type="none"/>
                  <a:tailEnd type="none"/>
                </a:ln>
                <a:effectLst/>
              </p:spPr>
            </p:cxnSp>
            <p:cxnSp>
              <p:nvCxnSpPr>
                <p:cNvPr id="459" name="Straight Connector 458">
                  <a:extLst>
                    <a:ext uri="{FF2B5EF4-FFF2-40B4-BE49-F238E27FC236}">
                      <a16:creationId xmlns:a16="http://schemas.microsoft.com/office/drawing/2014/main" id="{7A42C3C0-30B9-493C-A739-406D3DA993A3}"/>
                    </a:ext>
                  </a:extLst>
                </p:cNvPr>
                <p:cNvCxnSpPr/>
                <p:nvPr/>
              </p:nvCxnSpPr>
              <p:spPr>
                <a:xfrm flipV="1">
                  <a:off x="11080878" y="1387719"/>
                  <a:ext cx="25083" cy="27484"/>
                </a:xfrm>
                <a:prstGeom prst="line">
                  <a:avLst/>
                </a:prstGeom>
                <a:noFill/>
                <a:ln w="6350" cap="flat" cmpd="sng" algn="ctr">
                  <a:solidFill>
                    <a:srgbClr val="005695"/>
                  </a:solidFill>
                  <a:prstDash val="solid"/>
                  <a:miter lim="800000"/>
                  <a:headEnd type="none"/>
                  <a:tailEnd type="none"/>
                </a:ln>
                <a:effectLst/>
              </p:spPr>
            </p:cxnSp>
            <p:cxnSp>
              <p:nvCxnSpPr>
                <p:cNvPr id="460" name="Straight Connector 459">
                  <a:extLst>
                    <a:ext uri="{FF2B5EF4-FFF2-40B4-BE49-F238E27FC236}">
                      <a16:creationId xmlns:a16="http://schemas.microsoft.com/office/drawing/2014/main" id="{4430D143-8362-449F-8026-1332FDC9CE23}"/>
                    </a:ext>
                  </a:extLst>
                </p:cNvPr>
                <p:cNvCxnSpPr/>
                <p:nvPr/>
              </p:nvCxnSpPr>
              <p:spPr>
                <a:xfrm flipV="1">
                  <a:off x="11105959" y="1418129"/>
                  <a:ext cx="34927" cy="36890"/>
                </a:xfrm>
                <a:prstGeom prst="line">
                  <a:avLst/>
                </a:prstGeom>
                <a:noFill/>
                <a:ln w="6350" cap="flat" cmpd="sng" algn="ctr">
                  <a:solidFill>
                    <a:srgbClr val="005695"/>
                  </a:solidFill>
                  <a:prstDash val="solid"/>
                  <a:miter lim="800000"/>
                  <a:headEnd type="none"/>
                  <a:tailEnd type="none"/>
                </a:ln>
                <a:effectLst/>
              </p:spPr>
            </p:cxnSp>
          </p:grpSp>
        </p:grpSp>
        <p:sp>
          <p:nvSpPr>
            <p:cNvPr id="447" name="TextBox 446">
              <a:extLst>
                <a:ext uri="{FF2B5EF4-FFF2-40B4-BE49-F238E27FC236}">
                  <a16:creationId xmlns:a16="http://schemas.microsoft.com/office/drawing/2014/main" id="{A9BA6185-FB52-44F2-B0A9-5DEB87A1DACA}"/>
                </a:ext>
              </a:extLst>
            </p:cNvPr>
            <p:cNvSpPr txBox="1"/>
            <p:nvPr/>
          </p:nvSpPr>
          <p:spPr>
            <a:xfrm>
              <a:off x="11526110" y="502612"/>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AD Privileged</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Identity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Management</a:t>
              </a:r>
            </a:p>
          </p:txBody>
        </p:sp>
        <p:pic>
          <p:nvPicPr>
            <p:cNvPr id="448" name="Picture 447">
              <a:extLst>
                <a:ext uri="{FF2B5EF4-FFF2-40B4-BE49-F238E27FC236}">
                  <a16:creationId xmlns:a16="http://schemas.microsoft.com/office/drawing/2014/main" id="{687DB401-255A-4E01-B2F4-8829C184BA48}"/>
                </a:ext>
              </a:extLst>
            </p:cNvPr>
            <p:cNvPicPr>
              <a:picLocks noChangeAspect="1"/>
            </p:cNvPicPr>
            <p:nvPr/>
          </p:nvPicPr>
          <p:blipFill>
            <a:blip r:embed="rId33"/>
            <a:stretch>
              <a:fillRect/>
            </a:stretch>
          </p:blipFill>
          <p:spPr>
            <a:xfrm>
              <a:off x="11166504" y="523748"/>
              <a:ext cx="240563" cy="311587"/>
            </a:xfrm>
            <a:prstGeom prst="rect">
              <a:avLst/>
            </a:prstGeom>
          </p:spPr>
        </p:pic>
        <p:sp>
          <p:nvSpPr>
            <p:cNvPr id="449" name="TextBox 448">
              <a:extLst>
                <a:ext uri="{FF2B5EF4-FFF2-40B4-BE49-F238E27FC236}">
                  <a16:creationId xmlns:a16="http://schemas.microsoft.com/office/drawing/2014/main" id="{8C712D2A-061E-4979-A3A4-E6AF7356765B}"/>
                </a:ext>
              </a:extLst>
            </p:cNvPr>
            <p:cNvSpPr txBox="1"/>
            <p:nvPr/>
          </p:nvSpPr>
          <p:spPr>
            <a:xfrm>
              <a:off x="11521000" y="2035712"/>
              <a:ext cx="646015" cy="29510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Operational</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450" name="Picture 449" descr="Operational Insights.png">
              <a:extLst>
                <a:ext uri="{FF2B5EF4-FFF2-40B4-BE49-F238E27FC236}">
                  <a16:creationId xmlns:a16="http://schemas.microsoft.com/office/drawing/2014/main" id="{D19FC43D-9CC7-4441-889E-D15BACD39BD0}"/>
                </a:ext>
              </a:extLst>
            </p:cNvPr>
            <p:cNvPicPr>
              <a:picLocks noChangeAspect="1"/>
            </p:cNvPicPr>
            <p:nvPr/>
          </p:nvPicPr>
          <p:blipFill>
            <a:blip r:embed="rId34" cstate="print">
              <a:biLevel thresh="25000"/>
              <a:extLst>
                <a:ext uri="{28A0092B-C50C-407E-A947-70E740481C1C}">
                  <a14:useLocalDpi xmlns:a14="http://schemas.microsoft.com/office/drawing/2010/main" val="0"/>
                </a:ext>
              </a:extLst>
            </a:blip>
            <a:stretch>
              <a:fillRect/>
            </a:stretch>
          </p:blipFill>
          <p:spPr>
            <a:xfrm>
              <a:off x="11169970" y="1991309"/>
              <a:ext cx="274644" cy="274645"/>
            </a:xfrm>
            <a:prstGeom prst="rect">
              <a:avLst/>
            </a:prstGeom>
          </p:spPr>
        </p:pic>
        <p:sp>
          <p:nvSpPr>
            <p:cNvPr id="451" name="TextBox 450">
              <a:extLst>
                <a:ext uri="{FF2B5EF4-FFF2-40B4-BE49-F238E27FC236}">
                  <a16:creationId xmlns:a16="http://schemas.microsoft.com/office/drawing/2014/main" id="{39B0E4F1-3EFD-45B9-9668-24EAD8859C16}"/>
                </a:ext>
              </a:extLst>
            </p:cNvPr>
            <p:cNvSpPr txBox="1"/>
            <p:nvPr/>
          </p:nvSpPr>
          <p:spPr>
            <a:xfrm>
              <a:off x="11502040" y="1079721"/>
              <a:ext cx="646015" cy="296633"/>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Domain Services </a:t>
              </a:r>
              <a:b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452" name="Picture 451" descr="Azure Active Directory.png">
              <a:extLst>
                <a:ext uri="{FF2B5EF4-FFF2-40B4-BE49-F238E27FC236}">
                  <a16:creationId xmlns:a16="http://schemas.microsoft.com/office/drawing/2014/main" id="{C8DCE69B-8FF5-4A7D-8BE3-174C66B5E16E}"/>
                </a:ext>
              </a:extLst>
            </p:cNvPr>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11140704" y="990711"/>
              <a:ext cx="292160" cy="292159"/>
            </a:xfrm>
            <a:prstGeom prst="rect">
              <a:avLst/>
            </a:prstGeom>
          </p:spPr>
        </p:pic>
      </p:grpSp>
      <p:grpSp>
        <p:nvGrpSpPr>
          <p:cNvPr id="482" name="Group 481">
            <a:extLst>
              <a:ext uri="{FF2B5EF4-FFF2-40B4-BE49-F238E27FC236}">
                <a16:creationId xmlns:a16="http://schemas.microsoft.com/office/drawing/2014/main" id="{D9F24BFA-F50E-4C0A-AD4F-4E2807E2D21B}"/>
              </a:ext>
            </a:extLst>
          </p:cNvPr>
          <p:cNvGrpSpPr/>
          <p:nvPr/>
        </p:nvGrpSpPr>
        <p:grpSpPr>
          <a:xfrm>
            <a:off x="6666035" y="488578"/>
            <a:ext cx="3752319" cy="1274449"/>
            <a:chOff x="7292723" y="-182935"/>
            <a:chExt cx="3752319" cy="1274449"/>
          </a:xfrm>
        </p:grpSpPr>
        <p:sp>
          <p:nvSpPr>
            <p:cNvPr id="483" name="Rectangle 482">
              <a:extLst>
                <a:ext uri="{FF2B5EF4-FFF2-40B4-BE49-F238E27FC236}">
                  <a16:creationId xmlns:a16="http://schemas.microsoft.com/office/drawing/2014/main" id="{063B94CC-1AE3-48D4-8DDF-8517844CAF5C}"/>
                </a:ext>
              </a:extLst>
            </p:cNvPr>
            <p:cNvSpPr/>
            <p:nvPr/>
          </p:nvSpPr>
          <p:spPr bwMode="auto">
            <a:xfrm>
              <a:off x="7292723" y="-182935"/>
              <a:ext cx="3469170" cy="127444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Data</a:t>
              </a:r>
            </a:p>
          </p:txBody>
        </p:sp>
        <p:grpSp>
          <p:nvGrpSpPr>
            <p:cNvPr id="484" name="Group 483">
              <a:extLst>
                <a:ext uri="{FF2B5EF4-FFF2-40B4-BE49-F238E27FC236}">
                  <a16:creationId xmlns:a16="http://schemas.microsoft.com/office/drawing/2014/main" id="{C13B0D5F-273C-47D2-90CA-DB4FE2C3F8FA}"/>
                </a:ext>
              </a:extLst>
            </p:cNvPr>
            <p:cNvGrpSpPr/>
            <p:nvPr/>
          </p:nvGrpSpPr>
          <p:grpSpPr>
            <a:xfrm>
              <a:off x="7470026" y="167507"/>
              <a:ext cx="1031344" cy="317724"/>
              <a:chOff x="8470741" y="3254791"/>
              <a:chExt cx="1052323" cy="324187"/>
            </a:xfrm>
          </p:grpSpPr>
          <p:sp>
            <p:nvSpPr>
              <p:cNvPr id="501" name="TextBox 500">
                <a:extLst>
                  <a:ext uri="{FF2B5EF4-FFF2-40B4-BE49-F238E27FC236}">
                    <a16:creationId xmlns:a16="http://schemas.microsoft.com/office/drawing/2014/main" id="{D4C680E6-FB23-43FC-9924-133D0176EAEC}"/>
                  </a:ext>
                </a:extLst>
              </p:cNvPr>
              <p:cNvSpPr txBox="1"/>
              <p:nvPr/>
            </p:nvSpPr>
            <p:spPr>
              <a:xfrm>
                <a:off x="8863908" y="3277873"/>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Database</a:t>
                </a:r>
              </a:p>
            </p:txBody>
          </p:sp>
          <p:pic>
            <p:nvPicPr>
              <p:cNvPr id="502" name="Picture 501">
                <a:extLst>
                  <a:ext uri="{FF2B5EF4-FFF2-40B4-BE49-F238E27FC236}">
                    <a16:creationId xmlns:a16="http://schemas.microsoft.com/office/drawing/2014/main" id="{1FF4ED3C-7EAB-4245-A401-A78F32EA450D}"/>
                  </a:ext>
                </a:extLst>
              </p:cNvPr>
              <p:cNvPicPr>
                <a:picLocks noChangeAspect="1"/>
              </p:cNvPicPr>
              <p:nvPr/>
            </p:nvPicPr>
            <p:blipFill>
              <a:blip r:embed="rId35" cstate="print">
                <a:biLevel thresh="25000"/>
                <a:extLst>
                  <a:ext uri="{28A0092B-C50C-407E-A947-70E740481C1C}">
                    <a14:useLocalDpi xmlns:a14="http://schemas.microsoft.com/office/drawing/2010/main" val="0"/>
                  </a:ext>
                </a:extLst>
              </a:blip>
              <a:stretch>
                <a:fillRect/>
              </a:stretch>
            </p:blipFill>
            <p:spPr>
              <a:xfrm>
                <a:off x="8470741" y="3254791"/>
                <a:ext cx="296809" cy="296809"/>
              </a:xfrm>
              <a:prstGeom prst="rect">
                <a:avLst/>
              </a:prstGeom>
            </p:spPr>
          </p:pic>
        </p:grpSp>
        <p:sp>
          <p:nvSpPr>
            <p:cNvPr id="485" name="TextBox 484">
              <a:extLst>
                <a:ext uri="{FF2B5EF4-FFF2-40B4-BE49-F238E27FC236}">
                  <a16:creationId xmlns:a16="http://schemas.microsoft.com/office/drawing/2014/main" id="{C70229F7-9B9B-4FD8-A89A-413A24439A0F}"/>
                </a:ext>
              </a:extLst>
            </p:cNvPr>
            <p:cNvSpPr txBox="1"/>
            <p:nvPr/>
          </p:nvSpPr>
          <p:spPr>
            <a:xfrm>
              <a:off x="9876896" y="257059"/>
              <a:ext cx="646014"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CosmosDB</a:t>
              </a: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grpSp>
          <p:nvGrpSpPr>
            <p:cNvPr id="486" name="Group 485">
              <a:extLst>
                <a:ext uri="{FF2B5EF4-FFF2-40B4-BE49-F238E27FC236}">
                  <a16:creationId xmlns:a16="http://schemas.microsoft.com/office/drawing/2014/main" id="{3A918CFA-73E4-478E-B74B-571B9140BF0B}"/>
                </a:ext>
              </a:extLst>
            </p:cNvPr>
            <p:cNvGrpSpPr/>
            <p:nvPr/>
          </p:nvGrpSpPr>
          <p:grpSpPr>
            <a:xfrm>
              <a:off x="8569651" y="681760"/>
              <a:ext cx="991593" cy="312483"/>
              <a:chOff x="9523064" y="3779505"/>
              <a:chExt cx="1011763" cy="318839"/>
            </a:xfrm>
          </p:grpSpPr>
          <p:sp>
            <p:nvSpPr>
              <p:cNvPr id="499" name="TextBox 498">
                <a:extLst>
                  <a:ext uri="{FF2B5EF4-FFF2-40B4-BE49-F238E27FC236}">
                    <a16:creationId xmlns:a16="http://schemas.microsoft.com/office/drawing/2014/main" id="{C1442883-65EE-4BAC-BAF3-B8DF38DF4151}"/>
                  </a:ext>
                </a:extLst>
              </p:cNvPr>
              <p:cNvSpPr txBox="1"/>
              <p:nvPr/>
            </p:nvSpPr>
            <p:spPr>
              <a:xfrm>
                <a:off x="9875671" y="379723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Redis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Cache</a:t>
                </a:r>
              </a:p>
            </p:txBody>
          </p:sp>
          <p:pic>
            <p:nvPicPr>
              <p:cNvPr id="500" name="Picture 499">
                <a:extLst>
                  <a:ext uri="{FF2B5EF4-FFF2-40B4-BE49-F238E27FC236}">
                    <a16:creationId xmlns:a16="http://schemas.microsoft.com/office/drawing/2014/main" id="{E53099F6-F416-4DB0-B8AF-27B8804FA566}"/>
                  </a:ext>
                </a:extLst>
              </p:cNvPr>
              <p:cNvPicPr>
                <a:picLocks noChangeAspect="1"/>
              </p:cNvPicPr>
              <p:nvPr/>
            </p:nvPicPr>
            <p:blipFill>
              <a:blip r:embed="rId36" cstate="print">
                <a:biLevel thresh="25000"/>
                <a:extLst>
                  <a:ext uri="{28A0092B-C50C-407E-A947-70E740481C1C}">
                    <a14:useLocalDpi xmlns:a14="http://schemas.microsoft.com/office/drawing/2010/main" val="0"/>
                  </a:ext>
                </a:extLst>
              </a:blip>
              <a:stretch>
                <a:fillRect/>
              </a:stretch>
            </p:blipFill>
            <p:spPr>
              <a:xfrm>
                <a:off x="9523064" y="3779505"/>
                <a:ext cx="289282" cy="289282"/>
              </a:xfrm>
              <a:prstGeom prst="rect">
                <a:avLst/>
              </a:prstGeom>
            </p:spPr>
          </p:pic>
        </p:grpSp>
        <p:grpSp>
          <p:nvGrpSpPr>
            <p:cNvPr id="487" name="Group 486">
              <a:extLst>
                <a:ext uri="{FF2B5EF4-FFF2-40B4-BE49-F238E27FC236}">
                  <a16:creationId xmlns:a16="http://schemas.microsoft.com/office/drawing/2014/main" id="{D40B3D0B-A989-426E-A8BC-E16C88404E4E}"/>
                </a:ext>
              </a:extLst>
            </p:cNvPr>
            <p:cNvGrpSpPr/>
            <p:nvPr/>
          </p:nvGrpSpPr>
          <p:grpSpPr>
            <a:xfrm>
              <a:off x="10053648" y="677663"/>
              <a:ext cx="991394" cy="318216"/>
              <a:chOff x="11106918" y="3775325"/>
              <a:chExt cx="1011560" cy="324689"/>
            </a:xfrm>
          </p:grpSpPr>
          <p:sp>
            <p:nvSpPr>
              <p:cNvPr id="497" name="TextBox 496">
                <a:extLst>
                  <a:ext uri="{FF2B5EF4-FFF2-40B4-BE49-F238E27FC236}">
                    <a16:creationId xmlns:a16="http://schemas.microsoft.com/office/drawing/2014/main" id="{4404C10B-BB56-4B71-ACD3-2211A6F669AF}"/>
                  </a:ext>
                </a:extLst>
              </p:cNvPr>
              <p:cNvSpPr txBox="1"/>
              <p:nvPr/>
            </p:nvSpPr>
            <p:spPr>
              <a:xfrm>
                <a:off x="11459322" y="379890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Azure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Search</a:t>
                </a:r>
              </a:p>
              <a:p>
                <a:pPr marL="0" marR="0" lvl="0" indent="0" defTabSz="913599" eaLnBrk="0" fontAlgn="base" latinLnBrk="0" hangingPunct="0">
                  <a:lnSpc>
                    <a:spcPts val="800"/>
                  </a:lnSpc>
                  <a:spcBef>
                    <a:spcPct val="0"/>
                  </a:spcBef>
                  <a:spcAft>
                    <a:spcPct val="0"/>
                  </a:spcAft>
                  <a:buClrTx/>
                  <a:buSzTx/>
                  <a:buFontTx/>
                  <a:buNone/>
                  <a:tabLst/>
                  <a:defRPr/>
                </a:pP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498" name="Picture 497">
                <a:extLst>
                  <a:ext uri="{FF2B5EF4-FFF2-40B4-BE49-F238E27FC236}">
                    <a16:creationId xmlns:a16="http://schemas.microsoft.com/office/drawing/2014/main" id="{47369F2C-F3C0-4EDC-B014-0E27CBE9F3A4}"/>
                  </a:ext>
                </a:extLst>
              </p:cNvPr>
              <p:cNvPicPr>
                <a:picLocks noChangeAspect="1"/>
              </p:cNvPicPr>
              <p:nvPr/>
            </p:nvPicPr>
            <p:blipFill>
              <a:blip r:embed="rId37" cstate="print">
                <a:biLevel thresh="25000"/>
                <a:extLst>
                  <a:ext uri="{28A0092B-C50C-407E-A947-70E740481C1C}">
                    <a14:useLocalDpi xmlns:a14="http://schemas.microsoft.com/office/drawing/2010/main" val="0"/>
                  </a:ext>
                </a:extLst>
              </a:blip>
              <a:stretch>
                <a:fillRect/>
              </a:stretch>
            </p:blipFill>
            <p:spPr>
              <a:xfrm>
                <a:off x="11106918" y="3775325"/>
                <a:ext cx="293993" cy="293993"/>
              </a:xfrm>
              <a:prstGeom prst="rect">
                <a:avLst/>
              </a:prstGeom>
            </p:spPr>
          </p:pic>
        </p:grpSp>
        <p:grpSp>
          <p:nvGrpSpPr>
            <p:cNvPr id="488" name="Group 487">
              <a:extLst>
                <a:ext uri="{FF2B5EF4-FFF2-40B4-BE49-F238E27FC236}">
                  <a16:creationId xmlns:a16="http://schemas.microsoft.com/office/drawing/2014/main" id="{73A49F40-3106-48B9-A4E4-48C7EEE07253}"/>
                </a:ext>
              </a:extLst>
            </p:cNvPr>
            <p:cNvGrpSpPr/>
            <p:nvPr/>
          </p:nvGrpSpPr>
          <p:grpSpPr>
            <a:xfrm>
              <a:off x="9276645" y="679494"/>
              <a:ext cx="1016599" cy="312210"/>
              <a:chOff x="10314110" y="3777193"/>
              <a:chExt cx="1037278" cy="318561"/>
            </a:xfrm>
          </p:grpSpPr>
          <p:sp>
            <p:nvSpPr>
              <p:cNvPr id="495" name="TextBox 494">
                <a:extLst>
                  <a:ext uri="{FF2B5EF4-FFF2-40B4-BE49-F238E27FC236}">
                    <a16:creationId xmlns:a16="http://schemas.microsoft.com/office/drawing/2014/main" id="{714C2AA1-DCFF-4EF4-80CB-484874BCA904}"/>
                  </a:ext>
                </a:extLst>
              </p:cNvPr>
              <p:cNvSpPr txBox="1"/>
              <p:nvPr/>
            </p:nvSpPr>
            <p:spPr>
              <a:xfrm>
                <a:off x="10692232" y="379464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Storage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Tables</a:t>
                </a:r>
              </a:p>
            </p:txBody>
          </p:sp>
          <p:pic>
            <p:nvPicPr>
              <p:cNvPr id="496" name="Picture 495" descr="Storage table.png">
                <a:extLst>
                  <a:ext uri="{FF2B5EF4-FFF2-40B4-BE49-F238E27FC236}">
                    <a16:creationId xmlns:a16="http://schemas.microsoft.com/office/drawing/2014/main" id="{8A3832DB-1F66-4D37-AE5B-B40A9306770B}"/>
                  </a:ext>
                </a:extLst>
              </p:cNvPr>
              <p:cNvPicPr>
                <a:picLocks noChangeAspect="1"/>
              </p:cNvPicPr>
              <p:nvPr/>
            </p:nvPicPr>
            <p:blipFill>
              <a:blip r:embed="rId38" cstate="print">
                <a:biLevel thresh="25000"/>
                <a:extLst>
                  <a:ext uri="{28A0092B-C50C-407E-A947-70E740481C1C}">
                    <a14:useLocalDpi xmlns:a14="http://schemas.microsoft.com/office/drawing/2010/main" val="0"/>
                  </a:ext>
                </a:extLst>
              </a:blip>
              <a:stretch>
                <a:fillRect/>
              </a:stretch>
            </p:blipFill>
            <p:spPr>
              <a:xfrm>
                <a:off x="10314110" y="3777193"/>
                <a:ext cx="288561" cy="288560"/>
              </a:xfrm>
              <a:prstGeom prst="rect">
                <a:avLst/>
              </a:prstGeom>
            </p:spPr>
          </p:pic>
        </p:grpSp>
        <p:grpSp>
          <p:nvGrpSpPr>
            <p:cNvPr id="489" name="Group 488">
              <a:extLst>
                <a:ext uri="{FF2B5EF4-FFF2-40B4-BE49-F238E27FC236}">
                  <a16:creationId xmlns:a16="http://schemas.microsoft.com/office/drawing/2014/main" id="{458FE989-7FC2-46AD-BD5D-1BF557DFC2A1}"/>
                </a:ext>
              </a:extLst>
            </p:cNvPr>
            <p:cNvGrpSpPr/>
            <p:nvPr/>
          </p:nvGrpSpPr>
          <p:grpSpPr>
            <a:xfrm>
              <a:off x="8553130" y="204026"/>
              <a:ext cx="757943" cy="346988"/>
              <a:chOff x="9575877" y="3292053"/>
              <a:chExt cx="773361" cy="354046"/>
            </a:xfrm>
          </p:grpSpPr>
          <p:pic>
            <p:nvPicPr>
              <p:cNvPr id="493" name="Picture 492">
                <a:extLst>
                  <a:ext uri="{FF2B5EF4-FFF2-40B4-BE49-F238E27FC236}">
                    <a16:creationId xmlns:a16="http://schemas.microsoft.com/office/drawing/2014/main" id="{1ACB1067-A39A-4F5F-94EE-CF638ADCF2D9}"/>
                  </a:ext>
                </a:extLst>
              </p:cNvPr>
              <p:cNvPicPr>
                <a:picLocks noChangeAspect="1"/>
              </p:cNvPicPr>
              <p:nvPr/>
            </p:nvPicPr>
            <p:blipFill>
              <a:blip r:embed="rId39"/>
              <a:stretch>
                <a:fillRect/>
              </a:stretch>
            </p:blipFill>
            <p:spPr>
              <a:xfrm>
                <a:off x="9575877" y="3292053"/>
                <a:ext cx="320616" cy="290558"/>
              </a:xfrm>
              <a:prstGeom prst="rect">
                <a:avLst/>
              </a:prstGeom>
            </p:spPr>
          </p:pic>
          <p:sp>
            <p:nvSpPr>
              <p:cNvPr id="494" name="TextBox 493">
                <a:extLst>
                  <a:ext uri="{FF2B5EF4-FFF2-40B4-BE49-F238E27FC236}">
                    <a16:creationId xmlns:a16="http://schemas.microsoft.com/office/drawing/2014/main" id="{22FAE4A0-A710-444D-BF88-FF12BBB66721}"/>
                  </a:ext>
                </a:extLst>
              </p:cNvPr>
              <p:cNvSpPr txBox="1"/>
              <p:nvPr/>
            </p:nvSpPr>
            <p:spPr>
              <a:xfrm>
                <a:off x="9951425" y="3320023"/>
                <a:ext cx="397813" cy="326076"/>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Data</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Warehouse</a:t>
                </a:r>
              </a:p>
            </p:txBody>
          </p:sp>
        </p:grpSp>
        <p:pic>
          <p:nvPicPr>
            <p:cNvPr id="490" name="Picture 489">
              <a:extLst>
                <a:ext uri="{FF2B5EF4-FFF2-40B4-BE49-F238E27FC236}">
                  <a16:creationId xmlns:a16="http://schemas.microsoft.com/office/drawing/2014/main" id="{46BD3480-C26B-4801-A0B9-1A84579B5ED7}"/>
                </a:ext>
              </a:extLst>
            </p:cNvPr>
            <p:cNvPicPr>
              <a:picLocks noChangeAspect="1"/>
            </p:cNvPicPr>
            <p:nvPr/>
          </p:nvPicPr>
          <p:blipFill>
            <a:blip r:embed="rId40" cstate="print">
              <a:biLevel thresh="25000"/>
              <a:extLst>
                <a:ext uri="{28A0092B-C50C-407E-A947-70E740481C1C}">
                  <a14:useLocalDpi xmlns:a14="http://schemas.microsoft.com/office/drawing/2010/main" val="0"/>
                </a:ext>
              </a:extLst>
            </a:blip>
            <a:stretch>
              <a:fillRect/>
            </a:stretch>
          </p:blipFill>
          <p:spPr>
            <a:xfrm>
              <a:off x="7462427" y="680989"/>
              <a:ext cx="262433" cy="262433"/>
            </a:xfrm>
            <a:prstGeom prst="rect">
              <a:avLst/>
            </a:prstGeom>
          </p:spPr>
        </p:pic>
        <p:sp>
          <p:nvSpPr>
            <p:cNvPr id="491" name="TextBox 490">
              <a:extLst>
                <a:ext uri="{FF2B5EF4-FFF2-40B4-BE49-F238E27FC236}">
                  <a16:creationId xmlns:a16="http://schemas.microsoft.com/office/drawing/2014/main" id="{9E766D55-2CEE-404C-A1E0-1F48DC038D7C}"/>
                </a:ext>
              </a:extLst>
            </p:cNvPr>
            <p:cNvSpPr txBox="1"/>
            <p:nvPr/>
          </p:nvSpPr>
          <p:spPr>
            <a:xfrm>
              <a:off x="7793605" y="688404"/>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SQL Server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Stretch Database</a:t>
              </a:r>
            </a:p>
          </p:txBody>
        </p:sp>
        <p:pic>
          <p:nvPicPr>
            <p:cNvPr id="492" name="Graphic 491">
              <a:extLst>
                <a:ext uri="{FF2B5EF4-FFF2-40B4-BE49-F238E27FC236}">
                  <a16:creationId xmlns:a16="http://schemas.microsoft.com/office/drawing/2014/main" id="{4466FBC4-DB96-4AD7-844E-23A0CB339250}"/>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9496620" y="140787"/>
              <a:ext cx="358023" cy="358023"/>
            </a:xfrm>
            <a:prstGeom prst="rect">
              <a:avLst/>
            </a:prstGeom>
          </p:spPr>
        </p:pic>
      </p:grpSp>
      <p:grpSp>
        <p:nvGrpSpPr>
          <p:cNvPr id="518" name="Group 517">
            <a:extLst>
              <a:ext uri="{FF2B5EF4-FFF2-40B4-BE49-F238E27FC236}">
                <a16:creationId xmlns:a16="http://schemas.microsoft.com/office/drawing/2014/main" id="{30DF6116-5A00-4337-B9E6-6ADC9F3EB851}"/>
              </a:ext>
            </a:extLst>
          </p:cNvPr>
          <p:cNvGrpSpPr/>
          <p:nvPr/>
        </p:nvGrpSpPr>
        <p:grpSpPr>
          <a:xfrm>
            <a:off x="6657511" y="1970095"/>
            <a:ext cx="3502326" cy="684441"/>
            <a:chOff x="7297344" y="1225893"/>
            <a:chExt cx="3502326" cy="684441"/>
          </a:xfrm>
        </p:grpSpPr>
        <p:sp>
          <p:nvSpPr>
            <p:cNvPr id="519" name="Rectangle 518">
              <a:extLst>
                <a:ext uri="{FF2B5EF4-FFF2-40B4-BE49-F238E27FC236}">
                  <a16:creationId xmlns:a16="http://schemas.microsoft.com/office/drawing/2014/main" id="{9D27038C-54A5-497F-8808-4B3E9AFC869D}"/>
                </a:ext>
              </a:extLst>
            </p:cNvPr>
            <p:cNvSpPr/>
            <p:nvPr/>
          </p:nvSpPr>
          <p:spPr bwMode="auto">
            <a:xfrm>
              <a:off x="7297344" y="1225893"/>
              <a:ext cx="3474848" cy="602509"/>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Intelligence</a:t>
              </a:r>
            </a:p>
          </p:txBody>
        </p:sp>
        <p:pic>
          <p:nvPicPr>
            <p:cNvPr id="520" name="Picture 519">
              <a:extLst>
                <a:ext uri="{FF2B5EF4-FFF2-40B4-BE49-F238E27FC236}">
                  <a16:creationId xmlns:a16="http://schemas.microsoft.com/office/drawing/2014/main" id="{EC83A7D6-8DBE-4909-B734-828A256B6DE3}"/>
                </a:ext>
              </a:extLst>
            </p:cNvPr>
            <p:cNvPicPr>
              <a:picLocks noChangeAspect="1"/>
            </p:cNvPicPr>
            <p:nvPr/>
          </p:nvPicPr>
          <p:blipFill>
            <a:blip r:embed="rId43" cstate="print">
              <a:biLevel thresh="25000"/>
              <a:extLst>
                <a:ext uri="{28A0092B-C50C-407E-A947-70E740481C1C}">
                  <a14:useLocalDpi xmlns:a14="http://schemas.microsoft.com/office/drawing/2010/main" val="0"/>
                </a:ext>
              </a:extLst>
            </a:blip>
            <a:stretch>
              <a:fillRect/>
            </a:stretch>
          </p:blipFill>
          <p:spPr>
            <a:xfrm>
              <a:off x="7415807" y="1486520"/>
              <a:ext cx="338292" cy="338292"/>
            </a:xfrm>
            <a:prstGeom prst="rect">
              <a:avLst/>
            </a:prstGeom>
          </p:spPr>
        </p:pic>
        <p:sp>
          <p:nvSpPr>
            <p:cNvPr id="521" name="TextBox 520">
              <a:extLst>
                <a:ext uri="{FF2B5EF4-FFF2-40B4-BE49-F238E27FC236}">
                  <a16:creationId xmlns:a16="http://schemas.microsoft.com/office/drawing/2014/main" id="{04A6EF36-8D49-41A8-8DAF-4D175076E1D2}"/>
                </a:ext>
              </a:extLst>
            </p:cNvPr>
            <p:cNvSpPr txBox="1"/>
            <p:nvPr/>
          </p:nvSpPr>
          <p:spPr>
            <a:xfrm>
              <a:off x="7835616" y="161523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Cognitive Services</a:t>
              </a:r>
            </a:p>
          </p:txBody>
        </p:sp>
        <p:pic>
          <p:nvPicPr>
            <p:cNvPr id="522" name="Picture 521">
              <a:extLst>
                <a:ext uri="{FF2B5EF4-FFF2-40B4-BE49-F238E27FC236}">
                  <a16:creationId xmlns:a16="http://schemas.microsoft.com/office/drawing/2014/main" id="{559C08A7-8DE0-4120-B4F1-B4C3AF37C0A6}"/>
                </a:ext>
              </a:extLst>
            </p:cNvPr>
            <p:cNvPicPr>
              <a:picLocks noChangeAspect="1"/>
            </p:cNvPicPr>
            <p:nvPr/>
          </p:nvPicPr>
          <p:blipFill>
            <a:blip r:embed="rId44" cstate="print">
              <a:clrChange>
                <a:clrFrom>
                  <a:srgbClr val="0078D7"/>
                </a:clrFrom>
                <a:clrTo>
                  <a:srgbClr val="0078D7">
                    <a:alpha val="0"/>
                  </a:srgbClr>
                </a:clrTo>
              </a:clrChange>
              <a:extLst>
                <a:ext uri="{28A0092B-C50C-407E-A947-70E740481C1C}">
                  <a14:useLocalDpi xmlns:a14="http://schemas.microsoft.com/office/drawing/2010/main" val="0"/>
                </a:ext>
              </a:extLst>
            </a:blip>
            <a:stretch>
              <a:fillRect/>
            </a:stretch>
          </p:blipFill>
          <p:spPr>
            <a:xfrm flipH="1">
              <a:off x="8717941" y="1498919"/>
              <a:ext cx="373277" cy="373277"/>
            </a:xfrm>
            <a:prstGeom prst="rect">
              <a:avLst/>
            </a:prstGeom>
          </p:spPr>
        </p:pic>
        <p:sp>
          <p:nvSpPr>
            <p:cNvPr id="523" name="TextBox 522">
              <a:extLst>
                <a:ext uri="{FF2B5EF4-FFF2-40B4-BE49-F238E27FC236}">
                  <a16:creationId xmlns:a16="http://schemas.microsoft.com/office/drawing/2014/main" id="{DAB49474-628E-4143-8536-69BCE9DA1A95}"/>
                </a:ext>
              </a:extLst>
            </p:cNvPr>
            <p:cNvSpPr txBox="1"/>
            <p:nvPr/>
          </p:nvSpPr>
          <p:spPr>
            <a:xfrm>
              <a:off x="9079382" y="161523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Bot Framework</a:t>
              </a:r>
            </a:p>
          </p:txBody>
        </p:sp>
        <p:pic>
          <p:nvPicPr>
            <p:cNvPr id="524" name="Picture 523">
              <a:extLst>
                <a:ext uri="{FF2B5EF4-FFF2-40B4-BE49-F238E27FC236}">
                  <a16:creationId xmlns:a16="http://schemas.microsoft.com/office/drawing/2014/main" id="{14085270-5C46-4F6A-82D2-DA5D4E9F31E9}"/>
                </a:ext>
              </a:extLst>
            </p:cNvPr>
            <p:cNvPicPr>
              <a:picLocks noChangeAspect="1"/>
            </p:cNvPicPr>
            <p:nvPr/>
          </p:nvPicPr>
          <p:blipFill>
            <a:blip r:embed="rId45" cstate="print">
              <a:biLevel thresh="50000"/>
              <a:extLst>
                <a:ext uri="{28A0092B-C50C-407E-A947-70E740481C1C}">
                  <a14:useLocalDpi xmlns:a14="http://schemas.microsoft.com/office/drawing/2010/main" val="0"/>
                </a:ext>
              </a:extLst>
            </a:blip>
            <a:stretch>
              <a:fillRect/>
            </a:stretch>
          </p:blipFill>
          <p:spPr>
            <a:xfrm>
              <a:off x="9865101" y="1588563"/>
              <a:ext cx="213302" cy="213302"/>
            </a:xfrm>
            <a:prstGeom prst="rect">
              <a:avLst/>
            </a:prstGeom>
          </p:spPr>
        </p:pic>
        <p:sp>
          <p:nvSpPr>
            <p:cNvPr id="525" name="TextBox 524">
              <a:extLst>
                <a:ext uri="{FF2B5EF4-FFF2-40B4-BE49-F238E27FC236}">
                  <a16:creationId xmlns:a16="http://schemas.microsoft.com/office/drawing/2014/main" id="{D4EE785B-2326-490B-9B54-3342D2909E75}"/>
                </a:ext>
              </a:extLst>
            </p:cNvPr>
            <p:cNvSpPr txBox="1"/>
            <p:nvPr/>
          </p:nvSpPr>
          <p:spPr>
            <a:xfrm>
              <a:off x="10153655" y="1612532"/>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Cortana</a:t>
              </a:r>
            </a:p>
          </p:txBody>
        </p:sp>
      </p:grpSp>
      <p:grpSp>
        <p:nvGrpSpPr>
          <p:cNvPr id="563" name="Group 562">
            <a:extLst>
              <a:ext uri="{FF2B5EF4-FFF2-40B4-BE49-F238E27FC236}">
                <a16:creationId xmlns:a16="http://schemas.microsoft.com/office/drawing/2014/main" id="{E818403A-7911-4106-83A2-659C0EFE637B}"/>
              </a:ext>
            </a:extLst>
          </p:cNvPr>
          <p:cNvGrpSpPr/>
          <p:nvPr/>
        </p:nvGrpSpPr>
        <p:grpSpPr>
          <a:xfrm>
            <a:off x="6631090" y="2713980"/>
            <a:ext cx="3575467" cy="1834226"/>
            <a:chOff x="7287898" y="1973092"/>
            <a:chExt cx="3575467" cy="1834226"/>
          </a:xfrm>
        </p:grpSpPr>
        <p:sp>
          <p:nvSpPr>
            <p:cNvPr id="564" name="Rectangle 563">
              <a:extLst>
                <a:ext uri="{FF2B5EF4-FFF2-40B4-BE49-F238E27FC236}">
                  <a16:creationId xmlns:a16="http://schemas.microsoft.com/office/drawing/2014/main" id="{D6DA9FA3-7094-43A0-99B4-FD90D673AF87}"/>
                </a:ext>
              </a:extLst>
            </p:cNvPr>
            <p:cNvSpPr/>
            <p:nvPr/>
          </p:nvSpPr>
          <p:spPr bwMode="auto">
            <a:xfrm>
              <a:off x="7287898" y="1973092"/>
              <a:ext cx="3473636" cy="1834226"/>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Analytics &amp; IoT</a:t>
              </a:r>
            </a:p>
          </p:txBody>
        </p:sp>
        <p:grpSp>
          <p:nvGrpSpPr>
            <p:cNvPr id="565" name="Group 564">
              <a:extLst>
                <a:ext uri="{FF2B5EF4-FFF2-40B4-BE49-F238E27FC236}">
                  <a16:creationId xmlns:a16="http://schemas.microsoft.com/office/drawing/2014/main" id="{2C5E8E1E-3346-4E52-AFAE-B41370351CF8}"/>
                </a:ext>
              </a:extLst>
            </p:cNvPr>
            <p:cNvGrpSpPr/>
            <p:nvPr/>
          </p:nvGrpSpPr>
          <p:grpSpPr>
            <a:xfrm>
              <a:off x="7414497" y="2362341"/>
              <a:ext cx="3448868" cy="1285604"/>
              <a:chOff x="7414497" y="2362341"/>
              <a:chExt cx="3448868" cy="1285604"/>
            </a:xfrm>
          </p:grpSpPr>
          <p:grpSp>
            <p:nvGrpSpPr>
              <p:cNvPr id="566" name="Group 565">
                <a:extLst>
                  <a:ext uri="{FF2B5EF4-FFF2-40B4-BE49-F238E27FC236}">
                    <a16:creationId xmlns:a16="http://schemas.microsoft.com/office/drawing/2014/main" id="{006A029C-E2B1-4402-B14D-CFB96B7A24EB}"/>
                  </a:ext>
                </a:extLst>
              </p:cNvPr>
              <p:cNvGrpSpPr/>
              <p:nvPr/>
            </p:nvGrpSpPr>
            <p:grpSpPr>
              <a:xfrm>
                <a:off x="7532766" y="2362341"/>
                <a:ext cx="991512" cy="340437"/>
                <a:chOff x="6105768" y="3646317"/>
                <a:chExt cx="1011681" cy="347362"/>
              </a:xfrm>
            </p:grpSpPr>
            <p:sp>
              <p:nvSpPr>
                <p:cNvPr id="595" name="TextBox 594">
                  <a:extLst>
                    <a:ext uri="{FF2B5EF4-FFF2-40B4-BE49-F238E27FC236}">
                      <a16:creationId xmlns:a16="http://schemas.microsoft.com/office/drawing/2014/main" id="{31CC5790-E184-461B-9DC6-EBBF88A76945}"/>
                    </a:ext>
                  </a:extLst>
                </p:cNvPr>
                <p:cNvSpPr txBox="1"/>
                <p:nvPr/>
              </p:nvSpPr>
              <p:spPr>
                <a:xfrm>
                  <a:off x="6458293" y="3692574"/>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HDInsight</a:t>
                  </a:r>
                </a:p>
              </p:txBody>
            </p:sp>
            <p:pic>
              <p:nvPicPr>
                <p:cNvPr id="596" name="Picture 595">
                  <a:extLst>
                    <a:ext uri="{FF2B5EF4-FFF2-40B4-BE49-F238E27FC236}">
                      <a16:creationId xmlns:a16="http://schemas.microsoft.com/office/drawing/2014/main" id="{EB290931-E063-4529-BFEB-D447D8ED3468}"/>
                    </a:ext>
                  </a:extLst>
                </p:cNvPr>
                <p:cNvPicPr>
                  <a:picLocks noChangeAspect="1"/>
                </p:cNvPicPr>
                <p:nvPr/>
              </p:nvPicPr>
              <p:blipFill>
                <a:blip r:embed="rId46" cstate="print">
                  <a:biLevel thresh="25000"/>
                  <a:extLst>
                    <a:ext uri="{28A0092B-C50C-407E-A947-70E740481C1C}">
                      <a14:useLocalDpi xmlns:a14="http://schemas.microsoft.com/office/drawing/2010/main" val="0"/>
                    </a:ext>
                  </a:extLst>
                </a:blip>
                <a:stretch>
                  <a:fillRect/>
                </a:stretch>
              </p:blipFill>
              <p:spPr>
                <a:xfrm>
                  <a:off x="6105768" y="3646317"/>
                  <a:ext cx="296813" cy="296813"/>
                </a:xfrm>
                <a:prstGeom prst="rect">
                  <a:avLst/>
                </a:prstGeom>
              </p:spPr>
            </p:pic>
          </p:grpSp>
          <p:grpSp>
            <p:nvGrpSpPr>
              <p:cNvPr id="567" name="Group 566">
                <a:extLst>
                  <a:ext uri="{FF2B5EF4-FFF2-40B4-BE49-F238E27FC236}">
                    <a16:creationId xmlns:a16="http://schemas.microsoft.com/office/drawing/2014/main" id="{E017E380-4219-45B2-A054-EF2CA0070BC7}"/>
                  </a:ext>
                </a:extLst>
              </p:cNvPr>
              <p:cNvGrpSpPr/>
              <p:nvPr/>
            </p:nvGrpSpPr>
            <p:grpSpPr>
              <a:xfrm>
                <a:off x="8637178" y="2385001"/>
                <a:ext cx="932222" cy="295102"/>
                <a:chOff x="7232645" y="3669437"/>
                <a:chExt cx="951185" cy="301105"/>
              </a:xfrm>
            </p:grpSpPr>
            <p:sp>
              <p:nvSpPr>
                <p:cNvPr id="593" name="TextBox 592">
                  <a:extLst>
                    <a:ext uri="{FF2B5EF4-FFF2-40B4-BE49-F238E27FC236}">
                      <a16:creationId xmlns:a16="http://schemas.microsoft.com/office/drawing/2014/main" id="{DA6AB0F2-838D-4C3E-86C1-69BC03AE8E5C}"/>
                    </a:ext>
                  </a:extLst>
                </p:cNvPr>
                <p:cNvSpPr txBox="1"/>
                <p:nvPr/>
              </p:nvSpPr>
              <p:spPr>
                <a:xfrm>
                  <a:off x="7524674" y="3669437"/>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Machine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Learning</a:t>
                  </a:r>
                </a:p>
              </p:txBody>
            </p:sp>
            <p:pic>
              <p:nvPicPr>
                <p:cNvPr id="594" name="Picture 593">
                  <a:extLst>
                    <a:ext uri="{FF2B5EF4-FFF2-40B4-BE49-F238E27FC236}">
                      <a16:creationId xmlns:a16="http://schemas.microsoft.com/office/drawing/2014/main" id="{7DE42EB9-73B0-4EA5-9133-4000BA2E164E}"/>
                    </a:ext>
                  </a:extLst>
                </p:cNvPr>
                <p:cNvPicPr>
                  <a:picLocks noChangeAspect="1"/>
                </p:cNvPicPr>
                <p:nvPr/>
              </p:nvPicPr>
              <p:blipFill>
                <a:blip r:embed="rId47" cstate="print">
                  <a:biLevel thresh="25000"/>
                  <a:extLst>
                    <a:ext uri="{28A0092B-C50C-407E-A947-70E740481C1C}">
                      <a14:useLocalDpi xmlns:a14="http://schemas.microsoft.com/office/drawing/2010/main" val="0"/>
                    </a:ext>
                  </a:extLst>
                </a:blip>
                <a:stretch>
                  <a:fillRect/>
                </a:stretch>
              </p:blipFill>
              <p:spPr>
                <a:xfrm>
                  <a:off x="7232645" y="3690593"/>
                  <a:ext cx="248544" cy="248544"/>
                </a:xfrm>
                <a:prstGeom prst="rect">
                  <a:avLst/>
                </a:prstGeom>
              </p:spPr>
            </p:pic>
          </p:grpSp>
          <p:grpSp>
            <p:nvGrpSpPr>
              <p:cNvPr id="568" name="Group 567">
                <a:extLst>
                  <a:ext uri="{FF2B5EF4-FFF2-40B4-BE49-F238E27FC236}">
                    <a16:creationId xmlns:a16="http://schemas.microsoft.com/office/drawing/2014/main" id="{00020602-E402-42D6-A040-603362412EB1}"/>
                  </a:ext>
                </a:extLst>
              </p:cNvPr>
              <p:cNvGrpSpPr/>
              <p:nvPr/>
            </p:nvGrpSpPr>
            <p:grpSpPr>
              <a:xfrm>
                <a:off x="9642955" y="2372720"/>
                <a:ext cx="1003094" cy="374368"/>
                <a:chOff x="9140310" y="3216198"/>
                <a:chExt cx="1023498" cy="381983"/>
              </a:xfrm>
            </p:grpSpPr>
            <p:sp>
              <p:nvSpPr>
                <p:cNvPr id="591" name="TextBox 590">
                  <a:extLst>
                    <a:ext uri="{FF2B5EF4-FFF2-40B4-BE49-F238E27FC236}">
                      <a16:creationId xmlns:a16="http://schemas.microsoft.com/office/drawing/2014/main" id="{4975C08C-CA49-48DA-B27D-8216C0374E27}"/>
                    </a:ext>
                  </a:extLst>
                </p:cNvPr>
                <p:cNvSpPr txBox="1"/>
                <p:nvPr/>
              </p:nvSpPr>
              <p:spPr>
                <a:xfrm>
                  <a:off x="9504652" y="3297076"/>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Stream Analytics</a:t>
                  </a:r>
                </a:p>
              </p:txBody>
            </p:sp>
            <p:pic>
              <p:nvPicPr>
                <p:cNvPr id="592" name="Picture 591">
                  <a:extLst>
                    <a:ext uri="{FF2B5EF4-FFF2-40B4-BE49-F238E27FC236}">
                      <a16:creationId xmlns:a16="http://schemas.microsoft.com/office/drawing/2014/main" id="{88856278-8B4B-440D-A481-6D34029BF342}"/>
                    </a:ext>
                  </a:extLst>
                </p:cNvPr>
                <p:cNvPicPr>
                  <a:picLocks noChangeAspect="1"/>
                </p:cNvPicPr>
                <p:nvPr/>
              </p:nvPicPr>
              <p:blipFill>
                <a:blip r:embed="rId48" cstate="print">
                  <a:biLevel thresh="25000"/>
                  <a:extLst>
                    <a:ext uri="{28A0092B-C50C-407E-A947-70E740481C1C}">
                      <a14:useLocalDpi xmlns:a14="http://schemas.microsoft.com/office/drawing/2010/main" val="0"/>
                    </a:ext>
                  </a:extLst>
                </a:blip>
                <a:stretch>
                  <a:fillRect/>
                </a:stretch>
              </p:blipFill>
              <p:spPr>
                <a:xfrm>
                  <a:off x="9140310" y="3216198"/>
                  <a:ext cx="310547" cy="310546"/>
                </a:xfrm>
                <a:prstGeom prst="rect">
                  <a:avLst/>
                </a:prstGeom>
              </p:spPr>
            </p:pic>
          </p:grpSp>
          <p:grpSp>
            <p:nvGrpSpPr>
              <p:cNvPr id="569" name="Group 568">
                <a:extLst>
                  <a:ext uri="{FF2B5EF4-FFF2-40B4-BE49-F238E27FC236}">
                    <a16:creationId xmlns:a16="http://schemas.microsoft.com/office/drawing/2014/main" id="{E74D304C-C550-4353-B777-74F1EED81B8A}"/>
                  </a:ext>
                </a:extLst>
              </p:cNvPr>
              <p:cNvGrpSpPr/>
              <p:nvPr/>
            </p:nvGrpSpPr>
            <p:grpSpPr>
              <a:xfrm>
                <a:off x="9086908" y="3275296"/>
                <a:ext cx="982970" cy="327901"/>
                <a:chOff x="8315777" y="4194283"/>
                <a:chExt cx="1002965" cy="334571"/>
              </a:xfrm>
            </p:grpSpPr>
            <p:sp>
              <p:nvSpPr>
                <p:cNvPr id="589" name="TextBox 588">
                  <a:extLst>
                    <a:ext uri="{FF2B5EF4-FFF2-40B4-BE49-F238E27FC236}">
                      <a16:creationId xmlns:a16="http://schemas.microsoft.com/office/drawing/2014/main" id="{B1A79C10-DABF-4374-A537-F82D8EDEC9DC}"/>
                    </a:ext>
                  </a:extLst>
                </p:cNvPr>
                <p:cNvSpPr txBox="1"/>
                <p:nvPr/>
              </p:nvSpPr>
              <p:spPr>
                <a:xfrm>
                  <a:off x="8659586" y="422774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Factory</a:t>
                  </a:r>
                </a:p>
              </p:txBody>
            </p:sp>
            <p:pic>
              <p:nvPicPr>
                <p:cNvPr id="590" name="Picture 589">
                  <a:extLst>
                    <a:ext uri="{FF2B5EF4-FFF2-40B4-BE49-F238E27FC236}">
                      <a16:creationId xmlns:a16="http://schemas.microsoft.com/office/drawing/2014/main" id="{490DF3DC-B5AF-4FA6-876D-F85915A4A14D}"/>
                    </a:ext>
                  </a:extLst>
                </p:cNvPr>
                <p:cNvPicPr>
                  <a:picLocks noChangeAspect="1"/>
                </p:cNvPicPr>
                <p:nvPr/>
              </p:nvPicPr>
              <p:blipFill>
                <a:blip r:embed="rId49" cstate="print">
                  <a:biLevel thresh="25000"/>
                  <a:extLst>
                    <a:ext uri="{28A0092B-C50C-407E-A947-70E740481C1C}">
                      <a14:useLocalDpi xmlns:a14="http://schemas.microsoft.com/office/drawing/2010/main" val="0"/>
                    </a:ext>
                  </a:extLst>
                </a:blip>
                <a:stretch>
                  <a:fillRect/>
                </a:stretch>
              </p:blipFill>
              <p:spPr>
                <a:xfrm>
                  <a:off x="8315777" y="4194283"/>
                  <a:ext cx="302121" cy="302121"/>
                </a:xfrm>
                <a:prstGeom prst="rect">
                  <a:avLst/>
                </a:prstGeom>
              </p:spPr>
            </p:pic>
          </p:grpSp>
          <p:grpSp>
            <p:nvGrpSpPr>
              <p:cNvPr id="570" name="Group 569">
                <a:extLst>
                  <a:ext uri="{FF2B5EF4-FFF2-40B4-BE49-F238E27FC236}">
                    <a16:creationId xmlns:a16="http://schemas.microsoft.com/office/drawing/2014/main" id="{BFDCEC26-AE0F-4F27-8605-014CA9630CF3}"/>
                  </a:ext>
                </a:extLst>
              </p:cNvPr>
              <p:cNvGrpSpPr/>
              <p:nvPr/>
            </p:nvGrpSpPr>
            <p:grpSpPr>
              <a:xfrm>
                <a:off x="8258117" y="3303143"/>
                <a:ext cx="985621" cy="321145"/>
                <a:chOff x="6588698" y="4663406"/>
                <a:chExt cx="1005670" cy="327678"/>
              </a:xfrm>
            </p:grpSpPr>
            <p:sp>
              <p:nvSpPr>
                <p:cNvPr id="587" name="TextBox 586">
                  <a:extLst>
                    <a:ext uri="{FF2B5EF4-FFF2-40B4-BE49-F238E27FC236}">
                      <a16:creationId xmlns:a16="http://schemas.microsoft.com/office/drawing/2014/main" id="{4FD8BE9A-3C29-4991-AB74-08B19C4BB909}"/>
                    </a:ext>
                  </a:extLst>
                </p:cNvPr>
                <p:cNvSpPr txBox="1"/>
                <p:nvPr/>
              </p:nvSpPr>
              <p:spPr>
                <a:xfrm>
                  <a:off x="6935212" y="4689979"/>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Event</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588" name="Picture 587">
                  <a:extLst>
                    <a:ext uri="{FF2B5EF4-FFF2-40B4-BE49-F238E27FC236}">
                      <a16:creationId xmlns:a16="http://schemas.microsoft.com/office/drawing/2014/main" id="{0EA66C39-05F5-4085-9A96-FF0ED542FC21}"/>
                    </a:ext>
                  </a:extLst>
                </p:cNvPr>
                <p:cNvPicPr>
                  <a:picLocks noChangeAspect="1"/>
                </p:cNvPicPr>
                <p:nvPr/>
              </p:nvPicPr>
              <p:blipFill>
                <a:blip r:embed="rId50" cstate="print">
                  <a:biLevel thresh="25000"/>
                  <a:extLst>
                    <a:ext uri="{28A0092B-C50C-407E-A947-70E740481C1C}">
                      <a14:useLocalDpi xmlns:a14="http://schemas.microsoft.com/office/drawing/2010/main" val="0"/>
                    </a:ext>
                  </a:extLst>
                </a:blip>
                <a:stretch>
                  <a:fillRect/>
                </a:stretch>
              </p:blipFill>
              <p:spPr>
                <a:xfrm>
                  <a:off x="6588698" y="4663406"/>
                  <a:ext cx="296417" cy="296417"/>
                </a:xfrm>
                <a:prstGeom prst="rect">
                  <a:avLst/>
                </a:prstGeom>
              </p:spPr>
            </p:pic>
          </p:grpSp>
          <p:sp>
            <p:nvSpPr>
              <p:cNvPr id="571" name="TextBox 570">
                <a:extLst>
                  <a:ext uri="{FF2B5EF4-FFF2-40B4-BE49-F238E27FC236}">
                    <a16:creationId xmlns:a16="http://schemas.microsoft.com/office/drawing/2014/main" id="{00A83AB8-42C2-4E2B-A353-E4945F4B3122}"/>
                  </a:ext>
                </a:extLst>
              </p:cNvPr>
              <p:cNvSpPr txBox="1"/>
              <p:nvPr/>
            </p:nvSpPr>
            <p:spPr>
              <a:xfrm>
                <a:off x="8923981" y="2810996"/>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Lake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 Service</a:t>
                </a:r>
              </a:p>
            </p:txBody>
          </p:sp>
          <p:grpSp>
            <p:nvGrpSpPr>
              <p:cNvPr id="572" name="Group 571">
                <a:extLst>
                  <a:ext uri="{FF2B5EF4-FFF2-40B4-BE49-F238E27FC236}">
                    <a16:creationId xmlns:a16="http://schemas.microsoft.com/office/drawing/2014/main" id="{D828B400-B705-4057-ACDF-C09E33E7A951}"/>
                  </a:ext>
                </a:extLst>
              </p:cNvPr>
              <p:cNvGrpSpPr/>
              <p:nvPr/>
            </p:nvGrpSpPr>
            <p:grpSpPr>
              <a:xfrm>
                <a:off x="7414497" y="3288865"/>
                <a:ext cx="722884" cy="359080"/>
                <a:chOff x="6514097" y="4074778"/>
                <a:chExt cx="737589" cy="366384"/>
              </a:xfrm>
            </p:grpSpPr>
            <p:pic>
              <p:nvPicPr>
                <p:cNvPr id="585" name="Picture 584">
                  <a:extLst>
                    <a:ext uri="{FF2B5EF4-FFF2-40B4-BE49-F238E27FC236}">
                      <a16:creationId xmlns:a16="http://schemas.microsoft.com/office/drawing/2014/main" id="{F317A355-6831-4E6C-9F1B-61322EA08CA2}"/>
                    </a:ext>
                  </a:extLst>
                </p:cNvPr>
                <p:cNvPicPr>
                  <a:picLocks noChangeAspect="1"/>
                </p:cNvPicPr>
                <p:nvPr/>
              </p:nvPicPr>
              <p:blipFill>
                <a:blip r:embed="rId51" cstate="print">
                  <a:biLevel thresh="25000"/>
                  <a:extLst>
                    <a:ext uri="{28A0092B-C50C-407E-A947-70E740481C1C}">
                      <a14:useLocalDpi xmlns:a14="http://schemas.microsoft.com/office/drawing/2010/main" val="0"/>
                    </a:ext>
                  </a:extLst>
                </a:blip>
                <a:stretch>
                  <a:fillRect/>
                </a:stretch>
              </p:blipFill>
              <p:spPr>
                <a:xfrm>
                  <a:off x="6514097" y="4074778"/>
                  <a:ext cx="309231" cy="309231"/>
                </a:xfrm>
                <a:prstGeom prst="rect">
                  <a:avLst/>
                </a:prstGeom>
              </p:spPr>
            </p:pic>
            <p:sp>
              <p:nvSpPr>
                <p:cNvPr id="586" name="TextBox 585">
                  <a:extLst>
                    <a:ext uri="{FF2B5EF4-FFF2-40B4-BE49-F238E27FC236}">
                      <a16:creationId xmlns:a16="http://schemas.microsoft.com/office/drawing/2014/main" id="{D38554CC-6EA8-46D1-83F0-70B0F6581BAC}"/>
                    </a:ext>
                  </a:extLst>
                </p:cNvPr>
                <p:cNvSpPr txBox="1"/>
                <p:nvPr/>
              </p:nvSpPr>
              <p:spPr>
                <a:xfrm>
                  <a:off x="6884835" y="4126981"/>
                  <a:ext cx="366851" cy="314181"/>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err="1">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IoT</a:t>
                  </a: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 Hub</a:t>
                  </a:r>
                </a:p>
              </p:txBody>
            </p:sp>
          </p:grpSp>
          <p:grpSp>
            <p:nvGrpSpPr>
              <p:cNvPr id="573" name="Group 572">
                <a:extLst>
                  <a:ext uri="{FF2B5EF4-FFF2-40B4-BE49-F238E27FC236}">
                    <a16:creationId xmlns:a16="http://schemas.microsoft.com/office/drawing/2014/main" id="{822DCF15-8258-420A-9A5D-916A9A2F0C44}"/>
                  </a:ext>
                </a:extLst>
              </p:cNvPr>
              <p:cNvGrpSpPr/>
              <p:nvPr/>
            </p:nvGrpSpPr>
            <p:grpSpPr>
              <a:xfrm>
                <a:off x="7627985" y="2769975"/>
                <a:ext cx="839061" cy="342642"/>
                <a:chOff x="7055778" y="3545333"/>
                <a:chExt cx="856129" cy="349612"/>
              </a:xfrm>
            </p:grpSpPr>
            <p:sp>
              <p:nvSpPr>
                <p:cNvPr id="583" name="TextBox 582">
                  <a:extLst>
                    <a:ext uri="{FF2B5EF4-FFF2-40B4-BE49-F238E27FC236}">
                      <a16:creationId xmlns:a16="http://schemas.microsoft.com/office/drawing/2014/main" id="{19A51B27-0B7C-4925-9300-BEFBAA81C9BC}"/>
                    </a:ext>
                  </a:extLst>
                </p:cNvPr>
                <p:cNvSpPr txBox="1"/>
                <p:nvPr/>
              </p:nvSpPr>
              <p:spPr>
                <a:xfrm>
                  <a:off x="7453378" y="3593840"/>
                  <a:ext cx="458529"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Catalog</a:t>
                  </a:r>
                </a:p>
              </p:txBody>
            </p:sp>
            <p:pic>
              <p:nvPicPr>
                <p:cNvPr id="584" name="Picture 583">
                  <a:extLst>
                    <a:ext uri="{FF2B5EF4-FFF2-40B4-BE49-F238E27FC236}">
                      <a16:creationId xmlns:a16="http://schemas.microsoft.com/office/drawing/2014/main" id="{7CCB3C3B-3688-48D0-AE69-80620AEBC12A}"/>
                    </a:ext>
                  </a:extLst>
                </p:cNvPr>
                <p:cNvPicPr>
                  <a:picLocks noChangeAspect="1"/>
                </p:cNvPicPr>
                <p:nvPr/>
              </p:nvPicPr>
              <p:blipFill>
                <a:blip r:embed="rId52" cstate="print">
                  <a:biLevel thresh="25000"/>
                  <a:extLst>
                    <a:ext uri="{28A0092B-C50C-407E-A947-70E740481C1C}">
                      <a14:useLocalDpi xmlns:a14="http://schemas.microsoft.com/office/drawing/2010/main" val="0"/>
                    </a:ext>
                  </a:extLst>
                </a:blip>
                <a:stretch>
                  <a:fillRect/>
                </a:stretch>
              </p:blipFill>
              <p:spPr>
                <a:xfrm>
                  <a:off x="7055778" y="3545333"/>
                  <a:ext cx="325042" cy="325042"/>
                </a:xfrm>
                <a:prstGeom prst="rect">
                  <a:avLst/>
                </a:prstGeom>
              </p:spPr>
            </p:pic>
          </p:grpSp>
          <p:pic>
            <p:nvPicPr>
              <p:cNvPr id="574" name="Picture 4" descr="https://azure.microsoft.com/svghandler/power-bi-embedded?width=600&amp;height=315">
                <a:hlinkClick r:id="rId53"/>
                <a:extLst>
                  <a:ext uri="{FF2B5EF4-FFF2-40B4-BE49-F238E27FC236}">
                    <a16:creationId xmlns:a16="http://schemas.microsoft.com/office/drawing/2014/main" id="{8400A884-1F97-4B58-B6CE-229868488BA6}"/>
                  </a:ext>
                </a:extLst>
              </p:cNvPr>
              <p:cNvPicPr>
                <a:picLocks noChangeAspect="1" noChangeArrowheads="1"/>
              </p:cNvPicPr>
              <p:nvPr/>
            </p:nvPicPr>
            <p:blipFill>
              <a:blip r:embed="rId54" cstate="print">
                <a:biLevel thresh="25000"/>
                <a:extLst>
                  <a:ext uri="{28A0092B-C50C-407E-A947-70E740481C1C}">
                    <a14:useLocalDpi xmlns:a14="http://schemas.microsoft.com/office/drawing/2010/main" val="0"/>
                  </a:ext>
                </a:extLst>
              </a:blip>
              <a:srcRect/>
              <a:stretch>
                <a:fillRect/>
              </a:stretch>
            </p:blipFill>
            <p:spPr bwMode="auto">
              <a:xfrm>
                <a:off x="9701953" y="3280224"/>
                <a:ext cx="581080" cy="305067"/>
              </a:xfrm>
              <a:prstGeom prst="rect">
                <a:avLst/>
              </a:prstGeom>
              <a:noFill/>
              <a:extLst>
                <a:ext uri="{909E8E84-426E-40DD-AFC4-6F175D3DCCD1}">
                  <a14:hiddenFill xmlns:a14="http://schemas.microsoft.com/office/drawing/2010/main">
                    <a:solidFill>
                      <a:srgbClr val="FFFFFF"/>
                    </a:solidFill>
                  </a14:hiddenFill>
                </a:ext>
              </a:extLst>
            </p:spPr>
          </p:pic>
          <p:sp>
            <p:nvSpPr>
              <p:cNvPr id="575" name="TextBox 574">
                <a:extLst>
                  <a:ext uri="{FF2B5EF4-FFF2-40B4-BE49-F238E27FC236}">
                    <a16:creationId xmlns:a16="http://schemas.microsoft.com/office/drawing/2014/main" id="{EF6FDFF5-F038-4715-8330-428CF6FB422D}"/>
                  </a:ext>
                </a:extLst>
              </p:cNvPr>
              <p:cNvSpPr txBox="1"/>
              <p:nvPr/>
            </p:nvSpPr>
            <p:spPr>
              <a:xfrm>
                <a:off x="10217350" y="3296996"/>
                <a:ext cx="646015" cy="2533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Power BI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Embedded</a:t>
                </a:r>
              </a:p>
            </p:txBody>
          </p:sp>
          <p:sp>
            <p:nvSpPr>
              <p:cNvPr id="576" name="TextBox 575">
                <a:extLst>
                  <a:ext uri="{FF2B5EF4-FFF2-40B4-BE49-F238E27FC236}">
                    <a16:creationId xmlns:a16="http://schemas.microsoft.com/office/drawing/2014/main" id="{12A29BC8-3EC7-4870-8772-A1C45E78E915}"/>
                  </a:ext>
                </a:extLst>
              </p:cNvPr>
              <p:cNvSpPr txBox="1"/>
              <p:nvPr/>
            </p:nvSpPr>
            <p:spPr>
              <a:xfrm>
                <a:off x="9986174" y="2880343"/>
                <a:ext cx="646015"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Data Lake Store</a:t>
                </a:r>
              </a:p>
            </p:txBody>
          </p:sp>
          <p:grpSp>
            <p:nvGrpSpPr>
              <p:cNvPr id="577" name="Group 576">
                <a:extLst>
                  <a:ext uri="{FF2B5EF4-FFF2-40B4-BE49-F238E27FC236}">
                    <a16:creationId xmlns:a16="http://schemas.microsoft.com/office/drawing/2014/main" id="{F350CA6E-63C9-4619-A357-2849E5DAAC67}"/>
                  </a:ext>
                </a:extLst>
              </p:cNvPr>
              <p:cNvGrpSpPr/>
              <p:nvPr/>
            </p:nvGrpSpPr>
            <p:grpSpPr>
              <a:xfrm>
                <a:off x="8559209" y="2793027"/>
                <a:ext cx="291212" cy="289783"/>
                <a:chOff x="8580718" y="793097"/>
                <a:chExt cx="2587625" cy="2574925"/>
              </a:xfrm>
            </p:grpSpPr>
            <p:sp>
              <p:nvSpPr>
                <p:cNvPr id="581" name="Freeform 34">
                  <a:extLst>
                    <a:ext uri="{FF2B5EF4-FFF2-40B4-BE49-F238E27FC236}">
                      <a16:creationId xmlns:a16="http://schemas.microsoft.com/office/drawing/2014/main" id="{FBE486F7-FB49-4CDE-BE08-726F76C658EB}"/>
                    </a:ext>
                  </a:extLst>
                </p:cNvPr>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582" name="Freeform 35">
                  <a:extLst>
                    <a:ext uri="{FF2B5EF4-FFF2-40B4-BE49-F238E27FC236}">
                      <a16:creationId xmlns:a16="http://schemas.microsoft.com/office/drawing/2014/main" id="{9E209AE2-7B84-4726-90F5-F70B61A30B95}"/>
                    </a:ext>
                  </a:extLst>
                </p:cNvPr>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grpSp>
          <p:grpSp>
            <p:nvGrpSpPr>
              <p:cNvPr id="578" name="Group 577">
                <a:extLst>
                  <a:ext uri="{FF2B5EF4-FFF2-40B4-BE49-F238E27FC236}">
                    <a16:creationId xmlns:a16="http://schemas.microsoft.com/office/drawing/2014/main" id="{B8580620-AF1E-406A-B483-874B016D50EF}"/>
                  </a:ext>
                </a:extLst>
              </p:cNvPr>
              <p:cNvGrpSpPr/>
              <p:nvPr/>
            </p:nvGrpSpPr>
            <p:grpSpPr>
              <a:xfrm>
                <a:off x="9655868" y="2835486"/>
                <a:ext cx="261325" cy="204866"/>
                <a:chOff x="8588655" y="3482322"/>
                <a:chExt cx="2571750" cy="2016125"/>
              </a:xfrm>
            </p:grpSpPr>
            <p:sp>
              <p:nvSpPr>
                <p:cNvPr id="579" name="Freeform 36">
                  <a:extLst>
                    <a:ext uri="{FF2B5EF4-FFF2-40B4-BE49-F238E27FC236}">
                      <a16:creationId xmlns:a16="http://schemas.microsoft.com/office/drawing/2014/main" id="{F6CDA7AF-EC2C-4DDD-B009-D4579A00C359}"/>
                    </a:ext>
                  </a:extLst>
                </p:cNvPr>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
              <p:nvSpPr>
                <p:cNvPr id="580" name="Freeform 37">
                  <a:extLst>
                    <a:ext uri="{FF2B5EF4-FFF2-40B4-BE49-F238E27FC236}">
                      <a16:creationId xmlns:a16="http://schemas.microsoft.com/office/drawing/2014/main" id="{1FFC25C0-5663-4378-84DD-993E01A9B900}"/>
                    </a:ext>
                  </a:extLst>
                </p:cNvPr>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89617" tIns="44808" rIns="89617" bIns="44808" numCol="1" anchor="t" anchorCtr="0" compatLnSpc="1">
                  <a:prstTxWarp prst="textNoShape">
                    <a:avLst/>
                  </a:prstTxWarp>
                </a:bodyPr>
                <a:lstStyle/>
                <a:p>
                  <a:pPr marL="0" marR="0" lvl="0" indent="0" defTabSz="896042"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grpSp>
        </p:grpSp>
      </p:grpSp>
      <p:grpSp>
        <p:nvGrpSpPr>
          <p:cNvPr id="619" name="Group 618">
            <a:extLst>
              <a:ext uri="{FF2B5EF4-FFF2-40B4-BE49-F238E27FC236}">
                <a16:creationId xmlns:a16="http://schemas.microsoft.com/office/drawing/2014/main" id="{C79F6A1C-26AC-4F9B-AA61-DBA64B79F391}"/>
              </a:ext>
            </a:extLst>
          </p:cNvPr>
          <p:cNvGrpSpPr/>
          <p:nvPr/>
        </p:nvGrpSpPr>
        <p:grpSpPr>
          <a:xfrm>
            <a:off x="4388955" y="485930"/>
            <a:ext cx="2150247" cy="2149203"/>
            <a:chOff x="5018573" y="-182935"/>
            <a:chExt cx="2150247" cy="2149203"/>
          </a:xfrm>
        </p:grpSpPr>
        <p:sp>
          <p:nvSpPr>
            <p:cNvPr id="620" name="Rectangle 619">
              <a:extLst>
                <a:ext uri="{FF2B5EF4-FFF2-40B4-BE49-F238E27FC236}">
                  <a16:creationId xmlns:a16="http://schemas.microsoft.com/office/drawing/2014/main" id="{06E5FE4B-D570-48E6-805D-3D7857E0D686}"/>
                </a:ext>
              </a:extLst>
            </p:cNvPr>
            <p:cNvSpPr/>
            <p:nvPr/>
          </p:nvSpPr>
          <p:spPr bwMode="auto">
            <a:xfrm>
              <a:off x="5018573" y="-182935"/>
              <a:ext cx="2149415" cy="2141406"/>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Application Platform</a:t>
              </a:r>
            </a:p>
          </p:txBody>
        </p:sp>
        <p:grpSp>
          <p:nvGrpSpPr>
            <p:cNvPr id="621" name="Group 620">
              <a:extLst>
                <a:ext uri="{FF2B5EF4-FFF2-40B4-BE49-F238E27FC236}">
                  <a16:creationId xmlns:a16="http://schemas.microsoft.com/office/drawing/2014/main" id="{3B6225D9-1216-4FBD-ADFD-A70F551B147B}"/>
                </a:ext>
              </a:extLst>
            </p:cNvPr>
            <p:cNvGrpSpPr/>
            <p:nvPr/>
          </p:nvGrpSpPr>
          <p:grpSpPr>
            <a:xfrm>
              <a:off x="5278466" y="268814"/>
              <a:ext cx="1890354" cy="1697454"/>
              <a:chOff x="5278466" y="268814"/>
              <a:chExt cx="1890354" cy="1697454"/>
            </a:xfrm>
          </p:grpSpPr>
          <p:grpSp>
            <p:nvGrpSpPr>
              <p:cNvPr id="622" name="Group 621">
                <a:extLst>
                  <a:ext uri="{FF2B5EF4-FFF2-40B4-BE49-F238E27FC236}">
                    <a16:creationId xmlns:a16="http://schemas.microsoft.com/office/drawing/2014/main" id="{5EDE0FDD-31F8-41DB-9547-EC93038CCBDC}"/>
                  </a:ext>
                </a:extLst>
              </p:cNvPr>
              <p:cNvGrpSpPr/>
              <p:nvPr/>
            </p:nvGrpSpPr>
            <p:grpSpPr>
              <a:xfrm>
                <a:off x="5278466" y="303102"/>
                <a:ext cx="988436" cy="310652"/>
                <a:chOff x="5710243" y="2026656"/>
                <a:chExt cx="1008542" cy="316971"/>
              </a:xfrm>
            </p:grpSpPr>
            <p:sp>
              <p:nvSpPr>
                <p:cNvPr id="639" name="TextBox 638">
                  <a:extLst>
                    <a:ext uri="{FF2B5EF4-FFF2-40B4-BE49-F238E27FC236}">
                      <a16:creationId xmlns:a16="http://schemas.microsoft.com/office/drawing/2014/main" id="{2A481EB6-458A-45DA-BF03-3E3E1222A7E3}"/>
                    </a:ext>
                  </a:extLst>
                </p:cNvPr>
                <p:cNvSpPr txBox="1"/>
                <p:nvPr/>
              </p:nvSpPr>
              <p:spPr>
                <a:xfrm>
                  <a:off x="6059629" y="2042521"/>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Web</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a:p>
                  <a:pPr marL="0" marR="0" lvl="0" indent="0" defTabSz="913599" eaLnBrk="0" fontAlgn="base" latinLnBrk="0" hangingPunct="0">
                    <a:lnSpc>
                      <a:spcPts val="800"/>
                    </a:lnSpc>
                    <a:spcBef>
                      <a:spcPct val="0"/>
                    </a:spcBef>
                    <a:spcAft>
                      <a:spcPct val="0"/>
                    </a:spcAft>
                    <a:buClrTx/>
                    <a:buSzTx/>
                    <a:buFontTx/>
                    <a:buNone/>
                    <a:tabLst/>
                    <a:defRPr/>
                  </a:pPr>
                  <a:endPar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endParaRPr>
                </a:p>
              </p:txBody>
            </p:sp>
            <p:pic>
              <p:nvPicPr>
                <p:cNvPr id="640" name="Picture 639">
                  <a:extLst>
                    <a:ext uri="{FF2B5EF4-FFF2-40B4-BE49-F238E27FC236}">
                      <a16:creationId xmlns:a16="http://schemas.microsoft.com/office/drawing/2014/main" id="{D436C2E8-06D0-4758-B426-194C01AC99E5}"/>
                    </a:ext>
                  </a:extLst>
                </p:cNvPr>
                <p:cNvPicPr>
                  <a:picLocks noChangeAspect="1"/>
                </p:cNvPicPr>
                <p:nvPr/>
              </p:nvPicPr>
              <p:blipFill>
                <a:blip r:embed="rId55" cstate="print">
                  <a:biLevel thresh="25000"/>
                  <a:extLst>
                    <a:ext uri="{28A0092B-C50C-407E-A947-70E740481C1C}">
                      <a14:useLocalDpi xmlns:a14="http://schemas.microsoft.com/office/drawing/2010/main" val="0"/>
                    </a:ext>
                  </a:extLst>
                </a:blip>
                <a:stretch>
                  <a:fillRect/>
                </a:stretch>
              </p:blipFill>
              <p:spPr>
                <a:xfrm>
                  <a:off x="5710243" y="2026656"/>
                  <a:ext cx="286784" cy="286785"/>
                </a:xfrm>
                <a:prstGeom prst="rect">
                  <a:avLst/>
                </a:prstGeom>
              </p:spPr>
            </p:pic>
          </p:grpSp>
          <p:grpSp>
            <p:nvGrpSpPr>
              <p:cNvPr id="623" name="Group 622">
                <a:extLst>
                  <a:ext uri="{FF2B5EF4-FFF2-40B4-BE49-F238E27FC236}">
                    <a16:creationId xmlns:a16="http://schemas.microsoft.com/office/drawing/2014/main" id="{CFB684F3-A86A-439B-82F6-03B108F75D0F}"/>
                  </a:ext>
                </a:extLst>
              </p:cNvPr>
              <p:cNvGrpSpPr/>
              <p:nvPr/>
            </p:nvGrpSpPr>
            <p:grpSpPr>
              <a:xfrm>
                <a:off x="6173042" y="268814"/>
                <a:ext cx="995778" cy="285290"/>
                <a:chOff x="6623016" y="1991670"/>
                <a:chExt cx="1016034" cy="291093"/>
              </a:xfrm>
            </p:grpSpPr>
            <p:sp>
              <p:nvSpPr>
                <p:cNvPr id="637" name="TextBox 636">
                  <a:extLst>
                    <a:ext uri="{FF2B5EF4-FFF2-40B4-BE49-F238E27FC236}">
                      <a16:creationId xmlns:a16="http://schemas.microsoft.com/office/drawing/2014/main" id="{3C582771-3ACD-4A4A-95B7-406D75868E79}"/>
                    </a:ext>
                  </a:extLst>
                </p:cNvPr>
                <p:cNvSpPr txBox="1"/>
                <p:nvPr/>
              </p:nvSpPr>
              <p:spPr>
                <a:xfrm>
                  <a:off x="6979894" y="2017974"/>
                  <a:ext cx="659156" cy="26163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638" name="Picture 637">
                  <a:extLst>
                    <a:ext uri="{FF2B5EF4-FFF2-40B4-BE49-F238E27FC236}">
                      <a16:creationId xmlns:a16="http://schemas.microsoft.com/office/drawing/2014/main" id="{2C4529EF-326F-473D-9D85-6A55B99EE30D}"/>
                    </a:ext>
                  </a:extLst>
                </p:cNvPr>
                <p:cNvPicPr>
                  <a:picLocks noChangeAspect="1"/>
                </p:cNvPicPr>
                <p:nvPr/>
              </p:nvPicPr>
              <p:blipFill>
                <a:blip r:embed="rId56" cstate="print">
                  <a:biLevel thresh="25000"/>
                  <a:extLst>
                    <a:ext uri="{28A0092B-C50C-407E-A947-70E740481C1C}">
                      <a14:useLocalDpi xmlns:a14="http://schemas.microsoft.com/office/drawing/2010/main" val="0"/>
                    </a:ext>
                  </a:extLst>
                </a:blip>
                <a:stretch>
                  <a:fillRect/>
                </a:stretch>
              </p:blipFill>
              <p:spPr>
                <a:xfrm>
                  <a:off x="6623016" y="1991670"/>
                  <a:ext cx="291092" cy="291093"/>
                </a:xfrm>
                <a:prstGeom prst="rect">
                  <a:avLst/>
                </a:prstGeom>
              </p:spPr>
            </p:pic>
          </p:grpSp>
          <p:grpSp>
            <p:nvGrpSpPr>
              <p:cNvPr id="624" name="Group 623">
                <a:extLst>
                  <a:ext uri="{FF2B5EF4-FFF2-40B4-BE49-F238E27FC236}">
                    <a16:creationId xmlns:a16="http://schemas.microsoft.com/office/drawing/2014/main" id="{269DF1B3-E7FC-4D5F-9FB8-8BBAD9BC9B23}"/>
                  </a:ext>
                </a:extLst>
              </p:cNvPr>
              <p:cNvGrpSpPr/>
              <p:nvPr/>
            </p:nvGrpSpPr>
            <p:grpSpPr>
              <a:xfrm>
                <a:off x="5326348" y="814937"/>
                <a:ext cx="998025" cy="288928"/>
                <a:chOff x="5759099" y="2548902"/>
                <a:chExt cx="1018326" cy="294805"/>
              </a:xfrm>
            </p:grpSpPr>
            <p:sp>
              <p:nvSpPr>
                <p:cNvPr id="635" name="TextBox 634">
                  <a:extLst>
                    <a:ext uri="{FF2B5EF4-FFF2-40B4-BE49-F238E27FC236}">
                      <a16:creationId xmlns:a16="http://schemas.microsoft.com/office/drawing/2014/main" id="{AD4E4D19-37EA-4DA2-9286-850CA33D2A37}"/>
                    </a:ext>
                  </a:extLst>
                </p:cNvPr>
                <p:cNvSpPr txBox="1"/>
                <p:nvPr/>
              </p:nvSpPr>
              <p:spPr>
                <a:xfrm>
                  <a:off x="6118269" y="2568628"/>
                  <a:ext cx="659156" cy="256602"/>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API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Apps</a:t>
                  </a:r>
                </a:p>
              </p:txBody>
            </p:sp>
            <p:pic>
              <p:nvPicPr>
                <p:cNvPr id="636" name="Picture 635">
                  <a:extLst>
                    <a:ext uri="{FF2B5EF4-FFF2-40B4-BE49-F238E27FC236}">
                      <a16:creationId xmlns:a16="http://schemas.microsoft.com/office/drawing/2014/main" id="{C1C4C8BC-2143-4284-919F-00B565217529}"/>
                    </a:ext>
                  </a:extLst>
                </p:cNvPr>
                <p:cNvPicPr>
                  <a:picLocks noChangeAspect="1"/>
                </p:cNvPicPr>
                <p:nvPr/>
              </p:nvPicPr>
              <p:blipFill>
                <a:blip r:embed="rId57" cstate="print">
                  <a:biLevel thresh="25000"/>
                  <a:extLst>
                    <a:ext uri="{28A0092B-C50C-407E-A947-70E740481C1C}">
                      <a14:useLocalDpi xmlns:a14="http://schemas.microsoft.com/office/drawing/2010/main" val="0"/>
                    </a:ext>
                  </a:extLst>
                </a:blip>
                <a:stretch>
                  <a:fillRect/>
                </a:stretch>
              </p:blipFill>
              <p:spPr>
                <a:xfrm>
                  <a:off x="5759099" y="2548902"/>
                  <a:ext cx="294804" cy="294805"/>
                </a:xfrm>
                <a:prstGeom prst="rect">
                  <a:avLst/>
                </a:prstGeom>
              </p:spPr>
            </p:pic>
          </p:grpSp>
          <p:grpSp>
            <p:nvGrpSpPr>
              <p:cNvPr id="625" name="Group 624">
                <a:extLst>
                  <a:ext uri="{FF2B5EF4-FFF2-40B4-BE49-F238E27FC236}">
                    <a16:creationId xmlns:a16="http://schemas.microsoft.com/office/drawing/2014/main" id="{E50DDD55-D898-4561-9656-A1D7C3419731}"/>
                  </a:ext>
                </a:extLst>
              </p:cNvPr>
              <p:cNvGrpSpPr/>
              <p:nvPr/>
            </p:nvGrpSpPr>
            <p:grpSpPr>
              <a:xfrm>
                <a:off x="6181302" y="1269170"/>
                <a:ext cx="983553" cy="321575"/>
                <a:chOff x="6631444" y="3012375"/>
                <a:chExt cx="1003560" cy="328116"/>
              </a:xfrm>
            </p:grpSpPr>
            <p:sp>
              <p:nvSpPr>
                <p:cNvPr id="633" name="TextBox 632">
                  <a:extLst>
                    <a:ext uri="{FF2B5EF4-FFF2-40B4-BE49-F238E27FC236}">
                      <a16:creationId xmlns:a16="http://schemas.microsoft.com/office/drawing/2014/main" id="{1D1F557A-FDCD-4E58-A356-4EAE3BD518D1}"/>
                    </a:ext>
                  </a:extLst>
                </p:cNvPr>
                <p:cNvSpPr txBox="1"/>
                <p:nvPr/>
              </p:nvSpPr>
              <p:spPr>
                <a:xfrm>
                  <a:off x="6975848" y="3039385"/>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Notification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Hubs</a:t>
                  </a:r>
                </a:p>
              </p:txBody>
            </p:sp>
            <p:pic>
              <p:nvPicPr>
                <p:cNvPr id="634" name="Picture 633">
                  <a:extLst>
                    <a:ext uri="{FF2B5EF4-FFF2-40B4-BE49-F238E27FC236}">
                      <a16:creationId xmlns:a16="http://schemas.microsoft.com/office/drawing/2014/main" id="{FFD5CD07-E0A3-4D22-B6C0-4310AC36460C}"/>
                    </a:ext>
                  </a:extLst>
                </p:cNvPr>
                <p:cNvPicPr>
                  <a:picLocks noChangeAspect="1"/>
                </p:cNvPicPr>
                <p:nvPr/>
              </p:nvPicPr>
              <p:blipFill>
                <a:blip r:embed="rId58" cstate="print">
                  <a:biLevel thresh="25000"/>
                  <a:extLst>
                    <a:ext uri="{28A0092B-C50C-407E-A947-70E740481C1C}">
                      <a14:useLocalDpi xmlns:a14="http://schemas.microsoft.com/office/drawing/2010/main" val="0"/>
                    </a:ext>
                  </a:extLst>
                </a:blip>
                <a:stretch>
                  <a:fillRect/>
                </a:stretch>
              </p:blipFill>
              <p:spPr>
                <a:xfrm>
                  <a:off x="6631444" y="3012375"/>
                  <a:ext cx="289263" cy="289263"/>
                </a:xfrm>
                <a:prstGeom prst="rect">
                  <a:avLst/>
                </a:prstGeom>
              </p:spPr>
            </p:pic>
          </p:grpSp>
          <p:grpSp>
            <p:nvGrpSpPr>
              <p:cNvPr id="626" name="Group 625">
                <a:extLst>
                  <a:ext uri="{FF2B5EF4-FFF2-40B4-BE49-F238E27FC236}">
                    <a16:creationId xmlns:a16="http://schemas.microsoft.com/office/drawing/2014/main" id="{B2E0165C-9D2B-4760-A7FF-21097634EF5F}"/>
                  </a:ext>
                </a:extLst>
              </p:cNvPr>
              <p:cNvGrpSpPr/>
              <p:nvPr/>
            </p:nvGrpSpPr>
            <p:grpSpPr>
              <a:xfrm>
                <a:off x="6165451" y="797820"/>
                <a:ext cx="981401" cy="331275"/>
                <a:chOff x="6918739" y="2547997"/>
                <a:chExt cx="1001364" cy="338014"/>
              </a:xfrm>
            </p:grpSpPr>
            <p:sp>
              <p:nvSpPr>
                <p:cNvPr id="631" name="TextBox 630">
                  <a:extLst>
                    <a:ext uri="{FF2B5EF4-FFF2-40B4-BE49-F238E27FC236}">
                      <a16:creationId xmlns:a16="http://schemas.microsoft.com/office/drawing/2014/main" id="{65F4DA66-0510-43A1-87C2-EA24F2B279DD}"/>
                    </a:ext>
                  </a:extLst>
                </p:cNvPr>
                <p:cNvSpPr txBox="1"/>
                <p:nvPr/>
              </p:nvSpPr>
              <p:spPr>
                <a:xfrm>
                  <a:off x="7260947" y="2584905"/>
                  <a:ext cx="659156" cy="301106"/>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Cloud </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632" name="Picture 631">
                  <a:extLst>
                    <a:ext uri="{FF2B5EF4-FFF2-40B4-BE49-F238E27FC236}">
                      <a16:creationId xmlns:a16="http://schemas.microsoft.com/office/drawing/2014/main" id="{1980FCD4-A37A-42B6-A7D7-FF4C85F52E2F}"/>
                    </a:ext>
                  </a:extLst>
                </p:cNvPr>
                <p:cNvPicPr>
                  <a:picLocks noChangeAspect="1"/>
                </p:cNvPicPr>
                <p:nvPr/>
              </p:nvPicPr>
              <p:blipFill>
                <a:blip r:embed="rId59" cstate="print">
                  <a:biLevel thresh="25000"/>
                  <a:extLst>
                    <a:ext uri="{28A0092B-C50C-407E-A947-70E740481C1C}">
                      <a14:useLocalDpi xmlns:a14="http://schemas.microsoft.com/office/drawing/2010/main" val="0"/>
                    </a:ext>
                  </a:extLst>
                </a:blip>
                <a:stretch>
                  <a:fillRect/>
                </a:stretch>
              </p:blipFill>
              <p:spPr>
                <a:xfrm>
                  <a:off x="6918739" y="2547997"/>
                  <a:ext cx="289802" cy="289802"/>
                </a:xfrm>
                <a:prstGeom prst="rect">
                  <a:avLst/>
                </a:prstGeom>
              </p:spPr>
            </p:pic>
          </p:grpSp>
          <p:sp>
            <p:nvSpPr>
              <p:cNvPr id="627" name="TextBox 626">
                <a:extLst>
                  <a:ext uri="{FF2B5EF4-FFF2-40B4-BE49-F238E27FC236}">
                    <a16:creationId xmlns:a16="http://schemas.microsoft.com/office/drawing/2014/main" id="{62103114-ED9E-442C-92CF-FCB9AFC1947F}"/>
                  </a:ext>
                </a:extLst>
              </p:cNvPr>
              <p:cNvSpPr txBox="1"/>
              <p:nvPr/>
            </p:nvSpPr>
            <p:spPr>
              <a:xfrm>
                <a:off x="5664906" y="1301950"/>
                <a:ext cx="646015" cy="295103"/>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Fabric</a:t>
                </a:r>
              </a:p>
            </p:txBody>
          </p:sp>
          <p:sp>
            <p:nvSpPr>
              <p:cNvPr id="628" name="Freeform 359">
                <a:extLst>
                  <a:ext uri="{FF2B5EF4-FFF2-40B4-BE49-F238E27FC236}">
                    <a16:creationId xmlns:a16="http://schemas.microsoft.com/office/drawing/2014/main" id="{055509D1-51FE-45FA-9E9C-D832AFBAE19B}"/>
                  </a:ext>
                </a:extLst>
              </p:cNvPr>
              <p:cNvSpPr/>
              <p:nvPr/>
            </p:nvSpPr>
            <p:spPr bwMode="auto">
              <a:xfrm>
                <a:off x="5329674" y="1286085"/>
                <a:ext cx="276810" cy="266051"/>
              </a:xfrm>
              <a:custGeom>
                <a:avLst/>
                <a:gdLst>
                  <a:gd name="connsiteX0" fmla="*/ 284961 w 673895"/>
                  <a:gd name="connsiteY0" fmla="*/ 158165 h 647702"/>
                  <a:gd name="connsiteX1" fmla="*/ 170786 w 673895"/>
                  <a:gd name="connsiteY1" fmla="*/ 242195 h 647702"/>
                  <a:gd name="connsiteX2" fmla="*/ 176214 w 673895"/>
                  <a:gd name="connsiteY2" fmla="*/ 269082 h 647702"/>
                  <a:gd name="connsiteX3" fmla="*/ 150408 w 673895"/>
                  <a:gd name="connsiteY3" fmla="*/ 331383 h 647702"/>
                  <a:gd name="connsiteX4" fmla="*/ 146443 w 673895"/>
                  <a:gd name="connsiteY4" fmla="*/ 334057 h 647702"/>
                  <a:gd name="connsiteX5" fmla="*/ 192422 w 673895"/>
                  <a:gd name="connsiteY5" fmla="*/ 472837 h 647702"/>
                  <a:gd name="connsiteX6" fmla="*/ 220034 w 673895"/>
                  <a:gd name="connsiteY6" fmla="*/ 478412 h 647702"/>
                  <a:gd name="connsiteX7" fmla="*/ 248039 w 673895"/>
                  <a:gd name="connsiteY7" fmla="*/ 497294 h 647702"/>
                  <a:gd name="connsiteX8" fmla="*/ 265572 w 673895"/>
                  <a:gd name="connsiteY8" fmla="*/ 523298 h 647702"/>
                  <a:gd name="connsiteX9" fmla="*/ 408956 w 673895"/>
                  <a:gd name="connsiteY9" fmla="*/ 523298 h 647702"/>
                  <a:gd name="connsiteX10" fmla="*/ 417479 w 673895"/>
                  <a:gd name="connsiteY10" fmla="*/ 505571 h 647702"/>
                  <a:gd name="connsiteX11" fmla="*/ 456243 w 673895"/>
                  <a:gd name="connsiteY11" fmla="*/ 473649 h 647702"/>
                  <a:gd name="connsiteX12" fmla="*/ 488887 w 673895"/>
                  <a:gd name="connsiteY12" fmla="*/ 467058 h 647702"/>
                  <a:gd name="connsiteX13" fmla="*/ 531395 w 673895"/>
                  <a:gd name="connsiteY13" fmla="*/ 334333 h 647702"/>
                  <a:gd name="connsiteX14" fmla="*/ 523487 w 673895"/>
                  <a:gd name="connsiteY14" fmla="*/ 329002 h 647702"/>
                  <a:gd name="connsiteX15" fmla="*/ 497681 w 673895"/>
                  <a:gd name="connsiteY15" fmla="*/ 266701 h 647702"/>
                  <a:gd name="connsiteX16" fmla="*/ 501673 w 673895"/>
                  <a:gd name="connsiteY16" fmla="*/ 246929 h 647702"/>
                  <a:gd name="connsiteX17" fmla="*/ 384346 w 673895"/>
                  <a:gd name="connsiteY17" fmla="*/ 159653 h 647702"/>
                  <a:gd name="connsiteX18" fmla="*/ 370052 w 673895"/>
                  <a:gd name="connsiteY18" fmla="*/ 169290 h 647702"/>
                  <a:gd name="connsiteX19" fmla="*/ 335757 w 673895"/>
                  <a:gd name="connsiteY19" fmla="*/ 176214 h 647702"/>
                  <a:gd name="connsiteX20" fmla="*/ 301462 w 673895"/>
                  <a:gd name="connsiteY20" fmla="*/ 169290 h 647702"/>
                  <a:gd name="connsiteX21" fmla="*/ 335757 w 673895"/>
                  <a:gd name="connsiteY21" fmla="*/ 0 h 647702"/>
                  <a:gd name="connsiteX22" fmla="*/ 423864 w 673895"/>
                  <a:gd name="connsiteY22" fmla="*/ 88107 h 647702"/>
                  <a:gd name="connsiteX23" fmla="*/ 420253 w 673895"/>
                  <a:gd name="connsiteY23" fmla="*/ 105993 h 647702"/>
                  <a:gd name="connsiteX24" fmla="*/ 538728 w 673895"/>
                  <a:gd name="connsiteY24" fmla="*/ 194124 h 647702"/>
                  <a:gd name="connsiteX25" fmla="*/ 551493 w 673895"/>
                  <a:gd name="connsiteY25" fmla="*/ 185518 h 647702"/>
                  <a:gd name="connsiteX26" fmla="*/ 585788 w 673895"/>
                  <a:gd name="connsiteY26" fmla="*/ 178594 h 647702"/>
                  <a:gd name="connsiteX27" fmla="*/ 673895 w 673895"/>
                  <a:gd name="connsiteY27" fmla="*/ 266701 h 647702"/>
                  <a:gd name="connsiteX28" fmla="*/ 620083 w 673895"/>
                  <a:gd name="connsiteY28" fmla="*/ 347884 h 647702"/>
                  <a:gd name="connsiteX29" fmla="*/ 593016 w 673895"/>
                  <a:gd name="connsiteY29" fmla="*/ 353349 h 647702"/>
                  <a:gd name="connsiteX30" fmla="*/ 549222 w 673895"/>
                  <a:gd name="connsiteY30" fmla="*/ 490092 h 647702"/>
                  <a:gd name="connsiteX31" fmla="*/ 552839 w 673895"/>
                  <a:gd name="connsiteY31" fmla="*/ 492531 h 647702"/>
                  <a:gd name="connsiteX32" fmla="*/ 578645 w 673895"/>
                  <a:gd name="connsiteY32" fmla="*/ 554832 h 647702"/>
                  <a:gd name="connsiteX33" fmla="*/ 490538 w 673895"/>
                  <a:gd name="connsiteY33" fmla="*/ 642939 h 647702"/>
                  <a:gd name="connsiteX34" fmla="*/ 409355 w 673895"/>
                  <a:gd name="connsiteY34" fmla="*/ 589127 h 647702"/>
                  <a:gd name="connsiteX35" fmla="*/ 409084 w 673895"/>
                  <a:gd name="connsiteY35" fmla="*/ 587783 h 647702"/>
                  <a:gd name="connsiteX36" fmla="*/ 268154 w 673895"/>
                  <a:gd name="connsiteY36" fmla="*/ 587783 h 647702"/>
                  <a:gd name="connsiteX37" fmla="*/ 266921 w 673895"/>
                  <a:gd name="connsiteY37" fmla="*/ 593890 h 647702"/>
                  <a:gd name="connsiteX38" fmla="*/ 185738 w 673895"/>
                  <a:gd name="connsiteY38" fmla="*/ 647702 h 647702"/>
                  <a:gd name="connsiteX39" fmla="*/ 97631 w 673895"/>
                  <a:gd name="connsiteY39" fmla="*/ 559595 h 647702"/>
                  <a:gd name="connsiteX40" fmla="*/ 123437 w 673895"/>
                  <a:gd name="connsiteY40" fmla="*/ 497294 h 647702"/>
                  <a:gd name="connsiteX41" fmla="*/ 130921 w 673895"/>
                  <a:gd name="connsiteY41" fmla="*/ 492248 h 647702"/>
                  <a:gd name="connsiteX42" fmla="*/ 86036 w 673895"/>
                  <a:gd name="connsiteY42" fmla="*/ 356771 h 647702"/>
                  <a:gd name="connsiteX43" fmla="*/ 53812 w 673895"/>
                  <a:gd name="connsiteY43" fmla="*/ 350265 h 647702"/>
                  <a:gd name="connsiteX44" fmla="*/ 0 w 673895"/>
                  <a:gd name="connsiteY44" fmla="*/ 269082 h 647702"/>
                  <a:gd name="connsiteX45" fmla="*/ 88107 w 673895"/>
                  <a:gd name="connsiteY45" fmla="*/ 180975 h 647702"/>
                  <a:gd name="connsiteX46" fmla="*/ 122402 w 673895"/>
                  <a:gd name="connsiteY46" fmla="*/ 187899 h 647702"/>
                  <a:gd name="connsiteX47" fmla="*/ 129378 w 673895"/>
                  <a:gd name="connsiteY47" fmla="*/ 192602 h 647702"/>
                  <a:gd name="connsiteX48" fmla="*/ 250718 w 673895"/>
                  <a:gd name="connsiteY48" fmla="*/ 103300 h 647702"/>
                  <a:gd name="connsiteX49" fmla="*/ 247650 w 673895"/>
                  <a:gd name="connsiteY49" fmla="*/ 88107 h 647702"/>
                  <a:gd name="connsiteX50" fmla="*/ 335757 w 673895"/>
                  <a:gd name="connsiteY50" fmla="*/ 0 h 64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73895" h="647702">
                    <a:moveTo>
                      <a:pt x="284961" y="158165"/>
                    </a:moveTo>
                    <a:lnTo>
                      <a:pt x="170786" y="242195"/>
                    </a:lnTo>
                    <a:lnTo>
                      <a:pt x="176214" y="269082"/>
                    </a:lnTo>
                    <a:cubicBezTo>
                      <a:pt x="176214" y="293412"/>
                      <a:pt x="166353" y="315439"/>
                      <a:pt x="150408" y="331383"/>
                    </a:cubicBezTo>
                    <a:lnTo>
                      <a:pt x="146443" y="334057"/>
                    </a:lnTo>
                    <a:lnTo>
                      <a:pt x="192422" y="472837"/>
                    </a:lnTo>
                    <a:lnTo>
                      <a:pt x="220034" y="478412"/>
                    </a:lnTo>
                    <a:cubicBezTo>
                      <a:pt x="230575" y="482870"/>
                      <a:pt x="240067" y="489322"/>
                      <a:pt x="248039" y="497294"/>
                    </a:cubicBezTo>
                    <a:lnTo>
                      <a:pt x="265572" y="523298"/>
                    </a:lnTo>
                    <a:lnTo>
                      <a:pt x="408956" y="523298"/>
                    </a:lnTo>
                    <a:lnTo>
                      <a:pt x="417479" y="505571"/>
                    </a:lnTo>
                    <a:cubicBezTo>
                      <a:pt x="426979" y="491509"/>
                      <a:pt x="440432" y="480337"/>
                      <a:pt x="456243" y="473649"/>
                    </a:cubicBezTo>
                    <a:lnTo>
                      <a:pt x="488887" y="467058"/>
                    </a:lnTo>
                    <a:lnTo>
                      <a:pt x="531395" y="334333"/>
                    </a:lnTo>
                    <a:lnTo>
                      <a:pt x="523487" y="329002"/>
                    </a:lnTo>
                    <a:cubicBezTo>
                      <a:pt x="507543" y="313058"/>
                      <a:pt x="497681" y="291031"/>
                      <a:pt x="497681" y="266701"/>
                    </a:cubicBezTo>
                    <a:lnTo>
                      <a:pt x="501673" y="246929"/>
                    </a:lnTo>
                    <a:lnTo>
                      <a:pt x="384346" y="159653"/>
                    </a:lnTo>
                    <a:lnTo>
                      <a:pt x="370052" y="169290"/>
                    </a:lnTo>
                    <a:cubicBezTo>
                      <a:pt x="359511" y="173749"/>
                      <a:pt x="347922" y="176214"/>
                      <a:pt x="335757" y="176214"/>
                    </a:cubicBezTo>
                    <a:cubicBezTo>
                      <a:pt x="323592" y="176214"/>
                      <a:pt x="312003" y="173749"/>
                      <a:pt x="301462" y="169290"/>
                    </a:cubicBezTo>
                    <a:close/>
                    <a:moveTo>
                      <a:pt x="335757" y="0"/>
                    </a:moveTo>
                    <a:cubicBezTo>
                      <a:pt x="384417" y="0"/>
                      <a:pt x="423864" y="39447"/>
                      <a:pt x="423864" y="88107"/>
                    </a:cubicBezTo>
                    <a:lnTo>
                      <a:pt x="420253" y="105993"/>
                    </a:lnTo>
                    <a:lnTo>
                      <a:pt x="538728" y="194124"/>
                    </a:lnTo>
                    <a:lnTo>
                      <a:pt x="551493" y="185518"/>
                    </a:lnTo>
                    <a:cubicBezTo>
                      <a:pt x="562034" y="181059"/>
                      <a:pt x="573623" y="178594"/>
                      <a:pt x="585788" y="178594"/>
                    </a:cubicBezTo>
                    <a:cubicBezTo>
                      <a:pt x="634448" y="178594"/>
                      <a:pt x="673895" y="218041"/>
                      <a:pt x="673895" y="266701"/>
                    </a:cubicBezTo>
                    <a:cubicBezTo>
                      <a:pt x="673895" y="303196"/>
                      <a:pt x="651706" y="334509"/>
                      <a:pt x="620083" y="347884"/>
                    </a:cubicBezTo>
                    <a:lnTo>
                      <a:pt x="593016" y="353349"/>
                    </a:lnTo>
                    <a:lnTo>
                      <a:pt x="549222" y="490092"/>
                    </a:lnTo>
                    <a:lnTo>
                      <a:pt x="552839" y="492531"/>
                    </a:lnTo>
                    <a:cubicBezTo>
                      <a:pt x="568783" y="508475"/>
                      <a:pt x="578645" y="530502"/>
                      <a:pt x="578645" y="554832"/>
                    </a:cubicBezTo>
                    <a:cubicBezTo>
                      <a:pt x="578645" y="603492"/>
                      <a:pt x="539198" y="642939"/>
                      <a:pt x="490538" y="642939"/>
                    </a:cubicBezTo>
                    <a:cubicBezTo>
                      <a:pt x="454043" y="642939"/>
                      <a:pt x="422731" y="620750"/>
                      <a:pt x="409355" y="589127"/>
                    </a:cubicBezTo>
                    <a:lnTo>
                      <a:pt x="409084" y="587783"/>
                    </a:lnTo>
                    <a:lnTo>
                      <a:pt x="268154" y="587783"/>
                    </a:lnTo>
                    <a:lnTo>
                      <a:pt x="266921" y="593890"/>
                    </a:lnTo>
                    <a:cubicBezTo>
                      <a:pt x="253546" y="625513"/>
                      <a:pt x="222233" y="647702"/>
                      <a:pt x="185738" y="647702"/>
                    </a:cubicBezTo>
                    <a:cubicBezTo>
                      <a:pt x="137078" y="647702"/>
                      <a:pt x="97631" y="608255"/>
                      <a:pt x="97631" y="559595"/>
                    </a:cubicBezTo>
                    <a:cubicBezTo>
                      <a:pt x="97631" y="535265"/>
                      <a:pt x="107493" y="513238"/>
                      <a:pt x="123437" y="497294"/>
                    </a:cubicBezTo>
                    <a:lnTo>
                      <a:pt x="130921" y="492248"/>
                    </a:lnTo>
                    <a:lnTo>
                      <a:pt x="86036" y="356771"/>
                    </a:lnTo>
                    <a:lnTo>
                      <a:pt x="53812" y="350265"/>
                    </a:lnTo>
                    <a:cubicBezTo>
                      <a:pt x="22189" y="336890"/>
                      <a:pt x="0" y="305577"/>
                      <a:pt x="0" y="269082"/>
                    </a:cubicBezTo>
                    <a:cubicBezTo>
                      <a:pt x="0" y="220422"/>
                      <a:pt x="39447" y="180975"/>
                      <a:pt x="88107" y="180975"/>
                    </a:cubicBezTo>
                    <a:cubicBezTo>
                      <a:pt x="100272" y="180975"/>
                      <a:pt x="111861" y="183440"/>
                      <a:pt x="122402" y="187899"/>
                    </a:cubicBezTo>
                    <a:lnTo>
                      <a:pt x="129378" y="192602"/>
                    </a:lnTo>
                    <a:lnTo>
                      <a:pt x="250718" y="103300"/>
                    </a:lnTo>
                    <a:lnTo>
                      <a:pt x="247650" y="88107"/>
                    </a:lnTo>
                    <a:cubicBezTo>
                      <a:pt x="247650" y="39447"/>
                      <a:pt x="287097" y="0"/>
                      <a:pt x="335757" y="0"/>
                    </a:cubicBezTo>
                    <a:close/>
                  </a:path>
                </a:pathLst>
              </a:custGeom>
              <a:solidFill>
                <a:sysClr val="window" lastClr="FFFFFF"/>
              </a:solidFill>
              <a:ln w="6350" cap="flat" cmpd="sng" algn="ctr">
                <a:solidFill>
                  <a:sysClr val="window" lastClr="FFFFFF"/>
                </a:solid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629" name="TextBox 628">
                <a:extLst>
                  <a:ext uri="{FF2B5EF4-FFF2-40B4-BE49-F238E27FC236}">
                    <a16:creationId xmlns:a16="http://schemas.microsoft.com/office/drawing/2014/main" id="{1F2280C9-1DC1-49CB-92B8-CB1F6139696C}"/>
                  </a:ext>
                </a:extLst>
              </p:cNvPr>
              <p:cNvSpPr txBox="1"/>
              <p:nvPr/>
            </p:nvSpPr>
            <p:spPr>
              <a:xfrm>
                <a:off x="6345023" y="1672943"/>
                <a:ext cx="646015" cy="256420"/>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Functions</a:t>
                </a:r>
              </a:p>
            </p:txBody>
          </p:sp>
          <p:pic>
            <p:nvPicPr>
              <p:cNvPr id="630" name="Picture 629">
                <a:extLst>
                  <a:ext uri="{FF2B5EF4-FFF2-40B4-BE49-F238E27FC236}">
                    <a16:creationId xmlns:a16="http://schemas.microsoft.com/office/drawing/2014/main" id="{37D3A8F8-946A-407A-8E31-1C734255DFA9}"/>
                  </a:ext>
                </a:extLst>
              </p:cNvPr>
              <p:cNvPicPr>
                <a:picLocks noChangeAspect="1"/>
              </p:cNvPicPr>
              <p:nvPr/>
            </p:nvPicPr>
            <p:blipFill>
              <a:blip r:embed="rId60">
                <a:clrChange>
                  <a:clrFrom>
                    <a:srgbClr val="FFFFFF"/>
                  </a:clrFrom>
                  <a:clrTo>
                    <a:srgbClr val="FFFFFF">
                      <a:alpha val="0"/>
                    </a:srgbClr>
                  </a:clrTo>
                </a:clrChange>
                <a:biLevel thresh="25000"/>
              </a:blip>
              <a:stretch>
                <a:fillRect/>
              </a:stretch>
            </p:blipFill>
            <p:spPr>
              <a:xfrm>
                <a:off x="5758416" y="1612132"/>
                <a:ext cx="586157" cy="354136"/>
              </a:xfrm>
              <a:prstGeom prst="rect">
                <a:avLst/>
              </a:prstGeom>
            </p:spPr>
          </p:pic>
        </p:grpSp>
      </p:grpSp>
      <p:grpSp>
        <p:nvGrpSpPr>
          <p:cNvPr id="658" name="Group 657">
            <a:extLst>
              <a:ext uri="{FF2B5EF4-FFF2-40B4-BE49-F238E27FC236}">
                <a16:creationId xmlns:a16="http://schemas.microsoft.com/office/drawing/2014/main" id="{07FBBE39-EDF9-4F5E-AE3E-FCE15B2ACF39}"/>
              </a:ext>
            </a:extLst>
          </p:cNvPr>
          <p:cNvGrpSpPr/>
          <p:nvPr/>
        </p:nvGrpSpPr>
        <p:grpSpPr>
          <a:xfrm>
            <a:off x="4381508" y="2806879"/>
            <a:ext cx="2216707" cy="1738585"/>
            <a:chOff x="5018460" y="2065859"/>
            <a:chExt cx="2216707" cy="1738585"/>
          </a:xfrm>
        </p:grpSpPr>
        <p:sp>
          <p:nvSpPr>
            <p:cNvPr id="659" name="Rectangle 658">
              <a:extLst>
                <a:ext uri="{FF2B5EF4-FFF2-40B4-BE49-F238E27FC236}">
                  <a16:creationId xmlns:a16="http://schemas.microsoft.com/office/drawing/2014/main" id="{1E610F65-53AE-48B8-9F22-0171AA9BE148}"/>
                </a:ext>
              </a:extLst>
            </p:cNvPr>
            <p:cNvSpPr/>
            <p:nvPr/>
          </p:nvSpPr>
          <p:spPr bwMode="auto">
            <a:xfrm>
              <a:off x="5018460" y="2065859"/>
              <a:ext cx="2146395" cy="1738585"/>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175711" tIns="140569" rIns="175711"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Developer Services</a:t>
              </a:r>
            </a:p>
          </p:txBody>
        </p:sp>
        <p:grpSp>
          <p:nvGrpSpPr>
            <p:cNvPr id="660" name="Group 659">
              <a:extLst>
                <a:ext uri="{FF2B5EF4-FFF2-40B4-BE49-F238E27FC236}">
                  <a16:creationId xmlns:a16="http://schemas.microsoft.com/office/drawing/2014/main" id="{98F799FF-A87B-4FE6-A7DC-640711461F10}"/>
                </a:ext>
              </a:extLst>
            </p:cNvPr>
            <p:cNvGrpSpPr/>
            <p:nvPr/>
          </p:nvGrpSpPr>
          <p:grpSpPr>
            <a:xfrm>
              <a:off x="5136703" y="2512189"/>
              <a:ext cx="995978" cy="302933"/>
              <a:chOff x="9204452" y="1809539"/>
              <a:chExt cx="1016238" cy="309095"/>
            </a:xfrm>
          </p:grpSpPr>
          <p:sp>
            <p:nvSpPr>
              <p:cNvPr id="673" name="TextBox 672">
                <a:extLst>
                  <a:ext uri="{FF2B5EF4-FFF2-40B4-BE49-F238E27FC236}">
                    <a16:creationId xmlns:a16="http://schemas.microsoft.com/office/drawing/2014/main" id="{0F6D7DB6-2F52-4542-B004-3B0E52BFDB81}"/>
                  </a:ext>
                </a:extLst>
              </p:cNvPr>
              <p:cNvSpPr txBox="1"/>
              <p:nvPr/>
            </p:nvSpPr>
            <p:spPr>
              <a:xfrm>
                <a:off x="9551307" y="1868609"/>
                <a:ext cx="669383" cy="250025"/>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Visual Studio</a:t>
                </a:r>
              </a:p>
            </p:txBody>
          </p:sp>
          <p:pic>
            <p:nvPicPr>
              <p:cNvPr id="674" name="Picture 673" descr="Visual Studio Online.png">
                <a:extLst>
                  <a:ext uri="{FF2B5EF4-FFF2-40B4-BE49-F238E27FC236}">
                    <a16:creationId xmlns:a16="http://schemas.microsoft.com/office/drawing/2014/main" id="{8B8CC84C-6EE4-4876-83DA-60212321E995}"/>
                  </a:ext>
                </a:extLst>
              </p:cNvPr>
              <p:cNvPicPr>
                <a:picLocks noChangeAspect="1"/>
              </p:cNvPicPr>
              <p:nvPr/>
            </p:nvPicPr>
            <p:blipFill>
              <a:blip r:embed="rId61" cstate="print">
                <a:biLevel thresh="25000"/>
                <a:extLst>
                  <a:ext uri="{28A0092B-C50C-407E-A947-70E740481C1C}">
                    <a14:useLocalDpi xmlns:a14="http://schemas.microsoft.com/office/drawing/2010/main" val="0"/>
                  </a:ext>
                </a:extLst>
              </a:blip>
              <a:stretch>
                <a:fillRect/>
              </a:stretch>
            </p:blipFill>
            <p:spPr>
              <a:xfrm>
                <a:off x="9204452" y="1809539"/>
                <a:ext cx="290489" cy="290489"/>
              </a:xfrm>
              <a:prstGeom prst="rect">
                <a:avLst/>
              </a:prstGeom>
            </p:spPr>
          </p:pic>
        </p:grpSp>
        <p:grpSp>
          <p:nvGrpSpPr>
            <p:cNvPr id="661" name="Group 660">
              <a:extLst>
                <a:ext uri="{FF2B5EF4-FFF2-40B4-BE49-F238E27FC236}">
                  <a16:creationId xmlns:a16="http://schemas.microsoft.com/office/drawing/2014/main" id="{295C7F95-DBCA-427E-A099-139A78FB88BE}"/>
                </a:ext>
              </a:extLst>
            </p:cNvPr>
            <p:cNvGrpSpPr/>
            <p:nvPr/>
          </p:nvGrpSpPr>
          <p:grpSpPr>
            <a:xfrm>
              <a:off x="5080846" y="3365922"/>
              <a:ext cx="1036693" cy="313025"/>
              <a:chOff x="9197460" y="2680638"/>
              <a:chExt cx="1057781" cy="319392"/>
            </a:xfrm>
          </p:grpSpPr>
          <p:sp>
            <p:nvSpPr>
              <p:cNvPr id="671" name="TextBox 670">
                <a:extLst>
                  <a:ext uri="{FF2B5EF4-FFF2-40B4-BE49-F238E27FC236}">
                    <a16:creationId xmlns:a16="http://schemas.microsoft.com/office/drawing/2014/main" id="{07CF44D2-9787-420B-B2E3-AD7ECED8C287}"/>
                  </a:ext>
                </a:extLst>
              </p:cNvPr>
              <p:cNvSpPr txBox="1"/>
              <p:nvPr/>
            </p:nvSpPr>
            <p:spPr>
              <a:xfrm>
                <a:off x="9596085" y="2698925"/>
                <a:ext cx="659156" cy="301105"/>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Application</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Insights</a:t>
                </a:r>
              </a:p>
            </p:txBody>
          </p:sp>
          <p:pic>
            <p:nvPicPr>
              <p:cNvPr id="672" name="Picture 671" descr="Application Insights.png">
                <a:extLst>
                  <a:ext uri="{FF2B5EF4-FFF2-40B4-BE49-F238E27FC236}">
                    <a16:creationId xmlns:a16="http://schemas.microsoft.com/office/drawing/2014/main" id="{B47B79D2-3DC6-4305-A6F9-C2B2616CC4AB}"/>
                  </a:ext>
                </a:extLst>
              </p:cNvPr>
              <p:cNvPicPr>
                <a:picLocks noChangeAspect="1"/>
              </p:cNvPicPr>
              <p:nvPr/>
            </p:nvPicPr>
            <p:blipFill>
              <a:blip r:embed="rId62" cstate="print">
                <a:biLevel thresh="25000"/>
                <a:extLst>
                  <a:ext uri="{28A0092B-C50C-407E-A947-70E740481C1C}">
                    <a14:useLocalDpi xmlns:a14="http://schemas.microsoft.com/office/drawing/2010/main" val="0"/>
                  </a:ext>
                </a:extLst>
              </a:blip>
              <a:stretch>
                <a:fillRect/>
              </a:stretch>
            </p:blipFill>
            <p:spPr>
              <a:xfrm>
                <a:off x="9197460" y="2680638"/>
                <a:ext cx="292274" cy="292274"/>
              </a:xfrm>
              <a:prstGeom prst="rect">
                <a:avLst/>
              </a:prstGeom>
            </p:spPr>
          </p:pic>
        </p:grpSp>
        <p:grpSp>
          <p:nvGrpSpPr>
            <p:cNvPr id="662" name="Group 661">
              <a:extLst>
                <a:ext uri="{FF2B5EF4-FFF2-40B4-BE49-F238E27FC236}">
                  <a16:creationId xmlns:a16="http://schemas.microsoft.com/office/drawing/2014/main" id="{AC0B1793-B396-4979-ABED-9D2081292E93}"/>
                </a:ext>
              </a:extLst>
            </p:cNvPr>
            <p:cNvGrpSpPr/>
            <p:nvPr/>
          </p:nvGrpSpPr>
          <p:grpSpPr>
            <a:xfrm>
              <a:off x="5097183" y="2931740"/>
              <a:ext cx="889652" cy="308479"/>
              <a:chOff x="8437736" y="1160854"/>
              <a:chExt cx="907749" cy="314754"/>
            </a:xfrm>
          </p:grpSpPr>
          <p:sp>
            <p:nvSpPr>
              <p:cNvPr id="669" name="TextBox 668">
                <a:extLst>
                  <a:ext uri="{FF2B5EF4-FFF2-40B4-BE49-F238E27FC236}">
                    <a16:creationId xmlns:a16="http://schemas.microsoft.com/office/drawing/2014/main" id="{CB42A196-1B24-4E93-93DB-64AA1B2E1FE4}"/>
                  </a:ext>
                </a:extLst>
              </p:cNvPr>
              <p:cNvSpPr txBox="1"/>
              <p:nvPr/>
            </p:nvSpPr>
            <p:spPr>
              <a:xfrm>
                <a:off x="8784614" y="1217990"/>
                <a:ext cx="560871" cy="257618"/>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VS Team Services</a:t>
                </a:r>
              </a:p>
            </p:txBody>
          </p:sp>
          <p:sp>
            <p:nvSpPr>
              <p:cNvPr id="670" name="Freeform 370">
                <a:extLst>
                  <a:ext uri="{FF2B5EF4-FFF2-40B4-BE49-F238E27FC236}">
                    <a16:creationId xmlns:a16="http://schemas.microsoft.com/office/drawing/2014/main" id="{11ED75CC-6F4D-4526-82A2-5997C8CD8D95}"/>
                  </a:ext>
                </a:extLst>
              </p:cNvPr>
              <p:cNvSpPr/>
              <p:nvPr/>
            </p:nvSpPr>
            <p:spPr bwMode="auto">
              <a:xfrm>
                <a:off x="8437736" y="1160854"/>
                <a:ext cx="290511" cy="249138"/>
              </a:xfrm>
              <a:custGeom>
                <a:avLst/>
                <a:gdLst>
                  <a:gd name="connsiteX0" fmla="*/ 20235 w 769143"/>
                  <a:gd name="connsiteY0" fmla="*/ 443405 h 659607"/>
                  <a:gd name="connsiteX1" fmla="*/ 84659 w 769143"/>
                  <a:gd name="connsiteY1" fmla="*/ 443405 h 659607"/>
                  <a:gd name="connsiteX2" fmla="*/ 133712 w 769143"/>
                  <a:gd name="connsiteY2" fmla="*/ 527981 h 659607"/>
                  <a:gd name="connsiteX3" fmla="*/ 182766 w 769143"/>
                  <a:gd name="connsiteY3" fmla="*/ 443405 h 659607"/>
                  <a:gd name="connsiteX4" fmla="*/ 251228 w 769143"/>
                  <a:gd name="connsiteY4" fmla="*/ 443405 h 659607"/>
                  <a:gd name="connsiteX5" fmla="*/ 271462 w 769143"/>
                  <a:gd name="connsiteY5" fmla="*/ 463640 h 659607"/>
                  <a:gd name="connsiteX6" fmla="*/ 271462 w 769143"/>
                  <a:gd name="connsiteY6" fmla="*/ 634610 h 659607"/>
                  <a:gd name="connsiteX7" fmla="*/ 251228 w 769143"/>
                  <a:gd name="connsiteY7" fmla="*/ 654845 h 659607"/>
                  <a:gd name="connsiteX8" fmla="*/ 20235 w 769143"/>
                  <a:gd name="connsiteY8" fmla="*/ 654845 h 659607"/>
                  <a:gd name="connsiteX9" fmla="*/ 0 w 769143"/>
                  <a:gd name="connsiteY9" fmla="*/ 634610 h 659607"/>
                  <a:gd name="connsiteX10" fmla="*/ 0 w 769143"/>
                  <a:gd name="connsiteY10" fmla="*/ 463640 h 659607"/>
                  <a:gd name="connsiteX11" fmla="*/ 20235 w 769143"/>
                  <a:gd name="connsiteY11" fmla="*/ 443405 h 659607"/>
                  <a:gd name="connsiteX12" fmla="*/ 330596 w 769143"/>
                  <a:gd name="connsiteY12" fmla="*/ 290513 h 659607"/>
                  <a:gd name="connsiteX13" fmla="*/ 443055 w 769143"/>
                  <a:gd name="connsiteY13" fmla="*/ 290513 h 659607"/>
                  <a:gd name="connsiteX14" fmla="*/ 528684 w 769143"/>
                  <a:gd name="connsiteY14" fmla="*/ 438150 h 659607"/>
                  <a:gd name="connsiteX15" fmla="*/ 614314 w 769143"/>
                  <a:gd name="connsiteY15" fmla="*/ 290513 h 659607"/>
                  <a:gd name="connsiteX16" fmla="*/ 733821 w 769143"/>
                  <a:gd name="connsiteY16" fmla="*/ 290513 h 659607"/>
                  <a:gd name="connsiteX17" fmla="*/ 769143 w 769143"/>
                  <a:gd name="connsiteY17" fmla="*/ 325835 h 659607"/>
                  <a:gd name="connsiteX18" fmla="*/ 769143 w 769143"/>
                  <a:gd name="connsiteY18" fmla="*/ 624285 h 659607"/>
                  <a:gd name="connsiteX19" fmla="*/ 733821 w 769143"/>
                  <a:gd name="connsiteY19" fmla="*/ 659607 h 659607"/>
                  <a:gd name="connsiteX20" fmla="*/ 330596 w 769143"/>
                  <a:gd name="connsiteY20" fmla="*/ 659607 h 659607"/>
                  <a:gd name="connsiteX21" fmla="*/ 295274 w 769143"/>
                  <a:gd name="connsiteY21" fmla="*/ 624285 h 659607"/>
                  <a:gd name="connsiteX22" fmla="*/ 295274 w 769143"/>
                  <a:gd name="connsiteY22" fmla="*/ 325835 h 659607"/>
                  <a:gd name="connsiteX23" fmla="*/ 330596 w 769143"/>
                  <a:gd name="connsiteY23" fmla="*/ 290513 h 659607"/>
                  <a:gd name="connsiteX24" fmla="*/ 134367 w 769143"/>
                  <a:gd name="connsiteY24" fmla="*/ 276981 h 659607"/>
                  <a:gd name="connsiteX25" fmla="*/ 211441 w 769143"/>
                  <a:gd name="connsiteY25" fmla="*/ 354055 h 659607"/>
                  <a:gd name="connsiteX26" fmla="*/ 134367 w 769143"/>
                  <a:gd name="connsiteY26" fmla="*/ 431128 h 659607"/>
                  <a:gd name="connsiteX27" fmla="*/ 57293 w 769143"/>
                  <a:gd name="connsiteY27" fmla="*/ 354055 h 659607"/>
                  <a:gd name="connsiteX28" fmla="*/ 134367 w 769143"/>
                  <a:gd name="connsiteY28" fmla="*/ 276981 h 659607"/>
                  <a:gd name="connsiteX29" fmla="*/ 529827 w 769143"/>
                  <a:gd name="connsiteY29" fmla="*/ 0 h 659607"/>
                  <a:gd name="connsiteX30" fmla="*/ 664368 w 769143"/>
                  <a:gd name="connsiteY30" fmla="*/ 134541 h 659607"/>
                  <a:gd name="connsiteX31" fmla="*/ 529827 w 769143"/>
                  <a:gd name="connsiteY31" fmla="*/ 269082 h 659607"/>
                  <a:gd name="connsiteX32" fmla="*/ 395286 w 769143"/>
                  <a:gd name="connsiteY32" fmla="*/ 134541 h 659607"/>
                  <a:gd name="connsiteX33" fmla="*/ 529827 w 769143"/>
                  <a:gd name="connsiteY33" fmla="*/ 0 h 65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9143" h="659607">
                    <a:moveTo>
                      <a:pt x="20235" y="443405"/>
                    </a:moveTo>
                    <a:lnTo>
                      <a:pt x="84659" y="443405"/>
                    </a:lnTo>
                    <a:lnTo>
                      <a:pt x="133712" y="527981"/>
                    </a:lnTo>
                    <a:lnTo>
                      <a:pt x="182766" y="443405"/>
                    </a:lnTo>
                    <a:lnTo>
                      <a:pt x="251228" y="443405"/>
                    </a:lnTo>
                    <a:cubicBezTo>
                      <a:pt x="262403" y="443405"/>
                      <a:pt x="271462" y="452464"/>
                      <a:pt x="271462" y="463640"/>
                    </a:cubicBezTo>
                    <a:lnTo>
                      <a:pt x="271462" y="634610"/>
                    </a:lnTo>
                    <a:cubicBezTo>
                      <a:pt x="271462" y="645786"/>
                      <a:pt x="262403" y="654845"/>
                      <a:pt x="251228" y="654845"/>
                    </a:cubicBezTo>
                    <a:lnTo>
                      <a:pt x="20235" y="654845"/>
                    </a:lnTo>
                    <a:cubicBezTo>
                      <a:pt x="9060" y="654845"/>
                      <a:pt x="0" y="645786"/>
                      <a:pt x="0" y="634610"/>
                    </a:cubicBezTo>
                    <a:lnTo>
                      <a:pt x="0" y="463640"/>
                    </a:lnTo>
                    <a:cubicBezTo>
                      <a:pt x="0" y="452464"/>
                      <a:pt x="9060" y="443405"/>
                      <a:pt x="20235" y="443405"/>
                    </a:cubicBezTo>
                    <a:close/>
                    <a:moveTo>
                      <a:pt x="330596" y="290513"/>
                    </a:moveTo>
                    <a:lnTo>
                      <a:pt x="443055" y="290513"/>
                    </a:lnTo>
                    <a:lnTo>
                      <a:pt x="528684" y="438150"/>
                    </a:lnTo>
                    <a:lnTo>
                      <a:pt x="614314" y="290513"/>
                    </a:lnTo>
                    <a:lnTo>
                      <a:pt x="733821" y="290513"/>
                    </a:lnTo>
                    <a:cubicBezTo>
                      <a:pt x="753329" y="290513"/>
                      <a:pt x="769143" y="306327"/>
                      <a:pt x="769143" y="325835"/>
                    </a:cubicBezTo>
                    <a:lnTo>
                      <a:pt x="769143" y="624285"/>
                    </a:lnTo>
                    <a:cubicBezTo>
                      <a:pt x="769143" y="643793"/>
                      <a:pt x="753329" y="659607"/>
                      <a:pt x="733821" y="659607"/>
                    </a:cubicBezTo>
                    <a:lnTo>
                      <a:pt x="330596" y="659607"/>
                    </a:lnTo>
                    <a:cubicBezTo>
                      <a:pt x="311088" y="659607"/>
                      <a:pt x="295274" y="643793"/>
                      <a:pt x="295274" y="624285"/>
                    </a:cubicBezTo>
                    <a:lnTo>
                      <a:pt x="295274" y="325835"/>
                    </a:lnTo>
                    <a:cubicBezTo>
                      <a:pt x="295274" y="306327"/>
                      <a:pt x="311088" y="290513"/>
                      <a:pt x="330596" y="290513"/>
                    </a:cubicBezTo>
                    <a:close/>
                    <a:moveTo>
                      <a:pt x="134367" y="276981"/>
                    </a:moveTo>
                    <a:cubicBezTo>
                      <a:pt x="176934" y="276981"/>
                      <a:pt x="211441" y="311488"/>
                      <a:pt x="211441" y="354055"/>
                    </a:cubicBezTo>
                    <a:cubicBezTo>
                      <a:pt x="211441" y="396621"/>
                      <a:pt x="176934" y="431128"/>
                      <a:pt x="134367" y="431128"/>
                    </a:cubicBezTo>
                    <a:cubicBezTo>
                      <a:pt x="91800" y="431128"/>
                      <a:pt x="57293" y="396621"/>
                      <a:pt x="57293" y="354055"/>
                    </a:cubicBezTo>
                    <a:cubicBezTo>
                      <a:pt x="57293" y="311488"/>
                      <a:pt x="91800" y="276981"/>
                      <a:pt x="134367" y="276981"/>
                    </a:cubicBezTo>
                    <a:close/>
                    <a:moveTo>
                      <a:pt x="529827" y="0"/>
                    </a:moveTo>
                    <a:cubicBezTo>
                      <a:pt x="604132" y="0"/>
                      <a:pt x="664368" y="60236"/>
                      <a:pt x="664368" y="134541"/>
                    </a:cubicBezTo>
                    <a:cubicBezTo>
                      <a:pt x="664368" y="208846"/>
                      <a:pt x="604132" y="269082"/>
                      <a:pt x="529827" y="269082"/>
                    </a:cubicBezTo>
                    <a:cubicBezTo>
                      <a:pt x="455522" y="269082"/>
                      <a:pt x="395286" y="208846"/>
                      <a:pt x="395286" y="134541"/>
                    </a:cubicBezTo>
                    <a:cubicBezTo>
                      <a:pt x="395286" y="60236"/>
                      <a:pt x="455522" y="0"/>
                      <a:pt x="529827" y="0"/>
                    </a:cubicBezTo>
                    <a:close/>
                  </a:path>
                </a:pathLst>
              </a:cu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751" eaLnBrk="1" fontAlgn="base" latinLnBrk="0" hangingPunct="1">
                  <a:lnSpc>
                    <a:spcPct val="90000"/>
                  </a:lnSpc>
                  <a:spcBef>
                    <a:spcPct val="0"/>
                  </a:spcBef>
                  <a:spcAft>
                    <a:spcPct val="0"/>
                  </a:spcAft>
                  <a:buClrTx/>
                  <a:buSzTx/>
                  <a:buFontTx/>
                  <a:buNone/>
                  <a:tabLst/>
                  <a:defRPr/>
                </a:pPr>
                <a:endParaRPr kumimoji="0" lang="en-US" sz="1961" b="1" i="0" u="none" strike="noStrike" kern="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grpSp>
        <p:sp>
          <p:nvSpPr>
            <p:cNvPr id="663" name="TextBox 662">
              <a:extLst>
                <a:ext uri="{FF2B5EF4-FFF2-40B4-BE49-F238E27FC236}">
                  <a16:creationId xmlns:a16="http://schemas.microsoft.com/office/drawing/2014/main" id="{CA693332-08AD-4BB9-94DC-C9E31BC8FD39}"/>
                </a:ext>
              </a:extLst>
            </p:cNvPr>
            <p:cNvSpPr txBox="1"/>
            <p:nvPr/>
          </p:nvSpPr>
          <p:spPr>
            <a:xfrm>
              <a:off x="6616145" y="3034216"/>
              <a:ext cx="530408" cy="245041"/>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Xamarin</a:t>
              </a:r>
            </a:p>
          </p:txBody>
        </p:sp>
        <p:pic>
          <p:nvPicPr>
            <p:cNvPr id="664" name="Picture 663">
              <a:extLst>
                <a:ext uri="{FF2B5EF4-FFF2-40B4-BE49-F238E27FC236}">
                  <a16:creationId xmlns:a16="http://schemas.microsoft.com/office/drawing/2014/main" id="{4A249A18-8254-411C-BBAA-DC83839A52EB}"/>
                </a:ext>
              </a:extLst>
            </p:cNvPr>
            <p:cNvPicPr>
              <a:picLocks noChangeAspect="1"/>
            </p:cNvPicPr>
            <p:nvPr/>
          </p:nvPicPr>
          <p:blipFill>
            <a:blip r:embed="rId63" cstate="print">
              <a:biLevel thresh="25000"/>
              <a:extLst>
                <a:ext uri="{28A0092B-C50C-407E-A947-70E740481C1C}">
                  <a14:useLocalDpi xmlns:a14="http://schemas.microsoft.com/office/drawing/2010/main" val="0"/>
                </a:ext>
              </a:extLst>
            </a:blip>
            <a:stretch>
              <a:fillRect/>
            </a:stretch>
          </p:blipFill>
          <p:spPr>
            <a:xfrm>
              <a:off x="6213940" y="2900219"/>
              <a:ext cx="409756" cy="409756"/>
            </a:xfrm>
            <a:prstGeom prst="rect">
              <a:avLst/>
            </a:prstGeom>
          </p:spPr>
        </p:pic>
        <p:sp>
          <p:nvSpPr>
            <p:cNvPr id="665" name="TextBox 664">
              <a:extLst>
                <a:ext uri="{FF2B5EF4-FFF2-40B4-BE49-F238E27FC236}">
                  <a16:creationId xmlns:a16="http://schemas.microsoft.com/office/drawing/2014/main" id="{2B9FED08-88AC-4044-9DC3-6F130EA1D325}"/>
                </a:ext>
              </a:extLst>
            </p:cNvPr>
            <p:cNvSpPr txBox="1"/>
            <p:nvPr/>
          </p:nvSpPr>
          <p:spPr>
            <a:xfrm>
              <a:off x="6586051" y="3423345"/>
              <a:ext cx="530408" cy="245041"/>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HockeyApp</a:t>
              </a:r>
            </a:p>
          </p:txBody>
        </p:sp>
        <p:pic>
          <p:nvPicPr>
            <p:cNvPr id="666" name="Picture 2" descr="https://wmpdatastorage.blob.core.windows.net/logos/6c752373-c0f2-464a-94e0-6c88e0554313">
              <a:hlinkClick r:id="rId64"/>
              <a:extLst>
                <a:ext uri="{FF2B5EF4-FFF2-40B4-BE49-F238E27FC236}">
                  <a16:creationId xmlns:a16="http://schemas.microsoft.com/office/drawing/2014/main" id="{9A9A5498-2019-4F39-AFA4-63374A4143E5}"/>
                </a:ext>
              </a:extLst>
            </p:cNvPr>
            <p:cNvPicPr>
              <a:picLocks noChangeAspect="1" noChangeArrowheads="1"/>
            </p:cNvPicPr>
            <p:nvPr/>
          </p:nvPicPr>
          <p:blipFill>
            <a:blip r:embed="rId65" cstate="print">
              <a:biLevel thresh="25000"/>
              <a:extLst>
                <a:ext uri="{28A0092B-C50C-407E-A947-70E740481C1C}">
                  <a14:useLocalDpi xmlns:a14="http://schemas.microsoft.com/office/drawing/2010/main" val="0"/>
                </a:ext>
              </a:extLst>
            </a:blip>
            <a:srcRect/>
            <a:stretch>
              <a:fillRect/>
            </a:stretch>
          </p:blipFill>
          <p:spPr bwMode="auto">
            <a:xfrm>
              <a:off x="6160428" y="3261480"/>
              <a:ext cx="457469" cy="457469"/>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a:extLst>
                <a:ext uri="{FF2B5EF4-FFF2-40B4-BE49-F238E27FC236}">
                  <a16:creationId xmlns:a16="http://schemas.microsoft.com/office/drawing/2014/main" id="{7A1FB433-8475-4EBF-A618-4F59AD3FEB08}"/>
                </a:ext>
              </a:extLst>
            </p:cNvPr>
            <p:cNvPicPr>
              <a:picLocks noChangeAspect="1"/>
            </p:cNvPicPr>
            <p:nvPr/>
          </p:nvPicPr>
          <p:blipFill>
            <a:blip r:embed="rId66" cstate="print">
              <a:biLevel thresh="25000"/>
              <a:extLst>
                <a:ext uri="{28A0092B-C50C-407E-A947-70E740481C1C}">
                  <a14:useLocalDpi xmlns:a14="http://schemas.microsoft.com/office/drawing/2010/main" val="0"/>
                </a:ext>
              </a:extLst>
            </a:blip>
            <a:stretch>
              <a:fillRect/>
            </a:stretch>
          </p:blipFill>
          <p:spPr>
            <a:xfrm>
              <a:off x="6218171" y="2513057"/>
              <a:ext cx="302066" cy="302066"/>
            </a:xfrm>
            <a:prstGeom prst="rect">
              <a:avLst/>
            </a:prstGeom>
          </p:spPr>
        </p:pic>
        <p:sp>
          <p:nvSpPr>
            <p:cNvPr id="668" name="TextBox 667">
              <a:extLst>
                <a:ext uri="{FF2B5EF4-FFF2-40B4-BE49-F238E27FC236}">
                  <a16:creationId xmlns:a16="http://schemas.microsoft.com/office/drawing/2014/main" id="{05517A4E-2E45-4034-A845-6936E710DDD9}"/>
                </a:ext>
              </a:extLst>
            </p:cNvPr>
            <p:cNvSpPr txBox="1"/>
            <p:nvPr/>
          </p:nvSpPr>
          <p:spPr>
            <a:xfrm>
              <a:off x="6589152" y="2527555"/>
              <a:ext cx="646015" cy="256420"/>
            </a:xfrm>
            <a:prstGeom prst="rect">
              <a:avLst/>
            </a:prstGeom>
            <a:noFill/>
            <a:ln>
              <a:noFill/>
            </a:ln>
          </p:spPr>
          <p:txBody>
            <a:bodyPr wrap="none" lIns="0" tIns="27413" rIns="0" bIns="0" rtlCol="0" anchor="t">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Mobile</a:t>
              </a:r>
            </a:p>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Engagement</a:t>
              </a:r>
            </a:p>
          </p:txBody>
        </p:sp>
      </p:grpSp>
      <p:grpSp>
        <p:nvGrpSpPr>
          <p:cNvPr id="685" name="Group 684">
            <a:extLst>
              <a:ext uri="{FF2B5EF4-FFF2-40B4-BE49-F238E27FC236}">
                <a16:creationId xmlns:a16="http://schemas.microsoft.com/office/drawing/2014/main" id="{7EBF3B7B-93E1-406A-A6E1-F34357254ED6}"/>
              </a:ext>
            </a:extLst>
          </p:cNvPr>
          <p:cNvGrpSpPr/>
          <p:nvPr/>
        </p:nvGrpSpPr>
        <p:grpSpPr>
          <a:xfrm>
            <a:off x="2042473" y="515951"/>
            <a:ext cx="2462661" cy="823728"/>
            <a:chOff x="2657989" y="-182936"/>
            <a:chExt cx="2462661" cy="823728"/>
          </a:xfrm>
        </p:grpSpPr>
        <p:sp>
          <p:nvSpPr>
            <p:cNvPr id="686" name="Rectangle 685">
              <a:extLst>
                <a:ext uri="{FF2B5EF4-FFF2-40B4-BE49-F238E27FC236}">
                  <a16:creationId xmlns:a16="http://schemas.microsoft.com/office/drawing/2014/main" id="{AA60BDC2-76E4-4A0E-8027-FC394059AA26}"/>
                </a:ext>
              </a:extLst>
            </p:cNvPr>
            <p:cNvSpPr/>
            <p:nvPr/>
          </p:nvSpPr>
          <p:spPr bwMode="auto">
            <a:xfrm>
              <a:off x="2657989" y="-182936"/>
              <a:ext cx="2248167" cy="823728"/>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Overflow="overflow" horzOverflow="overflow" vert="horz" wrap="square" lIns="89617" tIns="140569" rIns="89617" bIns="140569" numCol="1" spcCol="0" rtlCol="0" fromWordArt="0" anchor="t" anchorCtr="0" forceAA="0" compatLnSpc="1">
              <a:prstTxWarp prst="textNoShape">
                <a:avLst/>
              </a:prstTxWarp>
              <a:noAutofit/>
            </a:bodyPr>
            <a:lstStyle/>
            <a:p>
              <a:pPr marL="0" marR="0" lvl="0" indent="0" algn="ctr" defTabSz="895579" eaLnBrk="1" fontAlgn="base" latinLnBrk="0" hangingPunct="1">
                <a:lnSpc>
                  <a:spcPct val="90000"/>
                </a:lnSpc>
                <a:spcBef>
                  <a:spcPts val="0"/>
                </a:spcBef>
                <a:spcAft>
                  <a:spcPts val="0"/>
                </a:spcAft>
                <a:buClrTx/>
                <a:buSzTx/>
                <a:buFontTx/>
                <a:buNone/>
                <a:tabLst/>
                <a:defRPr/>
              </a:pPr>
              <a:r>
                <a:rPr kumimoji="0" lang="en-US" sz="1174" b="1"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Media &amp; CDN</a:t>
              </a:r>
            </a:p>
          </p:txBody>
        </p:sp>
        <p:grpSp>
          <p:nvGrpSpPr>
            <p:cNvPr id="687" name="Group 686">
              <a:extLst>
                <a:ext uri="{FF2B5EF4-FFF2-40B4-BE49-F238E27FC236}">
                  <a16:creationId xmlns:a16="http://schemas.microsoft.com/office/drawing/2014/main" id="{3BEA72E4-F1D9-46BE-A1C0-C48574118D71}"/>
                </a:ext>
              </a:extLst>
            </p:cNvPr>
            <p:cNvGrpSpPr/>
            <p:nvPr/>
          </p:nvGrpSpPr>
          <p:grpSpPr>
            <a:xfrm>
              <a:off x="4154428" y="202363"/>
              <a:ext cx="966222" cy="304239"/>
              <a:chOff x="4094213" y="3729530"/>
              <a:chExt cx="985876" cy="310428"/>
            </a:xfrm>
          </p:grpSpPr>
          <p:sp>
            <p:nvSpPr>
              <p:cNvPr id="693" name="TextBox 692">
                <a:extLst>
                  <a:ext uri="{FF2B5EF4-FFF2-40B4-BE49-F238E27FC236}">
                    <a16:creationId xmlns:a16="http://schemas.microsoft.com/office/drawing/2014/main" id="{E0A3B859-3C33-419A-AAB8-948F793DFF69}"/>
                  </a:ext>
                </a:extLst>
              </p:cNvPr>
              <p:cNvSpPr txBox="1"/>
              <p:nvPr/>
            </p:nvSpPr>
            <p:spPr>
              <a:xfrm>
                <a:off x="4420933" y="3729530"/>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Content </a:t>
                </a:r>
                <a:b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Delivery</a:t>
                </a:r>
              </a:p>
              <a:p>
                <a:pPr marL="0" marR="0" lvl="0" indent="0" defTabSz="913599" eaLnBrk="0" fontAlgn="base" latinLnBrk="0" hangingPunct="0">
                  <a:lnSpc>
                    <a:spcPts val="800"/>
                  </a:lnSpc>
                  <a:spcBef>
                    <a:spcPct val="0"/>
                  </a:spcBef>
                  <a:spcAft>
                    <a:spcPct val="0"/>
                  </a:spcAft>
                  <a:buClrTx/>
                  <a:buSzTx/>
                  <a:buFontTx/>
                  <a:buNone/>
                  <a:tabLst/>
                  <a:defRPr/>
                </a:pPr>
                <a:r>
                  <a:rPr kumimoji="0" lang="en-US" sz="755" b="0" i="0" u="none" strike="noStrike" kern="0" cap="none" spc="0" normalizeH="0" baseline="0" noProof="0" dirty="0">
                    <a:ln>
                      <a:noFill/>
                    </a:ln>
                    <a:solidFill>
                      <a:srgbClr val="FFFFFF"/>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Network</a:t>
                </a:r>
              </a:p>
            </p:txBody>
          </p:sp>
          <p:pic>
            <p:nvPicPr>
              <p:cNvPr id="694" name="Picture 693" descr="Content Delivery Network (CDN).png">
                <a:extLst>
                  <a:ext uri="{FF2B5EF4-FFF2-40B4-BE49-F238E27FC236}">
                    <a16:creationId xmlns:a16="http://schemas.microsoft.com/office/drawing/2014/main" id="{7506227B-F9C4-47DF-84DA-3151A48C1257}"/>
                  </a:ext>
                </a:extLst>
              </p:cNvPr>
              <p:cNvPicPr>
                <a:picLocks noChangeAspect="1"/>
              </p:cNvPicPr>
              <p:nvPr/>
            </p:nvPicPr>
            <p:blipFill>
              <a:blip r:embed="rId67" cstate="print">
                <a:biLevel thresh="25000"/>
                <a:extLst>
                  <a:ext uri="{28A0092B-C50C-407E-A947-70E740481C1C}">
                    <a14:useLocalDpi xmlns:a14="http://schemas.microsoft.com/office/drawing/2010/main" val="0"/>
                  </a:ext>
                </a:extLst>
              </a:blip>
              <a:stretch>
                <a:fillRect/>
              </a:stretch>
            </p:blipFill>
            <p:spPr>
              <a:xfrm>
                <a:off x="4094213" y="3743791"/>
                <a:ext cx="296167" cy="296167"/>
              </a:xfrm>
              <a:prstGeom prst="rect">
                <a:avLst/>
              </a:prstGeom>
            </p:spPr>
          </p:pic>
        </p:grpSp>
        <p:grpSp>
          <p:nvGrpSpPr>
            <p:cNvPr id="688" name="Group 687">
              <a:extLst>
                <a:ext uri="{FF2B5EF4-FFF2-40B4-BE49-F238E27FC236}">
                  <a16:creationId xmlns:a16="http://schemas.microsoft.com/office/drawing/2014/main" id="{7597CC50-63B8-4201-9D04-5366A1C6FB89}"/>
                </a:ext>
              </a:extLst>
            </p:cNvPr>
            <p:cNvGrpSpPr/>
            <p:nvPr/>
          </p:nvGrpSpPr>
          <p:grpSpPr>
            <a:xfrm>
              <a:off x="2685877" y="220509"/>
              <a:ext cx="977300" cy="295102"/>
              <a:chOff x="2770452" y="3748045"/>
              <a:chExt cx="997180" cy="301105"/>
            </a:xfrm>
          </p:grpSpPr>
          <p:sp>
            <p:nvSpPr>
              <p:cNvPr id="691" name="TextBox 690">
                <a:extLst>
                  <a:ext uri="{FF2B5EF4-FFF2-40B4-BE49-F238E27FC236}">
                    <a16:creationId xmlns:a16="http://schemas.microsoft.com/office/drawing/2014/main" id="{3365C449-5309-4176-BE53-2DE0D605EA42}"/>
                  </a:ext>
                </a:extLst>
              </p:cNvPr>
              <p:cNvSpPr txBox="1"/>
              <p:nvPr/>
            </p:nvSpPr>
            <p:spPr>
              <a:xfrm>
                <a:off x="3108476" y="3748045"/>
                <a:ext cx="659156" cy="301105"/>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Services</a:t>
                </a:r>
              </a:p>
            </p:txBody>
          </p:sp>
          <p:pic>
            <p:nvPicPr>
              <p:cNvPr id="692" name="Picture 691" descr="Media Services.png">
                <a:extLst>
                  <a:ext uri="{FF2B5EF4-FFF2-40B4-BE49-F238E27FC236}">
                    <a16:creationId xmlns:a16="http://schemas.microsoft.com/office/drawing/2014/main" id="{322873A2-2510-446E-B6C6-DCC961B56763}"/>
                  </a:ext>
                </a:extLst>
              </p:cNvPr>
              <p:cNvPicPr>
                <a:picLocks noChangeAspect="1"/>
              </p:cNvPicPr>
              <p:nvPr/>
            </p:nvPicPr>
            <p:blipFill>
              <a:blip r:embed="rId68" cstate="print">
                <a:biLevel thresh="25000"/>
                <a:extLst>
                  <a:ext uri="{28A0092B-C50C-407E-A947-70E740481C1C}">
                    <a14:useLocalDpi xmlns:a14="http://schemas.microsoft.com/office/drawing/2010/main" val="0"/>
                  </a:ext>
                </a:extLst>
              </a:blip>
              <a:stretch>
                <a:fillRect/>
              </a:stretch>
            </p:blipFill>
            <p:spPr>
              <a:xfrm>
                <a:off x="2770452" y="3757874"/>
                <a:ext cx="282134" cy="282134"/>
              </a:xfrm>
              <a:prstGeom prst="rect">
                <a:avLst/>
              </a:prstGeom>
            </p:spPr>
          </p:pic>
        </p:grpSp>
        <p:sp>
          <p:nvSpPr>
            <p:cNvPr id="689" name="TextBox 688">
              <a:extLst>
                <a:ext uri="{FF2B5EF4-FFF2-40B4-BE49-F238E27FC236}">
                  <a16:creationId xmlns:a16="http://schemas.microsoft.com/office/drawing/2014/main" id="{D5357C75-A111-4B2B-8DF9-09945D5BEFDF}"/>
                </a:ext>
              </a:extLst>
            </p:cNvPr>
            <p:cNvSpPr txBox="1"/>
            <p:nvPr/>
          </p:nvSpPr>
          <p:spPr>
            <a:xfrm>
              <a:off x="3707540" y="227490"/>
              <a:ext cx="464102" cy="295102"/>
            </a:xfrm>
            <a:prstGeom prst="rect">
              <a:avLst/>
            </a:prstGeom>
            <a:noFill/>
            <a:ln>
              <a:noFill/>
            </a:ln>
          </p:spPr>
          <p:txBody>
            <a:bodyPr wrap="none" lIns="0" tIns="27413" rIns="0" bIns="0" rtlCol="0">
              <a:noAutofit/>
            </a:bodyPr>
            <a:lstStyle/>
            <a:p>
              <a:pPr marL="0" marR="0" lvl="0" indent="0" defTabSz="913599" eaLnBrk="0" fontAlgn="base" latinLnBrk="0" hangingPunct="0">
                <a:lnSpc>
                  <a:spcPts val="8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Media </a:t>
              </a:r>
              <a:b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br>
              <a:r>
                <a:rPr kumimoji="0" lang="en-US" sz="750" b="0" i="0" u="none" strike="noStrike" kern="0" cap="none" spc="0" normalizeH="0" baseline="0" noProof="0" dirty="0">
                  <a:ln>
                    <a:noFill/>
                  </a:ln>
                  <a:solidFill>
                    <a:prstClr val="white"/>
                  </a:solidFill>
                  <a:effectLst/>
                  <a:uLnTx/>
                  <a:uFillTx/>
                  <a:latin typeface="Segoe UI Light" panose="020B0502040204020203" pitchFamily="34" charset="0"/>
                  <a:ea typeface="Arial Unicode MS" panose="020B0604020202020204" pitchFamily="34" charset="-128"/>
                  <a:cs typeface="Segoe UI Light" panose="020B0502040204020203" pitchFamily="34" charset="0"/>
                </a:rPr>
                <a:t>Analytics</a:t>
              </a:r>
            </a:p>
          </p:txBody>
        </p:sp>
        <p:pic>
          <p:nvPicPr>
            <p:cNvPr id="690" name="Picture 689" descr="Media Services.png">
              <a:extLst>
                <a:ext uri="{FF2B5EF4-FFF2-40B4-BE49-F238E27FC236}">
                  <a16:creationId xmlns:a16="http://schemas.microsoft.com/office/drawing/2014/main" id="{EC71735E-5D3E-4E5E-93C3-A00F91734393}"/>
                </a:ext>
              </a:extLst>
            </p:cNvPr>
            <p:cNvPicPr>
              <a:picLocks noChangeAspect="1"/>
            </p:cNvPicPr>
            <p:nvPr/>
          </p:nvPicPr>
          <p:blipFill>
            <a:blip r:embed="rId68" cstate="print">
              <a:biLevel thresh="25000"/>
              <a:extLst>
                <a:ext uri="{28A0092B-C50C-407E-A947-70E740481C1C}">
                  <a14:useLocalDpi xmlns:a14="http://schemas.microsoft.com/office/drawing/2010/main" val="0"/>
                </a:ext>
              </a:extLst>
            </a:blip>
            <a:stretch>
              <a:fillRect/>
            </a:stretch>
          </p:blipFill>
          <p:spPr>
            <a:xfrm>
              <a:off x="3376255" y="237123"/>
              <a:ext cx="276509" cy="276509"/>
            </a:xfrm>
            <a:prstGeom prst="rect">
              <a:avLst/>
            </a:prstGeom>
          </p:spPr>
        </p:pic>
      </p:grpSp>
    </p:spTree>
    <p:extLst>
      <p:ext uri="{BB962C8B-B14F-4D97-AF65-F5344CB8AC3E}">
        <p14:creationId xmlns:p14="http://schemas.microsoft.com/office/powerpoint/2010/main" val="38819119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500"/>
                                        <p:tgtEl>
                                          <p:spTgt spid="332"/>
                                        </p:tgtEl>
                                      </p:cBhvr>
                                    </p:animEffect>
                                  </p:childTnLst>
                                  <p:subTnLst>
                                    <p:set>
                                      <p:cBhvr override="childStyle">
                                        <p:cTn dur="1" fill="hold" display="0" masterRel="nextClick" afterEffect="1"/>
                                        <p:tgtEl>
                                          <p:spTgt spid="3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500"/>
                                        <p:tgtEl>
                                          <p:spTgt spid="287"/>
                                        </p:tgtEl>
                                      </p:cBhvr>
                                    </p:animEffect>
                                  </p:childTnLst>
                                  <p:subTnLst>
                                    <p:set>
                                      <p:cBhvr override="childStyle">
                                        <p:cTn dur="1" fill="hold" display="0" masterRel="nextClick" afterEffect="1"/>
                                        <p:tgtEl>
                                          <p:spTgt spid="28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gtEl>
                                        <p:attrNameLst>
                                          <p:attrName>style.visibility</p:attrName>
                                        </p:attrNameLst>
                                      </p:cBhvr>
                                      <p:to>
                                        <p:strVal val="visible"/>
                                      </p:to>
                                    </p:set>
                                    <p:animEffect transition="in" filter="fade">
                                      <p:cBhvr>
                                        <p:cTn id="17" dur="500"/>
                                        <p:tgtEl>
                                          <p:spTgt spid="297"/>
                                        </p:tgtEl>
                                      </p:cBhvr>
                                    </p:animEffect>
                                  </p:childTnLst>
                                  <p:subTnLst>
                                    <p:set>
                                      <p:cBhvr override="childStyle">
                                        <p:cTn dur="1" fill="hold" display="0" masterRel="nextClick" afterEffect="1"/>
                                        <p:tgtEl>
                                          <p:spTgt spid="29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1"/>
                                        </p:tgtEl>
                                        <p:attrNameLst>
                                          <p:attrName>style.visibility</p:attrName>
                                        </p:attrNameLst>
                                      </p:cBhvr>
                                      <p:to>
                                        <p:strVal val="visible"/>
                                      </p:to>
                                    </p:set>
                                    <p:animEffect transition="in" filter="fade">
                                      <p:cBhvr>
                                        <p:cTn id="22" dur="500"/>
                                        <p:tgtEl>
                                          <p:spTgt spid="351"/>
                                        </p:tgtEl>
                                      </p:cBhvr>
                                    </p:animEffect>
                                  </p:childTnLst>
                                  <p:subTnLst>
                                    <p:set>
                                      <p:cBhvr override="childStyle">
                                        <p:cTn dur="1" fill="hold" display="0" masterRel="nextClick" afterEffect="1"/>
                                        <p:tgtEl>
                                          <p:spTgt spid="35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5"/>
                                        </p:tgtEl>
                                        <p:attrNameLst>
                                          <p:attrName>style.visibility</p:attrName>
                                        </p:attrNameLst>
                                      </p:cBhvr>
                                      <p:to>
                                        <p:strVal val="visible"/>
                                      </p:to>
                                    </p:set>
                                    <p:animEffect transition="in" filter="fade">
                                      <p:cBhvr>
                                        <p:cTn id="27" dur="500"/>
                                        <p:tgtEl>
                                          <p:spTgt spid="435"/>
                                        </p:tgtEl>
                                      </p:cBhvr>
                                    </p:animEffect>
                                  </p:childTnLst>
                                  <p:subTnLst>
                                    <p:set>
                                      <p:cBhvr override="childStyle">
                                        <p:cTn dur="1" fill="hold" display="0" masterRel="nextClick" afterEffect="1"/>
                                        <p:tgtEl>
                                          <p:spTgt spid="43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5"/>
                                        </p:tgtEl>
                                        <p:attrNameLst>
                                          <p:attrName>style.visibility</p:attrName>
                                        </p:attrNameLst>
                                      </p:cBhvr>
                                      <p:to>
                                        <p:strVal val="visible"/>
                                      </p:to>
                                    </p:set>
                                    <p:animEffect transition="in" filter="fade">
                                      <p:cBhvr>
                                        <p:cTn id="32" dur="500"/>
                                        <p:tgtEl>
                                          <p:spTgt spid="685"/>
                                        </p:tgtEl>
                                      </p:cBhvr>
                                    </p:animEffect>
                                  </p:childTnLst>
                                  <p:subTnLst>
                                    <p:set>
                                      <p:cBhvr override="childStyle">
                                        <p:cTn dur="1" fill="hold" display="0" masterRel="nextClick" afterEffect="1"/>
                                        <p:tgtEl>
                                          <p:spTgt spid="68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2"/>
                                        </p:tgtEl>
                                        <p:attrNameLst>
                                          <p:attrName>style.visibility</p:attrName>
                                        </p:attrNameLst>
                                      </p:cBhvr>
                                      <p:to>
                                        <p:strVal val="visible"/>
                                      </p:to>
                                    </p:set>
                                    <p:animEffect transition="in" filter="fade">
                                      <p:cBhvr>
                                        <p:cTn id="37" dur="500"/>
                                        <p:tgtEl>
                                          <p:spTgt spid="382"/>
                                        </p:tgtEl>
                                      </p:cBhvr>
                                    </p:animEffect>
                                  </p:childTnLst>
                                  <p:subTnLst>
                                    <p:set>
                                      <p:cBhvr override="childStyle">
                                        <p:cTn dur="1" fill="hold" display="0" masterRel="nextClick" afterEffect="1"/>
                                        <p:tgtEl>
                                          <p:spTgt spid="382"/>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1"/>
                                        </p:tgtEl>
                                        <p:attrNameLst>
                                          <p:attrName>style.visibility</p:attrName>
                                        </p:attrNameLst>
                                      </p:cBhvr>
                                      <p:to>
                                        <p:strVal val="visible"/>
                                      </p:to>
                                    </p:set>
                                    <p:animEffect transition="in" filter="fade">
                                      <p:cBhvr>
                                        <p:cTn id="42" dur="500"/>
                                        <p:tgtEl>
                                          <p:spTgt spid="421"/>
                                        </p:tgtEl>
                                      </p:cBhvr>
                                    </p:animEffect>
                                  </p:childTnLst>
                                  <p:subTnLst>
                                    <p:set>
                                      <p:cBhvr override="childStyle">
                                        <p:cTn dur="1" fill="hold" display="0" masterRel="nextClick" afterEffect="1"/>
                                        <p:tgtEl>
                                          <p:spTgt spid="42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19"/>
                                        </p:tgtEl>
                                        <p:attrNameLst>
                                          <p:attrName>style.visibility</p:attrName>
                                        </p:attrNameLst>
                                      </p:cBhvr>
                                      <p:to>
                                        <p:strVal val="visible"/>
                                      </p:to>
                                    </p:set>
                                    <p:animEffect transition="in" filter="fade">
                                      <p:cBhvr>
                                        <p:cTn id="47" dur="500"/>
                                        <p:tgtEl>
                                          <p:spTgt spid="619"/>
                                        </p:tgtEl>
                                      </p:cBhvr>
                                    </p:animEffect>
                                  </p:childTnLst>
                                  <p:subTnLst>
                                    <p:set>
                                      <p:cBhvr override="childStyle">
                                        <p:cTn dur="1" fill="hold" display="0" masterRel="nextClick" afterEffect="1"/>
                                        <p:tgtEl>
                                          <p:spTgt spid="619"/>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58"/>
                                        </p:tgtEl>
                                        <p:attrNameLst>
                                          <p:attrName>style.visibility</p:attrName>
                                        </p:attrNameLst>
                                      </p:cBhvr>
                                      <p:to>
                                        <p:strVal val="visible"/>
                                      </p:to>
                                    </p:set>
                                    <p:animEffect transition="in" filter="fade">
                                      <p:cBhvr>
                                        <p:cTn id="52" dur="500"/>
                                        <p:tgtEl>
                                          <p:spTgt spid="658"/>
                                        </p:tgtEl>
                                      </p:cBhvr>
                                    </p:animEffect>
                                  </p:childTnLst>
                                  <p:subTnLst>
                                    <p:set>
                                      <p:cBhvr override="childStyle">
                                        <p:cTn dur="1" fill="hold" display="0" masterRel="nextClick" afterEffect="1"/>
                                        <p:tgtEl>
                                          <p:spTgt spid="658"/>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82"/>
                                        </p:tgtEl>
                                        <p:attrNameLst>
                                          <p:attrName>style.visibility</p:attrName>
                                        </p:attrNameLst>
                                      </p:cBhvr>
                                      <p:to>
                                        <p:strVal val="visible"/>
                                      </p:to>
                                    </p:set>
                                    <p:animEffect transition="in" filter="fade">
                                      <p:cBhvr>
                                        <p:cTn id="57" dur="500"/>
                                        <p:tgtEl>
                                          <p:spTgt spid="482"/>
                                        </p:tgtEl>
                                      </p:cBhvr>
                                    </p:animEffect>
                                  </p:childTnLst>
                                  <p:subTnLst>
                                    <p:set>
                                      <p:cBhvr override="childStyle">
                                        <p:cTn dur="1" fill="hold" display="0" masterRel="nextClick" afterEffect="1"/>
                                        <p:tgtEl>
                                          <p:spTgt spid="48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8"/>
                                        </p:tgtEl>
                                        <p:attrNameLst>
                                          <p:attrName>style.visibility</p:attrName>
                                        </p:attrNameLst>
                                      </p:cBhvr>
                                      <p:to>
                                        <p:strVal val="visible"/>
                                      </p:to>
                                    </p:set>
                                    <p:animEffect transition="in" filter="fade">
                                      <p:cBhvr>
                                        <p:cTn id="62" dur="500"/>
                                        <p:tgtEl>
                                          <p:spTgt spid="518"/>
                                        </p:tgtEl>
                                      </p:cBhvr>
                                    </p:animEffect>
                                  </p:childTnLst>
                                  <p:subTnLst>
                                    <p:set>
                                      <p:cBhvr override="childStyle">
                                        <p:cTn dur="1" fill="hold" display="0" masterRel="nextClick" afterEffect="1"/>
                                        <p:tgtEl>
                                          <p:spTgt spid="518"/>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63"/>
                                        </p:tgtEl>
                                        <p:attrNameLst>
                                          <p:attrName>style.visibility</p:attrName>
                                        </p:attrNameLst>
                                      </p:cBhvr>
                                      <p:to>
                                        <p:strVal val="visible"/>
                                      </p:to>
                                    </p:set>
                                    <p:animEffect transition="in" filter="fade">
                                      <p:cBhvr>
                                        <p:cTn id="67" dur="500"/>
                                        <p:tgtEl>
                                          <p:spTgt spid="563"/>
                                        </p:tgtEl>
                                      </p:cBhvr>
                                    </p:animEffect>
                                  </p:childTnLst>
                                  <p:subTnLst>
                                    <p:set>
                                      <p:cBhvr override="childStyle">
                                        <p:cTn dur="1" fill="hold" display="0" masterRel="nextClick" afterEffect="1"/>
                                        <p:tgtEl>
                                          <p:spTgt spid="56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794BF5-FA49-4FC1-94BD-3050D72F96E8}"/>
              </a:ext>
            </a:extLst>
          </p:cNvPr>
          <p:cNvPicPr>
            <a:picLocks noChangeAspect="1"/>
          </p:cNvPicPr>
          <p:nvPr/>
        </p:nvPicPr>
        <p:blipFill>
          <a:blip r:embed="rId3"/>
          <a:stretch>
            <a:fillRect/>
          </a:stretch>
        </p:blipFill>
        <p:spPr>
          <a:xfrm>
            <a:off x="-1" y="49039"/>
            <a:ext cx="12169681" cy="6747546"/>
          </a:xfrm>
          <a:prstGeom prst="rect">
            <a:avLst/>
          </a:prstGeom>
        </p:spPr>
      </p:pic>
    </p:spTree>
    <p:extLst>
      <p:ext uri="{BB962C8B-B14F-4D97-AF65-F5344CB8AC3E}">
        <p14:creationId xmlns:p14="http://schemas.microsoft.com/office/powerpoint/2010/main" val="3756528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7105307" y="1728023"/>
            <a:ext cx="1719034" cy="2834593"/>
            <a:chOff x="7248074" y="1761684"/>
            <a:chExt cx="1754002" cy="2892254"/>
          </a:xfrm>
        </p:grpSpPr>
        <p:sp>
          <p:nvSpPr>
            <p:cNvPr id="122" name="Rectangle 121"/>
            <p:cNvSpPr/>
            <p:nvPr/>
          </p:nvSpPr>
          <p:spPr bwMode="auto">
            <a:xfrm>
              <a:off x="7248074" y="1761684"/>
              <a:ext cx="1754002" cy="2892254"/>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l" defTabSz="913665"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Light"/>
                <a:ea typeface="+mn-ea"/>
                <a:cs typeface="+mn-cs"/>
              </a:endParaRPr>
            </a:p>
          </p:txBody>
        </p:sp>
        <p:grpSp>
          <p:nvGrpSpPr>
            <p:cNvPr id="123" name="Group 122"/>
            <p:cNvGrpSpPr/>
            <p:nvPr/>
          </p:nvGrpSpPr>
          <p:grpSpPr>
            <a:xfrm>
              <a:off x="7538811" y="3073333"/>
              <a:ext cx="1448018" cy="600423"/>
              <a:chOff x="2870280" y="3798066"/>
              <a:chExt cx="1318293" cy="499981"/>
            </a:xfrm>
          </p:grpSpPr>
          <p:sp>
            <p:nvSpPr>
              <p:cNvPr id="124" name="Rectangle 123"/>
              <p:cNvSpPr/>
              <p:nvPr/>
            </p:nvSpPr>
            <p:spPr bwMode="auto">
              <a:xfrm>
                <a:off x="2870280" y="4093972"/>
                <a:ext cx="1070116" cy="199074"/>
              </a:xfrm>
              <a:prstGeom prst="rect">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125" name="Rectangle 124"/>
              <p:cNvSpPr/>
              <p:nvPr/>
            </p:nvSpPr>
            <p:spPr bwMode="auto">
              <a:xfrm>
                <a:off x="2906688" y="4081732"/>
                <a:ext cx="1281885" cy="216315"/>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l" defTabSz="913751" rtl="0" eaLnBrk="1" fontAlgn="base" latinLnBrk="0" hangingPunct="1">
                  <a:lnSpc>
                    <a:spcPct val="100000"/>
                  </a:lnSpc>
                  <a:spcBef>
                    <a:spcPct val="0"/>
                  </a:spcBef>
                  <a:spcAft>
                    <a:spcPct val="0"/>
                  </a:spcAft>
                  <a:buClrTx/>
                  <a:buSzTx/>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 •••••••••••</a:t>
                </a:r>
              </a:p>
            </p:txBody>
          </p:sp>
          <p:sp>
            <p:nvSpPr>
              <p:cNvPr id="126" name="Rectangle 125"/>
              <p:cNvSpPr/>
              <p:nvPr/>
            </p:nvSpPr>
            <p:spPr bwMode="auto">
              <a:xfrm>
                <a:off x="2870280" y="3798066"/>
                <a:ext cx="1070116" cy="199074"/>
              </a:xfrm>
              <a:prstGeom prst="rect">
                <a:avLst/>
              </a:prstGeom>
              <a:solidFill>
                <a:srgbClr val="7F7F7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89604" marR="0" lvl="0" indent="0" algn="l" defTabSz="913751" rtl="0" eaLnBrk="1" fontAlgn="base"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dirty="0">
                    <a:ln>
                      <a:noFill/>
                    </a:ln>
                    <a:solidFill>
                      <a:srgbClr val="FFFFFF"/>
                    </a:solidFill>
                    <a:effectLst/>
                    <a:uLnTx/>
                    <a:uFillTx/>
                    <a:latin typeface="Segoe UI"/>
                    <a:ea typeface="+mn-ea"/>
                    <a:cs typeface="+mn-cs"/>
                  </a:rPr>
                  <a:t>Username</a:t>
                </a:r>
              </a:p>
            </p:txBody>
          </p:sp>
        </p:grpSp>
      </p:grpSp>
      <p:sp>
        <p:nvSpPr>
          <p:cNvPr id="6" name="Title 5"/>
          <p:cNvSpPr>
            <a:spLocks noGrp="1"/>
          </p:cNvSpPr>
          <p:nvPr>
            <p:ph type="title"/>
          </p:nvPr>
        </p:nvSpPr>
        <p:spPr/>
        <p:txBody>
          <a:bodyPr/>
          <a:lstStyle/>
          <a:p>
            <a:pPr algn="ctr"/>
            <a:r>
              <a:rPr lang="en-US" sz="1800" dirty="0"/>
              <a:t>Azure Active Directory</a:t>
            </a:r>
          </a:p>
        </p:txBody>
      </p:sp>
      <p:grpSp>
        <p:nvGrpSpPr>
          <p:cNvPr id="4" name="Group 3"/>
          <p:cNvGrpSpPr/>
          <p:nvPr/>
        </p:nvGrpSpPr>
        <p:grpSpPr>
          <a:xfrm>
            <a:off x="9289562" y="2604679"/>
            <a:ext cx="2266936" cy="1565267"/>
            <a:chOff x="9521740" y="1887431"/>
            <a:chExt cx="2313049" cy="1597107"/>
          </a:xfrm>
        </p:grpSpPr>
        <p:grpSp>
          <p:nvGrpSpPr>
            <p:cNvPr id="186" name="Group 185"/>
            <p:cNvGrpSpPr/>
            <p:nvPr/>
          </p:nvGrpSpPr>
          <p:grpSpPr>
            <a:xfrm>
              <a:off x="9521740" y="3041563"/>
              <a:ext cx="652316" cy="406532"/>
              <a:chOff x="5556947" y="2637516"/>
              <a:chExt cx="869608" cy="541950"/>
            </a:xfrm>
          </p:grpSpPr>
          <p:grpSp>
            <p:nvGrpSpPr>
              <p:cNvPr id="187" name="Group 115"/>
              <p:cNvGrpSpPr>
                <a:grpSpLocks/>
              </p:cNvGrpSpPr>
              <p:nvPr/>
            </p:nvGrpSpPr>
            <p:grpSpPr bwMode="auto">
              <a:xfrm>
                <a:off x="5556947" y="2637516"/>
                <a:ext cx="869608" cy="541950"/>
                <a:chOff x="5437366" y="1237061"/>
                <a:chExt cx="4432300" cy="2764080"/>
              </a:xfrm>
            </p:grpSpPr>
            <p:sp>
              <p:nvSpPr>
                <p:cNvPr id="194" name="Rectangle 193"/>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96" name="Oval 195"/>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2" name="Rectangle 201"/>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203" name="Oval 202"/>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88"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007233"/>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noFill/>
                  <a:effectLst/>
                  <a:uLnTx/>
                  <a:uFillTx/>
                  <a:latin typeface="Segoe UI"/>
                  <a:ea typeface="ＭＳ Ｐゴシック" charset="0"/>
                  <a:cs typeface="+mn-cs"/>
                </a:endParaRPr>
              </a:p>
            </p:txBody>
          </p:sp>
        </p:grpSp>
        <p:grpSp>
          <p:nvGrpSpPr>
            <p:cNvPr id="140" name="Group 139"/>
            <p:cNvGrpSpPr/>
            <p:nvPr/>
          </p:nvGrpSpPr>
          <p:grpSpPr>
            <a:xfrm>
              <a:off x="9871859" y="1887431"/>
              <a:ext cx="652316" cy="406532"/>
              <a:chOff x="5556947" y="2637516"/>
              <a:chExt cx="869608" cy="541950"/>
            </a:xfrm>
          </p:grpSpPr>
          <p:grpSp>
            <p:nvGrpSpPr>
              <p:cNvPr id="141" name="Group 115"/>
              <p:cNvGrpSpPr>
                <a:grpSpLocks/>
              </p:cNvGrpSpPr>
              <p:nvPr/>
            </p:nvGrpSpPr>
            <p:grpSpPr bwMode="auto">
              <a:xfrm>
                <a:off x="5556947" y="2637516"/>
                <a:ext cx="869608" cy="541950"/>
                <a:chOff x="5437366" y="1237061"/>
                <a:chExt cx="4432300" cy="2764080"/>
              </a:xfrm>
            </p:grpSpPr>
            <p:sp>
              <p:nvSpPr>
                <p:cNvPr id="143" name="Rectangle 142"/>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4" name="Oval 143"/>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5" name="Rectangle 144"/>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47" name="Oval 146"/>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42"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442359"/>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133" name="Group 132"/>
            <p:cNvGrpSpPr/>
            <p:nvPr/>
          </p:nvGrpSpPr>
          <p:grpSpPr>
            <a:xfrm>
              <a:off x="11182473" y="2625949"/>
              <a:ext cx="652316" cy="406532"/>
              <a:chOff x="5556947" y="2637516"/>
              <a:chExt cx="869608" cy="541950"/>
            </a:xfrm>
          </p:grpSpPr>
          <p:grpSp>
            <p:nvGrpSpPr>
              <p:cNvPr id="134" name="Group 115"/>
              <p:cNvGrpSpPr>
                <a:grpSpLocks/>
              </p:cNvGrpSpPr>
              <p:nvPr/>
            </p:nvGrpSpPr>
            <p:grpSpPr bwMode="auto">
              <a:xfrm>
                <a:off x="5556947" y="2637516"/>
                <a:ext cx="869608" cy="541950"/>
                <a:chOff x="5437366" y="1237061"/>
                <a:chExt cx="4432300" cy="2764080"/>
              </a:xfrm>
            </p:grpSpPr>
            <p:sp>
              <p:nvSpPr>
                <p:cNvPr id="136" name="Rectangle 135"/>
                <p:cNvSpPr/>
                <p:nvPr/>
              </p:nvSpPr>
              <p:spPr bwMode="auto">
                <a:xfrm>
                  <a:off x="5437366" y="1237061"/>
                  <a:ext cx="4432300" cy="338459"/>
                </a:xfrm>
                <a:prstGeom prst="rect">
                  <a:avLst/>
                </a:prstGeom>
                <a:solidFill>
                  <a:schemeClr val="bg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7" name="Oval 136"/>
                <p:cNvSpPr/>
                <p:nvPr/>
              </p:nvSpPr>
              <p:spPr bwMode="auto">
                <a:xfrm>
                  <a:off x="5552459" y="1302872"/>
                  <a:ext cx="321795" cy="322005"/>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8" name="Rectangle 137"/>
                <p:cNvSpPr/>
                <p:nvPr/>
              </p:nvSpPr>
              <p:spPr bwMode="auto">
                <a:xfrm>
                  <a:off x="5437366" y="1575520"/>
                  <a:ext cx="4432300" cy="2425621"/>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39" name="Oval 138"/>
                <p:cNvSpPr/>
                <p:nvPr/>
              </p:nvSpPr>
              <p:spPr bwMode="auto">
                <a:xfrm>
                  <a:off x="5904789" y="1349881"/>
                  <a:ext cx="213747" cy="211537"/>
                </a:xfrm>
                <a:prstGeom prst="ellipse">
                  <a:avLst/>
                </a:prstGeom>
                <a:solidFill>
                  <a:schemeClr val="bg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135" name="icon GEARS"/>
              <p:cNvSpPr>
                <a:spLocks noEditPoints="1"/>
              </p:cNvSpPr>
              <p:nvPr/>
            </p:nvSpPr>
            <p:spPr bwMode="auto">
              <a:xfrm>
                <a:off x="5738305" y="2740353"/>
                <a:ext cx="490556" cy="40957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8C00"/>
              </a:solidFill>
              <a:ln>
                <a:noFill/>
              </a:ln>
              <a:extLst/>
            </p:spPr>
            <p:txBody>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5" name="Group 4"/>
            <p:cNvGrpSpPr/>
            <p:nvPr/>
          </p:nvGrpSpPr>
          <p:grpSpPr>
            <a:xfrm>
              <a:off x="9673563" y="1959773"/>
              <a:ext cx="1746705" cy="1524765"/>
              <a:chOff x="9673563" y="1959773"/>
              <a:chExt cx="1746705" cy="1524765"/>
            </a:xfrm>
          </p:grpSpPr>
          <p:grpSp>
            <p:nvGrpSpPr>
              <p:cNvPr id="11" name="Group 10"/>
              <p:cNvGrpSpPr/>
              <p:nvPr/>
            </p:nvGrpSpPr>
            <p:grpSpPr>
              <a:xfrm>
                <a:off x="10137646" y="2215552"/>
                <a:ext cx="420672" cy="419860"/>
                <a:chOff x="12908129" y="6174892"/>
                <a:chExt cx="456988" cy="456106"/>
              </a:xfrm>
            </p:grpSpPr>
            <p:sp>
              <p:nvSpPr>
                <p:cNvPr id="146" name="Oval 12"/>
                <p:cNvSpPr>
                  <a:spLocks noChangeArrowheads="1"/>
                </p:cNvSpPr>
                <p:nvPr/>
              </p:nvSpPr>
              <p:spPr bwMode="auto">
                <a:xfrm>
                  <a:off x="12908129" y="6174892"/>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8" name="Freeform 13"/>
                <p:cNvSpPr>
                  <a:spLocks/>
                </p:cNvSpPr>
                <p:nvPr/>
              </p:nvSpPr>
              <p:spPr bwMode="auto">
                <a:xfrm>
                  <a:off x="13014672" y="6333385"/>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49" name="Freeform 14"/>
                <p:cNvSpPr>
                  <a:spLocks/>
                </p:cNvSpPr>
                <p:nvPr/>
              </p:nvSpPr>
              <p:spPr bwMode="auto">
                <a:xfrm>
                  <a:off x="13137063" y="6333385"/>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150" name="Freeform 15"/>
                <p:cNvSpPr>
                  <a:spLocks/>
                </p:cNvSpPr>
                <p:nvPr/>
              </p:nvSpPr>
              <p:spPr bwMode="auto">
                <a:xfrm>
                  <a:off x="13014672" y="6263824"/>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87" name="Group 286"/>
              <p:cNvGrpSpPr/>
              <p:nvPr/>
            </p:nvGrpSpPr>
            <p:grpSpPr>
              <a:xfrm>
                <a:off x="10821785" y="2860779"/>
                <a:ext cx="511793" cy="510805"/>
                <a:chOff x="12997613" y="6264976"/>
                <a:chExt cx="456988" cy="456106"/>
              </a:xfrm>
            </p:grpSpPr>
            <p:sp>
              <p:nvSpPr>
                <p:cNvPr id="288" name="Oval 12"/>
                <p:cNvSpPr>
                  <a:spLocks noChangeArrowheads="1"/>
                </p:cNvSpPr>
                <p:nvPr/>
              </p:nvSpPr>
              <p:spPr bwMode="auto">
                <a:xfrm>
                  <a:off x="12997613" y="6264976"/>
                  <a:ext cx="456988" cy="456106"/>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89" name="Freeform 13"/>
                <p:cNvSpPr>
                  <a:spLocks/>
                </p:cNvSpPr>
                <p:nvPr/>
              </p:nvSpPr>
              <p:spPr bwMode="auto">
                <a:xfrm>
                  <a:off x="13104157" y="6423474"/>
                  <a:ext cx="123272" cy="206921"/>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0" name="Freeform 14"/>
                <p:cNvSpPr>
                  <a:spLocks/>
                </p:cNvSpPr>
                <p:nvPr/>
              </p:nvSpPr>
              <p:spPr bwMode="auto">
                <a:xfrm>
                  <a:off x="13226548" y="6423474"/>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1" name="Freeform 15"/>
                <p:cNvSpPr>
                  <a:spLocks/>
                </p:cNvSpPr>
                <p:nvPr/>
              </p:nvSpPr>
              <p:spPr bwMode="auto">
                <a:xfrm>
                  <a:off x="13104157" y="6353913"/>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2" name="Group 291"/>
              <p:cNvGrpSpPr/>
              <p:nvPr/>
            </p:nvGrpSpPr>
            <p:grpSpPr>
              <a:xfrm>
                <a:off x="10454633" y="2215550"/>
                <a:ext cx="660034" cy="660031"/>
                <a:chOff x="13614635" y="6174652"/>
                <a:chExt cx="456987" cy="456987"/>
              </a:xfrm>
            </p:grpSpPr>
            <p:sp>
              <p:nvSpPr>
                <p:cNvPr id="293"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4"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6"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97"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299" name="Group 7"/>
              <p:cNvGrpSpPr>
                <a:grpSpLocks/>
              </p:cNvGrpSpPr>
              <p:nvPr/>
            </p:nvGrpSpPr>
            <p:grpSpPr bwMode="auto">
              <a:xfrm>
                <a:off x="10909468" y="1959773"/>
                <a:ext cx="510800" cy="510658"/>
                <a:chOff x="5873289" y="2477014"/>
                <a:chExt cx="1305953" cy="1315159"/>
              </a:xfrm>
            </p:grpSpPr>
            <p:sp>
              <p:nvSpPr>
                <p:cNvPr id="312"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3"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4"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5"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16" name="Group 7"/>
              <p:cNvGrpSpPr>
                <a:grpSpLocks/>
              </p:cNvGrpSpPr>
              <p:nvPr/>
            </p:nvGrpSpPr>
            <p:grpSpPr bwMode="auto">
              <a:xfrm>
                <a:off x="10119414" y="2912481"/>
                <a:ext cx="572217" cy="572057"/>
                <a:chOff x="5873289" y="2477014"/>
                <a:chExt cx="1305953" cy="1315159"/>
              </a:xfrm>
            </p:grpSpPr>
            <p:sp>
              <p:nvSpPr>
                <p:cNvPr id="317" name="Freeform 16"/>
                <p:cNvSpPr>
                  <a:spLocks/>
                </p:cNvSpPr>
                <p:nvPr/>
              </p:nvSpPr>
              <p:spPr bwMode="auto">
                <a:xfrm>
                  <a:off x="5874461" y="2477826"/>
                  <a:ext cx="1304514" cy="1314071"/>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8" name="Freeform 19"/>
                <p:cNvSpPr>
                  <a:spLocks/>
                </p:cNvSpPr>
                <p:nvPr/>
              </p:nvSpPr>
              <p:spPr bwMode="auto">
                <a:xfrm>
                  <a:off x="6179183" y="2934453"/>
                  <a:ext cx="350054"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19" name="Freeform 20"/>
                <p:cNvSpPr>
                  <a:spLocks/>
                </p:cNvSpPr>
                <p:nvPr/>
              </p:nvSpPr>
              <p:spPr bwMode="auto">
                <a:xfrm>
                  <a:off x="6529237" y="2934453"/>
                  <a:ext cx="347535"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0" name="Freeform 21"/>
                <p:cNvSpPr>
                  <a:spLocks/>
                </p:cNvSpPr>
                <p:nvPr/>
              </p:nvSpPr>
              <p:spPr bwMode="auto">
                <a:xfrm>
                  <a:off x="6179183" y="2734043"/>
                  <a:ext cx="697588" cy="398281"/>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31" name="Group 330"/>
              <p:cNvGrpSpPr/>
              <p:nvPr/>
            </p:nvGrpSpPr>
            <p:grpSpPr>
              <a:xfrm>
                <a:off x="9673563" y="2526268"/>
                <a:ext cx="441321" cy="441319"/>
                <a:chOff x="13614635" y="6174652"/>
                <a:chExt cx="456987" cy="456987"/>
              </a:xfrm>
            </p:grpSpPr>
            <p:sp>
              <p:nvSpPr>
                <p:cNvPr id="332" name="Oval 7"/>
                <p:cNvSpPr>
                  <a:spLocks noChangeArrowheads="1"/>
                </p:cNvSpPr>
                <p:nvPr/>
              </p:nvSpPr>
              <p:spPr bwMode="auto">
                <a:xfrm>
                  <a:off x="13614635" y="6174652"/>
                  <a:ext cx="456987" cy="456987"/>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3" name="Freeform 8"/>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4"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5" name="Freeform 10"/>
                <p:cNvSpPr>
                  <a:spLocks/>
                </p:cNvSpPr>
                <p:nvPr/>
              </p:nvSpPr>
              <p:spPr bwMode="auto">
                <a:xfrm>
                  <a:off x="13843569" y="633314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6" name="Freeform 11"/>
                <p:cNvSpPr>
                  <a:spLocks/>
                </p:cNvSpPr>
                <p:nvPr/>
              </p:nvSpPr>
              <p:spPr bwMode="auto">
                <a:xfrm>
                  <a:off x="13722058" y="6263583"/>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9" name="Group 8"/>
          <p:cNvGrpSpPr/>
          <p:nvPr/>
        </p:nvGrpSpPr>
        <p:grpSpPr>
          <a:xfrm>
            <a:off x="3477295" y="1735917"/>
            <a:ext cx="1719034" cy="2806910"/>
            <a:chOff x="3546264" y="1769740"/>
            <a:chExt cx="1754002" cy="2864006"/>
          </a:xfrm>
        </p:grpSpPr>
        <p:sp>
          <p:nvSpPr>
            <p:cNvPr id="119" name="Rectangle 118"/>
            <p:cNvSpPr/>
            <p:nvPr/>
          </p:nvSpPr>
          <p:spPr bwMode="auto">
            <a:xfrm>
              <a:off x="3546264" y="1769740"/>
              <a:ext cx="1754002" cy="2864006"/>
            </a:xfrm>
            <a:prstGeom prst="rect">
              <a:avLst/>
            </a:prstGeom>
            <a:solidFill>
              <a:schemeClr val="bg1">
                <a:lumMod val="9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endParaRPr kumimoji="0" lang="en-US" sz="1568" b="0" i="0" u="none" strike="noStrike" kern="1200" cap="none" spc="0" normalizeH="0" baseline="0" noProof="0">
                <a:ln>
                  <a:noFill/>
                </a:ln>
                <a:solidFill>
                  <a:srgbClr val="505050"/>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p:cNvGrpSpPr/>
            <p:nvPr/>
          </p:nvGrpSpPr>
          <p:grpSpPr>
            <a:xfrm>
              <a:off x="3823347" y="3091711"/>
              <a:ext cx="1225479" cy="1281986"/>
              <a:chOff x="3823347" y="3091711"/>
              <a:chExt cx="1225479" cy="1281986"/>
            </a:xfrm>
          </p:grpSpPr>
          <p:sp>
            <p:nvSpPr>
              <p:cNvPr id="278" name="Freeform 31"/>
              <p:cNvSpPr>
                <a:spLocks noEditPoints="1"/>
              </p:cNvSpPr>
              <p:nvPr/>
            </p:nvSpPr>
            <p:spPr bwMode="auto">
              <a:xfrm rot="900000">
                <a:off x="4042038" y="3717351"/>
                <a:ext cx="788096" cy="656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lumMod val="50000"/>
                </a:schemeClr>
              </a:solidFill>
              <a:ln>
                <a:noFill/>
              </a:ln>
            </p:spPr>
            <p:txBody>
              <a:bodyPr vert="horz" wrap="square" lIns="89617" tIns="44808" rIns="89617" bIns="44808" numCol="1" anchor="t" anchorCtr="0" compatLnSpc="1">
                <a:prstTxWarp prst="textNoShape">
                  <a:avLst/>
                </a:prstTxWarp>
              </a:bodyPr>
              <a:lstStyle/>
              <a:p>
                <a:pPr marL="0" marR="0" lvl="0" indent="0" algn="l" defTabSz="91378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nvGrpSpPr>
              <p:cNvPr id="338" name="Group 337"/>
              <p:cNvGrpSpPr/>
              <p:nvPr/>
            </p:nvGrpSpPr>
            <p:grpSpPr>
              <a:xfrm>
                <a:off x="3823347" y="3091711"/>
                <a:ext cx="1225479" cy="378265"/>
                <a:chOff x="8854342" y="3656746"/>
                <a:chExt cx="665520" cy="205424"/>
              </a:xfrm>
              <a:solidFill>
                <a:srgbClr val="7F7F7F"/>
              </a:solidFill>
            </p:grpSpPr>
            <p:sp>
              <p:nvSpPr>
                <p:cNvPr id="339" name="Freeform 131"/>
                <p:cNvSpPr>
                  <a:spLocks/>
                </p:cNvSpPr>
                <p:nvPr/>
              </p:nvSpPr>
              <p:spPr bwMode="black">
                <a:xfrm>
                  <a:off x="9220413" y="3660251"/>
                  <a:ext cx="299449" cy="192102"/>
                </a:xfrm>
                <a:custGeom>
                  <a:avLst/>
                  <a:gdLst>
                    <a:gd name="T0" fmla="*/ 427 w 427"/>
                    <a:gd name="T1" fmla="*/ 123 h 274"/>
                    <a:gd name="T2" fmla="*/ 312 w 427"/>
                    <a:gd name="T3" fmla="*/ 123 h 274"/>
                    <a:gd name="T4" fmla="*/ 312 w 427"/>
                    <a:gd name="T5" fmla="*/ 0 h 274"/>
                    <a:gd name="T6" fmla="*/ 253 w 427"/>
                    <a:gd name="T7" fmla="*/ 0 h 274"/>
                    <a:gd name="T8" fmla="*/ 253 w 427"/>
                    <a:gd name="T9" fmla="*/ 23 h 274"/>
                    <a:gd name="T10" fmla="*/ 118 w 427"/>
                    <a:gd name="T11" fmla="*/ 23 h 274"/>
                    <a:gd name="T12" fmla="*/ 118 w 427"/>
                    <a:gd name="T13" fmla="*/ 68 h 274"/>
                    <a:gd name="T14" fmla="*/ 0 w 427"/>
                    <a:gd name="T15" fmla="*/ 68 h 274"/>
                    <a:gd name="T16" fmla="*/ 0 w 427"/>
                    <a:gd name="T17" fmla="*/ 99 h 274"/>
                    <a:gd name="T18" fmla="*/ 118 w 427"/>
                    <a:gd name="T19" fmla="*/ 99 h 274"/>
                    <a:gd name="T20" fmla="*/ 118 w 427"/>
                    <a:gd name="T21" fmla="*/ 175 h 274"/>
                    <a:gd name="T22" fmla="*/ 0 w 427"/>
                    <a:gd name="T23" fmla="*/ 175 h 274"/>
                    <a:gd name="T24" fmla="*/ 0 w 427"/>
                    <a:gd name="T25" fmla="*/ 208 h 274"/>
                    <a:gd name="T26" fmla="*/ 118 w 427"/>
                    <a:gd name="T27" fmla="*/ 208 h 274"/>
                    <a:gd name="T28" fmla="*/ 118 w 427"/>
                    <a:gd name="T29" fmla="*/ 250 h 274"/>
                    <a:gd name="T30" fmla="*/ 253 w 427"/>
                    <a:gd name="T31" fmla="*/ 250 h 274"/>
                    <a:gd name="T32" fmla="*/ 253 w 427"/>
                    <a:gd name="T33" fmla="*/ 274 h 274"/>
                    <a:gd name="T34" fmla="*/ 312 w 427"/>
                    <a:gd name="T35" fmla="*/ 274 h 274"/>
                    <a:gd name="T36" fmla="*/ 312 w 427"/>
                    <a:gd name="T37" fmla="*/ 160 h 274"/>
                    <a:gd name="T38" fmla="*/ 427 w 427"/>
                    <a:gd name="T39" fmla="*/ 160 h 274"/>
                    <a:gd name="T40" fmla="*/ 427 w 427"/>
                    <a:gd name="T41" fmla="*/ 12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7" h="274">
                      <a:moveTo>
                        <a:pt x="427" y="123"/>
                      </a:moveTo>
                      <a:lnTo>
                        <a:pt x="312" y="123"/>
                      </a:lnTo>
                      <a:lnTo>
                        <a:pt x="312" y="0"/>
                      </a:lnTo>
                      <a:lnTo>
                        <a:pt x="253" y="0"/>
                      </a:lnTo>
                      <a:lnTo>
                        <a:pt x="253" y="23"/>
                      </a:lnTo>
                      <a:lnTo>
                        <a:pt x="118" y="23"/>
                      </a:lnTo>
                      <a:lnTo>
                        <a:pt x="118" y="68"/>
                      </a:lnTo>
                      <a:lnTo>
                        <a:pt x="0" y="68"/>
                      </a:lnTo>
                      <a:lnTo>
                        <a:pt x="0" y="99"/>
                      </a:lnTo>
                      <a:lnTo>
                        <a:pt x="118" y="99"/>
                      </a:lnTo>
                      <a:lnTo>
                        <a:pt x="118" y="175"/>
                      </a:lnTo>
                      <a:lnTo>
                        <a:pt x="0" y="175"/>
                      </a:lnTo>
                      <a:lnTo>
                        <a:pt x="0" y="208"/>
                      </a:lnTo>
                      <a:lnTo>
                        <a:pt x="118" y="208"/>
                      </a:lnTo>
                      <a:lnTo>
                        <a:pt x="118" y="250"/>
                      </a:lnTo>
                      <a:lnTo>
                        <a:pt x="253" y="250"/>
                      </a:lnTo>
                      <a:lnTo>
                        <a:pt x="253" y="274"/>
                      </a:lnTo>
                      <a:lnTo>
                        <a:pt x="312" y="274"/>
                      </a:lnTo>
                      <a:lnTo>
                        <a:pt x="312" y="160"/>
                      </a:lnTo>
                      <a:lnTo>
                        <a:pt x="427" y="160"/>
                      </a:lnTo>
                      <a:lnTo>
                        <a:pt x="427" y="123"/>
                      </a:lnTo>
                      <a:close/>
                    </a:path>
                  </a:pathLst>
                </a:custGeom>
                <a:solidFill>
                  <a:schemeClr val="bg1">
                    <a:lumMod val="65000"/>
                  </a:schemeClr>
                </a:solid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40" name="Freeform 132"/>
                <p:cNvSpPr>
                  <a:spLocks/>
                </p:cNvSpPr>
                <p:nvPr/>
              </p:nvSpPr>
              <p:spPr bwMode="black">
                <a:xfrm>
                  <a:off x="8854342" y="3656746"/>
                  <a:ext cx="307865" cy="205424"/>
                </a:xfrm>
                <a:custGeom>
                  <a:avLst/>
                  <a:gdLst>
                    <a:gd name="T0" fmla="*/ 156 w 439"/>
                    <a:gd name="T1" fmla="*/ 0 h 293"/>
                    <a:gd name="T2" fmla="*/ 113 w 439"/>
                    <a:gd name="T3" fmla="*/ 57 h 293"/>
                    <a:gd name="T4" fmla="*/ 111 w 439"/>
                    <a:gd name="T5" fmla="*/ 57 h 293"/>
                    <a:gd name="T6" fmla="*/ 111 w 439"/>
                    <a:gd name="T7" fmla="*/ 59 h 293"/>
                    <a:gd name="T8" fmla="*/ 111 w 439"/>
                    <a:gd name="T9" fmla="*/ 61 h 293"/>
                    <a:gd name="T10" fmla="*/ 111 w 439"/>
                    <a:gd name="T11" fmla="*/ 61 h 293"/>
                    <a:gd name="T12" fmla="*/ 111 w 439"/>
                    <a:gd name="T13" fmla="*/ 123 h 293"/>
                    <a:gd name="T14" fmla="*/ 0 w 439"/>
                    <a:gd name="T15" fmla="*/ 123 h 293"/>
                    <a:gd name="T16" fmla="*/ 0 w 439"/>
                    <a:gd name="T17" fmla="*/ 161 h 293"/>
                    <a:gd name="T18" fmla="*/ 111 w 439"/>
                    <a:gd name="T19" fmla="*/ 161 h 293"/>
                    <a:gd name="T20" fmla="*/ 111 w 439"/>
                    <a:gd name="T21" fmla="*/ 234 h 293"/>
                    <a:gd name="T22" fmla="*/ 111 w 439"/>
                    <a:gd name="T23" fmla="*/ 234 h 293"/>
                    <a:gd name="T24" fmla="*/ 111 w 439"/>
                    <a:gd name="T25" fmla="*/ 234 h 293"/>
                    <a:gd name="T26" fmla="*/ 111 w 439"/>
                    <a:gd name="T27" fmla="*/ 239 h 293"/>
                    <a:gd name="T28" fmla="*/ 115 w 439"/>
                    <a:gd name="T29" fmla="*/ 239 h 293"/>
                    <a:gd name="T30" fmla="*/ 156 w 439"/>
                    <a:gd name="T31" fmla="*/ 293 h 293"/>
                    <a:gd name="T32" fmla="*/ 439 w 439"/>
                    <a:gd name="T33" fmla="*/ 293 h 293"/>
                    <a:gd name="T34" fmla="*/ 437 w 439"/>
                    <a:gd name="T35" fmla="*/ 239 h 293"/>
                    <a:gd name="T36" fmla="*/ 437 w 439"/>
                    <a:gd name="T37" fmla="*/ 239 h 293"/>
                    <a:gd name="T38" fmla="*/ 437 w 439"/>
                    <a:gd name="T39" fmla="*/ 57 h 293"/>
                    <a:gd name="T40" fmla="*/ 437 w 439"/>
                    <a:gd name="T41" fmla="*/ 57 h 293"/>
                    <a:gd name="T42" fmla="*/ 439 w 439"/>
                    <a:gd name="T43" fmla="*/ 0 h 293"/>
                    <a:gd name="T44" fmla="*/ 156 w 439"/>
                    <a:gd name="T45"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93">
                      <a:moveTo>
                        <a:pt x="156" y="0"/>
                      </a:moveTo>
                      <a:lnTo>
                        <a:pt x="113" y="57"/>
                      </a:lnTo>
                      <a:lnTo>
                        <a:pt x="111" y="57"/>
                      </a:lnTo>
                      <a:lnTo>
                        <a:pt x="111" y="59"/>
                      </a:lnTo>
                      <a:lnTo>
                        <a:pt x="111" y="61"/>
                      </a:lnTo>
                      <a:lnTo>
                        <a:pt x="111" y="61"/>
                      </a:lnTo>
                      <a:lnTo>
                        <a:pt x="111" y="123"/>
                      </a:lnTo>
                      <a:lnTo>
                        <a:pt x="0" y="123"/>
                      </a:lnTo>
                      <a:lnTo>
                        <a:pt x="0" y="161"/>
                      </a:lnTo>
                      <a:lnTo>
                        <a:pt x="111" y="161"/>
                      </a:lnTo>
                      <a:lnTo>
                        <a:pt x="111" y="234"/>
                      </a:lnTo>
                      <a:lnTo>
                        <a:pt x="111" y="234"/>
                      </a:lnTo>
                      <a:lnTo>
                        <a:pt x="111" y="234"/>
                      </a:lnTo>
                      <a:lnTo>
                        <a:pt x="111" y="239"/>
                      </a:lnTo>
                      <a:lnTo>
                        <a:pt x="115" y="239"/>
                      </a:lnTo>
                      <a:lnTo>
                        <a:pt x="156" y="293"/>
                      </a:lnTo>
                      <a:lnTo>
                        <a:pt x="439" y="293"/>
                      </a:lnTo>
                      <a:lnTo>
                        <a:pt x="437" y="239"/>
                      </a:lnTo>
                      <a:lnTo>
                        <a:pt x="437" y="239"/>
                      </a:lnTo>
                      <a:lnTo>
                        <a:pt x="437" y="57"/>
                      </a:lnTo>
                      <a:lnTo>
                        <a:pt x="437" y="57"/>
                      </a:lnTo>
                      <a:lnTo>
                        <a:pt x="439" y="0"/>
                      </a:lnTo>
                      <a:lnTo>
                        <a:pt x="156" y="0"/>
                      </a:lnTo>
                      <a:close/>
                    </a:path>
                  </a:pathLst>
                </a:custGeom>
                <a:grpFill/>
                <a:ln>
                  <a:noFill/>
                </a:ln>
              </p:spPr>
              <p:txBody>
                <a:bodyPr vert="horz" wrap="square" lIns="80664" tIns="40332" rIns="80664" bIns="40332"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567"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grpSp>
        <p:nvGrpSpPr>
          <p:cNvPr id="15" name="Group 14"/>
          <p:cNvGrpSpPr/>
          <p:nvPr/>
        </p:nvGrpSpPr>
        <p:grpSpPr>
          <a:xfrm>
            <a:off x="8648624" y="3966333"/>
            <a:ext cx="3018376" cy="2410380"/>
            <a:chOff x="8822415" y="4045446"/>
            <a:chExt cx="3079337" cy="2459062"/>
          </a:xfrm>
        </p:grpSpPr>
        <p:sp>
          <p:nvSpPr>
            <p:cNvPr id="281" name="Rectangle 280"/>
            <p:cNvSpPr/>
            <p:nvPr/>
          </p:nvSpPr>
          <p:spPr bwMode="auto">
            <a:xfrm>
              <a:off x="8822416" y="5921686"/>
              <a:ext cx="3026266" cy="582822"/>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Cloud</a:t>
              </a:r>
            </a:p>
          </p:txBody>
        </p:sp>
        <p:grpSp>
          <p:nvGrpSpPr>
            <p:cNvPr id="12" name="Group 11"/>
            <p:cNvGrpSpPr/>
            <p:nvPr/>
          </p:nvGrpSpPr>
          <p:grpSpPr>
            <a:xfrm>
              <a:off x="8822415" y="4045446"/>
              <a:ext cx="3079337" cy="1985188"/>
              <a:chOff x="9300956" y="3223358"/>
              <a:chExt cx="2946190" cy="1899351"/>
            </a:xfrm>
          </p:grpSpPr>
          <p:grpSp>
            <p:nvGrpSpPr>
              <p:cNvPr id="35" name="Group 34"/>
              <p:cNvGrpSpPr/>
              <p:nvPr/>
            </p:nvGrpSpPr>
            <p:grpSpPr>
              <a:xfrm>
                <a:off x="10788656" y="3223358"/>
                <a:ext cx="1458490" cy="980587"/>
                <a:chOff x="10628955" y="3238085"/>
                <a:chExt cx="1458490" cy="980587"/>
              </a:xfrm>
            </p:grpSpPr>
            <p:pic>
              <p:nvPicPr>
                <p:cNvPr id="32" name="Picture 31"/>
                <p:cNvPicPr>
                  <a:picLocks noChangeAspect="1"/>
                </p:cNvPicPr>
                <p:nvPr/>
              </p:nvPicPr>
              <p:blipFill>
                <a:blip r:embed="rId3"/>
                <a:stretch>
                  <a:fillRect/>
                </a:stretch>
              </p:blipFill>
              <p:spPr>
                <a:xfrm>
                  <a:off x="10628955" y="3238085"/>
                  <a:ext cx="1458490" cy="980587"/>
                </a:xfrm>
                <a:prstGeom prst="rect">
                  <a:avLst/>
                </a:prstGeom>
              </p:spPr>
            </p:pic>
            <p:sp>
              <p:nvSpPr>
                <p:cNvPr id="180" name="TextBox 179"/>
                <p:cNvSpPr txBox="1"/>
                <p:nvPr/>
              </p:nvSpPr>
              <p:spPr>
                <a:xfrm>
                  <a:off x="10691609" y="3647935"/>
                  <a:ext cx="1333920"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SaaS</a:t>
                  </a:r>
                </a:p>
              </p:txBody>
            </p:sp>
          </p:grpSp>
          <p:grpSp>
            <p:nvGrpSpPr>
              <p:cNvPr id="36" name="Group 35"/>
              <p:cNvGrpSpPr/>
              <p:nvPr/>
            </p:nvGrpSpPr>
            <p:grpSpPr>
              <a:xfrm>
                <a:off x="9418029" y="3373118"/>
                <a:ext cx="1641567" cy="1112793"/>
                <a:chOff x="9408112" y="3317093"/>
                <a:chExt cx="1292341" cy="876058"/>
              </a:xfrm>
            </p:grpSpPr>
            <p:pic>
              <p:nvPicPr>
                <p:cNvPr id="33" name="Picture 32"/>
                <p:cNvPicPr>
                  <a:picLocks noChangeAspect="1"/>
                </p:cNvPicPr>
                <p:nvPr/>
              </p:nvPicPr>
              <p:blipFill>
                <a:blip r:embed="rId4"/>
                <a:stretch>
                  <a:fillRect/>
                </a:stretch>
              </p:blipFill>
              <p:spPr>
                <a:xfrm>
                  <a:off x="9408112" y="3317093"/>
                  <a:ext cx="1292341" cy="876058"/>
                </a:xfrm>
                <a:prstGeom prst="rect">
                  <a:avLst/>
                </a:prstGeom>
              </p:spPr>
            </p:pic>
            <p:sp>
              <p:nvSpPr>
                <p:cNvPr id="204" name="TextBox 203"/>
                <p:cNvSpPr txBox="1"/>
                <p:nvPr/>
              </p:nvSpPr>
              <p:spPr>
                <a:xfrm>
                  <a:off x="9442526" y="3700547"/>
                  <a:ext cx="1185112" cy="187825"/>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Azure</a:t>
                  </a:r>
                </a:p>
              </p:txBody>
            </p:sp>
          </p:grpSp>
          <p:grpSp>
            <p:nvGrpSpPr>
              <p:cNvPr id="34" name="Group 33"/>
              <p:cNvGrpSpPr/>
              <p:nvPr/>
            </p:nvGrpSpPr>
            <p:grpSpPr>
              <a:xfrm>
                <a:off x="10474084" y="3905483"/>
                <a:ext cx="1740922" cy="1174699"/>
                <a:chOff x="10266385" y="3762279"/>
                <a:chExt cx="1740922" cy="1174699"/>
              </a:xfrm>
            </p:grpSpPr>
            <p:pic>
              <p:nvPicPr>
                <p:cNvPr id="31" name="Picture 30"/>
                <p:cNvPicPr>
                  <a:picLocks noChangeAspect="1"/>
                </p:cNvPicPr>
                <p:nvPr/>
              </p:nvPicPr>
              <p:blipFill>
                <a:blip r:embed="rId5"/>
                <a:stretch>
                  <a:fillRect/>
                </a:stretch>
              </p:blipFill>
              <p:spPr>
                <a:xfrm>
                  <a:off x="10266385" y="3762279"/>
                  <a:ext cx="1740922" cy="1174699"/>
                </a:xfrm>
                <a:prstGeom prst="rect">
                  <a:avLst/>
                </a:prstGeom>
              </p:spPr>
            </p:pic>
            <p:sp>
              <p:nvSpPr>
                <p:cNvPr id="121" name="TextBox 120"/>
                <p:cNvSpPr txBox="1"/>
                <p:nvPr/>
              </p:nvSpPr>
              <p:spPr>
                <a:xfrm>
                  <a:off x="10405117" y="4325388"/>
                  <a:ext cx="1489586" cy="23858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Office 365</a:t>
                  </a:r>
                </a:p>
              </p:txBody>
            </p:sp>
          </p:grpSp>
          <p:grpSp>
            <p:nvGrpSpPr>
              <p:cNvPr id="37" name="Group 36"/>
              <p:cNvGrpSpPr/>
              <p:nvPr/>
            </p:nvGrpSpPr>
            <p:grpSpPr>
              <a:xfrm>
                <a:off x="9300956" y="4146061"/>
                <a:ext cx="1452632" cy="976648"/>
                <a:chOff x="9301960" y="4339948"/>
                <a:chExt cx="1452632" cy="976648"/>
              </a:xfrm>
            </p:grpSpPr>
            <p:pic>
              <p:nvPicPr>
                <p:cNvPr id="210" name="Picture 209"/>
                <p:cNvPicPr>
                  <a:picLocks noChangeAspect="1"/>
                </p:cNvPicPr>
                <p:nvPr/>
              </p:nvPicPr>
              <p:blipFill>
                <a:blip r:embed="rId3"/>
                <a:stretch>
                  <a:fillRect/>
                </a:stretch>
              </p:blipFill>
              <p:spPr>
                <a:xfrm>
                  <a:off x="9301960" y="4339948"/>
                  <a:ext cx="1452632" cy="976648"/>
                </a:xfrm>
                <a:prstGeom prst="rect">
                  <a:avLst/>
                </a:prstGeom>
              </p:spPr>
            </p:pic>
            <p:sp>
              <p:nvSpPr>
                <p:cNvPr id="174" name="TextBox 173"/>
                <p:cNvSpPr txBox="1"/>
                <p:nvPr/>
              </p:nvSpPr>
              <p:spPr>
                <a:xfrm>
                  <a:off x="9637156" y="4658664"/>
                  <a:ext cx="836500" cy="477161"/>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Public</a:t>
                  </a:r>
                </a:p>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765" b="0" i="0" u="none" strike="noStrike" kern="1200" cap="none" spc="0" normalizeH="0" baseline="0" noProof="0">
                      <a:ln>
                        <a:noFill/>
                      </a:ln>
                      <a:solidFill>
                        <a:srgbClr val="FFFFFF"/>
                      </a:solidFill>
                      <a:effectLst/>
                      <a:uLnTx/>
                      <a:uFillTx/>
                      <a:latin typeface="Segoe UI Light"/>
                      <a:ea typeface="ＭＳ Ｐゴシック" charset="0"/>
                      <a:cs typeface="Segoe UI Light"/>
                    </a:rPr>
                    <a:t>cloud</a:t>
                  </a:r>
                </a:p>
              </p:txBody>
            </p:sp>
          </p:grpSp>
        </p:grpSp>
      </p:grpSp>
      <p:grpSp>
        <p:nvGrpSpPr>
          <p:cNvPr id="22" name="Group 21"/>
          <p:cNvGrpSpPr/>
          <p:nvPr/>
        </p:nvGrpSpPr>
        <p:grpSpPr>
          <a:xfrm>
            <a:off x="444061" y="2785570"/>
            <a:ext cx="2960139" cy="3933709"/>
            <a:chOff x="452147" y="2891636"/>
            <a:chExt cx="3019924" cy="4013157"/>
          </a:xfrm>
        </p:grpSpPr>
        <p:grpSp>
          <p:nvGrpSpPr>
            <p:cNvPr id="24" name="Group 23"/>
            <p:cNvGrpSpPr/>
            <p:nvPr/>
          </p:nvGrpSpPr>
          <p:grpSpPr>
            <a:xfrm>
              <a:off x="657780" y="4081871"/>
              <a:ext cx="1446550" cy="1323565"/>
              <a:chOff x="2501656" y="3425981"/>
              <a:chExt cx="1199283" cy="1097328"/>
            </a:xfrm>
          </p:grpSpPr>
          <p:grpSp>
            <p:nvGrpSpPr>
              <p:cNvPr id="222" name="Group 221"/>
              <p:cNvGrpSpPr/>
              <p:nvPr/>
            </p:nvGrpSpPr>
            <p:grpSpPr>
              <a:xfrm>
                <a:off x="2501656" y="3425981"/>
                <a:ext cx="1098104" cy="1097328"/>
                <a:chOff x="13721177" y="6333144"/>
                <a:chExt cx="776180" cy="775633"/>
              </a:xfrm>
            </p:grpSpPr>
            <p:sp>
              <p:nvSpPr>
                <p:cNvPr id="223" name="Oval 7"/>
                <p:cNvSpPr>
                  <a:spLocks noChangeArrowheads="1"/>
                </p:cNvSpPr>
                <p:nvPr/>
              </p:nvSpPr>
              <p:spPr bwMode="auto">
                <a:xfrm>
                  <a:off x="14040370" y="6651788"/>
                  <a:ext cx="456987" cy="456989"/>
                </a:xfrm>
                <a:prstGeom prst="ellipse">
                  <a:avLst/>
                </a:prstGeom>
                <a:solidFill>
                  <a:srgbClr val="FFB900">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4" name="Freeform 8"/>
                <p:cNvSpPr>
                  <a:spLocks/>
                </p:cNvSpPr>
                <p:nvPr/>
              </p:nvSpPr>
              <p:spPr bwMode="auto">
                <a:xfrm>
                  <a:off x="14139586" y="678825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5" name="Freeform 9"/>
                <p:cNvSpPr>
                  <a:spLocks/>
                </p:cNvSpPr>
                <p:nvPr/>
              </p:nvSpPr>
              <p:spPr bwMode="auto">
                <a:xfrm>
                  <a:off x="13721177" y="6333144"/>
                  <a:ext cx="122392" cy="208682"/>
                </a:xfrm>
                <a:custGeom>
                  <a:avLst/>
                  <a:gdLst>
                    <a:gd name="T0" fmla="*/ 232 w 232"/>
                    <a:gd name="T1" fmla="*/ 132 h 395"/>
                    <a:gd name="T2" fmla="*/ 230 w 232"/>
                    <a:gd name="T3" fmla="*/ 395 h 395"/>
                    <a:gd name="T4" fmla="*/ 0 w 232"/>
                    <a:gd name="T5" fmla="*/ 262 h 395"/>
                    <a:gd name="T6" fmla="*/ 2 w 232"/>
                    <a:gd name="T7" fmla="*/ 0 h 395"/>
                    <a:gd name="T8" fmla="*/ 232 w 232"/>
                    <a:gd name="T9" fmla="*/ 132 h 395"/>
                  </a:gdLst>
                  <a:ahLst/>
                  <a:cxnLst>
                    <a:cxn ang="0">
                      <a:pos x="T0" y="T1"/>
                    </a:cxn>
                    <a:cxn ang="0">
                      <a:pos x="T2" y="T3"/>
                    </a:cxn>
                    <a:cxn ang="0">
                      <a:pos x="T4" y="T5"/>
                    </a:cxn>
                    <a:cxn ang="0">
                      <a:pos x="T6" y="T7"/>
                    </a:cxn>
                    <a:cxn ang="0">
                      <a:pos x="T8" y="T9"/>
                    </a:cxn>
                  </a:cxnLst>
                  <a:rect l="0" t="0" r="r" b="b"/>
                  <a:pathLst>
                    <a:path w="232" h="395">
                      <a:moveTo>
                        <a:pt x="232" y="132"/>
                      </a:moveTo>
                      <a:lnTo>
                        <a:pt x="230" y="395"/>
                      </a:lnTo>
                      <a:lnTo>
                        <a:pt x="0" y="262"/>
                      </a:lnTo>
                      <a:lnTo>
                        <a:pt x="2" y="0"/>
                      </a:lnTo>
                      <a:lnTo>
                        <a:pt x="232" y="132"/>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6" name="Freeform 10"/>
                <p:cNvSpPr>
                  <a:spLocks/>
                </p:cNvSpPr>
                <p:nvPr/>
              </p:nvSpPr>
              <p:spPr bwMode="auto">
                <a:xfrm>
                  <a:off x="14261979" y="6788254"/>
                  <a:ext cx="121511" cy="208682"/>
                </a:xfrm>
                <a:custGeom>
                  <a:avLst/>
                  <a:gdLst>
                    <a:gd name="T0" fmla="*/ 0 w 230"/>
                    <a:gd name="T1" fmla="*/ 132 h 395"/>
                    <a:gd name="T2" fmla="*/ 0 w 230"/>
                    <a:gd name="T3" fmla="*/ 395 h 395"/>
                    <a:gd name="T4" fmla="*/ 230 w 230"/>
                    <a:gd name="T5" fmla="*/ 262 h 395"/>
                    <a:gd name="T6" fmla="*/ 230 w 230"/>
                    <a:gd name="T7" fmla="*/ 0 h 395"/>
                    <a:gd name="T8" fmla="*/ 0 w 230"/>
                    <a:gd name="T9" fmla="*/ 132 h 395"/>
                  </a:gdLst>
                  <a:ahLst/>
                  <a:cxnLst>
                    <a:cxn ang="0">
                      <a:pos x="T0" y="T1"/>
                    </a:cxn>
                    <a:cxn ang="0">
                      <a:pos x="T2" y="T3"/>
                    </a:cxn>
                    <a:cxn ang="0">
                      <a:pos x="T4" y="T5"/>
                    </a:cxn>
                    <a:cxn ang="0">
                      <a:pos x="T6" y="T7"/>
                    </a:cxn>
                    <a:cxn ang="0">
                      <a:pos x="T8" y="T9"/>
                    </a:cxn>
                  </a:cxnLst>
                  <a:rect l="0" t="0" r="r" b="b"/>
                  <a:pathLst>
                    <a:path w="230" h="395">
                      <a:moveTo>
                        <a:pt x="0" y="132"/>
                      </a:moveTo>
                      <a:lnTo>
                        <a:pt x="0" y="395"/>
                      </a:lnTo>
                      <a:lnTo>
                        <a:pt x="230" y="262"/>
                      </a:lnTo>
                      <a:lnTo>
                        <a:pt x="230" y="0"/>
                      </a:lnTo>
                      <a:lnTo>
                        <a:pt x="0" y="132"/>
                      </a:lnTo>
                      <a:close/>
                    </a:path>
                  </a:pathLst>
                </a:custGeom>
                <a:solidFill>
                  <a:srgbClr val="EB3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1" name="Freeform 11"/>
                <p:cNvSpPr>
                  <a:spLocks/>
                </p:cNvSpPr>
                <p:nvPr/>
              </p:nvSpPr>
              <p:spPr bwMode="auto">
                <a:xfrm>
                  <a:off x="14140465" y="6718695"/>
                  <a:ext cx="243022" cy="140002"/>
                </a:xfrm>
                <a:custGeom>
                  <a:avLst/>
                  <a:gdLst>
                    <a:gd name="T0" fmla="*/ 230 w 460"/>
                    <a:gd name="T1" fmla="*/ 265 h 265"/>
                    <a:gd name="T2" fmla="*/ 0 w 460"/>
                    <a:gd name="T3" fmla="*/ 130 h 265"/>
                    <a:gd name="T4" fmla="*/ 228 w 460"/>
                    <a:gd name="T5" fmla="*/ 0 h 265"/>
                    <a:gd name="T6" fmla="*/ 460 w 460"/>
                    <a:gd name="T7" fmla="*/ 130 h 265"/>
                    <a:gd name="T8" fmla="*/ 230 w 460"/>
                    <a:gd name="T9" fmla="*/ 265 h 265"/>
                  </a:gdLst>
                  <a:ahLst/>
                  <a:cxnLst>
                    <a:cxn ang="0">
                      <a:pos x="T0" y="T1"/>
                    </a:cxn>
                    <a:cxn ang="0">
                      <a:pos x="T2" y="T3"/>
                    </a:cxn>
                    <a:cxn ang="0">
                      <a:pos x="T4" y="T5"/>
                    </a:cxn>
                    <a:cxn ang="0">
                      <a:pos x="T6" y="T7"/>
                    </a:cxn>
                    <a:cxn ang="0">
                      <a:pos x="T8" y="T9"/>
                    </a:cxn>
                  </a:cxnLst>
                  <a:rect l="0" t="0" r="r" b="b"/>
                  <a:pathLst>
                    <a:path w="460" h="265">
                      <a:moveTo>
                        <a:pt x="230" y="265"/>
                      </a:moveTo>
                      <a:lnTo>
                        <a:pt x="0" y="130"/>
                      </a:lnTo>
                      <a:lnTo>
                        <a:pt x="228" y="0"/>
                      </a:lnTo>
                      <a:lnTo>
                        <a:pt x="460" y="130"/>
                      </a:lnTo>
                      <a:lnTo>
                        <a:pt x="230" y="265"/>
                      </a:lnTo>
                      <a:close/>
                    </a:path>
                  </a:pathLst>
                </a:custGeom>
                <a:solidFill>
                  <a:srgbClr val="FCD11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1" name="Group 320"/>
              <p:cNvGrpSpPr/>
              <p:nvPr/>
            </p:nvGrpSpPr>
            <p:grpSpPr>
              <a:xfrm>
                <a:off x="2933524" y="3467810"/>
                <a:ext cx="511794" cy="510807"/>
                <a:chOff x="13445955" y="6796212"/>
                <a:chExt cx="456988" cy="456109"/>
              </a:xfrm>
            </p:grpSpPr>
            <p:sp>
              <p:nvSpPr>
                <p:cNvPr id="322" name="Oval 12"/>
                <p:cNvSpPr>
                  <a:spLocks noChangeArrowheads="1"/>
                </p:cNvSpPr>
                <p:nvPr/>
              </p:nvSpPr>
              <p:spPr bwMode="auto">
                <a:xfrm>
                  <a:off x="13445955" y="6796212"/>
                  <a:ext cx="456988" cy="456109"/>
                </a:xfrm>
                <a:prstGeom prst="ellipse">
                  <a:avLst/>
                </a:prstGeom>
                <a:solidFill>
                  <a:srgbClr val="00B294">
                    <a:alpha val="85000"/>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3" name="Freeform 13"/>
                <p:cNvSpPr>
                  <a:spLocks/>
                </p:cNvSpPr>
                <p:nvPr/>
              </p:nvSpPr>
              <p:spPr bwMode="auto">
                <a:xfrm>
                  <a:off x="13533952" y="6963973"/>
                  <a:ext cx="123272" cy="206923"/>
                </a:xfrm>
                <a:custGeom>
                  <a:avLst/>
                  <a:gdLst>
                    <a:gd name="T0" fmla="*/ 163 w 163"/>
                    <a:gd name="T1" fmla="*/ 90 h 275"/>
                    <a:gd name="T2" fmla="*/ 161 w 163"/>
                    <a:gd name="T3" fmla="*/ 275 h 275"/>
                    <a:gd name="T4" fmla="*/ 0 w 163"/>
                    <a:gd name="T5" fmla="*/ 183 h 275"/>
                    <a:gd name="T6" fmla="*/ 0 w 163"/>
                    <a:gd name="T7" fmla="*/ 0 h 275"/>
                    <a:gd name="T8" fmla="*/ 163 w 163"/>
                    <a:gd name="T9" fmla="*/ 90 h 275"/>
                  </a:gdLst>
                  <a:ahLst/>
                  <a:cxnLst>
                    <a:cxn ang="0">
                      <a:pos x="T0" y="T1"/>
                    </a:cxn>
                    <a:cxn ang="0">
                      <a:pos x="T2" y="T3"/>
                    </a:cxn>
                    <a:cxn ang="0">
                      <a:pos x="T4" y="T5"/>
                    </a:cxn>
                    <a:cxn ang="0">
                      <a:pos x="T6" y="T7"/>
                    </a:cxn>
                    <a:cxn ang="0">
                      <a:pos x="T8" y="T9"/>
                    </a:cxn>
                  </a:cxnLst>
                  <a:rect l="0" t="0" r="r" b="b"/>
                  <a:pathLst>
                    <a:path w="163" h="275">
                      <a:moveTo>
                        <a:pt x="163" y="90"/>
                      </a:moveTo>
                      <a:lnTo>
                        <a:pt x="161" y="275"/>
                      </a:lnTo>
                      <a:lnTo>
                        <a:pt x="0" y="183"/>
                      </a:lnTo>
                      <a:lnTo>
                        <a:pt x="0" y="0"/>
                      </a:lnTo>
                      <a:lnTo>
                        <a:pt x="163" y="90"/>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4" name="Freeform 14"/>
                <p:cNvSpPr>
                  <a:spLocks/>
                </p:cNvSpPr>
                <p:nvPr/>
              </p:nvSpPr>
              <p:spPr bwMode="auto">
                <a:xfrm>
                  <a:off x="13656342" y="6945399"/>
                  <a:ext cx="121511" cy="206921"/>
                </a:xfrm>
                <a:custGeom>
                  <a:avLst/>
                  <a:gdLst>
                    <a:gd name="T0" fmla="*/ 2 w 161"/>
                    <a:gd name="T1" fmla="*/ 90 h 275"/>
                    <a:gd name="T2" fmla="*/ 0 w 161"/>
                    <a:gd name="T3" fmla="*/ 275 h 275"/>
                    <a:gd name="T4" fmla="*/ 161 w 161"/>
                    <a:gd name="T5" fmla="*/ 183 h 275"/>
                    <a:gd name="T6" fmla="*/ 161 w 161"/>
                    <a:gd name="T7" fmla="*/ 0 h 275"/>
                    <a:gd name="T8" fmla="*/ 2 w 161"/>
                    <a:gd name="T9" fmla="*/ 90 h 275"/>
                  </a:gdLst>
                  <a:ahLst/>
                  <a:cxnLst>
                    <a:cxn ang="0">
                      <a:pos x="T0" y="T1"/>
                    </a:cxn>
                    <a:cxn ang="0">
                      <a:pos x="T2" y="T3"/>
                    </a:cxn>
                    <a:cxn ang="0">
                      <a:pos x="T4" y="T5"/>
                    </a:cxn>
                    <a:cxn ang="0">
                      <a:pos x="T6" y="T7"/>
                    </a:cxn>
                    <a:cxn ang="0">
                      <a:pos x="T8" y="T9"/>
                    </a:cxn>
                  </a:cxnLst>
                  <a:rect l="0" t="0" r="r" b="b"/>
                  <a:pathLst>
                    <a:path w="161" h="275">
                      <a:moveTo>
                        <a:pt x="2" y="90"/>
                      </a:moveTo>
                      <a:lnTo>
                        <a:pt x="0" y="275"/>
                      </a:lnTo>
                      <a:lnTo>
                        <a:pt x="161" y="183"/>
                      </a:lnTo>
                      <a:lnTo>
                        <a:pt x="161" y="0"/>
                      </a:lnTo>
                      <a:lnTo>
                        <a:pt x="2" y="90"/>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5" name="Freeform 15"/>
                <p:cNvSpPr>
                  <a:spLocks/>
                </p:cNvSpPr>
                <p:nvPr/>
              </p:nvSpPr>
              <p:spPr bwMode="auto">
                <a:xfrm>
                  <a:off x="13524680" y="6875836"/>
                  <a:ext cx="243903" cy="139121"/>
                </a:xfrm>
                <a:custGeom>
                  <a:avLst/>
                  <a:gdLst>
                    <a:gd name="T0" fmla="*/ 163 w 322"/>
                    <a:gd name="T1" fmla="*/ 185 h 185"/>
                    <a:gd name="T2" fmla="*/ 0 w 322"/>
                    <a:gd name="T3" fmla="*/ 90 h 185"/>
                    <a:gd name="T4" fmla="*/ 161 w 322"/>
                    <a:gd name="T5" fmla="*/ 0 h 185"/>
                    <a:gd name="T6" fmla="*/ 322 w 322"/>
                    <a:gd name="T7" fmla="*/ 90 h 185"/>
                    <a:gd name="T8" fmla="*/ 163 w 322"/>
                    <a:gd name="T9" fmla="*/ 185 h 185"/>
                  </a:gdLst>
                  <a:ahLst/>
                  <a:cxnLst>
                    <a:cxn ang="0">
                      <a:pos x="T0" y="T1"/>
                    </a:cxn>
                    <a:cxn ang="0">
                      <a:pos x="T2" y="T3"/>
                    </a:cxn>
                    <a:cxn ang="0">
                      <a:pos x="T4" y="T5"/>
                    </a:cxn>
                    <a:cxn ang="0">
                      <a:pos x="T6" y="T7"/>
                    </a:cxn>
                    <a:cxn ang="0">
                      <a:pos x="T8" y="T9"/>
                    </a:cxn>
                  </a:cxnLst>
                  <a:rect l="0" t="0" r="r" b="b"/>
                  <a:pathLst>
                    <a:path w="322" h="185">
                      <a:moveTo>
                        <a:pt x="163" y="185"/>
                      </a:moveTo>
                      <a:lnTo>
                        <a:pt x="0" y="90"/>
                      </a:lnTo>
                      <a:lnTo>
                        <a:pt x="161" y="0"/>
                      </a:lnTo>
                      <a:lnTo>
                        <a:pt x="322" y="90"/>
                      </a:lnTo>
                      <a:lnTo>
                        <a:pt x="163" y="185"/>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nvGrpSpPr>
              <p:cNvPr id="326" name="Group 7"/>
              <p:cNvGrpSpPr>
                <a:grpSpLocks/>
              </p:cNvGrpSpPr>
              <p:nvPr/>
            </p:nvGrpSpPr>
            <p:grpSpPr bwMode="auto">
              <a:xfrm>
                <a:off x="3304795" y="3695801"/>
                <a:ext cx="396144" cy="396143"/>
                <a:chOff x="7857929" y="4717012"/>
                <a:chExt cx="1304516" cy="1314073"/>
              </a:xfrm>
            </p:grpSpPr>
            <p:sp>
              <p:nvSpPr>
                <p:cNvPr id="327" name="Freeform 16"/>
                <p:cNvSpPr>
                  <a:spLocks/>
                </p:cNvSpPr>
                <p:nvPr/>
              </p:nvSpPr>
              <p:spPr bwMode="auto">
                <a:xfrm>
                  <a:off x="7857929" y="4717012"/>
                  <a:ext cx="1304516" cy="1314073"/>
                </a:xfrm>
                <a:prstGeom prst="ellipse">
                  <a:avLst/>
                </a:prstGeom>
                <a:solidFill>
                  <a:srgbClr val="5364B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8" name="Freeform 19"/>
                <p:cNvSpPr>
                  <a:spLocks/>
                </p:cNvSpPr>
                <p:nvPr/>
              </p:nvSpPr>
              <p:spPr bwMode="auto">
                <a:xfrm>
                  <a:off x="8162648" y="5104697"/>
                  <a:ext cx="350056" cy="598689"/>
                </a:xfrm>
                <a:custGeom>
                  <a:avLst/>
                  <a:gdLst>
                    <a:gd name="T0" fmla="*/ 304 w 304"/>
                    <a:gd name="T1" fmla="*/ 173 h 521"/>
                    <a:gd name="T2" fmla="*/ 304 w 304"/>
                    <a:gd name="T3" fmla="*/ 521 h 521"/>
                    <a:gd name="T4" fmla="*/ 0 w 304"/>
                    <a:gd name="T5" fmla="*/ 346 h 521"/>
                    <a:gd name="T6" fmla="*/ 0 w 304"/>
                    <a:gd name="T7" fmla="*/ 0 h 521"/>
                    <a:gd name="T8" fmla="*/ 304 w 304"/>
                    <a:gd name="T9" fmla="*/ 173 h 521"/>
                  </a:gdLst>
                  <a:ahLst/>
                  <a:cxnLst>
                    <a:cxn ang="0">
                      <a:pos x="T0" y="T1"/>
                    </a:cxn>
                    <a:cxn ang="0">
                      <a:pos x="T2" y="T3"/>
                    </a:cxn>
                    <a:cxn ang="0">
                      <a:pos x="T4" y="T5"/>
                    </a:cxn>
                    <a:cxn ang="0">
                      <a:pos x="T6" y="T7"/>
                    </a:cxn>
                    <a:cxn ang="0">
                      <a:pos x="T8" y="T9"/>
                    </a:cxn>
                  </a:cxnLst>
                  <a:rect l="0" t="0" r="r" b="b"/>
                  <a:pathLst>
                    <a:path w="304" h="521">
                      <a:moveTo>
                        <a:pt x="304" y="173"/>
                      </a:moveTo>
                      <a:lnTo>
                        <a:pt x="304" y="521"/>
                      </a:lnTo>
                      <a:lnTo>
                        <a:pt x="0" y="346"/>
                      </a:lnTo>
                      <a:lnTo>
                        <a:pt x="0" y="0"/>
                      </a:lnTo>
                      <a:lnTo>
                        <a:pt x="304" y="17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29" name="Freeform 20"/>
                <p:cNvSpPr>
                  <a:spLocks/>
                </p:cNvSpPr>
                <p:nvPr/>
              </p:nvSpPr>
              <p:spPr bwMode="auto">
                <a:xfrm>
                  <a:off x="8512704" y="5104697"/>
                  <a:ext cx="347536" cy="598689"/>
                </a:xfrm>
                <a:custGeom>
                  <a:avLst/>
                  <a:gdLst>
                    <a:gd name="T0" fmla="*/ 0 w 303"/>
                    <a:gd name="T1" fmla="*/ 173 h 521"/>
                    <a:gd name="T2" fmla="*/ 0 w 303"/>
                    <a:gd name="T3" fmla="*/ 521 h 521"/>
                    <a:gd name="T4" fmla="*/ 303 w 303"/>
                    <a:gd name="T5" fmla="*/ 346 h 521"/>
                    <a:gd name="T6" fmla="*/ 303 w 303"/>
                    <a:gd name="T7" fmla="*/ 0 h 521"/>
                    <a:gd name="T8" fmla="*/ 0 w 303"/>
                    <a:gd name="T9" fmla="*/ 173 h 521"/>
                  </a:gdLst>
                  <a:ahLst/>
                  <a:cxnLst>
                    <a:cxn ang="0">
                      <a:pos x="T0" y="T1"/>
                    </a:cxn>
                    <a:cxn ang="0">
                      <a:pos x="T2" y="T3"/>
                    </a:cxn>
                    <a:cxn ang="0">
                      <a:pos x="T4" y="T5"/>
                    </a:cxn>
                    <a:cxn ang="0">
                      <a:pos x="T6" y="T7"/>
                    </a:cxn>
                    <a:cxn ang="0">
                      <a:pos x="T8" y="T9"/>
                    </a:cxn>
                  </a:cxnLst>
                  <a:rect l="0" t="0" r="r" b="b"/>
                  <a:pathLst>
                    <a:path w="303" h="521">
                      <a:moveTo>
                        <a:pt x="0" y="173"/>
                      </a:moveTo>
                      <a:lnTo>
                        <a:pt x="0" y="521"/>
                      </a:lnTo>
                      <a:lnTo>
                        <a:pt x="303" y="346"/>
                      </a:lnTo>
                      <a:lnTo>
                        <a:pt x="303" y="0"/>
                      </a:lnTo>
                      <a:lnTo>
                        <a:pt x="0" y="173"/>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330" name="Freeform 21"/>
                <p:cNvSpPr>
                  <a:spLocks/>
                </p:cNvSpPr>
                <p:nvPr/>
              </p:nvSpPr>
              <p:spPr bwMode="auto">
                <a:xfrm>
                  <a:off x="8128450" y="4800955"/>
                  <a:ext cx="697589" cy="398284"/>
                </a:xfrm>
                <a:custGeom>
                  <a:avLst/>
                  <a:gdLst>
                    <a:gd name="T0" fmla="*/ 304 w 607"/>
                    <a:gd name="T1" fmla="*/ 348 h 348"/>
                    <a:gd name="T2" fmla="*/ 0 w 607"/>
                    <a:gd name="T3" fmla="*/ 171 h 348"/>
                    <a:gd name="T4" fmla="*/ 304 w 607"/>
                    <a:gd name="T5" fmla="*/ 0 h 348"/>
                    <a:gd name="T6" fmla="*/ 607 w 607"/>
                    <a:gd name="T7" fmla="*/ 171 h 348"/>
                    <a:gd name="T8" fmla="*/ 304 w 607"/>
                    <a:gd name="T9" fmla="*/ 348 h 348"/>
                  </a:gdLst>
                  <a:ahLst/>
                  <a:cxnLst>
                    <a:cxn ang="0">
                      <a:pos x="T0" y="T1"/>
                    </a:cxn>
                    <a:cxn ang="0">
                      <a:pos x="T2" y="T3"/>
                    </a:cxn>
                    <a:cxn ang="0">
                      <a:pos x="T4" y="T5"/>
                    </a:cxn>
                    <a:cxn ang="0">
                      <a:pos x="T6" y="T7"/>
                    </a:cxn>
                    <a:cxn ang="0">
                      <a:pos x="T8" y="T9"/>
                    </a:cxn>
                  </a:cxnLst>
                  <a:rect l="0" t="0" r="r" b="b"/>
                  <a:pathLst>
                    <a:path w="607" h="348">
                      <a:moveTo>
                        <a:pt x="304" y="348"/>
                      </a:moveTo>
                      <a:lnTo>
                        <a:pt x="0" y="171"/>
                      </a:lnTo>
                      <a:lnTo>
                        <a:pt x="304" y="0"/>
                      </a:lnTo>
                      <a:lnTo>
                        <a:pt x="607" y="171"/>
                      </a:lnTo>
                      <a:lnTo>
                        <a:pt x="304" y="348"/>
                      </a:lnTo>
                      <a:close/>
                    </a:path>
                  </a:pathLst>
                </a:custGeom>
                <a:solidFill>
                  <a:srgbClr val="9B4F9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grpSp>
        <p:grpSp>
          <p:nvGrpSpPr>
            <p:cNvPr id="2" name="Group 1"/>
            <p:cNvGrpSpPr/>
            <p:nvPr/>
          </p:nvGrpSpPr>
          <p:grpSpPr>
            <a:xfrm>
              <a:off x="452147" y="2891636"/>
              <a:ext cx="3019924" cy="1258347"/>
              <a:chOff x="452147" y="2891636"/>
              <a:chExt cx="3019924" cy="1258347"/>
            </a:xfrm>
          </p:grpSpPr>
          <p:grpSp>
            <p:nvGrpSpPr>
              <p:cNvPr id="14" name="Group 13"/>
              <p:cNvGrpSpPr/>
              <p:nvPr/>
            </p:nvGrpSpPr>
            <p:grpSpPr>
              <a:xfrm>
                <a:off x="1027539" y="2968512"/>
                <a:ext cx="2444532" cy="1181471"/>
                <a:chOff x="1026802" y="2968425"/>
                <a:chExt cx="2444879" cy="1181640"/>
              </a:xfrm>
            </p:grpSpPr>
            <p:sp>
              <p:nvSpPr>
                <p:cNvPr id="69" name="Rectangle 68"/>
                <p:cNvSpPr/>
                <p:nvPr/>
              </p:nvSpPr>
              <p:spPr bwMode="auto">
                <a:xfrm>
                  <a:off x="1026802" y="3691328"/>
                  <a:ext cx="2444879" cy="458737"/>
                </a:xfrm>
                <a:prstGeom prst="rect">
                  <a:avLst/>
                </a:prstGeom>
                <a:noFill/>
                <a:ln w="19050">
                  <a:no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34" tIns="143387" rIns="179234" bIns="143387" numCol="1" spcCol="0" rtlCol="0" fromWordArt="0" anchor="b" anchorCtr="0" forceAA="0" compatLnSpc="1">
                  <a:prstTxWarp prst="textNoShape">
                    <a:avLst/>
                  </a:prstTxWarp>
                  <a:noAutofit/>
                </a:bodyPr>
                <a:lstStyle/>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Tx/>
                    <a:buFontTx/>
                    <a:buNone/>
                    <a:tabLst/>
                    <a:defRPr/>
                  </a:pPr>
                  <a:endParaRPr kumimoji="0" lang="en-US" sz="1961"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mn-ea"/>
                      <a:cs typeface="+mn-cs"/>
                    </a:rPr>
                    <a:t>Other </a:t>
                  </a:r>
                  <a:br>
                    <a:rPr kumimoji="0" lang="en-US" sz="1370" b="0" i="0" u="none" strike="noStrike" kern="1200" cap="none" spc="0" normalizeH="0" baseline="0" noProof="0">
                      <a:ln>
                        <a:noFill/>
                      </a:ln>
                      <a:solidFill>
                        <a:srgbClr val="FFFFFF"/>
                      </a:solidFill>
                      <a:effectLst/>
                      <a:uLnTx/>
                      <a:uFillTx/>
                      <a:latin typeface="Segoe UI"/>
                      <a:ea typeface="+mn-ea"/>
                      <a:cs typeface="+mn-cs"/>
                    </a:rPr>
                  </a:br>
                  <a:r>
                    <a:rPr kumimoji="0" lang="en-US" sz="1370" b="0" i="0" u="none" strike="noStrike" kern="1200" cap="none" spc="0" normalizeH="0" baseline="0" noProof="0">
                      <a:ln>
                        <a:noFill/>
                      </a:ln>
                      <a:solidFill>
                        <a:srgbClr val="FFFFFF"/>
                      </a:solidFill>
                      <a:effectLst/>
                      <a:uLnTx/>
                      <a:uFillTx/>
                      <a:latin typeface="Segoe UI"/>
                      <a:ea typeface="+mn-ea"/>
                      <a:cs typeface="+mn-cs"/>
                    </a:rPr>
                    <a:t>Directories</a:t>
                  </a:r>
                </a:p>
              </p:txBody>
            </p:sp>
            <p:sp>
              <p:nvSpPr>
                <p:cNvPr id="285" name="Rectangle 284"/>
                <p:cNvSpPr/>
                <p:nvPr/>
              </p:nvSpPr>
              <p:spPr>
                <a:xfrm>
                  <a:off x="1194501" y="2968425"/>
                  <a:ext cx="1698924" cy="387182"/>
                </a:xfrm>
                <a:prstGeom prst="rect">
                  <a:avLst/>
                </a:prstGeom>
                <a:ln>
                  <a:noFill/>
                </a:ln>
              </p:spPr>
              <p:txBody>
                <a:bodyPr wrap="square" lIns="0" tIns="0" rIns="0" bIns="0" anchor="ctr">
                  <a:spAutoFit/>
                </a:bodyPr>
                <a:lstStyle/>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Windows Server</a:t>
                  </a:r>
                </a:p>
                <a:p>
                  <a:pPr marL="0" marR="0" lvl="0" indent="0" algn="l" defTabSz="895747" rtl="0" eaLnBrk="1" fontAlgn="base" latinLnBrk="0" hangingPunct="1">
                    <a:lnSpc>
                      <a:spcPct val="90000"/>
                    </a:lnSpc>
                    <a:spcBef>
                      <a:spcPct val="0"/>
                    </a:spcBef>
                    <a:spcAft>
                      <a:spcPct val="0"/>
                    </a:spcAft>
                    <a:buClrTx/>
                    <a:buSzPct val="80000"/>
                    <a:buFontTx/>
                    <a:buNone/>
                    <a:tabLst/>
                    <a:defRPr/>
                  </a:pPr>
                  <a:r>
                    <a:rPr kumimoji="0" lang="en-US" sz="1370" b="0" i="0" u="none" strike="noStrike" kern="1200" cap="none" spc="0" normalizeH="0" baseline="0" noProof="0">
                      <a:ln>
                        <a:noFill/>
                      </a:ln>
                      <a:solidFill>
                        <a:srgbClr val="FFFFFF"/>
                      </a:solidFill>
                      <a:effectLst/>
                      <a:uLnTx/>
                      <a:uFillTx/>
                      <a:latin typeface="Segoe UI"/>
                      <a:ea typeface="ＭＳ Ｐゴシック" charset="0"/>
                      <a:cs typeface="+mn-cs"/>
                    </a:rPr>
                    <a:t>Active Directory</a:t>
                  </a:r>
                </a:p>
              </p:txBody>
            </p:sp>
          </p:grpSp>
          <p:pic>
            <p:nvPicPr>
              <p:cNvPr id="206" name="Picture 205"/>
              <p:cNvPicPr>
                <a:picLocks noChangeAspect="1"/>
              </p:cNvPicPr>
              <p:nvPr/>
            </p:nvPicPr>
            <p:blipFill>
              <a:blip r:embed="rId6"/>
              <a:stretch>
                <a:fillRect/>
              </a:stretch>
            </p:blipFill>
            <p:spPr>
              <a:xfrm>
                <a:off x="452147" y="2891636"/>
                <a:ext cx="690146" cy="456857"/>
              </a:xfrm>
              <a:prstGeom prst="rect">
                <a:avLst/>
              </a:prstGeom>
            </p:spPr>
          </p:pic>
          <p:pic>
            <p:nvPicPr>
              <p:cNvPr id="207" name="Picture 206"/>
              <p:cNvPicPr>
                <a:picLocks noChangeAspect="1"/>
              </p:cNvPicPr>
              <p:nvPr/>
            </p:nvPicPr>
            <p:blipFill>
              <a:blip r:embed="rId7"/>
              <a:stretch>
                <a:fillRect/>
              </a:stretch>
            </p:blipFill>
            <p:spPr>
              <a:xfrm>
                <a:off x="606183" y="3581552"/>
                <a:ext cx="366507" cy="513929"/>
              </a:xfrm>
              <a:prstGeom prst="rect">
                <a:avLst/>
              </a:prstGeom>
            </p:spPr>
          </p:pic>
        </p:grpSp>
        <p:grpSp>
          <p:nvGrpSpPr>
            <p:cNvPr id="17" name="Group 16"/>
            <p:cNvGrpSpPr/>
            <p:nvPr/>
          </p:nvGrpSpPr>
          <p:grpSpPr>
            <a:xfrm>
              <a:off x="1341864" y="4194317"/>
              <a:ext cx="1701865" cy="2710476"/>
              <a:chOff x="1341864" y="4194317"/>
              <a:chExt cx="1701865" cy="2710476"/>
            </a:xfrm>
          </p:grpSpPr>
          <p:grpSp>
            <p:nvGrpSpPr>
              <p:cNvPr id="211" name="Group 210"/>
              <p:cNvGrpSpPr/>
              <p:nvPr/>
            </p:nvGrpSpPr>
            <p:grpSpPr>
              <a:xfrm>
                <a:off x="1638076" y="4194317"/>
                <a:ext cx="1286469" cy="1827789"/>
                <a:chOff x="4410437" y="5171160"/>
                <a:chExt cx="871461" cy="1238332"/>
              </a:xfrm>
            </p:grpSpPr>
            <p:sp>
              <p:nvSpPr>
                <p:cNvPr id="213" name="Freeform 12"/>
                <p:cNvSpPr>
                  <a:spLocks noEditPoints="1"/>
                </p:cNvSpPr>
                <p:nvPr/>
              </p:nvSpPr>
              <p:spPr bwMode="auto">
                <a:xfrm>
                  <a:off x="4942457" y="5171160"/>
                  <a:ext cx="26858" cy="68574"/>
                </a:xfrm>
                <a:custGeom>
                  <a:avLst/>
                  <a:gdLst>
                    <a:gd name="T0" fmla="*/ 20 w 20"/>
                    <a:gd name="T1" fmla="*/ 0 h 51"/>
                    <a:gd name="T2" fmla="*/ 0 w 20"/>
                    <a:gd name="T3" fmla="*/ 51 h 51"/>
                    <a:gd name="T4" fmla="*/ 0 w 20"/>
                    <a:gd name="T5" fmla="*/ 51 h 51"/>
                    <a:gd name="T6" fmla="*/ 1 w 20"/>
                    <a:gd name="T7" fmla="*/ 46 h 51"/>
                    <a:gd name="T8" fmla="*/ 2 w 20"/>
                    <a:gd name="T9" fmla="*/ 43 h 51"/>
                    <a:gd name="T10" fmla="*/ 4 w 20"/>
                    <a:gd name="T11" fmla="*/ 36 h 51"/>
                    <a:gd name="T12" fmla="*/ 4 w 20"/>
                    <a:gd name="T13" fmla="*/ 34 h 51"/>
                    <a:gd name="T14" fmla="*/ 7 w 20"/>
                    <a:gd name="T15" fmla="*/ 27 h 51"/>
                    <a:gd name="T16" fmla="*/ 7 w 20"/>
                    <a:gd name="T17" fmla="*/ 25 h 51"/>
                    <a:gd name="T18" fmla="*/ 11 w 20"/>
                    <a:gd name="T19" fmla="*/ 18 h 51"/>
                    <a:gd name="T20" fmla="*/ 11 w 20"/>
                    <a:gd name="T21" fmla="*/ 17 h 51"/>
                    <a:gd name="T22" fmla="*/ 15 w 20"/>
                    <a:gd name="T23" fmla="*/ 8 h 51"/>
                    <a:gd name="T24" fmla="*/ 15 w 20"/>
                    <a:gd name="T25" fmla="*/ 8 h 51"/>
                    <a:gd name="T26" fmla="*/ 20 w 20"/>
                    <a:gd name="T27" fmla="*/ 0 h 51"/>
                    <a:gd name="T28" fmla="*/ 20 w 20"/>
                    <a:gd name="T29" fmla="*/ 0 h 51"/>
                    <a:gd name="T30" fmla="*/ 20 w 20"/>
                    <a:gd name="T31" fmla="*/ 0 h 51"/>
                    <a:gd name="T32" fmla="*/ 20 w 20"/>
                    <a:gd name="T33"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51">
                      <a:moveTo>
                        <a:pt x="20" y="0"/>
                      </a:moveTo>
                      <a:cubicBezTo>
                        <a:pt x="10" y="16"/>
                        <a:pt x="4" y="33"/>
                        <a:pt x="0" y="51"/>
                      </a:cubicBezTo>
                      <a:cubicBezTo>
                        <a:pt x="0" y="51"/>
                        <a:pt x="0" y="51"/>
                        <a:pt x="0" y="51"/>
                      </a:cubicBezTo>
                      <a:cubicBezTo>
                        <a:pt x="1" y="49"/>
                        <a:pt x="1" y="48"/>
                        <a:pt x="1" y="46"/>
                      </a:cubicBezTo>
                      <a:cubicBezTo>
                        <a:pt x="2" y="45"/>
                        <a:pt x="2" y="44"/>
                        <a:pt x="2" y="43"/>
                      </a:cubicBezTo>
                      <a:cubicBezTo>
                        <a:pt x="3" y="41"/>
                        <a:pt x="3" y="39"/>
                        <a:pt x="4" y="36"/>
                      </a:cubicBezTo>
                      <a:cubicBezTo>
                        <a:pt x="4" y="36"/>
                        <a:pt x="4" y="35"/>
                        <a:pt x="4" y="34"/>
                      </a:cubicBezTo>
                      <a:cubicBezTo>
                        <a:pt x="5" y="32"/>
                        <a:pt x="6" y="29"/>
                        <a:pt x="7" y="27"/>
                      </a:cubicBezTo>
                      <a:cubicBezTo>
                        <a:pt x="7" y="26"/>
                        <a:pt x="7" y="26"/>
                        <a:pt x="7" y="25"/>
                      </a:cubicBezTo>
                      <a:cubicBezTo>
                        <a:pt x="8" y="23"/>
                        <a:pt x="9" y="20"/>
                        <a:pt x="11" y="18"/>
                      </a:cubicBezTo>
                      <a:cubicBezTo>
                        <a:pt x="11" y="17"/>
                        <a:pt x="11" y="17"/>
                        <a:pt x="11" y="17"/>
                      </a:cubicBezTo>
                      <a:cubicBezTo>
                        <a:pt x="12" y="14"/>
                        <a:pt x="14" y="11"/>
                        <a:pt x="15" y="8"/>
                      </a:cubicBezTo>
                      <a:cubicBezTo>
                        <a:pt x="15" y="8"/>
                        <a:pt x="15" y="8"/>
                        <a:pt x="15" y="8"/>
                      </a:cubicBezTo>
                      <a:cubicBezTo>
                        <a:pt x="17" y="5"/>
                        <a:pt x="18" y="3"/>
                        <a:pt x="20" y="0"/>
                      </a:cubicBezTo>
                      <a:moveTo>
                        <a:pt x="20" y="0"/>
                      </a:moveTo>
                      <a:cubicBezTo>
                        <a:pt x="20" y="0"/>
                        <a:pt x="20" y="0"/>
                        <a:pt x="20" y="0"/>
                      </a:cubicBezTo>
                      <a:cubicBezTo>
                        <a:pt x="20" y="0"/>
                        <a:pt x="20" y="0"/>
                        <a:pt x="20" y="0"/>
                      </a:cubicBezTo>
                    </a:path>
                  </a:pathLst>
                </a:custGeom>
                <a:solidFill>
                  <a:srgbClr val="7F8FA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4" name="Rectangle 14"/>
                <p:cNvSpPr>
                  <a:spLocks noChangeArrowheads="1"/>
                </p:cNvSpPr>
                <p:nvPr/>
              </p:nvSpPr>
              <p:spPr bwMode="auto">
                <a:xfrm>
                  <a:off x="4741878" y="5239734"/>
                  <a:ext cx="540020" cy="116975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5" name="Rectangle 15"/>
                <p:cNvSpPr>
                  <a:spLocks noChangeArrowheads="1"/>
                </p:cNvSpPr>
                <p:nvPr/>
              </p:nvSpPr>
              <p:spPr bwMode="auto">
                <a:xfrm>
                  <a:off x="4741878" y="5239734"/>
                  <a:ext cx="540020" cy="1169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6" name="Rectangle 16"/>
                <p:cNvSpPr>
                  <a:spLocks noChangeArrowheads="1"/>
                </p:cNvSpPr>
                <p:nvPr/>
              </p:nvSpPr>
              <p:spPr bwMode="auto">
                <a:xfrm>
                  <a:off x="4796166" y="5796326"/>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7" name="Rectangle 17"/>
                <p:cNvSpPr>
                  <a:spLocks noChangeArrowheads="1"/>
                </p:cNvSpPr>
                <p:nvPr/>
              </p:nvSpPr>
              <p:spPr bwMode="auto">
                <a:xfrm>
                  <a:off x="4796166" y="5796326"/>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18" name="Rectangle 18"/>
                <p:cNvSpPr>
                  <a:spLocks noChangeArrowheads="1"/>
                </p:cNvSpPr>
                <p:nvPr/>
              </p:nvSpPr>
              <p:spPr bwMode="auto">
                <a:xfrm>
                  <a:off x="4796166" y="5918045"/>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20" name="Rectangle 19"/>
                <p:cNvSpPr>
                  <a:spLocks noChangeArrowheads="1"/>
                </p:cNvSpPr>
                <p:nvPr/>
              </p:nvSpPr>
              <p:spPr bwMode="auto">
                <a:xfrm>
                  <a:off x="4796166" y="5918045"/>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2" name="Rectangle 20"/>
                <p:cNvSpPr>
                  <a:spLocks noChangeArrowheads="1"/>
                </p:cNvSpPr>
                <p:nvPr/>
              </p:nvSpPr>
              <p:spPr bwMode="auto">
                <a:xfrm>
                  <a:off x="4796166" y="603862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3" name="Rectangle 21"/>
                <p:cNvSpPr>
                  <a:spLocks noChangeArrowheads="1"/>
                </p:cNvSpPr>
                <p:nvPr/>
              </p:nvSpPr>
              <p:spPr bwMode="auto">
                <a:xfrm>
                  <a:off x="4796166" y="6038621"/>
                  <a:ext cx="434302"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4" name="Rectangle 22"/>
                <p:cNvSpPr>
                  <a:spLocks noChangeArrowheads="1"/>
                </p:cNvSpPr>
                <p:nvPr/>
              </p:nvSpPr>
              <p:spPr bwMode="auto">
                <a:xfrm>
                  <a:off x="4796166" y="6158625"/>
                  <a:ext cx="434302"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5" name="Rectangle 23"/>
                <p:cNvSpPr>
                  <a:spLocks noChangeArrowheads="1"/>
                </p:cNvSpPr>
                <p:nvPr/>
              </p:nvSpPr>
              <p:spPr bwMode="auto">
                <a:xfrm>
                  <a:off x="4796166" y="6158625"/>
                  <a:ext cx="434302"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6" name="Rectangle 24"/>
                <p:cNvSpPr>
                  <a:spLocks noChangeArrowheads="1"/>
                </p:cNvSpPr>
                <p:nvPr/>
              </p:nvSpPr>
              <p:spPr bwMode="auto">
                <a:xfrm>
                  <a:off x="4796166" y="5433455"/>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7" name="Rectangle 25"/>
                <p:cNvSpPr>
                  <a:spLocks noChangeArrowheads="1"/>
                </p:cNvSpPr>
                <p:nvPr/>
              </p:nvSpPr>
              <p:spPr bwMode="auto">
                <a:xfrm>
                  <a:off x="4796166" y="5554031"/>
                  <a:ext cx="434302"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38" name="Rectangle 26"/>
                <p:cNvSpPr>
                  <a:spLocks noChangeArrowheads="1"/>
                </p:cNvSpPr>
                <p:nvPr/>
              </p:nvSpPr>
              <p:spPr bwMode="auto">
                <a:xfrm>
                  <a:off x="4796166" y="567575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0" name="Rectangle 27"/>
                <p:cNvSpPr>
                  <a:spLocks noChangeArrowheads="1"/>
                </p:cNvSpPr>
                <p:nvPr/>
              </p:nvSpPr>
              <p:spPr bwMode="auto">
                <a:xfrm>
                  <a:off x="4796166" y="5675750"/>
                  <a:ext cx="434302"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1" name="Rectangle 28"/>
                <p:cNvSpPr>
                  <a:spLocks noChangeArrowheads="1"/>
                </p:cNvSpPr>
                <p:nvPr/>
              </p:nvSpPr>
              <p:spPr bwMode="auto">
                <a:xfrm>
                  <a:off x="4796166" y="5312880"/>
                  <a:ext cx="434302"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2" name="Freeform 29"/>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close/>
                    </a:path>
                  </a:pathLst>
                </a:custGeom>
                <a:solidFill>
                  <a:srgbClr val="00498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3" name="Freeform 30"/>
                <p:cNvSpPr>
                  <a:spLocks/>
                </p:cNvSpPr>
                <p:nvPr/>
              </p:nvSpPr>
              <p:spPr bwMode="auto">
                <a:xfrm>
                  <a:off x="4741878" y="5675750"/>
                  <a:ext cx="296583" cy="733742"/>
                </a:xfrm>
                <a:custGeom>
                  <a:avLst/>
                  <a:gdLst>
                    <a:gd name="T0" fmla="*/ 519 w 519"/>
                    <a:gd name="T1" fmla="*/ 0 h 1284"/>
                    <a:gd name="T2" fmla="*/ 0 w 519"/>
                    <a:gd name="T3" fmla="*/ 0 h 1284"/>
                    <a:gd name="T4" fmla="*/ 0 w 519"/>
                    <a:gd name="T5" fmla="*/ 1284 h 1284"/>
                    <a:gd name="T6" fmla="*/ 519 w 519"/>
                    <a:gd name="T7" fmla="*/ 1284 h 1284"/>
                    <a:gd name="T8" fmla="*/ 519 w 519"/>
                    <a:gd name="T9" fmla="*/ 969 h 1284"/>
                    <a:gd name="T10" fmla="*/ 95 w 519"/>
                    <a:gd name="T11" fmla="*/ 969 h 1284"/>
                    <a:gd name="T12" fmla="*/ 95 w 519"/>
                    <a:gd name="T13" fmla="*/ 845 h 1284"/>
                    <a:gd name="T14" fmla="*/ 519 w 519"/>
                    <a:gd name="T15" fmla="*/ 845 h 1284"/>
                    <a:gd name="T16" fmla="*/ 519 w 519"/>
                    <a:gd name="T17" fmla="*/ 758 h 1284"/>
                    <a:gd name="T18" fmla="*/ 95 w 519"/>
                    <a:gd name="T19" fmla="*/ 758 h 1284"/>
                    <a:gd name="T20" fmla="*/ 95 w 519"/>
                    <a:gd name="T21" fmla="*/ 635 h 1284"/>
                    <a:gd name="T22" fmla="*/ 519 w 519"/>
                    <a:gd name="T23" fmla="*/ 635 h 1284"/>
                    <a:gd name="T24" fmla="*/ 519 w 519"/>
                    <a:gd name="T25" fmla="*/ 545 h 1284"/>
                    <a:gd name="T26" fmla="*/ 95 w 519"/>
                    <a:gd name="T27" fmla="*/ 545 h 1284"/>
                    <a:gd name="T28" fmla="*/ 95 w 519"/>
                    <a:gd name="T29" fmla="*/ 424 h 1284"/>
                    <a:gd name="T30" fmla="*/ 519 w 519"/>
                    <a:gd name="T31" fmla="*/ 424 h 1284"/>
                    <a:gd name="T32" fmla="*/ 519 w 519"/>
                    <a:gd name="T33" fmla="*/ 334 h 1284"/>
                    <a:gd name="T34" fmla="*/ 95 w 519"/>
                    <a:gd name="T35" fmla="*/ 334 h 1284"/>
                    <a:gd name="T36" fmla="*/ 95 w 519"/>
                    <a:gd name="T37" fmla="*/ 211 h 1284"/>
                    <a:gd name="T38" fmla="*/ 519 w 519"/>
                    <a:gd name="T39" fmla="*/ 211 h 1284"/>
                    <a:gd name="T40" fmla="*/ 519 w 519"/>
                    <a:gd name="T41" fmla="*/ 121 h 1284"/>
                    <a:gd name="T42" fmla="*/ 95 w 519"/>
                    <a:gd name="T43" fmla="*/ 121 h 1284"/>
                    <a:gd name="T44" fmla="*/ 95 w 519"/>
                    <a:gd name="T45" fmla="*/ 0 h 1284"/>
                    <a:gd name="T46" fmla="*/ 519 w 519"/>
                    <a:gd name="T47"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9" h="1284">
                      <a:moveTo>
                        <a:pt x="519" y="0"/>
                      </a:moveTo>
                      <a:lnTo>
                        <a:pt x="0" y="0"/>
                      </a:lnTo>
                      <a:lnTo>
                        <a:pt x="0" y="1284"/>
                      </a:lnTo>
                      <a:lnTo>
                        <a:pt x="519" y="1284"/>
                      </a:lnTo>
                      <a:lnTo>
                        <a:pt x="519" y="969"/>
                      </a:lnTo>
                      <a:lnTo>
                        <a:pt x="95" y="969"/>
                      </a:lnTo>
                      <a:lnTo>
                        <a:pt x="95" y="845"/>
                      </a:lnTo>
                      <a:lnTo>
                        <a:pt x="519" y="845"/>
                      </a:lnTo>
                      <a:lnTo>
                        <a:pt x="519" y="758"/>
                      </a:lnTo>
                      <a:lnTo>
                        <a:pt x="95" y="758"/>
                      </a:lnTo>
                      <a:lnTo>
                        <a:pt x="95" y="635"/>
                      </a:lnTo>
                      <a:lnTo>
                        <a:pt x="519" y="635"/>
                      </a:lnTo>
                      <a:lnTo>
                        <a:pt x="519" y="545"/>
                      </a:lnTo>
                      <a:lnTo>
                        <a:pt x="95" y="545"/>
                      </a:lnTo>
                      <a:lnTo>
                        <a:pt x="95" y="424"/>
                      </a:lnTo>
                      <a:lnTo>
                        <a:pt x="519" y="424"/>
                      </a:lnTo>
                      <a:lnTo>
                        <a:pt x="519" y="334"/>
                      </a:lnTo>
                      <a:lnTo>
                        <a:pt x="95" y="334"/>
                      </a:lnTo>
                      <a:lnTo>
                        <a:pt x="95" y="211"/>
                      </a:lnTo>
                      <a:lnTo>
                        <a:pt x="519" y="211"/>
                      </a:lnTo>
                      <a:lnTo>
                        <a:pt x="519" y="121"/>
                      </a:lnTo>
                      <a:lnTo>
                        <a:pt x="95" y="121"/>
                      </a:lnTo>
                      <a:lnTo>
                        <a:pt x="95" y="0"/>
                      </a:lnTo>
                      <a:lnTo>
                        <a:pt x="519"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4" name="Rectangle 31"/>
                <p:cNvSpPr>
                  <a:spLocks noChangeArrowheads="1"/>
                </p:cNvSpPr>
                <p:nvPr/>
              </p:nvSpPr>
              <p:spPr bwMode="auto">
                <a:xfrm>
                  <a:off x="4796166" y="5796326"/>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5" name="Rectangle 32"/>
                <p:cNvSpPr>
                  <a:spLocks noChangeArrowheads="1"/>
                </p:cNvSpPr>
                <p:nvPr/>
              </p:nvSpPr>
              <p:spPr bwMode="auto">
                <a:xfrm>
                  <a:off x="4796166" y="5796326"/>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6" name="Rectangle 33"/>
                <p:cNvSpPr>
                  <a:spLocks noChangeArrowheads="1"/>
                </p:cNvSpPr>
                <p:nvPr/>
              </p:nvSpPr>
              <p:spPr bwMode="auto">
                <a:xfrm>
                  <a:off x="4796166" y="5918045"/>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7" name="Rectangle 34"/>
                <p:cNvSpPr>
                  <a:spLocks noChangeArrowheads="1"/>
                </p:cNvSpPr>
                <p:nvPr/>
              </p:nvSpPr>
              <p:spPr bwMode="auto">
                <a:xfrm>
                  <a:off x="4796166" y="5918045"/>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8" name="Rectangle 35"/>
                <p:cNvSpPr>
                  <a:spLocks noChangeArrowheads="1"/>
                </p:cNvSpPr>
                <p:nvPr/>
              </p:nvSpPr>
              <p:spPr bwMode="auto">
                <a:xfrm>
                  <a:off x="4796166" y="6038621"/>
                  <a:ext cx="242295"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49" name="Rectangle 36"/>
                <p:cNvSpPr>
                  <a:spLocks noChangeArrowheads="1"/>
                </p:cNvSpPr>
                <p:nvPr/>
              </p:nvSpPr>
              <p:spPr bwMode="auto">
                <a:xfrm>
                  <a:off x="4796166" y="6038621"/>
                  <a:ext cx="242295" cy="70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0" name="Rectangle 37"/>
                <p:cNvSpPr>
                  <a:spLocks noChangeArrowheads="1"/>
                </p:cNvSpPr>
                <p:nvPr/>
              </p:nvSpPr>
              <p:spPr bwMode="auto">
                <a:xfrm>
                  <a:off x="4796166" y="6158625"/>
                  <a:ext cx="242295"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1" name="Rectangle 38"/>
                <p:cNvSpPr>
                  <a:spLocks noChangeArrowheads="1"/>
                </p:cNvSpPr>
                <p:nvPr/>
              </p:nvSpPr>
              <p:spPr bwMode="auto">
                <a:xfrm>
                  <a:off x="4796166" y="6158625"/>
                  <a:ext cx="242295" cy="708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2" name="Rectangle 39"/>
                <p:cNvSpPr>
                  <a:spLocks noChangeArrowheads="1"/>
                </p:cNvSpPr>
                <p:nvPr/>
              </p:nvSpPr>
              <p:spPr bwMode="auto">
                <a:xfrm>
                  <a:off x="4796166" y="5675750"/>
                  <a:ext cx="242295"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3" name="Rectangle 40"/>
                <p:cNvSpPr>
                  <a:spLocks noChangeArrowheads="1"/>
                </p:cNvSpPr>
                <p:nvPr/>
              </p:nvSpPr>
              <p:spPr bwMode="auto">
                <a:xfrm>
                  <a:off x="4796166" y="5675750"/>
                  <a:ext cx="242295" cy="69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4" name="Rectangle 41"/>
                <p:cNvSpPr>
                  <a:spLocks noChangeArrowheads="1"/>
                </p:cNvSpPr>
                <p:nvPr/>
              </p:nvSpPr>
              <p:spPr bwMode="auto">
                <a:xfrm>
                  <a:off x="4410437" y="5735181"/>
                  <a:ext cx="540020" cy="674311"/>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5" name="Rectangle 42"/>
                <p:cNvSpPr>
                  <a:spLocks noChangeArrowheads="1"/>
                </p:cNvSpPr>
                <p:nvPr/>
              </p:nvSpPr>
              <p:spPr bwMode="auto">
                <a:xfrm>
                  <a:off x="4707020" y="6272344"/>
                  <a:ext cx="70289"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6" name="Rectangle 43"/>
                <p:cNvSpPr>
                  <a:spLocks noChangeArrowheads="1"/>
                </p:cNvSpPr>
                <p:nvPr/>
              </p:nvSpPr>
              <p:spPr bwMode="auto">
                <a:xfrm>
                  <a:off x="4586444" y="6272344"/>
                  <a:ext cx="68574" cy="137148"/>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7" name="Rectangle 44"/>
                <p:cNvSpPr>
                  <a:spLocks noChangeArrowheads="1"/>
                </p:cNvSpPr>
                <p:nvPr/>
              </p:nvSpPr>
              <p:spPr bwMode="auto">
                <a:xfrm>
                  <a:off x="4464153" y="5796326"/>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8" name="Rectangle 45"/>
                <p:cNvSpPr>
                  <a:spLocks noChangeArrowheads="1"/>
                </p:cNvSpPr>
                <p:nvPr/>
              </p:nvSpPr>
              <p:spPr bwMode="auto">
                <a:xfrm>
                  <a:off x="4464153" y="5918045"/>
                  <a:ext cx="434873" cy="69146"/>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59" name="Rectangle 46"/>
                <p:cNvSpPr>
                  <a:spLocks noChangeArrowheads="1"/>
                </p:cNvSpPr>
                <p:nvPr/>
              </p:nvSpPr>
              <p:spPr bwMode="auto">
                <a:xfrm>
                  <a:off x="4464153" y="6038621"/>
                  <a:ext cx="434873" cy="70289"/>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sp>
              <p:nvSpPr>
                <p:cNvPr id="260" name="Rectangle 47"/>
                <p:cNvSpPr>
                  <a:spLocks noChangeArrowheads="1"/>
                </p:cNvSpPr>
                <p:nvPr/>
              </p:nvSpPr>
              <p:spPr bwMode="auto">
                <a:xfrm>
                  <a:off x="4464153" y="6158625"/>
                  <a:ext cx="434873" cy="70860"/>
                </a:xfrm>
                <a:prstGeom prst="rect">
                  <a:avLst/>
                </a:prstGeom>
                <a:solidFill>
                  <a:srgbClr val="002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3069"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sp>
            <p:nvSpPr>
              <p:cNvPr id="262" name="Rectangle 261"/>
              <p:cNvSpPr/>
              <p:nvPr/>
            </p:nvSpPr>
            <p:spPr bwMode="auto">
              <a:xfrm>
                <a:off x="1341864" y="5915020"/>
                <a:ext cx="1701865" cy="98977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79225" tIns="179225" rIns="0" bIns="45704"/>
              <a:lstStyle/>
              <a:p>
                <a:pPr marL="0" marR="0" lvl="0" indent="0" algn="ctr" defTabSz="913665" rtl="0" eaLnBrk="1" fontAlgn="base" latinLnBrk="0" hangingPunct="1">
                  <a:lnSpc>
                    <a:spcPct val="90000"/>
                  </a:lnSpc>
                  <a:spcBef>
                    <a:spcPct val="0"/>
                  </a:spcBef>
                  <a:spcAft>
                    <a:spcPct val="0"/>
                  </a:spcAft>
                  <a:buClrTx/>
                  <a:buSzTx/>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mn-ea"/>
                    <a:cs typeface="+mn-cs"/>
                  </a:rPr>
                  <a:t>On-premises</a:t>
                </a:r>
              </a:p>
            </p:txBody>
          </p:sp>
        </p:grpSp>
      </p:grpSp>
      <p:grpSp>
        <p:nvGrpSpPr>
          <p:cNvPr id="3" name="Group 2"/>
          <p:cNvGrpSpPr/>
          <p:nvPr/>
        </p:nvGrpSpPr>
        <p:grpSpPr>
          <a:xfrm>
            <a:off x="3902768" y="4141425"/>
            <a:ext cx="4480015" cy="2098868"/>
            <a:chOff x="3980707" y="4224074"/>
            <a:chExt cx="4570497" cy="2141258"/>
          </a:xfrm>
        </p:grpSpPr>
        <p:grpSp>
          <p:nvGrpSpPr>
            <p:cNvPr id="18" name="Group 17"/>
            <p:cNvGrpSpPr/>
            <p:nvPr/>
          </p:nvGrpSpPr>
          <p:grpSpPr>
            <a:xfrm>
              <a:off x="5079169" y="4224074"/>
              <a:ext cx="2338242" cy="1671108"/>
              <a:chOff x="5084066" y="4224074"/>
              <a:chExt cx="2338242" cy="1671108"/>
            </a:xfrm>
          </p:grpSpPr>
          <p:grpSp>
            <p:nvGrpSpPr>
              <p:cNvPr id="29" name="Group 28"/>
              <p:cNvGrpSpPr/>
              <p:nvPr/>
            </p:nvGrpSpPr>
            <p:grpSpPr>
              <a:xfrm>
                <a:off x="5084066" y="4224074"/>
                <a:ext cx="2338242" cy="1671108"/>
                <a:chOff x="2658482" y="4224074"/>
                <a:chExt cx="2338242" cy="1671108"/>
              </a:xfrm>
            </p:grpSpPr>
            <p:grpSp>
              <p:nvGrpSpPr>
                <p:cNvPr id="26" name="Group 25"/>
                <p:cNvGrpSpPr/>
                <p:nvPr/>
              </p:nvGrpSpPr>
              <p:grpSpPr>
                <a:xfrm>
                  <a:off x="2658482" y="4224074"/>
                  <a:ext cx="2338242" cy="1671108"/>
                  <a:chOff x="2658482" y="4224074"/>
                  <a:chExt cx="2338242" cy="1671108"/>
                </a:xfrm>
              </p:grpSpPr>
              <p:pic>
                <p:nvPicPr>
                  <p:cNvPr id="21" name="Picture 20"/>
                  <p:cNvPicPr>
                    <a:picLocks noChangeAspect="1"/>
                  </p:cNvPicPr>
                  <p:nvPr/>
                </p:nvPicPr>
                <p:blipFill>
                  <a:blip r:embed="rId8"/>
                  <a:stretch>
                    <a:fillRect/>
                  </a:stretch>
                </p:blipFill>
                <p:spPr>
                  <a:xfrm>
                    <a:off x="2658482" y="4315745"/>
                    <a:ext cx="2338242" cy="1579437"/>
                  </a:xfrm>
                  <a:prstGeom prst="rect">
                    <a:avLst/>
                  </a:prstGeom>
                </p:spPr>
              </p:pic>
              <p:sp>
                <p:nvSpPr>
                  <p:cNvPr id="208" name="Oval 207"/>
                  <p:cNvSpPr/>
                  <p:nvPr/>
                </p:nvSpPr>
                <p:spPr bwMode="auto">
                  <a:xfrm>
                    <a:off x="4215886" y="4224074"/>
                    <a:ext cx="734386" cy="734384"/>
                  </a:xfrm>
                  <a:prstGeom prst="ellipse">
                    <a:avLst/>
                  </a:prstGeom>
                  <a:solidFill>
                    <a:srgbClr val="0072C6"/>
                  </a:solidFill>
                  <a:ln>
                    <a:noFill/>
                    <a:headEnd type="none" w="med" len="med"/>
                    <a:tailEnd type="none" w="med" len="med"/>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marL="0" marR="0" lvl="0" indent="0" algn="ctr" defTabSz="913751"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209" name="Freeform 208"/>
                <p:cNvSpPr>
                  <a:spLocks noEditPoints="1"/>
                </p:cNvSpPr>
                <p:nvPr/>
              </p:nvSpPr>
              <p:spPr bwMode="black">
                <a:xfrm>
                  <a:off x="4436768" y="4388319"/>
                  <a:ext cx="292621" cy="405895"/>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chemeClr val="bg1"/>
                </a:solidFill>
                <a:ln>
                  <a:noFill/>
                </a:ln>
                <a:extLst/>
              </p:spPr>
              <p:txBody>
                <a:bodyPr/>
                <a:lstStyle/>
                <a:p>
                  <a:pPr marL="0" marR="0" lvl="0" indent="0" algn="l" defTabSz="9139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ＭＳ Ｐゴシック" charset="0"/>
                    <a:cs typeface="+mn-cs"/>
                  </a:endParaRPr>
                </a:p>
              </p:txBody>
            </p:sp>
          </p:grpSp>
          <p:pic>
            <p:nvPicPr>
              <p:cNvPr id="205" name="Picture 204"/>
              <p:cNvPicPr>
                <a:picLocks noChangeAspect="1"/>
              </p:cNvPicPr>
              <p:nvPr/>
            </p:nvPicPr>
            <p:blipFill>
              <a:blip r:embed="rId9"/>
              <a:stretch>
                <a:fillRect/>
              </a:stretch>
            </p:blipFill>
            <p:spPr>
              <a:xfrm>
                <a:off x="5836281" y="4743137"/>
                <a:ext cx="869145" cy="869145"/>
              </a:xfrm>
              <a:prstGeom prst="rect">
                <a:avLst/>
              </a:prstGeom>
            </p:spPr>
          </p:pic>
        </p:grpSp>
        <p:sp>
          <p:nvSpPr>
            <p:cNvPr id="264" name="TextBox 263"/>
            <p:cNvSpPr txBox="1"/>
            <p:nvPr/>
          </p:nvSpPr>
          <p:spPr>
            <a:xfrm>
              <a:off x="3980707" y="6088299"/>
              <a:ext cx="4570497" cy="277033"/>
            </a:xfrm>
            <a:prstGeom prst="rect">
              <a:avLst/>
            </a:prstGeom>
          </p:spPr>
          <p:txBody>
            <a:bodyPr wrap="square" lIns="0" tIns="0" rIns="0" bIns="0" rtlCol="0">
              <a:spAutoFit/>
            </a:bodyPr>
            <a:lstStyle/>
            <a:p>
              <a:pPr marL="0" marR="0" lvl="0" indent="0" algn="ctr" defTabSz="895747" rtl="0" eaLnBrk="1" fontAlgn="base" latinLnBrk="0" hangingPunct="1">
                <a:lnSpc>
                  <a:spcPct val="90000"/>
                </a:lnSpc>
                <a:spcBef>
                  <a:spcPct val="0"/>
                </a:spcBef>
                <a:spcAft>
                  <a:spcPct val="0"/>
                </a:spcAft>
                <a:buClrTx/>
                <a:buSzPct val="80000"/>
                <a:buFontTx/>
                <a:buNone/>
                <a:tabLst/>
                <a:defRPr/>
              </a:pPr>
              <a:r>
                <a:rPr kumimoji="0" lang="en-US" sz="1961" b="0" i="0" u="none" strike="noStrike" kern="1200" cap="none" spc="0" normalizeH="0" baseline="0" noProof="0">
                  <a:ln>
                    <a:noFill/>
                  </a:ln>
                  <a:solidFill>
                    <a:srgbClr val="FFFFFF"/>
                  </a:solidFill>
                  <a:effectLst/>
                  <a:uLnTx/>
                  <a:uFillTx/>
                  <a:latin typeface="Segoe UI Light"/>
                  <a:ea typeface="ＭＳ Ｐゴシック" charset="0"/>
                  <a:cs typeface="Segoe UI Semibold" panose="020B0702040204020203" pitchFamily="34" charset="0"/>
                </a:rPr>
                <a:t>Microsoft Azure Active Directory</a:t>
              </a:r>
            </a:p>
          </p:txBody>
        </p:sp>
      </p:grpSp>
      <p:cxnSp>
        <p:nvCxnSpPr>
          <p:cNvPr id="167" name="Straight Arrow Connector 166"/>
          <p:cNvCxnSpPr/>
          <p:nvPr/>
        </p:nvCxnSpPr>
        <p:spPr>
          <a:xfrm flipH="1">
            <a:off x="2984338" y="5120416"/>
            <a:ext cx="1965566" cy="0"/>
          </a:xfrm>
          <a:prstGeom prst="straightConnector1">
            <a:avLst/>
          </a:prstGeom>
          <a:ln w="31750" cap="rnd">
            <a:solidFill>
              <a:schemeClr val="tx1"/>
            </a:solidFill>
            <a:prstDash val="sysDot"/>
            <a:headEnd type="triangle" w="sm" len="med"/>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a:off x="7376914" y="5222451"/>
            <a:ext cx="136292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7343465" y="4992346"/>
            <a:ext cx="1293281" cy="0"/>
          </a:xfrm>
          <a:prstGeom prst="straightConnector1">
            <a:avLst/>
          </a:prstGeom>
          <a:ln w="31750" cap="rnd">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332024" y="1785555"/>
            <a:ext cx="1981329" cy="724143"/>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Simple Connection</a:t>
            </a:r>
            <a:br>
              <a:rPr kumimoji="0" lang="en-US" sz="1568" b="1" i="0" u="none" strike="noStrike" kern="1200" cap="none" spc="0" normalizeH="0" baseline="0" noProof="0" dirty="0">
                <a:ln>
                  <a:noFill/>
                </a:ln>
                <a:effectLst/>
                <a:uLnTx/>
                <a:uFillTx/>
                <a:latin typeface="Segoe UI Light"/>
                <a:ea typeface="+mn-ea"/>
                <a:cs typeface="+mn-cs"/>
              </a:rPr>
            </a:br>
            <a:r>
              <a:rPr kumimoji="0" lang="en-US" sz="1568" b="1" i="0" u="none" strike="noStrike" kern="1200" cap="none" spc="0" normalizeH="0" baseline="0" noProof="0" dirty="0">
                <a:ln>
                  <a:noFill/>
                </a:ln>
                <a:effectLst/>
                <a:uLnTx/>
                <a:uFillTx/>
                <a:latin typeface="Segoe UI Light"/>
                <a:ea typeface="+mn-ea"/>
                <a:cs typeface="+mn-cs"/>
              </a:rPr>
              <a:t>(AAD Connect)</a:t>
            </a:r>
          </a:p>
        </p:txBody>
      </p:sp>
      <p:sp>
        <p:nvSpPr>
          <p:cNvPr id="179" name="TextBox 178"/>
          <p:cNvSpPr txBox="1"/>
          <p:nvPr/>
        </p:nvSpPr>
        <p:spPr>
          <a:xfrm>
            <a:off x="6999441" y="1801094"/>
            <a:ext cx="1981329" cy="506901"/>
          </a:xfrm>
          <a:prstGeom prst="rect">
            <a:avLst/>
          </a:prstGeom>
          <a:noFill/>
        </p:spPr>
        <p:txBody>
          <a:bodyPr wrap="square" lIns="179285" tIns="143428" rIns="179285" bIns="143428" rtlCol="0">
            <a:spAutoFit/>
          </a:bodyPr>
          <a:lstStyle/>
          <a:p>
            <a:pPr marL="0" marR="0" lvl="0" indent="0" algn="ctr" defTabSz="914400" rtl="0" eaLnBrk="1" fontAlgn="auto" latinLnBrk="0" hangingPunct="1">
              <a:lnSpc>
                <a:spcPct val="90000"/>
              </a:lnSpc>
              <a:spcBef>
                <a:spcPts val="0"/>
              </a:spcBef>
              <a:spcAft>
                <a:spcPts val="588"/>
              </a:spcAft>
              <a:buClrTx/>
              <a:buSzTx/>
              <a:buFontTx/>
              <a:buNone/>
              <a:tabLst/>
              <a:defRPr/>
            </a:pPr>
            <a:r>
              <a:rPr kumimoji="0" lang="en-US" sz="1568" b="1" i="0" u="none" strike="noStrike" kern="1200" cap="none" spc="0" normalizeH="0" baseline="0" noProof="0" dirty="0">
                <a:ln>
                  <a:noFill/>
                </a:ln>
                <a:effectLst/>
                <a:uLnTx/>
                <a:uFillTx/>
                <a:latin typeface="Segoe UI Light"/>
                <a:ea typeface="+mn-ea"/>
                <a:cs typeface="+mn-cs"/>
              </a:rPr>
              <a:t>Single Sign-On</a:t>
            </a:r>
          </a:p>
        </p:txBody>
      </p:sp>
      <p:sp>
        <p:nvSpPr>
          <p:cNvPr id="27" name="Rectangle 26"/>
          <p:cNvSpPr/>
          <p:nvPr/>
        </p:nvSpPr>
        <p:spPr>
          <a:xfrm>
            <a:off x="4361683" y="6206808"/>
            <a:ext cx="3611310"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One user.  One identity.  Everywhere</a:t>
            </a:r>
          </a:p>
        </p:txBody>
      </p:sp>
      <p:sp>
        <p:nvSpPr>
          <p:cNvPr id="181" name="Rectangle 180">
            <a:extLst>
              <a:ext uri="{FF2B5EF4-FFF2-40B4-BE49-F238E27FC236}">
                <a16:creationId xmlns:a16="http://schemas.microsoft.com/office/drawing/2014/main" id="{3E468831-D96A-46D1-B233-1494E52BE86D}"/>
              </a:ext>
            </a:extLst>
          </p:cNvPr>
          <p:cNvSpPr/>
          <p:nvPr/>
        </p:nvSpPr>
        <p:spPr>
          <a:xfrm>
            <a:off x="4994642" y="6483324"/>
            <a:ext cx="548548"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B2B</a:t>
            </a:r>
          </a:p>
        </p:txBody>
      </p:sp>
      <p:sp>
        <p:nvSpPr>
          <p:cNvPr id="182" name="Rectangle 181">
            <a:extLst>
              <a:ext uri="{FF2B5EF4-FFF2-40B4-BE49-F238E27FC236}">
                <a16:creationId xmlns:a16="http://schemas.microsoft.com/office/drawing/2014/main" id="{409561F5-7A66-45B0-9EBA-D586448607C4}"/>
              </a:ext>
            </a:extLst>
          </p:cNvPr>
          <p:cNvSpPr/>
          <p:nvPr/>
        </p:nvSpPr>
        <p:spPr>
          <a:xfrm>
            <a:off x="6162638" y="6481967"/>
            <a:ext cx="566181" cy="36394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srgbClr val="FFFFFF"/>
                </a:solidFill>
                <a:effectLst/>
                <a:uLnTx/>
                <a:uFillTx/>
                <a:latin typeface="Segoe UI Light"/>
                <a:ea typeface="+mn-ea"/>
                <a:cs typeface="+mn-cs"/>
              </a:rPr>
              <a:t>B2C</a:t>
            </a:r>
          </a:p>
        </p:txBody>
      </p:sp>
    </p:spTree>
    <p:extLst>
      <p:ext uri="{BB962C8B-B14F-4D97-AF65-F5344CB8AC3E}">
        <p14:creationId xmlns:p14="http://schemas.microsoft.com/office/powerpoint/2010/main" val="149456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22" presetClass="entr" presetSubtype="8" fill="hold" nodeType="with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left)">
                                      <p:cBhvr>
                                        <p:cTn id="31" dur="500"/>
                                        <p:tgtEl>
                                          <p:spTgt spid="16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37"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barn(outVertical)">
                                      <p:cBhvr>
                                        <p:cTn id="36" dur="500"/>
                                        <p:tgtEl>
                                          <p:spTgt spid="169"/>
                                        </p:tgtEl>
                                      </p:cBhvr>
                                    </p:animEffect>
                                  </p:childTnLst>
                                </p:cTn>
                              </p:par>
                              <p:par>
                                <p:cTn id="37" presetID="16" presetClass="entr" presetSubtype="37" fill="hold" nodeType="withEffect">
                                  <p:stCondLst>
                                    <p:cond delay="0"/>
                                  </p:stCondLst>
                                  <p:childTnLst>
                                    <p:set>
                                      <p:cBhvr>
                                        <p:cTn id="38" dur="1" fill="hold">
                                          <p:stCondLst>
                                            <p:cond delay="0"/>
                                          </p:stCondLst>
                                        </p:cTn>
                                        <p:tgtEl>
                                          <p:spTgt spid="168"/>
                                        </p:tgtEl>
                                        <p:attrNameLst>
                                          <p:attrName>style.visibility</p:attrName>
                                        </p:attrNameLst>
                                      </p:cBhvr>
                                      <p:to>
                                        <p:strVal val="visible"/>
                                      </p:to>
                                    </p:set>
                                    <p:animEffect transition="in" filter="barn(outVertical)">
                                      <p:cBhvr>
                                        <p:cTn id="39" dur="500"/>
                                        <p:tgtEl>
                                          <p:spTgt spid="168"/>
                                        </p:tgtEl>
                                      </p:cBhvr>
                                    </p:animEffect>
                                  </p:childTnLst>
                                </p:cTn>
                              </p:par>
                              <p:par>
                                <p:cTn id="40" presetID="10"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9"/>
                                        </p:tgtEl>
                                        <p:attrNameLst>
                                          <p:attrName>style.visibility</p:attrName>
                                        </p:attrNameLst>
                                      </p:cBhvr>
                                      <p:to>
                                        <p:strVal val="visible"/>
                                      </p:to>
                                    </p:set>
                                    <p:animEffect transition="in" filter="fade">
                                      <p:cBhvr>
                                        <p:cTn id="45" dur="500"/>
                                        <p:tgtEl>
                                          <p:spTgt spid="179"/>
                                        </p:tgtEl>
                                      </p:cBhvr>
                                    </p:animEffect>
                                  </p:childTnLst>
                                </p:cTn>
                              </p:par>
                              <p:par>
                                <p:cTn id="46" presetID="42"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81"/>
                                        </p:tgtEl>
                                        <p:attrNameLst>
                                          <p:attrName>style.visibility</p:attrName>
                                        </p:attrNameLst>
                                      </p:cBhvr>
                                      <p:to>
                                        <p:strVal val="visible"/>
                                      </p:to>
                                    </p:set>
                                    <p:animEffect transition="in" filter="fade">
                                      <p:cBhvr>
                                        <p:cTn id="55" dur="1000"/>
                                        <p:tgtEl>
                                          <p:spTgt spid="181"/>
                                        </p:tgtEl>
                                      </p:cBhvr>
                                    </p:animEffect>
                                    <p:anim calcmode="lin" valueType="num">
                                      <p:cBhvr>
                                        <p:cTn id="56" dur="1000" fill="hold"/>
                                        <p:tgtEl>
                                          <p:spTgt spid="181"/>
                                        </p:tgtEl>
                                        <p:attrNameLst>
                                          <p:attrName>ppt_x</p:attrName>
                                        </p:attrNameLst>
                                      </p:cBhvr>
                                      <p:tavLst>
                                        <p:tav tm="0">
                                          <p:val>
                                            <p:strVal val="#ppt_x"/>
                                          </p:val>
                                        </p:tav>
                                        <p:tav tm="100000">
                                          <p:val>
                                            <p:strVal val="#ppt_x"/>
                                          </p:val>
                                        </p:tav>
                                      </p:tavLst>
                                    </p:anim>
                                    <p:anim calcmode="lin" valueType="num">
                                      <p:cBhvr>
                                        <p:cTn id="57" dur="1000" fill="hold"/>
                                        <p:tgtEl>
                                          <p:spTgt spid="18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82"/>
                                        </p:tgtEl>
                                        <p:attrNameLst>
                                          <p:attrName>style.visibility</p:attrName>
                                        </p:attrNameLst>
                                      </p:cBhvr>
                                      <p:to>
                                        <p:strVal val="visible"/>
                                      </p:to>
                                    </p:set>
                                    <p:animEffect transition="in" filter="fade">
                                      <p:cBhvr>
                                        <p:cTn id="62" dur="1000"/>
                                        <p:tgtEl>
                                          <p:spTgt spid="182"/>
                                        </p:tgtEl>
                                      </p:cBhvr>
                                    </p:animEffect>
                                    <p:anim calcmode="lin" valueType="num">
                                      <p:cBhvr>
                                        <p:cTn id="63" dur="1000" fill="hold"/>
                                        <p:tgtEl>
                                          <p:spTgt spid="182"/>
                                        </p:tgtEl>
                                        <p:attrNameLst>
                                          <p:attrName>ppt_x</p:attrName>
                                        </p:attrNameLst>
                                      </p:cBhvr>
                                      <p:tavLst>
                                        <p:tav tm="0">
                                          <p:val>
                                            <p:strVal val="#ppt_x"/>
                                          </p:val>
                                        </p:tav>
                                        <p:tav tm="100000">
                                          <p:val>
                                            <p:strVal val="#ppt_x"/>
                                          </p:val>
                                        </p:tav>
                                      </p:tavLst>
                                    </p:anim>
                                    <p:anim calcmode="lin" valueType="num">
                                      <p:cBhvr>
                                        <p:cTn id="64" dur="1000" fill="hold"/>
                                        <p:tgtEl>
                                          <p:spTgt spid="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79" grpId="0"/>
      <p:bldP spid="27" grpId="0"/>
      <p:bldP spid="181" grpId="0"/>
      <p:bldP spid="18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21D3876-7404-49F2-B779-9BBE7ABA4754}"/>
              </a:ext>
            </a:extLst>
          </p:cNvPr>
          <p:cNvSpPr>
            <a:spLocks noGrp="1"/>
          </p:cNvSpPr>
          <p:nvPr>
            <p:ph type="body" sz="quarter" idx="10"/>
          </p:nvPr>
        </p:nvSpPr>
        <p:spPr/>
        <p:txBody>
          <a:bodyPr/>
          <a:lstStyle/>
          <a:p>
            <a:endParaRPr lang="en-AU"/>
          </a:p>
        </p:txBody>
      </p:sp>
      <p:graphicFrame>
        <p:nvGraphicFramePr>
          <p:cNvPr id="3" name="Diagram 2"/>
          <p:cNvGraphicFramePr/>
          <p:nvPr>
            <p:extLst/>
          </p:nvPr>
        </p:nvGraphicFramePr>
        <p:xfrm>
          <a:off x="-293168" y="73543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2"/>
          <p:cNvSpPr txBox="1">
            <a:spLocks/>
          </p:cNvSpPr>
          <p:nvPr/>
        </p:nvSpPr>
        <p:spPr>
          <a:xfrm>
            <a:off x="7584836" y="735432"/>
            <a:ext cx="5084014" cy="1090463"/>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Enterprise Administrator</a:t>
            </a:r>
          </a:p>
          <a:p>
            <a:pPr marL="0" indent="0">
              <a:lnSpc>
                <a:spcPct val="100000"/>
              </a:lnSpc>
              <a:spcBef>
                <a:spcPts val="1176"/>
              </a:spcBef>
              <a:buClr>
                <a:schemeClr val="bg1"/>
              </a:buClr>
              <a:buNone/>
            </a:pPr>
            <a:r>
              <a:rPr lang="en-US" sz="2000" dirty="0">
                <a:solidFill>
                  <a:schemeClr val="tx1"/>
                </a:solidFill>
              </a:rPr>
              <a:t>http://ea.azure.com</a:t>
            </a:r>
          </a:p>
          <a:p>
            <a:pPr marL="0" indent="0">
              <a:lnSpc>
                <a:spcPct val="100000"/>
              </a:lnSpc>
              <a:spcBef>
                <a:spcPts val="1176"/>
              </a:spcBef>
              <a:buClr>
                <a:schemeClr val="bg1"/>
              </a:buClr>
              <a:buNone/>
            </a:pPr>
            <a:br>
              <a:rPr lang="en-US" sz="2000" dirty="0">
                <a:solidFill>
                  <a:schemeClr val="bg1"/>
                </a:solidFill>
              </a:rPr>
            </a:br>
            <a:endParaRPr lang="en-US" sz="2000" dirty="0">
              <a:solidFill>
                <a:schemeClr val="bg1"/>
              </a:solidFill>
              <a:latin typeface="+mn-lt"/>
            </a:endParaRPr>
          </a:p>
        </p:txBody>
      </p:sp>
      <p:sp>
        <p:nvSpPr>
          <p:cNvPr id="5" name="Content Placeholder 2"/>
          <p:cNvSpPr txBox="1">
            <a:spLocks/>
          </p:cNvSpPr>
          <p:nvPr/>
        </p:nvSpPr>
        <p:spPr>
          <a:xfrm>
            <a:off x="7584836" y="2043546"/>
            <a:ext cx="5084014" cy="878116"/>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Department Administrator</a:t>
            </a:r>
          </a:p>
          <a:p>
            <a:pPr marL="0" indent="0">
              <a:lnSpc>
                <a:spcPct val="100000"/>
              </a:lnSpc>
              <a:spcBef>
                <a:spcPts val="1176"/>
              </a:spcBef>
              <a:buClr>
                <a:schemeClr val="bg1"/>
              </a:buClr>
              <a:buNone/>
            </a:pPr>
            <a:endParaRPr lang="en-US" sz="2000" dirty="0">
              <a:solidFill>
                <a:schemeClr val="bg1"/>
              </a:solidFill>
              <a:latin typeface="+mn-lt"/>
            </a:endParaRPr>
          </a:p>
        </p:txBody>
      </p:sp>
      <p:sp>
        <p:nvSpPr>
          <p:cNvPr id="6" name="Content Placeholder 2"/>
          <p:cNvSpPr txBox="1">
            <a:spLocks/>
          </p:cNvSpPr>
          <p:nvPr/>
        </p:nvSpPr>
        <p:spPr>
          <a:xfrm>
            <a:off x="7584836" y="2954697"/>
            <a:ext cx="5084014" cy="982905"/>
          </a:xfrm>
          <a:prstGeom prst="rect">
            <a:avLst/>
          </a:prstGeom>
          <a:noFill/>
        </p:spPr>
        <p:txBody>
          <a:bodyPr vert="horz" wrap="square" lIns="143428" tIns="89642" rIns="143428" bIns="89642" rtlCol="0">
            <a:no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1176"/>
              </a:spcBef>
              <a:buClr>
                <a:schemeClr val="bg1"/>
              </a:buClr>
              <a:buNone/>
            </a:pPr>
            <a:r>
              <a:rPr lang="en-US" sz="2000" b="1" dirty="0">
                <a:solidFill>
                  <a:schemeClr val="tx1"/>
                </a:solidFill>
              </a:rPr>
              <a:t>Account Owner</a:t>
            </a:r>
          </a:p>
          <a:p>
            <a:pPr marL="0" indent="0">
              <a:lnSpc>
                <a:spcPct val="100000"/>
              </a:lnSpc>
              <a:spcBef>
                <a:spcPts val="1176"/>
              </a:spcBef>
              <a:buClr>
                <a:schemeClr val="bg1"/>
              </a:buClr>
              <a:buNone/>
            </a:pPr>
            <a:r>
              <a:rPr lang="en-US" sz="2000" dirty="0">
                <a:solidFill>
                  <a:schemeClr val="tx1"/>
                </a:solidFill>
              </a:rPr>
              <a:t>http://account.windowsazure.com/ </a:t>
            </a:r>
          </a:p>
          <a:p>
            <a:pPr marL="0" indent="0">
              <a:lnSpc>
                <a:spcPct val="100000"/>
              </a:lnSpc>
              <a:spcBef>
                <a:spcPts val="1176"/>
              </a:spcBef>
              <a:buClr>
                <a:schemeClr val="bg1"/>
              </a:buClr>
              <a:buNone/>
            </a:pPr>
            <a:endParaRPr lang="en-US" sz="2000" dirty="0">
              <a:solidFill>
                <a:schemeClr val="bg1"/>
              </a:solidFill>
              <a:latin typeface="+mn-lt"/>
            </a:endParaRPr>
          </a:p>
        </p:txBody>
      </p:sp>
      <p:cxnSp>
        <p:nvCxnSpPr>
          <p:cNvPr id="8" name="Straight Connector 7"/>
          <p:cNvCxnSpPr>
            <a:cxnSpLocks/>
          </p:cNvCxnSpPr>
          <p:nvPr/>
        </p:nvCxnSpPr>
        <p:spPr>
          <a:xfrm flipV="1">
            <a:off x="7746642" y="2731808"/>
            <a:ext cx="4121240" cy="17870"/>
          </a:xfrm>
          <a:prstGeom prst="line">
            <a:avLst/>
          </a:prstGeom>
          <a:ln>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06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fade">
                                      <p:cBhvr>
                                        <p:cTn id="2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angle 295">
            <a:extLst>
              <a:ext uri="{FF2B5EF4-FFF2-40B4-BE49-F238E27FC236}">
                <a16:creationId xmlns:a16="http://schemas.microsoft.com/office/drawing/2014/main" id="{F1656756-32FB-48F6-A1B0-01AE5011210A}"/>
              </a:ext>
            </a:extLst>
          </p:cNvPr>
          <p:cNvSpPr/>
          <p:nvPr/>
        </p:nvSpPr>
        <p:spPr>
          <a:xfrm>
            <a:off x="466149" y="973753"/>
            <a:ext cx="11190849" cy="530646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AU" sz="2000" b="1" dirty="0"/>
              <a:t>Subscription</a:t>
            </a:r>
            <a:endParaRPr lang="en-AU" b="1" dirty="0"/>
          </a:p>
        </p:txBody>
      </p:sp>
      <p:sp>
        <p:nvSpPr>
          <p:cNvPr id="2" name="Title 1">
            <a:extLst>
              <a:ext uri="{FF2B5EF4-FFF2-40B4-BE49-F238E27FC236}">
                <a16:creationId xmlns:a16="http://schemas.microsoft.com/office/drawing/2014/main" id="{CA0C2735-7312-4917-ADAD-6C8734ABBD2F}"/>
              </a:ext>
            </a:extLst>
          </p:cNvPr>
          <p:cNvSpPr>
            <a:spLocks noGrp="1"/>
          </p:cNvSpPr>
          <p:nvPr>
            <p:ph type="title"/>
          </p:nvPr>
        </p:nvSpPr>
        <p:spPr/>
        <p:txBody>
          <a:bodyPr>
            <a:normAutofit/>
          </a:bodyPr>
          <a:lstStyle/>
          <a:p>
            <a:r>
              <a:rPr lang="en-AU" sz="2800" dirty="0"/>
              <a:t>Subscriptions, Resource Groups and Resources</a:t>
            </a:r>
          </a:p>
        </p:txBody>
      </p:sp>
      <p:sp>
        <p:nvSpPr>
          <p:cNvPr id="5" name="AutoShape 3">
            <a:extLst>
              <a:ext uri="{FF2B5EF4-FFF2-40B4-BE49-F238E27FC236}">
                <a16:creationId xmlns:a16="http://schemas.microsoft.com/office/drawing/2014/main" id="{AF03EDBB-3F8D-44AF-9381-BC28C5354530}"/>
              </a:ext>
            </a:extLst>
          </p:cNvPr>
          <p:cNvSpPr>
            <a:spLocks noChangeAspect="1" noChangeArrowheads="1" noTextEdit="1"/>
          </p:cNvSpPr>
          <p:nvPr/>
        </p:nvSpPr>
        <p:spPr bwMode="auto">
          <a:xfrm>
            <a:off x="7263242" y="1792581"/>
            <a:ext cx="4945950" cy="472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6" name="Freeform 5">
            <a:extLst>
              <a:ext uri="{FF2B5EF4-FFF2-40B4-BE49-F238E27FC236}">
                <a16:creationId xmlns:a16="http://schemas.microsoft.com/office/drawing/2014/main" id="{3C2A4E15-149E-4A37-AD1C-6F54CC590105}"/>
              </a:ext>
            </a:extLst>
          </p:cNvPr>
          <p:cNvSpPr>
            <a:spLocks/>
          </p:cNvSpPr>
          <p:nvPr/>
        </p:nvSpPr>
        <p:spPr bwMode="auto">
          <a:xfrm>
            <a:off x="9088287" y="1208467"/>
            <a:ext cx="2409517" cy="4701509"/>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b" anchorCtr="0" compatLnSpc="1">
            <a:prstTxWarp prst="textNoShape">
              <a:avLst/>
            </a:prstTxWarp>
          </a:bodyPr>
          <a:lstStyle/>
          <a:p>
            <a:pPr algn="ctr" defTabSz="914225"/>
            <a:r>
              <a:rPr lang="en-US" b="1" dirty="0">
                <a:solidFill>
                  <a:srgbClr val="FFFFFF"/>
                </a:solidFill>
              </a:rPr>
              <a:t>Resource Group</a:t>
            </a:r>
          </a:p>
        </p:txBody>
      </p:sp>
      <p:sp>
        <p:nvSpPr>
          <p:cNvPr id="93" name="Rectangle 92">
            <a:extLst>
              <a:ext uri="{FF2B5EF4-FFF2-40B4-BE49-F238E27FC236}">
                <a16:creationId xmlns:a16="http://schemas.microsoft.com/office/drawing/2014/main" id="{7220FFFB-238C-468B-9437-F120D272DC28}"/>
              </a:ext>
            </a:extLst>
          </p:cNvPr>
          <p:cNvSpPr>
            <a:spLocks noChangeArrowheads="1"/>
          </p:cNvSpPr>
          <p:nvPr/>
        </p:nvSpPr>
        <p:spPr bwMode="auto">
          <a:xfrm>
            <a:off x="7971090" y="3876674"/>
            <a:ext cx="1253947"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sp>
        <p:nvSpPr>
          <p:cNvPr id="108" name="AutoShape 3">
            <a:extLst>
              <a:ext uri="{FF2B5EF4-FFF2-40B4-BE49-F238E27FC236}">
                <a16:creationId xmlns:a16="http://schemas.microsoft.com/office/drawing/2014/main" id="{2C65C066-B353-4230-BDC0-DEFFF74F30BE}"/>
              </a:ext>
            </a:extLst>
          </p:cNvPr>
          <p:cNvSpPr>
            <a:spLocks noChangeAspect="1" noChangeArrowheads="1" noTextEdit="1"/>
          </p:cNvSpPr>
          <p:nvPr/>
        </p:nvSpPr>
        <p:spPr bwMode="auto">
          <a:xfrm>
            <a:off x="3642556" y="1616394"/>
            <a:ext cx="4945950" cy="472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09" name="Freeform 5">
            <a:extLst>
              <a:ext uri="{FF2B5EF4-FFF2-40B4-BE49-F238E27FC236}">
                <a16:creationId xmlns:a16="http://schemas.microsoft.com/office/drawing/2014/main" id="{4A098EA6-59CB-461B-95D3-8F6E30206A4B}"/>
              </a:ext>
            </a:extLst>
          </p:cNvPr>
          <p:cNvSpPr>
            <a:spLocks/>
          </p:cNvSpPr>
          <p:nvPr/>
        </p:nvSpPr>
        <p:spPr bwMode="auto">
          <a:xfrm>
            <a:off x="3962507" y="1182738"/>
            <a:ext cx="4923728" cy="4701509"/>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b" anchorCtr="0" compatLnSpc="1">
            <a:prstTxWarp prst="textNoShape">
              <a:avLst/>
            </a:prstTxWarp>
          </a:bodyPr>
          <a:lstStyle/>
          <a:p>
            <a:pPr algn="ctr" defTabSz="914225"/>
            <a:r>
              <a:rPr lang="en-US" b="1" dirty="0">
                <a:solidFill>
                  <a:srgbClr val="FFFFFF"/>
                </a:solidFill>
              </a:rPr>
              <a:t>Resource Group</a:t>
            </a:r>
          </a:p>
        </p:txBody>
      </p:sp>
      <p:grpSp>
        <p:nvGrpSpPr>
          <p:cNvPr id="7" name="Group 6">
            <a:extLst>
              <a:ext uri="{FF2B5EF4-FFF2-40B4-BE49-F238E27FC236}">
                <a16:creationId xmlns:a16="http://schemas.microsoft.com/office/drawing/2014/main" id="{496FAA87-4BBC-4739-A4F7-8C33F212F335}"/>
              </a:ext>
            </a:extLst>
          </p:cNvPr>
          <p:cNvGrpSpPr/>
          <p:nvPr/>
        </p:nvGrpSpPr>
        <p:grpSpPr>
          <a:xfrm>
            <a:off x="4614720" y="2011202"/>
            <a:ext cx="1139016" cy="962579"/>
            <a:chOff x="4275890" y="2151279"/>
            <a:chExt cx="1307915" cy="1155536"/>
          </a:xfrm>
        </p:grpSpPr>
        <p:sp>
          <p:nvSpPr>
            <p:cNvPr id="111" name="Freeform 10">
              <a:extLst>
                <a:ext uri="{FF2B5EF4-FFF2-40B4-BE49-F238E27FC236}">
                  <a16:creationId xmlns:a16="http://schemas.microsoft.com/office/drawing/2014/main" id="{82A297C4-FCEA-45B1-9E19-11B120442F21}"/>
                </a:ext>
              </a:extLst>
            </p:cNvPr>
            <p:cNvSpPr>
              <a:spLocks/>
            </p:cNvSpPr>
            <p:nvPr/>
          </p:nvSpPr>
          <p:spPr bwMode="auto">
            <a:xfrm>
              <a:off x="4275890" y="2151279"/>
              <a:ext cx="1307915"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3" name="Freeform 12">
              <a:extLst>
                <a:ext uri="{FF2B5EF4-FFF2-40B4-BE49-F238E27FC236}">
                  <a16:creationId xmlns:a16="http://schemas.microsoft.com/office/drawing/2014/main" id="{6E5FC520-5EAC-4B82-AD62-8771603122DC}"/>
                </a:ext>
              </a:extLst>
            </p:cNvPr>
            <p:cNvSpPr>
              <a:spLocks/>
            </p:cNvSpPr>
            <p:nvPr/>
          </p:nvSpPr>
          <p:spPr bwMode="auto">
            <a:xfrm>
              <a:off x="4434617" y="2324292"/>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4" name="Freeform 13">
              <a:extLst>
                <a:ext uri="{FF2B5EF4-FFF2-40B4-BE49-F238E27FC236}">
                  <a16:creationId xmlns:a16="http://schemas.microsoft.com/office/drawing/2014/main" id="{BC48BA5F-E793-4EA0-B312-C7EEFB2EA177}"/>
                </a:ext>
              </a:extLst>
            </p:cNvPr>
            <p:cNvSpPr>
              <a:spLocks/>
            </p:cNvSpPr>
            <p:nvPr/>
          </p:nvSpPr>
          <p:spPr bwMode="auto">
            <a:xfrm>
              <a:off x="4629852" y="2759205"/>
              <a:ext cx="777765"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5" name="Freeform 14">
              <a:extLst>
                <a:ext uri="{FF2B5EF4-FFF2-40B4-BE49-F238E27FC236}">
                  <a16:creationId xmlns:a16="http://schemas.microsoft.com/office/drawing/2014/main" id="{1815988E-9FD5-4D98-AEFF-CF1448CF5773}"/>
                </a:ext>
              </a:extLst>
            </p:cNvPr>
            <p:cNvSpPr>
              <a:spLocks/>
            </p:cNvSpPr>
            <p:nvPr/>
          </p:nvSpPr>
          <p:spPr bwMode="auto">
            <a:xfrm>
              <a:off x="4939371" y="2467146"/>
              <a:ext cx="552372"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6" name="Freeform 15">
              <a:extLst>
                <a:ext uri="{FF2B5EF4-FFF2-40B4-BE49-F238E27FC236}">
                  <a16:creationId xmlns:a16="http://schemas.microsoft.com/office/drawing/2014/main" id="{CB76B28E-60DE-46A6-953C-99E902477727}"/>
                </a:ext>
              </a:extLst>
            </p:cNvPr>
            <p:cNvSpPr>
              <a:spLocks/>
            </p:cNvSpPr>
            <p:nvPr/>
          </p:nvSpPr>
          <p:spPr bwMode="auto">
            <a:xfrm>
              <a:off x="4674296" y="2176675"/>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7" name="Freeform 16">
              <a:extLst>
                <a:ext uri="{FF2B5EF4-FFF2-40B4-BE49-F238E27FC236}">
                  <a16:creationId xmlns:a16="http://schemas.microsoft.com/office/drawing/2014/main" id="{87C737D9-0CED-4546-97EB-F3A8F4EEF0C7}"/>
                </a:ext>
              </a:extLst>
            </p:cNvPr>
            <p:cNvSpPr>
              <a:spLocks/>
            </p:cNvSpPr>
            <p:nvPr/>
          </p:nvSpPr>
          <p:spPr bwMode="auto">
            <a:xfrm>
              <a:off x="4455252" y="2740158"/>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8" name="Freeform 17">
              <a:extLst>
                <a:ext uri="{FF2B5EF4-FFF2-40B4-BE49-F238E27FC236}">
                  <a16:creationId xmlns:a16="http://schemas.microsoft.com/office/drawing/2014/main" id="{C1B2277D-9602-4BCF-9151-E0CA2B6969D5}"/>
                </a:ext>
              </a:extLst>
            </p:cNvPr>
            <p:cNvSpPr>
              <a:spLocks/>
            </p:cNvSpPr>
            <p:nvPr/>
          </p:nvSpPr>
          <p:spPr bwMode="auto">
            <a:xfrm>
              <a:off x="4534616" y="2406830"/>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9" name="Freeform 18">
              <a:extLst>
                <a:ext uri="{FF2B5EF4-FFF2-40B4-BE49-F238E27FC236}">
                  <a16:creationId xmlns:a16="http://schemas.microsoft.com/office/drawing/2014/main" id="{DA6A0986-2090-426D-9742-98761D9896E0}"/>
                </a:ext>
              </a:extLst>
            </p:cNvPr>
            <p:cNvSpPr>
              <a:spLocks/>
            </p:cNvSpPr>
            <p:nvPr/>
          </p:nvSpPr>
          <p:spPr bwMode="auto">
            <a:xfrm>
              <a:off x="4829849" y="2270324"/>
              <a:ext cx="552372"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20" name="Freeform 19">
              <a:extLst>
                <a:ext uri="{FF2B5EF4-FFF2-40B4-BE49-F238E27FC236}">
                  <a16:creationId xmlns:a16="http://schemas.microsoft.com/office/drawing/2014/main" id="{23885B73-A272-46D0-9A7A-C43927901F31}"/>
                </a:ext>
              </a:extLst>
            </p:cNvPr>
            <p:cNvSpPr>
              <a:spLocks/>
            </p:cNvSpPr>
            <p:nvPr/>
          </p:nvSpPr>
          <p:spPr bwMode="auto">
            <a:xfrm>
              <a:off x="5133019" y="2616350"/>
              <a:ext cx="280948"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21" name="Freeform 20">
              <a:extLst>
                <a:ext uri="{FF2B5EF4-FFF2-40B4-BE49-F238E27FC236}">
                  <a16:creationId xmlns:a16="http://schemas.microsoft.com/office/drawing/2014/main" id="{310CD170-D9AB-4190-B60F-6C4BC4181E68}"/>
                </a:ext>
              </a:extLst>
            </p:cNvPr>
            <p:cNvSpPr>
              <a:spLocks/>
            </p:cNvSpPr>
            <p:nvPr/>
          </p:nvSpPr>
          <p:spPr bwMode="auto">
            <a:xfrm>
              <a:off x="4882229" y="2927456"/>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22" name="Freeform 21">
              <a:extLst>
                <a:ext uri="{FF2B5EF4-FFF2-40B4-BE49-F238E27FC236}">
                  <a16:creationId xmlns:a16="http://schemas.microsoft.com/office/drawing/2014/main" id="{027C4945-AD4C-4C58-A390-2FF345137421}"/>
                </a:ext>
              </a:extLst>
            </p:cNvPr>
            <p:cNvSpPr>
              <a:spLocks/>
            </p:cNvSpPr>
            <p:nvPr/>
          </p:nvSpPr>
          <p:spPr bwMode="auto">
            <a:xfrm>
              <a:off x="4417157" y="2541748"/>
              <a:ext cx="395232"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grpSp>
      <p:sp>
        <p:nvSpPr>
          <p:cNvPr id="193" name="Rectangle 192">
            <a:extLst>
              <a:ext uri="{FF2B5EF4-FFF2-40B4-BE49-F238E27FC236}">
                <a16:creationId xmlns:a16="http://schemas.microsoft.com/office/drawing/2014/main" id="{2E85561E-2EE4-419A-A394-979B313424A5}"/>
              </a:ext>
            </a:extLst>
          </p:cNvPr>
          <p:cNvSpPr>
            <a:spLocks noChangeArrowheads="1"/>
          </p:cNvSpPr>
          <p:nvPr/>
        </p:nvSpPr>
        <p:spPr bwMode="auto">
          <a:xfrm>
            <a:off x="5434601" y="3686174"/>
            <a:ext cx="1253947"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sp>
        <p:nvSpPr>
          <p:cNvPr id="194" name="Rectangle 193">
            <a:extLst>
              <a:ext uri="{FF2B5EF4-FFF2-40B4-BE49-F238E27FC236}">
                <a16:creationId xmlns:a16="http://schemas.microsoft.com/office/drawing/2014/main" id="{459D8C3C-F257-473F-BE8D-06104801682F}"/>
              </a:ext>
            </a:extLst>
          </p:cNvPr>
          <p:cNvSpPr>
            <a:spLocks noChangeArrowheads="1"/>
          </p:cNvSpPr>
          <p:nvPr/>
        </p:nvSpPr>
        <p:spPr bwMode="auto">
          <a:xfrm>
            <a:off x="6582201" y="3686174"/>
            <a:ext cx="0"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sp>
        <p:nvSpPr>
          <p:cNvPr id="97" name="Rectangle 96">
            <a:extLst>
              <a:ext uri="{FF2B5EF4-FFF2-40B4-BE49-F238E27FC236}">
                <a16:creationId xmlns:a16="http://schemas.microsoft.com/office/drawing/2014/main" id="{D4920CB8-6462-41AA-9C9C-EBFDC5D6E4EE}"/>
              </a:ext>
            </a:extLst>
          </p:cNvPr>
          <p:cNvSpPr>
            <a:spLocks noChangeArrowheads="1"/>
          </p:cNvSpPr>
          <p:nvPr/>
        </p:nvSpPr>
        <p:spPr bwMode="auto">
          <a:xfrm>
            <a:off x="9118690" y="3724274"/>
            <a:ext cx="0"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sp>
        <p:nvSpPr>
          <p:cNvPr id="221" name="Freeform 5">
            <a:extLst>
              <a:ext uri="{FF2B5EF4-FFF2-40B4-BE49-F238E27FC236}">
                <a16:creationId xmlns:a16="http://schemas.microsoft.com/office/drawing/2014/main" id="{AF133941-3403-4E8B-93E5-17DD69D1E9C3}"/>
              </a:ext>
            </a:extLst>
          </p:cNvPr>
          <p:cNvSpPr>
            <a:spLocks/>
          </p:cNvSpPr>
          <p:nvPr/>
        </p:nvSpPr>
        <p:spPr bwMode="auto">
          <a:xfrm>
            <a:off x="1367312" y="1208467"/>
            <a:ext cx="2449924" cy="4701509"/>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w="9525">
            <a:noFill/>
            <a:round/>
            <a:headEnd/>
            <a:tailEnd/>
          </a:ln>
          <a:extLst/>
        </p:spPr>
        <p:txBody>
          <a:bodyPr vert="horz" wrap="square" lIns="91427" tIns="45713" rIns="91427" bIns="45713" numCol="1" anchor="b" anchorCtr="0" compatLnSpc="1">
            <a:prstTxWarp prst="textNoShape">
              <a:avLst/>
            </a:prstTxWarp>
          </a:bodyPr>
          <a:lstStyle/>
          <a:p>
            <a:pPr algn="ctr" defTabSz="914225"/>
            <a:r>
              <a:rPr lang="en-US" b="1" dirty="0">
                <a:solidFill>
                  <a:srgbClr val="FFFFFF"/>
                </a:solidFill>
              </a:rPr>
              <a:t>Resource Group</a:t>
            </a:r>
          </a:p>
        </p:txBody>
      </p:sp>
      <p:sp>
        <p:nvSpPr>
          <p:cNvPr id="294" name="Rectangle 293">
            <a:extLst>
              <a:ext uri="{FF2B5EF4-FFF2-40B4-BE49-F238E27FC236}">
                <a16:creationId xmlns:a16="http://schemas.microsoft.com/office/drawing/2014/main" id="{4811042E-8EB0-46D3-B100-2AABD1D5E799}"/>
              </a:ext>
            </a:extLst>
          </p:cNvPr>
          <p:cNvSpPr>
            <a:spLocks noChangeArrowheads="1"/>
          </p:cNvSpPr>
          <p:nvPr/>
        </p:nvSpPr>
        <p:spPr bwMode="auto">
          <a:xfrm>
            <a:off x="560874" y="3774528"/>
            <a:ext cx="1253947"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grpSp>
        <p:nvGrpSpPr>
          <p:cNvPr id="9" name="Group 8">
            <a:extLst>
              <a:ext uri="{FF2B5EF4-FFF2-40B4-BE49-F238E27FC236}">
                <a16:creationId xmlns:a16="http://schemas.microsoft.com/office/drawing/2014/main" id="{E1A95907-7E82-4B9F-A353-1BDDD9B8971A}"/>
              </a:ext>
            </a:extLst>
          </p:cNvPr>
          <p:cNvGrpSpPr/>
          <p:nvPr/>
        </p:nvGrpSpPr>
        <p:grpSpPr>
          <a:xfrm>
            <a:off x="1861981" y="2244877"/>
            <a:ext cx="863478" cy="1142838"/>
            <a:chOff x="1781489" y="1858029"/>
            <a:chExt cx="863478" cy="1142838"/>
          </a:xfrm>
        </p:grpSpPr>
        <p:sp>
          <p:nvSpPr>
            <p:cNvPr id="235" name="Freeform 22">
              <a:extLst>
                <a:ext uri="{FF2B5EF4-FFF2-40B4-BE49-F238E27FC236}">
                  <a16:creationId xmlns:a16="http://schemas.microsoft.com/office/drawing/2014/main" id="{EA38B9D9-FA85-436C-8279-6F15A903C0BB}"/>
                </a:ext>
              </a:extLst>
            </p:cNvPr>
            <p:cNvSpPr>
              <a:spLocks/>
            </p:cNvSpPr>
            <p:nvPr/>
          </p:nvSpPr>
          <p:spPr bwMode="auto">
            <a:xfrm>
              <a:off x="1781489" y="2013582"/>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36" name="Freeform 23">
              <a:extLst>
                <a:ext uri="{FF2B5EF4-FFF2-40B4-BE49-F238E27FC236}">
                  <a16:creationId xmlns:a16="http://schemas.microsoft.com/office/drawing/2014/main" id="{3514D181-29A1-43BC-93F3-8F12FFAC2351}"/>
                </a:ext>
              </a:extLst>
            </p:cNvPr>
            <p:cNvSpPr>
              <a:spLocks/>
            </p:cNvSpPr>
            <p:nvPr/>
          </p:nvSpPr>
          <p:spPr bwMode="auto">
            <a:xfrm>
              <a:off x="2208466" y="2013582"/>
              <a:ext cx="436501"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37" name="Oval 236">
              <a:extLst>
                <a:ext uri="{FF2B5EF4-FFF2-40B4-BE49-F238E27FC236}">
                  <a16:creationId xmlns:a16="http://schemas.microsoft.com/office/drawing/2014/main" id="{33FD129F-0564-4F19-AF60-36A928E1919E}"/>
                </a:ext>
              </a:extLst>
            </p:cNvPr>
            <p:cNvSpPr>
              <a:spLocks noChangeArrowheads="1"/>
            </p:cNvSpPr>
            <p:nvPr/>
          </p:nvSpPr>
          <p:spPr bwMode="auto">
            <a:xfrm>
              <a:off x="1781489" y="1858029"/>
              <a:ext cx="863478"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38" name="Oval 237">
              <a:extLst>
                <a:ext uri="{FF2B5EF4-FFF2-40B4-BE49-F238E27FC236}">
                  <a16:creationId xmlns:a16="http://schemas.microsoft.com/office/drawing/2014/main" id="{3529BF91-60CF-4334-95B2-882F149DBC3A}"/>
                </a:ext>
              </a:extLst>
            </p:cNvPr>
            <p:cNvSpPr>
              <a:spLocks noChangeArrowheads="1"/>
            </p:cNvSpPr>
            <p:nvPr/>
          </p:nvSpPr>
          <p:spPr bwMode="auto">
            <a:xfrm>
              <a:off x="1868789" y="1899298"/>
              <a:ext cx="688877" cy="206346"/>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39" name="Freeform 26">
              <a:extLst>
                <a:ext uri="{FF2B5EF4-FFF2-40B4-BE49-F238E27FC236}">
                  <a16:creationId xmlns:a16="http://schemas.microsoft.com/office/drawing/2014/main" id="{7303BDF4-348B-44A1-8363-D88AECE50CFC}"/>
                </a:ext>
              </a:extLst>
            </p:cNvPr>
            <p:cNvSpPr>
              <a:spLocks/>
            </p:cNvSpPr>
            <p:nvPr/>
          </p:nvSpPr>
          <p:spPr bwMode="auto">
            <a:xfrm>
              <a:off x="1868789" y="1899298"/>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0" name="Freeform 27">
              <a:extLst>
                <a:ext uri="{FF2B5EF4-FFF2-40B4-BE49-F238E27FC236}">
                  <a16:creationId xmlns:a16="http://schemas.microsoft.com/office/drawing/2014/main" id="{E1A55339-72A9-403B-927F-A0B850B749FE}"/>
                </a:ext>
              </a:extLst>
            </p:cNvPr>
            <p:cNvSpPr>
              <a:spLocks noEditPoints="1"/>
            </p:cNvSpPr>
            <p:nvPr/>
          </p:nvSpPr>
          <p:spPr bwMode="auto">
            <a:xfrm>
              <a:off x="1898947" y="2362783"/>
              <a:ext cx="628561"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1" name="Freeform 28">
              <a:extLst>
                <a:ext uri="{FF2B5EF4-FFF2-40B4-BE49-F238E27FC236}">
                  <a16:creationId xmlns:a16="http://schemas.microsoft.com/office/drawing/2014/main" id="{7AD9B425-C040-4A64-95BA-34DF8A2C1D93}"/>
                </a:ext>
              </a:extLst>
            </p:cNvPr>
            <p:cNvSpPr>
              <a:spLocks/>
            </p:cNvSpPr>
            <p:nvPr/>
          </p:nvSpPr>
          <p:spPr bwMode="auto">
            <a:xfrm>
              <a:off x="1978311" y="2426274"/>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2" name="Freeform 29">
              <a:extLst>
                <a:ext uri="{FF2B5EF4-FFF2-40B4-BE49-F238E27FC236}">
                  <a16:creationId xmlns:a16="http://schemas.microsoft.com/office/drawing/2014/main" id="{4E5C77B6-AC75-486F-8E71-6F909170E823}"/>
                </a:ext>
              </a:extLst>
            </p:cNvPr>
            <p:cNvSpPr>
              <a:spLocks/>
            </p:cNvSpPr>
            <p:nvPr/>
          </p:nvSpPr>
          <p:spPr bwMode="auto">
            <a:xfrm>
              <a:off x="2341797" y="2419924"/>
              <a:ext cx="87300" cy="84126"/>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3" name="Freeform 30">
              <a:extLst>
                <a:ext uri="{FF2B5EF4-FFF2-40B4-BE49-F238E27FC236}">
                  <a16:creationId xmlns:a16="http://schemas.microsoft.com/office/drawing/2014/main" id="{E9FEB9D7-9A0A-496C-9EB2-AFB3AFCF96DF}"/>
                </a:ext>
              </a:extLst>
            </p:cNvPr>
            <p:cNvSpPr>
              <a:spLocks/>
            </p:cNvSpPr>
            <p:nvPr/>
          </p:nvSpPr>
          <p:spPr bwMode="auto">
            <a:xfrm>
              <a:off x="2340210" y="2564367"/>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grpSp>
      <p:grpSp>
        <p:nvGrpSpPr>
          <p:cNvPr id="10" name="Group 9">
            <a:extLst>
              <a:ext uri="{FF2B5EF4-FFF2-40B4-BE49-F238E27FC236}">
                <a16:creationId xmlns:a16="http://schemas.microsoft.com/office/drawing/2014/main" id="{FC83A219-C238-4FF6-98B4-1A429110F97B}"/>
              </a:ext>
            </a:extLst>
          </p:cNvPr>
          <p:cNvGrpSpPr/>
          <p:nvPr/>
        </p:nvGrpSpPr>
        <p:grpSpPr>
          <a:xfrm>
            <a:off x="1617119" y="3571611"/>
            <a:ext cx="1311089" cy="1308245"/>
            <a:chOff x="1435463" y="3384988"/>
            <a:chExt cx="1311089" cy="1308245"/>
          </a:xfrm>
        </p:grpSpPr>
        <p:sp>
          <p:nvSpPr>
            <p:cNvPr id="244" name="Freeform 42">
              <a:extLst>
                <a:ext uri="{FF2B5EF4-FFF2-40B4-BE49-F238E27FC236}">
                  <a16:creationId xmlns:a16="http://schemas.microsoft.com/office/drawing/2014/main" id="{E2AF87F5-362A-4B17-95D0-B8DF9C424262}"/>
                </a:ext>
              </a:extLst>
            </p:cNvPr>
            <p:cNvSpPr>
              <a:spLocks/>
            </p:cNvSpPr>
            <p:nvPr/>
          </p:nvSpPr>
          <p:spPr bwMode="auto">
            <a:xfrm>
              <a:off x="1632285" y="3912294"/>
              <a:ext cx="1114267" cy="78093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5" name="Freeform 43">
              <a:extLst>
                <a:ext uri="{FF2B5EF4-FFF2-40B4-BE49-F238E27FC236}">
                  <a16:creationId xmlns:a16="http://schemas.microsoft.com/office/drawing/2014/main" id="{5B43FAEE-4BA3-4E64-8C2C-8ADED490445A}"/>
                </a:ext>
              </a:extLst>
            </p:cNvPr>
            <p:cNvSpPr>
              <a:spLocks/>
            </p:cNvSpPr>
            <p:nvPr/>
          </p:nvSpPr>
          <p:spPr bwMode="auto">
            <a:xfrm>
              <a:off x="1632285" y="3742456"/>
              <a:ext cx="1114267"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6" name="Rectangle 245">
              <a:extLst>
                <a:ext uri="{FF2B5EF4-FFF2-40B4-BE49-F238E27FC236}">
                  <a16:creationId xmlns:a16="http://schemas.microsoft.com/office/drawing/2014/main" id="{0E61F2C5-88CA-4332-B369-31A5A2DCBD66}"/>
                </a:ext>
              </a:extLst>
            </p:cNvPr>
            <p:cNvSpPr>
              <a:spLocks noChangeArrowheads="1"/>
            </p:cNvSpPr>
            <p:nvPr/>
          </p:nvSpPr>
          <p:spPr bwMode="auto">
            <a:xfrm>
              <a:off x="1960851"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7" name="Rectangle 246">
              <a:extLst>
                <a:ext uri="{FF2B5EF4-FFF2-40B4-BE49-F238E27FC236}">
                  <a16:creationId xmlns:a16="http://schemas.microsoft.com/office/drawing/2014/main" id="{1ED4B812-ECD6-4E9F-B069-0D1FA506AADA}"/>
                </a:ext>
              </a:extLst>
            </p:cNvPr>
            <p:cNvSpPr>
              <a:spLocks noChangeArrowheads="1"/>
            </p:cNvSpPr>
            <p:nvPr/>
          </p:nvSpPr>
          <p:spPr bwMode="auto">
            <a:xfrm>
              <a:off x="1960851" y="4155147"/>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8" name="Rectangle 247">
              <a:extLst>
                <a:ext uri="{FF2B5EF4-FFF2-40B4-BE49-F238E27FC236}">
                  <a16:creationId xmlns:a16="http://schemas.microsoft.com/office/drawing/2014/main" id="{F2526FD2-4651-4388-AF0C-90A20DCC48EF}"/>
                </a:ext>
              </a:extLst>
            </p:cNvPr>
            <p:cNvSpPr>
              <a:spLocks noChangeArrowheads="1"/>
            </p:cNvSpPr>
            <p:nvPr/>
          </p:nvSpPr>
          <p:spPr bwMode="auto">
            <a:xfrm>
              <a:off x="1960851"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9" name="Rectangle 248">
              <a:extLst>
                <a:ext uri="{FF2B5EF4-FFF2-40B4-BE49-F238E27FC236}">
                  <a16:creationId xmlns:a16="http://schemas.microsoft.com/office/drawing/2014/main" id="{48B9392E-5DB0-45DB-9D44-263C7C3FDEFA}"/>
                </a:ext>
              </a:extLst>
            </p:cNvPr>
            <p:cNvSpPr>
              <a:spLocks noChangeArrowheads="1"/>
            </p:cNvSpPr>
            <p:nvPr/>
          </p:nvSpPr>
          <p:spPr bwMode="auto">
            <a:xfrm>
              <a:off x="1960851"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0" name="Rectangle 249">
              <a:extLst>
                <a:ext uri="{FF2B5EF4-FFF2-40B4-BE49-F238E27FC236}">
                  <a16:creationId xmlns:a16="http://schemas.microsoft.com/office/drawing/2014/main" id="{B5E394FE-52EB-4C08-AC7B-E86BD841E0EB}"/>
                </a:ext>
              </a:extLst>
            </p:cNvPr>
            <p:cNvSpPr>
              <a:spLocks noChangeArrowheads="1"/>
            </p:cNvSpPr>
            <p:nvPr/>
          </p:nvSpPr>
          <p:spPr bwMode="auto">
            <a:xfrm>
              <a:off x="1960851" y="4320224"/>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1" name="Rectangle 250">
              <a:extLst>
                <a:ext uri="{FF2B5EF4-FFF2-40B4-BE49-F238E27FC236}">
                  <a16:creationId xmlns:a16="http://schemas.microsoft.com/office/drawing/2014/main" id="{E3B870F3-68AC-4BE7-847A-6B023D7E0382}"/>
                </a:ext>
              </a:extLst>
            </p:cNvPr>
            <p:cNvSpPr>
              <a:spLocks noChangeArrowheads="1"/>
            </p:cNvSpPr>
            <p:nvPr/>
          </p:nvSpPr>
          <p:spPr bwMode="auto">
            <a:xfrm>
              <a:off x="1960851" y="4320224"/>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2" name="Rectangle 251">
              <a:extLst>
                <a:ext uri="{FF2B5EF4-FFF2-40B4-BE49-F238E27FC236}">
                  <a16:creationId xmlns:a16="http://schemas.microsoft.com/office/drawing/2014/main" id="{3792B78B-0B89-41D6-8756-48DA9787F20A}"/>
                </a:ext>
              </a:extLst>
            </p:cNvPr>
            <p:cNvSpPr>
              <a:spLocks noChangeArrowheads="1"/>
            </p:cNvSpPr>
            <p:nvPr/>
          </p:nvSpPr>
          <p:spPr bwMode="auto">
            <a:xfrm>
              <a:off x="2208466" y="4320224"/>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3" name="Rectangle 252">
              <a:extLst>
                <a:ext uri="{FF2B5EF4-FFF2-40B4-BE49-F238E27FC236}">
                  <a16:creationId xmlns:a16="http://schemas.microsoft.com/office/drawing/2014/main" id="{C12D6322-3063-4CA8-A819-22D550CCEBD2}"/>
                </a:ext>
              </a:extLst>
            </p:cNvPr>
            <p:cNvSpPr>
              <a:spLocks noChangeArrowheads="1"/>
            </p:cNvSpPr>
            <p:nvPr/>
          </p:nvSpPr>
          <p:spPr bwMode="auto">
            <a:xfrm>
              <a:off x="2208466"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4" name="Rectangle 253">
              <a:extLst>
                <a:ext uri="{FF2B5EF4-FFF2-40B4-BE49-F238E27FC236}">
                  <a16:creationId xmlns:a16="http://schemas.microsoft.com/office/drawing/2014/main" id="{8A9A52CB-EB4B-4C84-A693-1A23F33AAEA8}"/>
                </a:ext>
              </a:extLst>
            </p:cNvPr>
            <p:cNvSpPr>
              <a:spLocks noChangeArrowheads="1"/>
            </p:cNvSpPr>
            <p:nvPr/>
          </p:nvSpPr>
          <p:spPr bwMode="auto">
            <a:xfrm>
              <a:off x="2208466" y="4155147"/>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5" name="Rectangle 254">
              <a:extLst>
                <a:ext uri="{FF2B5EF4-FFF2-40B4-BE49-F238E27FC236}">
                  <a16:creationId xmlns:a16="http://schemas.microsoft.com/office/drawing/2014/main" id="{4740ADFC-AFF3-4BA7-A16C-3D066830816C}"/>
                </a:ext>
              </a:extLst>
            </p:cNvPr>
            <p:cNvSpPr>
              <a:spLocks noChangeArrowheads="1"/>
            </p:cNvSpPr>
            <p:nvPr/>
          </p:nvSpPr>
          <p:spPr bwMode="auto">
            <a:xfrm>
              <a:off x="2208466"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6" name="Rectangle 255">
              <a:extLst>
                <a:ext uri="{FF2B5EF4-FFF2-40B4-BE49-F238E27FC236}">
                  <a16:creationId xmlns:a16="http://schemas.microsoft.com/office/drawing/2014/main" id="{45F86482-403D-4546-BE2F-C555BFAAA249}"/>
                </a:ext>
              </a:extLst>
            </p:cNvPr>
            <p:cNvSpPr>
              <a:spLocks noChangeArrowheads="1"/>
            </p:cNvSpPr>
            <p:nvPr/>
          </p:nvSpPr>
          <p:spPr bwMode="auto">
            <a:xfrm>
              <a:off x="2208466"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7" name="Rectangle 256">
              <a:extLst>
                <a:ext uri="{FF2B5EF4-FFF2-40B4-BE49-F238E27FC236}">
                  <a16:creationId xmlns:a16="http://schemas.microsoft.com/office/drawing/2014/main" id="{B26A5552-8EDB-4487-8D3B-1DC7C814DB1B}"/>
                </a:ext>
              </a:extLst>
            </p:cNvPr>
            <p:cNvSpPr>
              <a:spLocks noChangeArrowheads="1"/>
            </p:cNvSpPr>
            <p:nvPr/>
          </p:nvSpPr>
          <p:spPr bwMode="auto">
            <a:xfrm>
              <a:off x="1714823"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8" name="Rectangle 257">
              <a:extLst>
                <a:ext uri="{FF2B5EF4-FFF2-40B4-BE49-F238E27FC236}">
                  <a16:creationId xmlns:a16="http://schemas.microsoft.com/office/drawing/2014/main" id="{A432971B-F85C-4A36-B03F-F15007EAFDE4}"/>
                </a:ext>
              </a:extLst>
            </p:cNvPr>
            <p:cNvSpPr>
              <a:spLocks noChangeArrowheads="1"/>
            </p:cNvSpPr>
            <p:nvPr/>
          </p:nvSpPr>
          <p:spPr bwMode="auto">
            <a:xfrm>
              <a:off x="1714823"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9" name="Rectangle 258">
              <a:extLst>
                <a:ext uri="{FF2B5EF4-FFF2-40B4-BE49-F238E27FC236}">
                  <a16:creationId xmlns:a16="http://schemas.microsoft.com/office/drawing/2014/main" id="{6AD4D32F-CDF7-4135-86CB-847CE7659717}"/>
                </a:ext>
              </a:extLst>
            </p:cNvPr>
            <p:cNvSpPr>
              <a:spLocks noChangeArrowheads="1"/>
            </p:cNvSpPr>
            <p:nvPr/>
          </p:nvSpPr>
          <p:spPr bwMode="auto">
            <a:xfrm>
              <a:off x="1714823"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0" name="Rectangle 259">
              <a:extLst>
                <a:ext uri="{FF2B5EF4-FFF2-40B4-BE49-F238E27FC236}">
                  <a16:creationId xmlns:a16="http://schemas.microsoft.com/office/drawing/2014/main" id="{C07AC3C8-D59A-4D23-82E4-12322390C379}"/>
                </a:ext>
              </a:extLst>
            </p:cNvPr>
            <p:cNvSpPr>
              <a:spLocks noChangeArrowheads="1"/>
            </p:cNvSpPr>
            <p:nvPr/>
          </p:nvSpPr>
          <p:spPr bwMode="auto">
            <a:xfrm>
              <a:off x="1714823" y="4155147"/>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1" name="Rectangle 260">
              <a:extLst>
                <a:ext uri="{FF2B5EF4-FFF2-40B4-BE49-F238E27FC236}">
                  <a16:creationId xmlns:a16="http://schemas.microsoft.com/office/drawing/2014/main" id="{C7EDB258-6985-4821-B8CD-6CA0E1F98824}"/>
                </a:ext>
              </a:extLst>
            </p:cNvPr>
            <p:cNvSpPr>
              <a:spLocks noChangeArrowheads="1"/>
            </p:cNvSpPr>
            <p:nvPr/>
          </p:nvSpPr>
          <p:spPr bwMode="auto">
            <a:xfrm>
              <a:off x="1714823" y="4320224"/>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2" name="Rectangle 261">
              <a:extLst>
                <a:ext uri="{FF2B5EF4-FFF2-40B4-BE49-F238E27FC236}">
                  <a16:creationId xmlns:a16="http://schemas.microsoft.com/office/drawing/2014/main" id="{6E32734C-ABB6-403C-9156-64C7E9EA8647}"/>
                </a:ext>
              </a:extLst>
            </p:cNvPr>
            <p:cNvSpPr>
              <a:spLocks noChangeArrowheads="1"/>
            </p:cNvSpPr>
            <p:nvPr/>
          </p:nvSpPr>
          <p:spPr bwMode="auto">
            <a:xfrm>
              <a:off x="1714823" y="4320224"/>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3" name="Rectangle 262">
              <a:extLst>
                <a:ext uri="{FF2B5EF4-FFF2-40B4-BE49-F238E27FC236}">
                  <a16:creationId xmlns:a16="http://schemas.microsoft.com/office/drawing/2014/main" id="{F46D07B8-847E-4CBD-9180-2334AD93E925}"/>
                </a:ext>
              </a:extLst>
            </p:cNvPr>
            <p:cNvSpPr>
              <a:spLocks noChangeArrowheads="1"/>
            </p:cNvSpPr>
            <p:nvPr/>
          </p:nvSpPr>
          <p:spPr bwMode="auto">
            <a:xfrm>
              <a:off x="1714823" y="4486888"/>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4" name="Rectangle 263">
              <a:extLst>
                <a:ext uri="{FF2B5EF4-FFF2-40B4-BE49-F238E27FC236}">
                  <a16:creationId xmlns:a16="http://schemas.microsoft.com/office/drawing/2014/main" id="{AD0E421C-BAEC-429A-B205-DF80C90776AB}"/>
                </a:ext>
              </a:extLst>
            </p:cNvPr>
            <p:cNvSpPr>
              <a:spLocks noChangeArrowheads="1"/>
            </p:cNvSpPr>
            <p:nvPr/>
          </p:nvSpPr>
          <p:spPr bwMode="auto">
            <a:xfrm>
              <a:off x="1714823" y="4486888"/>
              <a:ext cx="206346"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5" name="Rectangle 264">
              <a:extLst>
                <a:ext uri="{FF2B5EF4-FFF2-40B4-BE49-F238E27FC236}">
                  <a16:creationId xmlns:a16="http://schemas.microsoft.com/office/drawing/2014/main" id="{D4AF643F-C154-4787-88ED-BC374E1D62DF}"/>
                </a:ext>
              </a:extLst>
            </p:cNvPr>
            <p:cNvSpPr>
              <a:spLocks noChangeArrowheads="1"/>
            </p:cNvSpPr>
            <p:nvPr/>
          </p:nvSpPr>
          <p:spPr bwMode="auto">
            <a:xfrm>
              <a:off x="1960851" y="4486888"/>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6" name="Rectangle 265">
              <a:extLst>
                <a:ext uri="{FF2B5EF4-FFF2-40B4-BE49-F238E27FC236}">
                  <a16:creationId xmlns:a16="http://schemas.microsoft.com/office/drawing/2014/main" id="{86411962-1BDC-4FD7-8A9A-365FC5EB7F28}"/>
                </a:ext>
              </a:extLst>
            </p:cNvPr>
            <p:cNvSpPr>
              <a:spLocks noChangeArrowheads="1"/>
            </p:cNvSpPr>
            <p:nvPr/>
          </p:nvSpPr>
          <p:spPr bwMode="auto">
            <a:xfrm>
              <a:off x="2208466" y="4486888"/>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7" name="Rectangle 266">
              <a:extLst>
                <a:ext uri="{FF2B5EF4-FFF2-40B4-BE49-F238E27FC236}">
                  <a16:creationId xmlns:a16="http://schemas.microsoft.com/office/drawing/2014/main" id="{633CA9AB-1728-4D77-950F-38BB4817C59A}"/>
                </a:ext>
              </a:extLst>
            </p:cNvPr>
            <p:cNvSpPr>
              <a:spLocks noChangeArrowheads="1"/>
            </p:cNvSpPr>
            <p:nvPr/>
          </p:nvSpPr>
          <p:spPr bwMode="auto">
            <a:xfrm>
              <a:off x="2457668" y="4320224"/>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8" name="Rectangle 267">
              <a:extLst>
                <a:ext uri="{FF2B5EF4-FFF2-40B4-BE49-F238E27FC236}">
                  <a16:creationId xmlns:a16="http://schemas.microsoft.com/office/drawing/2014/main" id="{4C6F85DE-06D8-4D3B-BECF-F095CE0B1ED2}"/>
                </a:ext>
              </a:extLst>
            </p:cNvPr>
            <p:cNvSpPr>
              <a:spLocks noChangeArrowheads="1"/>
            </p:cNvSpPr>
            <p:nvPr/>
          </p:nvSpPr>
          <p:spPr bwMode="auto">
            <a:xfrm>
              <a:off x="2457668"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9" name="Rectangle 268">
              <a:extLst>
                <a:ext uri="{FF2B5EF4-FFF2-40B4-BE49-F238E27FC236}">
                  <a16:creationId xmlns:a16="http://schemas.microsoft.com/office/drawing/2014/main" id="{069A8C66-41C6-4F12-9E59-1F993D9B9593}"/>
                </a:ext>
              </a:extLst>
            </p:cNvPr>
            <p:cNvSpPr>
              <a:spLocks noChangeArrowheads="1"/>
            </p:cNvSpPr>
            <p:nvPr/>
          </p:nvSpPr>
          <p:spPr bwMode="auto">
            <a:xfrm>
              <a:off x="2457668"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0" name="Rectangle 269">
              <a:extLst>
                <a:ext uri="{FF2B5EF4-FFF2-40B4-BE49-F238E27FC236}">
                  <a16:creationId xmlns:a16="http://schemas.microsoft.com/office/drawing/2014/main" id="{09728C58-3585-4A2A-96F7-7FF2FAE56ABC}"/>
                </a:ext>
              </a:extLst>
            </p:cNvPr>
            <p:cNvSpPr>
              <a:spLocks noChangeArrowheads="1"/>
            </p:cNvSpPr>
            <p:nvPr/>
          </p:nvSpPr>
          <p:spPr bwMode="auto">
            <a:xfrm>
              <a:off x="2457668" y="4486888"/>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1" name="Freeform 69">
              <a:extLst>
                <a:ext uri="{FF2B5EF4-FFF2-40B4-BE49-F238E27FC236}">
                  <a16:creationId xmlns:a16="http://schemas.microsoft.com/office/drawing/2014/main" id="{4CA22BDF-63DA-4E6C-8C22-25300E592734}"/>
                </a:ext>
              </a:extLst>
            </p:cNvPr>
            <p:cNvSpPr>
              <a:spLocks noEditPoints="1"/>
            </p:cNvSpPr>
            <p:nvPr/>
          </p:nvSpPr>
          <p:spPr bwMode="auto">
            <a:xfrm>
              <a:off x="1667205" y="3742456"/>
              <a:ext cx="938080"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2" name="Freeform 70">
              <a:extLst>
                <a:ext uri="{FF2B5EF4-FFF2-40B4-BE49-F238E27FC236}">
                  <a16:creationId xmlns:a16="http://schemas.microsoft.com/office/drawing/2014/main" id="{ED507ED0-E368-41EE-B4BC-4C4C7D70DC52}"/>
                </a:ext>
              </a:extLst>
            </p:cNvPr>
            <p:cNvSpPr>
              <a:spLocks/>
            </p:cNvSpPr>
            <p:nvPr/>
          </p:nvSpPr>
          <p:spPr bwMode="auto">
            <a:xfrm>
              <a:off x="1927518" y="3742456"/>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3" name="Freeform 71">
              <a:extLst>
                <a:ext uri="{FF2B5EF4-FFF2-40B4-BE49-F238E27FC236}">
                  <a16:creationId xmlns:a16="http://schemas.microsoft.com/office/drawing/2014/main" id="{2D60D9B0-3E50-41AC-8354-9883E36CA46C}"/>
                </a:ext>
              </a:extLst>
            </p:cNvPr>
            <p:cNvSpPr>
              <a:spLocks/>
            </p:cNvSpPr>
            <p:nvPr/>
          </p:nvSpPr>
          <p:spPr bwMode="auto">
            <a:xfrm>
              <a:off x="1670379" y="4693233"/>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4" name="Freeform 72">
              <a:extLst>
                <a:ext uri="{FF2B5EF4-FFF2-40B4-BE49-F238E27FC236}">
                  <a16:creationId xmlns:a16="http://schemas.microsoft.com/office/drawing/2014/main" id="{69505989-5598-4A3A-A576-69019FB5E509}"/>
                </a:ext>
              </a:extLst>
            </p:cNvPr>
            <p:cNvSpPr>
              <a:spLocks noEditPoints="1"/>
            </p:cNvSpPr>
            <p:nvPr/>
          </p:nvSpPr>
          <p:spPr bwMode="auto">
            <a:xfrm>
              <a:off x="1632285" y="3912294"/>
              <a:ext cx="814272" cy="78093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5" name="Freeform 73">
              <a:extLst>
                <a:ext uri="{FF2B5EF4-FFF2-40B4-BE49-F238E27FC236}">
                  <a16:creationId xmlns:a16="http://schemas.microsoft.com/office/drawing/2014/main" id="{39519D24-BE8B-4D9A-8FF6-55667976476F}"/>
                </a:ext>
              </a:extLst>
            </p:cNvPr>
            <p:cNvSpPr>
              <a:spLocks/>
            </p:cNvSpPr>
            <p:nvPr/>
          </p:nvSpPr>
          <p:spPr bwMode="auto">
            <a:xfrm>
              <a:off x="1632285" y="3742456"/>
              <a:ext cx="969825"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6" name="Freeform 74">
              <a:extLst>
                <a:ext uri="{FF2B5EF4-FFF2-40B4-BE49-F238E27FC236}">
                  <a16:creationId xmlns:a16="http://schemas.microsoft.com/office/drawing/2014/main" id="{00C15809-6EFD-4567-AE4C-18407BD64ECF}"/>
                </a:ext>
              </a:extLst>
            </p:cNvPr>
            <p:cNvSpPr>
              <a:spLocks/>
            </p:cNvSpPr>
            <p:nvPr/>
          </p:nvSpPr>
          <p:spPr bwMode="auto">
            <a:xfrm>
              <a:off x="1960851" y="4155147"/>
              <a:ext cx="206346"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7" name="Freeform 75">
              <a:extLst>
                <a:ext uri="{FF2B5EF4-FFF2-40B4-BE49-F238E27FC236}">
                  <a16:creationId xmlns:a16="http://schemas.microsoft.com/office/drawing/2014/main" id="{7BAEA7DF-A1BD-4CD4-94EC-6CEDD68CCC4F}"/>
                </a:ext>
              </a:extLst>
            </p:cNvPr>
            <p:cNvSpPr>
              <a:spLocks/>
            </p:cNvSpPr>
            <p:nvPr/>
          </p:nvSpPr>
          <p:spPr bwMode="auto">
            <a:xfrm>
              <a:off x="1960851" y="4155147"/>
              <a:ext cx="206346"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8" name="Rectangle 277">
              <a:extLst>
                <a:ext uri="{FF2B5EF4-FFF2-40B4-BE49-F238E27FC236}">
                  <a16:creationId xmlns:a16="http://schemas.microsoft.com/office/drawing/2014/main" id="{3287967A-6DC6-4FB8-9913-8A80B9429E92}"/>
                </a:ext>
              </a:extLst>
            </p:cNvPr>
            <p:cNvSpPr>
              <a:spLocks noChangeArrowheads="1"/>
            </p:cNvSpPr>
            <p:nvPr/>
          </p:nvSpPr>
          <p:spPr bwMode="auto">
            <a:xfrm>
              <a:off x="1960851"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9" name="Rectangle 278">
              <a:extLst>
                <a:ext uri="{FF2B5EF4-FFF2-40B4-BE49-F238E27FC236}">
                  <a16:creationId xmlns:a16="http://schemas.microsoft.com/office/drawing/2014/main" id="{6CCD230C-D387-4F09-BB82-A1BF81DEFE42}"/>
                </a:ext>
              </a:extLst>
            </p:cNvPr>
            <p:cNvSpPr>
              <a:spLocks noChangeArrowheads="1"/>
            </p:cNvSpPr>
            <p:nvPr/>
          </p:nvSpPr>
          <p:spPr bwMode="auto">
            <a:xfrm>
              <a:off x="1960851"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0" name="Freeform 78">
              <a:extLst>
                <a:ext uri="{FF2B5EF4-FFF2-40B4-BE49-F238E27FC236}">
                  <a16:creationId xmlns:a16="http://schemas.microsoft.com/office/drawing/2014/main" id="{F276A591-0C6F-42F5-A865-8F089A007ED4}"/>
                </a:ext>
              </a:extLst>
            </p:cNvPr>
            <p:cNvSpPr>
              <a:spLocks/>
            </p:cNvSpPr>
            <p:nvPr/>
          </p:nvSpPr>
          <p:spPr bwMode="auto">
            <a:xfrm>
              <a:off x="1960851" y="4320224"/>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1" name="Freeform 79">
              <a:extLst>
                <a:ext uri="{FF2B5EF4-FFF2-40B4-BE49-F238E27FC236}">
                  <a16:creationId xmlns:a16="http://schemas.microsoft.com/office/drawing/2014/main" id="{32765C87-0D16-4223-BE40-C20A50AD3ED3}"/>
                </a:ext>
              </a:extLst>
            </p:cNvPr>
            <p:cNvSpPr>
              <a:spLocks/>
            </p:cNvSpPr>
            <p:nvPr/>
          </p:nvSpPr>
          <p:spPr bwMode="auto">
            <a:xfrm>
              <a:off x="1960851" y="4320224"/>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2" name="Freeform 80">
              <a:extLst>
                <a:ext uri="{FF2B5EF4-FFF2-40B4-BE49-F238E27FC236}">
                  <a16:creationId xmlns:a16="http://schemas.microsoft.com/office/drawing/2014/main" id="{AED2D142-EC71-4F46-80F2-92581D8495A4}"/>
                </a:ext>
              </a:extLst>
            </p:cNvPr>
            <p:cNvSpPr>
              <a:spLocks/>
            </p:cNvSpPr>
            <p:nvPr/>
          </p:nvSpPr>
          <p:spPr bwMode="auto">
            <a:xfrm>
              <a:off x="2208466" y="4155147"/>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3" name="Freeform 81">
              <a:extLst>
                <a:ext uri="{FF2B5EF4-FFF2-40B4-BE49-F238E27FC236}">
                  <a16:creationId xmlns:a16="http://schemas.microsoft.com/office/drawing/2014/main" id="{D3B23632-1E2C-4176-BCD8-C711A09A5468}"/>
                </a:ext>
              </a:extLst>
            </p:cNvPr>
            <p:cNvSpPr>
              <a:spLocks/>
            </p:cNvSpPr>
            <p:nvPr/>
          </p:nvSpPr>
          <p:spPr bwMode="auto">
            <a:xfrm>
              <a:off x="2208466" y="4155147"/>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4" name="Freeform 82">
              <a:extLst>
                <a:ext uri="{FF2B5EF4-FFF2-40B4-BE49-F238E27FC236}">
                  <a16:creationId xmlns:a16="http://schemas.microsoft.com/office/drawing/2014/main" id="{73BD30EB-2D60-481B-9CDA-20BB664799C1}"/>
                </a:ext>
              </a:extLst>
            </p:cNvPr>
            <p:cNvSpPr>
              <a:spLocks/>
            </p:cNvSpPr>
            <p:nvPr/>
          </p:nvSpPr>
          <p:spPr bwMode="auto">
            <a:xfrm>
              <a:off x="2208466" y="3990071"/>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5" name="Freeform 83">
              <a:extLst>
                <a:ext uri="{FF2B5EF4-FFF2-40B4-BE49-F238E27FC236}">
                  <a16:creationId xmlns:a16="http://schemas.microsoft.com/office/drawing/2014/main" id="{163F9E0A-0F3A-4705-B994-9B49E03890CF}"/>
                </a:ext>
              </a:extLst>
            </p:cNvPr>
            <p:cNvSpPr>
              <a:spLocks/>
            </p:cNvSpPr>
            <p:nvPr/>
          </p:nvSpPr>
          <p:spPr bwMode="auto">
            <a:xfrm>
              <a:off x="2208466" y="3990071"/>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6" name="Rectangle 285">
              <a:extLst>
                <a:ext uri="{FF2B5EF4-FFF2-40B4-BE49-F238E27FC236}">
                  <a16:creationId xmlns:a16="http://schemas.microsoft.com/office/drawing/2014/main" id="{77249630-6424-47D3-8965-BD3C5043914F}"/>
                </a:ext>
              </a:extLst>
            </p:cNvPr>
            <p:cNvSpPr>
              <a:spLocks noChangeArrowheads="1"/>
            </p:cNvSpPr>
            <p:nvPr/>
          </p:nvSpPr>
          <p:spPr bwMode="auto">
            <a:xfrm>
              <a:off x="1714823"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7" name="Rectangle 286">
              <a:extLst>
                <a:ext uri="{FF2B5EF4-FFF2-40B4-BE49-F238E27FC236}">
                  <a16:creationId xmlns:a16="http://schemas.microsoft.com/office/drawing/2014/main" id="{32243F4B-8482-491B-896C-C5CDBEC8FD43}"/>
                </a:ext>
              </a:extLst>
            </p:cNvPr>
            <p:cNvSpPr>
              <a:spLocks noChangeArrowheads="1"/>
            </p:cNvSpPr>
            <p:nvPr/>
          </p:nvSpPr>
          <p:spPr bwMode="auto">
            <a:xfrm>
              <a:off x="1714823"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8" name="Rectangle 287">
              <a:extLst>
                <a:ext uri="{FF2B5EF4-FFF2-40B4-BE49-F238E27FC236}">
                  <a16:creationId xmlns:a16="http://schemas.microsoft.com/office/drawing/2014/main" id="{F367CDB6-2147-4440-8180-B4CFD90FFCCC}"/>
                </a:ext>
              </a:extLst>
            </p:cNvPr>
            <p:cNvSpPr>
              <a:spLocks noChangeArrowheads="1"/>
            </p:cNvSpPr>
            <p:nvPr/>
          </p:nvSpPr>
          <p:spPr bwMode="auto">
            <a:xfrm>
              <a:off x="1714823"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9" name="Rectangle 288">
              <a:extLst>
                <a:ext uri="{FF2B5EF4-FFF2-40B4-BE49-F238E27FC236}">
                  <a16:creationId xmlns:a16="http://schemas.microsoft.com/office/drawing/2014/main" id="{51DBD46A-AB64-4DD8-B16B-F38C2A3304FB}"/>
                </a:ext>
              </a:extLst>
            </p:cNvPr>
            <p:cNvSpPr>
              <a:spLocks noChangeArrowheads="1"/>
            </p:cNvSpPr>
            <p:nvPr/>
          </p:nvSpPr>
          <p:spPr bwMode="auto">
            <a:xfrm>
              <a:off x="1714823" y="4155147"/>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0" name="Rectangle 289">
              <a:extLst>
                <a:ext uri="{FF2B5EF4-FFF2-40B4-BE49-F238E27FC236}">
                  <a16:creationId xmlns:a16="http://schemas.microsoft.com/office/drawing/2014/main" id="{76812A8B-6480-4893-A10C-29E255035780}"/>
                </a:ext>
              </a:extLst>
            </p:cNvPr>
            <p:cNvSpPr>
              <a:spLocks noChangeArrowheads="1"/>
            </p:cNvSpPr>
            <p:nvPr/>
          </p:nvSpPr>
          <p:spPr bwMode="auto">
            <a:xfrm>
              <a:off x="1714823" y="4320224"/>
              <a:ext cx="206346"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1" name="Rectangle 290">
              <a:extLst>
                <a:ext uri="{FF2B5EF4-FFF2-40B4-BE49-F238E27FC236}">
                  <a16:creationId xmlns:a16="http://schemas.microsoft.com/office/drawing/2014/main" id="{1D9A723C-A17D-43B8-8CD1-129D15E7FA09}"/>
                </a:ext>
              </a:extLst>
            </p:cNvPr>
            <p:cNvSpPr>
              <a:spLocks noChangeArrowheads="1"/>
            </p:cNvSpPr>
            <p:nvPr/>
          </p:nvSpPr>
          <p:spPr bwMode="auto">
            <a:xfrm>
              <a:off x="1714823" y="4320224"/>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2" name="Freeform 90">
              <a:extLst>
                <a:ext uri="{FF2B5EF4-FFF2-40B4-BE49-F238E27FC236}">
                  <a16:creationId xmlns:a16="http://schemas.microsoft.com/office/drawing/2014/main" id="{81111A7B-4AA0-45FA-87EF-8D0633453CFB}"/>
                </a:ext>
              </a:extLst>
            </p:cNvPr>
            <p:cNvSpPr>
              <a:spLocks/>
            </p:cNvSpPr>
            <p:nvPr/>
          </p:nvSpPr>
          <p:spPr bwMode="auto">
            <a:xfrm>
              <a:off x="1714823" y="4486888"/>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3" name="Freeform 91">
              <a:extLst>
                <a:ext uri="{FF2B5EF4-FFF2-40B4-BE49-F238E27FC236}">
                  <a16:creationId xmlns:a16="http://schemas.microsoft.com/office/drawing/2014/main" id="{29E4C4C9-ED85-4C65-93AD-7DE92CFA7ACF}"/>
                </a:ext>
              </a:extLst>
            </p:cNvPr>
            <p:cNvSpPr>
              <a:spLocks/>
            </p:cNvSpPr>
            <p:nvPr/>
          </p:nvSpPr>
          <p:spPr bwMode="auto">
            <a:xfrm>
              <a:off x="1714823" y="4486888"/>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5" name="Rectangle 294">
              <a:extLst>
                <a:ext uri="{FF2B5EF4-FFF2-40B4-BE49-F238E27FC236}">
                  <a16:creationId xmlns:a16="http://schemas.microsoft.com/office/drawing/2014/main" id="{7B5D50DA-94F8-4E56-8BC5-B003062B87B1}"/>
                </a:ext>
              </a:extLst>
            </p:cNvPr>
            <p:cNvSpPr>
              <a:spLocks noChangeArrowheads="1"/>
            </p:cNvSpPr>
            <p:nvPr/>
          </p:nvSpPr>
          <p:spPr bwMode="auto">
            <a:xfrm>
              <a:off x="1435463" y="3384988"/>
              <a:ext cx="0"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grpSp>
      <p:pic>
        <p:nvPicPr>
          <p:cNvPr id="14" name="Graphic 13">
            <a:extLst>
              <a:ext uri="{FF2B5EF4-FFF2-40B4-BE49-F238E27FC236}">
                <a16:creationId xmlns:a16="http://schemas.microsoft.com/office/drawing/2014/main" id="{3A05A14E-3AD5-4BF7-BDD1-925749DE29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36671" y="4158321"/>
            <a:ext cx="1152600" cy="1152600"/>
          </a:xfrm>
          <a:prstGeom prst="rect">
            <a:avLst/>
          </a:prstGeom>
        </p:spPr>
      </p:pic>
      <p:pic>
        <p:nvPicPr>
          <p:cNvPr id="16" name="Graphic 15">
            <a:extLst>
              <a:ext uri="{FF2B5EF4-FFF2-40B4-BE49-F238E27FC236}">
                <a16:creationId xmlns:a16="http://schemas.microsoft.com/office/drawing/2014/main" id="{8DAF29F2-FCF3-46D7-B315-D9C4B55A46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70136" y="1990410"/>
            <a:ext cx="1265458" cy="1265458"/>
          </a:xfrm>
          <a:prstGeom prst="rect">
            <a:avLst/>
          </a:prstGeom>
        </p:spPr>
      </p:pic>
      <p:pic>
        <p:nvPicPr>
          <p:cNvPr id="18" name="Graphic 17">
            <a:extLst>
              <a:ext uri="{FF2B5EF4-FFF2-40B4-BE49-F238E27FC236}">
                <a16:creationId xmlns:a16="http://schemas.microsoft.com/office/drawing/2014/main" id="{848F7689-F9D5-47A2-9E14-8B61B2B557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90796" y="3737075"/>
            <a:ext cx="967249" cy="967249"/>
          </a:xfrm>
          <a:prstGeom prst="rect">
            <a:avLst/>
          </a:prstGeom>
        </p:spPr>
      </p:pic>
      <p:pic>
        <p:nvPicPr>
          <p:cNvPr id="20" name="Graphic 19">
            <a:extLst>
              <a:ext uri="{FF2B5EF4-FFF2-40B4-BE49-F238E27FC236}">
                <a16:creationId xmlns:a16="http://schemas.microsoft.com/office/drawing/2014/main" id="{E6F6B430-5A1D-4929-9279-0D564E38BEF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519117" y="1309534"/>
            <a:ext cx="569893" cy="569893"/>
          </a:xfrm>
          <a:prstGeom prst="rect">
            <a:avLst/>
          </a:prstGeom>
        </p:spPr>
      </p:pic>
      <p:pic>
        <p:nvPicPr>
          <p:cNvPr id="22" name="Graphic 21">
            <a:extLst>
              <a:ext uri="{FF2B5EF4-FFF2-40B4-BE49-F238E27FC236}">
                <a16:creationId xmlns:a16="http://schemas.microsoft.com/office/drawing/2014/main" id="{3AE7B84C-7AC5-4646-A8C6-0DC420114F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958780" y="3199045"/>
            <a:ext cx="694342" cy="694342"/>
          </a:xfrm>
          <a:prstGeom prst="rect">
            <a:avLst/>
          </a:prstGeom>
        </p:spPr>
      </p:pic>
      <p:pic>
        <p:nvPicPr>
          <p:cNvPr id="24" name="Graphic 23">
            <a:extLst>
              <a:ext uri="{FF2B5EF4-FFF2-40B4-BE49-F238E27FC236}">
                <a16:creationId xmlns:a16="http://schemas.microsoft.com/office/drawing/2014/main" id="{8E6E758F-7D9F-4412-8825-A03DCFE63B6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960692" y="1393183"/>
            <a:ext cx="822126" cy="822126"/>
          </a:xfrm>
          <a:prstGeom prst="rect">
            <a:avLst/>
          </a:prstGeom>
        </p:spPr>
      </p:pic>
      <p:pic>
        <p:nvPicPr>
          <p:cNvPr id="25" name="Picture 24">
            <a:extLst>
              <a:ext uri="{FF2B5EF4-FFF2-40B4-BE49-F238E27FC236}">
                <a16:creationId xmlns:a16="http://schemas.microsoft.com/office/drawing/2014/main" id="{E57B0589-350D-487F-A4F9-53D1E4726D2D}"/>
              </a:ext>
            </a:extLst>
          </p:cNvPr>
          <p:cNvPicPr>
            <a:picLocks noChangeAspect="1"/>
          </p:cNvPicPr>
          <p:nvPr/>
        </p:nvPicPr>
        <p:blipFill>
          <a:blip r:embed="rId15"/>
          <a:stretch>
            <a:fillRect/>
          </a:stretch>
        </p:blipFill>
        <p:spPr>
          <a:xfrm>
            <a:off x="9829900" y="2402428"/>
            <a:ext cx="1033850" cy="594818"/>
          </a:xfrm>
          <a:prstGeom prst="rect">
            <a:avLst/>
          </a:prstGeom>
        </p:spPr>
      </p:pic>
      <p:pic>
        <p:nvPicPr>
          <p:cNvPr id="26" name="Picture 25">
            <a:extLst>
              <a:ext uri="{FF2B5EF4-FFF2-40B4-BE49-F238E27FC236}">
                <a16:creationId xmlns:a16="http://schemas.microsoft.com/office/drawing/2014/main" id="{8B5FAD7B-872C-4871-8831-348719BEC11E}"/>
              </a:ext>
            </a:extLst>
          </p:cNvPr>
          <p:cNvPicPr>
            <a:picLocks noChangeAspect="1"/>
          </p:cNvPicPr>
          <p:nvPr/>
        </p:nvPicPr>
        <p:blipFill>
          <a:blip r:embed="rId16"/>
          <a:stretch>
            <a:fillRect/>
          </a:stretch>
        </p:blipFill>
        <p:spPr>
          <a:xfrm>
            <a:off x="528317" y="1015869"/>
            <a:ext cx="659530" cy="505941"/>
          </a:xfrm>
          <a:prstGeom prst="rect">
            <a:avLst/>
          </a:prstGeom>
        </p:spPr>
      </p:pic>
      <p:pic>
        <p:nvPicPr>
          <p:cNvPr id="209" name="Graphic 208">
            <a:extLst>
              <a:ext uri="{FF2B5EF4-FFF2-40B4-BE49-F238E27FC236}">
                <a16:creationId xmlns:a16="http://schemas.microsoft.com/office/drawing/2014/main" id="{B6EFFE7C-71F7-4A29-9EE3-C8A96C515D1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48506" y="1265122"/>
            <a:ext cx="569893" cy="569893"/>
          </a:xfrm>
          <a:prstGeom prst="rect">
            <a:avLst/>
          </a:prstGeom>
        </p:spPr>
      </p:pic>
      <p:pic>
        <p:nvPicPr>
          <p:cNvPr id="210" name="Graphic 209">
            <a:extLst>
              <a:ext uri="{FF2B5EF4-FFF2-40B4-BE49-F238E27FC236}">
                <a16:creationId xmlns:a16="http://schemas.microsoft.com/office/drawing/2014/main" id="{4C1530A4-80D3-40B9-975F-B84579B748A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96665" y="1276950"/>
            <a:ext cx="569893" cy="569893"/>
          </a:xfrm>
          <a:prstGeom prst="rect">
            <a:avLst/>
          </a:prstGeom>
        </p:spPr>
      </p:pic>
    </p:spTree>
    <p:extLst>
      <p:ext uri="{BB962C8B-B14F-4D97-AF65-F5344CB8AC3E}">
        <p14:creationId xmlns:p14="http://schemas.microsoft.com/office/powerpoint/2010/main" val="273367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500"/>
                                        <p:tgtEl>
                                          <p:spTgt spid="296"/>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1"/>
                                        </p:tgtEl>
                                        <p:attrNameLst>
                                          <p:attrName>style.visibility</p:attrName>
                                        </p:attrNameLst>
                                      </p:cBhvr>
                                      <p:to>
                                        <p:strVal val="visible"/>
                                      </p:to>
                                    </p:set>
                                    <p:animEffect transition="in" filter="fade">
                                      <p:cBhvr>
                                        <p:cTn id="63" dur="500"/>
                                        <p:tgtEl>
                                          <p:spTgt spid="2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09"/>
                                        </p:tgtEl>
                                        <p:attrNameLst>
                                          <p:attrName>style.visibility</p:attrName>
                                        </p:attrNameLst>
                                      </p:cBhvr>
                                      <p:to>
                                        <p:strVal val="visible"/>
                                      </p:to>
                                    </p:set>
                                    <p:animEffect transition="in" filter="fade">
                                      <p:cBhvr>
                                        <p:cTn id="68" dur="500"/>
                                        <p:tgtEl>
                                          <p:spTgt spid="20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9"/>
                                        </p:tgtEl>
                                        <p:attrNameLst>
                                          <p:attrName>style.visibility</p:attrName>
                                        </p:attrNameLst>
                                      </p:cBhvr>
                                      <p:to>
                                        <p:strVal val="visible"/>
                                      </p:to>
                                    </p:set>
                                    <p:animEffect transition="in" filter="fade">
                                      <p:cBhvr>
                                        <p:cTn id="71" dur="500"/>
                                        <p:tgtEl>
                                          <p:spTgt spid="10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10"/>
                                        </p:tgtEl>
                                        <p:attrNameLst>
                                          <p:attrName>style.visibility</p:attrName>
                                        </p:attrNameLst>
                                      </p:cBhvr>
                                      <p:to>
                                        <p:strVal val="visible"/>
                                      </p:to>
                                    </p:set>
                                    <p:animEffect transition="in" filter="fade">
                                      <p:cBhvr>
                                        <p:cTn id="76" dur="500"/>
                                        <p:tgtEl>
                                          <p:spTgt spid="21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animBg="1"/>
      <p:bldP spid="6" grpId="0" animBg="1"/>
      <p:bldP spid="109" grpId="0" animBg="1"/>
      <p:bldP spid="2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angle 295">
            <a:extLst>
              <a:ext uri="{FF2B5EF4-FFF2-40B4-BE49-F238E27FC236}">
                <a16:creationId xmlns:a16="http://schemas.microsoft.com/office/drawing/2014/main" id="{F1656756-32FB-48F6-A1B0-01AE5011210A}"/>
              </a:ext>
            </a:extLst>
          </p:cNvPr>
          <p:cNvSpPr/>
          <p:nvPr/>
        </p:nvSpPr>
        <p:spPr>
          <a:xfrm>
            <a:off x="466149" y="973753"/>
            <a:ext cx="9662589" cy="530646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AU" sz="2000" b="1" dirty="0"/>
              <a:t>Subscription</a:t>
            </a:r>
            <a:endParaRPr lang="en-AU" b="1" dirty="0"/>
          </a:p>
        </p:txBody>
      </p:sp>
      <p:sp>
        <p:nvSpPr>
          <p:cNvPr id="98" name="Freeform 5">
            <a:extLst>
              <a:ext uri="{FF2B5EF4-FFF2-40B4-BE49-F238E27FC236}">
                <a16:creationId xmlns:a16="http://schemas.microsoft.com/office/drawing/2014/main" id="{F14AB002-1D43-4CB1-9A2E-C8E6F6B39982}"/>
              </a:ext>
            </a:extLst>
          </p:cNvPr>
          <p:cNvSpPr>
            <a:spLocks/>
          </p:cNvSpPr>
          <p:nvPr/>
        </p:nvSpPr>
        <p:spPr bwMode="auto">
          <a:xfrm>
            <a:off x="1045879" y="1525920"/>
            <a:ext cx="4282367" cy="378500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chemeClr val="bg2">
              <a:lumMod val="75000"/>
              <a:lumOff val="25000"/>
            </a:schemeClr>
          </a:solidFill>
          <a:ln>
            <a:noFill/>
          </a:ln>
          <a:extLst/>
        </p:spPr>
        <p:txBody>
          <a:bodyPr vert="horz" wrap="square" lIns="91427" tIns="45713" rIns="91427" bIns="45713" numCol="1" anchor="b" anchorCtr="0" compatLnSpc="1">
            <a:prstTxWarp prst="textNoShape">
              <a:avLst/>
            </a:prstTxWarp>
          </a:bodyPr>
          <a:lstStyle/>
          <a:p>
            <a:pPr algn="ctr" defTabSz="914225"/>
            <a:r>
              <a:rPr lang="en-US" b="1" dirty="0">
                <a:solidFill>
                  <a:srgbClr val="FFFFFF"/>
                </a:solidFill>
              </a:rPr>
              <a:t>Region</a:t>
            </a:r>
          </a:p>
        </p:txBody>
      </p:sp>
      <p:sp>
        <p:nvSpPr>
          <p:cNvPr id="2" name="Title 1">
            <a:extLst>
              <a:ext uri="{FF2B5EF4-FFF2-40B4-BE49-F238E27FC236}">
                <a16:creationId xmlns:a16="http://schemas.microsoft.com/office/drawing/2014/main" id="{CA0C2735-7312-4917-ADAD-6C8734ABBD2F}"/>
              </a:ext>
            </a:extLst>
          </p:cNvPr>
          <p:cNvSpPr>
            <a:spLocks noGrp="1"/>
          </p:cNvSpPr>
          <p:nvPr>
            <p:ph type="title"/>
          </p:nvPr>
        </p:nvSpPr>
        <p:spPr/>
        <p:txBody>
          <a:bodyPr>
            <a:normAutofit/>
          </a:bodyPr>
          <a:lstStyle/>
          <a:p>
            <a:r>
              <a:rPr lang="en-AU" sz="2800" dirty="0"/>
              <a:t>Subscriptions, Resource Groups and Resources</a:t>
            </a:r>
          </a:p>
        </p:txBody>
      </p:sp>
      <p:sp>
        <p:nvSpPr>
          <p:cNvPr id="5" name="AutoShape 3">
            <a:extLst>
              <a:ext uri="{FF2B5EF4-FFF2-40B4-BE49-F238E27FC236}">
                <a16:creationId xmlns:a16="http://schemas.microsoft.com/office/drawing/2014/main" id="{AF03EDBB-3F8D-44AF-9381-BC28C5354530}"/>
              </a:ext>
            </a:extLst>
          </p:cNvPr>
          <p:cNvSpPr>
            <a:spLocks noChangeAspect="1" noChangeArrowheads="1" noTextEdit="1"/>
          </p:cNvSpPr>
          <p:nvPr/>
        </p:nvSpPr>
        <p:spPr bwMode="auto">
          <a:xfrm>
            <a:off x="7263242" y="1792581"/>
            <a:ext cx="4945950" cy="472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93" name="Rectangle 92">
            <a:extLst>
              <a:ext uri="{FF2B5EF4-FFF2-40B4-BE49-F238E27FC236}">
                <a16:creationId xmlns:a16="http://schemas.microsoft.com/office/drawing/2014/main" id="{7220FFFB-238C-468B-9437-F120D272DC28}"/>
              </a:ext>
            </a:extLst>
          </p:cNvPr>
          <p:cNvSpPr>
            <a:spLocks noChangeArrowheads="1"/>
          </p:cNvSpPr>
          <p:nvPr/>
        </p:nvSpPr>
        <p:spPr bwMode="auto">
          <a:xfrm>
            <a:off x="7971090" y="3876674"/>
            <a:ext cx="1253947"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sp>
        <p:nvSpPr>
          <p:cNvPr id="108" name="AutoShape 3">
            <a:extLst>
              <a:ext uri="{FF2B5EF4-FFF2-40B4-BE49-F238E27FC236}">
                <a16:creationId xmlns:a16="http://schemas.microsoft.com/office/drawing/2014/main" id="{2C65C066-B353-4230-BDC0-DEFFF74F30BE}"/>
              </a:ext>
            </a:extLst>
          </p:cNvPr>
          <p:cNvSpPr>
            <a:spLocks noChangeAspect="1" noChangeArrowheads="1" noTextEdit="1"/>
          </p:cNvSpPr>
          <p:nvPr/>
        </p:nvSpPr>
        <p:spPr bwMode="auto">
          <a:xfrm>
            <a:off x="3642556" y="1616394"/>
            <a:ext cx="4945950" cy="472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93" name="Rectangle 192">
            <a:extLst>
              <a:ext uri="{FF2B5EF4-FFF2-40B4-BE49-F238E27FC236}">
                <a16:creationId xmlns:a16="http://schemas.microsoft.com/office/drawing/2014/main" id="{2E85561E-2EE4-419A-A394-979B313424A5}"/>
              </a:ext>
            </a:extLst>
          </p:cNvPr>
          <p:cNvSpPr>
            <a:spLocks noChangeArrowheads="1"/>
          </p:cNvSpPr>
          <p:nvPr/>
        </p:nvSpPr>
        <p:spPr bwMode="auto">
          <a:xfrm>
            <a:off x="5434601" y="3686174"/>
            <a:ext cx="1253947"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sp>
        <p:nvSpPr>
          <p:cNvPr id="194" name="Rectangle 193">
            <a:extLst>
              <a:ext uri="{FF2B5EF4-FFF2-40B4-BE49-F238E27FC236}">
                <a16:creationId xmlns:a16="http://schemas.microsoft.com/office/drawing/2014/main" id="{459D8C3C-F257-473F-BE8D-06104801682F}"/>
              </a:ext>
            </a:extLst>
          </p:cNvPr>
          <p:cNvSpPr>
            <a:spLocks noChangeArrowheads="1"/>
          </p:cNvSpPr>
          <p:nvPr/>
        </p:nvSpPr>
        <p:spPr bwMode="auto">
          <a:xfrm>
            <a:off x="6582201" y="3686174"/>
            <a:ext cx="0"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sp>
        <p:nvSpPr>
          <p:cNvPr id="97" name="Rectangle 96">
            <a:extLst>
              <a:ext uri="{FF2B5EF4-FFF2-40B4-BE49-F238E27FC236}">
                <a16:creationId xmlns:a16="http://schemas.microsoft.com/office/drawing/2014/main" id="{D4920CB8-6462-41AA-9C9C-EBFDC5D6E4EE}"/>
              </a:ext>
            </a:extLst>
          </p:cNvPr>
          <p:cNvSpPr>
            <a:spLocks noChangeArrowheads="1"/>
          </p:cNvSpPr>
          <p:nvPr/>
        </p:nvSpPr>
        <p:spPr bwMode="auto">
          <a:xfrm>
            <a:off x="9118690" y="3724274"/>
            <a:ext cx="0"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sp>
        <p:nvSpPr>
          <p:cNvPr id="294" name="Rectangle 293">
            <a:extLst>
              <a:ext uri="{FF2B5EF4-FFF2-40B4-BE49-F238E27FC236}">
                <a16:creationId xmlns:a16="http://schemas.microsoft.com/office/drawing/2014/main" id="{4811042E-8EB0-46D3-B100-2AABD1D5E799}"/>
              </a:ext>
            </a:extLst>
          </p:cNvPr>
          <p:cNvSpPr>
            <a:spLocks noChangeArrowheads="1"/>
          </p:cNvSpPr>
          <p:nvPr/>
        </p:nvSpPr>
        <p:spPr bwMode="auto">
          <a:xfrm>
            <a:off x="560874" y="3774528"/>
            <a:ext cx="1253947"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grpSp>
        <p:nvGrpSpPr>
          <p:cNvPr id="3" name="Group 2">
            <a:extLst>
              <a:ext uri="{FF2B5EF4-FFF2-40B4-BE49-F238E27FC236}">
                <a16:creationId xmlns:a16="http://schemas.microsoft.com/office/drawing/2014/main" id="{5E0E8A6D-49AA-4A5B-82B8-470EA94B1BDC}"/>
              </a:ext>
            </a:extLst>
          </p:cNvPr>
          <p:cNvGrpSpPr/>
          <p:nvPr/>
        </p:nvGrpSpPr>
        <p:grpSpPr>
          <a:xfrm>
            <a:off x="1251811" y="2070030"/>
            <a:ext cx="1311394" cy="2741121"/>
            <a:chOff x="1367312" y="1208467"/>
            <a:chExt cx="2449924" cy="4701509"/>
          </a:xfrm>
        </p:grpSpPr>
        <p:sp>
          <p:nvSpPr>
            <p:cNvPr id="221" name="Freeform 5">
              <a:extLst>
                <a:ext uri="{FF2B5EF4-FFF2-40B4-BE49-F238E27FC236}">
                  <a16:creationId xmlns:a16="http://schemas.microsoft.com/office/drawing/2014/main" id="{AF133941-3403-4E8B-93E5-17DD69D1E9C3}"/>
                </a:ext>
              </a:extLst>
            </p:cNvPr>
            <p:cNvSpPr>
              <a:spLocks/>
            </p:cNvSpPr>
            <p:nvPr/>
          </p:nvSpPr>
          <p:spPr bwMode="auto">
            <a:xfrm>
              <a:off x="1367312" y="1208467"/>
              <a:ext cx="2449924" cy="4701509"/>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w="9525">
              <a:noFill/>
              <a:round/>
              <a:headEnd/>
              <a:tailEnd/>
            </a:ln>
            <a:extLst/>
          </p:spPr>
          <p:txBody>
            <a:bodyPr vert="horz" wrap="square" lIns="91427" tIns="45713" rIns="91427" bIns="45713" numCol="1" anchor="b" anchorCtr="0" compatLnSpc="1">
              <a:prstTxWarp prst="textNoShape">
                <a:avLst/>
              </a:prstTxWarp>
            </a:bodyPr>
            <a:lstStyle/>
            <a:p>
              <a:pPr algn="ctr" defTabSz="914225"/>
              <a:r>
                <a:rPr lang="en-US" b="1" dirty="0">
                  <a:solidFill>
                    <a:srgbClr val="FFFFFF"/>
                  </a:solidFill>
                </a:rPr>
                <a:t>Resource Group</a:t>
              </a:r>
            </a:p>
          </p:txBody>
        </p:sp>
        <p:grpSp>
          <p:nvGrpSpPr>
            <p:cNvPr id="9" name="Group 8">
              <a:extLst>
                <a:ext uri="{FF2B5EF4-FFF2-40B4-BE49-F238E27FC236}">
                  <a16:creationId xmlns:a16="http://schemas.microsoft.com/office/drawing/2014/main" id="{E1A95907-7E82-4B9F-A353-1BDDD9B8971A}"/>
                </a:ext>
              </a:extLst>
            </p:cNvPr>
            <p:cNvGrpSpPr/>
            <p:nvPr/>
          </p:nvGrpSpPr>
          <p:grpSpPr>
            <a:xfrm>
              <a:off x="1861981" y="2244877"/>
              <a:ext cx="863478" cy="1142838"/>
              <a:chOff x="1781489" y="1858029"/>
              <a:chExt cx="863478" cy="1142838"/>
            </a:xfrm>
          </p:grpSpPr>
          <p:sp>
            <p:nvSpPr>
              <p:cNvPr id="235" name="Freeform 22">
                <a:extLst>
                  <a:ext uri="{FF2B5EF4-FFF2-40B4-BE49-F238E27FC236}">
                    <a16:creationId xmlns:a16="http://schemas.microsoft.com/office/drawing/2014/main" id="{EA38B9D9-FA85-436C-8279-6F15A903C0BB}"/>
                  </a:ext>
                </a:extLst>
              </p:cNvPr>
              <p:cNvSpPr>
                <a:spLocks/>
              </p:cNvSpPr>
              <p:nvPr/>
            </p:nvSpPr>
            <p:spPr bwMode="auto">
              <a:xfrm>
                <a:off x="1781489" y="2013582"/>
                <a:ext cx="431739" cy="987285"/>
              </a:xfrm>
              <a:custGeom>
                <a:avLst/>
                <a:gdLst>
                  <a:gd name="T0" fmla="*/ 0 w 232"/>
                  <a:gd name="T1" fmla="*/ 0 h 531"/>
                  <a:gd name="T2" fmla="*/ 0 w 232"/>
                  <a:gd name="T3" fmla="*/ 447 h 531"/>
                  <a:gd name="T4" fmla="*/ 232 w 232"/>
                  <a:gd name="T5" fmla="*/ 531 h 531"/>
                  <a:gd name="T6" fmla="*/ 232 w 232"/>
                  <a:gd name="T7" fmla="*/ 0 h 531"/>
                  <a:gd name="T8" fmla="*/ 0 w 232"/>
                  <a:gd name="T9" fmla="*/ 0 h 531"/>
                </a:gdLst>
                <a:ahLst/>
                <a:cxnLst>
                  <a:cxn ang="0">
                    <a:pos x="T0" y="T1"/>
                  </a:cxn>
                  <a:cxn ang="0">
                    <a:pos x="T2" y="T3"/>
                  </a:cxn>
                  <a:cxn ang="0">
                    <a:pos x="T4" y="T5"/>
                  </a:cxn>
                  <a:cxn ang="0">
                    <a:pos x="T6" y="T7"/>
                  </a:cxn>
                  <a:cxn ang="0">
                    <a:pos x="T8" y="T9"/>
                  </a:cxn>
                </a:cxnLst>
                <a:rect l="0" t="0" r="r" b="b"/>
                <a:pathLst>
                  <a:path w="232" h="531">
                    <a:moveTo>
                      <a:pt x="0" y="0"/>
                    </a:moveTo>
                    <a:cubicBezTo>
                      <a:pt x="0" y="447"/>
                      <a:pt x="0" y="447"/>
                      <a:pt x="0" y="447"/>
                    </a:cubicBezTo>
                    <a:cubicBezTo>
                      <a:pt x="0" y="493"/>
                      <a:pt x="104" y="531"/>
                      <a:pt x="232" y="531"/>
                    </a:cubicBezTo>
                    <a:cubicBezTo>
                      <a:pt x="232" y="0"/>
                      <a:pt x="232" y="0"/>
                      <a:pt x="232" y="0"/>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36" name="Freeform 23">
                <a:extLst>
                  <a:ext uri="{FF2B5EF4-FFF2-40B4-BE49-F238E27FC236}">
                    <a16:creationId xmlns:a16="http://schemas.microsoft.com/office/drawing/2014/main" id="{3514D181-29A1-43BC-93F3-8F12FFAC2351}"/>
                  </a:ext>
                </a:extLst>
              </p:cNvPr>
              <p:cNvSpPr>
                <a:spLocks/>
              </p:cNvSpPr>
              <p:nvPr/>
            </p:nvSpPr>
            <p:spPr bwMode="auto">
              <a:xfrm>
                <a:off x="2208466" y="2013582"/>
                <a:ext cx="436501" cy="987285"/>
              </a:xfrm>
              <a:custGeom>
                <a:avLst/>
                <a:gdLst>
                  <a:gd name="T0" fmla="*/ 0 w 235"/>
                  <a:gd name="T1" fmla="*/ 531 h 531"/>
                  <a:gd name="T2" fmla="*/ 3 w 235"/>
                  <a:gd name="T3" fmla="*/ 531 h 531"/>
                  <a:gd name="T4" fmla="*/ 235 w 235"/>
                  <a:gd name="T5" fmla="*/ 447 h 531"/>
                  <a:gd name="T6" fmla="*/ 235 w 235"/>
                  <a:gd name="T7" fmla="*/ 0 h 531"/>
                  <a:gd name="T8" fmla="*/ 0 w 235"/>
                  <a:gd name="T9" fmla="*/ 0 h 531"/>
                  <a:gd name="T10" fmla="*/ 0 w 235"/>
                  <a:gd name="T11" fmla="*/ 531 h 531"/>
                </a:gdLst>
                <a:ahLst/>
                <a:cxnLst>
                  <a:cxn ang="0">
                    <a:pos x="T0" y="T1"/>
                  </a:cxn>
                  <a:cxn ang="0">
                    <a:pos x="T2" y="T3"/>
                  </a:cxn>
                  <a:cxn ang="0">
                    <a:pos x="T4" y="T5"/>
                  </a:cxn>
                  <a:cxn ang="0">
                    <a:pos x="T6" y="T7"/>
                  </a:cxn>
                  <a:cxn ang="0">
                    <a:pos x="T8" y="T9"/>
                  </a:cxn>
                  <a:cxn ang="0">
                    <a:pos x="T10" y="T11"/>
                  </a:cxn>
                </a:cxnLst>
                <a:rect l="0" t="0" r="r" b="b"/>
                <a:pathLst>
                  <a:path w="235" h="531">
                    <a:moveTo>
                      <a:pt x="0" y="531"/>
                    </a:moveTo>
                    <a:cubicBezTo>
                      <a:pt x="3" y="531"/>
                      <a:pt x="3" y="531"/>
                      <a:pt x="3" y="531"/>
                    </a:cubicBezTo>
                    <a:cubicBezTo>
                      <a:pt x="131" y="531"/>
                      <a:pt x="235" y="493"/>
                      <a:pt x="235" y="447"/>
                    </a:cubicBezTo>
                    <a:cubicBezTo>
                      <a:pt x="235" y="0"/>
                      <a:pt x="235" y="0"/>
                      <a:pt x="235" y="0"/>
                    </a:cubicBezTo>
                    <a:cubicBezTo>
                      <a:pt x="0" y="0"/>
                      <a:pt x="0" y="0"/>
                      <a:pt x="0" y="0"/>
                    </a:cubicBezTo>
                    <a:lnTo>
                      <a:pt x="0" y="531"/>
                    </a:ln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37" name="Oval 236">
                <a:extLst>
                  <a:ext uri="{FF2B5EF4-FFF2-40B4-BE49-F238E27FC236}">
                    <a16:creationId xmlns:a16="http://schemas.microsoft.com/office/drawing/2014/main" id="{33FD129F-0564-4F19-AF60-36A928E1919E}"/>
                  </a:ext>
                </a:extLst>
              </p:cNvPr>
              <p:cNvSpPr>
                <a:spLocks noChangeArrowheads="1"/>
              </p:cNvSpPr>
              <p:nvPr/>
            </p:nvSpPr>
            <p:spPr bwMode="auto">
              <a:xfrm>
                <a:off x="1781489" y="1858029"/>
                <a:ext cx="863478" cy="31110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38" name="Oval 237">
                <a:extLst>
                  <a:ext uri="{FF2B5EF4-FFF2-40B4-BE49-F238E27FC236}">
                    <a16:creationId xmlns:a16="http://schemas.microsoft.com/office/drawing/2014/main" id="{3529BF91-60CF-4334-95B2-882F149DBC3A}"/>
                  </a:ext>
                </a:extLst>
              </p:cNvPr>
              <p:cNvSpPr>
                <a:spLocks noChangeArrowheads="1"/>
              </p:cNvSpPr>
              <p:nvPr/>
            </p:nvSpPr>
            <p:spPr bwMode="auto">
              <a:xfrm>
                <a:off x="1868789" y="1899298"/>
                <a:ext cx="688877" cy="206346"/>
              </a:xfrm>
              <a:prstGeom prst="ellipse">
                <a:avLst/>
              </a:prstGeom>
              <a:solidFill>
                <a:srgbClr val="85B3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39" name="Freeform 26">
                <a:extLst>
                  <a:ext uri="{FF2B5EF4-FFF2-40B4-BE49-F238E27FC236}">
                    <a16:creationId xmlns:a16="http://schemas.microsoft.com/office/drawing/2014/main" id="{7303BDF4-348B-44A1-8363-D88AECE50CFC}"/>
                  </a:ext>
                </a:extLst>
              </p:cNvPr>
              <p:cNvSpPr>
                <a:spLocks/>
              </p:cNvSpPr>
              <p:nvPr/>
            </p:nvSpPr>
            <p:spPr bwMode="auto">
              <a:xfrm>
                <a:off x="1868789" y="1899298"/>
                <a:ext cx="688877" cy="168251"/>
              </a:xfrm>
              <a:custGeom>
                <a:avLst/>
                <a:gdLst>
                  <a:gd name="T0" fmla="*/ 331 w 370"/>
                  <a:gd name="T1" fmla="*/ 90 h 90"/>
                  <a:gd name="T2" fmla="*/ 370 w 370"/>
                  <a:gd name="T3" fmla="*/ 56 h 90"/>
                  <a:gd name="T4" fmla="*/ 185 w 370"/>
                  <a:gd name="T5" fmla="*/ 0 h 90"/>
                  <a:gd name="T6" fmla="*/ 0 w 370"/>
                  <a:gd name="T7" fmla="*/ 56 h 90"/>
                  <a:gd name="T8" fmla="*/ 39 w 370"/>
                  <a:gd name="T9" fmla="*/ 90 h 90"/>
                  <a:gd name="T10" fmla="*/ 185 w 370"/>
                  <a:gd name="T11" fmla="*/ 68 h 90"/>
                  <a:gd name="T12" fmla="*/ 331 w 370"/>
                  <a:gd name="T13" fmla="*/ 90 h 90"/>
                </a:gdLst>
                <a:ahLst/>
                <a:cxnLst>
                  <a:cxn ang="0">
                    <a:pos x="T0" y="T1"/>
                  </a:cxn>
                  <a:cxn ang="0">
                    <a:pos x="T2" y="T3"/>
                  </a:cxn>
                  <a:cxn ang="0">
                    <a:pos x="T4" y="T5"/>
                  </a:cxn>
                  <a:cxn ang="0">
                    <a:pos x="T6" y="T7"/>
                  </a:cxn>
                  <a:cxn ang="0">
                    <a:pos x="T8" y="T9"/>
                  </a:cxn>
                  <a:cxn ang="0">
                    <a:pos x="T10" y="T11"/>
                  </a:cxn>
                  <a:cxn ang="0">
                    <a:pos x="T12" y="T13"/>
                  </a:cxn>
                </a:cxnLst>
                <a:rect l="0" t="0" r="r" b="b"/>
                <a:pathLst>
                  <a:path w="370" h="90">
                    <a:moveTo>
                      <a:pt x="331" y="90"/>
                    </a:moveTo>
                    <a:cubicBezTo>
                      <a:pt x="355" y="80"/>
                      <a:pt x="370" y="69"/>
                      <a:pt x="370" y="56"/>
                    </a:cubicBezTo>
                    <a:cubicBezTo>
                      <a:pt x="370" y="25"/>
                      <a:pt x="287" y="0"/>
                      <a:pt x="185" y="0"/>
                    </a:cubicBezTo>
                    <a:cubicBezTo>
                      <a:pt x="83" y="0"/>
                      <a:pt x="0" y="25"/>
                      <a:pt x="0" y="56"/>
                    </a:cubicBezTo>
                    <a:cubicBezTo>
                      <a:pt x="0" y="69"/>
                      <a:pt x="15" y="80"/>
                      <a:pt x="39" y="90"/>
                    </a:cubicBezTo>
                    <a:cubicBezTo>
                      <a:pt x="73" y="77"/>
                      <a:pt x="125" y="68"/>
                      <a:pt x="185" y="68"/>
                    </a:cubicBezTo>
                    <a:cubicBezTo>
                      <a:pt x="244" y="68"/>
                      <a:pt x="297" y="77"/>
                      <a:pt x="331" y="90"/>
                    </a:cubicBezTo>
                    <a:close/>
                  </a:path>
                </a:pathLst>
              </a:custGeom>
              <a:solidFill>
                <a:srgbClr val="BAC8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0" name="Freeform 27">
                <a:extLst>
                  <a:ext uri="{FF2B5EF4-FFF2-40B4-BE49-F238E27FC236}">
                    <a16:creationId xmlns:a16="http://schemas.microsoft.com/office/drawing/2014/main" id="{E1A55339-72A9-403B-927F-A0B850B749FE}"/>
                  </a:ext>
                </a:extLst>
              </p:cNvPr>
              <p:cNvSpPr>
                <a:spLocks noEditPoints="1"/>
              </p:cNvSpPr>
              <p:nvPr/>
            </p:nvSpPr>
            <p:spPr bwMode="auto">
              <a:xfrm>
                <a:off x="1898947" y="2362783"/>
                <a:ext cx="628561" cy="353962"/>
              </a:xfrm>
              <a:custGeom>
                <a:avLst/>
                <a:gdLst>
                  <a:gd name="T0" fmla="*/ 319 w 338"/>
                  <a:gd name="T1" fmla="*/ 174 h 190"/>
                  <a:gd name="T2" fmla="*/ 268 w 338"/>
                  <a:gd name="T3" fmla="*/ 190 h 190"/>
                  <a:gd name="T4" fmla="*/ 195 w 338"/>
                  <a:gd name="T5" fmla="*/ 190 h 190"/>
                  <a:gd name="T6" fmla="*/ 195 w 338"/>
                  <a:gd name="T7" fmla="*/ 0 h 190"/>
                  <a:gd name="T8" fmla="*/ 264 w 338"/>
                  <a:gd name="T9" fmla="*/ 0 h 190"/>
                  <a:gd name="T10" fmla="*/ 314 w 338"/>
                  <a:gd name="T11" fmla="*/ 12 h 190"/>
                  <a:gd name="T12" fmla="*/ 330 w 338"/>
                  <a:gd name="T13" fmla="*/ 44 h 190"/>
                  <a:gd name="T14" fmla="*/ 318 w 338"/>
                  <a:gd name="T15" fmla="*/ 73 h 190"/>
                  <a:gd name="T16" fmla="*/ 293 w 338"/>
                  <a:gd name="T17" fmla="*/ 87 h 190"/>
                  <a:gd name="T18" fmla="*/ 293 w 338"/>
                  <a:gd name="T19" fmla="*/ 87 h 190"/>
                  <a:gd name="T20" fmla="*/ 326 w 338"/>
                  <a:gd name="T21" fmla="*/ 103 h 190"/>
                  <a:gd name="T22" fmla="*/ 338 w 338"/>
                  <a:gd name="T23" fmla="*/ 133 h 190"/>
                  <a:gd name="T24" fmla="*/ 319 w 338"/>
                  <a:gd name="T25" fmla="*/ 174 h 190"/>
                  <a:gd name="T26" fmla="*/ 141 w 338"/>
                  <a:gd name="T27" fmla="*/ 163 h 190"/>
                  <a:gd name="T28" fmla="*/ 68 w 338"/>
                  <a:gd name="T29" fmla="*/ 190 h 190"/>
                  <a:gd name="T30" fmla="*/ 0 w 338"/>
                  <a:gd name="T31" fmla="*/ 190 h 190"/>
                  <a:gd name="T32" fmla="*/ 0 w 338"/>
                  <a:gd name="T33" fmla="*/ 0 h 190"/>
                  <a:gd name="T34" fmla="*/ 68 w 338"/>
                  <a:gd name="T35" fmla="*/ 0 h 190"/>
                  <a:gd name="T36" fmla="*/ 169 w 338"/>
                  <a:gd name="T37" fmla="*/ 92 h 190"/>
                  <a:gd name="T38" fmla="*/ 141 w 338"/>
                  <a:gd name="T39" fmla="*/ 16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8" h="190">
                    <a:moveTo>
                      <a:pt x="319" y="174"/>
                    </a:moveTo>
                    <a:cubicBezTo>
                      <a:pt x="306" y="185"/>
                      <a:pt x="290" y="190"/>
                      <a:pt x="268" y="190"/>
                    </a:cubicBezTo>
                    <a:cubicBezTo>
                      <a:pt x="195" y="190"/>
                      <a:pt x="195" y="190"/>
                      <a:pt x="195" y="190"/>
                    </a:cubicBezTo>
                    <a:cubicBezTo>
                      <a:pt x="195" y="0"/>
                      <a:pt x="195" y="0"/>
                      <a:pt x="195" y="0"/>
                    </a:cubicBezTo>
                    <a:cubicBezTo>
                      <a:pt x="264" y="0"/>
                      <a:pt x="264" y="0"/>
                      <a:pt x="264" y="0"/>
                    </a:cubicBezTo>
                    <a:cubicBezTo>
                      <a:pt x="286" y="0"/>
                      <a:pt x="302" y="3"/>
                      <a:pt x="314" y="12"/>
                    </a:cubicBezTo>
                    <a:cubicBezTo>
                      <a:pt x="325" y="19"/>
                      <a:pt x="330" y="30"/>
                      <a:pt x="330" y="44"/>
                    </a:cubicBezTo>
                    <a:cubicBezTo>
                      <a:pt x="330" y="55"/>
                      <a:pt x="326" y="64"/>
                      <a:pt x="318" y="73"/>
                    </a:cubicBezTo>
                    <a:cubicBezTo>
                      <a:pt x="311" y="79"/>
                      <a:pt x="303" y="84"/>
                      <a:pt x="293" y="87"/>
                    </a:cubicBezTo>
                    <a:cubicBezTo>
                      <a:pt x="293" y="87"/>
                      <a:pt x="293" y="87"/>
                      <a:pt x="293" y="87"/>
                    </a:cubicBezTo>
                    <a:cubicBezTo>
                      <a:pt x="307" y="89"/>
                      <a:pt x="318" y="94"/>
                      <a:pt x="326" y="103"/>
                    </a:cubicBezTo>
                    <a:cubicBezTo>
                      <a:pt x="334" y="111"/>
                      <a:pt x="338" y="121"/>
                      <a:pt x="338" y="133"/>
                    </a:cubicBezTo>
                    <a:cubicBezTo>
                      <a:pt x="338" y="150"/>
                      <a:pt x="331" y="164"/>
                      <a:pt x="319" y="174"/>
                    </a:cubicBezTo>
                    <a:close/>
                    <a:moveTo>
                      <a:pt x="141" y="163"/>
                    </a:moveTo>
                    <a:cubicBezTo>
                      <a:pt x="123" y="181"/>
                      <a:pt x="98" y="190"/>
                      <a:pt x="68" y="190"/>
                    </a:cubicBezTo>
                    <a:cubicBezTo>
                      <a:pt x="0" y="190"/>
                      <a:pt x="0" y="190"/>
                      <a:pt x="0" y="190"/>
                    </a:cubicBezTo>
                    <a:cubicBezTo>
                      <a:pt x="0" y="0"/>
                      <a:pt x="0" y="0"/>
                      <a:pt x="0" y="0"/>
                    </a:cubicBezTo>
                    <a:cubicBezTo>
                      <a:pt x="68" y="0"/>
                      <a:pt x="68" y="0"/>
                      <a:pt x="68" y="0"/>
                    </a:cubicBezTo>
                    <a:cubicBezTo>
                      <a:pt x="135" y="0"/>
                      <a:pt x="169" y="30"/>
                      <a:pt x="169" y="92"/>
                    </a:cubicBezTo>
                    <a:cubicBezTo>
                      <a:pt x="169" y="122"/>
                      <a:pt x="160" y="145"/>
                      <a:pt x="141" y="1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1" name="Freeform 28">
                <a:extLst>
                  <a:ext uri="{FF2B5EF4-FFF2-40B4-BE49-F238E27FC236}">
                    <a16:creationId xmlns:a16="http://schemas.microsoft.com/office/drawing/2014/main" id="{7AD9B425-C040-4A64-95BA-34DF8A2C1D93}"/>
                  </a:ext>
                </a:extLst>
              </p:cNvPr>
              <p:cNvSpPr>
                <a:spLocks/>
              </p:cNvSpPr>
              <p:nvPr/>
            </p:nvSpPr>
            <p:spPr bwMode="auto">
              <a:xfrm>
                <a:off x="1978311" y="2426274"/>
                <a:ext cx="150791" cy="225393"/>
              </a:xfrm>
              <a:custGeom>
                <a:avLst/>
                <a:gdLst>
                  <a:gd name="T0" fmla="*/ 21 w 81"/>
                  <a:gd name="T1" fmla="*/ 0 h 121"/>
                  <a:gd name="T2" fmla="*/ 0 w 81"/>
                  <a:gd name="T3" fmla="*/ 0 h 121"/>
                  <a:gd name="T4" fmla="*/ 0 w 81"/>
                  <a:gd name="T5" fmla="*/ 121 h 121"/>
                  <a:gd name="T6" fmla="*/ 21 w 81"/>
                  <a:gd name="T7" fmla="*/ 121 h 121"/>
                  <a:gd name="T8" fmla="*/ 65 w 81"/>
                  <a:gd name="T9" fmla="*/ 104 h 121"/>
                  <a:gd name="T10" fmla="*/ 81 w 81"/>
                  <a:gd name="T11" fmla="*/ 59 h 121"/>
                  <a:gd name="T12" fmla="*/ 66 w 81"/>
                  <a:gd name="T13" fmla="*/ 16 h 121"/>
                  <a:gd name="T14" fmla="*/ 21 w 81"/>
                  <a:gd name="T15" fmla="*/ 0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21">
                    <a:moveTo>
                      <a:pt x="21" y="0"/>
                    </a:moveTo>
                    <a:cubicBezTo>
                      <a:pt x="0" y="0"/>
                      <a:pt x="0" y="0"/>
                      <a:pt x="0" y="0"/>
                    </a:cubicBezTo>
                    <a:cubicBezTo>
                      <a:pt x="0" y="121"/>
                      <a:pt x="0" y="121"/>
                      <a:pt x="0" y="121"/>
                    </a:cubicBezTo>
                    <a:cubicBezTo>
                      <a:pt x="21" y="121"/>
                      <a:pt x="21" y="121"/>
                      <a:pt x="21" y="121"/>
                    </a:cubicBezTo>
                    <a:cubicBezTo>
                      <a:pt x="40" y="121"/>
                      <a:pt x="55" y="115"/>
                      <a:pt x="65" y="104"/>
                    </a:cubicBezTo>
                    <a:cubicBezTo>
                      <a:pt x="76" y="93"/>
                      <a:pt x="81" y="78"/>
                      <a:pt x="81" y="59"/>
                    </a:cubicBezTo>
                    <a:cubicBezTo>
                      <a:pt x="81" y="41"/>
                      <a:pt x="76" y="27"/>
                      <a:pt x="66" y="16"/>
                    </a:cubicBezTo>
                    <a:cubicBezTo>
                      <a:pt x="55" y="6"/>
                      <a:pt x="40" y="0"/>
                      <a:pt x="21"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2" name="Freeform 29">
                <a:extLst>
                  <a:ext uri="{FF2B5EF4-FFF2-40B4-BE49-F238E27FC236}">
                    <a16:creationId xmlns:a16="http://schemas.microsoft.com/office/drawing/2014/main" id="{4E5C77B6-AC75-486F-8E71-6F909170E823}"/>
                  </a:ext>
                </a:extLst>
              </p:cNvPr>
              <p:cNvSpPr>
                <a:spLocks/>
              </p:cNvSpPr>
              <p:nvPr/>
            </p:nvSpPr>
            <p:spPr bwMode="auto">
              <a:xfrm>
                <a:off x="2341797" y="2419924"/>
                <a:ext cx="87300" cy="84126"/>
              </a:xfrm>
              <a:custGeom>
                <a:avLst/>
                <a:gdLst>
                  <a:gd name="T0" fmla="*/ 39 w 47"/>
                  <a:gd name="T1" fmla="*/ 39 h 45"/>
                  <a:gd name="T2" fmla="*/ 47 w 47"/>
                  <a:gd name="T3" fmla="*/ 21 h 45"/>
                  <a:gd name="T4" fmla="*/ 16 w 47"/>
                  <a:gd name="T5" fmla="*/ 0 h 45"/>
                  <a:gd name="T6" fmla="*/ 0 w 47"/>
                  <a:gd name="T7" fmla="*/ 0 h 45"/>
                  <a:gd name="T8" fmla="*/ 0 w 47"/>
                  <a:gd name="T9" fmla="*/ 45 h 45"/>
                  <a:gd name="T10" fmla="*/ 19 w 47"/>
                  <a:gd name="T11" fmla="*/ 45 h 45"/>
                  <a:gd name="T12" fmla="*/ 39 w 47"/>
                  <a:gd name="T13" fmla="*/ 39 h 45"/>
                </a:gdLst>
                <a:ahLst/>
                <a:cxnLst>
                  <a:cxn ang="0">
                    <a:pos x="T0" y="T1"/>
                  </a:cxn>
                  <a:cxn ang="0">
                    <a:pos x="T2" y="T3"/>
                  </a:cxn>
                  <a:cxn ang="0">
                    <a:pos x="T4" y="T5"/>
                  </a:cxn>
                  <a:cxn ang="0">
                    <a:pos x="T6" y="T7"/>
                  </a:cxn>
                  <a:cxn ang="0">
                    <a:pos x="T8" y="T9"/>
                  </a:cxn>
                  <a:cxn ang="0">
                    <a:pos x="T10" y="T11"/>
                  </a:cxn>
                  <a:cxn ang="0">
                    <a:pos x="T12" y="T13"/>
                  </a:cxn>
                </a:cxnLst>
                <a:rect l="0" t="0" r="r" b="b"/>
                <a:pathLst>
                  <a:path w="47" h="45">
                    <a:moveTo>
                      <a:pt x="39" y="39"/>
                    </a:moveTo>
                    <a:cubicBezTo>
                      <a:pt x="44" y="34"/>
                      <a:pt x="47" y="28"/>
                      <a:pt x="47" y="21"/>
                    </a:cubicBezTo>
                    <a:cubicBezTo>
                      <a:pt x="47" y="7"/>
                      <a:pt x="37" y="0"/>
                      <a:pt x="16" y="0"/>
                    </a:cubicBezTo>
                    <a:cubicBezTo>
                      <a:pt x="0" y="0"/>
                      <a:pt x="0" y="0"/>
                      <a:pt x="0" y="0"/>
                    </a:cubicBezTo>
                    <a:cubicBezTo>
                      <a:pt x="0" y="45"/>
                      <a:pt x="0" y="45"/>
                      <a:pt x="0" y="45"/>
                    </a:cubicBezTo>
                    <a:cubicBezTo>
                      <a:pt x="19" y="45"/>
                      <a:pt x="19" y="45"/>
                      <a:pt x="19" y="45"/>
                    </a:cubicBezTo>
                    <a:cubicBezTo>
                      <a:pt x="27" y="45"/>
                      <a:pt x="34" y="43"/>
                      <a:pt x="39" y="39"/>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3" name="Freeform 30">
                <a:extLst>
                  <a:ext uri="{FF2B5EF4-FFF2-40B4-BE49-F238E27FC236}">
                    <a16:creationId xmlns:a16="http://schemas.microsoft.com/office/drawing/2014/main" id="{E9FEB9D7-9A0A-496C-9EB2-AFB3AFCF96DF}"/>
                  </a:ext>
                </a:extLst>
              </p:cNvPr>
              <p:cNvSpPr>
                <a:spLocks/>
              </p:cNvSpPr>
              <p:nvPr/>
            </p:nvSpPr>
            <p:spPr bwMode="auto">
              <a:xfrm>
                <a:off x="2340210" y="2564367"/>
                <a:ext cx="103173" cy="92062"/>
              </a:xfrm>
              <a:custGeom>
                <a:avLst/>
                <a:gdLst>
                  <a:gd name="T0" fmla="*/ 47 w 56"/>
                  <a:gd name="T1" fmla="*/ 6 h 50"/>
                  <a:gd name="T2" fmla="*/ 24 w 56"/>
                  <a:gd name="T3" fmla="*/ 0 h 50"/>
                  <a:gd name="T4" fmla="*/ 0 w 56"/>
                  <a:gd name="T5" fmla="*/ 0 h 50"/>
                  <a:gd name="T6" fmla="*/ 0 w 56"/>
                  <a:gd name="T7" fmla="*/ 50 h 50"/>
                  <a:gd name="T8" fmla="*/ 24 w 56"/>
                  <a:gd name="T9" fmla="*/ 50 h 50"/>
                  <a:gd name="T10" fmla="*/ 47 w 56"/>
                  <a:gd name="T11" fmla="*/ 43 h 50"/>
                  <a:gd name="T12" fmla="*/ 56 w 56"/>
                  <a:gd name="T13" fmla="*/ 24 h 50"/>
                  <a:gd name="T14" fmla="*/ 47 w 56"/>
                  <a:gd name="T15" fmla="*/ 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50">
                    <a:moveTo>
                      <a:pt x="47" y="6"/>
                    </a:moveTo>
                    <a:cubicBezTo>
                      <a:pt x="42" y="2"/>
                      <a:pt x="34" y="0"/>
                      <a:pt x="24" y="0"/>
                    </a:cubicBezTo>
                    <a:cubicBezTo>
                      <a:pt x="0" y="0"/>
                      <a:pt x="0" y="0"/>
                      <a:pt x="0" y="0"/>
                    </a:cubicBezTo>
                    <a:cubicBezTo>
                      <a:pt x="0" y="50"/>
                      <a:pt x="0" y="50"/>
                      <a:pt x="0" y="50"/>
                    </a:cubicBezTo>
                    <a:cubicBezTo>
                      <a:pt x="24" y="50"/>
                      <a:pt x="24" y="50"/>
                      <a:pt x="24" y="50"/>
                    </a:cubicBezTo>
                    <a:cubicBezTo>
                      <a:pt x="34" y="50"/>
                      <a:pt x="42" y="48"/>
                      <a:pt x="47" y="43"/>
                    </a:cubicBezTo>
                    <a:cubicBezTo>
                      <a:pt x="53" y="38"/>
                      <a:pt x="56" y="32"/>
                      <a:pt x="56" y="24"/>
                    </a:cubicBezTo>
                    <a:cubicBezTo>
                      <a:pt x="56" y="17"/>
                      <a:pt x="53" y="11"/>
                      <a:pt x="47" y="6"/>
                    </a:cubicBezTo>
                    <a:close/>
                  </a:path>
                </a:pathLst>
              </a:custGeom>
              <a:solidFill>
                <a:srgbClr val="29C7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grpSp>
        <p:grpSp>
          <p:nvGrpSpPr>
            <p:cNvPr id="10" name="Group 9">
              <a:extLst>
                <a:ext uri="{FF2B5EF4-FFF2-40B4-BE49-F238E27FC236}">
                  <a16:creationId xmlns:a16="http://schemas.microsoft.com/office/drawing/2014/main" id="{FC83A219-C238-4FF6-98B4-1A429110F97B}"/>
                </a:ext>
              </a:extLst>
            </p:cNvPr>
            <p:cNvGrpSpPr/>
            <p:nvPr/>
          </p:nvGrpSpPr>
          <p:grpSpPr>
            <a:xfrm>
              <a:off x="1617119" y="3571611"/>
              <a:ext cx="1311089" cy="1308245"/>
              <a:chOff x="1435463" y="3384988"/>
              <a:chExt cx="1311089" cy="1308245"/>
            </a:xfrm>
          </p:grpSpPr>
          <p:sp>
            <p:nvSpPr>
              <p:cNvPr id="244" name="Freeform 42">
                <a:extLst>
                  <a:ext uri="{FF2B5EF4-FFF2-40B4-BE49-F238E27FC236}">
                    <a16:creationId xmlns:a16="http://schemas.microsoft.com/office/drawing/2014/main" id="{E2AF87F5-362A-4B17-95D0-B8DF9C424262}"/>
                  </a:ext>
                </a:extLst>
              </p:cNvPr>
              <p:cNvSpPr>
                <a:spLocks/>
              </p:cNvSpPr>
              <p:nvPr/>
            </p:nvSpPr>
            <p:spPr bwMode="auto">
              <a:xfrm>
                <a:off x="1632285" y="3912294"/>
                <a:ext cx="1114267" cy="780939"/>
              </a:xfrm>
              <a:custGeom>
                <a:avLst/>
                <a:gdLst>
                  <a:gd name="T0" fmla="*/ 0 w 599"/>
                  <a:gd name="T1" fmla="*/ 398 h 420"/>
                  <a:gd name="T2" fmla="*/ 22 w 599"/>
                  <a:gd name="T3" fmla="*/ 420 h 420"/>
                  <a:gd name="T4" fmla="*/ 577 w 599"/>
                  <a:gd name="T5" fmla="*/ 420 h 420"/>
                  <a:gd name="T6" fmla="*/ 599 w 599"/>
                  <a:gd name="T7" fmla="*/ 398 h 420"/>
                  <a:gd name="T8" fmla="*/ 599 w 599"/>
                  <a:gd name="T9" fmla="*/ 0 h 420"/>
                  <a:gd name="T10" fmla="*/ 0 w 599"/>
                  <a:gd name="T11" fmla="*/ 0 h 420"/>
                  <a:gd name="T12" fmla="*/ 0 w 599"/>
                  <a:gd name="T13" fmla="*/ 398 h 420"/>
                </a:gdLst>
                <a:ahLst/>
                <a:cxnLst>
                  <a:cxn ang="0">
                    <a:pos x="T0" y="T1"/>
                  </a:cxn>
                  <a:cxn ang="0">
                    <a:pos x="T2" y="T3"/>
                  </a:cxn>
                  <a:cxn ang="0">
                    <a:pos x="T4" y="T5"/>
                  </a:cxn>
                  <a:cxn ang="0">
                    <a:pos x="T6" y="T7"/>
                  </a:cxn>
                  <a:cxn ang="0">
                    <a:pos x="T8" y="T9"/>
                  </a:cxn>
                  <a:cxn ang="0">
                    <a:pos x="T10" y="T11"/>
                  </a:cxn>
                  <a:cxn ang="0">
                    <a:pos x="T12" y="T13"/>
                  </a:cxn>
                </a:cxnLst>
                <a:rect l="0" t="0" r="r" b="b"/>
                <a:pathLst>
                  <a:path w="599" h="420">
                    <a:moveTo>
                      <a:pt x="0" y="398"/>
                    </a:moveTo>
                    <a:cubicBezTo>
                      <a:pt x="0" y="410"/>
                      <a:pt x="10" y="420"/>
                      <a:pt x="22" y="420"/>
                    </a:cubicBezTo>
                    <a:cubicBezTo>
                      <a:pt x="577" y="420"/>
                      <a:pt x="577" y="420"/>
                      <a:pt x="577" y="420"/>
                    </a:cubicBezTo>
                    <a:cubicBezTo>
                      <a:pt x="589" y="420"/>
                      <a:pt x="599" y="410"/>
                      <a:pt x="599" y="398"/>
                    </a:cubicBezTo>
                    <a:cubicBezTo>
                      <a:pt x="599" y="0"/>
                      <a:pt x="599" y="0"/>
                      <a:pt x="599" y="0"/>
                    </a:cubicBezTo>
                    <a:cubicBezTo>
                      <a:pt x="0" y="0"/>
                      <a:pt x="0" y="0"/>
                      <a:pt x="0" y="0"/>
                    </a:cubicBezTo>
                    <a:cubicBezTo>
                      <a:pt x="0" y="398"/>
                      <a:pt x="0" y="398"/>
                      <a:pt x="0" y="398"/>
                    </a:cubicBezTo>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5" name="Freeform 43">
                <a:extLst>
                  <a:ext uri="{FF2B5EF4-FFF2-40B4-BE49-F238E27FC236}">
                    <a16:creationId xmlns:a16="http://schemas.microsoft.com/office/drawing/2014/main" id="{5B43FAEE-4BA3-4E64-8C2C-8ADED490445A}"/>
                  </a:ext>
                </a:extLst>
              </p:cNvPr>
              <p:cNvSpPr>
                <a:spLocks/>
              </p:cNvSpPr>
              <p:nvPr/>
            </p:nvSpPr>
            <p:spPr bwMode="auto">
              <a:xfrm>
                <a:off x="1632285" y="3742456"/>
                <a:ext cx="1114267" cy="169838"/>
              </a:xfrm>
              <a:custGeom>
                <a:avLst/>
                <a:gdLst>
                  <a:gd name="T0" fmla="*/ 577 w 599"/>
                  <a:gd name="T1" fmla="*/ 0 h 91"/>
                  <a:gd name="T2" fmla="*/ 22 w 599"/>
                  <a:gd name="T3" fmla="*/ 0 h 91"/>
                  <a:gd name="T4" fmla="*/ 0 w 599"/>
                  <a:gd name="T5" fmla="*/ 22 h 91"/>
                  <a:gd name="T6" fmla="*/ 0 w 599"/>
                  <a:gd name="T7" fmla="*/ 91 h 91"/>
                  <a:gd name="T8" fmla="*/ 599 w 599"/>
                  <a:gd name="T9" fmla="*/ 91 h 91"/>
                  <a:gd name="T10" fmla="*/ 599 w 599"/>
                  <a:gd name="T11" fmla="*/ 22 h 91"/>
                  <a:gd name="T12" fmla="*/ 577 w 599"/>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99" h="91">
                    <a:moveTo>
                      <a:pt x="577" y="0"/>
                    </a:moveTo>
                    <a:cubicBezTo>
                      <a:pt x="22" y="0"/>
                      <a:pt x="22" y="0"/>
                      <a:pt x="22" y="0"/>
                    </a:cubicBezTo>
                    <a:cubicBezTo>
                      <a:pt x="10" y="0"/>
                      <a:pt x="0" y="10"/>
                      <a:pt x="0" y="22"/>
                    </a:cubicBezTo>
                    <a:cubicBezTo>
                      <a:pt x="0" y="91"/>
                      <a:pt x="0" y="91"/>
                      <a:pt x="0" y="91"/>
                    </a:cubicBezTo>
                    <a:cubicBezTo>
                      <a:pt x="599" y="91"/>
                      <a:pt x="599" y="91"/>
                      <a:pt x="599" y="91"/>
                    </a:cubicBezTo>
                    <a:cubicBezTo>
                      <a:pt x="599" y="22"/>
                      <a:pt x="599" y="22"/>
                      <a:pt x="599" y="22"/>
                    </a:cubicBezTo>
                    <a:cubicBezTo>
                      <a:pt x="599" y="10"/>
                      <a:pt x="589" y="0"/>
                      <a:pt x="577" y="0"/>
                    </a:cubicBezTo>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6" name="Rectangle 245">
                <a:extLst>
                  <a:ext uri="{FF2B5EF4-FFF2-40B4-BE49-F238E27FC236}">
                    <a16:creationId xmlns:a16="http://schemas.microsoft.com/office/drawing/2014/main" id="{0E61F2C5-88CA-4332-B369-31A5A2DCBD66}"/>
                  </a:ext>
                </a:extLst>
              </p:cNvPr>
              <p:cNvSpPr>
                <a:spLocks noChangeArrowheads="1"/>
              </p:cNvSpPr>
              <p:nvPr/>
            </p:nvSpPr>
            <p:spPr bwMode="auto">
              <a:xfrm>
                <a:off x="1960851"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7" name="Rectangle 246">
                <a:extLst>
                  <a:ext uri="{FF2B5EF4-FFF2-40B4-BE49-F238E27FC236}">
                    <a16:creationId xmlns:a16="http://schemas.microsoft.com/office/drawing/2014/main" id="{1ED4B812-ECD6-4E9F-B069-0D1FA506AADA}"/>
                  </a:ext>
                </a:extLst>
              </p:cNvPr>
              <p:cNvSpPr>
                <a:spLocks noChangeArrowheads="1"/>
              </p:cNvSpPr>
              <p:nvPr/>
            </p:nvSpPr>
            <p:spPr bwMode="auto">
              <a:xfrm>
                <a:off x="1960851" y="4155147"/>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8" name="Rectangle 247">
                <a:extLst>
                  <a:ext uri="{FF2B5EF4-FFF2-40B4-BE49-F238E27FC236}">
                    <a16:creationId xmlns:a16="http://schemas.microsoft.com/office/drawing/2014/main" id="{F2526FD2-4651-4388-AF0C-90A20DCC48EF}"/>
                  </a:ext>
                </a:extLst>
              </p:cNvPr>
              <p:cNvSpPr>
                <a:spLocks noChangeArrowheads="1"/>
              </p:cNvSpPr>
              <p:nvPr/>
            </p:nvSpPr>
            <p:spPr bwMode="auto">
              <a:xfrm>
                <a:off x="1960851"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49" name="Rectangle 248">
                <a:extLst>
                  <a:ext uri="{FF2B5EF4-FFF2-40B4-BE49-F238E27FC236}">
                    <a16:creationId xmlns:a16="http://schemas.microsoft.com/office/drawing/2014/main" id="{48B9392E-5DB0-45DB-9D44-263C7C3FDEFA}"/>
                  </a:ext>
                </a:extLst>
              </p:cNvPr>
              <p:cNvSpPr>
                <a:spLocks noChangeArrowheads="1"/>
              </p:cNvSpPr>
              <p:nvPr/>
            </p:nvSpPr>
            <p:spPr bwMode="auto">
              <a:xfrm>
                <a:off x="1960851"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0" name="Rectangle 249">
                <a:extLst>
                  <a:ext uri="{FF2B5EF4-FFF2-40B4-BE49-F238E27FC236}">
                    <a16:creationId xmlns:a16="http://schemas.microsoft.com/office/drawing/2014/main" id="{B5E394FE-52EB-4C08-AC7B-E86BD841E0EB}"/>
                  </a:ext>
                </a:extLst>
              </p:cNvPr>
              <p:cNvSpPr>
                <a:spLocks noChangeArrowheads="1"/>
              </p:cNvSpPr>
              <p:nvPr/>
            </p:nvSpPr>
            <p:spPr bwMode="auto">
              <a:xfrm>
                <a:off x="1960851" y="4320224"/>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1" name="Rectangle 250">
                <a:extLst>
                  <a:ext uri="{FF2B5EF4-FFF2-40B4-BE49-F238E27FC236}">
                    <a16:creationId xmlns:a16="http://schemas.microsoft.com/office/drawing/2014/main" id="{E3B870F3-68AC-4BE7-847A-6B023D7E0382}"/>
                  </a:ext>
                </a:extLst>
              </p:cNvPr>
              <p:cNvSpPr>
                <a:spLocks noChangeArrowheads="1"/>
              </p:cNvSpPr>
              <p:nvPr/>
            </p:nvSpPr>
            <p:spPr bwMode="auto">
              <a:xfrm>
                <a:off x="1960851" y="4320224"/>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2" name="Rectangle 251">
                <a:extLst>
                  <a:ext uri="{FF2B5EF4-FFF2-40B4-BE49-F238E27FC236}">
                    <a16:creationId xmlns:a16="http://schemas.microsoft.com/office/drawing/2014/main" id="{3792B78B-0B89-41D6-8756-48DA9787F20A}"/>
                  </a:ext>
                </a:extLst>
              </p:cNvPr>
              <p:cNvSpPr>
                <a:spLocks noChangeArrowheads="1"/>
              </p:cNvSpPr>
              <p:nvPr/>
            </p:nvSpPr>
            <p:spPr bwMode="auto">
              <a:xfrm>
                <a:off x="2208466" y="4320224"/>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3" name="Rectangle 252">
                <a:extLst>
                  <a:ext uri="{FF2B5EF4-FFF2-40B4-BE49-F238E27FC236}">
                    <a16:creationId xmlns:a16="http://schemas.microsoft.com/office/drawing/2014/main" id="{C12D6322-3063-4CA8-A819-22D550CCEBD2}"/>
                  </a:ext>
                </a:extLst>
              </p:cNvPr>
              <p:cNvSpPr>
                <a:spLocks noChangeArrowheads="1"/>
              </p:cNvSpPr>
              <p:nvPr/>
            </p:nvSpPr>
            <p:spPr bwMode="auto">
              <a:xfrm>
                <a:off x="2208466"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4" name="Rectangle 253">
                <a:extLst>
                  <a:ext uri="{FF2B5EF4-FFF2-40B4-BE49-F238E27FC236}">
                    <a16:creationId xmlns:a16="http://schemas.microsoft.com/office/drawing/2014/main" id="{8A9A52CB-EB4B-4C84-A693-1A23F33AAEA8}"/>
                  </a:ext>
                </a:extLst>
              </p:cNvPr>
              <p:cNvSpPr>
                <a:spLocks noChangeArrowheads="1"/>
              </p:cNvSpPr>
              <p:nvPr/>
            </p:nvSpPr>
            <p:spPr bwMode="auto">
              <a:xfrm>
                <a:off x="2208466" y="4155147"/>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5" name="Rectangle 254">
                <a:extLst>
                  <a:ext uri="{FF2B5EF4-FFF2-40B4-BE49-F238E27FC236}">
                    <a16:creationId xmlns:a16="http://schemas.microsoft.com/office/drawing/2014/main" id="{4740ADFC-AFF3-4BA7-A16C-3D066830816C}"/>
                  </a:ext>
                </a:extLst>
              </p:cNvPr>
              <p:cNvSpPr>
                <a:spLocks noChangeArrowheads="1"/>
              </p:cNvSpPr>
              <p:nvPr/>
            </p:nvSpPr>
            <p:spPr bwMode="auto">
              <a:xfrm>
                <a:off x="2208466"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6" name="Rectangle 255">
                <a:extLst>
                  <a:ext uri="{FF2B5EF4-FFF2-40B4-BE49-F238E27FC236}">
                    <a16:creationId xmlns:a16="http://schemas.microsoft.com/office/drawing/2014/main" id="{45F86482-403D-4546-BE2F-C555BFAAA249}"/>
                  </a:ext>
                </a:extLst>
              </p:cNvPr>
              <p:cNvSpPr>
                <a:spLocks noChangeArrowheads="1"/>
              </p:cNvSpPr>
              <p:nvPr/>
            </p:nvSpPr>
            <p:spPr bwMode="auto">
              <a:xfrm>
                <a:off x="2208466"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7" name="Rectangle 256">
                <a:extLst>
                  <a:ext uri="{FF2B5EF4-FFF2-40B4-BE49-F238E27FC236}">
                    <a16:creationId xmlns:a16="http://schemas.microsoft.com/office/drawing/2014/main" id="{B26A5552-8EDB-4487-8D3B-1DC7C814DB1B}"/>
                  </a:ext>
                </a:extLst>
              </p:cNvPr>
              <p:cNvSpPr>
                <a:spLocks noChangeArrowheads="1"/>
              </p:cNvSpPr>
              <p:nvPr/>
            </p:nvSpPr>
            <p:spPr bwMode="auto">
              <a:xfrm>
                <a:off x="1714823"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8" name="Rectangle 257">
                <a:extLst>
                  <a:ext uri="{FF2B5EF4-FFF2-40B4-BE49-F238E27FC236}">
                    <a16:creationId xmlns:a16="http://schemas.microsoft.com/office/drawing/2014/main" id="{A432971B-F85C-4A36-B03F-F15007EAFDE4}"/>
                  </a:ext>
                </a:extLst>
              </p:cNvPr>
              <p:cNvSpPr>
                <a:spLocks noChangeArrowheads="1"/>
              </p:cNvSpPr>
              <p:nvPr/>
            </p:nvSpPr>
            <p:spPr bwMode="auto">
              <a:xfrm>
                <a:off x="1714823"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59" name="Rectangle 258">
                <a:extLst>
                  <a:ext uri="{FF2B5EF4-FFF2-40B4-BE49-F238E27FC236}">
                    <a16:creationId xmlns:a16="http://schemas.microsoft.com/office/drawing/2014/main" id="{6AD4D32F-CDF7-4135-86CB-847CE7659717}"/>
                  </a:ext>
                </a:extLst>
              </p:cNvPr>
              <p:cNvSpPr>
                <a:spLocks noChangeArrowheads="1"/>
              </p:cNvSpPr>
              <p:nvPr/>
            </p:nvSpPr>
            <p:spPr bwMode="auto">
              <a:xfrm>
                <a:off x="1714823"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0" name="Rectangle 259">
                <a:extLst>
                  <a:ext uri="{FF2B5EF4-FFF2-40B4-BE49-F238E27FC236}">
                    <a16:creationId xmlns:a16="http://schemas.microsoft.com/office/drawing/2014/main" id="{C07AC3C8-D59A-4D23-82E4-12322390C379}"/>
                  </a:ext>
                </a:extLst>
              </p:cNvPr>
              <p:cNvSpPr>
                <a:spLocks noChangeArrowheads="1"/>
              </p:cNvSpPr>
              <p:nvPr/>
            </p:nvSpPr>
            <p:spPr bwMode="auto">
              <a:xfrm>
                <a:off x="1714823" y="4155147"/>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1" name="Rectangle 260">
                <a:extLst>
                  <a:ext uri="{FF2B5EF4-FFF2-40B4-BE49-F238E27FC236}">
                    <a16:creationId xmlns:a16="http://schemas.microsoft.com/office/drawing/2014/main" id="{C7EDB258-6985-4821-B8CD-6CA0E1F98824}"/>
                  </a:ext>
                </a:extLst>
              </p:cNvPr>
              <p:cNvSpPr>
                <a:spLocks noChangeArrowheads="1"/>
              </p:cNvSpPr>
              <p:nvPr/>
            </p:nvSpPr>
            <p:spPr bwMode="auto">
              <a:xfrm>
                <a:off x="1714823" y="4320224"/>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2" name="Rectangle 261">
                <a:extLst>
                  <a:ext uri="{FF2B5EF4-FFF2-40B4-BE49-F238E27FC236}">
                    <a16:creationId xmlns:a16="http://schemas.microsoft.com/office/drawing/2014/main" id="{6E32734C-ABB6-403C-9156-64C7E9EA8647}"/>
                  </a:ext>
                </a:extLst>
              </p:cNvPr>
              <p:cNvSpPr>
                <a:spLocks noChangeArrowheads="1"/>
              </p:cNvSpPr>
              <p:nvPr/>
            </p:nvSpPr>
            <p:spPr bwMode="auto">
              <a:xfrm>
                <a:off x="1714823" y="4320224"/>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3" name="Rectangle 262">
                <a:extLst>
                  <a:ext uri="{FF2B5EF4-FFF2-40B4-BE49-F238E27FC236}">
                    <a16:creationId xmlns:a16="http://schemas.microsoft.com/office/drawing/2014/main" id="{F46D07B8-847E-4CBD-9180-2334AD93E925}"/>
                  </a:ext>
                </a:extLst>
              </p:cNvPr>
              <p:cNvSpPr>
                <a:spLocks noChangeArrowheads="1"/>
              </p:cNvSpPr>
              <p:nvPr/>
            </p:nvSpPr>
            <p:spPr bwMode="auto">
              <a:xfrm>
                <a:off x="1714823" y="4486888"/>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4" name="Rectangle 263">
                <a:extLst>
                  <a:ext uri="{FF2B5EF4-FFF2-40B4-BE49-F238E27FC236}">
                    <a16:creationId xmlns:a16="http://schemas.microsoft.com/office/drawing/2014/main" id="{AD0E421C-BAEC-429A-B205-DF80C90776AB}"/>
                  </a:ext>
                </a:extLst>
              </p:cNvPr>
              <p:cNvSpPr>
                <a:spLocks noChangeArrowheads="1"/>
              </p:cNvSpPr>
              <p:nvPr/>
            </p:nvSpPr>
            <p:spPr bwMode="auto">
              <a:xfrm>
                <a:off x="1714823" y="4486888"/>
                <a:ext cx="206346" cy="12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5" name="Rectangle 264">
                <a:extLst>
                  <a:ext uri="{FF2B5EF4-FFF2-40B4-BE49-F238E27FC236}">
                    <a16:creationId xmlns:a16="http://schemas.microsoft.com/office/drawing/2014/main" id="{D4AF643F-C154-4787-88ED-BC374E1D62DF}"/>
                  </a:ext>
                </a:extLst>
              </p:cNvPr>
              <p:cNvSpPr>
                <a:spLocks noChangeArrowheads="1"/>
              </p:cNvSpPr>
              <p:nvPr/>
            </p:nvSpPr>
            <p:spPr bwMode="auto">
              <a:xfrm>
                <a:off x="1960851" y="4486888"/>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6" name="Rectangle 265">
                <a:extLst>
                  <a:ext uri="{FF2B5EF4-FFF2-40B4-BE49-F238E27FC236}">
                    <a16:creationId xmlns:a16="http://schemas.microsoft.com/office/drawing/2014/main" id="{86411962-1BDC-4FD7-8A9A-365FC5EB7F28}"/>
                  </a:ext>
                </a:extLst>
              </p:cNvPr>
              <p:cNvSpPr>
                <a:spLocks noChangeArrowheads="1"/>
              </p:cNvSpPr>
              <p:nvPr/>
            </p:nvSpPr>
            <p:spPr bwMode="auto">
              <a:xfrm>
                <a:off x="2208466" y="4486888"/>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7" name="Rectangle 266">
                <a:extLst>
                  <a:ext uri="{FF2B5EF4-FFF2-40B4-BE49-F238E27FC236}">
                    <a16:creationId xmlns:a16="http://schemas.microsoft.com/office/drawing/2014/main" id="{633CA9AB-1728-4D77-950F-38BB4817C59A}"/>
                  </a:ext>
                </a:extLst>
              </p:cNvPr>
              <p:cNvSpPr>
                <a:spLocks noChangeArrowheads="1"/>
              </p:cNvSpPr>
              <p:nvPr/>
            </p:nvSpPr>
            <p:spPr bwMode="auto">
              <a:xfrm>
                <a:off x="2457668" y="4320224"/>
                <a:ext cx="206346" cy="125395"/>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8" name="Rectangle 267">
                <a:extLst>
                  <a:ext uri="{FF2B5EF4-FFF2-40B4-BE49-F238E27FC236}">
                    <a16:creationId xmlns:a16="http://schemas.microsoft.com/office/drawing/2014/main" id="{4C6F85DE-06D8-4D3B-BECF-F095CE0B1ED2}"/>
                  </a:ext>
                </a:extLst>
              </p:cNvPr>
              <p:cNvSpPr>
                <a:spLocks noChangeArrowheads="1"/>
              </p:cNvSpPr>
              <p:nvPr/>
            </p:nvSpPr>
            <p:spPr bwMode="auto">
              <a:xfrm>
                <a:off x="2457668"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69" name="Rectangle 268">
                <a:extLst>
                  <a:ext uri="{FF2B5EF4-FFF2-40B4-BE49-F238E27FC236}">
                    <a16:creationId xmlns:a16="http://schemas.microsoft.com/office/drawing/2014/main" id="{069A8C66-41C6-4F12-9E59-1F993D9B9593}"/>
                  </a:ext>
                </a:extLst>
              </p:cNvPr>
              <p:cNvSpPr>
                <a:spLocks noChangeArrowheads="1"/>
              </p:cNvSpPr>
              <p:nvPr/>
            </p:nvSpPr>
            <p:spPr bwMode="auto">
              <a:xfrm>
                <a:off x="2457668"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0" name="Rectangle 269">
                <a:extLst>
                  <a:ext uri="{FF2B5EF4-FFF2-40B4-BE49-F238E27FC236}">
                    <a16:creationId xmlns:a16="http://schemas.microsoft.com/office/drawing/2014/main" id="{09728C58-3585-4A2A-96F7-7FF2FAE56ABC}"/>
                  </a:ext>
                </a:extLst>
              </p:cNvPr>
              <p:cNvSpPr>
                <a:spLocks noChangeArrowheads="1"/>
              </p:cNvSpPr>
              <p:nvPr/>
            </p:nvSpPr>
            <p:spPr bwMode="auto">
              <a:xfrm>
                <a:off x="2457668" y="4486888"/>
                <a:ext cx="206346" cy="122220"/>
              </a:xfrm>
              <a:prstGeom prst="rect">
                <a:avLst/>
              </a:prstGeom>
              <a:solidFill>
                <a:srgbClr val="8DC6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1" name="Freeform 69">
                <a:extLst>
                  <a:ext uri="{FF2B5EF4-FFF2-40B4-BE49-F238E27FC236}">
                    <a16:creationId xmlns:a16="http://schemas.microsoft.com/office/drawing/2014/main" id="{4CA22BDF-63DA-4E6C-8C22-25300E592734}"/>
                  </a:ext>
                </a:extLst>
              </p:cNvPr>
              <p:cNvSpPr>
                <a:spLocks noEditPoints="1"/>
              </p:cNvSpPr>
              <p:nvPr/>
            </p:nvSpPr>
            <p:spPr bwMode="auto">
              <a:xfrm>
                <a:off x="1667205" y="3742456"/>
                <a:ext cx="938080" cy="0"/>
              </a:xfrm>
              <a:custGeom>
                <a:avLst/>
                <a:gdLst>
                  <a:gd name="T0" fmla="*/ 140 w 504"/>
                  <a:gd name="T1" fmla="*/ 5 w 504"/>
                  <a:gd name="T2" fmla="*/ 0 w 504"/>
                  <a:gd name="T3" fmla="*/ 3 w 504"/>
                  <a:gd name="T4" fmla="*/ 140 w 504"/>
                  <a:gd name="T5" fmla="*/ 140 w 504"/>
                  <a:gd name="T6" fmla="*/ 504 w 504"/>
                  <a:gd name="T7" fmla="*/ 159 w 504"/>
                  <a:gd name="T8" fmla="*/ 159 w 504"/>
                  <a:gd name="T9" fmla="*/ 503 w 504"/>
                  <a:gd name="T10" fmla="*/ 504 w 504"/>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504">
                    <a:moveTo>
                      <a:pt x="140" y="0"/>
                    </a:moveTo>
                    <a:cubicBezTo>
                      <a:pt x="5" y="0"/>
                      <a:pt x="5" y="0"/>
                      <a:pt x="5" y="0"/>
                    </a:cubicBezTo>
                    <a:cubicBezTo>
                      <a:pt x="3" y="0"/>
                      <a:pt x="1" y="0"/>
                      <a:pt x="0" y="0"/>
                    </a:cubicBezTo>
                    <a:cubicBezTo>
                      <a:pt x="1" y="0"/>
                      <a:pt x="2" y="0"/>
                      <a:pt x="3" y="0"/>
                    </a:cubicBezTo>
                    <a:cubicBezTo>
                      <a:pt x="140" y="0"/>
                      <a:pt x="140" y="0"/>
                      <a:pt x="140" y="0"/>
                    </a:cubicBezTo>
                    <a:cubicBezTo>
                      <a:pt x="140" y="0"/>
                      <a:pt x="140" y="0"/>
                      <a:pt x="140" y="0"/>
                    </a:cubicBezTo>
                    <a:moveTo>
                      <a:pt x="504" y="0"/>
                    </a:moveTo>
                    <a:cubicBezTo>
                      <a:pt x="159" y="0"/>
                      <a:pt x="159" y="0"/>
                      <a:pt x="159" y="0"/>
                    </a:cubicBezTo>
                    <a:cubicBezTo>
                      <a:pt x="159" y="0"/>
                      <a:pt x="159" y="0"/>
                      <a:pt x="159" y="0"/>
                    </a:cubicBezTo>
                    <a:cubicBezTo>
                      <a:pt x="503" y="0"/>
                      <a:pt x="503" y="0"/>
                      <a:pt x="503" y="0"/>
                    </a:cubicBezTo>
                    <a:cubicBezTo>
                      <a:pt x="504" y="0"/>
                      <a:pt x="504" y="0"/>
                      <a:pt x="504"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2" name="Freeform 70">
                <a:extLst>
                  <a:ext uri="{FF2B5EF4-FFF2-40B4-BE49-F238E27FC236}">
                    <a16:creationId xmlns:a16="http://schemas.microsoft.com/office/drawing/2014/main" id="{ED507ED0-E368-41EE-B4BC-4C4C7D70DC52}"/>
                  </a:ext>
                </a:extLst>
              </p:cNvPr>
              <p:cNvSpPr>
                <a:spLocks/>
              </p:cNvSpPr>
              <p:nvPr/>
            </p:nvSpPr>
            <p:spPr bwMode="auto">
              <a:xfrm>
                <a:off x="1927518" y="3742456"/>
                <a:ext cx="36507" cy="0"/>
              </a:xfrm>
              <a:custGeom>
                <a:avLst/>
                <a:gdLst>
                  <a:gd name="T0" fmla="*/ 19 w 19"/>
                  <a:gd name="T1" fmla="*/ 0 w 19"/>
                  <a:gd name="T2" fmla="*/ 0 w 19"/>
                  <a:gd name="T3" fmla="*/ 19 w 19"/>
                  <a:gd name="T4" fmla="*/ 19 w 19"/>
                </a:gdLst>
                <a:ahLst/>
                <a:cxnLst>
                  <a:cxn ang="0">
                    <a:pos x="T0" y="0"/>
                  </a:cxn>
                  <a:cxn ang="0">
                    <a:pos x="T1" y="0"/>
                  </a:cxn>
                  <a:cxn ang="0">
                    <a:pos x="T2" y="0"/>
                  </a:cxn>
                  <a:cxn ang="0">
                    <a:pos x="T3" y="0"/>
                  </a:cxn>
                  <a:cxn ang="0">
                    <a:pos x="T4" y="0"/>
                  </a:cxn>
                </a:cxnLst>
                <a:rect l="0" t="0" r="r" b="b"/>
                <a:pathLst>
                  <a:path w="19">
                    <a:moveTo>
                      <a:pt x="19" y="0"/>
                    </a:moveTo>
                    <a:cubicBezTo>
                      <a:pt x="0" y="0"/>
                      <a:pt x="0" y="0"/>
                      <a:pt x="0" y="0"/>
                    </a:cubicBezTo>
                    <a:cubicBezTo>
                      <a:pt x="0" y="0"/>
                      <a:pt x="0" y="0"/>
                      <a:pt x="0" y="0"/>
                    </a:cubicBezTo>
                    <a:cubicBezTo>
                      <a:pt x="19" y="0"/>
                      <a:pt x="19" y="0"/>
                      <a:pt x="19" y="0"/>
                    </a:cubicBezTo>
                    <a:cubicBezTo>
                      <a:pt x="19" y="0"/>
                      <a:pt x="19" y="0"/>
                      <a:pt x="19" y="0"/>
                    </a:cubicBezTo>
                  </a:path>
                </a:pathLst>
              </a:custGeom>
              <a:solidFill>
                <a:srgbClr val="89CF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3" name="Freeform 71">
                <a:extLst>
                  <a:ext uri="{FF2B5EF4-FFF2-40B4-BE49-F238E27FC236}">
                    <a16:creationId xmlns:a16="http://schemas.microsoft.com/office/drawing/2014/main" id="{2D60D9B0-3E50-41AC-8354-9883E36CA46C}"/>
                  </a:ext>
                </a:extLst>
              </p:cNvPr>
              <p:cNvSpPr>
                <a:spLocks/>
              </p:cNvSpPr>
              <p:nvPr/>
            </p:nvSpPr>
            <p:spPr bwMode="auto">
              <a:xfrm>
                <a:off x="1670379" y="4693233"/>
                <a:ext cx="55555" cy="0"/>
              </a:xfrm>
              <a:custGeom>
                <a:avLst/>
                <a:gdLst>
                  <a:gd name="T0" fmla="*/ 0 w 30"/>
                  <a:gd name="T1" fmla="*/ 4 w 30"/>
                  <a:gd name="T2" fmla="*/ 30 w 30"/>
                  <a:gd name="T3" fmla="*/ 30 w 30"/>
                  <a:gd name="T4" fmla="*/ 2 w 30"/>
                  <a:gd name="T5" fmla="*/ 0 w 30"/>
                </a:gdLst>
                <a:ahLst/>
                <a:cxnLst>
                  <a:cxn ang="0">
                    <a:pos x="T0" y="0"/>
                  </a:cxn>
                  <a:cxn ang="0">
                    <a:pos x="T1" y="0"/>
                  </a:cxn>
                  <a:cxn ang="0">
                    <a:pos x="T2" y="0"/>
                  </a:cxn>
                  <a:cxn ang="0">
                    <a:pos x="T3" y="0"/>
                  </a:cxn>
                  <a:cxn ang="0">
                    <a:pos x="T4" y="0"/>
                  </a:cxn>
                  <a:cxn ang="0">
                    <a:pos x="T5" y="0"/>
                  </a:cxn>
                </a:cxnLst>
                <a:rect l="0" t="0" r="r" b="b"/>
                <a:pathLst>
                  <a:path w="30">
                    <a:moveTo>
                      <a:pt x="0" y="0"/>
                    </a:moveTo>
                    <a:cubicBezTo>
                      <a:pt x="1" y="0"/>
                      <a:pt x="2" y="0"/>
                      <a:pt x="4" y="0"/>
                    </a:cubicBezTo>
                    <a:cubicBezTo>
                      <a:pt x="30" y="0"/>
                      <a:pt x="30" y="0"/>
                      <a:pt x="30" y="0"/>
                    </a:cubicBezTo>
                    <a:cubicBezTo>
                      <a:pt x="30" y="0"/>
                      <a:pt x="30" y="0"/>
                      <a:pt x="30" y="0"/>
                    </a:cubicBezTo>
                    <a:cubicBezTo>
                      <a:pt x="2" y="0"/>
                      <a:pt x="2" y="0"/>
                      <a:pt x="2" y="0"/>
                    </a:cubicBezTo>
                    <a:cubicBezTo>
                      <a:pt x="1" y="0"/>
                      <a:pt x="0" y="0"/>
                      <a:pt x="0" y="0"/>
                    </a:cubicBezTo>
                  </a:path>
                </a:pathLst>
              </a:custGeom>
              <a:solidFill>
                <a:srgbClr val="1C42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4" name="Freeform 72">
                <a:extLst>
                  <a:ext uri="{FF2B5EF4-FFF2-40B4-BE49-F238E27FC236}">
                    <a16:creationId xmlns:a16="http://schemas.microsoft.com/office/drawing/2014/main" id="{69505989-5598-4A3A-A576-69019FB5E509}"/>
                  </a:ext>
                </a:extLst>
              </p:cNvPr>
              <p:cNvSpPr>
                <a:spLocks noEditPoints="1"/>
              </p:cNvSpPr>
              <p:nvPr/>
            </p:nvSpPr>
            <p:spPr bwMode="auto">
              <a:xfrm>
                <a:off x="1632285" y="3912294"/>
                <a:ext cx="814272" cy="780939"/>
              </a:xfrm>
              <a:custGeom>
                <a:avLst/>
                <a:gdLst>
                  <a:gd name="T0" fmla="*/ 44 w 438"/>
                  <a:gd name="T1" fmla="*/ 287 h 420"/>
                  <a:gd name="T2" fmla="*/ 44 w 438"/>
                  <a:gd name="T3" fmla="*/ 220 h 420"/>
                  <a:gd name="T4" fmla="*/ 155 w 438"/>
                  <a:gd name="T5" fmla="*/ 220 h 420"/>
                  <a:gd name="T6" fmla="*/ 155 w 438"/>
                  <a:gd name="T7" fmla="*/ 287 h 420"/>
                  <a:gd name="T8" fmla="*/ 44 w 438"/>
                  <a:gd name="T9" fmla="*/ 287 h 420"/>
                  <a:gd name="T10" fmla="*/ 44 w 438"/>
                  <a:gd name="T11" fmla="*/ 198 h 420"/>
                  <a:gd name="T12" fmla="*/ 44 w 438"/>
                  <a:gd name="T13" fmla="*/ 131 h 420"/>
                  <a:gd name="T14" fmla="*/ 155 w 438"/>
                  <a:gd name="T15" fmla="*/ 131 h 420"/>
                  <a:gd name="T16" fmla="*/ 155 w 438"/>
                  <a:gd name="T17" fmla="*/ 198 h 420"/>
                  <a:gd name="T18" fmla="*/ 44 w 438"/>
                  <a:gd name="T19" fmla="*/ 198 h 420"/>
                  <a:gd name="T20" fmla="*/ 44 w 438"/>
                  <a:gd name="T21" fmla="*/ 109 h 420"/>
                  <a:gd name="T22" fmla="*/ 44 w 438"/>
                  <a:gd name="T23" fmla="*/ 42 h 420"/>
                  <a:gd name="T24" fmla="*/ 155 w 438"/>
                  <a:gd name="T25" fmla="*/ 42 h 420"/>
                  <a:gd name="T26" fmla="*/ 155 w 438"/>
                  <a:gd name="T27" fmla="*/ 109 h 420"/>
                  <a:gd name="T28" fmla="*/ 44 w 438"/>
                  <a:gd name="T29" fmla="*/ 109 h 420"/>
                  <a:gd name="T30" fmla="*/ 177 w 438"/>
                  <a:gd name="T31" fmla="*/ 109 h 420"/>
                  <a:gd name="T32" fmla="*/ 177 w 438"/>
                  <a:gd name="T33" fmla="*/ 42 h 420"/>
                  <a:gd name="T34" fmla="*/ 288 w 438"/>
                  <a:gd name="T35" fmla="*/ 42 h 420"/>
                  <a:gd name="T36" fmla="*/ 288 w 438"/>
                  <a:gd name="T37" fmla="*/ 109 h 420"/>
                  <a:gd name="T38" fmla="*/ 177 w 438"/>
                  <a:gd name="T39" fmla="*/ 109 h 420"/>
                  <a:gd name="T40" fmla="*/ 438 w 438"/>
                  <a:gd name="T41" fmla="*/ 0 h 420"/>
                  <a:gd name="T42" fmla="*/ 0 w 438"/>
                  <a:gd name="T43" fmla="*/ 0 h 420"/>
                  <a:gd name="T44" fmla="*/ 0 w 438"/>
                  <a:gd name="T45" fmla="*/ 20 h 420"/>
                  <a:gd name="T46" fmla="*/ 0 w 438"/>
                  <a:gd name="T47" fmla="*/ 60 h 420"/>
                  <a:gd name="T48" fmla="*/ 0 w 438"/>
                  <a:gd name="T49" fmla="*/ 396 h 420"/>
                  <a:gd name="T50" fmla="*/ 20 w 438"/>
                  <a:gd name="T51" fmla="*/ 420 h 420"/>
                  <a:gd name="T52" fmla="*/ 22 w 438"/>
                  <a:gd name="T53" fmla="*/ 420 h 420"/>
                  <a:gd name="T54" fmla="*/ 50 w 438"/>
                  <a:gd name="T55" fmla="*/ 420 h 420"/>
                  <a:gd name="T56" fmla="*/ 91 w 438"/>
                  <a:gd name="T57" fmla="*/ 375 h 420"/>
                  <a:gd name="T58" fmla="*/ 44 w 438"/>
                  <a:gd name="T59" fmla="*/ 375 h 420"/>
                  <a:gd name="T60" fmla="*/ 44 w 438"/>
                  <a:gd name="T61" fmla="*/ 309 h 420"/>
                  <a:gd name="T62" fmla="*/ 153 w 438"/>
                  <a:gd name="T63" fmla="*/ 309 h 420"/>
                  <a:gd name="T64" fmla="*/ 177 w 438"/>
                  <a:gd name="T65" fmla="*/ 282 h 420"/>
                  <a:gd name="T66" fmla="*/ 177 w 438"/>
                  <a:gd name="T67" fmla="*/ 220 h 420"/>
                  <a:gd name="T68" fmla="*/ 235 w 438"/>
                  <a:gd name="T69" fmla="*/ 220 h 420"/>
                  <a:gd name="T70" fmla="*/ 255 w 438"/>
                  <a:gd name="T71" fmla="*/ 198 h 420"/>
                  <a:gd name="T72" fmla="*/ 177 w 438"/>
                  <a:gd name="T73" fmla="*/ 198 h 420"/>
                  <a:gd name="T74" fmla="*/ 177 w 438"/>
                  <a:gd name="T75" fmla="*/ 131 h 420"/>
                  <a:gd name="T76" fmla="*/ 288 w 438"/>
                  <a:gd name="T77" fmla="*/ 131 h 420"/>
                  <a:gd name="T78" fmla="*/ 288 w 438"/>
                  <a:gd name="T79" fmla="*/ 162 h 420"/>
                  <a:gd name="T80" fmla="*/ 310 w 438"/>
                  <a:gd name="T81" fmla="*/ 138 h 420"/>
                  <a:gd name="T82" fmla="*/ 310 w 438"/>
                  <a:gd name="T83" fmla="*/ 131 h 420"/>
                  <a:gd name="T84" fmla="*/ 317 w 438"/>
                  <a:gd name="T85" fmla="*/ 131 h 420"/>
                  <a:gd name="T86" fmla="*/ 338 w 438"/>
                  <a:gd name="T87" fmla="*/ 109 h 420"/>
                  <a:gd name="T88" fmla="*/ 310 w 438"/>
                  <a:gd name="T89" fmla="*/ 109 h 420"/>
                  <a:gd name="T90" fmla="*/ 310 w 438"/>
                  <a:gd name="T91" fmla="*/ 42 h 420"/>
                  <a:gd name="T92" fmla="*/ 399 w 438"/>
                  <a:gd name="T93" fmla="*/ 42 h 420"/>
                  <a:gd name="T94" fmla="*/ 438 w 438"/>
                  <a:gd name="T9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8" h="420">
                    <a:moveTo>
                      <a:pt x="44" y="287"/>
                    </a:moveTo>
                    <a:cubicBezTo>
                      <a:pt x="44" y="220"/>
                      <a:pt x="44" y="220"/>
                      <a:pt x="44" y="220"/>
                    </a:cubicBezTo>
                    <a:cubicBezTo>
                      <a:pt x="155" y="220"/>
                      <a:pt x="155" y="220"/>
                      <a:pt x="155" y="220"/>
                    </a:cubicBezTo>
                    <a:cubicBezTo>
                      <a:pt x="155" y="287"/>
                      <a:pt x="155" y="287"/>
                      <a:pt x="155" y="287"/>
                    </a:cubicBezTo>
                    <a:cubicBezTo>
                      <a:pt x="44" y="287"/>
                      <a:pt x="44" y="287"/>
                      <a:pt x="44" y="287"/>
                    </a:cubicBezTo>
                    <a:moveTo>
                      <a:pt x="44" y="198"/>
                    </a:moveTo>
                    <a:cubicBezTo>
                      <a:pt x="44" y="131"/>
                      <a:pt x="44" y="131"/>
                      <a:pt x="44" y="131"/>
                    </a:cubicBezTo>
                    <a:cubicBezTo>
                      <a:pt x="155" y="131"/>
                      <a:pt x="155" y="131"/>
                      <a:pt x="155" y="131"/>
                    </a:cubicBezTo>
                    <a:cubicBezTo>
                      <a:pt x="155" y="198"/>
                      <a:pt x="155" y="198"/>
                      <a:pt x="155" y="198"/>
                    </a:cubicBezTo>
                    <a:cubicBezTo>
                      <a:pt x="44" y="198"/>
                      <a:pt x="44" y="198"/>
                      <a:pt x="44" y="198"/>
                    </a:cubicBezTo>
                    <a:moveTo>
                      <a:pt x="44" y="109"/>
                    </a:moveTo>
                    <a:cubicBezTo>
                      <a:pt x="44" y="42"/>
                      <a:pt x="44" y="42"/>
                      <a:pt x="44" y="42"/>
                    </a:cubicBezTo>
                    <a:cubicBezTo>
                      <a:pt x="155" y="42"/>
                      <a:pt x="155" y="42"/>
                      <a:pt x="155" y="42"/>
                    </a:cubicBezTo>
                    <a:cubicBezTo>
                      <a:pt x="155" y="109"/>
                      <a:pt x="155" y="109"/>
                      <a:pt x="155" y="109"/>
                    </a:cubicBezTo>
                    <a:cubicBezTo>
                      <a:pt x="44" y="109"/>
                      <a:pt x="44" y="109"/>
                      <a:pt x="44" y="109"/>
                    </a:cubicBezTo>
                    <a:moveTo>
                      <a:pt x="177" y="109"/>
                    </a:moveTo>
                    <a:cubicBezTo>
                      <a:pt x="177" y="42"/>
                      <a:pt x="177" y="42"/>
                      <a:pt x="177" y="42"/>
                    </a:cubicBezTo>
                    <a:cubicBezTo>
                      <a:pt x="288" y="42"/>
                      <a:pt x="288" y="42"/>
                      <a:pt x="288" y="42"/>
                    </a:cubicBezTo>
                    <a:cubicBezTo>
                      <a:pt x="288" y="109"/>
                      <a:pt x="288" y="109"/>
                      <a:pt x="288" y="109"/>
                    </a:cubicBezTo>
                    <a:cubicBezTo>
                      <a:pt x="177" y="109"/>
                      <a:pt x="177" y="109"/>
                      <a:pt x="177" y="109"/>
                    </a:cubicBezTo>
                    <a:moveTo>
                      <a:pt x="438" y="0"/>
                    </a:moveTo>
                    <a:cubicBezTo>
                      <a:pt x="0" y="0"/>
                      <a:pt x="0" y="0"/>
                      <a:pt x="0" y="0"/>
                    </a:cubicBezTo>
                    <a:cubicBezTo>
                      <a:pt x="0" y="20"/>
                      <a:pt x="0" y="20"/>
                      <a:pt x="0" y="20"/>
                    </a:cubicBezTo>
                    <a:cubicBezTo>
                      <a:pt x="0" y="60"/>
                      <a:pt x="0" y="60"/>
                      <a:pt x="0" y="60"/>
                    </a:cubicBezTo>
                    <a:cubicBezTo>
                      <a:pt x="0" y="396"/>
                      <a:pt x="0" y="396"/>
                      <a:pt x="0" y="396"/>
                    </a:cubicBezTo>
                    <a:cubicBezTo>
                      <a:pt x="0" y="408"/>
                      <a:pt x="8" y="418"/>
                      <a:pt x="20" y="420"/>
                    </a:cubicBezTo>
                    <a:cubicBezTo>
                      <a:pt x="20" y="420"/>
                      <a:pt x="21" y="420"/>
                      <a:pt x="22" y="420"/>
                    </a:cubicBezTo>
                    <a:cubicBezTo>
                      <a:pt x="50" y="420"/>
                      <a:pt x="50" y="420"/>
                      <a:pt x="50" y="420"/>
                    </a:cubicBezTo>
                    <a:cubicBezTo>
                      <a:pt x="91" y="375"/>
                      <a:pt x="91" y="375"/>
                      <a:pt x="91" y="375"/>
                    </a:cubicBezTo>
                    <a:cubicBezTo>
                      <a:pt x="44" y="375"/>
                      <a:pt x="44" y="375"/>
                      <a:pt x="44" y="375"/>
                    </a:cubicBezTo>
                    <a:cubicBezTo>
                      <a:pt x="44" y="309"/>
                      <a:pt x="44" y="309"/>
                      <a:pt x="44" y="309"/>
                    </a:cubicBezTo>
                    <a:cubicBezTo>
                      <a:pt x="153" y="309"/>
                      <a:pt x="153" y="309"/>
                      <a:pt x="153" y="309"/>
                    </a:cubicBezTo>
                    <a:cubicBezTo>
                      <a:pt x="177" y="282"/>
                      <a:pt x="177" y="282"/>
                      <a:pt x="177" y="282"/>
                    </a:cubicBezTo>
                    <a:cubicBezTo>
                      <a:pt x="177" y="220"/>
                      <a:pt x="177" y="220"/>
                      <a:pt x="177" y="220"/>
                    </a:cubicBezTo>
                    <a:cubicBezTo>
                      <a:pt x="235" y="220"/>
                      <a:pt x="235" y="220"/>
                      <a:pt x="235" y="220"/>
                    </a:cubicBezTo>
                    <a:cubicBezTo>
                      <a:pt x="255" y="198"/>
                      <a:pt x="255" y="198"/>
                      <a:pt x="255" y="198"/>
                    </a:cubicBezTo>
                    <a:cubicBezTo>
                      <a:pt x="177" y="198"/>
                      <a:pt x="177" y="198"/>
                      <a:pt x="177" y="198"/>
                    </a:cubicBezTo>
                    <a:cubicBezTo>
                      <a:pt x="177" y="131"/>
                      <a:pt x="177" y="131"/>
                      <a:pt x="177" y="131"/>
                    </a:cubicBezTo>
                    <a:cubicBezTo>
                      <a:pt x="288" y="131"/>
                      <a:pt x="288" y="131"/>
                      <a:pt x="288" y="131"/>
                    </a:cubicBezTo>
                    <a:cubicBezTo>
                      <a:pt x="288" y="162"/>
                      <a:pt x="288" y="162"/>
                      <a:pt x="288" y="162"/>
                    </a:cubicBezTo>
                    <a:cubicBezTo>
                      <a:pt x="310" y="138"/>
                      <a:pt x="310" y="138"/>
                      <a:pt x="310" y="138"/>
                    </a:cubicBezTo>
                    <a:cubicBezTo>
                      <a:pt x="310" y="131"/>
                      <a:pt x="310" y="131"/>
                      <a:pt x="310" y="131"/>
                    </a:cubicBezTo>
                    <a:cubicBezTo>
                      <a:pt x="317" y="131"/>
                      <a:pt x="317" y="131"/>
                      <a:pt x="317" y="131"/>
                    </a:cubicBezTo>
                    <a:cubicBezTo>
                      <a:pt x="338" y="109"/>
                      <a:pt x="338" y="109"/>
                      <a:pt x="338" y="109"/>
                    </a:cubicBezTo>
                    <a:cubicBezTo>
                      <a:pt x="310" y="109"/>
                      <a:pt x="310" y="109"/>
                      <a:pt x="310" y="109"/>
                    </a:cubicBezTo>
                    <a:cubicBezTo>
                      <a:pt x="310" y="42"/>
                      <a:pt x="310" y="42"/>
                      <a:pt x="310" y="42"/>
                    </a:cubicBezTo>
                    <a:cubicBezTo>
                      <a:pt x="399" y="42"/>
                      <a:pt x="399" y="42"/>
                      <a:pt x="399" y="42"/>
                    </a:cubicBezTo>
                    <a:cubicBezTo>
                      <a:pt x="438" y="0"/>
                      <a:pt x="438" y="0"/>
                      <a:pt x="438" y="0"/>
                    </a:cubicBezTo>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5" name="Freeform 73">
                <a:extLst>
                  <a:ext uri="{FF2B5EF4-FFF2-40B4-BE49-F238E27FC236}">
                    <a16:creationId xmlns:a16="http://schemas.microsoft.com/office/drawing/2014/main" id="{39519D24-BE8B-4D9A-8FF6-55667976476F}"/>
                  </a:ext>
                </a:extLst>
              </p:cNvPr>
              <p:cNvSpPr>
                <a:spLocks/>
              </p:cNvSpPr>
              <p:nvPr/>
            </p:nvSpPr>
            <p:spPr bwMode="auto">
              <a:xfrm>
                <a:off x="1632285" y="3742456"/>
                <a:ext cx="969825" cy="169838"/>
              </a:xfrm>
              <a:custGeom>
                <a:avLst/>
                <a:gdLst>
                  <a:gd name="T0" fmla="*/ 522 w 522"/>
                  <a:gd name="T1" fmla="*/ 0 h 91"/>
                  <a:gd name="T2" fmla="*/ 178 w 522"/>
                  <a:gd name="T3" fmla="*/ 0 h 91"/>
                  <a:gd name="T4" fmla="*/ 159 w 522"/>
                  <a:gd name="T5" fmla="*/ 0 h 91"/>
                  <a:gd name="T6" fmla="*/ 22 w 522"/>
                  <a:gd name="T7" fmla="*/ 0 h 91"/>
                  <a:gd name="T8" fmla="*/ 19 w 522"/>
                  <a:gd name="T9" fmla="*/ 0 h 91"/>
                  <a:gd name="T10" fmla="*/ 0 w 522"/>
                  <a:gd name="T11" fmla="*/ 24 h 91"/>
                  <a:gd name="T12" fmla="*/ 0 w 522"/>
                  <a:gd name="T13" fmla="*/ 91 h 91"/>
                  <a:gd name="T14" fmla="*/ 438 w 522"/>
                  <a:gd name="T15" fmla="*/ 91 h 91"/>
                  <a:gd name="T16" fmla="*/ 522 w 522"/>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91">
                    <a:moveTo>
                      <a:pt x="522" y="0"/>
                    </a:moveTo>
                    <a:cubicBezTo>
                      <a:pt x="178" y="0"/>
                      <a:pt x="178" y="0"/>
                      <a:pt x="178" y="0"/>
                    </a:cubicBezTo>
                    <a:cubicBezTo>
                      <a:pt x="159" y="0"/>
                      <a:pt x="159" y="0"/>
                      <a:pt x="159" y="0"/>
                    </a:cubicBezTo>
                    <a:cubicBezTo>
                      <a:pt x="22" y="0"/>
                      <a:pt x="22" y="0"/>
                      <a:pt x="22" y="0"/>
                    </a:cubicBezTo>
                    <a:cubicBezTo>
                      <a:pt x="21" y="0"/>
                      <a:pt x="20" y="0"/>
                      <a:pt x="19" y="0"/>
                    </a:cubicBezTo>
                    <a:cubicBezTo>
                      <a:pt x="8" y="3"/>
                      <a:pt x="0" y="12"/>
                      <a:pt x="0" y="24"/>
                    </a:cubicBezTo>
                    <a:cubicBezTo>
                      <a:pt x="0" y="91"/>
                      <a:pt x="0" y="91"/>
                      <a:pt x="0" y="91"/>
                    </a:cubicBezTo>
                    <a:cubicBezTo>
                      <a:pt x="438" y="91"/>
                      <a:pt x="438" y="91"/>
                      <a:pt x="438" y="91"/>
                    </a:cubicBezTo>
                    <a:cubicBezTo>
                      <a:pt x="522" y="0"/>
                      <a:pt x="522" y="0"/>
                      <a:pt x="522" y="0"/>
                    </a:cubicBezTo>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6" name="Freeform 74">
                <a:extLst>
                  <a:ext uri="{FF2B5EF4-FFF2-40B4-BE49-F238E27FC236}">
                    <a16:creationId xmlns:a16="http://schemas.microsoft.com/office/drawing/2014/main" id="{00C15809-6EFD-4567-AE4C-18407BD64ECF}"/>
                  </a:ext>
                </a:extLst>
              </p:cNvPr>
              <p:cNvSpPr>
                <a:spLocks/>
              </p:cNvSpPr>
              <p:nvPr/>
            </p:nvSpPr>
            <p:spPr bwMode="auto">
              <a:xfrm>
                <a:off x="1960851" y="4155147"/>
                <a:ext cx="206346"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7" name="Freeform 75">
                <a:extLst>
                  <a:ext uri="{FF2B5EF4-FFF2-40B4-BE49-F238E27FC236}">
                    <a16:creationId xmlns:a16="http://schemas.microsoft.com/office/drawing/2014/main" id="{7BAEA7DF-A1BD-4CD4-94EC-6CEDD68CCC4F}"/>
                  </a:ext>
                </a:extLst>
              </p:cNvPr>
              <p:cNvSpPr>
                <a:spLocks/>
              </p:cNvSpPr>
              <p:nvPr/>
            </p:nvSpPr>
            <p:spPr bwMode="auto">
              <a:xfrm>
                <a:off x="1960851" y="4155147"/>
                <a:ext cx="206346" cy="125395"/>
              </a:xfrm>
              <a:custGeom>
                <a:avLst/>
                <a:gdLst>
                  <a:gd name="T0" fmla="*/ 130 w 130"/>
                  <a:gd name="T1" fmla="*/ 0 h 79"/>
                  <a:gd name="T2" fmla="*/ 0 w 130"/>
                  <a:gd name="T3" fmla="*/ 0 h 79"/>
                  <a:gd name="T4" fmla="*/ 0 w 130"/>
                  <a:gd name="T5" fmla="*/ 79 h 79"/>
                  <a:gd name="T6" fmla="*/ 92 w 130"/>
                  <a:gd name="T7" fmla="*/ 79 h 79"/>
                  <a:gd name="T8" fmla="*/ 130 w 130"/>
                  <a:gd name="T9" fmla="*/ 36 h 79"/>
                  <a:gd name="T10" fmla="*/ 130 w 130"/>
                  <a:gd name="T11" fmla="*/ 0 h 79"/>
                </a:gdLst>
                <a:ahLst/>
                <a:cxnLst>
                  <a:cxn ang="0">
                    <a:pos x="T0" y="T1"/>
                  </a:cxn>
                  <a:cxn ang="0">
                    <a:pos x="T2" y="T3"/>
                  </a:cxn>
                  <a:cxn ang="0">
                    <a:pos x="T4" y="T5"/>
                  </a:cxn>
                  <a:cxn ang="0">
                    <a:pos x="T6" y="T7"/>
                  </a:cxn>
                  <a:cxn ang="0">
                    <a:pos x="T8" y="T9"/>
                  </a:cxn>
                  <a:cxn ang="0">
                    <a:pos x="T10" y="T11"/>
                  </a:cxn>
                </a:cxnLst>
                <a:rect l="0" t="0" r="r" b="b"/>
                <a:pathLst>
                  <a:path w="130" h="79">
                    <a:moveTo>
                      <a:pt x="130" y="0"/>
                    </a:moveTo>
                    <a:lnTo>
                      <a:pt x="0" y="0"/>
                    </a:lnTo>
                    <a:lnTo>
                      <a:pt x="0" y="79"/>
                    </a:lnTo>
                    <a:lnTo>
                      <a:pt x="92" y="79"/>
                    </a:lnTo>
                    <a:lnTo>
                      <a:pt x="130" y="36"/>
                    </a:lnTo>
                    <a:lnTo>
                      <a:pt x="1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8" name="Rectangle 277">
                <a:extLst>
                  <a:ext uri="{FF2B5EF4-FFF2-40B4-BE49-F238E27FC236}">
                    <a16:creationId xmlns:a16="http://schemas.microsoft.com/office/drawing/2014/main" id="{3287967A-6DC6-4FB8-9913-8A80B9429E92}"/>
                  </a:ext>
                </a:extLst>
              </p:cNvPr>
              <p:cNvSpPr>
                <a:spLocks noChangeArrowheads="1"/>
              </p:cNvSpPr>
              <p:nvPr/>
            </p:nvSpPr>
            <p:spPr bwMode="auto">
              <a:xfrm>
                <a:off x="1960851"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79" name="Rectangle 278">
                <a:extLst>
                  <a:ext uri="{FF2B5EF4-FFF2-40B4-BE49-F238E27FC236}">
                    <a16:creationId xmlns:a16="http://schemas.microsoft.com/office/drawing/2014/main" id="{6CCD230C-D387-4F09-BB82-A1BF81DEFE42}"/>
                  </a:ext>
                </a:extLst>
              </p:cNvPr>
              <p:cNvSpPr>
                <a:spLocks noChangeArrowheads="1"/>
              </p:cNvSpPr>
              <p:nvPr/>
            </p:nvSpPr>
            <p:spPr bwMode="auto">
              <a:xfrm>
                <a:off x="1960851"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0" name="Freeform 78">
                <a:extLst>
                  <a:ext uri="{FF2B5EF4-FFF2-40B4-BE49-F238E27FC236}">
                    <a16:creationId xmlns:a16="http://schemas.microsoft.com/office/drawing/2014/main" id="{F276A591-0C6F-42F5-A865-8F089A007ED4}"/>
                  </a:ext>
                </a:extLst>
              </p:cNvPr>
              <p:cNvSpPr>
                <a:spLocks/>
              </p:cNvSpPr>
              <p:nvPr/>
            </p:nvSpPr>
            <p:spPr bwMode="auto">
              <a:xfrm>
                <a:off x="1960851" y="4320224"/>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1" name="Freeform 79">
                <a:extLst>
                  <a:ext uri="{FF2B5EF4-FFF2-40B4-BE49-F238E27FC236}">
                    <a16:creationId xmlns:a16="http://schemas.microsoft.com/office/drawing/2014/main" id="{32765C87-0D16-4223-BE40-C20A50AD3ED3}"/>
                  </a:ext>
                </a:extLst>
              </p:cNvPr>
              <p:cNvSpPr>
                <a:spLocks/>
              </p:cNvSpPr>
              <p:nvPr/>
            </p:nvSpPr>
            <p:spPr bwMode="auto">
              <a:xfrm>
                <a:off x="1960851" y="4320224"/>
                <a:ext cx="107935" cy="115871"/>
              </a:xfrm>
              <a:custGeom>
                <a:avLst/>
                <a:gdLst>
                  <a:gd name="T0" fmla="*/ 68 w 68"/>
                  <a:gd name="T1" fmla="*/ 0 h 73"/>
                  <a:gd name="T2" fmla="*/ 0 w 68"/>
                  <a:gd name="T3" fmla="*/ 0 h 73"/>
                  <a:gd name="T4" fmla="*/ 0 w 68"/>
                  <a:gd name="T5" fmla="*/ 73 h 73"/>
                  <a:gd name="T6" fmla="*/ 68 w 68"/>
                  <a:gd name="T7" fmla="*/ 0 h 73"/>
                </a:gdLst>
                <a:ahLst/>
                <a:cxnLst>
                  <a:cxn ang="0">
                    <a:pos x="T0" y="T1"/>
                  </a:cxn>
                  <a:cxn ang="0">
                    <a:pos x="T2" y="T3"/>
                  </a:cxn>
                  <a:cxn ang="0">
                    <a:pos x="T4" y="T5"/>
                  </a:cxn>
                  <a:cxn ang="0">
                    <a:pos x="T6" y="T7"/>
                  </a:cxn>
                </a:cxnLst>
                <a:rect l="0" t="0" r="r" b="b"/>
                <a:pathLst>
                  <a:path w="68" h="73">
                    <a:moveTo>
                      <a:pt x="68" y="0"/>
                    </a:moveTo>
                    <a:lnTo>
                      <a:pt x="0" y="0"/>
                    </a:lnTo>
                    <a:lnTo>
                      <a:pt x="0" y="73"/>
                    </a:lnTo>
                    <a:lnTo>
                      <a:pt x="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2" name="Freeform 80">
                <a:extLst>
                  <a:ext uri="{FF2B5EF4-FFF2-40B4-BE49-F238E27FC236}">
                    <a16:creationId xmlns:a16="http://schemas.microsoft.com/office/drawing/2014/main" id="{AED2D142-EC71-4F46-80F2-92581D8495A4}"/>
                  </a:ext>
                </a:extLst>
              </p:cNvPr>
              <p:cNvSpPr>
                <a:spLocks/>
              </p:cNvSpPr>
              <p:nvPr/>
            </p:nvSpPr>
            <p:spPr bwMode="auto">
              <a:xfrm>
                <a:off x="2208466" y="4155147"/>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3" name="Freeform 81">
                <a:extLst>
                  <a:ext uri="{FF2B5EF4-FFF2-40B4-BE49-F238E27FC236}">
                    <a16:creationId xmlns:a16="http://schemas.microsoft.com/office/drawing/2014/main" id="{D3B23632-1E2C-4176-BCD8-C711A09A5468}"/>
                  </a:ext>
                </a:extLst>
              </p:cNvPr>
              <p:cNvSpPr>
                <a:spLocks/>
              </p:cNvSpPr>
              <p:nvPr/>
            </p:nvSpPr>
            <p:spPr bwMode="auto">
              <a:xfrm>
                <a:off x="2208466" y="4155147"/>
                <a:ext cx="12698" cy="12698"/>
              </a:xfrm>
              <a:custGeom>
                <a:avLst/>
                <a:gdLst>
                  <a:gd name="T0" fmla="*/ 8 w 8"/>
                  <a:gd name="T1" fmla="*/ 0 h 8"/>
                  <a:gd name="T2" fmla="*/ 0 w 8"/>
                  <a:gd name="T3" fmla="*/ 0 h 8"/>
                  <a:gd name="T4" fmla="*/ 0 w 8"/>
                  <a:gd name="T5" fmla="*/ 8 h 8"/>
                  <a:gd name="T6" fmla="*/ 8 w 8"/>
                  <a:gd name="T7" fmla="*/ 0 h 8"/>
                </a:gdLst>
                <a:ahLst/>
                <a:cxnLst>
                  <a:cxn ang="0">
                    <a:pos x="T0" y="T1"/>
                  </a:cxn>
                  <a:cxn ang="0">
                    <a:pos x="T2" y="T3"/>
                  </a:cxn>
                  <a:cxn ang="0">
                    <a:pos x="T4" y="T5"/>
                  </a:cxn>
                  <a:cxn ang="0">
                    <a:pos x="T6" y="T7"/>
                  </a:cxn>
                </a:cxnLst>
                <a:rect l="0" t="0" r="r" b="b"/>
                <a:pathLst>
                  <a:path w="8" h="8">
                    <a:moveTo>
                      <a:pt x="8" y="0"/>
                    </a:moveTo>
                    <a:lnTo>
                      <a:pt x="0" y="0"/>
                    </a:lnTo>
                    <a:lnTo>
                      <a:pt x="0"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4" name="Freeform 82">
                <a:extLst>
                  <a:ext uri="{FF2B5EF4-FFF2-40B4-BE49-F238E27FC236}">
                    <a16:creationId xmlns:a16="http://schemas.microsoft.com/office/drawing/2014/main" id="{73BD30EB-2D60-481B-9CDA-20BB664799C1}"/>
                  </a:ext>
                </a:extLst>
              </p:cNvPr>
              <p:cNvSpPr>
                <a:spLocks/>
              </p:cNvSpPr>
              <p:nvPr/>
            </p:nvSpPr>
            <p:spPr bwMode="auto">
              <a:xfrm>
                <a:off x="2208466" y="3990071"/>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5" name="Freeform 83">
                <a:extLst>
                  <a:ext uri="{FF2B5EF4-FFF2-40B4-BE49-F238E27FC236}">
                    <a16:creationId xmlns:a16="http://schemas.microsoft.com/office/drawing/2014/main" id="{163F9E0A-0F3A-4705-B994-9B49E03890CF}"/>
                  </a:ext>
                </a:extLst>
              </p:cNvPr>
              <p:cNvSpPr>
                <a:spLocks/>
              </p:cNvSpPr>
              <p:nvPr/>
            </p:nvSpPr>
            <p:spPr bwMode="auto">
              <a:xfrm>
                <a:off x="2208466" y="3990071"/>
                <a:ext cx="165077" cy="123807"/>
              </a:xfrm>
              <a:custGeom>
                <a:avLst/>
                <a:gdLst>
                  <a:gd name="T0" fmla="*/ 104 w 104"/>
                  <a:gd name="T1" fmla="*/ 0 h 78"/>
                  <a:gd name="T2" fmla="*/ 0 w 104"/>
                  <a:gd name="T3" fmla="*/ 0 h 78"/>
                  <a:gd name="T4" fmla="*/ 0 w 104"/>
                  <a:gd name="T5" fmla="*/ 78 h 78"/>
                  <a:gd name="T6" fmla="*/ 33 w 104"/>
                  <a:gd name="T7" fmla="*/ 78 h 78"/>
                  <a:gd name="T8" fmla="*/ 104 w 104"/>
                  <a:gd name="T9" fmla="*/ 0 h 78"/>
                </a:gdLst>
                <a:ahLst/>
                <a:cxnLst>
                  <a:cxn ang="0">
                    <a:pos x="T0" y="T1"/>
                  </a:cxn>
                  <a:cxn ang="0">
                    <a:pos x="T2" y="T3"/>
                  </a:cxn>
                  <a:cxn ang="0">
                    <a:pos x="T4" y="T5"/>
                  </a:cxn>
                  <a:cxn ang="0">
                    <a:pos x="T6" y="T7"/>
                  </a:cxn>
                  <a:cxn ang="0">
                    <a:pos x="T8" y="T9"/>
                  </a:cxn>
                </a:cxnLst>
                <a:rect l="0" t="0" r="r" b="b"/>
                <a:pathLst>
                  <a:path w="104" h="78">
                    <a:moveTo>
                      <a:pt x="104" y="0"/>
                    </a:moveTo>
                    <a:lnTo>
                      <a:pt x="0" y="0"/>
                    </a:lnTo>
                    <a:lnTo>
                      <a:pt x="0" y="78"/>
                    </a:lnTo>
                    <a:lnTo>
                      <a:pt x="33" y="78"/>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6" name="Rectangle 285">
                <a:extLst>
                  <a:ext uri="{FF2B5EF4-FFF2-40B4-BE49-F238E27FC236}">
                    <a16:creationId xmlns:a16="http://schemas.microsoft.com/office/drawing/2014/main" id="{77249630-6424-47D3-8965-BD3C5043914F}"/>
                  </a:ext>
                </a:extLst>
              </p:cNvPr>
              <p:cNvSpPr>
                <a:spLocks noChangeArrowheads="1"/>
              </p:cNvSpPr>
              <p:nvPr/>
            </p:nvSpPr>
            <p:spPr bwMode="auto">
              <a:xfrm>
                <a:off x="1714823" y="3990071"/>
                <a:ext cx="206346" cy="1238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7" name="Rectangle 286">
                <a:extLst>
                  <a:ext uri="{FF2B5EF4-FFF2-40B4-BE49-F238E27FC236}">
                    <a16:creationId xmlns:a16="http://schemas.microsoft.com/office/drawing/2014/main" id="{32243F4B-8482-491B-896C-C5CDBEC8FD43}"/>
                  </a:ext>
                </a:extLst>
              </p:cNvPr>
              <p:cNvSpPr>
                <a:spLocks noChangeArrowheads="1"/>
              </p:cNvSpPr>
              <p:nvPr/>
            </p:nvSpPr>
            <p:spPr bwMode="auto">
              <a:xfrm>
                <a:off x="1714823" y="3990071"/>
                <a:ext cx="206346" cy="123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8" name="Rectangle 287">
                <a:extLst>
                  <a:ext uri="{FF2B5EF4-FFF2-40B4-BE49-F238E27FC236}">
                    <a16:creationId xmlns:a16="http://schemas.microsoft.com/office/drawing/2014/main" id="{F367CDB6-2147-4440-8180-B4CFD90FFCCC}"/>
                  </a:ext>
                </a:extLst>
              </p:cNvPr>
              <p:cNvSpPr>
                <a:spLocks noChangeArrowheads="1"/>
              </p:cNvSpPr>
              <p:nvPr/>
            </p:nvSpPr>
            <p:spPr bwMode="auto">
              <a:xfrm>
                <a:off x="1714823" y="4155147"/>
                <a:ext cx="206346" cy="125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89" name="Rectangle 288">
                <a:extLst>
                  <a:ext uri="{FF2B5EF4-FFF2-40B4-BE49-F238E27FC236}">
                    <a16:creationId xmlns:a16="http://schemas.microsoft.com/office/drawing/2014/main" id="{51DBD46A-AB64-4DD8-B16B-F38C2A3304FB}"/>
                  </a:ext>
                </a:extLst>
              </p:cNvPr>
              <p:cNvSpPr>
                <a:spLocks noChangeArrowheads="1"/>
              </p:cNvSpPr>
              <p:nvPr/>
            </p:nvSpPr>
            <p:spPr bwMode="auto">
              <a:xfrm>
                <a:off x="1714823" y="4155147"/>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0" name="Rectangle 289">
                <a:extLst>
                  <a:ext uri="{FF2B5EF4-FFF2-40B4-BE49-F238E27FC236}">
                    <a16:creationId xmlns:a16="http://schemas.microsoft.com/office/drawing/2014/main" id="{76812A8B-6480-4893-A10C-29E255035780}"/>
                  </a:ext>
                </a:extLst>
              </p:cNvPr>
              <p:cNvSpPr>
                <a:spLocks noChangeArrowheads="1"/>
              </p:cNvSpPr>
              <p:nvPr/>
            </p:nvSpPr>
            <p:spPr bwMode="auto">
              <a:xfrm>
                <a:off x="1714823" y="4320224"/>
                <a:ext cx="206346" cy="125395"/>
              </a:xfrm>
              <a:prstGeom prst="rect">
                <a:avLst/>
              </a:prstGeom>
              <a:solidFill>
                <a:srgbClr val="99CC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1" name="Rectangle 290">
                <a:extLst>
                  <a:ext uri="{FF2B5EF4-FFF2-40B4-BE49-F238E27FC236}">
                    <a16:creationId xmlns:a16="http://schemas.microsoft.com/office/drawing/2014/main" id="{1D9A723C-A17D-43B8-8CD1-129D15E7FA09}"/>
                  </a:ext>
                </a:extLst>
              </p:cNvPr>
              <p:cNvSpPr>
                <a:spLocks noChangeArrowheads="1"/>
              </p:cNvSpPr>
              <p:nvPr/>
            </p:nvSpPr>
            <p:spPr bwMode="auto">
              <a:xfrm>
                <a:off x="1714823" y="4320224"/>
                <a:ext cx="206346" cy="1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2" name="Freeform 90">
                <a:extLst>
                  <a:ext uri="{FF2B5EF4-FFF2-40B4-BE49-F238E27FC236}">
                    <a16:creationId xmlns:a16="http://schemas.microsoft.com/office/drawing/2014/main" id="{81111A7B-4AA0-45FA-87EF-8D0633453CFB}"/>
                  </a:ext>
                </a:extLst>
              </p:cNvPr>
              <p:cNvSpPr>
                <a:spLocks/>
              </p:cNvSpPr>
              <p:nvPr/>
            </p:nvSpPr>
            <p:spPr bwMode="auto">
              <a:xfrm>
                <a:off x="1714823" y="4486888"/>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close/>
                  </a:path>
                </a:pathLst>
              </a:custGeom>
              <a:solidFill>
                <a:srgbClr val="99CC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3" name="Freeform 91">
                <a:extLst>
                  <a:ext uri="{FF2B5EF4-FFF2-40B4-BE49-F238E27FC236}">
                    <a16:creationId xmlns:a16="http://schemas.microsoft.com/office/drawing/2014/main" id="{29E4C4C9-ED85-4C65-93AD-7DE92CFA7ACF}"/>
                  </a:ext>
                </a:extLst>
              </p:cNvPr>
              <p:cNvSpPr>
                <a:spLocks/>
              </p:cNvSpPr>
              <p:nvPr/>
            </p:nvSpPr>
            <p:spPr bwMode="auto">
              <a:xfrm>
                <a:off x="1714823" y="4486888"/>
                <a:ext cx="201584" cy="122220"/>
              </a:xfrm>
              <a:custGeom>
                <a:avLst/>
                <a:gdLst>
                  <a:gd name="T0" fmla="*/ 127 w 127"/>
                  <a:gd name="T1" fmla="*/ 0 h 77"/>
                  <a:gd name="T2" fmla="*/ 0 w 127"/>
                  <a:gd name="T3" fmla="*/ 0 h 77"/>
                  <a:gd name="T4" fmla="*/ 0 w 127"/>
                  <a:gd name="T5" fmla="*/ 77 h 77"/>
                  <a:gd name="T6" fmla="*/ 55 w 127"/>
                  <a:gd name="T7" fmla="*/ 77 h 77"/>
                  <a:gd name="T8" fmla="*/ 127 w 127"/>
                  <a:gd name="T9" fmla="*/ 0 h 77"/>
                </a:gdLst>
                <a:ahLst/>
                <a:cxnLst>
                  <a:cxn ang="0">
                    <a:pos x="T0" y="T1"/>
                  </a:cxn>
                  <a:cxn ang="0">
                    <a:pos x="T2" y="T3"/>
                  </a:cxn>
                  <a:cxn ang="0">
                    <a:pos x="T4" y="T5"/>
                  </a:cxn>
                  <a:cxn ang="0">
                    <a:pos x="T6" y="T7"/>
                  </a:cxn>
                  <a:cxn ang="0">
                    <a:pos x="T8" y="T9"/>
                  </a:cxn>
                </a:cxnLst>
                <a:rect l="0" t="0" r="r" b="b"/>
                <a:pathLst>
                  <a:path w="127" h="77">
                    <a:moveTo>
                      <a:pt x="127" y="0"/>
                    </a:moveTo>
                    <a:lnTo>
                      <a:pt x="0" y="0"/>
                    </a:lnTo>
                    <a:lnTo>
                      <a:pt x="0" y="77"/>
                    </a:lnTo>
                    <a:lnTo>
                      <a:pt x="55" y="77"/>
                    </a:lnTo>
                    <a:lnTo>
                      <a:pt x="1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295" name="Rectangle 294">
                <a:extLst>
                  <a:ext uri="{FF2B5EF4-FFF2-40B4-BE49-F238E27FC236}">
                    <a16:creationId xmlns:a16="http://schemas.microsoft.com/office/drawing/2014/main" id="{7B5D50DA-94F8-4E56-8BC5-B003062B87B1}"/>
                  </a:ext>
                </a:extLst>
              </p:cNvPr>
              <p:cNvSpPr>
                <a:spLocks noChangeArrowheads="1"/>
              </p:cNvSpPr>
              <p:nvPr/>
            </p:nvSpPr>
            <p:spPr bwMode="auto">
              <a:xfrm>
                <a:off x="1435463" y="3384988"/>
                <a:ext cx="0" cy="27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endParaRPr lang="en-US" altLang="en-US" dirty="0">
                  <a:solidFill>
                    <a:srgbClr val="FFFFFF"/>
                  </a:solidFill>
                </a:endParaRPr>
              </a:p>
            </p:txBody>
          </p:sp>
        </p:grpSp>
        <p:pic>
          <p:nvPicPr>
            <p:cNvPr id="20" name="Graphic 19">
              <a:extLst>
                <a:ext uri="{FF2B5EF4-FFF2-40B4-BE49-F238E27FC236}">
                  <a16:creationId xmlns:a16="http://schemas.microsoft.com/office/drawing/2014/main" id="{E6F6B430-5A1D-4929-9279-0D564E38BE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9117" y="1309534"/>
              <a:ext cx="569893" cy="569893"/>
            </a:xfrm>
            <a:prstGeom prst="rect">
              <a:avLst/>
            </a:prstGeom>
          </p:spPr>
        </p:pic>
      </p:grpSp>
      <p:pic>
        <p:nvPicPr>
          <p:cNvPr id="26" name="Picture 25">
            <a:extLst>
              <a:ext uri="{FF2B5EF4-FFF2-40B4-BE49-F238E27FC236}">
                <a16:creationId xmlns:a16="http://schemas.microsoft.com/office/drawing/2014/main" id="{8B5FAD7B-872C-4871-8831-348719BEC11E}"/>
              </a:ext>
            </a:extLst>
          </p:cNvPr>
          <p:cNvPicPr>
            <a:picLocks noChangeAspect="1"/>
          </p:cNvPicPr>
          <p:nvPr/>
        </p:nvPicPr>
        <p:blipFill>
          <a:blip r:embed="rId5"/>
          <a:stretch>
            <a:fillRect/>
          </a:stretch>
        </p:blipFill>
        <p:spPr>
          <a:xfrm>
            <a:off x="528317" y="1015869"/>
            <a:ext cx="659530" cy="505941"/>
          </a:xfrm>
          <a:prstGeom prst="rect">
            <a:avLst/>
          </a:prstGeom>
        </p:spPr>
      </p:pic>
      <p:sp>
        <p:nvSpPr>
          <p:cNvPr id="101" name="Freeform 5">
            <a:extLst>
              <a:ext uri="{FF2B5EF4-FFF2-40B4-BE49-F238E27FC236}">
                <a16:creationId xmlns:a16="http://schemas.microsoft.com/office/drawing/2014/main" id="{5A8F02E9-10B3-48ED-829C-BCAF66803384}"/>
              </a:ext>
            </a:extLst>
          </p:cNvPr>
          <p:cNvSpPr>
            <a:spLocks/>
          </p:cNvSpPr>
          <p:nvPr/>
        </p:nvSpPr>
        <p:spPr bwMode="auto">
          <a:xfrm>
            <a:off x="5465891" y="1520903"/>
            <a:ext cx="4409735" cy="3785002"/>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chemeClr val="bg2">
              <a:lumMod val="75000"/>
              <a:lumOff val="25000"/>
            </a:schemeClr>
          </a:solidFill>
          <a:ln>
            <a:noFill/>
          </a:ln>
          <a:extLst/>
        </p:spPr>
        <p:txBody>
          <a:bodyPr vert="horz" wrap="square" lIns="91427" tIns="45713" rIns="91427" bIns="45713" numCol="1" anchor="b" anchorCtr="0" compatLnSpc="1">
            <a:prstTxWarp prst="textNoShape">
              <a:avLst/>
            </a:prstTxWarp>
          </a:bodyPr>
          <a:lstStyle/>
          <a:p>
            <a:pPr algn="ctr" defTabSz="914225"/>
            <a:r>
              <a:rPr lang="en-US" b="1" dirty="0">
                <a:solidFill>
                  <a:srgbClr val="FFFFFF"/>
                </a:solidFill>
              </a:rPr>
              <a:t>Region</a:t>
            </a:r>
          </a:p>
        </p:txBody>
      </p:sp>
      <p:grpSp>
        <p:nvGrpSpPr>
          <p:cNvPr id="4" name="Group 3">
            <a:extLst>
              <a:ext uri="{FF2B5EF4-FFF2-40B4-BE49-F238E27FC236}">
                <a16:creationId xmlns:a16="http://schemas.microsoft.com/office/drawing/2014/main" id="{819C88A5-2525-424E-9D6F-79C645028B78}"/>
              </a:ext>
            </a:extLst>
          </p:cNvPr>
          <p:cNvGrpSpPr/>
          <p:nvPr/>
        </p:nvGrpSpPr>
        <p:grpSpPr>
          <a:xfrm>
            <a:off x="3637664" y="2165551"/>
            <a:ext cx="3669474" cy="2246262"/>
            <a:chOff x="4148506" y="1167331"/>
            <a:chExt cx="4343144" cy="4701509"/>
          </a:xfrm>
        </p:grpSpPr>
        <p:sp>
          <p:nvSpPr>
            <p:cNvPr id="109" name="Freeform 5">
              <a:extLst>
                <a:ext uri="{FF2B5EF4-FFF2-40B4-BE49-F238E27FC236}">
                  <a16:creationId xmlns:a16="http://schemas.microsoft.com/office/drawing/2014/main" id="{4A098EA6-59CB-461B-95D3-8F6E30206A4B}"/>
                </a:ext>
              </a:extLst>
            </p:cNvPr>
            <p:cNvSpPr>
              <a:spLocks/>
            </p:cNvSpPr>
            <p:nvPr/>
          </p:nvSpPr>
          <p:spPr bwMode="auto">
            <a:xfrm>
              <a:off x="4190254" y="1167331"/>
              <a:ext cx="4301396" cy="4701509"/>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b" anchorCtr="0" compatLnSpc="1">
              <a:prstTxWarp prst="textNoShape">
                <a:avLst/>
              </a:prstTxWarp>
            </a:bodyPr>
            <a:lstStyle/>
            <a:p>
              <a:pPr algn="ctr" defTabSz="914225"/>
              <a:r>
                <a:rPr lang="en-US" b="1" dirty="0">
                  <a:solidFill>
                    <a:srgbClr val="FFFFFF"/>
                  </a:solidFill>
                </a:rPr>
                <a:t>Resource Group</a:t>
              </a:r>
            </a:p>
          </p:txBody>
        </p:sp>
        <p:grpSp>
          <p:nvGrpSpPr>
            <p:cNvPr id="7" name="Group 6">
              <a:extLst>
                <a:ext uri="{FF2B5EF4-FFF2-40B4-BE49-F238E27FC236}">
                  <a16:creationId xmlns:a16="http://schemas.microsoft.com/office/drawing/2014/main" id="{496FAA87-4BBC-4739-A4F7-8C33F212F335}"/>
                </a:ext>
              </a:extLst>
            </p:cNvPr>
            <p:cNvGrpSpPr/>
            <p:nvPr/>
          </p:nvGrpSpPr>
          <p:grpSpPr>
            <a:xfrm>
              <a:off x="4614720" y="2011202"/>
              <a:ext cx="1139016" cy="962579"/>
              <a:chOff x="4275890" y="2151279"/>
              <a:chExt cx="1307915" cy="1155536"/>
            </a:xfrm>
          </p:grpSpPr>
          <p:sp>
            <p:nvSpPr>
              <p:cNvPr id="111" name="Freeform 10">
                <a:extLst>
                  <a:ext uri="{FF2B5EF4-FFF2-40B4-BE49-F238E27FC236}">
                    <a16:creationId xmlns:a16="http://schemas.microsoft.com/office/drawing/2014/main" id="{82A297C4-FCEA-45B1-9E19-11B120442F21}"/>
                  </a:ext>
                </a:extLst>
              </p:cNvPr>
              <p:cNvSpPr>
                <a:spLocks/>
              </p:cNvSpPr>
              <p:nvPr/>
            </p:nvSpPr>
            <p:spPr bwMode="auto">
              <a:xfrm>
                <a:off x="4275890" y="2151279"/>
                <a:ext cx="1307915" cy="1155536"/>
              </a:xfrm>
              <a:custGeom>
                <a:avLst/>
                <a:gdLst>
                  <a:gd name="T0" fmla="*/ 540 w 703"/>
                  <a:gd name="T1" fmla="*/ 558 h 622"/>
                  <a:gd name="T2" fmla="*/ 352 w 703"/>
                  <a:gd name="T3" fmla="*/ 622 h 622"/>
                  <a:gd name="T4" fmla="*/ 104 w 703"/>
                  <a:gd name="T5" fmla="*/ 500 h 622"/>
                  <a:gd name="T6" fmla="*/ 162 w 703"/>
                  <a:gd name="T7" fmla="*/ 64 h 622"/>
                  <a:gd name="T8" fmla="*/ 351 w 703"/>
                  <a:gd name="T9" fmla="*/ 0 h 622"/>
                  <a:gd name="T10" fmla="*/ 598 w 703"/>
                  <a:gd name="T11" fmla="*/ 122 h 622"/>
                  <a:gd name="T12" fmla="*/ 540 w 703"/>
                  <a:gd name="T13" fmla="*/ 558 h 622"/>
                </a:gdLst>
                <a:ahLst/>
                <a:cxnLst>
                  <a:cxn ang="0">
                    <a:pos x="T0" y="T1"/>
                  </a:cxn>
                  <a:cxn ang="0">
                    <a:pos x="T2" y="T3"/>
                  </a:cxn>
                  <a:cxn ang="0">
                    <a:pos x="T4" y="T5"/>
                  </a:cxn>
                  <a:cxn ang="0">
                    <a:pos x="T6" y="T7"/>
                  </a:cxn>
                  <a:cxn ang="0">
                    <a:pos x="T8" y="T9"/>
                  </a:cxn>
                  <a:cxn ang="0">
                    <a:pos x="T10" y="T11"/>
                  </a:cxn>
                  <a:cxn ang="0">
                    <a:pos x="T12" y="T13"/>
                  </a:cxn>
                </a:cxnLst>
                <a:rect l="0" t="0" r="r" b="b"/>
                <a:pathLst>
                  <a:path w="703" h="622">
                    <a:moveTo>
                      <a:pt x="540" y="558"/>
                    </a:moveTo>
                    <a:cubicBezTo>
                      <a:pt x="484" y="601"/>
                      <a:pt x="418" y="622"/>
                      <a:pt x="352" y="622"/>
                    </a:cubicBezTo>
                    <a:cubicBezTo>
                      <a:pt x="258" y="622"/>
                      <a:pt x="166" y="580"/>
                      <a:pt x="104" y="500"/>
                    </a:cubicBezTo>
                    <a:cubicBezTo>
                      <a:pt x="0" y="364"/>
                      <a:pt x="26" y="169"/>
                      <a:pt x="162" y="64"/>
                    </a:cubicBezTo>
                    <a:cubicBezTo>
                      <a:pt x="219" y="21"/>
                      <a:pt x="285" y="0"/>
                      <a:pt x="351" y="0"/>
                    </a:cubicBezTo>
                    <a:cubicBezTo>
                      <a:pt x="445" y="0"/>
                      <a:pt x="537" y="42"/>
                      <a:pt x="598" y="122"/>
                    </a:cubicBezTo>
                    <a:cubicBezTo>
                      <a:pt x="703" y="259"/>
                      <a:pt x="677" y="454"/>
                      <a:pt x="540" y="558"/>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3" name="Freeform 12">
                <a:extLst>
                  <a:ext uri="{FF2B5EF4-FFF2-40B4-BE49-F238E27FC236}">
                    <a16:creationId xmlns:a16="http://schemas.microsoft.com/office/drawing/2014/main" id="{6E5FC520-5EAC-4B82-AD62-8771603122DC}"/>
                  </a:ext>
                </a:extLst>
              </p:cNvPr>
              <p:cNvSpPr>
                <a:spLocks/>
              </p:cNvSpPr>
              <p:nvPr/>
            </p:nvSpPr>
            <p:spPr bwMode="auto">
              <a:xfrm>
                <a:off x="4434617" y="2324292"/>
                <a:ext cx="157140" cy="415866"/>
              </a:xfrm>
              <a:custGeom>
                <a:avLst/>
                <a:gdLst>
                  <a:gd name="T0" fmla="*/ 54 w 85"/>
                  <a:gd name="T1" fmla="*/ 224 h 224"/>
                  <a:gd name="T2" fmla="*/ 85 w 85"/>
                  <a:gd name="T3" fmla="*/ 172 h 224"/>
                  <a:gd name="T4" fmla="*/ 44 w 85"/>
                  <a:gd name="T5" fmla="*/ 0 h 224"/>
                  <a:gd name="T6" fmla="*/ 10 w 85"/>
                  <a:gd name="T7" fmla="*/ 41 h 224"/>
                  <a:gd name="T8" fmla="*/ 54 w 85"/>
                  <a:gd name="T9" fmla="*/ 224 h 224"/>
                </a:gdLst>
                <a:ahLst/>
                <a:cxnLst>
                  <a:cxn ang="0">
                    <a:pos x="T0" y="T1"/>
                  </a:cxn>
                  <a:cxn ang="0">
                    <a:pos x="T2" y="T3"/>
                  </a:cxn>
                  <a:cxn ang="0">
                    <a:pos x="T4" y="T5"/>
                  </a:cxn>
                  <a:cxn ang="0">
                    <a:pos x="T6" y="T7"/>
                  </a:cxn>
                  <a:cxn ang="0">
                    <a:pos x="T8" y="T9"/>
                  </a:cxn>
                </a:cxnLst>
                <a:rect l="0" t="0" r="r" b="b"/>
                <a:pathLst>
                  <a:path w="85" h="224">
                    <a:moveTo>
                      <a:pt x="54" y="224"/>
                    </a:moveTo>
                    <a:cubicBezTo>
                      <a:pt x="63" y="207"/>
                      <a:pt x="73" y="189"/>
                      <a:pt x="85" y="172"/>
                    </a:cubicBezTo>
                    <a:cubicBezTo>
                      <a:pt x="36" y="94"/>
                      <a:pt x="38" y="30"/>
                      <a:pt x="44" y="0"/>
                    </a:cubicBezTo>
                    <a:cubicBezTo>
                      <a:pt x="31" y="13"/>
                      <a:pt x="20" y="27"/>
                      <a:pt x="10" y="41"/>
                    </a:cubicBezTo>
                    <a:cubicBezTo>
                      <a:pt x="0" y="81"/>
                      <a:pt x="0" y="146"/>
                      <a:pt x="54" y="2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4" name="Freeform 13">
                <a:extLst>
                  <a:ext uri="{FF2B5EF4-FFF2-40B4-BE49-F238E27FC236}">
                    <a16:creationId xmlns:a16="http://schemas.microsoft.com/office/drawing/2014/main" id="{BC48BA5F-E793-4EA0-B312-C7EEFB2EA177}"/>
                  </a:ext>
                </a:extLst>
              </p:cNvPr>
              <p:cNvSpPr>
                <a:spLocks/>
              </p:cNvSpPr>
              <p:nvPr/>
            </p:nvSpPr>
            <p:spPr bwMode="auto">
              <a:xfrm>
                <a:off x="4629852" y="2759205"/>
                <a:ext cx="777765" cy="385708"/>
              </a:xfrm>
              <a:custGeom>
                <a:avLst/>
                <a:gdLst>
                  <a:gd name="T0" fmla="*/ 88 w 419"/>
                  <a:gd name="T1" fmla="*/ 54 h 208"/>
                  <a:gd name="T2" fmla="*/ 29 w 419"/>
                  <a:gd name="T3" fmla="*/ 0 h 208"/>
                  <a:gd name="T4" fmla="*/ 0 w 419"/>
                  <a:gd name="T5" fmla="*/ 49 h 208"/>
                  <a:gd name="T6" fmla="*/ 54 w 419"/>
                  <a:gd name="T7" fmla="*/ 97 h 208"/>
                  <a:gd name="T8" fmla="*/ 379 w 419"/>
                  <a:gd name="T9" fmla="*/ 208 h 208"/>
                  <a:gd name="T10" fmla="*/ 419 w 419"/>
                  <a:gd name="T11" fmla="*/ 159 h 208"/>
                  <a:gd name="T12" fmla="*/ 88 w 419"/>
                  <a:gd name="T13" fmla="*/ 54 h 208"/>
                </a:gdLst>
                <a:ahLst/>
                <a:cxnLst>
                  <a:cxn ang="0">
                    <a:pos x="T0" y="T1"/>
                  </a:cxn>
                  <a:cxn ang="0">
                    <a:pos x="T2" y="T3"/>
                  </a:cxn>
                  <a:cxn ang="0">
                    <a:pos x="T4" y="T5"/>
                  </a:cxn>
                  <a:cxn ang="0">
                    <a:pos x="T6" y="T7"/>
                  </a:cxn>
                  <a:cxn ang="0">
                    <a:pos x="T8" y="T9"/>
                  </a:cxn>
                  <a:cxn ang="0">
                    <a:pos x="T10" y="T11"/>
                  </a:cxn>
                  <a:cxn ang="0">
                    <a:pos x="T12" y="T13"/>
                  </a:cxn>
                </a:cxnLst>
                <a:rect l="0" t="0" r="r" b="b"/>
                <a:pathLst>
                  <a:path w="419" h="208">
                    <a:moveTo>
                      <a:pt x="88" y="54"/>
                    </a:moveTo>
                    <a:cubicBezTo>
                      <a:pt x="65" y="36"/>
                      <a:pt x="46" y="17"/>
                      <a:pt x="29" y="0"/>
                    </a:cubicBezTo>
                    <a:cubicBezTo>
                      <a:pt x="18" y="16"/>
                      <a:pt x="8" y="33"/>
                      <a:pt x="0" y="49"/>
                    </a:cubicBezTo>
                    <a:cubicBezTo>
                      <a:pt x="15" y="65"/>
                      <a:pt x="33" y="81"/>
                      <a:pt x="54" y="97"/>
                    </a:cubicBezTo>
                    <a:cubicBezTo>
                      <a:pt x="181" y="198"/>
                      <a:pt x="308" y="208"/>
                      <a:pt x="379" y="208"/>
                    </a:cubicBezTo>
                    <a:cubicBezTo>
                      <a:pt x="384" y="208"/>
                      <a:pt x="406" y="177"/>
                      <a:pt x="419" y="159"/>
                    </a:cubicBezTo>
                    <a:cubicBezTo>
                      <a:pt x="387" y="165"/>
                      <a:pt x="251" y="183"/>
                      <a:pt x="8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5" name="Freeform 14">
                <a:extLst>
                  <a:ext uri="{FF2B5EF4-FFF2-40B4-BE49-F238E27FC236}">
                    <a16:creationId xmlns:a16="http://schemas.microsoft.com/office/drawing/2014/main" id="{1815988E-9FD5-4D98-AEFF-CF1448CF5773}"/>
                  </a:ext>
                </a:extLst>
              </p:cNvPr>
              <p:cNvSpPr>
                <a:spLocks/>
              </p:cNvSpPr>
              <p:nvPr/>
            </p:nvSpPr>
            <p:spPr bwMode="auto">
              <a:xfrm>
                <a:off x="4939371" y="2467146"/>
                <a:ext cx="552372" cy="463484"/>
              </a:xfrm>
              <a:custGeom>
                <a:avLst/>
                <a:gdLst>
                  <a:gd name="T0" fmla="*/ 0 w 297"/>
                  <a:gd name="T1" fmla="*/ 26 h 249"/>
                  <a:gd name="T2" fmla="*/ 289 w 297"/>
                  <a:gd name="T3" fmla="*/ 249 h 249"/>
                  <a:gd name="T4" fmla="*/ 297 w 297"/>
                  <a:gd name="T5" fmla="*/ 223 h 249"/>
                  <a:gd name="T6" fmla="*/ 43 w 297"/>
                  <a:gd name="T7" fmla="*/ 0 h 249"/>
                  <a:gd name="T8" fmla="*/ 0 w 297"/>
                  <a:gd name="T9" fmla="*/ 26 h 249"/>
                </a:gdLst>
                <a:ahLst/>
                <a:cxnLst>
                  <a:cxn ang="0">
                    <a:pos x="T0" y="T1"/>
                  </a:cxn>
                  <a:cxn ang="0">
                    <a:pos x="T2" y="T3"/>
                  </a:cxn>
                  <a:cxn ang="0">
                    <a:pos x="T4" y="T5"/>
                  </a:cxn>
                  <a:cxn ang="0">
                    <a:pos x="T6" y="T7"/>
                  </a:cxn>
                  <a:cxn ang="0">
                    <a:pos x="T8" y="T9"/>
                  </a:cxn>
                </a:cxnLst>
                <a:rect l="0" t="0" r="r" b="b"/>
                <a:pathLst>
                  <a:path w="297" h="249">
                    <a:moveTo>
                      <a:pt x="0" y="26"/>
                    </a:moveTo>
                    <a:cubicBezTo>
                      <a:pt x="116" y="134"/>
                      <a:pt x="254" y="225"/>
                      <a:pt x="289" y="249"/>
                    </a:cubicBezTo>
                    <a:cubicBezTo>
                      <a:pt x="293" y="240"/>
                      <a:pt x="295" y="232"/>
                      <a:pt x="297" y="223"/>
                    </a:cubicBezTo>
                    <a:cubicBezTo>
                      <a:pt x="260" y="195"/>
                      <a:pt x="161" y="118"/>
                      <a:pt x="43" y="0"/>
                    </a:cubicBezTo>
                    <a:cubicBezTo>
                      <a:pt x="29" y="8"/>
                      <a:pt x="15" y="16"/>
                      <a:pt x="0"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6" name="Freeform 15">
                <a:extLst>
                  <a:ext uri="{FF2B5EF4-FFF2-40B4-BE49-F238E27FC236}">
                    <a16:creationId xmlns:a16="http://schemas.microsoft.com/office/drawing/2014/main" id="{CB76B28E-60DE-46A6-953C-99E902477727}"/>
                  </a:ext>
                </a:extLst>
              </p:cNvPr>
              <p:cNvSpPr>
                <a:spLocks/>
              </p:cNvSpPr>
              <p:nvPr/>
            </p:nvSpPr>
            <p:spPr bwMode="auto">
              <a:xfrm>
                <a:off x="4674296" y="2176675"/>
                <a:ext cx="238091" cy="230155"/>
              </a:xfrm>
              <a:custGeom>
                <a:avLst/>
                <a:gdLst>
                  <a:gd name="T0" fmla="*/ 128 w 128"/>
                  <a:gd name="T1" fmla="*/ 96 h 124"/>
                  <a:gd name="T2" fmla="*/ 41 w 128"/>
                  <a:gd name="T3" fmla="*/ 0 h 124"/>
                  <a:gd name="T4" fmla="*/ 0 w 128"/>
                  <a:gd name="T5" fmla="*/ 17 h 124"/>
                  <a:gd name="T6" fmla="*/ 84 w 128"/>
                  <a:gd name="T7" fmla="*/ 124 h 124"/>
                  <a:gd name="T8" fmla="*/ 128 w 128"/>
                  <a:gd name="T9" fmla="*/ 96 h 124"/>
                </a:gdLst>
                <a:ahLst/>
                <a:cxnLst>
                  <a:cxn ang="0">
                    <a:pos x="T0" y="T1"/>
                  </a:cxn>
                  <a:cxn ang="0">
                    <a:pos x="T2" y="T3"/>
                  </a:cxn>
                  <a:cxn ang="0">
                    <a:pos x="T4" y="T5"/>
                  </a:cxn>
                  <a:cxn ang="0">
                    <a:pos x="T6" y="T7"/>
                  </a:cxn>
                  <a:cxn ang="0">
                    <a:pos x="T8" y="T9"/>
                  </a:cxn>
                </a:cxnLst>
                <a:rect l="0" t="0" r="r" b="b"/>
                <a:pathLst>
                  <a:path w="128" h="124">
                    <a:moveTo>
                      <a:pt x="128" y="96"/>
                    </a:moveTo>
                    <a:cubicBezTo>
                      <a:pt x="100" y="67"/>
                      <a:pt x="71" y="35"/>
                      <a:pt x="41" y="0"/>
                    </a:cubicBezTo>
                    <a:cubicBezTo>
                      <a:pt x="27" y="5"/>
                      <a:pt x="13" y="11"/>
                      <a:pt x="0" y="17"/>
                    </a:cubicBezTo>
                    <a:cubicBezTo>
                      <a:pt x="22" y="53"/>
                      <a:pt x="51" y="89"/>
                      <a:pt x="84" y="124"/>
                    </a:cubicBezTo>
                    <a:cubicBezTo>
                      <a:pt x="99" y="113"/>
                      <a:pt x="113" y="104"/>
                      <a:pt x="128" y="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7" name="Freeform 16">
                <a:extLst>
                  <a:ext uri="{FF2B5EF4-FFF2-40B4-BE49-F238E27FC236}">
                    <a16:creationId xmlns:a16="http://schemas.microsoft.com/office/drawing/2014/main" id="{87C737D9-0CED-4546-97EB-F3A8F4EEF0C7}"/>
                  </a:ext>
                </a:extLst>
              </p:cNvPr>
              <p:cNvSpPr>
                <a:spLocks/>
              </p:cNvSpPr>
              <p:nvPr/>
            </p:nvSpPr>
            <p:spPr bwMode="auto">
              <a:xfrm>
                <a:off x="4455252" y="2740158"/>
                <a:ext cx="174600" cy="439675"/>
              </a:xfrm>
              <a:custGeom>
                <a:avLst/>
                <a:gdLst>
                  <a:gd name="T0" fmla="*/ 43 w 94"/>
                  <a:gd name="T1" fmla="*/ 0 h 236"/>
                  <a:gd name="T2" fmla="*/ 0 w 94"/>
                  <a:gd name="T3" fmla="*/ 173 h 236"/>
                  <a:gd name="T4" fmla="*/ 6 w 94"/>
                  <a:gd name="T5" fmla="*/ 185 h 236"/>
                  <a:gd name="T6" fmla="*/ 58 w 94"/>
                  <a:gd name="T7" fmla="*/ 236 h 236"/>
                  <a:gd name="T8" fmla="*/ 94 w 94"/>
                  <a:gd name="T9" fmla="*/ 59 h 236"/>
                  <a:gd name="T10" fmla="*/ 43 w 94"/>
                  <a:gd name="T11" fmla="*/ 0 h 236"/>
                </a:gdLst>
                <a:ahLst/>
                <a:cxnLst>
                  <a:cxn ang="0">
                    <a:pos x="T0" y="T1"/>
                  </a:cxn>
                  <a:cxn ang="0">
                    <a:pos x="T2" y="T3"/>
                  </a:cxn>
                  <a:cxn ang="0">
                    <a:pos x="T4" y="T5"/>
                  </a:cxn>
                  <a:cxn ang="0">
                    <a:pos x="T6" y="T7"/>
                  </a:cxn>
                  <a:cxn ang="0">
                    <a:pos x="T8" y="T9"/>
                  </a:cxn>
                  <a:cxn ang="0">
                    <a:pos x="T10" y="T11"/>
                  </a:cxn>
                </a:cxnLst>
                <a:rect l="0" t="0" r="r" b="b"/>
                <a:pathLst>
                  <a:path w="94" h="236">
                    <a:moveTo>
                      <a:pt x="43" y="0"/>
                    </a:moveTo>
                    <a:cubicBezTo>
                      <a:pt x="13" y="61"/>
                      <a:pt x="3" y="123"/>
                      <a:pt x="0" y="173"/>
                    </a:cubicBezTo>
                    <a:cubicBezTo>
                      <a:pt x="3" y="177"/>
                      <a:pt x="3" y="181"/>
                      <a:pt x="6" y="185"/>
                    </a:cubicBezTo>
                    <a:cubicBezTo>
                      <a:pt x="21" y="204"/>
                      <a:pt x="40" y="222"/>
                      <a:pt x="58" y="236"/>
                    </a:cubicBezTo>
                    <a:cubicBezTo>
                      <a:pt x="55" y="195"/>
                      <a:pt x="59" y="129"/>
                      <a:pt x="94" y="59"/>
                    </a:cubicBezTo>
                    <a:cubicBezTo>
                      <a:pt x="73" y="39"/>
                      <a:pt x="57" y="19"/>
                      <a:pt x="4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8" name="Freeform 17">
                <a:extLst>
                  <a:ext uri="{FF2B5EF4-FFF2-40B4-BE49-F238E27FC236}">
                    <a16:creationId xmlns:a16="http://schemas.microsoft.com/office/drawing/2014/main" id="{C1B2277D-9602-4BCF-9151-E0CA2B6969D5}"/>
                  </a:ext>
                </a:extLst>
              </p:cNvPr>
              <p:cNvSpPr>
                <a:spLocks/>
              </p:cNvSpPr>
              <p:nvPr/>
            </p:nvSpPr>
            <p:spPr bwMode="auto">
              <a:xfrm>
                <a:off x="4534616" y="2406830"/>
                <a:ext cx="404755" cy="442850"/>
              </a:xfrm>
              <a:custGeom>
                <a:avLst/>
                <a:gdLst>
                  <a:gd name="T0" fmla="*/ 159 w 218"/>
                  <a:gd name="T1" fmla="*/ 0 h 238"/>
                  <a:gd name="T2" fmla="*/ 73 w 218"/>
                  <a:gd name="T3" fmla="*/ 75 h 238"/>
                  <a:gd name="T4" fmla="*/ 31 w 218"/>
                  <a:gd name="T5" fmla="*/ 127 h 238"/>
                  <a:gd name="T6" fmla="*/ 31 w 218"/>
                  <a:gd name="T7" fmla="*/ 127 h 238"/>
                  <a:gd name="T8" fmla="*/ 0 w 218"/>
                  <a:gd name="T9" fmla="*/ 179 h 238"/>
                  <a:gd name="T10" fmla="*/ 51 w 218"/>
                  <a:gd name="T11" fmla="*/ 238 h 238"/>
                  <a:gd name="T12" fmla="*/ 80 w 218"/>
                  <a:gd name="T13" fmla="*/ 189 h 238"/>
                  <a:gd name="T14" fmla="*/ 80 w 218"/>
                  <a:gd name="T15" fmla="*/ 189 h 238"/>
                  <a:gd name="T16" fmla="*/ 137 w 218"/>
                  <a:gd name="T17" fmla="*/ 124 h 238"/>
                  <a:gd name="T18" fmla="*/ 218 w 218"/>
                  <a:gd name="T19" fmla="*/ 58 h 238"/>
                  <a:gd name="T20" fmla="*/ 159 w 218"/>
                  <a:gd name="T21"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238">
                    <a:moveTo>
                      <a:pt x="159" y="0"/>
                    </a:moveTo>
                    <a:cubicBezTo>
                      <a:pt x="131" y="19"/>
                      <a:pt x="102" y="44"/>
                      <a:pt x="73" y="75"/>
                    </a:cubicBezTo>
                    <a:cubicBezTo>
                      <a:pt x="57" y="92"/>
                      <a:pt x="43" y="109"/>
                      <a:pt x="31" y="127"/>
                    </a:cubicBezTo>
                    <a:cubicBezTo>
                      <a:pt x="31" y="127"/>
                      <a:pt x="31" y="127"/>
                      <a:pt x="31" y="127"/>
                    </a:cubicBezTo>
                    <a:cubicBezTo>
                      <a:pt x="19" y="144"/>
                      <a:pt x="9" y="162"/>
                      <a:pt x="0" y="179"/>
                    </a:cubicBezTo>
                    <a:cubicBezTo>
                      <a:pt x="14" y="198"/>
                      <a:pt x="30" y="218"/>
                      <a:pt x="51" y="238"/>
                    </a:cubicBezTo>
                    <a:cubicBezTo>
                      <a:pt x="59" y="222"/>
                      <a:pt x="69" y="205"/>
                      <a:pt x="80" y="189"/>
                    </a:cubicBezTo>
                    <a:cubicBezTo>
                      <a:pt x="80" y="189"/>
                      <a:pt x="80" y="189"/>
                      <a:pt x="80" y="189"/>
                    </a:cubicBezTo>
                    <a:cubicBezTo>
                      <a:pt x="96" y="167"/>
                      <a:pt x="114" y="145"/>
                      <a:pt x="137" y="124"/>
                    </a:cubicBezTo>
                    <a:cubicBezTo>
                      <a:pt x="166" y="97"/>
                      <a:pt x="193" y="76"/>
                      <a:pt x="218" y="58"/>
                    </a:cubicBezTo>
                    <a:cubicBezTo>
                      <a:pt x="198" y="39"/>
                      <a:pt x="178" y="20"/>
                      <a:pt x="1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19" name="Freeform 18">
                <a:extLst>
                  <a:ext uri="{FF2B5EF4-FFF2-40B4-BE49-F238E27FC236}">
                    <a16:creationId xmlns:a16="http://schemas.microsoft.com/office/drawing/2014/main" id="{DA6A0986-2090-426D-9742-98761D9896E0}"/>
                  </a:ext>
                </a:extLst>
              </p:cNvPr>
              <p:cNvSpPr>
                <a:spLocks/>
              </p:cNvSpPr>
              <p:nvPr/>
            </p:nvSpPr>
            <p:spPr bwMode="auto">
              <a:xfrm>
                <a:off x="4829849" y="2270324"/>
                <a:ext cx="552372" cy="244440"/>
              </a:xfrm>
              <a:custGeom>
                <a:avLst/>
                <a:gdLst>
                  <a:gd name="T0" fmla="*/ 252 w 297"/>
                  <a:gd name="T1" fmla="*/ 8 h 132"/>
                  <a:gd name="T2" fmla="*/ 44 w 297"/>
                  <a:gd name="T3" fmla="*/ 47 h 132"/>
                  <a:gd name="T4" fmla="*/ 44 w 297"/>
                  <a:gd name="T5" fmla="*/ 46 h 132"/>
                  <a:gd name="T6" fmla="*/ 0 w 297"/>
                  <a:gd name="T7" fmla="*/ 74 h 132"/>
                  <a:gd name="T8" fmla="*/ 59 w 297"/>
                  <a:gd name="T9" fmla="*/ 132 h 132"/>
                  <a:gd name="T10" fmla="*/ 102 w 297"/>
                  <a:gd name="T11" fmla="*/ 106 h 132"/>
                  <a:gd name="T12" fmla="*/ 102 w 297"/>
                  <a:gd name="T13" fmla="*/ 106 h 132"/>
                  <a:gd name="T14" fmla="*/ 297 w 297"/>
                  <a:gd name="T15" fmla="*/ 54 h 132"/>
                  <a:gd name="T16" fmla="*/ 252 w 297"/>
                  <a:gd name="T17" fmla="*/ 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32">
                    <a:moveTo>
                      <a:pt x="252" y="8"/>
                    </a:moveTo>
                    <a:cubicBezTo>
                      <a:pt x="204" y="0"/>
                      <a:pt x="130" y="1"/>
                      <a:pt x="44" y="47"/>
                    </a:cubicBezTo>
                    <a:cubicBezTo>
                      <a:pt x="44" y="46"/>
                      <a:pt x="44" y="46"/>
                      <a:pt x="44" y="46"/>
                    </a:cubicBezTo>
                    <a:cubicBezTo>
                      <a:pt x="30" y="54"/>
                      <a:pt x="15" y="63"/>
                      <a:pt x="0" y="74"/>
                    </a:cubicBezTo>
                    <a:cubicBezTo>
                      <a:pt x="19" y="94"/>
                      <a:pt x="39" y="113"/>
                      <a:pt x="59" y="132"/>
                    </a:cubicBezTo>
                    <a:cubicBezTo>
                      <a:pt x="74" y="122"/>
                      <a:pt x="88" y="114"/>
                      <a:pt x="102" y="106"/>
                    </a:cubicBezTo>
                    <a:cubicBezTo>
                      <a:pt x="102" y="106"/>
                      <a:pt x="102" y="106"/>
                      <a:pt x="102" y="106"/>
                    </a:cubicBezTo>
                    <a:cubicBezTo>
                      <a:pt x="216" y="45"/>
                      <a:pt x="297" y="54"/>
                      <a:pt x="297" y="54"/>
                    </a:cubicBezTo>
                    <a:cubicBezTo>
                      <a:pt x="284" y="36"/>
                      <a:pt x="268" y="21"/>
                      <a:pt x="25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20" name="Freeform 19">
                <a:extLst>
                  <a:ext uri="{FF2B5EF4-FFF2-40B4-BE49-F238E27FC236}">
                    <a16:creationId xmlns:a16="http://schemas.microsoft.com/office/drawing/2014/main" id="{23885B73-A272-46D0-9A7A-C43927901F31}"/>
                  </a:ext>
                </a:extLst>
              </p:cNvPr>
              <p:cNvSpPr>
                <a:spLocks/>
              </p:cNvSpPr>
              <p:nvPr/>
            </p:nvSpPr>
            <p:spPr bwMode="auto">
              <a:xfrm>
                <a:off x="5133019" y="2616350"/>
                <a:ext cx="280948" cy="279360"/>
              </a:xfrm>
              <a:custGeom>
                <a:avLst/>
                <a:gdLst>
                  <a:gd name="T0" fmla="*/ 35 w 151"/>
                  <a:gd name="T1" fmla="*/ 22 h 151"/>
                  <a:gd name="T2" fmla="*/ 22 w 151"/>
                  <a:gd name="T3" fmla="*/ 116 h 151"/>
                  <a:gd name="T4" fmla="*/ 116 w 151"/>
                  <a:gd name="T5" fmla="*/ 128 h 151"/>
                  <a:gd name="T6" fmla="*/ 129 w 151"/>
                  <a:gd name="T7" fmla="*/ 35 h 151"/>
                  <a:gd name="T8" fmla="*/ 35 w 151"/>
                  <a:gd name="T9" fmla="*/ 22 h 151"/>
                </a:gdLst>
                <a:ahLst/>
                <a:cxnLst>
                  <a:cxn ang="0">
                    <a:pos x="T0" y="T1"/>
                  </a:cxn>
                  <a:cxn ang="0">
                    <a:pos x="T2" y="T3"/>
                  </a:cxn>
                  <a:cxn ang="0">
                    <a:pos x="T4" y="T5"/>
                  </a:cxn>
                  <a:cxn ang="0">
                    <a:pos x="T6" y="T7"/>
                  </a:cxn>
                  <a:cxn ang="0">
                    <a:pos x="T8" y="T9"/>
                  </a:cxn>
                </a:cxnLst>
                <a:rect l="0" t="0" r="r" b="b"/>
                <a:pathLst>
                  <a:path w="151" h="151">
                    <a:moveTo>
                      <a:pt x="35" y="22"/>
                    </a:moveTo>
                    <a:cubicBezTo>
                      <a:pt x="6" y="45"/>
                      <a:pt x="0" y="86"/>
                      <a:pt x="22" y="116"/>
                    </a:cubicBezTo>
                    <a:cubicBezTo>
                      <a:pt x="45" y="145"/>
                      <a:pt x="87" y="151"/>
                      <a:pt x="116" y="128"/>
                    </a:cubicBezTo>
                    <a:cubicBezTo>
                      <a:pt x="145" y="106"/>
                      <a:pt x="151" y="64"/>
                      <a:pt x="129" y="35"/>
                    </a:cubicBezTo>
                    <a:cubicBezTo>
                      <a:pt x="106" y="5"/>
                      <a:pt x="64" y="0"/>
                      <a:pt x="35"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21" name="Freeform 20">
                <a:extLst>
                  <a:ext uri="{FF2B5EF4-FFF2-40B4-BE49-F238E27FC236}">
                    <a16:creationId xmlns:a16="http://schemas.microsoft.com/office/drawing/2014/main" id="{310CD170-D9AB-4190-B60F-6C4BC4181E68}"/>
                  </a:ext>
                </a:extLst>
              </p:cNvPr>
              <p:cNvSpPr>
                <a:spLocks/>
              </p:cNvSpPr>
              <p:nvPr/>
            </p:nvSpPr>
            <p:spPr bwMode="auto">
              <a:xfrm>
                <a:off x="4882229" y="2927456"/>
                <a:ext cx="258726" cy="260313"/>
              </a:xfrm>
              <a:custGeom>
                <a:avLst/>
                <a:gdLst>
                  <a:gd name="T0" fmla="*/ 32 w 139"/>
                  <a:gd name="T1" fmla="*/ 21 h 140"/>
                  <a:gd name="T2" fmla="*/ 20 w 139"/>
                  <a:gd name="T3" fmla="*/ 108 h 140"/>
                  <a:gd name="T4" fmla="*/ 107 w 139"/>
                  <a:gd name="T5" fmla="*/ 119 h 140"/>
                  <a:gd name="T6" fmla="*/ 119 w 139"/>
                  <a:gd name="T7" fmla="*/ 33 h 140"/>
                  <a:gd name="T8" fmla="*/ 32 w 139"/>
                  <a:gd name="T9" fmla="*/ 21 h 140"/>
                </a:gdLst>
                <a:ahLst/>
                <a:cxnLst>
                  <a:cxn ang="0">
                    <a:pos x="T0" y="T1"/>
                  </a:cxn>
                  <a:cxn ang="0">
                    <a:pos x="T2" y="T3"/>
                  </a:cxn>
                  <a:cxn ang="0">
                    <a:pos x="T4" y="T5"/>
                  </a:cxn>
                  <a:cxn ang="0">
                    <a:pos x="T6" y="T7"/>
                  </a:cxn>
                  <a:cxn ang="0">
                    <a:pos x="T8" y="T9"/>
                  </a:cxn>
                </a:cxnLst>
                <a:rect l="0" t="0" r="r" b="b"/>
                <a:pathLst>
                  <a:path w="139" h="140">
                    <a:moveTo>
                      <a:pt x="32" y="21"/>
                    </a:moveTo>
                    <a:cubicBezTo>
                      <a:pt x="5" y="42"/>
                      <a:pt x="0" y="81"/>
                      <a:pt x="20" y="108"/>
                    </a:cubicBezTo>
                    <a:cubicBezTo>
                      <a:pt x="41" y="135"/>
                      <a:pt x="80" y="140"/>
                      <a:pt x="107" y="119"/>
                    </a:cubicBezTo>
                    <a:cubicBezTo>
                      <a:pt x="134" y="98"/>
                      <a:pt x="139" y="60"/>
                      <a:pt x="119" y="33"/>
                    </a:cubicBezTo>
                    <a:cubicBezTo>
                      <a:pt x="98" y="5"/>
                      <a:pt x="59" y="0"/>
                      <a:pt x="32"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sp>
            <p:nvSpPr>
              <p:cNvPr id="122" name="Freeform 21">
                <a:extLst>
                  <a:ext uri="{FF2B5EF4-FFF2-40B4-BE49-F238E27FC236}">
                    <a16:creationId xmlns:a16="http://schemas.microsoft.com/office/drawing/2014/main" id="{027C4945-AD4C-4C58-A390-2FF345137421}"/>
                  </a:ext>
                </a:extLst>
              </p:cNvPr>
              <p:cNvSpPr>
                <a:spLocks/>
              </p:cNvSpPr>
              <p:nvPr/>
            </p:nvSpPr>
            <p:spPr bwMode="auto">
              <a:xfrm>
                <a:off x="4417157" y="2541748"/>
                <a:ext cx="395232" cy="395232"/>
              </a:xfrm>
              <a:custGeom>
                <a:avLst/>
                <a:gdLst>
                  <a:gd name="T0" fmla="*/ 49 w 212"/>
                  <a:gd name="T1" fmla="*/ 32 h 213"/>
                  <a:gd name="T2" fmla="*/ 31 w 212"/>
                  <a:gd name="T3" fmla="*/ 163 h 213"/>
                  <a:gd name="T4" fmla="*/ 163 w 212"/>
                  <a:gd name="T5" fmla="*/ 181 h 213"/>
                  <a:gd name="T6" fmla="*/ 181 w 212"/>
                  <a:gd name="T7" fmla="*/ 49 h 213"/>
                  <a:gd name="T8" fmla="*/ 49 w 212"/>
                  <a:gd name="T9" fmla="*/ 32 h 213"/>
                </a:gdLst>
                <a:ahLst/>
                <a:cxnLst>
                  <a:cxn ang="0">
                    <a:pos x="T0" y="T1"/>
                  </a:cxn>
                  <a:cxn ang="0">
                    <a:pos x="T2" y="T3"/>
                  </a:cxn>
                  <a:cxn ang="0">
                    <a:pos x="T4" y="T5"/>
                  </a:cxn>
                  <a:cxn ang="0">
                    <a:pos x="T6" y="T7"/>
                  </a:cxn>
                  <a:cxn ang="0">
                    <a:pos x="T8" y="T9"/>
                  </a:cxn>
                </a:cxnLst>
                <a:rect l="0" t="0" r="r" b="b"/>
                <a:pathLst>
                  <a:path w="212" h="213">
                    <a:moveTo>
                      <a:pt x="49" y="32"/>
                    </a:moveTo>
                    <a:cubicBezTo>
                      <a:pt x="8" y="63"/>
                      <a:pt x="0" y="122"/>
                      <a:pt x="31" y="163"/>
                    </a:cubicBezTo>
                    <a:cubicBezTo>
                      <a:pt x="63" y="205"/>
                      <a:pt x="122" y="213"/>
                      <a:pt x="163" y="181"/>
                    </a:cubicBezTo>
                    <a:cubicBezTo>
                      <a:pt x="204" y="149"/>
                      <a:pt x="212" y="91"/>
                      <a:pt x="181" y="49"/>
                    </a:cubicBezTo>
                    <a:cubicBezTo>
                      <a:pt x="149" y="8"/>
                      <a:pt x="90" y="0"/>
                      <a:pt x="49"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14225"/>
                <a:endParaRPr lang="en-US" dirty="0">
                  <a:solidFill>
                    <a:srgbClr val="FFFFFF"/>
                  </a:solidFill>
                </a:endParaRPr>
              </a:p>
            </p:txBody>
          </p:sp>
        </p:grpSp>
        <p:pic>
          <p:nvPicPr>
            <p:cNvPr id="16" name="Graphic 15">
              <a:extLst>
                <a:ext uri="{FF2B5EF4-FFF2-40B4-BE49-F238E27FC236}">
                  <a16:creationId xmlns:a16="http://schemas.microsoft.com/office/drawing/2014/main" id="{8DAF29F2-FCF3-46D7-B315-D9C4B55A46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70136" y="1990410"/>
              <a:ext cx="1265458" cy="1265458"/>
            </a:xfrm>
            <a:prstGeom prst="rect">
              <a:avLst/>
            </a:prstGeom>
          </p:spPr>
        </p:pic>
        <p:pic>
          <p:nvPicPr>
            <p:cNvPr id="18" name="Graphic 17">
              <a:extLst>
                <a:ext uri="{FF2B5EF4-FFF2-40B4-BE49-F238E27FC236}">
                  <a16:creationId xmlns:a16="http://schemas.microsoft.com/office/drawing/2014/main" id="{848F7689-F9D5-47A2-9E14-8B61B2B5572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90796" y="3737075"/>
              <a:ext cx="967249" cy="967249"/>
            </a:xfrm>
            <a:prstGeom prst="rect">
              <a:avLst/>
            </a:prstGeom>
          </p:spPr>
        </p:pic>
        <p:pic>
          <p:nvPicPr>
            <p:cNvPr id="209" name="Graphic 208">
              <a:extLst>
                <a:ext uri="{FF2B5EF4-FFF2-40B4-BE49-F238E27FC236}">
                  <a16:creationId xmlns:a16="http://schemas.microsoft.com/office/drawing/2014/main" id="{B6EFFE7C-71F7-4A29-9EE3-C8A96C515D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48506" y="1265122"/>
              <a:ext cx="569893" cy="569893"/>
            </a:xfrm>
            <a:prstGeom prst="rect">
              <a:avLst/>
            </a:prstGeom>
          </p:spPr>
        </p:pic>
      </p:grpSp>
      <p:grpSp>
        <p:nvGrpSpPr>
          <p:cNvPr id="8" name="Group 7">
            <a:extLst>
              <a:ext uri="{FF2B5EF4-FFF2-40B4-BE49-F238E27FC236}">
                <a16:creationId xmlns:a16="http://schemas.microsoft.com/office/drawing/2014/main" id="{02114362-3A11-4555-85F2-A4351CBEA72A}"/>
              </a:ext>
            </a:extLst>
          </p:cNvPr>
          <p:cNvGrpSpPr/>
          <p:nvPr/>
        </p:nvGrpSpPr>
        <p:grpSpPr>
          <a:xfrm>
            <a:off x="7541567" y="2070030"/>
            <a:ext cx="2081550" cy="2618622"/>
            <a:chOff x="9088286" y="1208467"/>
            <a:chExt cx="2409517" cy="4701509"/>
          </a:xfrm>
        </p:grpSpPr>
        <p:sp>
          <p:nvSpPr>
            <p:cNvPr id="6" name="Freeform 5">
              <a:extLst>
                <a:ext uri="{FF2B5EF4-FFF2-40B4-BE49-F238E27FC236}">
                  <a16:creationId xmlns:a16="http://schemas.microsoft.com/office/drawing/2014/main" id="{3C2A4E15-149E-4A37-AD1C-6F54CC590105}"/>
                </a:ext>
              </a:extLst>
            </p:cNvPr>
            <p:cNvSpPr>
              <a:spLocks/>
            </p:cNvSpPr>
            <p:nvPr/>
          </p:nvSpPr>
          <p:spPr bwMode="auto">
            <a:xfrm>
              <a:off x="9088286" y="1208467"/>
              <a:ext cx="2409517" cy="4701509"/>
            </a:xfrm>
            <a:custGeom>
              <a:avLst/>
              <a:gdLst>
                <a:gd name="T0" fmla="*/ 2649 w 2649"/>
                <a:gd name="T1" fmla="*/ 2496 h 2529"/>
                <a:gd name="T2" fmla="*/ 2616 w 2649"/>
                <a:gd name="T3" fmla="*/ 2529 h 2529"/>
                <a:gd name="T4" fmla="*/ 33 w 2649"/>
                <a:gd name="T5" fmla="*/ 2529 h 2529"/>
                <a:gd name="T6" fmla="*/ 0 w 2649"/>
                <a:gd name="T7" fmla="*/ 2496 h 2529"/>
                <a:gd name="T8" fmla="*/ 0 w 2649"/>
                <a:gd name="T9" fmla="*/ 33 h 2529"/>
                <a:gd name="T10" fmla="*/ 33 w 2649"/>
                <a:gd name="T11" fmla="*/ 0 h 2529"/>
                <a:gd name="T12" fmla="*/ 2616 w 2649"/>
                <a:gd name="T13" fmla="*/ 0 h 2529"/>
                <a:gd name="T14" fmla="*/ 2649 w 2649"/>
                <a:gd name="T15" fmla="*/ 33 h 2529"/>
                <a:gd name="T16" fmla="*/ 2649 w 2649"/>
                <a:gd name="T17" fmla="*/ 2496 h 2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9" h="2529">
                  <a:moveTo>
                    <a:pt x="2649" y="2496"/>
                  </a:moveTo>
                  <a:cubicBezTo>
                    <a:pt x="2649" y="2514"/>
                    <a:pt x="2634" y="2529"/>
                    <a:pt x="2616" y="2529"/>
                  </a:cubicBezTo>
                  <a:cubicBezTo>
                    <a:pt x="33" y="2529"/>
                    <a:pt x="33" y="2529"/>
                    <a:pt x="33" y="2529"/>
                  </a:cubicBezTo>
                  <a:cubicBezTo>
                    <a:pt x="15" y="2529"/>
                    <a:pt x="0" y="2514"/>
                    <a:pt x="0" y="2496"/>
                  </a:cubicBezTo>
                  <a:cubicBezTo>
                    <a:pt x="0" y="33"/>
                    <a:pt x="0" y="33"/>
                    <a:pt x="0" y="33"/>
                  </a:cubicBezTo>
                  <a:cubicBezTo>
                    <a:pt x="0" y="14"/>
                    <a:pt x="15" y="0"/>
                    <a:pt x="33" y="0"/>
                  </a:cubicBezTo>
                  <a:cubicBezTo>
                    <a:pt x="2616" y="0"/>
                    <a:pt x="2616" y="0"/>
                    <a:pt x="2616" y="0"/>
                  </a:cubicBezTo>
                  <a:cubicBezTo>
                    <a:pt x="2634" y="0"/>
                    <a:pt x="2649" y="14"/>
                    <a:pt x="2649" y="33"/>
                  </a:cubicBezTo>
                  <a:cubicBezTo>
                    <a:pt x="2649" y="2496"/>
                    <a:pt x="2649" y="2496"/>
                    <a:pt x="2649" y="2496"/>
                  </a:cubicBezTo>
                </a:path>
              </a:pathLst>
            </a:custGeom>
            <a:solidFill>
              <a:srgbClr val="022D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b" anchorCtr="0" compatLnSpc="1">
              <a:prstTxWarp prst="textNoShape">
                <a:avLst/>
              </a:prstTxWarp>
            </a:bodyPr>
            <a:lstStyle/>
            <a:p>
              <a:pPr algn="ctr" defTabSz="914225"/>
              <a:r>
                <a:rPr lang="en-US" b="1" dirty="0">
                  <a:solidFill>
                    <a:srgbClr val="FFFFFF"/>
                  </a:solidFill>
                </a:rPr>
                <a:t>Resource Group</a:t>
              </a:r>
            </a:p>
          </p:txBody>
        </p:sp>
        <p:pic>
          <p:nvPicPr>
            <p:cNvPr id="14" name="Graphic 13">
              <a:extLst>
                <a:ext uri="{FF2B5EF4-FFF2-40B4-BE49-F238E27FC236}">
                  <a16:creationId xmlns:a16="http://schemas.microsoft.com/office/drawing/2014/main" id="{3A05A14E-3AD5-4BF7-BDD1-925749DE29F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836671" y="4158321"/>
              <a:ext cx="1152600" cy="1152600"/>
            </a:xfrm>
            <a:prstGeom prst="rect">
              <a:avLst/>
            </a:prstGeom>
          </p:spPr>
        </p:pic>
        <p:pic>
          <p:nvPicPr>
            <p:cNvPr id="22" name="Graphic 21">
              <a:extLst>
                <a:ext uri="{FF2B5EF4-FFF2-40B4-BE49-F238E27FC236}">
                  <a16:creationId xmlns:a16="http://schemas.microsoft.com/office/drawing/2014/main" id="{3AE7B84C-7AC5-4646-A8C6-0DC420114F3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958780" y="3199045"/>
              <a:ext cx="694342" cy="694342"/>
            </a:xfrm>
            <a:prstGeom prst="rect">
              <a:avLst/>
            </a:prstGeom>
          </p:spPr>
        </p:pic>
        <p:pic>
          <p:nvPicPr>
            <p:cNvPr id="24" name="Graphic 23">
              <a:extLst>
                <a:ext uri="{FF2B5EF4-FFF2-40B4-BE49-F238E27FC236}">
                  <a16:creationId xmlns:a16="http://schemas.microsoft.com/office/drawing/2014/main" id="{8E6E758F-7D9F-4412-8825-A03DCFE63B6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60692" y="1393183"/>
              <a:ext cx="822126" cy="822126"/>
            </a:xfrm>
            <a:prstGeom prst="rect">
              <a:avLst/>
            </a:prstGeom>
          </p:spPr>
        </p:pic>
        <p:pic>
          <p:nvPicPr>
            <p:cNvPr id="25" name="Picture 24">
              <a:extLst>
                <a:ext uri="{FF2B5EF4-FFF2-40B4-BE49-F238E27FC236}">
                  <a16:creationId xmlns:a16="http://schemas.microsoft.com/office/drawing/2014/main" id="{E57B0589-350D-487F-A4F9-53D1E4726D2D}"/>
                </a:ext>
              </a:extLst>
            </p:cNvPr>
            <p:cNvPicPr>
              <a:picLocks noChangeAspect="1"/>
            </p:cNvPicPr>
            <p:nvPr/>
          </p:nvPicPr>
          <p:blipFill>
            <a:blip r:embed="rId16"/>
            <a:stretch>
              <a:fillRect/>
            </a:stretch>
          </p:blipFill>
          <p:spPr>
            <a:xfrm>
              <a:off x="9829900" y="2402428"/>
              <a:ext cx="1033850" cy="594818"/>
            </a:xfrm>
            <a:prstGeom prst="rect">
              <a:avLst/>
            </a:prstGeom>
          </p:spPr>
        </p:pic>
        <p:pic>
          <p:nvPicPr>
            <p:cNvPr id="210" name="Graphic 209">
              <a:extLst>
                <a:ext uri="{FF2B5EF4-FFF2-40B4-BE49-F238E27FC236}">
                  <a16:creationId xmlns:a16="http://schemas.microsoft.com/office/drawing/2014/main" id="{4C1530A4-80D3-40B9-975F-B84579B748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96665" y="1276950"/>
              <a:ext cx="569893" cy="569893"/>
            </a:xfrm>
            <a:prstGeom prst="rect">
              <a:avLst/>
            </a:prstGeom>
          </p:spPr>
        </p:pic>
      </p:grpSp>
      <p:pic>
        <p:nvPicPr>
          <p:cNvPr id="103" name="Graphic 102">
            <a:extLst>
              <a:ext uri="{FF2B5EF4-FFF2-40B4-BE49-F238E27FC236}">
                <a16:creationId xmlns:a16="http://schemas.microsoft.com/office/drawing/2014/main" id="{73D4D7DC-0FE5-4B51-8044-7CB546B2956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423723" y="2785561"/>
            <a:ext cx="1648406" cy="1648406"/>
          </a:xfrm>
          <a:prstGeom prst="rect">
            <a:avLst/>
          </a:prstGeom>
        </p:spPr>
      </p:pic>
    </p:spTree>
    <p:extLst>
      <p:ext uri="{BB962C8B-B14F-4D97-AF65-F5344CB8AC3E}">
        <p14:creationId xmlns:p14="http://schemas.microsoft.com/office/powerpoint/2010/main" val="291836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fade">
                                      <p:cBhvr>
                                        <p:cTn id="3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Subscriptions</a:t>
            </a:r>
          </a:p>
        </p:txBody>
      </p:sp>
    </p:spTree>
    <p:extLst>
      <p:ext uri="{BB962C8B-B14F-4D97-AF65-F5344CB8AC3E}">
        <p14:creationId xmlns:p14="http://schemas.microsoft.com/office/powerpoint/2010/main" val="12205041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Identity Best Practices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Enable single sign on</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MFA</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Turn on Conditional Access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Use RBAC</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Enable password management - Custom</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Limit administrator access – Privileged Identity Management</a:t>
            </a:r>
          </a:p>
        </p:txBody>
      </p:sp>
    </p:spTree>
    <p:extLst>
      <p:ext uri="{BB962C8B-B14F-4D97-AF65-F5344CB8AC3E}">
        <p14:creationId xmlns:p14="http://schemas.microsoft.com/office/powerpoint/2010/main" val="386695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pPr lvl="0"/>
            <a:r>
              <a:rPr lang="en-AU" dirty="0"/>
              <a:t>Azure Security Overview</a:t>
            </a:r>
          </a:p>
          <a:p>
            <a:pPr lvl="0"/>
            <a:r>
              <a:rPr lang="en-AU" dirty="0"/>
              <a:t>Identity</a:t>
            </a:r>
          </a:p>
          <a:p>
            <a:pPr lvl="0"/>
            <a:r>
              <a:rPr lang="en-AU" dirty="0"/>
              <a:t>Subscription Management</a:t>
            </a:r>
          </a:p>
          <a:p>
            <a:pPr lvl="0"/>
            <a:r>
              <a:rPr lang="en-AU" dirty="0"/>
              <a:t>Azure Blueprints</a:t>
            </a:r>
          </a:p>
          <a:p>
            <a:pPr lvl="0"/>
            <a:r>
              <a:rPr lang="en-AU" dirty="0"/>
              <a:t>Azure Security Center</a:t>
            </a:r>
          </a:p>
          <a:p>
            <a:pPr lvl="0"/>
            <a:r>
              <a:rPr lang="en-AU" dirty="0"/>
              <a:t>Azure Monitor</a:t>
            </a:r>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5819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37342"/>
            <a:ext cx="11653523" cy="5303847"/>
          </a:xfrm>
        </p:spPr>
        <p:txBody>
          <a:bodyPr>
            <a:normAutofit/>
          </a:bodyPr>
          <a:lstStyle/>
          <a:p>
            <a:r>
              <a:rPr lang="en-NZ" dirty="0"/>
              <a:t>Declarative programming model</a:t>
            </a:r>
          </a:p>
          <a:p>
            <a:endParaRPr lang="en-NZ" dirty="0"/>
          </a:p>
          <a:p>
            <a:r>
              <a:rPr lang="en-NZ" dirty="0"/>
              <a:t>JSON Syntax</a:t>
            </a:r>
          </a:p>
        </p:txBody>
      </p:sp>
      <p:sp>
        <p:nvSpPr>
          <p:cNvPr id="2" name="Title 1"/>
          <p:cNvSpPr>
            <a:spLocks noGrp="1"/>
          </p:cNvSpPr>
          <p:nvPr>
            <p:ph type="title"/>
          </p:nvPr>
        </p:nvSpPr>
        <p:spPr/>
        <p:txBody>
          <a:bodyPr/>
          <a:lstStyle/>
          <a:p>
            <a:r>
              <a:rPr lang="en-US" sz="1765" dirty="0">
                <a:solidFill>
                  <a:schemeClr val="tx1"/>
                </a:solidFill>
              </a:rPr>
              <a:t>Azure Resource Manager (ARM)</a:t>
            </a:r>
            <a:endParaRPr lang="en-US" sz="1372" dirty="0">
              <a:solidFill>
                <a:schemeClr val="tx1"/>
              </a:solidFill>
            </a:endParaRPr>
          </a:p>
        </p:txBody>
      </p:sp>
      <p:pic>
        <p:nvPicPr>
          <p:cNvPr id="5" name="Picture 4"/>
          <p:cNvPicPr>
            <a:picLocks noChangeAspect="1"/>
          </p:cNvPicPr>
          <p:nvPr/>
        </p:nvPicPr>
        <p:blipFill>
          <a:blip r:embed="rId3"/>
          <a:stretch>
            <a:fillRect/>
          </a:stretch>
        </p:blipFill>
        <p:spPr>
          <a:xfrm>
            <a:off x="8652344" y="4500819"/>
            <a:ext cx="3402801" cy="2288218"/>
          </a:xfrm>
          <a:prstGeom prst="rect">
            <a:avLst/>
          </a:prstGeom>
        </p:spPr>
      </p:pic>
    </p:spTree>
    <p:extLst>
      <p:ext uri="{BB962C8B-B14F-4D97-AF65-F5344CB8AC3E}">
        <p14:creationId xmlns:p14="http://schemas.microsoft.com/office/powerpoint/2010/main" val="198058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Resource Groups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2400" dirty="0">
                <a:latin typeface="Segoe UI Light" panose="020B0502040204020203" pitchFamily="34" charset="0"/>
                <a:cs typeface="Segoe UI Light" panose="020B0502040204020203" pitchFamily="34" charset="0"/>
              </a:rPr>
              <a:t>Resource – managed Azure item e.g. VM, NIC, storage account</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container holding related resources</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maximum 800 resources, cannot be nested</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can only exist in one resource group</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 add or remove from resource group any time</a:t>
            </a:r>
          </a:p>
          <a:p>
            <a:endParaRPr lang="en-US" sz="2400" dirty="0">
              <a:latin typeface="Segoe UI Light" panose="020B0502040204020203" pitchFamily="34" charset="0"/>
              <a:cs typeface="Segoe UI Light" panose="020B0502040204020203" pitchFamily="34" charset="0"/>
            </a:endParaRPr>
          </a:p>
          <a:p>
            <a:r>
              <a:rPr lang="en-US" sz="2400" dirty="0">
                <a:latin typeface="Segoe UI Light" panose="020B0502040204020203" pitchFamily="34" charset="0"/>
                <a:cs typeface="Segoe UI Light" panose="020B0502040204020203" pitchFamily="34" charset="0"/>
              </a:rPr>
              <a:t>Resource Group - can contain resources in different regions</a:t>
            </a:r>
          </a:p>
        </p:txBody>
      </p:sp>
    </p:spTree>
    <p:extLst>
      <p:ext uri="{BB962C8B-B14F-4D97-AF65-F5344CB8AC3E}">
        <p14:creationId xmlns:p14="http://schemas.microsoft.com/office/powerpoint/2010/main" val="27369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Management Policies</a:t>
            </a:r>
          </a:p>
        </p:txBody>
      </p:sp>
    </p:spTree>
    <p:extLst>
      <p:ext uri="{BB962C8B-B14F-4D97-AF65-F5344CB8AC3E}">
        <p14:creationId xmlns:p14="http://schemas.microsoft.com/office/powerpoint/2010/main" val="2530085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Enforce polices during resource deployment </a:t>
            </a:r>
          </a:p>
          <a:p>
            <a:pPr lvl="1"/>
            <a:r>
              <a:rPr lang="en-US" sz="3200" dirty="0">
                <a:latin typeface="Segoe UI Light" panose="020B0502040204020203" pitchFamily="34" charset="0"/>
                <a:cs typeface="Segoe UI Light" panose="020B0502040204020203" pitchFamily="34" charset="0"/>
              </a:rPr>
              <a:t>Examples</a:t>
            </a:r>
          </a:p>
          <a:p>
            <a:pPr lvl="2"/>
            <a:r>
              <a:rPr lang="en-US" sz="3200" dirty="0">
                <a:latin typeface="Segoe UI Light" panose="020B0502040204020203" pitchFamily="34" charset="0"/>
                <a:cs typeface="Segoe UI Light" panose="020B0502040204020203" pitchFamily="34" charset="0"/>
              </a:rPr>
              <a:t>VM size </a:t>
            </a:r>
          </a:p>
          <a:p>
            <a:pPr lvl="2"/>
            <a:r>
              <a:rPr lang="en-US" sz="3200" dirty="0">
                <a:latin typeface="Segoe UI Light" panose="020B0502040204020203" pitchFamily="34" charset="0"/>
                <a:cs typeface="Segoe UI Light" panose="020B0502040204020203" pitchFamily="34" charset="0"/>
              </a:rPr>
              <a:t>Location </a:t>
            </a:r>
          </a:p>
          <a:p>
            <a:pPr lvl="2"/>
            <a:r>
              <a:rPr lang="en-US" sz="3200" dirty="0">
                <a:latin typeface="Segoe UI Light" panose="020B0502040204020203" pitchFamily="34" charset="0"/>
                <a:cs typeface="Segoe UI Light" panose="020B0502040204020203" pitchFamily="34" charset="0"/>
              </a:rPr>
              <a:t>Naming Convention</a:t>
            </a:r>
          </a:p>
        </p:txBody>
      </p:sp>
      <p:pic>
        <p:nvPicPr>
          <p:cNvPr id="4" name="Picture 3"/>
          <p:cNvPicPr>
            <a:picLocks noChangeAspect="1"/>
          </p:cNvPicPr>
          <p:nvPr/>
        </p:nvPicPr>
        <p:blipFill>
          <a:blip r:embed="rId3"/>
          <a:stretch>
            <a:fillRect/>
          </a:stretch>
        </p:blipFill>
        <p:spPr>
          <a:xfrm>
            <a:off x="6279914" y="4458542"/>
            <a:ext cx="5304473" cy="1736759"/>
          </a:xfrm>
          <a:prstGeom prst="rect">
            <a:avLst/>
          </a:prstGeom>
        </p:spPr>
      </p:pic>
    </p:spTree>
    <p:extLst>
      <p:ext uri="{BB962C8B-B14F-4D97-AF65-F5344CB8AC3E}">
        <p14:creationId xmlns:p14="http://schemas.microsoft.com/office/powerpoint/2010/main" val="30104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Management Policies compliment RBAC </a:t>
            </a:r>
          </a:p>
          <a:p>
            <a:pPr lvl="1"/>
            <a:r>
              <a:rPr lang="en-US" sz="3200" dirty="0">
                <a:latin typeface="Segoe UI Light" panose="020B0502040204020203" pitchFamily="34" charset="0"/>
                <a:cs typeface="Segoe UI Light" panose="020B0502040204020203" pitchFamily="34" charset="0"/>
              </a:rPr>
              <a:t>RBAC is user focused </a:t>
            </a:r>
          </a:p>
          <a:p>
            <a:pPr lvl="1"/>
            <a:r>
              <a:rPr lang="en-US" sz="3200" dirty="0">
                <a:latin typeface="Segoe UI Light" panose="020B0502040204020203" pitchFamily="34" charset="0"/>
                <a:cs typeface="Segoe UI Light" panose="020B0502040204020203" pitchFamily="34" charset="0"/>
              </a:rPr>
              <a:t>Management Policies are resource focused </a:t>
            </a:r>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2588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Applied at </a:t>
            </a:r>
          </a:p>
          <a:p>
            <a:pPr lvl="1"/>
            <a:r>
              <a:rPr lang="en-US" sz="3200" dirty="0">
                <a:latin typeface="Segoe UI Light" panose="020B0502040204020203" pitchFamily="34" charset="0"/>
                <a:cs typeface="Segoe UI Light" panose="020B0502040204020203" pitchFamily="34" charset="0"/>
              </a:rPr>
              <a:t>Subscription </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 </a:t>
            </a:r>
          </a:p>
          <a:p>
            <a:r>
              <a:rPr lang="en-US" sz="3200" dirty="0">
                <a:latin typeface="Segoe UI Light" panose="020B0502040204020203" pitchFamily="34" charset="0"/>
                <a:cs typeface="Segoe UI Light" panose="020B0502040204020203" pitchFamily="34" charset="0"/>
              </a:rPr>
              <a:t>Inherited by all child resources</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38082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Management Policies</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events are audited</a:t>
            </a:r>
          </a:p>
          <a:p>
            <a:r>
              <a:rPr lang="en-US" sz="3200" dirty="0">
                <a:latin typeface="Segoe UI Light" panose="020B0502040204020203" pitchFamily="34" charset="0"/>
                <a:cs typeface="Segoe UI Light" panose="020B0502040204020203" pitchFamily="34" charset="0"/>
              </a:rPr>
              <a:t>Policies are cumulative</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6271831" y="4458542"/>
            <a:ext cx="5304473" cy="1736759"/>
          </a:xfrm>
          <a:prstGeom prst="rect">
            <a:avLst/>
          </a:prstGeom>
        </p:spPr>
      </p:pic>
    </p:spTree>
    <p:extLst>
      <p:ext uri="{BB962C8B-B14F-4D97-AF65-F5344CB8AC3E}">
        <p14:creationId xmlns:p14="http://schemas.microsoft.com/office/powerpoint/2010/main" val="160853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415" y="301752"/>
            <a:ext cx="11274552" cy="685800"/>
          </a:xfrm>
        </p:spPr>
        <p:txBody>
          <a:bodyPr>
            <a:normAutofit/>
          </a:bodyPr>
          <a:lstStyle/>
          <a:p>
            <a:r>
              <a:rPr lang="en-US" sz="1800" dirty="0"/>
              <a:t>Policy Definition structure</a:t>
            </a:r>
          </a:p>
        </p:txBody>
      </p:sp>
      <p:sp>
        <p:nvSpPr>
          <p:cNvPr id="3" name="Text Placeholder 2"/>
          <p:cNvSpPr>
            <a:spLocks noGrp="1"/>
          </p:cNvSpPr>
          <p:nvPr>
            <p:ph type="body" sz="quarter" idx="13"/>
          </p:nvPr>
        </p:nvSpPr>
        <p:spPr>
          <a:xfrm>
            <a:off x="402336" y="1239253"/>
            <a:ext cx="11173968" cy="4956048"/>
          </a:xfrm>
        </p:spPr>
        <p:txBody>
          <a:bodyPr>
            <a:normAutofit/>
          </a:bodyPr>
          <a:lstStyle/>
          <a:p>
            <a:r>
              <a:rPr lang="en-US" sz="3200" dirty="0">
                <a:latin typeface="Segoe UI Light" panose="020B0502040204020203" pitchFamily="34" charset="0"/>
                <a:cs typeface="Segoe UI Light" panose="020B0502040204020203" pitchFamily="34" charset="0"/>
              </a:rPr>
              <a:t>Policy definition is created using JSON. </a:t>
            </a:r>
            <a:endParaRPr lang="en-US" sz="24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Conditions/logical operators</a:t>
            </a:r>
          </a:p>
          <a:p>
            <a:r>
              <a:rPr lang="en-US" sz="3200" dirty="0">
                <a:latin typeface="Segoe UI Light" panose="020B0502040204020203" pitchFamily="34" charset="0"/>
                <a:cs typeface="Segoe UI Light" panose="020B0502040204020203" pitchFamily="34" charset="0"/>
              </a:rPr>
              <a:t>Define actions and an effect</a:t>
            </a:r>
          </a:p>
        </p:txBody>
      </p:sp>
    </p:spTree>
    <p:extLst>
      <p:ext uri="{BB962C8B-B14F-4D97-AF65-F5344CB8AC3E}">
        <p14:creationId xmlns:p14="http://schemas.microsoft.com/office/powerpoint/2010/main" val="5067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br>
              <a:rPr lang="en-US" sz="4000" dirty="0"/>
            </a:br>
            <a:br>
              <a:rPr lang="en-US" sz="4000" dirty="0"/>
            </a:br>
            <a:r>
              <a:rPr lang="en-US" sz="5900" dirty="0"/>
              <a:t>Resource Locks</a:t>
            </a:r>
            <a:br>
              <a:rPr lang="en-US" sz="4000" dirty="0"/>
            </a:br>
            <a:br>
              <a:rPr lang="en-US" sz="3920" dirty="0"/>
            </a:br>
            <a:br>
              <a:rPr lang="en-US" sz="3920" dirty="0"/>
            </a:br>
            <a:endParaRPr lang="en-US" sz="3136" i="1" dirty="0"/>
          </a:p>
        </p:txBody>
      </p:sp>
    </p:spTree>
    <p:extLst>
      <p:ext uri="{BB962C8B-B14F-4D97-AF65-F5344CB8AC3E}">
        <p14:creationId xmlns:p14="http://schemas.microsoft.com/office/powerpoint/2010/main" val="4009986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Locks</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Prevent accidental deletion or modification </a:t>
            </a:r>
          </a:p>
          <a:p>
            <a:pPr lvl="1"/>
            <a:r>
              <a:rPr lang="en-US" sz="3200" dirty="0">
                <a:latin typeface="Segoe UI Light" panose="020B0502040204020203" pitchFamily="34" charset="0"/>
                <a:cs typeface="Segoe UI Light" panose="020B0502040204020203" pitchFamily="34" charset="0"/>
              </a:rPr>
              <a:t>Resource groups </a:t>
            </a:r>
          </a:p>
          <a:p>
            <a:pPr lvl="1"/>
            <a:r>
              <a:rPr lang="en-US" sz="3200" dirty="0">
                <a:latin typeface="Segoe UI Light" panose="020B0502040204020203" pitchFamily="34" charset="0"/>
                <a:cs typeface="Segoe UI Light" panose="020B0502040204020203" pitchFamily="34" charset="0"/>
              </a:rPr>
              <a:t>Resources</a:t>
            </a:r>
          </a:p>
          <a:p>
            <a:r>
              <a:rPr lang="en-US" sz="3200" dirty="0">
                <a:latin typeface="Segoe UI Light" panose="020B0502040204020203" pitchFamily="34" charset="0"/>
                <a:cs typeface="Segoe UI Light" panose="020B0502040204020203" pitchFamily="34" charset="0"/>
              </a:rPr>
              <a:t>Delete or </a:t>
            </a:r>
            <a:r>
              <a:rPr lang="en-US" sz="3200" dirty="0" err="1">
                <a:latin typeface="Segoe UI Light" panose="020B0502040204020203" pitchFamily="34" charset="0"/>
                <a:cs typeface="Segoe UI Light" panose="020B0502040204020203" pitchFamily="34" charset="0"/>
              </a:rPr>
              <a:t>ReadOnly</a:t>
            </a:r>
            <a:endParaRPr lang="en-US" sz="3200" dirty="0">
              <a:latin typeface="Segoe UI Light" panose="020B0502040204020203" pitchFamily="34" charset="0"/>
              <a:cs typeface="Segoe UI Light" panose="020B0502040204020203" pitchFamily="34" charset="0"/>
            </a:endParaRPr>
          </a:p>
          <a:p>
            <a:r>
              <a:rPr lang="en-US" sz="3200" dirty="0">
                <a:latin typeface="Segoe UI Light" panose="020B0502040204020203" pitchFamily="34" charset="0"/>
                <a:cs typeface="Segoe UI Light" panose="020B0502040204020203" pitchFamily="34" charset="0"/>
              </a:rPr>
              <a:t>Applies to Everyone</a:t>
            </a:r>
          </a:p>
        </p:txBody>
      </p:sp>
      <p:pic>
        <p:nvPicPr>
          <p:cNvPr id="5" name="Picture 4"/>
          <p:cNvPicPr>
            <a:picLocks noChangeAspect="1"/>
          </p:cNvPicPr>
          <p:nvPr/>
        </p:nvPicPr>
        <p:blipFill>
          <a:blip r:embed="rId3"/>
          <a:stretch>
            <a:fillRect/>
          </a:stretch>
        </p:blipFill>
        <p:spPr>
          <a:xfrm>
            <a:off x="6705437" y="3620268"/>
            <a:ext cx="4676154" cy="2392600"/>
          </a:xfrm>
          <a:prstGeom prst="rect">
            <a:avLst/>
          </a:prstGeom>
        </p:spPr>
      </p:pic>
    </p:spTree>
    <p:extLst>
      <p:ext uri="{BB962C8B-B14F-4D97-AF65-F5344CB8AC3E}">
        <p14:creationId xmlns:p14="http://schemas.microsoft.com/office/powerpoint/2010/main" val="253032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6920" y="739724"/>
            <a:ext cx="11653523" cy="3660489"/>
          </a:xfrm>
        </p:spPr>
        <p:txBody>
          <a:bodyPr/>
          <a:lstStyle/>
          <a:p>
            <a:r>
              <a:rPr lang="en-AU" dirty="0"/>
              <a:t>Time Permitting</a:t>
            </a:r>
          </a:p>
          <a:p>
            <a:r>
              <a:rPr lang="en-AU" dirty="0"/>
              <a:t>Azure Key Vault</a:t>
            </a:r>
          </a:p>
          <a:p>
            <a:pPr lvl="0"/>
            <a:r>
              <a:rPr lang="en-AU" dirty="0"/>
              <a:t>Azure Network Security</a:t>
            </a:r>
          </a:p>
          <a:p>
            <a:pPr lvl="0"/>
            <a:r>
              <a:rPr lang="en-AU" dirty="0"/>
              <a:t>Azure Storage Security</a:t>
            </a:r>
          </a:p>
          <a:p>
            <a:pPr lvl="0"/>
            <a:r>
              <a:rPr lang="en-AU" dirty="0"/>
              <a:t>Azure SQL Security</a:t>
            </a:r>
          </a:p>
          <a:p>
            <a:endParaRPr lang="en-AU" dirty="0"/>
          </a:p>
        </p:txBody>
      </p:sp>
      <p:sp>
        <p:nvSpPr>
          <p:cNvPr id="2" name="Title 1"/>
          <p:cNvSpPr>
            <a:spLocks noGrp="1"/>
          </p:cNvSpPr>
          <p:nvPr>
            <p:ph type="title"/>
          </p:nvPr>
        </p:nvSpPr>
        <p:spPr/>
        <p:txBody>
          <a:bodyPr/>
          <a:lstStyle/>
          <a:p>
            <a:r>
              <a:rPr lang="en-US" sz="1961" dirty="0">
                <a:solidFill>
                  <a:schemeClr val="tx1"/>
                </a:solidFill>
              </a:rPr>
              <a:t>Agenda</a:t>
            </a:r>
            <a:endParaRPr lang="en-US" sz="3529" dirty="0">
              <a:solidFill>
                <a:schemeClr val="tx1"/>
              </a:solidFill>
            </a:endParaRPr>
          </a:p>
        </p:txBody>
      </p:sp>
    </p:spTree>
    <p:extLst>
      <p:ext uri="{BB962C8B-B14F-4D97-AF65-F5344CB8AC3E}">
        <p14:creationId xmlns:p14="http://schemas.microsoft.com/office/powerpoint/2010/main" val="349609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Applied at the </a:t>
            </a:r>
          </a:p>
          <a:p>
            <a:pPr lvl="1"/>
            <a:r>
              <a:rPr lang="en-US" sz="3200" dirty="0">
                <a:latin typeface="Segoe UI Light" panose="020B0502040204020203" pitchFamily="34" charset="0"/>
                <a:cs typeface="Segoe UI Light" panose="020B0502040204020203" pitchFamily="34" charset="0"/>
              </a:rPr>
              <a:t>subscription</a:t>
            </a:r>
          </a:p>
          <a:p>
            <a:pPr lvl="1"/>
            <a:r>
              <a:rPr lang="en-US" sz="3200" dirty="0">
                <a:latin typeface="Segoe UI Light" panose="020B0502040204020203" pitchFamily="34" charset="0"/>
                <a:cs typeface="Segoe UI Light" panose="020B0502040204020203" pitchFamily="34" charset="0"/>
              </a:rPr>
              <a:t>resource group</a:t>
            </a:r>
          </a:p>
          <a:p>
            <a:pPr lvl="1"/>
            <a:r>
              <a:rPr lang="en-US" sz="3200" dirty="0">
                <a:latin typeface="Segoe UI Light" panose="020B0502040204020203" pitchFamily="34" charset="0"/>
                <a:cs typeface="Segoe UI Light" panose="020B0502040204020203" pitchFamily="34" charset="0"/>
              </a:rPr>
              <a:t>resource level</a:t>
            </a:r>
          </a:p>
        </p:txBody>
      </p:sp>
    </p:spTree>
    <p:extLst>
      <p:ext uri="{BB962C8B-B14F-4D97-AF65-F5344CB8AC3E}">
        <p14:creationId xmlns:p14="http://schemas.microsoft.com/office/powerpoint/2010/main" val="410687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When a lock is applied at a parent scope</a:t>
            </a:r>
          </a:p>
          <a:p>
            <a:pPr lvl="1"/>
            <a:r>
              <a:rPr lang="en-US" sz="3200" dirty="0">
                <a:latin typeface="Segoe UI Light" panose="020B0502040204020203" pitchFamily="34" charset="0"/>
                <a:cs typeface="Segoe UI Light" panose="020B0502040204020203" pitchFamily="34" charset="0"/>
              </a:rPr>
              <a:t>All child resources inherit the same lock</a:t>
            </a:r>
          </a:p>
          <a:p>
            <a:pPr lvl="1"/>
            <a:r>
              <a:rPr lang="en-US" sz="3200" dirty="0">
                <a:latin typeface="Segoe UI Light" panose="020B0502040204020203" pitchFamily="34" charset="0"/>
                <a:cs typeface="Segoe UI Light" panose="020B0502040204020203" pitchFamily="34" charset="0"/>
              </a:rPr>
              <a:t>Resources you add later inherit the lock from the parent</a:t>
            </a:r>
          </a:p>
        </p:txBody>
      </p:sp>
    </p:spTree>
    <p:extLst>
      <p:ext uri="{BB962C8B-B14F-4D97-AF65-F5344CB8AC3E}">
        <p14:creationId xmlns:p14="http://schemas.microsoft.com/office/powerpoint/2010/main" val="407140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US" sz="1765" dirty="0"/>
              <a:t>Resource Lock Management</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Owner and User Access Administrator can </a:t>
            </a:r>
          </a:p>
          <a:p>
            <a:pPr lvl="1"/>
            <a:r>
              <a:rPr lang="en-US" sz="3200" dirty="0">
                <a:latin typeface="Segoe UI Light" panose="020B0502040204020203" pitchFamily="34" charset="0"/>
                <a:cs typeface="Segoe UI Light" panose="020B0502040204020203" pitchFamily="34" charset="0"/>
              </a:rPr>
              <a:t>Create resource locks</a:t>
            </a:r>
          </a:p>
          <a:p>
            <a:pPr lvl="1"/>
            <a:r>
              <a:rPr lang="en-US" sz="3200" dirty="0">
                <a:latin typeface="Segoe UI Light" panose="020B0502040204020203" pitchFamily="34" charset="0"/>
                <a:cs typeface="Segoe UI Light" panose="020B0502040204020203" pitchFamily="34" charset="0"/>
              </a:rPr>
              <a:t>Delete resource locks</a:t>
            </a:r>
          </a:p>
        </p:txBody>
      </p:sp>
    </p:spTree>
    <p:extLst>
      <p:ext uri="{BB962C8B-B14F-4D97-AF65-F5344CB8AC3E}">
        <p14:creationId xmlns:p14="http://schemas.microsoft.com/office/powerpoint/2010/main" val="290594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Enterprise governance management</a:t>
            </a:r>
            <a:endParaRPr lang="en-US" sz="1765" dirty="0"/>
          </a:p>
        </p:txBody>
      </p:sp>
      <p:pic>
        <p:nvPicPr>
          <p:cNvPr id="4" name="Picture 3">
            <a:extLst>
              <a:ext uri="{FF2B5EF4-FFF2-40B4-BE49-F238E27FC236}">
                <a16:creationId xmlns:a16="http://schemas.microsoft.com/office/drawing/2014/main" id="{32C1F54B-2F90-460E-9E79-C0579548D526}"/>
              </a:ext>
            </a:extLst>
          </p:cNvPr>
          <p:cNvPicPr>
            <a:picLocks noChangeAspect="1"/>
          </p:cNvPicPr>
          <p:nvPr/>
        </p:nvPicPr>
        <p:blipFill>
          <a:blip r:embed="rId3"/>
          <a:stretch>
            <a:fillRect/>
          </a:stretch>
        </p:blipFill>
        <p:spPr>
          <a:xfrm>
            <a:off x="2105101" y="1161824"/>
            <a:ext cx="7643868" cy="5210213"/>
          </a:xfrm>
          <a:prstGeom prst="rect">
            <a:avLst/>
          </a:prstGeom>
        </p:spPr>
      </p:pic>
    </p:spTree>
    <p:extLst>
      <p:ext uri="{BB962C8B-B14F-4D97-AF65-F5344CB8AC3E}">
        <p14:creationId xmlns:p14="http://schemas.microsoft.com/office/powerpoint/2010/main" val="1320794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201" y="302196"/>
            <a:ext cx="11272953" cy="685703"/>
          </a:xfrm>
        </p:spPr>
        <p:txBody>
          <a:bodyPr>
            <a:normAutofit/>
          </a:bodyPr>
          <a:lstStyle/>
          <a:p>
            <a:r>
              <a:rPr lang="en-AU" b="1" dirty="0"/>
              <a:t>Azure Blueprints</a:t>
            </a:r>
            <a:endParaRPr lang="en-US" sz="1765" dirty="0"/>
          </a:p>
        </p:txBody>
      </p:sp>
      <p:sp>
        <p:nvSpPr>
          <p:cNvPr id="5" name="Text Placeholder 2">
            <a:extLst>
              <a:ext uri="{FF2B5EF4-FFF2-40B4-BE49-F238E27FC236}">
                <a16:creationId xmlns:a16="http://schemas.microsoft.com/office/drawing/2014/main" id="{6B898027-3752-4DFB-A220-F76BA1C32278}"/>
              </a:ext>
            </a:extLst>
          </p:cNvPr>
          <p:cNvSpPr>
            <a:spLocks noGrp="1"/>
          </p:cNvSpPr>
          <p:nvPr>
            <p:ph type="body" sz="quarter" idx="13"/>
          </p:nvPr>
        </p:nvSpPr>
        <p:spPr>
          <a:xfrm>
            <a:off x="403144" y="1239564"/>
            <a:ext cx="11172383" cy="4955345"/>
          </a:xfrm>
        </p:spPr>
        <p:txBody>
          <a:bodyPr>
            <a:normAutofit/>
          </a:bodyPr>
          <a:lstStyle/>
          <a:p>
            <a:r>
              <a:rPr lang="en-US" sz="3200" dirty="0">
                <a:latin typeface="Segoe UI Light" panose="020B0502040204020203" pitchFamily="34" charset="0"/>
                <a:cs typeface="Segoe UI Light" panose="020B0502040204020203" pitchFamily="34" charset="0"/>
              </a:rPr>
              <a:t>Role assignments</a:t>
            </a:r>
          </a:p>
          <a:p>
            <a:r>
              <a:rPr lang="en-US" sz="3200" dirty="0">
                <a:latin typeface="Segoe UI Light" panose="020B0502040204020203" pitchFamily="34" charset="0"/>
                <a:cs typeface="Segoe UI Light" panose="020B0502040204020203" pitchFamily="34" charset="0"/>
              </a:rPr>
              <a:t>Policy assignments</a:t>
            </a:r>
          </a:p>
          <a:p>
            <a:r>
              <a:rPr lang="en-AU" sz="3200" dirty="0"/>
              <a:t>Azure Resource Manager templates</a:t>
            </a:r>
          </a:p>
          <a:p>
            <a:r>
              <a:rPr lang="en-AU" sz="3200" dirty="0"/>
              <a:t>Resource groups</a:t>
            </a:r>
            <a:endParaRPr lang="en-US" sz="32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8915CE09-841B-4D16-B030-B878AB0C2A84}"/>
              </a:ext>
            </a:extLst>
          </p:cNvPr>
          <p:cNvPicPr>
            <a:picLocks noChangeAspect="1"/>
          </p:cNvPicPr>
          <p:nvPr/>
        </p:nvPicPr>
        <p:blipFill>
          <a:blip r:embed="rId3"/>
          <a:stretch>
            <a:fillRect/>
          </a:stretch>
        </p:blipFill>
        <p:spPr>
          <a:xfrm>
            <a:off x="9144788" y="419888"/>
            <a:ext cx="1585924" cy="1547824"/>
          </a:xfrm>
          <a:prstGeom prst="rect">
            <a:avLst/>
          </a:prstGeom>
        </p:spPr>
      </p:pic>
    </p:spTree>
    <p:extLst>
      <p:ext uri="{BB962C8B-B14F-4D97-AF65-F5344CB8AC3E}">
        <p14:creationId xmlns:p14="http://schemas.microsoft.com/office/powerpoint/2010/main" val="401414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subTnLst>
                                    <p:animClr clrSpc="rgb" dir="cw">
                                      <p:cBhvr override="childStyle">
                                        <p:cTn dur="1" fill="hold" display="0" masterRel="nextClick" afterEffect="1"/>
                                        <p:tgtEl>
                                          <p:spTgt spid="5">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subTnLst>
                                    <p:animClr clrSpc="rgb" dir="cw">
                                      <p:cBhvr override="childStyle">
                                        <p:cTn dur="1" fill="hold" display="0" masterRel="nextClick" afterEffect="1"/>
                                        <p:tgtEl>
                                          <p:spTgt spid="5">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Security Center	</a:t>
            </a:r>
          </a:p>
        </p:txBody>
      </p:sp>
    </p:spTree>
    <p:extLst>
      <p:ext uri="{BB962C8B-B14F-4D97-AF65-F5344CB8AC3E}">
        <p14:creationId xmlns:p14="http://schemas.microsoft.com/office/powerpoint/2010/main" val="346371321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Unified security management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Hybrid Clouds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426275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Strengthen security posture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Manage organization security policy and compliance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Continuous assessments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Optimize and improve security </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74032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Free and Standard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 assessment, and recommendations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Connected partner solutions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Standard only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event collection and search</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69126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Standard only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Advanced threat detection</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Built-in and custom alerts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Threat intelligence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 Dashboard (Preview)</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318454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6"/>
            <a:ext cx="11653523" cy="5008657"/>
          </a:xfrm>
        </p:spPr>
        <p:txBody>
          <a:bodyPr/>
          <a:lstStyle/>
          <a:p>
            <a:r>
              <a:rPr lang="en-AU" sz="2745" dirty="0"/>
              <a:t>Your trainer</a:t>
            </a:r>
          </a:p>
          <a:p>
            <a:r>
              <a:rPr lang="en-AU" sz="2745" dirty="0"/>
              <a:t>You</a:t>
            </a:r>
          </a:p>
          <a:p>
            <a:pPr lvl="1"/>
            <a:r>
              <a:rPr lang="en-AU" sz="1765" dirty="0"/>
              <a:t>Your role</a:t>
            </a:r>
          </a:p>
          <a:p>
            <a:pPr lvl="1"/>
            <a:r>
              <a:rPr lang="en-AU" sz="1765" dirty="0"/>
              <a:t>Your company</a:t>
            </a:r>
          </a:p>
          <a:p>
            <a:pPr lvl="1"/>
            <a:r>
              <a:rPr lang="en-AU" sz="1765" dirty="0"/>
              <a:t>Your experience in this technology area</a:t>
            </a:r>
          </a:p>
          <a:p>
            <a:pPr lvl="1"/>
            <a:r>
              <a:rPr lang="en-AU" sz="1765" dirty="0"/>
              <a:t>Your goals for this workshop </a:t>
            </a:r>
          </a:p>
          <a:p>
            <a:r>
              <a:rPr lang="en-AU" sz="2745" dirty="0"/>
              <a:t>Start and end times</a:t>
            </a:r>
          </a:p>
          <a:p>
            <a:r>
              <a:rPr lang="en-AU" sz="2745" dirty="0"/>
              <a:t>Facilities (bathrooms, smoking)</a:t>
            </a:r>
          </a:p>
          <a:p>
            <a:r>
              <a:rPr lang="en-AU" sz="2745" dirty="0"/>
              <a:t>Meals</a:t>
            </a:r>
          </a:p>
          <a:p>
            <a:r>
              <a:rPr lang="en-AU" sz="2745" dirty="0"/>
              <a:t>Computers, phones, tablets, etc.</a:t>
            </a:r>
          </a:p>
          <a:p>
            <a:r>
              <a:rPr lang="en-AU" sz="2745" dirty="0"/>
              <a:t>Please set to vibrate</a:t>
            </a:r>
          </a:p>
          <a:p>
            <a:r>
              <a:rPr lang="en-AU" sz="2745" dirty="0"/>
              <a:t>What’s on your desk?</a:t>
            </a:r>
          </a:p>
        </p:txBody>
      </p:sp>
      <p:sp>
        <p:nvSpPr>
          <p:cNvPr id="2" name="Title 1"/>
          <p:cNvSpPr>
            <a:spLocks noGrp="1"/>
          </p:cNvSpPr>
          <p:nvPr>
            <p:ph type="title"/>
          </p:nvPr>
        </p:nvSpPr>
        <p:spPr/>
        <p:txBody>
          <a:bodyPr/>
          <a:lstStyle/>
          <a:p>
            <a:r>
              <a:rPr lang="en-US" sz="1765" dirty="0">
                <a:solidFill>
                  <a:schemeClr val="tx1"/>
                </a:solidFill>
              </a:rPr>
              <a:t>Introduction and Logistics</a:t>
            </a:r>
            <a:endParaRPr lang="en-US" sz="1372" dirty="0">
              <a:solidFill>
                <a:schemeClr val="tx1"/>
              </a:solidFill>
            </a:endParaRPr>
          </a:p>
        </p:txBody>
      </p:sp>
    </p:spTree>
    <p:extLst>
      <p:ext uri="{BB962C8B-B14F-4D97-AF65-F5344CB8AC3E}">
        <p14:creationId xmlns:p14="http://schemas.microsoft.com/office/powerpoint/2010/main" val="200084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chemeClr val="bg1"/>
                                      </p:to>
                                    </p:animClr>
                                  </p:sub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chemeClr val="bg1"/>
                                      </p:to>
                                    </p:animClr>
                                  </p:sub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chemeClr val="bg1"/>
                                      </p:to>
                                    </p:animClr>
                                  </p:sub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chemeClr val="bg1"/>
                                      </p:to>
                                    </p:animClr>
                                  </p:sub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subTnLst>
                                    <p:animClr clrSpc="rgb" dir="cw">
                                      <p:cBhvr override="childStyle">
                                        <p:cTn dur="1" fill="hold" display="0" masterRel="nextClick" afterEffect="1"/>
                                        <p:tgtEl>
                                          <p:spTgt spid="3">
                                            <p:txEl>
                                              <p:pRg st="11" end="1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Policy and Compliance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Coverage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Secure Score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Security Policy</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Regulatory Compliance</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Resource Security Hygiene</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4479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Cloud Defense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Adaptive application controls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Just in time VM access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File Integrity Monitoring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1074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Threat Protection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Custom alert rules</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Security alerts map</a:t>
            </a:r>
          </a:p>
          <a:p>
            <a:pPr marL="224097"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Automation &amp; Orchestration</a:t>
            </a:r>
          </a:p>
          <a:p>
            <a:pPr marL="681297" lvl="1" indent="-224097" defTabSz="896386">
              <a:lnSpc>
                <a:spcPct val="120000"/>
              </a:lnSpc>
              <a:spcBef>
                <a:spcPts val="980"/>
              </a:spcBef>
            </a:pPr>
            <a:r>
              <a:rPr lang="en-US" dirty="0">
                <a:solidFill>
                  <a:srgbClr val="FFFFFF"/>
                </a:solidFill>
                <a:latin typeface="Segoe UI Semilight" panose="020B0402040204020203" pitchFamily="34" charset="0"/>
                <a:cs typeface="Segoe UI Semilight" panose="020B0402040204020203" pitchFamily="34" charset="0"/>
              </a:rPr>
              <a:t>Playbooks</a:t>
            </a:r>
          </a:p>
          <a:p>
            <a:pPr marL="224097" indent="-224097" defTabSz="896386">
              <a:lnSpc>
                <a:spcPct val="120000"/>
              </a:lnSpc>
              <a:spcBef>
                <a:spcPts val="980"/>
              </a:spcBef>
            </a:pPr>
            <a:endParaRPr lang="en-US" sz="32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Security Center</a:t>
            </a:r>
            <a:endParaRPr lang="en-NZ" sz="1372" spc="-100" dirty="0">
              <a:solidFill>
                <a:srgbClr val="FFFFFF"/>
              </a:solidFill>
              <a:latin typeface="Segoe UI Light"/>
            </a:endParaRPr>
          </a:p>
        </p:txBody>
      </p:sp>
    </p:spTree>
    <p:extLst>
      <p:ext uri="{BB962C8B-B14F-4D97-AF65-F5344CB8AC3E}">
        <p14:creationId xmlns:p14="http://schemas.microsoft.com/office/powerpoint/2010/main" val="29934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Sentinel	</a:t>
            </a:r>
          </a:p>
        </p:txBody>
      </p:sp>
    </p:spTree>
    <p:extLst>
      <p:ext uri="{BB962C8B-B14F-4D97-AF65-F5344CB8AC3E}">
        <p14:creationId xmlns:p14="http://schemas.microsoft.com/office/powerpoint/2010/main" val="277431706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SIEM as a Service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native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Baked in Hunt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Sentinel</a:t>
            </a:r>
            <a:endParaRPr lang="en-NZ" sz="1372" spc="-100" dirty="0">
              <a:solidFill>
                <a:srgbClr val="FFFFFF"/>
              </a:solidFill>
              <a:latin typeface="Segoe UI Light"/>
            </a:endParaRPr>
          </a:p>
        </p:txBody>
      </p:sp>
    </p:spTree>
    <p:extLst>
      <p:ext uri="{BB962C8B-B14F-4D97-AF65-F5344CB8AC3E}">
        <p14:creationId xmlns:p14="http://schemas.microsoft.com/office/powerpoint/2010/main" val="30296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Monitor	</a:t>
            </a:r>
          </a:p>
        </p:txBody>
      </p:sp>
    </p:spTree>
    <p:extLst>
      <p:ext uri="{BB962C8B-B14F-4D97-AF65-F5344CB8AC3E}">
        <p14:creationId xmlns:p14="http://schemas.microsoft.com/office/powerpoint/2010/main" val="384113609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Metrics and Logs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Application Insights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containers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Azure Monitor for VMs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Monitoring Solutions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1279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Visualise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Dashboards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Views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Power BI</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Workbooks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370422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err="1">
                <a:solidFill>
                  <a:srgbClr val="FFFFFF"/>
                </a:solidFill>
                <a:latin typeface="Segoe UI Semilight" panose="020B0402040204020203" pitchFamily="34" charset="0"/>
                <a:cs typeface="Segoe UI Semilight" panose="020B0402040204020203" pitchFamily="34" charset="0"/>
              </a:rPr>
              <a:t>Analyse</a:t>
            </a:r>
            <a:endParaRPr lang="en-US" sz="3200" dirty="0">
              <a:solidFill>
                <a:srgbClr val="FFFFFF"/>
              </a:solidFill>
              <a:latin typeface="Segoe UI Semilight" panose="020B0402040204020203" pitchFamily="34" charset="0"/>
              <a:cs typeface="Segoe UI Semilight" panose="020B0402040204020203" pitchFamily="34" charset="0"/>
            </a:endParaRP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 Analytics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Metrics Explorer</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Respond</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Alerts</a:t>
            </a:r>
          </a:p>
          <a:p>
            <a:pPr marL="681297" lvl="1" indent="-224097" defTabSz="896386">
              <a:lnSpc>
                <a:spcPct val="120000"/>
              </a:lnSpc>
              <a:spcBef>
                <a:spcPts val="980"/>
              </a:spcBef>
            </a:pPr>
            <a:r>
              <a:rPr lang="en-US" sz="2800" dirty="0" err="1">
                <a:solidFill>
                  <a:srgbClr val="FFFFFF"/>
                </a:solidFill>
                <a:latin typeface="Segoe UI Semilight" panose="020B0402040204020203" pitchFamily="34" charset="0"/>
                <a:cs typeface="Segoe UI Semilight" panose="020B0402040204020203" pitchFamily="34" charset="0"/>
              </a:rPr>
              <a:t>Autoscale</a:t>
            </a:r>
            <a:endParaRPr lang="en-US" sz="2800" dirty="0">
              <a:solidFill>
                <a:srgbClr val="FFFFFF"/>
              </a:solidFill>
              <a:latin typeface="Segoe UI Semilight" panose="020B0402040204020203" pitchFamily="34" charset="0"/>
              <a:cs typeface="Segoe UI Semilight" panose="020B0402040204020203" pitchFamily="34" charset="0"/>
            </a:endParaRP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17354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Integrate</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Event Hubs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Logic Apps</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Ingest and Export APIs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rPr>
              <a:t>Azure Monitor</a:t>
            </a:r>
            <a:endParaRPr lang="en-NZ" sz="1372" spc="-100" dirty="0">
              <a:solidFill>
                <a:srgbClr val="FFFFFF"/>
              </a:solidFill>
              <a:latin typeface="Segoe UI Light"/>
            </a:endParaRPr>
          </a:p>
        </p:txBody>
      </p:sp>
    </p:spTree>
    <p:extLst>
      <p:ext uri="{BB962C8B-B14F-4D97-AF65-F5344CB8AC3E}">
        <p14:creationId xmlns:p14="http://schemas.microsoft.com/office/powerpoint/2010/main" val="123545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D96E1-E77D-497D-AC60-1DE639F7A594}"/>
              </a:ext>
            </a:extLst>
          </p:cNvPr>
          <p:cNvSpPr>
            <a:spLocks noGrp="1"/>
          </p:cNvSpPr>
          <p:nvPr>
            <p:ph type="title"/>
          </p:nvPr>
        </p:nvSpPr>
        <p:spPr/>
        <p:txBody>
          <a:bodyPr/>
          <a:lstStyle/>
          <a:p>
            <a:r>
              <a:rPr lang="en-AU" dirty="0"/>
              <a:t>Microsoft Trusted Cloud Principles</a:t>
            </a:r>
          </a:p>
        </p:txBody>
      </p:sp>
    </p:spTree>
    <p:extLst>
      <p:ext uri="{BB962C8B-B14F-4D97-AF65-F5344CB8AC3E}">
        <p14:creationId xmlns:p14="http://schemas.microsoft.com/office/powerpoint/2010/main" val="1801100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Monitor</a:t>
            </a:r>
            <a:endParaRPr lang="en-NZ" sz="1372" spc="-100" dirty="0">
              <a:solidFill>
                <a:srgbClr val="FFFFFF"/>
              </a:solidFill>
              <a:latin typeface="Segoe UI Light"/>
            </a:endParaRPr>
          </a:p>
        </p:txBody>
      </p:sp>
      <p:pic>
        <p:nvPicPr>
          <p:cNvPr id="2" name="Picture 1">
            <a:extLst>
              <a:ext uri="{FF2B5EF4-FFF2-40B4-BE49-F238E27FC236}">
                <a16:creationId xmlns:a16="http://schemas.microsoft.com/office/drawing/2014/main" id="{5F5D4ED6-3A6E-42ED-BFC9-92F2BD4BF60B}"/>
              </a:ext>
            </a:extLst>
          </p:cNvPr>
          <p:cNvPicPr>
            <a:picLocks noChangeAspect="1"/>
          </p:cNvPicPr>
          <p:nvPr/>
        </p:nvPicPr>
        <p:blipFill>
          <a:blip r:embed="rId3"/>
          <a:stretch>
            <a:fillRect/>
          </a:stretch>
        </p:blipFill>
        <p:spPr>
          <a:xfrm>
            <a:off x="1287194" y="988924"/>
            <a:ext cx="9407550" cy="5228996"/>
          </a:xfrm>
          <a:prstGeom prst="rect">
            <a:avLst/>
          </a:prstGeom>
        </p:spPr>
      </p:pic>
    </p:spTree>
    <p:extLst>
      <p:ext uri="{BB962C8B-B14F-4D97-AF65-F5344CB8AC3E}">
        <p14:creationId xmlns:p14="http://schemas.microsoft.com/office/powerpoint/2010/main" val="284967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a:t>
            </a:r>
            <a:r>
              <a:rPr lang="en-AU"/>
              <a:t>Key Vault</a:t>
            </a:r>
            <a:r>
              <a:rPr lang="en-AU" dirty="0"/>
              <a:t>	</a:t>
            </a:r>
          </a:p>
        </p:txBody>
      </p:sp>
    </p:spTree>
    <p:extLst>
      <p:ext uri="{BB962C8B-B14F-4D97-AF65-F5344CB8AC3E}">
        <p14:creationId xmlns:p14="http://schemas.microsoft.com/office/powerpoint/2010/main" val="398372514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Cloud service that works as a secure secrets store</a:t>
            </a:r>
          </a:p>
          <a:p>
            <a:pPr marL="224097" indent="-224097" defTabSz="896386">
              <a:lnSpc>
                <a:spcPct val="120000"/>
              </a:lnSpc>
              <a:spcBef>
                <a:spcPts val="980"/>
              </a:spcBef>
            </a:pPr>
            <a:r>
              <a:rPr lang="en-US" sz="3200" dirty="0">
                <a:solidFill>
                  <a:srgbClr val="FFFFFF"/>
                </a:solidFill>
                <a:latin typeface="Segoe UI Light"/>
              </a:rPr>
              <a:t>Centralize application secrets</a:t>
            </a:r>
          </a:p>
          <a:p>
            <a:pPr marL="224097" indent="-224097" defTabSz="896386">
              <a:lnSpc>
                <a:spcPct val="120000"/>
              </a:lnSpc>
              <a:spcBef>
                <a:spcPts val="980"/>
              </a:spcBef>
            </a:pPr>
            <a:r>
              <a:rPr lang="en-US" sz="3200" dirty="0">
                <a:solidFill>
                  <a:srgbClr val="FFFFFF"/>
                </a:solidFill>
                <a:latin typeface="Segoe UI Light"/>
              </a:rPr>
              <a:t>Securely store secrets and keys</a:t>
            </a:r>
          </a:p>
          <a:p>
            <a:pPr marL="224097" indent="-224097" defTabSz="896386">
              <a:lnSpc>
                <a:spcPct val="120000"/>
              </a:lnSpc>
              <a:spcBef>
                <a:spcPts val="980"/>
              </a:spcBef>
            </a:pPr>
            <a:r>
              <a:rPr lang="en-US" sz="3200" dirty="0">
                <a:solidFill>
                  <a:srgbClr val="FFFFFF"/>
                </a:solidFill>
                <a:latin typeface="Segoe UI Light"/>
              </a:rPr>
              <a:t>Monitor access and use</a:t>
            </a:r>
          </a:p>
          <a:p>
            <a:pPr marL="224097" indent="-224097" defTabSz="896386">
              <a:lnSpc>
                <a:spcPct val="120000"/>
              </a:lnSpc>
              <a:spcBef>
                <a:spcPts val="980"/>
              </a:spcBef>
            </a:pPr>
            <a:r>
              <a:rPr lang="en-US" sz="3200" dirty="0">
                <a:solidFill>
                  <a:srgbClr val="FFFFFF"/>
                </a:solidFill>
                <a:latin typeface="Segoe UI Light"/>
              </a:rPr>
              <a:t>Simplified administration of application secrets</a:t>
            </a:r>
          </a:p>
          <a:p>
            <a:pPr marL="224097" indent="-224097" defTabSz="896386">
              <a:lnSpc>
                <a:spcPct val="120000"/>
              </a:lnSpc>
              <a:spcBef>
                <a:spcPts val="980"/>
              </a:spcBef>
            </a:pPr>
            <a:r>
              <a:rPr lang="en-US" sz="3200" dirty="0">
                <a:solidFill>
                  <a:srgbClr val="FFFFFF"/>
                </a:solidFill>
                <a:latin typeface="Segoe UI Light"/>
              </a:rPr>
              <a:t>Integrate with other Azure services</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Key Vault</a:t>
            </a:r>
            <a:endParaRPr lang="en-NZ" sz="1372" spc="-100" dirty="0">
              <a:solidFill>
                <a:srgbClr val="FFFFFF"/>
              </a:solidFill>
              <a:latin typeface="Segoe UI Light"/>
            </a:endParaRPr>
          </a:p>
        </p:txBody>
      </p:sp>
      <p:pic>
        <p:nvPicPr>
          <p:cNvPr id="4" name="Picture 3">
            <a:extLst>
              <a:ext uri="{FF2B5EF4-FFF2-40B4-BE49-F238E27FC236}">
                <a16:creationId xmlns:a16="http://schemas.microsoft.com/office/drawing/2014/main" id="{16AE9545-C5B2-46A6-9AB3-90FEEF1EAA0C}"/>
              </a:ext>
            </a:extLst>
          </p:cNvPr>
          <p:cNvPicPr>
            <a:picLocks noChangeAspect="1"/>
          </p:cNvPicPr>
          <p:nvPr/>
        </p:nvPicPr>
        <p:blipFill>
          <a:blip r:embed="rId3"/>
          <a:stretch>
            <a:fillRect/>
          </a:stretch>
        </p:blipFill>
        <p:spPr>
          <a:xfrm>
            <a:off x="9614154" y="4440382"/>
            <a:ext cx="1962150" cy="2133600"/>
          </a:xfrm>
          <a:prstGeom prst="rect">
            <a:avLst/>
          </a:prstGeom>
        </p:spPr>
      </p:pic>
    </p:spTree>
    <p:extLst>
      <p:ext uri="{BB962C8B-B14F-4D97-AF65-F5344CB8AC3E}">
        <p14:creationId xmlns:p14="http://schemas.microsoft.com/office/powerpoint/2010/main" val="195805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Network Security	</a:t>
            </a:r>
          </a:p>
        </p:txBody>
      </p:sp>
    </p:spTree>
    <p:extLst>
      <p:ext uri="{BB962C8B-B14F-4D97-AF65-F5344CB8AC3E}">
        <p14:creationId xmlns:p14="http://schemas.microsoft.com/office/powerpoint/2010/main" val="259204578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Segoe UI Light" panose="020B0502040204020203" pitchFamily="34" charset="0"/>
                <a:cs typeface="Segoe UI Light" panose="020B0502040204020203" pitchFamily="34" charset="0"/>
              </a:rPr>
              <a:t>Networking</a:t>
            </a:r>
            <a:endParaRPr lang="en-US" sz="24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stretch>
            <a:fillRect/>
          </a:stretch>
        </p:blipFill>
        <p:spPr>
          <a:xfrm>
            <a:off x="3568491" y="987425"/>
            <a:ext cx="4647156" cy="5565379"/>
          </a:xfrm>
          <a:prstGeom prst="rect">
            <a:avLst/>
          </a:prstGeom>
        </p:spPr>
      </p:pic>
      <p:pic>
        <p:nvPicPr>
          <p:cNvPr id="8" name="Picture 7"/>
          <p:cNvPicPr>
            <a:picLocks noChangeAspect="1"/>
          </p:cNvPicPr>
          <p:nvPr/>
        </p:nvPicPr>
        <p:blipFill>
          <a:blip r:embed="rId4"/>
          <a:stretch>
            <a:fillRect/>
          </a:stretch>
        </p:blipFill>
        <p:spPr>
          <a:xfrm>
            <a:off x="3568491" y="912614"/>
            <a:ext cx="5524500" cy="5715000"/>
          </a:xfrm>
          <a:prstGeom prst="rect">
            <a:avLst/>
          </a:prstGeom>
        </p:spPr>
      </p:pic>
    </p:spTree>
    <p:extLst>
      <p:ext uri="{BB962C8B-B14F-4D97-AF65-F5344CB8AC3E}">
        <p14:creationId xmlns:p14="http://schemas.microsoft.com/office/powerpoint/2010/main" val="4067564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Security Groups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Virtual Appliances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Point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Site to Site VPN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EXPRESSROUTE</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VNET Peering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2612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Forced Tunneling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User Defined Routing</a:t>
            </a:r>
          </a:p>
          <a:p>
            <a:pPr marL="681297" lvl="1" indent="-224097" defTabSz="896386">
              <a:lnSpc>
                <a:spcPct val="120000"/>
              </a:lnSpc>
              <a:spcBef>
                <a:spcPts val="980"/>
              </a:spcBef>
            </a:pPr>
            <a:r>
              <a:rPr lang="en-US" sz="2800" dirty="0">
                <a:solidFill>
                  <a:srgbClr val="FFFFFF"/>
                </a:solidFill>
                <a:latin typeface="Segoe UI Semilight" panose="020B0402040204020203" pitchFamily="34" charset="0"/>
                <a:cs typeface="Segoe UI Semilight" panose="020B0402040204020203" pitchFamily="34" charset="0"/>
              </a:rPr>
              <a:t>BGP Routing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DDOS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Network Watcher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Network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0918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Storage Security	</a:t>
            </a:r>
          </a:p>
        </p:txBody>
      </p:sp>
    </p:spTree>
    <p:extLst>
      <p:ext uri="{BB962C8B-B14F-4D97-AF65-F5344CB8AC3E}">
        <p14:creationId xmlns:p14="http://schemas.microsoft.com/office/powerpoint/2010/main" val="275858797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Access Keys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SAS Signatures</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Storage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Disk Encryption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Secure Transfer</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1061159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Threat Protection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TLS for Azure Storage Client</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Storage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246222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Security</a:t>
            </a:r>
          </a:p>
        </p:txBody>
      </p:sp>
      <p:sp>
        <p:nvSpPr>
          <p:cNvPr id="3" name="Text Placeholder 2"/>
          <p:cNvSpPr>
            <a:spLocks noGrp="1"/>
          </p:cNvSpPr>
          <p:nvPr>
            <p:ph type="body" sz="quarter" idx="13"/>
          </p:nvPr>
        </p:nvSpPr>
        <p:spPr>
          <a:xfrm>
            <a:off x="403144" y="1239564"/>
            <a:ext cx="11172383" cy="4955345"/>
          </a:xfrm>
        </p:spPr>
        <p:txBody>
          <a:bodyPr>
            <a:normAutofit/>
          </a:bodyPr>
          <a:lstStyle/>
          <a:p>
            <a:pPr marL="336145" lvl="1" indent="-336145"/>
            <a:r>
              <a:rPr lang="en-US" sz="3600" dirty="0">
                <a:latin typeface="Segoe UI Light" panose="020B0502040204020203" pitchFamily="34" charset="0"/>
                <a:cs typeface="Segoe UI Light" panose="020B0502040204020203" pitchFamily="34" charset="0"/>
              </a:rPr>
              <a:t>Security Development Lifecycle</a:t>
            </a:r>
          </a:p>
          <a:p>
            <a:pPr marL="336145" lvl="1" indent="-336145"/>
            <a:r>
              <a:rPr lang="en-US" sz="3600" dirty="0">
                <a:latin typeface="Segoe UI Light" panose="020B0502040204020203" pitchFamily="34" charset="0"/>
                <a:cs typeface="Segoe UI Light" panose="020B0502040204020203" pitchFamily="34" charset="0"/>
              </a:rPr>
              <a:t>Cyber Defense Operations Center </a:t>
            </a:r>
          </a:p>
          <a:p>
            <a:pPr marL="336145" lvl="1" indent="-336145"/>
            <a:r>
              <a:rPr lang="en-US" sz="3600" dirty="0">
                <a:latin typeface="Segoe UI Light" panose="020B0502040204020203" pitchFamily="34" charset="0"/>
                <a:cs typeface="Segoe UI Light" panose="020B0502040204020203" pitchFamily="34" charset="0"/>
              </a:rPr>
              <a:t>Built-in product security </a:t>
            </a:r>
          </a:p>
          <a:p>
            <a:pPr marL="336145" lvl="1" indent="-336145"/>
            <a:r>
              <a:rPr lang="en-US" sz="3600" dirty="0">
                <a:latin typeface="Segoe UI Light" panose="020B0502040204020203" pitchFamily="34" charset="0"/>
                <a:cs typeface="Segoe UI Light" panose="020B0502040204020203" pitchFamily="34" charset="0"/>
              </a:rPr>
              <a:t>Data privacy </a:t>
            </a:r>
          </a:p>
          <a:p>
            <a:pPr marL="336145" lvl="1" indent="-336145"/>
            <a:r>
              <a:rPr lang="en-US" sz="3600" dirty="0">
                <a:latin typeface="Segoe UI Light" panose="020B0502040204020203" pitchFamily="34" charset="0"/>
                <a:cs typeface="Segoe UI Light" panose="020B0502040204020203" pitchFamily="34" charset="0"/>
              </a:rPr>
              <a:t>Azure Active Directory </a:t>
            </a:r>
          </a:p>
          <a:p>
            <a:pPr marL="336145" lvl="1" indent="-336145"/>
            <a:r>
              <a:rPr lang="en-US" sz="3600" dirty="0">
                <a:latin typeface="Segoe UI Light" panose="020B0502040204020203" pitchFamily="34" charset="0"/>
                <a:cs typeface="Segoe UI Light" panose="020B0502040204020203" pitchFamily="34" charset="0"/>
              </a:rPr>
              <a:t>Data encryption</a:t>
            </a:r>
          </a:p>
          <a:p>
            <a:endParaRPr lang="en-US" sz="2400" dirty="0">
              <a:latin typeface="Segoe UI Light" panose="020B0502040204020203" pitchFamily="34" charset="0"/>
              <a:cs typeface="Segoe UI Light" panose="020B0502040204020203" pitchFamily="34" charset="0"/>
            </a:endParaRPr>
          </a:p>
          <a:p>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715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C33E-A840-4BE5-828E-57C50B980963}"/>
              </a:ext>
            </a:extLst>
          </p:cNvPr>
          <p:cNvSpPr>
            <a:spLocks noGrp="1"/>
          </p:cNvSpPr>
          <p:nvPr>
            <p:ph type="title"/>
          </p:nvPr>
        </p:nvSpPr>
        <p:spPr>
          <a:xfrm>
            <a:off x="1427387" y="2471400"/>
            <a:ext cx="11079822" cy="957600"/>
          </a:xfrm>
        </p:spPr>
        <p:txBody>
          <a:bodyPr/>
          <a:lstStyle/>
          <a:p>
            <a:r>
              <a:rPr lang="en-AU" dirty="0"/>
              <a:t>Azure SQL Security	</a:t>
            </a:r>
          </a:p>
        </p:txBody>
      </p:sp>
    </p:spTree>
    <p:extLst>
      <p:ext uri="{BB962C8B-B14F-4D97-AF65-F5344CB8AC3E}">
        <p14:creationId xmlns:p14="http://schemas.microsoft.com/office/powerpoint/2010/main" val="312605716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AAD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SQL Authentication</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Service Endpoint</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Advanced Data Security</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Auditing</a:t>
            </a:r>
          </a:p>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Transparent Data Encryption</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329026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subTnLst>
                                    <p:animClr clrSpc="rgb" dir="cw">
                                      <p:cBhvr override="childStyle">
                                        <p:cTn dur="1" fill="hold" display="0" masterRel="nextClick" afterEffect="1"/>
                                        <p:tgtEl>
                                          <p:spTgt spid="7">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subTnLst>
                                    <p:animClr clrSpc="rgb" dir="cw">
                                      <p:cBhvr override="childStyle">
                                        <p:cTn dur="1" fill="hold" display="0" masterRel="nextClick" afterEffect="1"/>
                                        <p:tgtEl>
                                          <p:spTgt spid="7">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subTnLst>
                                    <p:animClr clrSpc="rgb" dir="cw">
                                      <p:cBhvr override="childStyle">
                                        <p:cTn dur="1" fill="hold" display="0" masterRel="nextClick" afterEffect="1"/>
                                        <p:tgtEl>
                                          <p:spTgt spid="7">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subTnLst>
                                    <p:animClr clrSpc="rgb" dir="cw">
                                      <p:cBhvr override="childStyle">
                                        <p:cTn dur="1" fill="hold" display="0" masterRel="nextClick" afterEffect="1"/>
                                        <p:tgtEl>
                                          <p:spTgt spid="7">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subTnLst>
                                    <p:animClr clrSpc="rgb" dir="cw">
                                      <p:cBhvr override="childStyle">
                                        <p:cTn dur="1" fill="hold" display="0" masterRel="nextClick" afterEffect="1"/>
                                        <p:tgtEl>
                                          <p:spTgt spid="7">
                                            <p:txEl>
                                              <p:pRg st="5" end="5"/>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p:cNvSpPr txBox="1">
            <a:spLocks/>
          </p:cNvSpPr>
          <p:nvPr/>
        </p:nvSpPr>
        <p:spPr>
          <a:xfrm>
            <a:off x="443796" y="1600092"/>
            <a:ext cx="11255461" cy="51730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4097" indent="-224097" defTabSz="896386">
              <a:lnSpc>
                <a:spcPct val="120000"/>
              </a:lnSpc>
              <a:spcBef>
                <a:spcPts val="980"/>
              </a:spcBef>
            </a:pPr>
            <a:r>
              <a:rPr lang="en-US" sz="3200" dirty="0">
                <a:solidFill>
                  <a:srgbClr val="FFFFFF"/>
                </a:solidFill>
                <a:latin typeface="Segoe UI Semilight" panose="020B0402040204020203" pitchFamily="34" charset="0"/>
                <a:cs typeface="Segoe UI Semilight" panose="020B0402040204020203" pitchFamily="34" charset="0"/>
              </a:rPr>
              <a:t>Dynamic Data Masking</a:t>
            </a:r>
          </a:p>
        </p:txBody>
      </p:sp>
      <p:sp>
        <p:nvSpPr>
          <p:cNvPr id="6" name="Title 1"/>
          <p:cNvSpPr txBox="1">
            <a:spLocks/>
          </p:cNvSpPr>
          <p:nvPr/>
        </p:nvSpPr>
        <p:spPr>
          <a:xfrm>
            <a:off x="418645" y="439361"/>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a:r>
              <a:rPr lang="en-NZ" sz="1765" spc="-100" dirty="0">
                <a:solidFill>
                  <a:srgbClr val="FFFFFF"/>
                </a:solidFill>
                <a:latin typeface="Segoe UI Light"/>
              </a:rPr>
              <a:t>Azure SQL Security</a:t>
            </a:r>
            <a:endParaRPr lang="en-NZ" sz="1372" spc="-100" dirty="0">
              <a:solidFill>
                <a:srgbClr val="FFFFFF"/>
              </a:solidFill>
              <a:latin typeface="Segoe UI Light"/>
            </a:endParaRPr>
          </a:p>
        </p:txBody>
      </p:sp>
    </p:spTree>
    <p:extLst>
      <p:ext uri="{BB962C8B-B14F-4D97-AF65-F5344CB8AC3E}">
        <p14:creationId xmlns:p14="http://schemas.microsoft.com/office/powerpoint/2010/main" val="419983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subTnLst>
                                    <p:animClr clrSpc="rgb" dir="cw">
                                      <p:cBhvr override="childStyle">
                                        <p:cTn dur="1" fill="hold" display="0" masterRel="nextClick" afterEffect="1"/>
                                        <p:tgtEl>
                                          <p:spTgt spid="7">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39" y="1367245"/>
            <a:ext cx="11653523" cy="3062762"/>
          </a:xfrm>
        </p:spPr>
        <p:txBody>
          <a:bodyPr/>
          <a:lstStyle/>
          <a:p>
            <a:r>
              <a:rPr lang="en-US" dirty="0"/>
              <a:t>Register at</a:t>
            </a:r>
          </a:p>
          <a:p>
            <a:r>
              <a:rPr lang="en-AU" sz="4705" u="sng" dirty="0"/>
              <a:t>Add URL</a:t>
            </a:r>
          </a:p>
          <a:p>
            <a:r>
              <a:rPr lang="en-US" sz="4705" dirty="0"/>
              <a:t>Hosted Labs</a:t>
            </a:r>
          </a:p>
          <a:p>
            <a:r>
              <a:rPr lang="en-AU" sz="4705" u="sng" dirty="0"/>
              <a:t>https://aka.ms/AZSECLABS</a:t>
            </a:r>
          </a:p>
        </p:txBody>
      </p:sp>
      <p:sp>
        <p:nvSpPr>
          <p:cNvPr id="2" name="Title 1"/>
          <p:cNvSpPr>
            <a:spLocks noGrp="1"/>
          </p:cNvSpPr>
          <p:nvPr>
            <p:ph type="title"/>
          </p:nvPr>
        </p:nvSpPr>
        <p:spPr/>
        <p:txBody>
          <a:bodyPr/>
          <a:lstStyle/>
          <a:p>
            <a:r>
              <a:rPr lang="en-US" sz="1765" dirty="0">
                <a:solidFill>
                  <a:schemeClr val="tx1"/>
                </a:solidFill>
              </a:rPr>
              <a:t>Labs</a:t>
            </a:r>
            <a:endParaRPr lang="en-US" sz="3921" dirty="0">
              <a:solidFill>
                <a:schemeClr val="tx1"/>
              </a:solidFill>
            </a:endParaRPr>
          </a:p>
        </p:txBody>
      </p:sp>
    </p:spTree>
    <p:extLst>
      <p:ext uri="{BB962C8B-B14F-4D97-AF65-F5344CB8AC3E}">
        <p14:creationId xmlns:p14="http://schemas.microsoft.com/office/powerpoint/2010/main" val="114741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9237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Privacy</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600" dirty="0">
                <a:latin typeface="Segoe UI Light" panose="020B0502040204020203" pitchFamily="34" charset="0"/>
                <a:cs typeface="Segoe UI Light" panose="020B0502040204020203" pitchFamily="34" charset="0"/>
              </a:rPr>
              <a:t>Protect</a:t>
            </a:r>
          </a:p>
          <a:p>
            <a:r>
              <a:rPr lang="en-US" sz="3600" dirty="0">
                <a:latin typeface="Segoe UI Light" panose="020B0502040204020203" pitchFamily="34" charset="0"/>
                <a:cs typeface="Segoe UI Light" panose="020B0502040204020203" pitchFamily="34" charset="0"/>
              </a:rPr>
              <a:t>Control</a:t>
            </a:r>
          </a:p>
          <a:p>
            <a:r>
              <a:rPr lang="en-US" sz="3600" dirty="0">
                <a:latin typeface="Segoe UI Light" panose="020B0502040204020203" pitchFamily="34" charset="0"/>
                <a:cs typeface="Segoe UI Light" panose="020B0502040204020203" pitchFamily="34" charset="0"/>
              </a:rPr>
              <a:t>Transparency</a:t>
            </a:r>
          </a:p>
          <a:p>
            <a:r>
              <a:rPr lang="en-US" sz="3600" dirty="0">
                <a:latin typeface="Segoe UI Light" panose="020B0502040204020203" pitchFamily="34" charset="0"/>
                <a:cs typeface="Segoe UI Light" panose="020B0502040204020203" pitchFamily="34" charset="0"/>
              </a:rPr>
              <a:t>Security</a:t>
            </a:r>
          </a:p>
          <a:p>
            <a:r>
              <a:rPr lang="en-US" sz="3600" dirty="0">
                <a:latin typeface="Segoe UI Light" panose="020B0502040204020203" pitchFamily="34" charset="0"/>
                <a:cs typeface="Segoe UI Light" panose="020B0502040204020203" pitchFamily="34" charset="0"/>
              </a:rPr>
              <a:t>Strong legal protections</a:t>
            </a:r>
          </a:p>
          <a:p>
            <a:r>
              <a:rPr lang="en-US" sz="3600" dirty="0">
                <a:latin typeface="Segoe UI Light" panose="020B0502040204020203" pitchFamily="34" charset="0"/>
                <a:cs typeface="Segoe UI Light" panose="020B0502040204020203" pitchFamily="34" charset="0"/>
              </a:rPr>
              <a:t>No content-based targeting</a:t>
            </a:r>
          </a:p>
          <a:p>
            <a:r>
              <a:rPr lang="en-US" sz="3600" dirty="0">
                <a:latin typeface="Segoe UI Light" panose="020B0502040204020203" pitchFamily="34" charset="0"/>
                <a:cs typeface="Segoe UI Light" panose="020B0502040204020203" pitchFamily="34" charset="0"/>
              </a:rPr>
              <a:t>Benefits to you</a:t>
            </a:r>
          </a:p>
          <a:p>
            <a:pPr marL="0" indent="0">
              <a:buNone/>
            </a:pP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434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bg1"/>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bg1"/>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bg1"/>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chemeClr val="bg1"/>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Compliance</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600" dirty="0">
                <a:latin typeface="Segoe UI Light" panose="020B0502040204020203" pitchFamily="34" charset="0"/>
                <a:cs typeface="Segoe UI Light" panose="020B0502040204020203" pitchFamily="34" charset="0"/>
              </a:rPr>
              <a:t>Compliance Offerings</a:t>
            </a:r>
          </a:p>
          <a:p>
            <a:r>
              <a:rPr lang="en-US" sz="3600" dirty="0">
                <a:latin typeface="Segoe UI Light" panose="020B0502040204020203" pitchFamily="34" charset="0"/>
                <a:cs typeface="Segoe UI Light" panose="020B0502040204020203" pitchFamily="34" charset="0"/>
              </a:rPr>
              <a:t>Microsoft Compliance Manager</a:t>
            </a:r>
          </a:p>
          <a:p>
            <a:pPr marL="0" indent="0">
              <a:buNone/>
            </a:pPr>
            <a:endParaRPr lang="en-US"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461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9241" y="289957"/>
            <a:ext cx="11655840" cy="899537"/>
          </a:xfrm>
        </p:spPr>
        <p:txBody>
          <a:bodyPr>
            <a:normAutofit/>
          </a:bodyPr>
          <a:lstStyle/>
          <a:p>
            <a:r>
              <a:rPr lang="en-US" sz="1765" dirty="0">
                <a:solidFill>
                  <a:schemeClr val="tx1"/>
                </a:solidFill>
              </a:rPr>
              <a:t>Microsoft Trusted Cloud Principles - Transparency</a:t>
            </a:r>
          </a:p>
        </p:txBody>
      </p:sp>
      <p:sp>
        <p:nvSpPr>
          <p:cNvPr id="3" name="Text Placeholder 2"/>
          <p:cNvSpPr>
            <a:spLocks noGrp="1"/>
          </p:cNvSpPr>
          <p:nvPr>
            <p:ph type="body" sz="quarter" idx="13"/>
          </p:nvPr>
        </p:nvSpPr>
        <p:spPr>
          <a:xfrm>
            <a:off x="403144" y="1239564"/>
            <a:ext cx="11172383" cy="4955345"/>
          </a:xfrm>
        </p:spPr>
        <p:txBody>
          <a:bodyPr>
            <a:normAutofit/>
          </a:bodyPr>
          <a:lstStyle/>
          <a:p>
            <a:r>
              <a:rPr lang="en-US" sz="3600" dirty="0">
                <a:latin typeface="Segoe UI Light" panose="020B0502040204020203" pitchFamily="34" charset="0"/>
                <a:cs typeface="Segoe UI Light" panose="020B0502040204020203" pitchFamily="34" charset="0"/>
              </a:rPr>
              <a:t>Corporate and Social Responsibility Reports Hub</a:t>
            </a:r>
          </a:p>
        </p:txBody>
      </p:sp>
    </p:spTree>
    <p:extLst>
      <p:ext uri="{BB962C8B-B14F-4D97-AF65-F5344CB8AC3E}">
        <p14:creationId xmlns:p14="http://schemas.microsoft.com/office/powerpoint/2010/main" val="51197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A3E2909C7F2A459E596A12DF47E721" ma:contentTypeVersion="11" ma:contentTypeDescription="Create a new document." ma:contentTypeScope="" ma:versionID="0dfd5c40916f0a9836aa579bf5cea1a3">
  <xsd:schema xmlns:xsd="http://www.w3.org/2001/XMLSchema" xmlns:xs="http://www.w3.org/2001/XMLSchema" xmlns:p="http://schemas.microsoft.com/office/2006/metadata/properties" xmlns:ns1="http://schemas.microsoft.com/sharepoint/v3" xmlns:ns2="faec1ed0-38ed-43d4-a0e9-cf8e697fe8f1" xmlns:ns3="3f133cbe-dc86-4fdd-b52e-6160995f2811" targetNamespace="http://schemas.microsoft.com/office/2006/metadata/properties" ma:root="true" ma:fieldsID="f7b03b1f2a0aa91e59c8f985f0be4c34" ns1:_="" ns2:_="" ns3:_="">
    <xsd:import namespace="http://schemas.microsoft.com/sharepoint/v3"/>
    <xsd:import namespace="faec1ed0-38ed-43d4-a0e9-cf8e697fe8f1"/>
    <xsd:import namespace="3f133cbe-dc86-4fdd-b52e-6160995f2811"/>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ec1ed0-38ed-43d4-a0e9-cf8e697fe8f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133cbe-dc86-4fdd-b52e-6160995f281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979C06-1D8D-4477-9028-83B2FE903B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ec1ed0-38ed-43d4-a0e9-cf8e697fe8f1"/>
    <ds:schemaRef ds:uri="3f133cbe-dc86-4fdd-b52e-6160995f28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6DB394-0524-4783-9329-E33478598005}">
  <ds:schemaRefs>
    <ds:schemaRef ds:uri="http://schemas.microsoft.com/sharepoint/v3"/>
    <ds:schemaRef ds:uri="http://purl.org/dc/terms/"/>
    <ds:schemaRef ds:uri="http://schemas.microsoft.com/office/2006/metadata/properties"/>
    <ds:schemaRef ds:uri="http://schemas.microsoft.com/office/2006/documentManagement/types"/>
    <ds:schemaRef ds:uri="http://purl.org/dc/elements/1.1/"/>
    <ds:schemaRef ds:uri="faec1ed0-38ed-43d4-a0e9-cf8e697fe8f1"/>
    <ds:schemaRef ds:uri="http://schemas.microsoft.com/office/infopath/2007/PartnerControls"/>
    <ds:schemaRef ds:uri="http://schemas.openxmlformats.org/package/2006/metadata/core-properties"/>
    <ds:schemaRef ds:uri="3f133cbe-dc86-4fdd-b52e-6160995f2811"/>
    <ds:schemaRef ds:uri="http://www.w3.org/XML/1998/namespace"/>
    <ds:schemaRef ds:uri="http://purl.org/dc/dcmitype/"/>
  </ds:schemaRefs>
</ds:datastoreItem>
</file>

<file path=customXml/itemProps3.xml><?xml version="1.0" encoding="utf-8"?>
<ds:datastoreItem xmlns:ds="http://schemas.openxmlformats.org/officeDocument/2006/customXml" ds:itemID="{46A9793A-B3D1-4820-B538-663929A77A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2736</TotalTime>
  <Words>7523</Words>
  <Application>Microsoft Office PowerPoint</Application>
  <PresentationFormat>Widescreen</PresentationFormat>
  <Paragraphs>945</Paragraphs>
  <Slides>64</Slides>
  <Notes>60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Segoe UI</vt:lpstr>
      <vt:lpstr>Segoe UI Light</vt:lpstr>
      <vt:lpstr>Segoe UI Semilight</vt:lpstr>
      <vt:lpstr>Wingdings</vt:lpstr>
      <vt:lpstr>1_COLOR TEMPLATE</vt:lpstr>
      <vt:lpstr>Azure Security Fundamentals</vt:lpstr>
      <vt:lpstr>Agenda</vt:lpstr>
      <vt:lpstr>Agenda</vt:lpstr>
      <vt:lpstr>Introduction and Logistics</vt:lpstr>
      <vt:lpstr>Microsoft Trusted Cloud Principles</vt:lpstr>
      <vt:lpstr>Microsoft Trusted Cloud Principles - Security</vt:lpstr>
      <vt:lpstr>Microsoft Trusted Cloud Principles - Privacy</vt:lpstr>
      <vt:lpstr>Microsoft Trusted Cloud Principles - Compliance</vt:lpstr>
      <vt:lpstr>Microsoft Trusted Cloud Principles - Transparency</vt:lpstr>
      <vt:lpstr>Azure</vt:lpstr>
      <vt:lpstr>Cloud Computing Stack</vt:lpstr>
      <vt:lpstr>PowerPoint Presentation</vt:lpstr>
      <vt:lpstr>PowerPoint Presentation</vt:lpstr>
      <vt:lpstr>Azure Active Directory</vt:lpstr>
      <vt:lpstr>PowerPoint Presentation</vt:lpstr>
      <vt:lpstr>Subscriptions, Resource Groups and Resources</vt:lpstr>
      <vt:lpstr>Subscriptions, Resource Groups and Resources</vt:lpstr>
      <vt:lpstr>Subscriptions</vt:lpstr>
      <vt:lpstr>Identity Best Practices</vt:lpstr>
      <vt:lpstr>Azure Resource Manager (ARM)</vt:lpstr>
      <vt:lpstr>Resource Groups</vt:lpstr>
      <vt:lpstr>Management Policies</vt:lpstr>
      <vt:lpstr>Management Policies</vt:lpstr>
      <vt:lpstr>Management Policies</vt:lpstr>
      <vt:lpstr>Management Policies</vt:lpstr>
      <vt:lpstr>Management Policies</vt:lpstr>
      <vt:lpstr>Policy Definition structure</vt:lpstr>
      <vt:lpstr>  Resource Locks   </vt:lpstr>
      <vt:lpstr>Resource Locks</vt:lpstr>
      <vt:lpstr>Resource Lock Management</vt:lpstr>
      <vt:lpstr>Resource Lock Management</vt:lpstr>
      <vt:lpstr>Resource Lock Management</vt:lpstr>
      <vt:lpstr>Enterprise governance management</vt:lpstr>
      <vt:lpstr>Azure Blueprints</vt:lpstr>
      <vt:lpstr>Azure Security Center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 Sentinel </vt:lpstr>
      <vt:lpstr>PowerPoint Presentation</vt:lpstr>
      <vt:lpstr>Azure Monitor </vt:lpstr>
      <vt:lpstr>PowerPoint Presentation</vt:lpstr>
      <vt:lpstr>PowerPoint Presentation</vt:lpstr>
      <vt:lpstr>PowerPoint Presentation</vt:lpstr>
      <vt:lpstr>PowerPoint Presentation</vt:lpstr>
      <vt:lpstr>PowerPoint Presentation</vt:lpstr>
      <vt:lpstr>Azure Key Vault </vt:lpstr>
      <vt:lpstr>PowerPoint Presentation</vt:lpstr>
      <vt:lpstr>Azure Network Security </vt:lpstr>
      <vt:lpstr>Networking</vt:lpstr>
      <vt:lpstr>PowerPoint Presentation</vt:lpstr>
      <vt:lpstr>PowerPoint Presentation</vt:lpstr>
      <vt:lpstr>Azure Storage Security </vt:lpstr>
      <vt:lpstr>PowerPoint Presentation</vt:lpstr>
      <vt:lpstr>PowerPoint Presentation</vt:lpstr>
      <vt:lpstr>Azure SQL Security </vt:lpstr>
      <vt:lpstr>PowerPoint Presentation</vt:lpstr>
      <vt:lpstr>PowerPoint Presentation</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Overview</dc:title>
  <dc:creator>Andrew Nathan</dc:creator>
  <cp:lastModifiedBy>George Smpyrakis</cp:lastModifiedBy>
  <cp:revision>207</cp:revision>
  <dcterms:created xsi:type="dcterms:W3CDTF">2016-04-28T09:23:09Z</dcterms:created>
  <dcterms:modified xsi:type="dcterms:W3CDTF">2019-03-26T04:23:14Z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georgesm@microsoft.com</vt:lpwstr>
  </property>
  <property fmtid="{D5CDD505-2E9C-101B-9397-08002B2CF9AE}" pid="5" name="MSIP_Label_f42aa342-8706-4288-bd11-ebb85995028c_SetDate">
    <vt:lpwstr>2017-11-30T23:33:20.1933220Z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0x010100C9A3E2909C7F2A459E596A12DF47E721</vt:lpwstr>
  </property>
</Properties>
</file>