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59" r:id="rId5"/>
    <p:sldId id="260" r:id="rId6"/>
    <p:sldId id="261" r:id="rId7"/>
    <p:sldId id="258" r:id="rId8"/>
    <p:sldId id="263" r:id="rId9"/>
    <p:sldId id="264" r:id="rId10"/>
    <p:sldId id="265" r:id="rId11"/>
    <p:sldId id="274" r:id="rId12"/>
    <p:sldId id="266" r:id="rId13"/>
    <p:sldId id="267" r:id="rId14"/>
    <p:sldId id="268" r:id="rId15"/>
    <p:sldId id="275"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E904176-9EB4-4AE5-8E5A-222F7145CF92}" type="datetimeFigureOut">
              <a:rPr lang="en-IN" smtClean="0"/>
              <a:t>20-03-2025</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C9B22D-83E8-407D-B841-6ECDCC8FA04F}"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904176-9EB4-4AE5-8E5A-222F7145CF92}"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9B22D-83E8-407D-B841-6ECDCC8FA04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1C9B22D-83E8-407D-B841-6ECDCC8FA04F}"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904176-9EB4-4AE5-8E5A-222F7145CF92}"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E904176-9EB4-4AE5-8E5A-222F7145CF92}"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1C9B22D-83E8-407D-B841-6ECDCC8FA04F}"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FE904176-9EB4-4AE5-8E5A-222F7145CF92}" type="datetimeFigureOut">
              <a:rPr lang="en-IN" smtClean="0"/>
              <a:t>20-03-2025</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1C9B22D-83E8-407D-B841-6ECDCC8FA04F}"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FE904176-9EB4-4AE5-8E5A-222F7145CF92}"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9B22D-83E8-407D-B841-6ECDCC8FA04F}"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E904176-9EB4-4AE5-8E5A-222F7145CF92}" type="datetimeFigureOut">
              <a:rPr lang="en-IN" smtClean="0"/>
              <a:t>20-03-2025</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1C9B22D-83E8-407D-B841-6ECDCC8FA04F}"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E904176-9EB4-4AE5-8E5A-222F7145CF92}" type="datetimeFigureOut">
              <a:rPr lang="en-IN" smtClean="0"/>
              <a:t>20-03-2025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1C9B22D-83E8-407D-B841-6ECDCC8FA04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E904176-9EB4-4AE5-8E5A-222F7145CF92}" type="datetimeFigureOut">
              <a:rPr lang="en-IN" smtClean="0"/>
              <a:t>20-03-2025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1C9B22D-83E8-407D-B841-6ECDCC8FA0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1C9B22D-83E8-407D-B841-6ECDCC8FA04F}"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E904176-9EB4-4AE5-8E5A-222F7145CF92}" type="datetimeFigureOut">
              <a:rPr lang="en-IN" smtClean="0"/>
              <a:t>20-03-2025</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1C9B22D-83E8-407D-B841-6ECDCC8FA04F}"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E904176-9EB4-4AE5-8E5A-222F7145CF92}" type="datetimeFigureOut">
              <a:rPr lang="en-IN" smtClean="0"/>
              <a:t>20-03-2025</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E904176-9EB4-4AE5-8E5A-222F7145CF92}" type="datetimeFigureOut">
              <a:rPr lang="en-IN" smtClean="0"/>
              <a:t>20-03-2025</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1C9B22D-83E8-407D-B841-6ECDCC8FA04F}"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170" y="528878"/>
            <a:ext cx="8280920" cy="923330"/>
          </a:xfrm>
          <a:prstGeom prst="rect">
            <a:avLst/>
          </a:prstGeom>
          <a:noFill/>
          <a:ln>
            <a:solidFill>
              <a:schemeClr val="bg2">
                <a:lumMod val="75000"/>
              </a:schemeClr>
            </a:solidFill>
          </a:ln>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5400" b="1" cap="none" spc="0"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rPr>
              <a:t>Airline Data Analysis</a:t>
            </a:r>
          </a:p>
        </p:txBody>
      </p:sp>
      <p:sp>
        <p:nvSpPr>
          <p:cNvPr id="8" name="TextBox 7"/>
          <p:cNvSpPr txBox="1"/>
          <p:nvPr/>
        </p:nvSpPr>
        <p:spPr>
          <a:xfrm>
            <a:off x="915390" y="1563441"/>
            <a:ext cx="755847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Insights and Trends Using Python and MySQL</a:t>
            </a:r>
            <a:endParaRPr lang="en-IN" sz="2800"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462256" y="4149080"/>
            <a:ext cx="8219487" cy="175432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dirty="0">
                <a:latin typeface="Calibri" panose="020F0502020204030204" pitchFamily="34" charset="0"/>
                <a:ea typeface="Calibri" panose="020F0502020204030204" pitchFamily="34" charset="0"/>
                <a:cs typeface="Calibri" panose="020F0502020204030204" pitchFamily="34" charset="0"/>
              </a:rPr>
              <a:t>Exploring Airline Data for Business Insights</a:t>
            </a:r>
            <a:endParaRPr lang="en-US" sz="5400" b="1" cap="none" spc="0" dirty="0">
              <a:ln w="50800"/>
              <a:solidFill>
                <a:schemeClr val="bg1">
                  <a:shade val="5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BF3551B4-3BD2-4BA3-B4A6-C050F0817A5D}"/>
              </a:ext>
            </a:extLst>
          </p:cNvPr>
          <p:cNvSpPr/>
          <p:nvPr/>
        </p:nvSpPr>
        <p:spPr>
          <a:xfrm>
            <a:off x="59922" y="2659559"/>
            <a:ext cx="8621821" cy="707886"/>
          </a:xfrm>
          <a:prstGeom prst="rect">
            <a:avLst/>
          </a:prstGeom>
        </p:spPr>
        <p:txBody>
          <a:bodyPr wrap="square">
            <a:spAutoFit/>
          </a:bodyPr>
          <a:lstStyle/>
          <a:p>
            <a:pPr algn="ctr"/>
            <a:r>
              <a:rPr lang="en-US" sz="4000" b="1" dirty="0"/>
              <a:t>Presented by: Sandeep Patidar</a:t>
            </a:r>
            <a:endParaRPr lang="en-US" sz="4000" b="1" dirty="0">
              <a:ln w="50800"/>
              <a:solidFill>
                <a:schemeClr val="bg1">
                  <a:shade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4304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5549356"/>
            <a:ext cx="7920880" cy="58477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t>The majority of passengers belong to </a:t>
            </a:r>
            <a:r>
              <a:rPr lang="en-US" sz="1600" b="1" dirty="0"/>
              <a:t>China</a:t>
            </a:r>
            <a:r>
              <a:rPr lang="en-US" sz="1600" dirty="0"/>
              <a:t> and </a:t>
            </a:r>
            <a:r>
              <a:rPr lang="en-US" sz="1600" b="1" dirty="0"/>
              <a:t>Indonesia</a:t>
            </a:r>
            <a:r>
              <a:rPr lang="en-US" sz="1600" dirty="0"/>
              <a:t>, indicating a strong presence from these nationalities.</a:t>
            </a:r>
            <a:endParaRPr lang="en-IN" sz="1600" dirty="0">
              <a:solidFill>
                <a:schemeClr val="bg2">
                  <a:lumMod val="50000"/>
                </a:schemeClr>
              </a:solidFill>
            </a:endParaRPr>
          </a:p>
        </p:txBody>
      </p:sp>
      <p:pic>
        <p:nvPicPr>
          <p:cNvPr id="4" name="Picture 3">
            <a:extLst>
              <a:ext uri="{FF2B5EF4-FFF2-40B4-BE49-F238E27FC236}">
                <a16:creationId xmlns:a16="http://schemas.microsoft.com/office/drawing/2014/main" id="{A34238D6-1C0B-4688-91E2-7E194A7AD89E}"/>
              </a:ext>
            </a:extLst>
          </p:cNvPr>
          <p:cNvPicPr>
            <a:picLocks noChangeAspect="1"/>
          </p:cNvPicPr>
          <p:nvPr/>
        </p:nvPicPr>
        <p:blipFill>
          <a:blip r:embed="rId2"/>
          <a:stretch>
            <a:fillRect/>
          </a:stretch>
        </p:blipFill>
        <p:spPr>
          <a:xfrm>
            <a:off x="971600" y="1271657"/>
            <a:ext cx="6696744" cy="3949156"/>
          </a:xfrm>
          <a:prstGeom prst="rect">
            <a:avLst/>
          </a:prstGeom>
        </p:spPr>
      </p:pic>
      <p:sp>
        <p:nvSpPr>
          <p:cNvPr id="6" name="Rectangle 5">
            <a:extLst>
              <a:ext uri="{FF2B5EF4-FFF2-40B4-BE49-F238E27FC236}">
                <a16:creationId xmlns:a16="http://schemas.microsoft.com/office/drawing/2014/main" id="{64C75F4A-E6BA-427A-9273-D7376C2F4514}"/>
              </a:ext>
            </a:extLst>
          </p:cNvPr>
          <p:cNvSpPr/>
          <p:nvPr/>
        </p:nvSpPr>
        <p:spPr>
          <a:xfrm>
            <a:off x="1927368" y="404664"/>
            <a:ext cx="4948791" cy="646331"/>
          </a:xfrm>
          <a:prstGeom prst="rect">
            <a:avLst/>
          </a:prstGeom>
          <a:noFill/>
        </p:spPr>
        <p:txBody>
          <a:bodyPr wrap="none" lIns="91440" tIns="45720" rIns="91440" bIns="45720">
            <a:spAutoFit/>
          </a:bodyPr>
          <a:lstStyle/>
          <a:p>
            <a:pPr algn="ctr"/>
            <a:r>
              <a:rPr lang="en-US" sz="3600" b="1" dirty="0"/>
              <a:t>Top 10 Nationalities</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40216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4A76C1-4B62-4CFD-AD2C-C0E2D294B380}"/>
              </a:ext>
            </a:extLst>
          </p:cNvPr>
          <p:cNvSpPr/>
          <p:nvPr/>
        </p:nvSpPr>
        <p:spPr>
          <a:xfrm>
            <a:off x="1488851" y="404664"/>
            <a:ext cx="5399235" cy="584775"/>
          </a:xfrm>
          <a:prstGeom prst="rect">
            <a:avLst/>
          </a:prstGeom>
        </p:spPr>
        <p:txBody>
          <a:bodyPr wrap="none">
            <a:spAutoFit/>
          </a:bodyPr>
          <a:lstStyle/>
          <a:p>
            <a:pPr algn="ctr"/>
            <a:r>
              <a:rPr lang="en-US" sz="3200" b="1" dirty="0">
                <a:ln w="12700" cap="flat" cmpd="sng" algn="ctr">
                  <a:solidFill>
                    <a:srgbClr val="5B668F"/>
                  </a:solidFill>
                  <a:prstDash val="solid"/>
                  <a:round/>
                </a:ln>
                <a:solidFill>
                  <a:srgbClr val="0D0D0D"/>
                </a:solidFill>
                <a:latin typeface="Georgia" panose="02040502050405020303" pitchFamily="18" charset="0"/>
              </a:rPr>
              <a:t>Top 10 Country by Count</a:t>
            </a:r>
            <a:endParaRPr lang="en-US" sz="3200" dirty="0">
              <a:effectLst/>
            </a:endParaRPr>
          </a:p>
        </p:txBody>
      </p:sp>
      <p:pic>
        <p:nvPicPr>
          <p:cNvPr id="3" name="Picture 2">
            <a:extLst>
              <a:ext uri="{FF2B5EF4-FFF2-40B4-BE49-F238E27FC236}">
                <a16:creationId xmlns:a16="http://schemas.microsoft.com/office/drawing/2014/main" id="{19AA4E3D-8048-4533-B714-6D3891FD0736}"/>
              </a:ext>
            </a:extLst>
          </p:cNvPr>
          <p:cNvPicPr>
            <a:picLocks noChangeAspect="1"/>
          </p:cNvPicPr>
          <p:nvPr/>
        </p:nvPicPr>
        <p:blipFill>
          <a:blip r:embed="rId2"/>
          <a:stretch>
            <a:fillRect/>
          </a:stretch>
        </p:blipFill>
        <p:spPr>
          <a:xfrm>
            <a:off x="899592" y="1124744"/>
            <a:ext cx="6840760" cy="4800029"/>
          </a:xfrm>
          <a:prstGeom prst="rect">
            <a:avLst/>
          </a:prstGeom>
        </p:spPr>
      </p:pic>
    </p:spTree>
    <p:extLst>
      <p:ext uri="{BB962C8B-B14F-4D97-AF65-F5344CB8AC3E}">
        <p14:creationId xmlns:p14="http://schemas.microsoft.com/office/powerpoint/2010/main" val="245203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20" y="332656"/>
            <a:ext cx="6056466" cy="707886"/>
          </a:xfrm>
          <a:prstGeom prst="rect">
            <a:avLst/>
          </a:prstGeom>
          <a:noFill/>
        </p:spPr>
        <p:txBody>
          <a:bodyPr wrap="none" lIns="91440" tIns="45720" rIns="91440" bIns="45720">
            <a:spAutoFit/>
          </a:bodyPr>
          <a:lstStyle/>
          <a:p>
            <a:pPr algn="ctr"/>
            <a:r>
              <a:rPr lang="en-US" sz="4000" b="1" cap="none" spc="0" dirty="0">
                <a:ln w="12700">
                  <a:solidFill>
                    <a:schemeClr val="tx2">
                      <a:satMod val="155000"/>
                    </a:schemeClr>
                  </a:solidFill>
                  <a:prstDash val="solid"/>
                </a:ln>
                <a:solidFill>
                  <a:schemeClr val="tx1">
                    <a:lumMod val="95000"/>
                    <a:lumOff val="5000"/>
                  </a:schemeClr>
                </a:solidFill>
              </a:rPr>
              <a:t>Flights of Two Months</a:t>
            </a:r>
          </a:p>
        </p:txBody>
      </p:sp>
      <p:sp>
        <p:nvSpPr>
          <p:cNvPr id="4" name="Rectangle 3"/>
          <p:cNvSpPr/>
          <p:nvPr/>
        </p:nvSpPr>
        <p:spPr>
          <a:xfrm>
            <a:off x="611985" y="5212650"/>
            <a:ext cx="7632848"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plot shows fluctuations in daily flight counts over the last two months.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There are noticeable peaks and drops, indicating potential irregularities or external factors affecting flight frequency.</a:t>
            </a:r>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6BEF579-1466-4657-B8A7-7A715F910FF3}"/>
              </a:ext>
            </a:extLst>
          </p:cNvPr>
          <p:cNvPicPr>
            <a:picLocks noChangeAspect="1"/>
          </p:cNvPicPr>
          <p:nvPr/>
        </p:nvPicPr>
        <p:blipFill>
          <a:blip r:embed="rId2"/>
          <a:stretch>
            <a:fillRect/>
          </a:stretch>
        </p:blipFill>
        <p:spPr>
          <a:xfrm>
            <a:off x="756426" y="959203"/>
            <a:ext cx="7343966" cy="4253447"/>
          </a:xfrm>
          <a:prstGeom prst="rect">
            <a:avLst/>
          </a:prstGeom>
        </p:spPr>
      </p:pic>
    </p:spTree>
    <p:extLst>
      <p:ext uri="{BB962C8B-B14F-4D97-AF65-F5344CB8AC3E}">
        <p14:creationId xmlns:p14="http://schemas.microsoft.com/office/powerpoint/2010/main" val="350269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5341607"/>
            <a:ext cx="7200800" cy="10772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plot displays the age distribution of passengers, ranging from infancy to the elderly.</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Most age groups are evenly represented, indicating a balanced demographic of travelers.</a:t>
            </a:r>
            <a:endParaRPr lang="en-IN" sz="1600"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4BAF0A1-6D42-42BA-96F2-F751D4211965}"/>
              </a:ext>
            </a:extLst>
          </p:cNvPr>
          <p:cNvPicPr>
            <a:picLocks noChangeAspect="1"/>
          </p:cNvPicPr>
          <p:nvPr/>
        </p:nvPicPr>
        <p:blipFill>
          <a:blip r:embed="rId2"/>
          <a:stretch>
            <a:fillRect/>
          </a:stretch>
        </p:blipFill>
        <p:spPr>
          <a:xfrm>
            <a:off x="857292" y="919737"/>
            <a:ext cx="7099084" cy="4420184"/>
          </a:xfrm>
          <a:prstGeom prst="rect">
            <a:avLst/>
          </a:prstGeom>
        </p:spPr>
      </p:pic>
      <p:sp>
        <p:nvSpPr>
          <p:cNvPr id="6" name="Rectangle 5">
            <a:extLst>
              <a:ext uri="{FF2B5EF4-FFF2-40B4-BE49-F238E27FC236}">
                <a16:creationId xmlns:a16="http://schemas.microsoft.com/office/drawing/2014/main" id="{BFFAFC67-68B7-492F-83E2-DD051C322C61}"/>
              </a:ext>
            </a:extLst>
          </p:cNvPr>
          <p:cNvSpPr/>
          <p:nvPr/>
        </p:nvSpPr>
        <p:spPr>
          <a:xfrm>
            <a:off x="2182247" y="404664"/>
            <a:ext cx="4439037" cy="646331"/>
          </a:xfrm>
          <a:prstGeom prst="rect">
            <a:avLst/>
          </a:prstGeom>
          <a:noFill/>
        </p:spPr>
        <p:txBody>
          <a:bodyPr wrap="none" lIns="91440" tIns="45720" rIns="91440" bIns="45720">
            <a:spAutoFit/>
          </a:bodyPr>
          <a:lstStyle/>
          <a:p>
            <a:pPr algn="ctr"/>
            <a:r>
              <a:rPr lang="en-US" sz="3600" b="1" dirty="0"/>
              <a:t>Age of Passengers</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296290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87D21B-E040-4D46-9CCC-BDCEC48702C8}"/>
              </a:ext>
            </a:extLst>
          </p:cNvPr>
          <p:cNvPicPr>
            <a:picLocks noChangeAspect="1"/>
          </p:cNvPicPr>
          <p:nvPr/>
        </p:nvPicPr>
        <p:blipFill>
          <a:blip r:embed="rId2"/>
          <a:stretch>
            <a:fillRect/>
          </a:stretch>
        </p:blipFill>
        <p:spPr>
          <a:xfrm>
            <a:off x="1547664" y="1214151"/>
            <a:ext cx="5166569" cy="4429697"/>
          </a:xfrm>
          <a:prstGeom prst="rect">
            <a:avLst/>
          </a:prstGeom>
        </p:spPr>
      </p:pic>
      <p:sp>
        <p:nvSpPr>
          <p:cNvPr id="7" name="Rectangle 6">
            <a:extLst>
              <a:ext uri="{FF2B5EF4-FFF2-40B4-BE49-F238E27FC236}">
                <a16:creationId xmlns:a16="http://schemas.microsoft.com/office/drawing/2014/main" id="{C34B73B1-6CDB-46C9-8BF6-C7FDB59EE647}"/>
              </a:ext>
            </a:extLst>
          </p:cNvPr>
          <p:cNvSpPr/>
          <p:nvPr/>
        </p:nvSpPr>
        <p:spPr>
          <a:xfrm>
            <a:off x="2456359" y="404664"/>
            <a:ext cx="3890810" cy="646331"/>
          </a:xfrm>
          <a:prstGeom prst="rect">
            <a:avLst/>
          </a:prstGeom>
          <a:noFill/>
        </p:spPr>
        <p:txBody>
          <a:bodyPr wrap="none" lIns="91440" tIns="45720" rIns="91440" bIns="45720">
            <a:spAutoFit/>
          </a:bodyPr>
          <a:lstStyle/>
          <a:p>
            <a:pPr algn="ctr"/>
            <a:r>
              <a:rPr lang="en-US" sz="3600" b="1" dirty="0"/>
              <a:t>Top 10 Airports</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396402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118E56-429C-4D62-8D82-7D470BEC5CE0}"/>
              </a:ext>
            </a:extLst>
          </p:cNvPr>
          <p:cNvPicPr>
            <a:picLocks noChangeAspect="1"/>
          </p:cNvPicPr>
          <p:nvPr/>
        </p:nvPicPr>
        <p:blipFill>
          <a:blip r:embed="rId2"/>
          <a:stretch>
            <a:fillRect/>
          </a:stretch>
        </p:blipFill>
        <p:spPr>
          <a:xfrm>
            <a:off x="899592" y="1340768"/>
            <a:ext cx="6983117" cy="4583286"/>
          </a:xfrm>
          <a:prstGeom prst="rect">
            <a:avLst/>
          </a:prstGeom>
        </p:spPr>
      </p:pic>
      <p:sp>
        <p:nvSpPr>
          <p:cNvPr id="3" name="Rectangle 2">
            <a:extLst>
              <a:ext uri="{FF2B5EF4-FFF2-40B4-BE49-F238E27FC236}">
                <a16:creationId xmlns:a16="http://schemas.microsoft.com/office/drawing/2014/main" id="{C2470F0C-D466-4FE4-9F6D-16BF9A291A01}"/>
              </a:ext>
            </a:extLst>
          </p:cNvPr>
          <p:cNvSpPr/>
          <p:nvPr/>
        </p:nvSpPr>
        <p:spPr>
          <a:xfrm>
            <a:off x="1775407" y="476672"/>
            <a:ext cx="5086649" cy="584775"/>
          </a:xfrm>
          <a:prstGeom prst="rect">
            <a:avLst/>
          </a:prstGeom>
        </p:spPr>
        <p:txBody>
          <a:bodyPr wrap="none">
            <a:spAutoFit/>
          </a:bodyPr>
          <a:lstStyle/>
          <a:p>
            <a:pPr algn="ctr"/>
            <a:r>
              <a:rPr lang="en-US" sz="3200" b="1" dirty="0">
                <a:ln w="12700" cap="flat" cmpd="sng" algn="ctr">
                  <a:solidFill>
                    <a:srgbClr val="5B668F"/>
                  </a:solidFill>
                  <a:prstDash val="solid"/>
                  <a:round/>
                </a:ln>
                <a:solidFill>
                  <a:srgbClr val="0D0D0D"/>
                </a:solidFill>
                <a:latin typeface="Georgia" panose="02040502050405020303" pitchFamily="18" charset="0"/>
              </a:rPr>
              <a:t>Top 10 Arrival Airports</a:t>
            </a:r>
            <a:endParaRPr lang="en-US" sz="3200" dirty="0">
              <a:effectLst/>
            </a:endParaRPr>
          </a:p>
        </p:txBody>
      </p:sp>
    </p:spTree>
    <p:extLst>
      <p:ext uri="{BB962C8B-B14F-4D97-AF65-F5344CB8AC3E}">
        <p14:creationId xmlns:p14="http://schemas.microsoft.com/office/powerpoint/2010/main" val="287006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12308" y="260648"/>
            <a:ext cx="2903359" cy="584775"/>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3200" b="1" dirty="0"/>
              <a:t>Top 10 Pilots</a:t>
            </a:r>
            <a:endParaRPr lang="en-US" sz="3200" dirty="0">
              <a:effectLst/>
            </a:endParaRPr>
          </a:p>
        </p:txBody>
      </p:sp>
      <p:sp>
        <p:nvSpPr>
          <p:cNvPr id="2" name="Rectangle 1"/>
          <p:cNvSpPr/>
          <p:nvPr/>
        </p:nvSpPr>
        <p:spPr>
          <a:xfrm>
            <a:off x="827583" y="5197360"/>
            <a:ext cx="7272808"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This suggests a relatively equal distribution of flight responsibilities among the leading pilots, though the drop to one flight for some indicates possible variations in scheduling or data limitations.</a:t>
            </a:r>
            <a:endParaRPr lang="en-IN" sz="1600" dirty="0">
              <a:solidFill>
                <a:schemeClr val="accent1">
                  <a:lumMod val="75000"/>
                </a:schemeClr>
              </a:solidFill>
            </a:endParaRPr>
          </a:p>
        </p:txBody>
      </p:sp>
      <p:pic>
        <p:nvPicPr>
          <p:cNvPr id="4" name="Picture 3">
            <a:extLst>
              <a:ext uri="{FF2B5EF4-FFF2-40B4-BE49-F238E27FC236}">
                <a16:creationId xmlns:a16="http://schemas.microsoft.com/office/drawing/2014/main" id="{CB0EE232-E5EB-4B9F-8CDE-91620BDF8498}"/>
              </a:ext>
            </a:extLst>
          </p:cNvPr>
          <p:cNvPicPr>
            <a:picLocks noChangeAspect="1"/>
          </p:cNvPicPr>
          <p:nvPr/>
        </p:nvPicPr>
        <p:blipFill>
          <a:blip r:embed="rId2"/>
          <a:stretch>
            <a:fillRect/>
          </a:stretch>
        </p:blipFill>
        <p:spPr>
          <a:xfrm>
            <a:off x="1403648" y="1001276"/>
            <a:ext cx="5952981" cy="4196084"/>
          </a:xfrm>
          <a:prstGeom prst="rect">
            <a:avLst/>
          </a:prstGeom>
        </p:spPr>
      </p:pic>
    </p:spTree>
    <p:extLst>
      <p:ext uri="{BB962C8B-B14F-4D97-AF65-F5344CB8AC3E}">
        <p14:creationId xmlns:p14="http://schemas.microsoft.com/office/powerpoint/2010/main" val="75408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362" y="332656"/>
            <a:ext cx="5835252" cy="584775"/>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dirty="0"/>
              <a:t>Passenger Count by Month</a:t>
            </a:r>
            <a:endParaRPr lang="en-US" sz="3200" b="1" cap="all" spc="0" dirty="0">
              <a:ln w="0"/>
              <a:solidFill>
                <a:srgbClr val="00B0F0"/>
              </a:solidFill>
              <a:effectLst>
                <a:reflection blurRad="12700" stA="50000" endPos="50000" dist="5000" dir="5400000" sy="-100000" rotWithShape="0"/>
              </a:effectLst>
            </a:endParaRPr>
          </a:p>
        </p:txBody>
      </p:sp>
      <p:sp>
        <p:nvSpPr>
          <p:cNvPr id="3" name="Rectangle 2"/>
          <p:cNvSpPr/>
          <p:nvPr/>
        </p:nvSpPr>
        <p:spPr>
          <a:xfrm>
            <a:off x="935596" y="5385280"/>
            <a:ext cx="7056784" cy="10772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b="1" dirty="0"/>
              <a:t>January</a:t>
            </a:r>
            <a:r>
              <a:rPr lang="en-US" sz="1600" dirty="0"/>
              <a:t> has the highest passenger count, possibly due to New Year travel.</a:t>
            </a:r>
          </a:p>
          <a:p>
            <a:r>
              <a:rPr lang="en-US" sz="1600" dirty="0"/>
              <a:t>A slight decline in February, likely influenced by the shorter month.</a:t>
            </a:r>
          </a:p>
          <a:p>
            <a:r>
              <a:rPr lang="en-US" sz="1600" dirty="0"/>
              <a:t>A relatively stable distribution from March to October, suggesting consistent travel activity.</a:t>
            </a:r>
            <a:endParaRPr lang="en-IN" sz="1600" dirty="0">
              <a:solidFill>
                <a:srgbClr val="0070C0"/>
              </a:solidFill>
            </a:endParaRPr>
          </a:p>
        </p:txBody>
      </p:sp>
      <p:pic>
        <p:nvPicPr>
          <p:cNvPr id="4" name="Picture 3">
            <a:extLst>
              <a:ext uri="{FF2B5EF4-FFF2-40B4-BE49-F238E27FC236}">
                <a16:creationId xmlns:a16="http://schemas.microsoft.com/office/drawing/2014/main" id="{D20DA8D7-20DD-4D98-AB39-25BE7375B904}"/>
              </a:ext>
            </a:extLst>
          </p:cNvPr>
          <p:cNvPicPr>
            <a:picLocks noChangeAspect="1"/>
          </p:cNvPicPr>
          <p:nvPr/>
        </p:nvPicPr>
        <p:blipFill>
          <a:blip r:embed="rId2"/>
          <a:stretch>
            <a:fillRect/>
          </a:stretch>
        </p:blipFill>
        <p:spPr>
          <a:xfrm>
            <a:off x="935596" y="917431"/>
            <a:ext cx="6916115" cy="4467849"/>
          </a:xfrm>
          <a:prstGeom prst="rect">
            <a:avLst/>
          </a:prstGeom>
        </p:spPr>
      </p:pic>
    </p:spTree>
    <p:extLst>
      <p:ext uri="{BB962C8B-B14F-4D97-AF65-F5344CB8AC3E}">
        <p14:creationId xmlns:p14="http://schemas.microsoft.com/office/powerpoint/2010/main" val="745100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404DC57-C4CD-4050-AD7F-005114B50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732" y="1268760"/>
            <a:ext cx="7102535" cy="3995176"/>
          </a:xfrm>
          <a:prstGeom prst="rect">
            <a:avLst/>
          </a:prstGeom>
        </p:spPr>
      </p:pic>
    </p:spTree>
    <p:extLst>
      <p:ext uri="{BB962C8B-B14F-4D97-AF65-F5344CB8AC3E}">
        <p14:creationId xmlns:p14="http://schemas.microsoft.com/office/powerpoint/2010/main" val="340829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85" y="1043603"/>
            <a:ext cx="8280919" cy="830997"/>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2400" b="1" dirty="0"/>
              <a:t>Title: </a:t>
            </a:r>
            <a:r>
              <a:rPr lang="en-US" sz="2400" dirty="0"/>
              <a:t>Analyzing Passenger and Flight Data for Strategic Insights in the Airline Industry</a:t>
            </a:r>
            <a:endParaRPr lang="en-US" sz="2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Rectangle 2"/>
          <p:cNvSpPr/>
          <p:nvPr/>
        </p:nvSpPr>
        <p:spPr>
          <a:xfrm>
            <a:off x="2479506" y="275506"/>
            <a:ext cx="4128053" cy="646331"/>
          </a:xfrm>
          <a:prstGeom prst="rect">
            <a:avLst/>
          </a:prstGeom>
          <a:noFill/>
        </p:spPr>
        <p:txBody>
          <a:bodyPr wrap="none" lIns="91440" tIns="45720" rIns="91440" bIns="45720">
            <a:spAutoFit/>
          </a:bodyPr>
          <a:lstStyle/>
          <a:p>
            <a:pPr algn="ctr"/>
            <a:r>
              <a:rPr lang="en-IN" sz="3600" i="1" dirty="0"/>
              <a:t>Problem Statement</a:t>
            </a:r>
            <a:endParaRPr lang="en-US" sz="36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151044" y="2062589"/>
            <a:ext cx="8784976" cy="1200329"/>
          </a:xfrm>
          <a:prstGeom prst="rect">
            <a:avLst/>
          </a:prstGeom>
          <a:noFill/>
        </p:spPr>
        <p:txBody>
          <a:bodyPr wrap="square" lIns="91440" tIns="45720" rIns="91440" bIns="45720">
            <a:spAutoFit/>
          </a:bodyPr>
          <a:lstStyle/>
          <a:p>
            <a:pPr algn="just"/>
            <a:r>
              <a:rPr lang="en-US" b="1" dirty="0"/>
              <a:t>Challenge:</a:t>
            </a:r>
            <a:r>
              <a:rPr lang="en-US" dirty="0"/>
              <a:t> Airlines face challenges in managing flight operations, understanding   passenger demographics, and optimizing airport logistics. Analyzing this data can help in improving operational efficiency, enhancing customer satisfaction, and making data-driven decisions.</a:t>
            </a:r>
            <a:endParaRPr lang="en-US" b="1" cap="none" spc="200" dirty="0">
              <a:ln w="29210">
                <a:solidFill>
                  <a:schemeClr val="accent3">
                    <a:tint val="10000"/>
                  </a:schemeClr>
                </a:solidFill>
              </a:ln>
              <a:solidFill>
                <a:schemeClr val="accent3">
                  <a:satMod val="200000"/>
                  <a:alpha val="50000"/>
                </a:schemeClr>
              </a:solidFill>
              <a:effectLst>
                <a:innerShdw blurRad="50800" dist="50800" dir="8100000">
                  <a:srgbClr val="7D7D7D">
                    <a:alpha val="73000"/>
                  </a:srgbClr>
                </a:innerShdw>
              </a:effectLst>
            </a:endParaRPr>
          </a:p>
        </p:txBody>
      </p:sp>
      <p:sp>
        <p:nvSpPr>
          <p:cNvPr id="6" name="Rectangle 5"/>
          <p:cNvSpPr/>
          <p:nvPr/>
        </p:nvSpPr>
        <p:spPr>
          <a:xfrm>
            <a:off x="513685" y="3068960"/>
            <a:ext cx="8090763" cy="2308324"/>
          </a:xfrm>
          <a:prstGeom prst="rect">
            <a:avLst/>
          </a:prstGeom>
        </p:spPr>
        <p:txBody>
          <a:bodyPr wrap="square">
            <a:spAutoFit/>
          </a:bodyPr>
          <a:lstStyle/>
          <a:p>
            <a:endParaRPr lang="en-US" b="1" dirty="0"/>
          </a:p>
          <a:p>
            <a:r>
              <a:rPr lang="en-US" b="1" dirty="0"/>
              <a:t>Problem Statement:</a:t>
            </a:r>
          </a:p>
          <a:p>
            <a:endParaRPr lang="en-US" dirty="0"/>
          </a:p>
          <a:p>
            <a:pPr lvl="1"/>
            <a:r>
              <a:rPr lang="en-US" dirty="0"/>
              <a:t>Identifying trends in passenger demographics, flight performance, and airport preferences.</a:t>
            </a:r>
            <a:br>
              <a:rPr lang="en-US" dirty="0"/>
            </a:br>
            <a:r>
              <a:rPr lang="en-US" dirty="0"/>
              <a:t>Detecting outliers and cleaning data for better accuracy.</a:t>
            </a:r>
            <a:br>
              <a:rPr lang="en-US" dirty="0"/>
            </a:br>
            <a:r>
              <a:rPr lang="en-US" dirty="0"/>
              <a:t>Understanding seasonal variations and their impact on flight punctuality and passenger flow.</a:t>
            </a:r>
          </a:p>
        </p:txBody>
      </p:sp>
    </p:spTree>
    <p:extLst>
      <p:ext uri="{BB962C8B-B14F-4D97-AF65-F5344CB8AC3E}">
        <p14:creationId xmlns:p14="http://schemas.microsoft.com/office/powerpoint/2010/main" val="88440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1705" y="260648"/>
            <a:ext cx="3671198" cy="646331"/>
          </a:xfrm>
          <a:prstGeom prst="rect">
            <a:avLst/>
          </a:prstGeom>
          <a:noFill/>
        </p:spPr>
        <p:txBody>
          <a:bodyPr wrap="none" lIns="91440" tIns="45720" rIns="91440" bIns="45720">
            <a:spAutoFit/>
          </a:bodyPr>
          <a:lstStyle/>
          <a:p>
            <a:pPr algn="ctr"/>
            <a:r>
              <a:rPr lang="en-IN" sz="3600" dirty="0">
                <a:latin typeface="Calibri" panose="020F0502020204030204" pitchFamily="34" charset="0"/>
                <a:ea typeface="Calibri" panose="020F0502020204030204" pitchFamily="34" charset="0"/>
                <a:cs typeface="Calibri" panose="020F0502020204030204" pitchFamily="34" charset="0"/>
              </a:rPr>
              <a:t>Goal</a:t>
            </a:r>
            <a:r>
              <a:rPr lang="en-IN" sz="3600" dirty="0"/>
              <a:t> &amp; Summary</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Rectangle 2"/>
          <p:cNvSpPr/>
          <p:nvPr/>
        </p:nvSpPr>
        <p:spPr>
          <a:xfrm>
            <a:off x="2580672" y="994774"/>
            <a:ext cx="3493264" cy="369332"/>
          </a:xfrm>
          <a:prstGeom prst="rect">
            <a:avLst/>
          </a:prstGeom>
        </p:spPr>
        <p:txBody>
          <a:bodyPr wrap="none">
            <a:spAutoFit/>
          </a:bodyPr>
          <a:lstStyle/>
          <a:p>
            <a:r>
              <a:rPr lang="en-IN" b="1" dirty="0"/>
              <a:t>Title:</a:t>
            </a:r>
            <a:r>
              <a:rPr lang="en-IN" dirty="0"/>
              <a:t> </a:t>
            </a:r>
            <a:r>
              <a:rPr lang="en-IN" i="1" dirty="0"/>
              <a:t>Objectives &amp; Key Insights</a:t>
            </a:r>
            <a:endParaRPr lang="en-IN" dirty="0"/>
          </a:p>
        </p:txBody>
      </p:sp>
      <p:sp>
        <p:nvSpPr>
          <p:cNvPr id="4" name="Rectangle 3"/>
          <p:cNvSpPr/>
          <p:nvPr/>
        </p:nvSpPr>
        <p:spPr>
          <a:xfrm>
            <a:off x="899592" y="1628800"/>
            <a:ext cx="7416824" cy="923330"/>
          </a:xfrm>
          <a:prstGeom prst="rect">
            <a:avLst/>
          </a:prstGeom>
        </p:spPr>
        <p:txBody>
          <a:bodyPr wrap="square">
            <a:spAutoFit/>
          </a:bodyPr>
          <a:lstStyle/>
          <a:p>
            <a:r>
              <a:rPr lang="en-US" b="1" dirty="0"/>
              <a:t>Goal:  </a:t>
            </a:r>
            <a:r>
              <a:rPr lang="en-US" dirty="0"/>
              <a:t>Analyze airline data effectively using Python libraries (NumPy, Pandas, Matplotlib) and MySQL.</a:t>
            </a:r>
            <a:br>
              <a:rPr lang="en-US" dirty="0"/>
            </a:br>
            <a:r>
              <a:rPr lang="en-US" dirty="0"/>
              <a:t>Present meaningful insights through data analysis and visualizations.</a:t>
            </a:r>
          </a:p>
        </p:txBody>
      </p:sp>
      <p:sp>
        <p:nvSpPr>
          <p:cNvPr id="5" name="Rectangle 4"/>
          <p:cNvSpPr/>
          <p:nvPr/>
        </p:nvSpPr>
        <p:spPr>
          <a:xfrm>
            <a:off x="899592" y="3140968"/>
            <a:ext cx="7848872" cy="2031325"/>
          </a:xfrm>
          <a:prstGeom prst="rect">
            <a:avLst/>
          </a:prstGeom>
        </p:spPr>
        <p:txBody>
          <a:bodyPr wrap="square">
            <a:spAutoFit/>
          </a:bodyPr>
          <a:lstStyle/>
          <a:p>
            <a:r>
              <a:rPr lang="en-US" b="1" dirty="0"/>
              <a:t>Summary of Findings: </a:t>
            </a:r>
            <a:r>
              <a:rPr lang="en-US" dirty="0"/>
              <a:t>Passenger demographics show distinct patterns based on age, gender, and nationality.</a:t>
            </a:r>
          </a:p>
          <a:p>
            <a:r>
              <a:rPr lang="en-US" dirty="0"/>
              <a:t>Analysis of flight performance reveals key factors affecting delays and on-time arrivals.</a:t>
            </a:r>
          </a:p>
          <a:p>
            <a:r>
              <a:rPr lang="en-US" dirty="0"/>
              <a:t>Data cleaning (handling null values &amp; outliers) enhanced the accuracy of insights.</a:t>
            </a:r>
          </a:p>
          <a:p>
            <a:r>
              <a:rPr lang="en-US" dirty="0"/>
              <a:t>Seasonal trends in passenger flow and airport preferences were identified.</a:t>
            </a:r>
          </a:p>
        </p:txBody>
      </p:sp>
    </p:spTree>
    <p:extLst>
      <p:ext uri="{BB962C8B-B14F-4D97-AF65-F5344CB8AC3E}">
        <p14:creationId xmlns:p14="http://schemas.microsoft.com/office/powerpoint/2010/main" val="41056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6423" y="404664"/>
            <a:ext cx="4583306" cy="646331"/>
          </a:xfrm>
          <a:prstGeom prst="rect">
            <a:avLst/>
          </a:prstGeom>
          <a:noFill/>
        </p:spPr>
        <p:txBody>
          <a:bodyPr wrap="none" lIns="91440" tIns="45720" rIns="91440" bIns="45720">
            <a:spAutoFit/>
          </a:bodyPr>
          <a:lstStyle/>
          <a:p>
            <a:r>
              <a:rPr lang="en-US" sz="3600" b="1" dirty="0"/>
              <a:t>Columns and Type</a:t>
            </a:r>
            <a:endParaRPr lang="en-US" sz="3600" dirty="0">
              <a:effectLst/>
            </a:endParaRPr>
          </a:p>
        </p:txBody>
      </p:sp>
      <p:pic>
        <p:nvPicPr>
          <p:cNvPr id="4" name="Picture 3">
            <a:extLst>
              <a:ext uri="{FF2B5EF4-FFF2-40B4-BE49-F238E27FC236}">
                <a16:creationId xmlns:a16="http://schemas.microsoft.com/office/drawing/2014/main" id="{2BC3CE4A-D9BA-4846-B462-39C546D04473}"/>
              </a:ext>
            </a:extLst>
          </p:cNvPr>
          <p:cNvPicPr>
            <a:picLocks noChangeAspect="1"/>
          </p:cNvPicPr>
          <p:nvPr/>
        </p:nvPicPr>
        <p:blipFill>
          <a:blip r:embed="rId2"/>
          <a:stretch>
            <a:fillRect/>
          </a:stretch>
        </p:blipFill>
        <p:spPr>
          <a:xfrm>
            <a:off x="1727684" y="1340768"/>
            <a:ext cx="5688632" cy="4397750"/>
          </a:xfrm>
          <a:prstGeom prst="rect">
            <a:avLst/>
          </a:prstGeom>
        </p:spPr>
      </p:pic>
    </p:spTree>
    <p:extLst>
      <p:ext uri="{BB962C8B-B14F-4D97-AF65-F5344CB8AC3E}">
        <p14:creationId xmlns:p14="http://schemas.microsoft.com/office/powerpoint/2010/main" val="343342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4" y="404664"/>
            <a:ext cx="2920992" cy="646331"/>
          </a:xfrm>
          <a:prstGeom prst="rect">
            <a:avLst/>
          </a:prstGeom>
          <a:noFill/>
        </p:spPr>
        <p:txBody>
          <a:bodyPr wrap="none" lIns="91440" tIns="45720" rIns="91440" bIns="45720">
            <a:spAutoFit/>
          </a:bodyPr>
          <a:lstStyle/>
          <a:p>
            <a:pPr algn="ctr"/>
            <a:r>
              <a:rPr lang="en-US" sz="3600" b="1" dirty="0"/>
              <a:t>Null Values</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4" name="Picture 3">
            <a:extLst>
              <a:ext uri="{FF2B5EF4-FFF2-40B4-BE49-F238E27FC236}">
                <a16:creationId xmlns:a16="http://schemas.microsoft.com/office/drawing/2014/main" id="{CF3ADFFD-3085-452D-8D74-B08D06347262}"/>
              </a:ext>
            </a:extLst>
          </p:cNvPr>
          <p:cNvPicPr>
            <a:picLocks noChangeAspect="1"/>
          </p:cNvPicPr>
          <p:nvPr/>
        </p:nvPicPr>
        <p:blipFill>
          <a:blip r:embed="rId2"/>
          <a:stretch>
            <a:fillRect/>
          </a:stretch>
        </p:blipFill>
        <p:spPr>
          <a:xfrm>
            <a:off x="2051720" y="1341610"/>
            <a:ext cx="4700083" cy="4174779"/>
          </a:xfrm>
          <a:prstGeom prst="rect">
            <a:avLst/>
          </a:prstGeom>
        </p:spPr>
      </p:pic>
    </p:spTree>
    <p:extLst>
      <p:ext uri="{BB962C8B-B14F-4D97-AF65-F5344CB8AC3E}">
        <p14:creationId xmlns:p14="http://schemas.microsoft.com/office/powerpoint/2010/main" val="342838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2893" y="3475167"/>
            <a:ext cx="7666247"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Discusses the presence of duplicate records in the dataset, which can lead to biased results. It describes how duplicate values were identified and removed to maintain data integrity, ensuring more accurate analysis.</a:t>
            </a:r>
          </a:p>
          <a:p>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rows of duplicate value is zero.</a:t>
            </a:r>
            <a:endParaRPr lang="en-IN"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E0BA4DD-0201-4604-AB47-A183687750DA}"/>
              </a:ext>
            </a:extLst>
          </p:cNvPr>
          <p:cNvPicPr>
            <a:picLocks noChangeAspect="1"/>
          </p:cNvPicPr>
          <p:nvPr/>
        </p:nvPicPr>
        <p:blipFill>
          <a:blip r:embed="rId2"/>
          <a:stretch>
            <a:fillRect/>
          </a:stretch>
        </p:blipFill>
        <p:spPr>
          <a:xfrm>
            <a:off x="1475656" y="1365133"/>
            <a:ext cx="5825501" cy="1368710"/>
          </a:xfrm>
          <a:prstGeom prst="rect">
            <a:avLst/>
          </a:prstGeom>
          <a:effectLst>
            <a:softEdge rad="76200"/>
          </a:effectLst>
        </p:spPr>
      </p:pic>
      <p:sp>
        <p:nvSpPr>
          <p:cNvPr id="7" name="Rectangle 6">
            <a:extLst>
              <a:ext uri="{FF2B5EF4-FFF2-40B4-BE49-F238E27FC236}">
                <a16:creationId xmlns:a16="http://schemas.microsoft.com/office/drawing/2014/main" id="{5C2411DA-B18A-423E-908A-4FCD89A49ED9}"/>
              </a:ext>
            </a:extLst>
          </p:cNvPr>
          <p:cNvSpPr/>
          <p:nvPr/>
        </p:nvSpPr>
        <p:spPr>
          <a:xfrm>
            <a:off x="2304877" y="404664"/>
            <a:ext cx="4193777" cy="646331"/>
          </a:xfrm>
          <a:prstGeom prst="rect">
            <a:avLst/>
          </a:prstGeom>
          <a:noFill/>
        </p:spPr>
        <p:txBody>
          <a:bodyPr wrap="none" lIns="91440" tIns="45720" rIns="91440" bIns="45720">
            <a:spAutoFit/>
          </a:bodyPr>
          <a:lstStyle/>
          <a:p>
            <a:pPr algn="ctr"/>
            <a:r>
              <a:rPr lang="en-US" sz="3600" b="1" dirty="0"/>
              <a:t>Duplicate Values</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32988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4797152"/>
            <a:ext cx="7488832"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Presents the initial statistical summary of the dataset before handling outliers. This includes measures such as mean, median, and standard deviation, highlighting potential anomalies that could impact the results.</a:t>
            </a:r>
            <a:endParaRPr lang="en-IN"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F08BAF7-4206-49BA-A05D-883451694F08}"/>
              </a:ext>
            </a:extLst>
          </p:cNvPr>
          <p:cNvPicPr>
            <a:picLocks noChangeAspect="1"/>
          </p:cNvPicPr>
          <p:nvPr/>
        </p:nvPicPr>
        <p:blipFill>
          <a:blip r:embed="rId2"/>
          <a:stretch>
            <a:fillRect/>
          </a:stretch>
        </p:blipFill>
        <p:spPr>
          <a:xfrm>
            <a:off x="1835696" y="1287001"/>
            <a:ext cx="5473724" cy="3070247"/>
          </a:xfrm>
          <a:prstGeom prst="rect">
            <a:avLst/>
          </a:prstGeom>
        </p:spPr>
      </p:pic>
      <p:sp>
        <p:nvSpPr>
          <p:cNvPr id="6" name="Rectangle 5">
            <a:extLst>
              <a:ext uri="{FF2B5EF4-FFF2-40B4-BE49-F238E27FC236}">
                <a16:creationId xmlns:a16="http://schemas.microsoft.com/office/drawing/2014/main" id="{9D0AC73F-BE8D-4355-98CC-1B39788DEF9B}"/>
              </a:ext>
            </a:extLst>
          </p:cNvPr>
          <p:cNvSpPr/>
          <p:nvPr/>
        </p:nvSpPr>
        <p:spPr>
          <a:xfrm>
            <a:off x="2001909" y="404664"/>
            <a:ext cx="4799712" cy="646331"/>
          </a:xfrm>
          <a:prstGeom prst="rect">
            <a:avLst/>
          </a:prstGeom>
          <a:noFill/>
        </p:spPr>
        <p:txBody>
          <a:bodyPr wrap="none" lIns="91440" tIns="45720" rIns="91440" bIns="45720">
            <a:spAutoFit/>
          </a:bodyPr>
          <a:lstStyle/>
          <a:p>
            <a:pPr algn="ctr"/>
            <a:r>
              <a:rPr lang="en-US" sz="3600" b="1" dirty="0"/>
              <a:t>Summary Statistics</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2984237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4550573"/>
            <a:ext cx="7920880"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flight status distribution shows a nearly equal count of </a:t>
            </a:r>
            <a:r>
              <a:rPr lang="en-US" b="1" dirty="0">
                <a:latin typeface="Calibri" panose="020F0502020204030204" pitchFamily="34" charset="0"/>
                <a:ea typeface="Calibri" panose="020F0502020204030204" pitchFamily="34" charset="0"/>
                <a:cs typeface="Calibri" panose="020F0502020204030204" pitchFamily="34" charset="0"/>
              </a:rPr>
              <a:t>Cancelled</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On Time</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Delayed</a:t>
            </a:r>
            <a:r>
              <a:rPr lang="en-US" dirty="0">
                <a:latin typeface="Calibri" panose="020F0502020204030204" pitchFamily="34" charset="0"/>
                <a:ea typeface="Calibri" panose="020F0502020204030204" pitchFamily="34" charset="0"/>
                <a:cs typeface="Calibri" panose="020F0502020204030204" pitchFamily="34" charset="0"/>
              </a:rPr>
              <a:t> flights.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This balance suggests that no single status overwhelmingly dominates the dataset.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The distribution can help in analyzing factors influencing flight delays or cancellations.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Further exploration can identify patterns to improve operational efficiency and reduce delays.</a:t>
            </a:r>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114CCF4-E714-463E-B0AC-1436BAAE7C48}"/>
              </a:ext>
            </a:extLst>
          </p:cNvPr>
          <p:cNvPicPr>
            <a:picLocks noChangeAspect="1"/>
          </p:cNvPicPr>
          <p:nvPr/>
        </p:nvPicPr>
        <p:blipFill>
          <a:blip r:embed="rId2"/>
          <a:stretch>
            <a:fillRect/>
          </a:stretch>
        </p:blipFill>
        <p:spPr>
          <a:xfrm>
            <a:off x="1547664" y="983101"/>
            <a:ext cx="5676288" cy="3552905"/>
          </a:xfrm>
          <a:prstGeom prst="rect">
            <a:avLst/>
          </a:prstGeom>
        </p:spPr>
      </p:pic>
      <p:sp>
        <p:nvSpPr>
          <p:cNvPr id="7" name="Rectangle 6">
            <a:extLst>
              <a:ext uri="{FF2B5EF4-FFF2-40B4-BE49-F238E27FC236}">
                <a16:creationId xmlns:a16="http://schemas.microsoft.com/office/drawing/2014/main" id="{3A6E31C9-0D59-4700-8DFA-04DD49704D53}"/>
              </a:ext>
            </a:extLst>
          </p:cNvPr>
          <p:cNvSpPr/>
          <p:nvPr/>
        </p:nvSpPr>
        <p:spPr>
          <a:xfrm>
            <a:off x="1278957" y="404664"/>
            <a:ext cx="6245621" cy="646331"/>
          </a:xfrm>
          <a:prstGeom prst="rect">
            <a:avLst/>
          </a:prstGeom>
          <a:noFill/>
        </p:spPr>
        <p:txBody>
          <a:bodyPr wrap="none" lIns="91440" tIns="45720" rIns="91440" bIns="45720">
            <a:spAutoFit/>
          </a:bodyPr>
          <a:lstStyle/>
          <a:p>
            <a:pPr algn="ctr"/>
            <a:r>
              <a:rPr lang="en-US" sz="3600" b="1" dirty="0"/>
              <a:t>Flight Status Distribution</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176717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4725144"/>
            <a:ext cx="7920880"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gender distribution of passengers is relatively balanced, with a slightly higher count of </a:t>
            </a:r>
            <a:r>
              <a:rPr lang="en-US" b="1" dirty="0">
                <a:latin typeface="Calibri" panose="020F0502020204030204" pitchFamily="34" charset="0"/>
                <a:ea typeface="Calibri" panose="020F0502020204030204" pitchFamily="34" charset="0"/>
                <a:cs typeface="Calibri" panose="020F0502020204030204" pitchFamily="34" charset="0"/>
              </a:rPr>
              <a:t>Male</a:t>
            </a:r>
            <a:r>
              <a:rPr lang="en-US" dirty="0">
                <a:latin typeface="Calibri" panose="020F0502020204030204" pitchFamily="34" charset="0"/>
                <a:ea typeface="Calibri" panose="020F0502020204030204" pitchFamily="34" charset="0"/>
                <a:cs typeface="Calibri" panose="020F0502020204030204" pitchFamily="34" charset="0"/>
              </a:rPr>
              <a:t> passengers compared to </a:t>
            </a:r>
            <a:r>
              <a:rPr lang="en-US" b="1" dirty="0">
                <a:latin typeface="Calibri" panose="020F0502020204030204" pitchFamily="34" charset="0"/>
                <a:ea typeface="Calibri" panose="020F0502020204030204" pitchFamily="34" charset="0"/>
                <a:cs typeface="Calibri" panose="020F0502020204030204" pitchFamily="34" charset="0"/>
              </a:rPr>
              <a:t>Female</a:t>
            </a:r>
            <a:r>
              <a:rPr lang="en-US" dirty="0">
                <a:latin typeface="Calibri" panose="020F0502020204030204" pitchFamily="34" charset="0"/>
                <a:ea typeface="Calibri" panose="020F0502020204030204" pitchFamily="34" charset="0"/>
                <a:cs typeface="Calibri" panose="020F0502020204030204" pitchFamily="34" charset="0"/>
              </a:rPr>
              <a: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This near-equal distribution suggests diverse representation in the dataset.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Such balanced data can help in unbiased demographic analysis.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Further exploration can reveal if there are any significant behavioral differences between the genders in flight preferences or delays.</a:t>
            </a:r>
            <a:endParaRPr lang="en-IN"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B2CD7DA-0CD8-4352-AFF3-6881E345EC8A}"/>
              </a:ext>
            </a:extLst>
          </p:cNvPr>
          <p:cNvPicPr>
            <a:picLocks noChangeAspect="1"/>
          </p:cNvPicPr>
          <p:nvPr/>
        </p:nvPicPr>
        <p:blipFill>
          <a:blip r:embed="rId2"/>
          <a:stretch>
            <a:fillRect/>
          </a:stretch>
        </p:blipFill>
        <p:spPr>
          <a:xfrm>
            <a:off x="1979712" y="1183637"/>
            <a:ext cx="4963218" cy="3410426"/>
          </a:xfrm>
          <a:prstGeom prst="rect">
            <a:avLst/>
          </a:prstGeom>
        </p:spPr>
      </p:pic>
      <p:sp>
        <p:nvSpPr>
          <p:cNvPr id="6" name="Rectangle 5">
            <a:extLst>
              <a:ext uri="{FF2B5EF4-FFF2-40B4-BE49-F238E27FC236}">
                <a16:creationId xmlns:a16="http://schemas.microsoft.com/office/drawing/2014/main" id="{4A072DBA-07E0-4C20-80D5-B5EC0CB4CFB1}"/>
              </a:ext>
            </a:extLst>
          </p:cNvPr>
          <p:cNvSpPr/>
          <p:nvPr/>
        </p:nvSpPr>
        <p:spPr>
          <a:xfrm>
            <a:off x="782025" y="404664"/>
            <a:ext cx="7239482" cy="646331"/>
          </a:xfrm>
          <a:prstGeom prst="rect">
            <a:avLst/>
          </a:prstGeom>
          <a:noFill/>
        </p:spPr>
        <p:txBody>
          <a:bodyPr wrap="none" lIns="91440" tIns="45720" rIns="91440" bIns="45720">
            <a:spAutoFit/>
          </a:bodyPr>
          <a:lstStyle/>
          <a:p>
            <a:pPr algn="ctr"/>
            <a:r>
              <a:rPr lang="en-US" sz="3600" b="1" dirty="0"/>
              <a:t>Gender Distribution by Count</a:t>
            </a:r>
            <a:endParaRPr lang="en-US" sz="3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22476030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274</TotalTime>
  <Words>610</Words>
  <Application>Microsoft Office PowerPoint</Application>
  <PresentationFormat>On-screen Show (4:3)</PresentationFormat>
  <Paragraphs>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Georgia</vt:lpstr>
      <vt:lpstr>Wingdings</vt:lpstr>
      <vt:lpstr>Wingdings 2</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the king</cp:lastModifiedBy>
  <cp:revision>48</cp:revision>
  <dcterms:created xsi:type="dcterms:W3CDTF">2025-02-27T06:38:37Z</dcterms:created>
  <dcterms:modified xsi:type="dcterms:W3CDTF">2025-03-20T10:45:20Z</dcterms:modified>
</cp:coreProperties>
</file>