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64" r:id="rId2"/>
    <p:sldId id="303" r:id="rId3"/>
    <p:sldId id="281" r:id="rId4"/>
    <p:sldId id="278" r:id="rId5"/>
    <p:sldId id="296" r:id="rId6"/>
    <p:sldId id="292" r:id="rId7"/>
    <p:sldId id="301" r:id="rId8"/>
    <p:sldId id="302" r:id="rId9"/>
    <p:sldId id="293" r:id="rId10"/>
    <p:sldId id="294" r:id="rId11"/>
    <p:sldId id="295" r:id="rId12"/>
    <p:sldId id="297" r:id="rId13"/>
    <p:sldId id="298" r:id="rId14"/>
    <p:sldId id="304" r:id="rId15"/>
    <p:sldId id="299" r:id="rId16"/>
    <p:sldId id="300" r:id="rId17"/>
    <p:sldId id="282" r:id="rId18"/>
    <p:sldId id="283" r:id="rId19"/>
    <p:sldId id="284" r:id="rId20"/>
    <p:sldId id="285" r:id="rId21"/>
    <p:sldId id="286" r:id="rId22"/>
    <p:sldId id="287" r:id="rId23"/>
    <p:sldId id="288" r:id="rId24"/>
    <p:sldId id="289" r:id="rId25"/>
    <p:sldId id="290" r:id="rId26"/>
    <p:sldId id="291" r:id="rId27"/>
    <p:sldId id="305" r:id="rId2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C81"/>
    <a:srgbClr val="5F71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280" autoAdjust="0"/>
  </p:normalViewPr>
  <p:slideViewPr>
    <p:cSldViewPr showGuides="1">
      <p:cViewPr varScale="1">
        <p:scale>
          <a:sx n="85" d="100"/>
          <a:sy n="85" d="100"/>
        </p:scale>
        <p:origin x="590" y="6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pPr/>
              <a:t>3/9/2023</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p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3/9/2023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pPr/>
              <a:t>3/9/2023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p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pPr/>
              <a:t>3/9/2023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p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1/16/2023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pPr/>
              <a:t>3/9/2023</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p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pPr/>
              <a:t>3/9/2023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pPr/>
              <a:t>3/9/2023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pPr/>
              <a:t>3/9/2023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pPr/>
              <a:t>3/9/2023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pPr/>
              <a:t>3/9/2023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p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pPr/>
              <a:t>3/9/2023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p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3/9/2023</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 id="214748368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6180" y="1170857"/>
            <a:ext cx="7674777" cy="1572343"/>
          </a:xfrm>
        </p:spPr>
        <p:txBody>
          <a:bodyPr>
            <a:normAutofit fontScale="90000"/>
          </a:bodyPr>
          <a:lstStyle/>
          <a:p>
            <a:pPr algn="ctr">
              <a:lnSpc>
                <a:spcPct val="150000"/>
              </a:lnSpc>
            </a:pPr>
            <a:r>
              <a:rPr lang="en-US" sz="3600" dirty="0"/>
              <a:t>A project on </a:t>
            </a:r>
            <a:br>
              <a:rPr lang="en-US" dirty="0"/>
            </a:br>
            <a:r>
              <a:rPr lang="en-US" dirty="0"/>
              <a:t>Book Recommendation </a:t>
            </a:r>
            <a:br>
              <a:rPr lang="en-US" dirty="0"/>
            </a:br>
            <a:r>
              <a:rPr lang="en-US" sz="3600" dirty="0"/>
              <a:t>by</a:t>
            </a:r>
            <a:endParaRPr lang="en-US" dirty="0"/>
          </a:p>
        </p:txBody>
      </p:sp>
      <p:sp>
        <p:nvSpPr>
          <p:cNvPr id="3" name="Subtitle 2"/>
          <p:cNvSpPr>
            <a:spLocks noGrp="1"/>
          </p:cNvSpPr>
          <p:nvPr>
            <p:ph type="subTitle" idx="1"/>
          </p:nvPr>
        </p:nvSpPr>
        <p:spPr>
          <a:xfrm>
            <a:off x="4150196" y="2209800"/>
            <a:ext cx="7674777" cy="4648199"/>
          </a:xfrm>
        </p:spPr>
        <p:txBody>
          <a:bodyPr>
            <a:normAutofit/>
          </a:bodyPr>
          <a:lstStyle/>
          <a:p>
            <a:endParaRPr lang="en-GB" sz="2400" dirty="0"/>
          </a:p>
          <a:p>
            <a:endParaRPr lang="en-GB" sz="2400" dirty="0"/>
          </a:p>
          <a:p>
            <a:r>
              <a:rPr lang="en-GB" sz="2400" dirty="0"/>
              <a:t>Mr. Varun </a:t>
            </a:r>
            <a:r>
              <a:rPr lang="en-GB" sz="2400" dirty="0" err="1"/>
              <a:t>Juluri</a:t>
            </a:r>
            <a:r>
              <a:rPr lang="en-GB" sz="2400" dirty="0"/>
              <a:t> </a:t>
            </a:r>
          </a:p>
          <a:p>
            <a:pPr>
              <a:lnSpc>
                <a:spcPct val="150000"/>
              </a:lnSpc>
            </a:pPr>
            <a:r>
              <a:rPr lang="en-GB" sz="2400" dirty="0"/>
              <a:t>Mr. Ankit Sunil Bansal</a:t>
            </a:r>
            <a:endParaRPr lang="en-US" sz="2400" dirty="0"/>
          </a:p>
          <a:p>
            <a:pPr>
              <a:lnSpc>
                <a:spcPct val="150000"/>
              </a:lnSpc>
            </a:pPr>
            <a:r>
              <a:rPr lang="en-GB" sz="2400" dirty="0"/>
              <a:t>Mr. </a:t>
            </a:r>
            <a:r>
              <a:rPr lang="en-GB" sz="2400" dirty="0" err="1"/>
              <a:t>Tejas</a:t>
            </a:r>
            <a:r>
              <a:rPr lang="en-GB" sz="2400" dirty="0"/>
              <a:t> Kulkarni</a:t>
            </a:r>
          </a:p>
          <a:p>
            <a:pPr>
              <a:lnSpc>
                <a:spcPct val="150000"/>
              </a:lnSpc>
            </a:pPr>
            <a:r>
              <a:rPr lang="en-GB" sz="2400" dirty="0"/>
              <a:t>Mrs. Sonali Jagtap</a:t>
            </a:r>
          </a:p>
          <a:p>
            <a:pPr>
              <a:lnSpc>
                <a:spcPct val="150000"/>
              </a:lnSpc>
            </a:pPr>
            <a:r>
              <a:rPr lang="en-GB" sz="2400" dirty="0"/>
              <a:t>Mrs </a:t>
            </a:r>
            <a:r>
              <a:rPr lang="en-GB" sz="2400" dirty="0" err="1"/>
              <a:t>Pyumori</a:t>
            </a:r>
            <a:r>
              <a:rPr lang="en-GB" sz="2400" dirty="0"/>
              <a:t> </a:t>
            </a:r>
            <a:r>
              <a:rPr lang="en-GB" sz="2400" dirty="0" err="1"/>
              <a:t>Deosthale</a:t>
            </a:r>
            <a:endParaRPr lang="en-GB" sz="2400" dirty="0"/>
          </a:p>
          <a:p>
            <a:pPr>
              <a:lnSpc>
                <a:spcPct val="150000"/>
              </a:lnSpc>
            </a:pPr>
            <a:r>
              <a:rPr lang="en-GB" sz="2400" dirty="0"/>
              <a:t>Mr. Sandeep Patil</a:t>
            </a:r>
          </a:p>
          <a:p>
            <a:pPr>
              <a:lnSpc>
                <a:spcPct val="150000"/>
              </a:lnSpc>
            </a:pPr>
            <a:r>
              <a:rPr lang="en-GB" sz="2400" dirty="0"/>
              <a:t>Mr. Ganesh </a:t>
            </a:r>
            <a:r>
              <a:rPr lang="en-GB" sz="2400" dirty="0" err="1"/>
              <a:t>Samgir</a:t>
            </a:r>
            <a:endParaRPr lang="en-GB" sz="2400" dirty="0"/>
          </a:p>
          <a:p>
            <a:endParaRPr lang="en-US" sz="2400"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25400"/>
            <a:ext cx="10157354" cy="1397000"/>
          </a:xfrm>
        </p:spPr>
        <p:txBody>
          <a:bodyPr/>
          <a:lstStyle/>
          <a:p>
            <a:r>
              <a:rPr lang="en-US" dirty="0"/>
              <a:t>Visualizations for Ratings Dataset</a:t>
            </a:r>
          </a:p>
        </p:txBody>
      </p:sp>
      <p:sp>
        <p:nvSpPr>
          <p:cNvPr id="3" name="Content Placeholder 2"/>
          <p:cNvSpPr>
            <a:spLocks noGrp="1"/>
          </p:cNvSpPr>
          <p:nvPr>
            <p:ph sz="half" idx="1"/>
          </p:nvPr>
        </p:nvSpPr>
        <p:spPr/>
        <p:txBody>
          <a:bodyPr>
            <a:normAutofit/>
          </a:bodyPr>
          <a:lstStyle/>
          <a:p>
            <a:pPr>
              <a:buFont typeface="Wingdings" panose="05000000000000000000" pitchFamily="2" charset="2"/>
              <a:buChar char="Ø"/>
            </a:pPr>
            <a:r>
              <a:rPr lang="en-US" sz="2000" dirty="0"/>
              <a:t>Count of Book Ratings:</a:t>
            </a:r>
          </a:p>
          <a:p>
            <a:pPr marL="457200" indent="-457200">
              <a:buAutoNum type="arabicParenR"/>
            </a:pPr>
            <a:r>
              <a:rPr lang="en-US" sz="2000" dirty="0"/>
              <a:t>This </a:t>
            </a:r>
            <a:r>
              <a:rPr lang="en-US" sz="2000" dirty="0" err="1"/>
              <a:t>countplot</a:t>
            </a:r>
            <a:r>
              <a:rPr lang="en-US" sz="2000" dirty="0"/>
              <a:t> shows users have rated 0 the most, which means they haven't rated books at all.</a:t>
            </a:r>
          </a:p>
          <a:p>
            <a:pPr marL="0" indent="0">
              <a:buNone/>
            </a:pPr>
            <a:r>
              <a:rPr lang="en-US" sz="2000" dirty="0"/>
              <a:t>2) Still we can see pattern to    recognize in ratings from 1-10.</a:t>
            </a:r>
          </a:p>
          <a:p>
            <a:pPr marL="0" indent="0">
              <a:buNone/>
            </a:pPr>
            <a:r>
              <a:rPr lang="en-US" sz="2000" dirty="0"/>
              <a:t>3) Mostly the users have rated 8 ratings out of 10 as per books. It might happen that the feedback is positive but not extremely positive as 10 ratings.</a:t>
            </a:r>
          </a:p>
        </p:txBody>
      </p:sp>
      <p:pic>
        <p:nvPicPr>
          <p:cNvPr id="5" name="Content Placeholder 4">
            <a:extLst>
              <a:ext uri="{FF2B5EF4-FFF2-40B4-BE49-F238E27FC236}">
                <a16:creationId xmlns:a16="http://schemas.microsoft.com/office/drawing/2014/main" id="{D0CF2D25-77C4-65A3-940A-845D382F1B5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97612" y="1701800"/>
            <a:ext cx="5664199" cy="40315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76200"/>
            <a:ext cx="7010400" cy="6096000"/>
          </a:xfrm>
        </p:spPr>
        <p:txBody>
          <a:bodyPr>
            <a:normAutofit/>
          </a:bodyPr>
          <a:lstStyle/>
          <a:p>
            <a:r>
              <a:rPr lang="en-US" dirty="0"/>
              <a:t>	 </a:t>
            </a:r>
            <a:r>
              <a:rPr lang="en-US" b="1" dirty="0"/>
              <a:t>   </a:t>
            </a:r>
            <a:br>
              <a:rPr lang="en-US" b="1" dirty="0"/>
            </a:br>
            <a:r>
              <a:rPr lang="en-US" sz="2000" b="1" dirty="0">
                <a:latin typeface="+mn-lt"/>
              </a:rPr>
              <a:t>We have created Explicit Ratings to get the closer view to the Ratings Dataset, As many users have not rated at all.</a:t>
            </a:r>
            <a:br>
              <a:rPr lang="en-US" sz="2000" b="1" dirty="0">
                <a:latin typeface="+mn-lt"/>
              </a:rPr>
            </a:br>
            <a:br>
              <a:rPr lang="en-US" sz="2000" b="1" dirty="0">
                <a:latin typeface="+mn-lt"/>
              </a:rPr>
            </a:br>
            <a:r>
              <a:rPr lang="en-US" sz="2000" b="1" dirty="0">
                <a:latin typeface="+mn-lt"/>
              </a:rPr>
              <a:t> </a:t>
            </a:r>
            <a:r>
              <a:rPr lang="en-US" sz="2000" b="1" dirty="0" err="1">
                <a:latin typeface="+mn-lt"/>
              </a:rPr>
              <a:t>Countplot</a:t>
            </a:r>
            <a:r>
              <a:rPr lang="en-US" sz="2000" b="1" dirty="0">
                <a:latin typeface="+mn-lt"/>
              </a:rPr>
              <a:t> for Explicit Rating:</a:t>
            </a:r>
            <a:br>
              <a:rPr lang="en-US" sz="2000" b="1" dirty="0">
                <a:latin typeface="+mn-lt"/>
              </a:rPr>
            </a:br>
            <a:br>
              <a:rPr lang="en-US" sz="2000" b="1" dirty="0">
                <a:latin typeface="+mn-lt"/>
              </a:rPr>
            </a:br>
            <a:r>
              <a:rPr lang="en-US" sz="2000" b="1" dirty="0">
                <a:latin typeface="+mn-lt"/>
              </a:rPr>
              <a:t>1) This </a:t>
            </a:r>
            <a:r>
              <a:rPr lang="en-US" sz="2000" b="1" dirty="0" err="1">
                <a:latin typeface="+mn-lt"/>
              </a:rPr>
              <a:t>countplot</a:t>
            </a:r>
            <a:r>
              <a:rPr lang="en-US" sz="2000" b="1" dirty="0">
                <a:latin typeface="+mn-lt"/>
              </a:rPr>
              <a:t> of </a:t>
            </a:r>
            <a:r>
              <a:rPr lang="en-US" sz="2000" b="1" dirty="0" err="1">
                <a:latin typeface="+mn-lt"/>
              </a:rPr>
              <a:t>bookRating</a:t>
            </a:r>
            <a:r>
              <a:rPr lang="en-US" sz="2000" b="1" dirty="0">
                <a:latin typeface="+mn-lt"/>
              </a:rPr>
              <a:t> indicates that higher ratings are more common amongst users and rating 8 has been rated highest number of times.</a:t>
            </a:r>
            <a:br>
              <a:rPr lang="en-US" sz="2000" b="1" dirty="0">
                <a:latin typeface="+mn-lt"/>
              </a:rPr>
            </a:br>
            <a:br>
              <a:rPr lang="en-US" sz="2000" b="1" dirty="0">
                <a:latin typeface="+mn-lt"/>
              </a:rPr>
            </a:br>
            <a:r>
              <a:rPr lang="en-US" sz="2000" b="1" dirty="0">
                <a:latin typeface="+mn-lt"/>
              </a:rPr>
              <a:t>2) Let's take ratings group from 1-4. This can be negative impact for books been published if they have ratings from 1 to 4.</a:t>
            </a:r>
            <a:br>
              <a:rPr lang="en-US" sz="2000" b="1" dirty="0">
                <a:latin typeface="+mn-lt"/>
              </a:rPr>
            </a:br>
            <a:br>
              <a:rPr lang="en-US" sz="2000" b="1" dirty="0">
                <a:latin typeface="+mn-lt"/>
              </a:rPr>
            </a:br>
            <a:r>
              <a:rPr lang="en-US" sz="2000" b="1" dirty="0">
                <a:latin typeface="+mn-lt"/>
              </a:rPr>
              <a:t>3) Let's take ratings group from 6-10. This are positive feedback. It can happen that not every book is perfect in all desire. So, the user's have decided to rate 8.</a:t>
            </a:r>
            <a:endParaRPr lang="en-US" dirty="0"/>
          </a:p>
        </p:txBody>
      </p:sp>
      <p:pic>
        <p:nvPicPr>
          <p:cNvPr id="5" name="Content Placeholder 4">
            <a:extLst>
              <a:ext uri="{FF2B5EF4-FFF2-40B4-BE49-F238E27FC236}">
                <a16:creationId xmlns:a16="http://schemas.microsoft.com/office/drawing/2014/main" id="{6995D54D-4EBC-EBEC-B8AB-10348E3FC86F}"/>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7921625" y="1866900"/>
            <a:ext cx="4267200" cy="42211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UsersDataset</a:t>
            </a:r>
            <a:br>
              <a:rPr lang="en-IN" dirty="0"/>
            </a:br>
            <a:endParaRPr lang="en-US" dirty="0"/>
          </a:p>
        </p:txBody>
      </p:sp>
      <p:sp>
        <p:nvSpPr>
          <p:cNvPr id="3" name="Content Placeholder 2"/>
          <p:cNvSpPr>
            <a:spLocks noGrp="1"/>
          </p:cNvSpPr>
          <p:nvPr>
            <p:ph sz="half" idx="1"/>
          </p:nvPr>
        </p:nvSpPr>
        <p:spPr/>
        <p:txBody>
          <a:bodyPr/>
          <a:lstStyle/>
          <a:p>
            <a:pPr marL="342900" indent="-342900">
              <a:lnSpc>
                <a:spcPct val="150000"/>
              </a:lnSpc>
            </a:pPr>
            <a:r>
              <a:rPr lang="en-US" dirty="0"/>
              <a:t>Shape :- (</a:t>
            </a:r>
            <a:r>
              <a:rPr lang="en-US" altLang="en-US" dirty="0">
                <a:solidFill>
                  <a:srgbClr val="000000"/>
                </a:solidFill>
                <a:latin typeface="Courier New" panose="02070309020205020404" pitchFamily="49" charset="0"/>
                <a:cs typeface="Courier New" panose="02070309020205020404" pitchFamily="49" charset="0"/>
              </a:rPr>
              <a:t>278858, 3</a:t>
            </a:r>
            <a:r>
              <a:rPr lang="en-US" dirty="0"/>
              <a:t>)</a:t>
            </a:r>
          </a:p>
          <a:p>
            <a:pPr marL="342900" indent="-342900">
              <a:lnSpc>
                <a:spcPct val="150000"/>
              </a:lnSpc>
            </a:pPr>
            <a:r>
              <a:rPr lang="en-US" dirty="0"/>
              <a:t>Null values:- Age = 110762</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we done in User dataset.</a:t>
            </a:r>
          </a:p>
        </p:txBody>
      </p:sp>
      <p:sp>
        <p:nvSpPr>
          <p:cNvPr id="3" name="Content Placeholder 2"/>
          <p:cNvSpPr>
            <a:spLocks noGrp="1"/>
          </p:cNvSpPr>
          <p:nvPr>
            <p:ph sz="half" idx="1"/>
          </p:nvPr>
        </p:nvSpPr>
        <p:spPr>
          <a:xfrm>
            <a:off x="1117308" y="1701800"/>
            <a:ext cx="5660363" cy="4699000"/>
          </a:xfrm>
        </p:spPr>
        <p:txBody>
          <a:bodyPr>
            <a:normAutofit fontScale="92500" lnSpcReduction="20000"/>
          </a:bodyPr>
          <a:lstStyle/>
          <a:p>
            <a:r>
              <a:rPr lang="en-US" sz="1400" dirty="0"/>
              <a:t>We have done the boxplot of age column to detect outliers, as we have large number of null values. </a:t>
            </a:r>
          </a:p>
          <a:p>
            <a:r>
              <a:rPr lang="en-US" sz="1400" dirty="0"/>
              <a:t>Value count for age &gt; 120 = 1130</a:t>
            </a:r>
          </a:p>
          <a:p>
            <a:r>
              <a:rPr lang="en-US" sz="1400" dirty="0"/>
              <a:t>We extracted Most famous publisher for age &gt; 120 (Ballantine Book  - 37)</a:t>
            </a:r>
          </a:p>
          <a:p>
            <a:r>
              <a:rPr lang="en-US" sz="1400" dirty="0"/>
              <a:t>Found Age which read books from this publisher (Age 33 - 1116) </a:t>
            </a:r>
          </a:p>
          <a:p>
            <a:r>
              <a:rPr lang="en-US" sz="1400" dirty="0"/>
              <a:t>Imputed the respective age value in-place of age over 120 </a:t>
            </a:r>
          </a:p>
          <a:p>
            <a:r>
              <a:rPr lang="en-US" sz="1400" dirty="0"/>
              <a:t>Value count after imputation = 24</a:t>
            </a:r>
          </a:p>
          <a:p>
            <a:r>
              <a:rPr lang="en-US" sz="1400" dirty="0"/>
              <a:t>Extracted Most famous author for age&gt;120 (Catherine coulter - 17)</a:t>
            </a:r>
          </a:p>
          <a:p>
            <a:r>
              <a:rPr lang="en-US" sz="1400" dirty="0"/>
              <a:t>Used same logic to impute the remaining values</a:t>
            </a:r>
          </a:p>
          <a:p>
            <a:r>
              <a:rPr lang="en-US" sz="1400" dirty="0"/>
              <a:t>Value count after imputation = 16</a:t>
            </a:r>
          </a:p>
          <a:p>
            <a:pPr>
              <a:lnSpc>
                <a:spcPct val="160000"/>
              </a:lnSpc>
            </a:pPr>
            <a:r>
              <a:rPr lang="en-US" sz="1400" dirty="0"/>
              <a:t>Still some values were left, so imputed them with median values for age &gt;120</a:t>
            </a:r>
          </a:p>
        </p:txBody>
      </p:sp>
      <p:pic>
        <p:nvPicPr>
          <p:cNvPr id="2050" name="Picture 2" descr="C:\Users\A V I\Pictures\Screenshots\Screenshot (33).png"/>
          <p:cNvPicPr>
            <a:picLocks noGrp="1" noChangeAspect="1" noChangeArrowheads="1"/>
          </p:cNvPicPr>
          <p:nvPr>
            <p:ph sz="half" idx="2"/>
          </p:nvPr>
        </p:nvPicPr>
        <p:blipFill>
          <a:blip r:embed="rId2"/>
          <a:srcRect/>
          <a:stretch>
            <a:fillRect/>
          </a:stretch>
        </p:blipFill>
        <p:spPr bwMode="auto">
          <a:xfrm>
            <a:off x="6777672" y="1600200"/>
            <a:ext cx="5411153" cy="43434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we done in User dataset.</a:t>
            </a:r>
          </a:p>
        </p:txBody>
      </p:sp>
      <p:sp>
        <p:nvSpPr>
          <p:cNvPr id="3" name="Content Placeholder 2"/>
          <p:cNvSpPr>
            <a:spLocks noGrp="1"/>
          </p:cNvSpPr>
          <p:nvPr>
            <p:ph sz="half" idx="1"/>
          </p:nvPr>
        </p:nvSpPr>
        <p:spPr>
          <a:xfrm>
            <a:off x="1117308" y="1701800"/>
            <a:ext cx="5660363" cy="4699000"/>
          </a:xfrm>
        </p:spPr>
        <p:txBody>
          <a:bodyPr>
            <a:normAutofit/>
          </a:bodyPr>
          <a:lstStyle/>
          <a:p>
            <a:r>
              <a:rPr lang="en-US" sz="1400" dirty="0"/>
              <a:t>Same logic is used for imputing the age value below 6</a:t>
            </a:r>
          </a:p>
          <a:p>
            <a:r>
              <a:rPr lang="en-US" sz="1400" dirty="0"/>
              <a:t>Remaining values for age&lt;6 are imputed with median value for age between 6 to 20 i.e. teen age group</a:t>
            </a:r>
          </a:p>
          <a:p>
            <a:r>
              <a:rPr lang="en-US" sz="1400" dirty="0"/>
              <a:t>Null values are imputed in same manner. At last almost 20K values were remaining.</a:t>
            </a:r>
          </a:p>
          <a:p>
            <a:r>
              <a:rPr lang="en-US" sz="1400" dirty="0"/>
              <a:t>Those are imputed with median value for whole age feature</a:t>
            </a:r>
          </a:p>
        </p:txBody>
      </p:sp>
      <p:pic>
        <p:nvPicPr>
          <p:cNvPr id="2050" name="Picture 2" descr="C:\Users\A V I\Pictures\Screenshots\Screenshot (33).png"/>
          <p:cNvPicPr>
            <a:picLocks noGrp="1" noChangeAspect="1" noChangeArrowheads="1"/>
          </p:cNvPicPr>
          <p:nvPr>
            <p:ph sz="half" idx="2"/>
          </p:nvPr>
        </p:nvPicPr>
        <p:blipFill>
          <a:blip r:embed="rId2"/>
          <a:srcRect/>
          <a:stretch>
            <a:fillRect/>
          </a:stretch>
        </p:blipFill>
        <p:spPr bwMode="auto">
          <a:xfrm>
            <a:off x="6777672" y="1600200"/>
            <a:ext cx="5411153" cy="4343400"/>
          </a:xfrm>
          <a:prstGeom prst="rect">
            <a:avLst/>
          </a:prstGeom>
          <a:noFill/>
        </p:spPr>
      </p:pic>
    </p:spTree>
    <p:extLst>
      <p:ext uri="{BB962C8B-B14F-4D97-AF65-F5344CB8AC3E}">
        <p14:creationId xmlns:p14="http://schemas.microsoft.com/office/powerpoint/2010/main" val="349848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of 3 datasets</a:t>
            </a:r>
          </a:p>
        </p:txBody>
      </p:sp>
      <p:sp>
        <p:nvSpPr>
          <p:cNvPr id="3" name="Content Placeholder 2"/>
          <p:cNvSpPr>
            <a:spLocks noGrp="1"/>
          </p:cNvSpPr>
          <p:nvPr>
            <p:ph sz="half" idx="1"/>
          </p:nvPr>
        </p:nvSpPr>
        <p:spPr>
          <a:xfrm>
            <a:off x="455613" y="1701800"/>
            <a:ext cx="5181600" cy="4470400"/>
          </a:xfrm>
        </p:spPr>
        <p:txBody>
          <a:bodyPr>
            <a:normAutofit/>
          </a:bodyPr>
          <a:lstStyle/>
          <a:p>
            <a:r>
              <a:rPr lang="en-US" sz="2000" dirty="0"/>
              <a:t>We merged the three datasets and made the main dataset.</a:t>
            </a:r>
          </a:p>
          <a:p>
            <a:r>
              <a:rPr lang="en-US" sz="2000" dirty="0"/>
              <a:t>We have done the </a:t>
            </a:r>
            <a:r>
              <a:rPr lang="en-US" sz="2000" dirty="0" err="1"/>
              <a:t>countplot</a:t>
            </a:r>
            <a:r>
              <a:rPr lang="en-US" sz="2000" dirty="0"/>
              <a:t> of top 20 books according to their ratings.</a:t>
            </a:r>
          </a:p>
          <a:p>
            <a:r>
              <a:rPr lang="en-US" sz="2000" dirty="0"/>
              <a:t>As we can see in the </a:t>
            </a:r>
            <a:r>
              <a:rPr lang="en-US" sz="2000" dirty="0" err="1"/>
              <a:t>countplot</a:t>
            </a:r>
            <a:r>
              <a:rPr lang="en-US" sz="2000" dirty="0"/>
              <a:t>, ‘Wild Animus’ is the most rated book, leaving ‘The Lovely Bones A Novel’ and ‘The Da Vinci Code’ behind.</a:t>
            </a:r>
          </a:p>
        </p:txBody>
      </p:sp>
      <p:pic>
        <p:nvPicPr>
          <p:cNvPr id="7" name="Content Placeholder 6">
            <a:extLst>
              <a:ext uri="{FF2B5EF4-FFF2-40B4-BE49-F238E27FC236}">
                <a16:creationId xmlns:a16="http://schemas.microsoft.com/office/drawing/2014/main" id="{BF1D5FF3-0233-CB78-CE7A-7E9AD570A64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8131" t="25352" r="15434" b="9860"/>
          <a:stretch/>
        </p:blipFill>
        <p:spPr>
          <a:xfrm>
            <a:off x="5865811" y="2057400"/>
            <a:ext cx="6323013" cy="3505200"/>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3" y="76200"/>
            <a:ext cx="5410200" cy="5029200"/>
          </a:xfrm>
        </p:spPr>
        <p:txBody>
          <a:bodyPr>
            <a:normAutofit/>
          </a:bodyPr>
          <a:lstStyle/>
          <a:p>
            <a:r>
              <a:rPr lang="en-US" sz="2800" dirty="0"/>
              <a:t>Co-Relation  and Heatmap:</a:t>
            </a:r>
            <a:br>
              <a:rPr lang="en-US" sz="2800" dirty="0"/>
            </a:br>
            <a:br>
              <a:rPr lang="en-US" sz="2800" dirty="0"/>
            </a:br>
            <a:r>
              <a:rPr lang="en-US" sz="2000" dirty="0"/>
              <a:t>we have performed correlation on the merged Dataset to get relations between several columns.</a:t>
            </a:r>
            <a:br>
              <a:rPr lang="en-US" sz="2000" dirty="0"/>
            </a:br>
            <a:br>
              <a:rPr lang="en-US" sz="2000" dirty="0"/>
            </a:br>
            <a:r>
              <a:rPr lang="en-US" sz="2000" dirty="0"/>
              <a:t>We have also plotted the Heatmap of the same. </a:t>
            </a:r>
            <a:br>
              <a:rPr lang="en-US" sz="2000" dirty="0"/>
            </a:br>
            <a:br>
              <a:rPr lang="en-US" sz="2000" dirty="0"/>
            </a:br>
            <a:r>
              <a:rPr lang="en-US" sz="2000" dirty="0"/>
              <a:t>Where the Dark scale means High correlation and light scale means less correlation.</a:t>
            </a:r>
          </a:p>
        </p:txBody>
      </p:sp>
      <p:pic>
        <p:nvPicPr>
          <p:cNvPr id="4098" name="Picture 2" descr="C:\Users\A V I\Pictures\Screenshots\Screenshot (35).png"/>
          <p:cNvPicPr>
            <a:picLocks noGrp="1" noChangeAspect="1" noChangeArrowheads="1"/>
          </p:cNvPicPr>
          <p:nvPr>
            <p:ph idx="4294967295"/>
          </p:nvPr>
        </p:nvPicPr>
        <p:blipFill>
          <a:blip r:embed="rId2"/>
          <a:stretch>
            <a:fillRect/>
          </a:stretch>
        </p:blipFill>
        <p:spPr bwMode="auto">
          <a:xfrm>
            <a:off x="6094412" y="1701800"/>
            <a:ext cx="6094413" cy="38608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3812" y="116632"/>
            <a:ext cx="6192688" cy="1200329"/>
          </a:xfrm>
          <a:prstGeom prst="rect">
            <a:avLst/>
          </a:prstGeom>
          <a:noFill/>
        </p:spPr>
        <p:txBody>
          <a:bodyPr wrap="square" rtlCol="0">
            <a:spAutoFit/>
          </a:bodyPr>
          <a:lstStyle/>
          <a:p>
            <a:r>
              <a:rPr lang="en-US" sz="4800" b="1" dirty="0"/>
              <a:t>Model Building</a:t>
            </a:r>
            <a:endParaRPr lang="en-IN" sz="4800" b="1" dirty="0"/>
          </a:p>
          <a:p>
            <a:endParaRPr lang="en-GB" dirty="0"/>
          </a:p>
        </p:txBody>
      </p:sp>
      <p:sp>
        <p:nvSpPr>
          <p:cNvPr id="5" name="TextBox 4"/>
          <p:cNvSpPr txBox="1"/>
          <p:nvPr/>
        </p:nvSpPr>
        <p:spPr>
          <a:xfrm>
            <a:off x="909836" y="908720"/>
            <a:ext cx="3888432" cy="830997"/>
          </a:xfrm>
          <a:prstGeom prst="rect">
            <a:avLst/>
          </a:prstGeom>
          <a:noFill/>
        </p:spPr>
        <p:txBody>
          <a:bodyPr wrap="square" rtlCol="0">
            <a:spAutoFit/>
          </a:bodyPr>
          <a:lstStyle/>
          <a:p>
            <a:r>
              <a:rPr lang="en-US" b="1" dirty="0"/>
              <a:t>Popularity based model</a:t>
            </a:r>
          </a:p>
          <a:p>
            <a:endParaRPr lang="en-GB" dirty="0"/>
          </a:p>
        </p:txBody>
      </p:sp>
      <p:sp>
        <p:nvSpPr>
          <p:cNvPr id="7" name="Rectangle 6"/>
          <p:cNvSpPr/>
          <p:nvPr/>
        </p:nvSpPr>
        <p:spPr>
          <a:xfrm>
            <a:off x="621804" y="1556792"/>
            <a:ext cx="8519021" cy="341632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t>Calculated average rating for all books</a:t>
            </a:r>
          </a:p>
          <a:p>
            <a:pPr marL="342900" indent="-342900">
              <a:lnSpc>
                <a:spcPct val="150000"/>
              </a:lnSpc>
              <a:buFont typeface="Arial" panose="020B0604020202020204" pitchFamily="34" charset="0"/>
              <a:buChar char="•"/>
            </a:pPr>
            <a:r>
              <a:rPr lang="en-US" dirty="0"/>
              <a:t>Determined the number of times each book rated</a:t>
            </a:r>
          </a:p>
          <a:p>
            <a:pPr marL="342900" indent="-342900">
              <a:lnSpc>
                <a:spcPct val="150000"/>
              </a:lnSpc>
              <a:buFont typeface="Arial" panose="020B0604020202020204" pitchFamily="34" charset="0"/>
              <a:buChar char="•"/>
            </a:pPr>
            <a:r>
              <a:rPr lang="en-US" dirty="0"/>
              <a:t>Then from master data, extracted books which are having average rating &gt; 7 and rated for at least 10 times.</a:t>
            </a:r>
          </a:p>
          <a:p>
            <a:pPr marL="342900" indent="-342900">
              <a:lnSpc>
                <a:spcPct val="150000"/>
              </a:lnSpc>
              <a:buFont typeface="Arial" panose="020B0604020202020204" pitchFamily="34" charset="0"/>
              <a:buChar char="•"/>
            </a:pPr>
            <a:r>
              <a:rPr lang="en-US" dirty="0"/>
              <a:t>Such books are terminated as famous book.</a:t>
            </a:r>
          </a:p>
          <a:p>
            <a:pPr marL="342900" indent="-342900">
              <a:lnSpc>
                <a:spcPct val="150000"/>
              </a:lnSpc>
              <a:buFont typeface="Arial" panose="020B0604020202020204" pitchFamily="34" charset="0"/>
              <a:buChar char="•"/>
            </a:pPr>
            <a:r>
              <a:rPr lang="en-US" dirty="0"/>
              <a:t>These books can be recommended to early stage readers.</a:t>
            </a:r>
          </a:p>
        </p:txBody>
      </p:sp>
    </p:spTree>
    <p:extLst>
      <p:ext uri="{BB962C8B-B14F-4D97-AF65-F5344CB8AC3E}">
        <p14:creationId xmlns:p14="http://schemas.microsoft.com/office/powerpoint/2010/main" val="226337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2"/>
          <a:stretch>
            <a:fillRect/>
          </a:stretch>
        </p:blipFill>
        <p:spPr>
          <a:xfrm>
            <a:off x="261765" y="1219200"/>
            <a:ext cx="11449272" cy="5291742"/>
          </a:xfrm>
          <a:prstGeom prst="rect">
            <a:avLst/>
          </a:prstGeom>
        </p:spPr>
      </p:pic>
      <p:sp>
        <p:nvSpPr>
          <p:cNvPr id="2" name="TextBox 1">
            <a:extLst>
              <a:ext uri="{FF2B5EF4-FFF2-40B4-BE49-F238E27FC236}">
                <a16:creationId xmlns:a16="http://schemas.microsoft.com/office/drawing/2014/main" id="{0F71BB40-9A20-437C-2DD9-38FD9EDB053F}"/>
              </a:ext>
            </a:extLst>
          </p:cNvPr>
          <p:cNvSpPr txBox="1"/>
          <p:nvPr/>
        </p:nvSpPr>
        <p:spPr>
          <a:xfrm>
            <a:off x="912812" y="381000"/>
            <a:ext cx="9753600" cy="461665"/>
          </a:xfrm>
          <a:prstGeom prst="rect">
            <a:avLst/>
          </a:prstGeom>
          <a:noFill/>
        </p:spPr>
        <p:txBody>
          <a:bodyPr wrap="square" rtlCol="0">
            <a:spAutoFit/>
          </a:bodyPr>
          <a:lstStyle/>
          <a:p>
            <a:r>
              <a:rPr lang="en-US" dirty="0"/>
              <a:t>List of Most Famous Books</a:t>
            </a:r>
            <a:endParaRPr lang="en-IN" dirty="0"/>
          </a:p>
        </p:txBody>
      </p:sp>
    </p:spTree>
    <p:extLst>
      <p:ext uri="{BB962C8B-B14F-4D97-AF65-F5344CB8AC3E}">
        <p14:creationId xmlns:p14="http://schemas.microsoft.com/office/powerpoint/2010/main" val="335626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1804" y="692696"/>
            <a:ext cx="10441160" cy="5170646"/>
          </a:xfrm>
          <a:prstGeom prst="rect">
            <a:avLst/>
          </a:prstGeom>
        </p:spPr>
        <p:txBody>
          <a:bodyPr wrap="square">
            <a:spAutoFit/>
          </a:bodyPr>
          <a:lstStyle/>
          <a:p>
            <a:pPr>
              <a:lnSpc>
                <a:spcPct val="150000"/>
              </a:lnSpc>
            </a:pPr>
            <a:r>
              <a:rPr lang="en-US" sz="2800" b="1" dirty="0"/>
              <a:t>Rating based similarity model</a:t>
            </a:r>
          </a:p>
          <a:p>
            <a:pPr marL="342900" indent="-342900">
              <a:lnSpc>
                <a:spcPct val="150000"/>
              </a:lnSpc>
              <a:buFont typeface="Arial" panose="020B0604020202020204" pitchFamily="34" charset="0"/>
              <a:buChar char="•"/>
            </a:pPr>
            <a:r>
              <a:rPr lang="en-US" dirty="0"/>
              <a:t>From master data, eliminated records with rating 0. </a:t>
            </a:r>
          </a:p>
          <a:p>
            <a:pPr marL="342900" indent="-342900">
              <a:lnSpc>
                <a:spcPct val="150000"/>
              </a:lnSpc>
              <a:buFont typeface="Arial" panose="020B0604020202020204" pitchFamily="34" charset="0"/>
              <a:buChar char="•"/>
            </a:pPr>
            <a:r>
              <a:rPr lang="en-US" dirty="0"/>
              <a:t>Eliminated those users which has read less than 50 books.</a:t>
            </a:r>
          </a:p>
          <a:p>
            <a:pPr marL="342900" indent="-342900">
              <a:lnSpc>
                <a:spcPct val="150000"/>
              </a:lnSpc>
              <a:buFont typeface="Arial" panose="020B0604020202020204" pitchFamily="34" charset="0"/>
              <a:buChar char="•"/>
            </a:pPr>
            <a:r>
              <a:rPr lang="en-US" dirty="0"/>
              <a:t>Used cosine similarity to find similarity between two users.</a:t>
            </a:r>
          </a:p>
          <a:p>
            <a:pPr marL="342900" indent="-342900">
              <a:lnSpc>
                <a:spcPct val="150000"/>
              </a:lnSpc>
              <a:buFont typeface="Arial" panose="020B0604020202020204" pitchFamily="34" charset="0"/>
              <a:buChar char="•"/>
            </a:pPr>
            <a:r>
              <a:rPr lang="en-US" dirty="0"/>
              <a:t>Built a function to recommend books to particular users.</a:t>
            </a:r>
          </a:p>
          <a:p>
            <a:pPr marL="342900" indent="-342900">
              <a:lnSpc>
                <a:spcPct val="150000"/>
              </a:lnSpc>
              <a:buFont typeface="Arial" panose="020B0604020202020204" pitchFamily="34" charset="0"/>
              <a:buChar char="•"/>
            </a:pPr>
            <a:r>
              <a:rPr lang="en-US" dirty="0"/>
              <a:t>Determined top 5 similar users for one user.</a:t>
            </a:r>
          </a:p>
          <a:p>
            <a:pPr marL="342900" indent="-342900">
              <a:lnSpc>
                <a:spcPct val="150000"/>
              </a:lnSpc>
              <a:buFont typeface="Arial" panose="020B0604020202020204" pitchFamily="34" charset="0"/>
              <a:buChar char="•"/>
            </a:pPr>
            <a:r>
              <a:rPr lang="en-US" dirty="0"/>
              <a:t>Then extracted all books read by these 5 users.</a:t>
            </a:r>
          </a:p>
          <a:p>
            <a:pPr marL="342900" indent="-342900">
              <a:lnSpc>
                <a:spcPct val="150000"/>
              </a:lnSpc>
              <a:buFont typeface="Arial" panose="020B0604020202020204" pitchFamily="34" charset="0"/>
              <a:buChar char="•"/>
            </a:pPr>
            <a:r>
              <a:rPr lang="en-US" dirty="0"/>
              <a:t>Subtracted books read by one user from its top 5 similar users and recommended those books to that one user.</a:t>
            </a:r>
          </a:p>
        </p:txBody>
      </p:sp>
    </p:spTree>
    <p:extLst>
      <p:ext uri="{BB962C8B-B14F-4D97-AF65-F5344CB8AC3E}">
        <p14:creationId xmlns:p14="http://schemas.microsoft.com/office/powerpoint/2010/main" val="39966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9569B1-53D4-9530-CAF5-74695DE8803E}"/>
              </a:ext>
            </a:extLst>
          </p:cNvPr>
          <p:cNvSpPr>
            <a:spLocks noGrp="1"/>
          </p:cNvSpPr>
          <p:nvPr>
            <p:ph type="title"/>
          </p:nvPr>
        </p:nvSpPr>
        <p:spPr>
          <a:xfrm>
            <a:off x="1117309" y="76200"/>
            <a:ext cx="10157354" cy="6553200"/>
          </a:xfrm>
        </p:spPr>
        <p:txBody>
          <a:bodyPr>
            <a:normAutofit fontScale="90000"/>
          </a:bodyPr>
          <a:lstStyle/>
          <a:p>
            <a:pPr algn="ctr"/>
            <a:r>
              <a:rPr lang="en-US" sz="4000" b="0" i="0" dirty="0" err="1">
                <a:solidFill>
                  <a:srgbClr val="24292F"/>
                </a:solidFill>
                <a:effectLst/>
              </a:rPr>
              <a:t>ProblemDescription</a:t>
            </a:r>
            <a:br>
              <a:rPr lang="en-US" sz="2000" b="0" i="0" dirty="0">
                <a:solidFill>
                  <a:srgbClr val="24292F"/>
                </a:solidFill>
                <a:effectLst/>
                <a:latin typeface="+mn-lt"/>
              </a:rPr>
            </a:br>
            <a:br>
              <a:rPr lang="en-US" sz="2000" b="0" i="0" dirty="0">
                <a:solidFill>
                  <a:srgbClr val="24292F"/>
                </a:solidFill>
                <a:effectLst/>
                <a:latin typeface="+mn-lt"/>
              </a:rPr>
            </a:br>
            <a:br>
              <a:rPr lang="en-US" sz="2000" b="0" i="0" dirty="0">
                <a:solidFill>
                  <a:srgbClr val="24292F"/>
                </a:solidFill>
                <a:effectLst/>
                <a:latin typeface="+mn-lt"/>
              </a:rPr>
            </a:br>
            <a:r>
              <a:rPr lang="en-US" sz="2200" b="0" i="0" dirty="0">
                <a:solidFill>
                  <a:srgbClr val="24292F"/>
                </a:solidFill>
                <a:effectLst/>
                <a:latin typeface="+mn-lt"/>
              </a:rPr>
              <a:t>During the last few decades, with the rise of YouTube, Amazon, Netflix, and many other such web services, recommender systems have taken more and more place in our lives. From e-commerce (suggest to buyers articles that could interest them) to online advertisement (suggest to users the right contents, matching their preferences), recommender systems are today unavoidable in our daily online journeys. By analyzing the problems with ‘Book Recommendation System’ feature, how we can predict the best recommendation for users according to their items approach.</a:t>
            </a:r>
            <a:br>
              <a:rPr lang="en-US" sz="2200" b="0" i="0" dirty="0">
                <a:solidFill>
                  <a:srgbClr val="24292F"/>
                </a:solidFill>
                <a:effectLst/>
                <a:latin typeface="+mn-lt"/>
              </a:rPr>
            </a:br>
            <a:br>
              <a:rPr lang="en-US" sz="2200" b="0" i="0" dirty="0">
                <a:solidFill>
                  <a:srgbClr val="24292F"/>
                </a:solidFill>
                <a:effectLst/>
                <a:latin typeface="+mn-lt"/>
              </a:rPr>
            </a:br>
            <a:r>
              <a:rPr lang="en-US" sz="2200" b="0" i="0" dirty="0">
                <a:solidFill>
                  <a:srgbClr val="24292F"/>
                </a:solidFill>
                <a:effectLst/>
                <a:latin typeface="+mn-lt"/>
              </a:rPr>
              <a:t>A recommendation system helps an organization to create loyal customers and build trust by them desired products and services for which they came on your site. The recommendation system today is so powerful that they can handle the new customer too who has visited the site for the first time. They recommend the products which are currently trending or highly rated and they can also recommend the products which bring maximum profit to the company. Providing specific data analysis and prediction to done with this data. The main objective is to built a predictive recommender model, which could help in predicting – how we can predict the best recommendation for users according to their items approach. This would help us in providing better recommendation item to a right specific users.</a:t>
            </a:r>
            <a:br>
              <a:rPr lang="en-US" sz="2200" b="0" i="0" dirty="0">
                <a:solidFill>
                  <a:srgbClr val="24292F"/>
                </a:solidFill>
                <a:effectLst/>
                <a:latin typeface="+mn-lt"/>
              </a:rPr>
            </a:br>
            <a:endParaRPr lang="en-IN" sz="2200" dirty="0">
              <a:latin typeface="+mn-lt"/>
            </a:endParaRPr>
          </a:p>
        </p:txBody>
      </p:sp>
    </p:spTree>
    <p:extLst>
      <p:ext uri="{BB962C8B-B14F-4D97-AF65-F5344CB8AC3E}">
        <p14:creationId xmlns:p14="http://schemas.microsoft.com/office/powerpoint/2010/main" val="244267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710" t="5072" r="1710" b="17556"/>
          <a:stretch/>
        </p:blipFill>
        <p:spPr>
          <a:xfrm>
            <a:off x="477788" y="1916832"/>
            <a:ext cx="10568744" cy="3685207"/>
          </a:xfrm>
          <a:prstGeom prst="rect">
            <a:avLst/>
          </a:prstGeom>
        </p:spPr>
      </p:pic>
      <p:sp>
        <p:nvSpPr>
          <p:cNvPr id="2" name="TextBox 1">
            <a:extLst>
              <a:ext uri="{FF2B5EF4-FFF2-40B4-BE49-F238E27FC236}">
                <a16:creationId xmlns:a16="http://schemas.microsoft.com/office/drawing/2014/main" id="{5F068A70-F6D1-A753-A845-CF65B09D27B8}"/>
              </a:ext>
            </a:extLst>
          </p:cNvPr>
          <p:cNvSpPr txBox="1"/>
          <p:nvPr/>
        </p:nvSpPr>
        <p:spPr>
          <a:xfrm>
            <a:off x="1293812" y="609600"/>
            <a:ext cx="7391400" cy="830997"/>
          </a:xfrm>
          <a:prstGeom prst="rect">
            <a:avLst/>
          </a:prstGeom>
          <a:noFill/>
        </p:spPr>
        <p:txBody>
          <a:bodyPr wrap="square" rtlCol="0">
            <a:spAutoFit/>
          </a:bodyPr>
          <a:lstStyle/>
          <a:p>
            <a:r>
              <a:rPr lang="en-US" sz="2400" b="1" dirty="0"/>
              <a:t>Rating based similarity model</a:t>
            </a:r>
          </a:p>
          <a:p>
            <a:endParaRPr lang="en-IN" dirty="0"/>
          </a:p>
        </p:txBody>
      </p:sp>
    </p:spTree>
    <p:extLst>
      <p:ext uri="{BB962C8B-B14F-4D97-AF65-F5344CB8AC3E}">
        <p14:creationId xmlns:p14="http://schemas.microsoft.com/office/powerpoint/2010/main" val="41936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7788" y="260648"/>
            <a:ext cx="7991634" cy="739754"/>
          </a:xfrm>
          <a:prstGeom prst="rect">
            <a:avLst/>
          </a:prstGeom>
        </p:spPr>
        <p:txBody>
          <a:bodyPr wrap="square">
            <a:spAutoFit/>
          </a:bodyPr>
          <a:lstStyle/>
          <a:p>
            <a:pPr>
              <a:lnSpc>
                <a:spcPct val="150000"/>
              </a:lnSpc>
            </a:pPr>
            <a:r>
              <a:rPr lang="en-US" sz="3200" b="1" dirty="0"/>
              <a:t>Memory based similarity model</a:t>
            </a:r>
          </a:p>
        </p:txBody>
      </p:sp>
      <p:sp>
        <p:nvSpPr>
          <p:cNvPr id="7" name="Rectangle 6"/>
          <p:cNvSpPr/>
          <p:nvPr/>
        </p:nvSpPr>
        <p:spPr>
          <a:xfrm>
            <a:off x="477788" y="1000402"/>
            <a:ext cx="10009112"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t>A column ‘book-status’ added using rating (0-2 rating = worst book,</a:t>
            </a:r>
          </a:p>
          <a:p>
            <a:pPr>
              <a:lnSpc>
                <a:spcPct val="150000"/>
              </a:lnSpc>
            </a:pPr>
            <a:r>
              <a:rPr lang="en-US" dirty="0"/>
              <a:t>    2-4=bad book, good , better, best)</a:t>
            </a:r>
          </a:p>
          <a:p>
            <a:pPr marL="342900" indent="-342900">
              <a:lnSpc>
                <a:spcPct val="150000"/>
              </a:lnSpc>
              <a:buFont typeface="Arial" panose="020B0604020202020204" pitchFamily="34" charset="0"/>
              <a:buChar char="•"/>
            </a:pPr>
            <a:r>
              <a:rPr lang="en-US" dirty="0"/>
              <a:t>From master data, took only ‘</a:t>
            </a:r>
            <a:r>
              <a:rPr lang="en-US" dirty="0" err="1"/>
              <a:t>avg_rating</a:t>
            </a:r>
            <a:r>
              <a:rPr lang="en-US" dirty="0"/>
              <a:t>’, ‘ </a:t>
            </a:r>
            <a:r>
              <a:rPr lang="en-US" dirty="0" err="1"/>
              <a:t>num</a:t>
            </a:r>
            <a:r>
              <a:rPr lang="en-US" dirty="0"/>
              <a:t> of times book rated‘, ’book status’, and ‘books read by user’ columns.</a:t>
            </a:r>
          </a:p>
          <a:p>
            <a:pPr marL="342900" indent="-342900">
              <a:lnSpc>
                <a:spcPct val="150000"/>
              </a:lnSpc>
              <a:buFont typeface="Arial" panose="020B0604020202020204" pitchFamily="34" charset="0"/>
              <a:buChar char="•"/>
            </a:pPr>
            <a:endParaRPr lang="en-US" dirty="0"/>
          </a:p>
        </p:txBody>
      </p:sp>
      <p:pic>
        <p:nvPicPr>
          <p:cNvPr id="8" name="Picture 7"/>
          <p:cNvPicPr>
            <a:picLocks noChangeAspect="1"/>
          </p:cNvPicPr>
          <p:nvPr/>
        </p:nvPicPr>
        <p:blipFill>
          <a:blip r:embed="rId2"/>
          <a:stretch>
            <a:fillRect/>
          </a:stretch>
        </p:blipFill>
        <p:spPr>
          <a:xfrm>
            <a:off x="989012" y="3702224"/>
            <a:ext cx="9130294" cy="3079576"/>
          </a:xfrm>
          <a:prstGeom prst="rect">
            <a:avLst/>
          </a:prstGeom>
        </p:spPr>
      </p:pic>
    </p:spTree>
    <p:extLst>
      <p:ext uri="{BB962C8B-B14F-4D97-AF65-F5344CB8AC3E}">
        <p14:creationId xmlns:p14="http://schemas.microsoft.com/office/powerpoint/2010/main" val="323058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5780" y="978987"/>
            <a:ext cx="11665296"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t>Data is standardized and then used label encoder to convert book-status column.</a:t>
            </a:r>
          </a:p>
          <a:p>
            <a:pPr marL="342900" indent="-342900">
              <a:lnSpc>
                <a:spcPct val="150000"/>
              </a:lnSpc>
              <a:buFont typeface="Arial" panose="020B0604020202020204" pitchFamily="34" charset="0"/>
              <a:buChar char="•"/>
            </a:pPr>
            <a:r>
              <a:rPr lang="en-US" dirty="0"/>
              <a:t>Used nearest neighbors to find nearest readers (6 neighbors considered)</a:t>
            </a:r>
          </a:p>
          <a:p>
            <a:pPr marL="342900" indent="-342900">
              <a:lnSpc>
                <a:spcPct val="150000"/>
              </a:lnSpc>
              <a:buFont typeface="Arial" panose="020B0604020202020204" pitchFamily="34" charset="0"/>
              <a:buChar char="•"/>
            </a:pPr>
            <a:r>
              <a:rPr lang="en-US" dirty="0"/>
              <a:t>Then created function to recommend books depending upon book read.   </a:t>
            </a:r>
          </a:p>
        </p:txBody>
      </p:sp>
      <p:sp>
        <p:nvSpPr>
          <p:cNvPr id="6" name="Rectangle 5"/>
          <p:cNvSpPr/>
          <p:nvPr/>
        </p:nvSpPr>
        <p:spPr>
          <a:xfrm>
            <a:off x="621804" y="332656"/>
            <a:ext cx="7865250" cy="646331"/>
          </a:xfrm>
          <a:prstGeom prst="rect">
            <a:avLst/>
          </a:prstGeom>
        </p:spPr>
        <p:txBody>
          <a:bodyPr wrap="square">
            <a:spAutoFit/>
          </a:bodyPr>
          <a:lstStyle/>
          <a:p>
            <a:pPr>
              <a:lnSpc>
                <a:spcPct val="150000"/>
              </a:lnSpc>
            </a:pPr>
            <a:r>
              <a:rPr lang="en-US" b="1" dirty="0"/>
              <a:t>Memory based similarity model</a:t>
            </a:r>
          </a:p>
        </p:txBody>
      </p:sp>
      <p:pic>
        <p:nvPicPr>
          <p:cNvPr id="7" name="Picture 6">
            <a:extLst>
              <a:ext uri="{FF2B5EF4-FFF2-40B4-BE49-F238E27FC236}">
                <a16:creationId xmlns:a16="http://schemas.microsoft.com/office/drawing/2014/main" id="{DADDA7BE-6833-E853-9D74-87F339FFA683}"/>
              </a:ext>
            </a:extLst>
          </p:cNvPr>
          <p:cNvPicPr>
            <a:picLocks noChangeAspect="1"/>
          </p:cNvPicPr>
          <p:nvPr/>
        </p:nvPicPr>
        <p:blipFill>
          <a:blip r:embed="rId2"/>
          <a:stretch>
            <a:fillRect/>
          </a:stretch>
        </p:blipFill>
        <p:spPr>
          <a:xfrm>
            <a:off x="1053852" y="3379644"/>
            <a:ext cx="9865096" cy="3069536"/>
          </a:xfrm>
          <a:prstGeom prst="rect">
            <a:avLst/>
          </a:prstGeom>
        </p:spPr>
      </p:pic>
    </p:spTree>
    <p:extLst>
      <p:ext uri="{BB962C8B-B14F-4D97-AF65-F5344CB8AC3E}">
        <p14:creationId xmlns:p14="http://schemas.microsoft.com/office/powerpoint/2010/main" val="174778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5780" y="1052736"/>
            <a:ext cx="10225136" cy="5129996"/>
          </a:xfrm>
          <a:prstGeom prst="rect">
            <a:avLst/>
          </a:prstGeom>
        </p:spPr>
        <p:txBody>
          <a:bodyPr wrap="square">
            <a:spAutoFit/>
          </a:bodyPr>
          <a:lstStyle/>
          <a:p>
            <a:pPr>
              <a:lnSpc>
                <a:spcPct val="150000"/>
              </a:lnSpc>
            </a:pPr>
            <a:r>
              <a:rPr lang="en-US" b="1" dirty="0"/>
              <a:t>Age based similarity model</a:t>
            </a:r>
          </a:p>
          <a:p>
            <a:pPr marL="342900" indent="-342900">
              <a:lnSpc>
                <a:spcPct val="150000"/>
              </a:lnSpc>
              <a:buFont typeface="Arial" panose="020B0604020202020204" pitchFamily="34" charset="0"/>
              <a:buChar char="•"/>
            </a:pPr>
            <a:r>
              <a:rPr lang="en-US" sz="2000" dirty="0"/>
              <a:t>Master data is sorted by age groups as follows</a:t>
            </a:r>
          </a:p>
          <a:p>
            <a:pPr marL="1257300" lvl="2" indent="-342900">
              <a:lnSpc>
                <a:spcPct val="150000"/>
              </a:lnSpc>
              <a:buFont typeface="Arial" panose="020B0604020202020204" pitchFamily="34" charset="0"/>
              <a:buChar char="•"/>
            </a:pPr>
            <a:r>
              <a:rPr lang="en-US" sz="1600" dirty="0"/>
              <a:t>Teen :- (6-20 years)               young :- (20-30 years)</a:t>
            </a:r>
          </a:p>
          <a:p>
            <a:pPr marL="1257300" lvl="2" indent="-342900">
              <a:lnSpc>
                <a:spcPct val="150000"/>
              </a:lnSpc>
              <a:buFont typeface="Arial" panose="020B0604020202020204" pitchFamily="34" charset="0"/>
              <a:buChar char="•"/>
            </a:pPr>
            <a:r>
              <a:rPr lang="en-US" sz="1600" dirty="0"/>
              <a:t>adult :- (30-40 years)            mature :- (40-60 years)</a:t>
            </a:r>
          </a:p>
          <a:p>
            <a:pPr marL="1257300" lvl="2" indent="-342900">
              <a:lnSpc>
                <a:spcPct val="150000"/>
              </a:lnSpc>
              <a:buFont typeface="Arial" panose="020B0604020202020204" pitchFamily="34" charset="0"/>
              <a:buChar char="•"/>
            </a:pPr>
            <a:r>
              <a:rPr lang="en-US" sz="1600" dirty="0"/>
              <a:t>seniors :- (above 60 years)</a:t>
            </a:r>
          </a:p>
          <a:p>
            <a:pPr marL="342900" indent="-342900">
              <a:lnSpc>
                <a:spcPct val="150000"/>
              </a:lnSpc>
              <a:buFont typeface="Arial" panose="020B0604020202020204" pitchFamily="34" charset="0"/>
              <a:buChar char="•"/>
            </a:pPr>
            <a:r>
              <a:rPr lang="en-US" sz="2000" dirty="0"/>
              <a:t>Similar to rating based model, the values from pivot table are filled by age values.</a:t>
            </a:r>
          </a:p>
          <a:p>
            <a:pPr>
              <a:lnSpc>
                <a:spcPct val="150000"/>
              </a:lnSpc>
            </a:pPr>
            <a:endParaRPr lang="en-US" sz="2000" dirty="0"/>
          </a:p>
          <a:p>
            <a:pPr marL="342900" indent="-342900">
              <a:lnSpc>
                <a:spcPct val="150000"/>
              </a:lnSpc>
              <a:buFont typeface="Arial" panose="020B0604020202020204" pitchFamily="34" charset="0"/>
              <a:buChar char="•"/>
            </a:pPr>
            <a:r>
              <a:rPr lang="en-US" sz="2000" dirty="0"/>
              <a:t>Separate models are built for each age group </a:t>
            </a:r>
          </a:p>
          <a:p>
            <a:pPr>
              <a:lnSpc>
                <a:spcPct val="150000"/>
              </a:lnSpc>
            </a:pPr>
            <a:endParaRPr lang="en-US" sz="2000" dirty="0"/>
          </a:p>
          <a:p>
            <a:pPr marL="342900" indent="-342900">
              <a:lnSpc>
                <a:spcPct val="150000"/>
              </a:lnSpc>
              <a:buFont typeface="Arial" panose="020B0604020202020204" pitchFamily="34" charset="0"/>
              <a:buChar char="•"/>
            </a:pPr>
            <a:r>
              <a:rPr lang="en-US" sz="2000" dirty="0"/>
              <a:t>similar logic (cosine similarity) is used for this model to recommend books</a:t>
            </a:r>
          </a:p>
          <a:p>
            <a:pPr marL="342900" indent="-342900">
              <a:lnSpc>
                <a:spcPct val="15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199877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93812" y="1268760"/>
            <a:ext cx="10369152" cy="4748250"/>
          </a:xfrm>
          <a:prstGeom prst="rect">
            <a:avLst/>
          </a:prstGeom>
        </p:spPr>
      </p:pic>
      <p:sp>
        <p:nvSpPr>
          <p:cNvPr id="2" name="TextBox 1">
            <a:extLst>
              <a:ext uri="{FF2B5EF4-FFF2-40B4-BE49-F238E27FC236}">
                <a16:creationId xmlns:a16="http://schemas.microsoft.com/office/drawing/2014/main" id="{13EDE96E-9BCB-73B5-3078-4A866B035AD9}"/>
              </a:ext>
            </a:extLst>
          </p:cNvPr>
          <p:cNvSpPr txBox="1"/>
          <p:nvPr/>
        </p:nvSpPr>
        <p:spPr>
          <a:xfrm>
            <a:off x="1293812" y="381000"/>
            <a:ext cx="8534400" cy="830997"/>
          </a:xfrm>
          <a:prstGeom prst="rect">
            <a:avLst/>
          </a:prstGeom>
          <a:noFill/>
        </p:spPr>
        <p:txBody>
          <a:bodyPr wrap="square" rtlCol="0">
            <a:spAutoFit/>
          </a:bodyPr>
          <a:lstStyle/>
          <a:p>
            <a:r>
              <a:rPr lang="en-US" sz="2400" b="1" dirty="0"/>
              <a:t>Rating based similarity model</a:t>
            </a:r>
          </a:p>
          <a:p>
            <a:endParaRPr lang="en-IN" dirty="0"/>
          </a:p>
        </p:txBody>
      </p:sp>
    </p:spTree>
    <p:extLst>
      <p:ext uri="{BB962C8B-B14F-4D97-AF65-F5344CB8AC3E}">
        <p14:creationId xmlns:p14="http://schemas.microsoft.com/office/powerpoint/2010/main" val="281390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171400"/>
            <a:ext cx="10580851" cy="1080120"/>
          </a:xfrm>
        </p:spPr>
        <p:txBody>
          <a:bodyPr>
            <a:normAutofit/>
          </a:bodyPr>
          <a:lstStyle/>
          <a:p>
            <a:r>
              <a:rPr lang="en-GB" sz="3200" dirty="0"/>
              <a:t>Challenges encountered / learnings</a:t>
            </a:r>
          </a:p>
        </p:txBody>
      </p:sp>
      <p:sp>
        <p:nvSpPr>
          <p:cNvPr id="6" name="Rectangle 5"/>
          <p:cNvSpPr/>
          <p:nvPr/>
        </p:nvSpPr>
        <p:spPr>
          <a:xfrm>
            <a:off x="621804" y="980729"/>
            <a:ext cx="9937104" cy="5632311"/>
          </a:xfrm>
          <a:prstGeom prst="rect">
            <a:avLst/>
          </a:prstGeom>
        </p:spPr>
        <p:txBody>
          <a:bodyPr wrap="square">
            <a:spAutoFit/>
          </a:bodyPr>
          <a:lstStyle/>
          <a:p>
            <a:pPr marL="342900" indent="-342900">
              <a:buFont typeface="Arial" panose="020B0604020202020204" pitchFamily="34" charset="0"/>
              <a:buChar char="•"/>
            </a:pPr>
            <a:r>
              <a:rPr lang="en-GB" dirty="0">
                <a:solidFill>
                  <a:srgbClr val="374C81"/>
                </a:solidFill>
                <a:latin typeface="Roboto"/>
              </a:rPr>
              <a:t>Cold start problem - Not having sufficient data with respect to few readers. </a:t>
            </a:r>
          </a:p>
          <a:p>
            <a:pPr marL="342900" indent="-342900">
              <a:buFont typeface="Arial" panose="020B0604020202020204" pitchFamily="34" charset="0"/>
              <a:buChar char="•"/>
            </a:pPr>
            <a:r>
              <a:rPr lang="en-GB" dirty="0">
                <a:solidFill>
                  <a:srgbClr val="374C81"/>
                </a:solidFill>
                <a:latin typeface="Roboto"/>
                <a:cs typeface="Times New Roman" panose="02020603050405020304" pitchFamily="18" charset="0"/>
              </a:rPr>
              <a:t>Found many null values in age column so made considerable amount of imputation based on some assumptions.</a:t>
            </a:r>
          </a:p>
          <a:p>
            <a:pPr marL="342900" indent="-342900">
              <a:buFont typeface="Arial" panose="020B0604020202020204" pitchFamily="34" charset="0"/>
              <a:buChar char="•"/>
            </a:pPr>
            <a:r>
              <a:rPr lang="en-GB" dirty="0">
                <a:solidFill>
                  <a:srgbClr val="374C81"/>
                </a:solidFill>
                <a:latin typeface="Roboto"/>
                <a:cs typeface="Times New Roman" panose="02020603050405020304" pitchFamily="18" charset="0"/>
              </a:rPr>
              <a:t>Age feature had many non-sense data. So made imputation for the same.</a:t>
            </a:r>
          </a:p>
          <a:p>
            <a:pPr marL="342900" indent="-342900">
              <a:buFont typeface="Arial" panose="020B0604020202020204" pitchFamily="34" charset="0"/>
              <a:buChar char="•"/>
            </a:pPr>
            <a:r>
              <a:rPr lang="en-GB" dirty="0">
                <a:solidFill>
                  <a:srgbClr val="374C81"/>
                </a:solidFill>
                <a:latin typeface="Roboto"/>
                <a:cs typeface="Times New Roman" panose="02020603050405020304" pitchFamily="18" charset="0"/>
              </a:rPr>
              <a:t>As data for few users were missing, so merged all datasets only on common rows from all datasets.</a:t>
            </a:r>
          </a:p>
          <a:p>
            <a:pPr marL="342900" indent="-342900">
              <a:buFont typeface="Arial" panose="020B0604020202020204" pitchFamily="34" charset="0"/>
              <a:buChar char="•"/>
            </a:pPr>
            <a:r>
              <a:rPr lang="en-GB" dirty="0">
                <a:solidFill>
                  <a:srgbClr val="374C81"/>
                </a:solidFill>
                <a:latin typeface="Roboto"/>
                <a:cs typeface="Times New Roman" panose="02020603050405020304" pitchFamily="18" charset="0"/>
              </a:rPr>
              <a:t>While model building, eliminated users with rating “zero” as similarity model is not able to deal with it.</a:t>
            </a:r>
          </a:p>
          <a:p>
            <a:pPr marL="342900" indent="-342900">
              <a:buFont typeface="Arial" panose="020B0604020202020204" pitchFamily="34" charset="0"/>
              <a:buChar char="•"/>
            </a:pPr>
            <a:r>
              <a:rPr lang="en-GB" dirty="0">
                <a:solidFill>
                  <a:srgbClr val="374C81"/>
                </a:solidFill>
                <a:latin typeface="Roboto"/>
                <a:cs typeface="Times New Roman" panose="02020603050405020304" pitchFamily="18" charset="0"/>
              </a:rPr>
              <a:t>Worked as team and break things in small which made proceedings easier.</a:t>
            </a:r>
          </a:p>
          <a:p>
            <a:pPr marL="342900" indent="-342900">
              <a:buFont typeface="Arial" panose="020B0604020202020204" pitchFamily="34" charset="0"/>
              <a:buChar char="•"/>
            </a:pPr>
            <a:endParaRPr lang="en-GB" dirty="0">
              <a:solidFill>
                <a:srgbClr val="374C81"/>
              </a:solidFill>
              <a:latin typeface="Roboto"/>
              <a:cs typeface="Times New Roman" panose="02020603050405020304" pitchFamily="18" charset="0"/>
            </a:endParaRPr>
          </a:p>
          <a:p>
            <a:pPr marL="342900" indent="-342900">
              <a:buFont typeface="Arial" panose="020B0604020202020204" pitchFamily="34" charset="0"/>
              <a:buChar char="•"/>
            </a:pPr>
            <a:endParaRPr lang="en-GB" dirty="0">
              <a:solidFill>
                <a:srgbClr val="374C81"/>
              </a:solidFill>
              <a:latin typeface="Roboto"/>
              <a:cs typeface="Times New Roman" panose="02020603050405020304" pitchFamily="18" charset="0"/>
            </a:endParaRPr>
          </a:p>
          <a:p>
            <a:endParaRPr lang="en-GB" dirty="0">
              <a:solidFill>
                <a:srgbClr val="374C81"/>
              </a:solidFill>
            </a:endParaRPr>
          </a:p>
        </p:txBody>
      </p:sp>
    </p:spTree>
    <p:extLst>
      <p:ext uri="{BB962C8B-B14F-4D97-AF65-F5344CB8AC3E}">
        <p14:creationId xmlns:p14="http://schemas.microsoft.com/office/powerpoint/2010/main" val="288436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884" y="260649"/>
            <a:ext cx="9932778" cy="1008112"/>
          </a:xfrm>
        </p:spPr>
        <p:txBody>
          <a:bodyPr>
            <a:normAutofit/>
          </a:bodyPr>
          <a:lstStyle/>
          <a:p>
            <a:r>
              <a:rPr lang="en-GB" b="1" dirty="0"/>
              <a:t>Conclusions</a:t>
            </a:r>
          </a:p>
        </p:txBody>
      </p:sp>
      <p:sp>
        <p:nvSpPr>
          <p:cNvPr id="5" name="Rectangle 4"/>
          <p:cNvSpPr/>
          <p:nvPr/>
        </p:nvSpPr>
        <p:spPr>
          <a:xfrm>
            <a:off x="765820" y="1520216"/>
            <a:ext cx="10814992" cy="3631763"/>
          </a:xfrm>
          <a:prstGeom prst="rect">
            <a:avLst/>
          </a:prstGeom>
        </p:spPr>
        <p:txBody>
          <a:bodyPr wrap="square">
            <a:spAutoFit/>
          </a:bodyPr>
          <a:lstStyle/>
          <a:p>
            <a:pPr marL="342900" indent="-342900">
              <a:lnSpc>
                <a:spcPct val="150000"/>
              </a:lnSpc>
              <a:buFont typeface="Wingdings" panose="05000000000000000000" pitchFamily="2" charset="2"/>
              <a:buChar char="Ø"/>
            </a:pPr>
            <a:r>
              <a:rPr lang="en-GB" sz="2000" dirty="0">
                <a:solidFill>
                  <a:srgbClr val="374C81"/>
                </a:solidFill>
                <a:latin typeface="Montserrat"/>
              </a:rPr>
              <a:t>Three datasets were given. Performed EDA on each dataset separately.</a:t>
            </a:r>
          </a:p>
          <a:p>
            <a:pPr marL="342900" indent="-342900">
              <a:lnSpc>
                <a:spcPct val="150000"/>
              </a:lnSpc>
              <a:buFont typeface="Wingdings" panose="05000000000000000000" pitchFamily="2" charset="2"/>
              <a:buChar char="Ø"/>
            </a:pPr>
            <a:r>
              <a:rPr lang="en-GB" sz="2000" dirty="0">
                <a:solidFill>
                  <a:srgbClr val="374C81"/>
                </a:solidFill>
                <a:latin typeface="Montserrat"/>
              </a:rPr>
              <a:t>Imputed non-sense data as well as null values from Features.</a:t>
            </a:r>
          </a:p>
          <a:p>
            <a:pPr marL="342900" indent="-342900">
              <a:lnSpc>
                <a:spcPct val="150000"/>
              </a:lnSpc>
              <a:buFont typeface="Wingdings" panose="05000000000000000000" pitchFamily="2" charset="2"/>
              <a:buChar char="Ø"/>
            </a:pPr>
            <a:r>
              <a:rPr lang="en-GB" sz="2000" dirty="0">
                <a:solidFill>
                  <a:srgbClr val="374C81"/>
                </a:solidFill>
                <a:latin typeface="Montserrat"/>
              </a:rPr>
              <a:t>Merged all datasets based on common values from all.</a:t>
            </a:r>
          </a:p>
          <a:p>
            <a:pPr marL="342900" indent="-342900">
              <a:lnSpc>
                <a:spcPct val="150000"/>
              </a:lnSpc>
              <a:buFont typeface="Wingdings" panose="05000000000000000000" pitchFamily="2" charset="2"/>
              <a:buChar char="Ø"/>
            </a:pPr>
            <a:r>
              <a:rPr lang="en-GB" sz="2000" dirty="0">
                <a:solidFill>
                  <a:srgbClr val="374C81"/>
                </a:solidFill>
                <a:latin typeface="Montserrat"/>
              </a:rPr>
              <a:t>Created a list of most famous books for recommending it to early stage readers.</a:t>
            </a:r>
          </a:p>
          <a:p>
            <a:pPr marL="342900" indent="-342900">
              <a:lnSpc>
                <a:spcPct val="150000"/>
              </a:lnSpc>
              <a:buFont typeface="Wingdings" panose="05000000000000000000" pitchFamily="2" charset="2"/>
              <a:buChar char="Ø"/>
            </a:pPr>
            <a:r>
              <a:rPr lang="en-GB" sz="2000" dirty="0">
                <a:solidFill>
                  <a:srgbClr val="374C81"/>
                </a:solidFill>
                <a:latin typeface="Montserrat"/>
              </a:rPr>
              <a:t>Created a model for recommendation based on previously read book by reader</a:t>
            </a:r>
          </a:p>
          <a:p>
            <a:pPr marL="342900" indent="-342900">
              <a:lnSpc>
                <a:spcPct val="150000"/>
              </a:lnSpc>
              <a:buFont typeface="Wingdings" panose="05000000000000000000" pitchFamily="2" charset="2"/>
              <a:buChar char="Ø"/>
            </a:pPr>
            <a:r>
              <a:rPr lang="en-GB" sz="2000" dirty="0">
                <a:solidFill>
                  <a:srgbClr val="374C81"/>
                </a:solidFill>
                <a:latin typeface="Montserrat"/>
              </a:rPr>
              <a:t>Using cosine similarity, build model using rating and age values.</a:t>
            </a:r>
          </a:p>
          <a:p>
            <a:pPr marL="342900" indent="-342900">
              <a:lnSpc>
                <a:spcPct val="150000"/>
              </a:lnSpc>
              <a:buFont typeface="Wingdings" panose="05000000000000000000" pitchFamily="2" charset="2"/>
              <a:buChar char="Ø"/>
            </a:pPr>
            <a:r>
              <a:rPr lang="en-GB" sz="2000" dirty="0">
                <a:solidFill>
                  <a:srgbClr val="374C81"/>
                </a:solidFill>
                <a:latin typeface="Montserrat"/>
              </a:rPr>
              <a:t>Separate models are build to recommend books based on age groups.</a:t>
            </a:r>
          </a:p>
          <a:p>
            <a:endParaRPr lang="en-GB" sz="2000" dirty="0">
              <a:solidFill>
                <a:srgbClr val="374C81"/>
              </a:solidFill>
              <a:latin typeface="Montserrat"/>
            </a:endParaRPr>
          </a:p>
        </p:txBody>
      </p:sp>
    </p:spTree>
    <p:extLst>
      <p:ext uri="{BB962C8B-B14F-4D97-AF65-F5344CB8AC3E}">
        <p14:creationId xmlns:p14="http://schemas.microsoft.com/office/powerpoint/2010/main" val="192303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884" y="260648"/>
            <a:ext cx="9932778" cy="5911551"/>
          </a:xfrm>
        </p:spPr>
        <p:txBody>
          <a:bodyPr anchor="ctr">
            <a:normAutofit/>
          </a:bodyPr>
          <a:lstStyle/>
          <a:p>
            <a:pPr algn="ctr"/>
            <a:r>
              <a:rPr lang="en-GB" sz="5400" b="1" dirty="0"/>
              <a:t>Thank you</a:t>
            </a:r>
          </a:p>
        </p:txBody>
      </p:sp>
    </p:spTree>
    <p:extLst>
      <p:ext uri="{BB962C8B-B14F-4D97-AF65-F5344CB8AC3E}">
        <p14:creationId xmlns:p14="http://schemas.microsoft.com/office/powerpoint/2010/main" val="339485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69876" y="764704"/>
            <a:ext cx="9725739" cy="5509200"/>
          </a:xfrm>
          <a:prstGeom prst="rect">
            <a:avLst/>
          </a:prstGeom>
          <a:noFill/>
        </p:spPr>
        <p:txBody>
          <a:bodyPr wrap="none" rtlCol="0">
            <a:spAutoFit/>
          </a:bodyPr>
          <a:lstStyle/>
          <a:p>
            <a:r>
              <a:rPr lang="en-GB" sz="4000" dirty="0">
                <a:latin typeface="+mj-lt"/>
              </a:rPr>
              <a:t>Data Description:</a:t>
            </a:r>
          </a:p>
          <a:p>
            <a:endParaRPr lang="en-GB" dirty="0"/>
          </a:p>
          <a:p>
            <a:endParaRPr lang="en-GB" dirty="0"/>
          </a:p>
          <a:p>
            <a:r>
              <a:rPr lang="en-GB" dirty="0"/>
              <a:t>We have three datasets:</a:t>
            </a:r>
          </a:p>
          <a:p>
            <a:r>
              <a:rPr lang="en-GB" dirty="0">
                <a:latin typeface="Times New Roman" panose="02020603050405020304" pitchFamily="18" charset="0"/>
                <a:cs typeface="Times New Roman" panose="02020603050405020304" pitchFamily="18" charset="0"/>
              </a:rPr>
              <a:t>●</a:t>
            </a:r>
            <a:r>
              <a:rPr lang="en-GB" dirty="0"/>
              <a:t>User:</a:t>
            </a:r>
          </a:p>
          <a:p>
            <a:r>
              <a:rPr lang="en-GB" dirty="0"/>
              <a:t>          User-ID, Location, Age</a:t>
            </a:r>
          </a:p>
          <a:p>
            <a:endParaRPr lang="en-GB" dirty="0"/>
          </a:p>
          <a:p>
            <a:r>
              <a:rPr lang="en-GB" dirty="0">
                <a:latin typeface="Times New Roman" panose="02020603050405020304" pitchFamily="18" charset="0"/>
                <a:cs typeface="Times New Roman" panose="02020603050405020304" pitchFamily="18" charset="0"/>
              </a:rPr>
              <a:t>●Books:</a:t>
            </a:r>
          </a:p>
          <a:p>
            <a:r>
              <a:rPr lang="en-GB" dirty="0">
                <a:latin typeface="Times New Roman" panose="02020603050405020304" pitchFamily="18" charset="0"/>
                <a:cs typeface="Times New Roman" panose="02020603050405020304" pitchFamily="18" charset="0"/>
              </a:rPr>
              <a:t>         </a:t>
            </a:r>
            <a:r>
              <a:rPr lang="en-GB" dirty="0"/>
              <a:t>ISBN ,Book-Title ,Book-Author, Year-Of-Publication, Publisher </a:t>
            </a:r>
          </a:p>
          <a:p>
            <a:r>
              <a:rPr lang="en-GB" dirty="0"/>
              <a:t>       Image-URL-S, Image-URL-M ,Image-URL-L</a:t>
            </a:r>
          </a:p>
          <a:p>
            <a:endParaRPr lang="en-GB" dirty="0"/>
          </a:p>
          <a:p>
            <a:r>
              <a:rPr lang="en-GB" dirty="0">
                <a:latin typeface="Times New Roman" panose="02020603050405020304" pitchFamily="18" charset="0"/>
                <a:cs typeface="Times New Roman" panose="02020603050405020304" pitchFamily="18" charset="0"/>
              </a:rPr>
              <a:t>●Rating:</a:t>
            </a:r>
          </a:p>
          <a:p>
            <a:r>
              <a:rPr lang="en-GB" dirty="0">
                <a:latin typeface="Times New Roman" panose="02020603050405020304" pitchFamily="18" charset="0"/>
                <a:cs typeface="Times New Roman" panose="02020603050405020304" pitchFamily="18" charset="0"/>
              </a:rPr>
              <a:t>         </a:t>
            </a:r>
            <a:r>
              <a:rPr lang="en-GB" dirty="0"/>
              <a:t>User-ID ,ISBN, Book-Rating  </a:t>
            </a:r>
          </a:p>
          <a:p>
            <a:r>
              <a:rPr lang="en-GB" dirty="0"/>
              <a:t>      </a:t>
            </a:r>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1804" y="404664"/>
            <a:ext cx="3312368" cy="1138773"/>
          </a:xfrm>
          <a:prstGeom prst="rect">
            <a:avLst/>
          </a:prstGeom>
          <a:noFill/>
        </p:spPr>
        <p:txBody>
          <a:bodyPr wrap="square" rtlCol="0">
            <a:spAutoFit/>
          </a:bodyPr>
          <a:lstStyle/>
          <a:p>
            <a:r>
              <a:rPr lang="en-GB" sz="4400" b="1" dirty="0"/>
              <a:t>EDA</a:t>
            </a:r>
          </a:p>
          <a:p>
            <a:endParaRPr lang="en-GB" dirty="0"/>
          </a:p>
        </p:txBody>
      </p:sp>
      <p:sp>
        <p:nvSpPr>
          <p:cNvPr id="20" name="Rectangle 11"/>
          <p:cNvSpPr>
            <a:spLocks noChangeArrowheads="1"/>
          </p:cNvSpPr>
          <p:nvPr/>
        </p:nvSpPr>
        <p:spPr bwMode="auto">
          <a:xfrm>
            <a:off x="909836" y="2007858"/>
            <a:ext cx="259228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(278858, 3)</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21" name="TextBox 20"/>
          <p:cNvSpPr txBox="1"/>
          <p:nvPr/>
        </p:nvSpPr>
        <p:spPr>
          <a:xfrm>
            <a:off x="477788" y="1412776"/>
            <a:ext cx="2554617" cy="461665"/>
          </a:xfrm>
          <a:prstGeom prst="rect">
            <a:avLst/>
          </a:prstGeom>
          <a:noFill/>
        </p:spPr>
        <p:txBody>
          <a:bodyPr wrap="square" rtlCol="0">
            <a:spAutoFit/>
          </a:bodyPr>
          <a:lstStyle/>
          <a:p>
            <a:r>
              <a:rPr lang="en-GB" dirty="0"/>
              <a:t>Users Shape:</a:t>
            </a:r>
          </a:p>
        </p:txBody>
      </p:sp>
      <p:sp>
        <p:nvSpPr>
          <p:cNvPr id="22" name="TextBox 21"/>
          <p:cNvSpPr txBox="1"/>
          <p:nvPr/>
        </p:nvSpPr>
        <p:spPr>
          <a:xfrm>
            <a:off x="621804" y="2780928"/>
            <a:ext cx="2160240" cy="461665"/>
          </a:xfrm>
          <a:prstGeom prst="rect">
            <a:avLst/>
          </a:prstGeom>
          <a:noFill/>
        </p:spPr>
        <p:txBody>
          <a:bodyPr wrap="square" rtlCol="0">
            <a:spAutoFit/>
          </a:bodyPr>
          <a:lstStyle/>
          <a:p>
            <a:r>
              <a:rPr lang="en-GB" dirty="0"/>
              <a:t>Rating Shape:</a:t>
            </a:r>
          </a:p>
        </p:txBody>
      </p:sp>
      <p:sp>
        <p:nvSpPr>
          <p:cNvPr id="23" name="Rectangle 12"/>
          <p:cNvSpPr>
            <a:spLocks noChangeArrowheads="1"/>
          </p:cNvSpPr>
          <p:nvPr/>
        </p:nvSpPr>
        <p:spPr bwMode="auto">
          <a:xfrm>
            <a:off x="1701924" y="3408253"/>
            <a:ext cx="18002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(1048575, 3)</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TextBox 23"/>
          <p:cNvSpPr txBox="1"/>
          <p:nvPr/>
        </p:nvSpPr>
        <p:spPr>
          <a:xfrm>
            <a:off x="765820" y="4149080"/>
            <a:ext cx="2101857" cy="830997"/>
          </a:xfrm>
          <a:prstGeom prst="rect">
            <a:avLst/>
          </a:prstGeom>
          <a:noFill/>
        </p:spPr>
        <p:txBody>
          <a:bodyPr wrap="none" rtlCol="0">
            <a:spAutoFit/>
          </a:bodyPr>
          <a:lstStyle/>
          <a:p>
            <a:r>
              <a:rPr lang="en-GB" dirty="0"/>
              <a:t>Books Shape:</a:t>
            </a:r>
          </a:p>
          <a:p>
            <a:endParaRPr lang="en-GB" dirty="0"/>
          </a:p>
        </p:txBody>
      </p:sp>
      <p:sp>
        <p:nvSpPr>
          <p:cNvPr id="26" name="Rectangle 14"/>
          <p:cNvSpPr>
            <a:spLocks noChangeArrowheads="1"/>
          </p:cNvSpPr>
          <p:nvPr/>
        </p:nvSpPr>
        <p:spPr bwMode="auto">
          <a:xfrm>
            <a:off x="1989956" y="4833503"/>
            <a:ext cx="208823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(271360, 8)</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5A9E6A-1852-1455-432F-3A102CFFEB43}"/>
              </a:ext>
            </a:extLst>
          </p:cNvPr>
          <p:cNvSpPr>
            <a:spLocks noGrp="1"/>
          </p:cNvSpPr>
          <p:nvPr>
            <p:ph type="dt" sz="half" idx="10"/>
          </p:nvPr>
        </p:nvSpPr>
        <p:spPr/>
        <p:txBody>
          <a:bodyPr/>
          <a:lstStyle/>
          <a:p>
            <a:r>
              <a:rPr lang="en-US"/>
              <a:t>1/16/2023</a:t>
            </a:r>
          </a:p>
        </p:txBody>
      </p:sp>
      <p:sp>
        <p:nvSpPr>
          <p:cNvPr id="3" name="Slide Number Placeholder 2">
            <a:extLst>
              <a:ext uri="{FF2B5EF4-FFF2-40B4-BE49-F238E27FC236}">
                <a16:creationId xmlns:a16="http://schemas.microsoft.com/office/drawing/2014/main" id="{34B39A0D-9E58-19F8-D33D-C2031F37FE04}"/>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4" name="TextBox 3">
            <a:extLst>
              <a:ext uri="{FF2B5EF4-FFF2-40B4-BE49-F238E27FC236}">
                <a16:creationId xmlns:a16="http://schemas.microsoft.com/office/drawing/2014/main" id="{D301EEAE-363F-28F5-2F9B-F94068C3939B}"/>
              </a:ext>
            </a:extLst>
          </p:cNvPr>
          <p:cNvSpPr txBox="1"/>
          <p:nvPr/>
        </p:nvSpPr>
        <p:spPr>
          <a:xfrm>
            <a:off x="304721" y="762001"/>
            <a:ext cx="10665222" cy="646331"/>
          </a:xfrm>
          <a:prstGeom prst="rect">
            <a:avLst/>
          </a:prstGeom>
          <a:noFill/>
        </p:spPr>
        <p:txBody>
          <a:bodyPr wrap="square" rtlCol="0">
            <a:spAutoFit/>
          </a:bodyPr>
          <a:lstStyle/>
          <a:p>
            <a:r>
              <a:rPr lang="en-US" sz="3600" dirty="0"/>
              <a:t>Books Dataset</a:t>
            </a:r>
            <a:endParaRPr lang="en-IN" dirty="0"/>
          </a:p>
        </p:txBody>
      </p:sp>
      <p:sp>
        <p:nvSpPr>
          <p:cNvPr id="7" name="TextBox 6">
            <a:extLst>
              <a:ext uri="{FF2B5EF4-FFF2-40B4-BE49-F238E27FC236}">
                <a16:creationId xmlns:a16="http://schemas.microsoft.com/office/drawing/2014/main" id="{12C70924-A384-5B47-5ABE-9E1DF52E7316}"/>
              </a:ext>
            </a:extLst>
          </p:cNvPr>
          <p:cNvSpPr txBox="1"/>
          <p:nvPr/>
        </p:nvSpPr>
        <p:spPr>
          <a:xfrm>
            <a:off x="0" y="1746803"/>
            <a:ext cx="11376237" cy="2123658"/>
          </a:xfrm>
          <a:prstGeom prst="rect">
            <a:avLst/>
          </a:prstGeom>
          <a:noFill/>
        </p:spPr>
        <p:txBody>
          <a:bodyPr wrap="square">
            <a:spAutoFit/>
          </a:bodyPr>
          <a:lstStyle/>
          <a:p>
            <a:pPr marL="342900" lvl="0" indent="-342900">
              <a:lnSpc>
                <a:spcPct val="150000"/>
              </a:lnSpc>
              <a:buFont typeface="Arial" panose="020B0604020202020204" pitchFamily="34" charset="0"/>
              <a:buChar char="•"/>
            </a:pPr>
            <a:r>
              <a:rPr lang="en-US" sz="2200" dirty="0"/>
              <a:t>Shape :- (</a:t>
            </a:r>
            <a:r>
              <a:rPr lang="en-US" altLang="en-US" sz="2000" dirty="0">
                <a:solidFill>
                  <a:srgbClr val="000000"/>
                </a:solidFill>
                <a:latin typeface="Courier New" panose="02070309020205020404" pitchFamily="49" charset="0"/>
                <a:cs typeface="Courier New" panose="02070309020205020404" pitchFamily="49" charset="0"/>
              </a:rPr>
              <a:t>271360, 8</a:t>
            </a:r>
            <a:r>
              <a:rPr lang="en-US" sz="2200" dirty="0"/>
              <a:t>)</a:t>
            </a:r>
          </a:p>
          <a:p>
            <a:pPr marL="342900" indent="-342900">
              <a:lnSpc>
                <a:spcPct val="150000"/>
              </a:lnSpc>
              <a:buFont typeface="Arial" panose="020B0604020202020204" pitchFamily="34" charset="0"/>
              <a:buChar char="•"/>
            </a:pPr>
            <a:r>
              <a:rPr lang="en-US" sz="2200" dirty="0"/>
              <a:t>Null values:- Book author = 1</a:t>
            </a:r>
          </a:p>
          <a:p>
            <a:pPr marL="342900" indent="-342900">
              <a:lnSpc>
                <a:spcPct val="150000"/>
              </a:lnSpc>
              <a:buFont typeface="Arial" panose="020B0604020202020204" pitchFamily="34" charset="0"/>
              <a:buChar char="•"/>
            </a:pPr>
            <a:r>
              <a:rPr lang="en-US" sz="2200" dirty="0"/>
              <a:t>  	              Publisher = 2     </a:t>
            </a:r>
          </a:p>
          <a:p>
            <a:pPr marL="342900" indent="-342900">
              <a:lnSpc>
                <a:spcPct val="150000"/>
              </a:lnSpc>
              <a:buFont typeface="Arial" panose="020B0604020202020204" pitchFamily="34" charset="0"/>
              <a:buChar char="•"/>
            </a:pPr>
            <a:endParaRPr lang="en-US" sz="2200" dirty="0"/>
          </a:p>
        </p:txBody>
      </p:sp>
    </p:spTree>
    <p:extLst>
      <p:ext uri="{BB962C8B-B14F-4D97-AF65-F5344CB8AC3E}">
        <p14:creationId xmlns:p14="http://schemas.microsoft.com/office/powerpoint/2010/main" val="614445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we done in Books dataset.</a:t>
            </a:r>
          </a:p>
        </p:txBody>
      </p:sp>
      <p:sp>
        <p:nvSpPr>
          <p:cNvPr id="3" name="Content Placeholder 2"/>
          <p:cNvSpPr>
            <a:spLocks noGrp="1"/>
          </p:cNvSpPr>
          <p:nvPr>
            <p:ph sz="half" idx="1"/>
          </p:nvPr>
        </p:nvSpPr>
        <p:spPr>
          <a:xfrm>
            <a:off x="379412" y="1701800"/>
            <a:ext cx="4977104" cy="4470400"/>
          </a:xfrm>
        </p:spPr>
        <p:txBody>
          <a:bodyPr>
            <a:normAutofit/>
          </a:bodyPr>
          <a:lstStyle/>
          <a:p>
            <a:r>
              <a:rPr lang="en-US" sz="2000" dirty="0"/>
              <a:t>We </a:t>
            </a:r>
            <a:r>
              <a:rPr lang="en-US" sz="2000" dirty="0" err="1"/>
              <a:t>droped</a:t>
            </a:r>
            <a:r>
              <a:rPr lang="en-US" sz="2000" dirty="0"/>
              <a:t> the 3 columns which belongs to image </a:t>
            </a:r>
            <a:r>
              <a:rPr lang="en-US" sz="2000" dirty="0" err="1"/>
              <a:t>url</a:t>
            </a:r>
            <a:r>
              <a:rPr lang="en-US" sz="2000" dirty="0"/>
              <a:t>. Because, we don’t need them for analysis. </a:t>
            </a:r>
          </a:p>
          <a:p>
            <a:r>
              <a:rPr lang="en-US" sz="2000" dirty="0"/>
              <a:t>We changed the values of year of publication equals to 0 and above the 2020 as null.</a:t>
            </a:r>
          </a:p>
          <a:p>
            <a:r>
              <a:rPr lang="en-US" sz="2000" dirty="0"/>
              <a:t>We changed the null values to median values.</a:t>
            </a:r>
          </a:p>
          <a:p>
            <a:r>
              <a:rPr lang="en-US" sz="2000" dirty="0" err="1"/>
              <a:t>Droped</a:t>
            </a:r>
            <a:r>
              <a:rPr lang="en-US" sz="2000" dirty="0"/>
              <a:t> the null values in both publisher and book author.</a:t>
            </a:r>
          </a:p>
        </p:txBody>
      </p:sp>
      <p:pic>
        <p:nvPicPr>
          <p:cNvPr id="1026" name="Picture 2" descr="C:\Users\A V I\Pictures\Screenshots\Screenshot (31).png"/>
          <p:cNvPicPr>
            <a:picLocks noGrp="1" noChangeAspect="1" noChangeArrowheads="1"/>
          </p:cNvPicPr>
          <p:nvPr>
            <p:ph sz="half" idx="2"/>
          </p:nvPr>
        </p:nvPicPr>
        <p:blipFill>
          <a:blip r:embed="rId2"/>
          <a:srcRect/>
          <a:stretch>
            <a:fillRect/>
          </a:stretch>
        </p:blipFill>
        <p:spPr bwMode="auto">
          <a:xfrm>
            <a:off x="5256212" y="1447800"/>
            <a:ext cx="8153400" cy="54102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36FBA4-56AC-4868-6E8A-D530E5EB9D3A}"/>
              </a:ext>
            </a:extLst>
          </p:cNvPr>
          <p:cNvSpPr>
            <a:spLocks noGrp="1"/>
          </p:cNvSpPr>
          <p:nvPr>
            <p:ph type="title"/>
          </p:nvPr>
        </p:nvSpPr>
        <p:spPr>
          <a:xfrm>
            <a:off x="1117309" y="25400"/>
            <a:ext cx="10157354" cy="1397000"/>
          </a:xfrm>
        </p:spPr>
        <p:txBody>
          <a:bodyPr/>
          <a:lstStyle/>
          <a:p>
            <a:r>
              <a:rPr lang="en-IN" dirty="0"/>
              <a:t>Visualization for Books Dataset</a:t>
            </a:r>
          </a:p>
        </p:txBody>
      </p:sp>
      <p:sp>
        <p:nvSpPr>
          <p:cNvPr id="8" name="Content Placeholder 7">
            <a:extLst>
              <a:ext uri="{FF2B5EF4-FFF2-40B4-BE49-F238E27FC236}">
                <a16:creationId xmlns:a16="http://schemas.microsoft.com/office/drawing/2014/main" id="{E02CBC6F-0D84-39CC-1FB0-308DC3AD1D2F}"/>
              </a:ext>
            </a:extLst>
          </p:cNvPr>
          <p:cNvSpPr>
            <a:spLocks noGrp="1"/>
          </p:cNvSpPr>
          <p:nvPr>
            <p:ph idx="1"/>
          </p:nvPr>
        </p:nvSpPr>
        <p:spPr>
          <a:xfrm>
            <a:off x="1117309" y="1701800"/>
            <a:ext cx="4596103" cy="4470400"/>
          </a:xfrm>
        </p:spPr>
        <p:txBody>
          <a:bodyPr>
            <a:normAutofit/>
          </a:bodyPr>
          <a:lstStyle/>
          <a:p>
            <a:pPr>
              <a:buFont typeface="Wingdings" panose="05000000000000000000" pitchFamily="2" charset="2"/>
              <a:buChar char="Ø"/>
            </a:pPr>
            <a:r>
              <a:rPr lang="en-IN" sz="2000" dirty="0"/>
              <a:t>Authors with most number of books:</a:t>
            </a:r>
          </a:p>
          <a:p>
            <a:pPr marL="457200" indent="-457200">
              <a:buAutoNum type="arabicParenR"/>
            </a:pPr>
            <a:r>
              <a:rPr lang="en-US" sz="2000" dirty="0"/>
              <a:t>Agatha Christie is leading at top with more than 600 counts, followed by William Shakespeare.</a:t>
            </a:r>
          </a:p>
          <a:p>
            <a:pPr marL="457200" indent="-457200">
              <a:buAutoNum type="arabicParenR"/>
            </a:pPr>
            <a:r>
              <a:rPr lang="en-US" sz="2000" dirty="0"/>
              <a:t>2) William Shakespeare is one of the popular Author in the world. Still he doesn't have highest number of books.</a:t>
            </a:r>
            <a:r>
              <a:rPr lang="en-IN" sz="2000" dirty="0"/>
              <a:t> </a:t>
            </a:r>
          </a:p>
        </p:txBody>
      </p:sp>
      <p:pic>
        <p:nvPicPr>
          <p:cNvPr id="14" name="Picture 13">
            <a:extLst>
              <a:ext uri="{FF2B5EF4-FFF2-40B4-BE49-F238E27FC236}">
                <a16:creationId xmlns:a16="http://schemas.microsoft.com/office/drawing/2014/main" id="{80BBFFB3-8E17-90AB-099A-2757FAF145E7}"/>
              </a:ext>
            </a:extLst>
          </p:cNvPr>
          <p:cNvPicPr>
            <a:picLocks noChangeAspect="1"/>
          </p:cNvPicPr>
          <p:nvPr/>
        </p:nvPicPr>
        <p:blipFill rotWithShape="1">
          <a:blip r:embed="rId2">
            <a:extLst>
              <a:ext uri="{28A0092B-C50C-407E-A947-70E740481C1C}">
                <a14:useLocalDpi xmlns:a14="http://schemas.microsoft.com/office/drawing/2010/main" val="0"/>
              </a:ext>
            </a:extLst>
          </a:blip>
          <a:srcRect l="8114" t="24069" r="36246" b="9924"/>
          <a:stretch/>
        </p:blipFill>
        <p:spPr>
          <a:xfrm>
            <a:off x="5561011" y="1549401"/>
            <a:ext cx="6627813" cy="4470400"/>
          </a:xfrm>
          <a:prstGeom prst="rect">
            <a:avLst/>
          </a:prstGeom>
        </p:spPr>
      </p:pic>
    </p:spTree>
    <p:extLst>
      <p:ext uri="{BB962C8B-B14F-4D97-AF65-F5344CB8AC3E}">
        <p14:creationId xmlns:p14="http://schemas.microsoft.com/office/powerpoint/2010/main" val="113773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033E11-2964-DE53-082D-F0D5C1033974}"/>
              </a:ext>
            </a:extLst>
          </p:cNvPr>
          <p:cNvSpPr>
            <a:spLocks noGrp="1"/>
          </p:cNvSpPr>
          <p:nvPr>
            <p:ph type="title"/>
          </p:nvPr>
        </p:nvSpPr>
        <p:spPr>
          <a:xfrm>
            <a:off x="531813" y="76200"/>
            <a:ext cx="4952999" cy="5867400"/>
          </a:xfrm>
        </p:spPr>
        <p:txBody>
          <a:bodyPr>
            <a:normAutofit/>
          </a:bodyPr>
          <a:lstStyle/>
          <a:p>
            <a:pPr marL="342900" indent="-342900">
              <a:buFont typeface="Wingdings" panose="05000000000000000000" pitchFamily="2" charset="2"/>
              <a:buChar char="Ø"/>
            </a:pPr>
            <a:r>
              <a:rPr lang="en-IN" sz="2000" dirty="0">
                <a:latin typeface="+mn-lt"/>
              </a:rPr>
              <a:t>Publisher with most number of Books:</a:t>
            </a:r>
            <a:br>
              <a:rPr lang="en-IN" sz="2000" dirty="0">
                <a:latin typeface="+mn-lt"/>
              </a:rPr>
            </a:br>
            <a:br>
              <a:rPr lang="en-IN" sz="2000" dirty="0">
                <a:latin typeface="+mn-lt"/>
              </a:rPr>
            </a:br>
            <a:r>
              <a:rPr lang="en-US" sz="2000" dirty="0">
                <a:latin typeface="+mn-lt"/>
              </a:rPr>
              <a:t>1) Harlequin has most number of books published, followed by Silhouette.</a:t>
            </a:r>
            <a:br>
              <a:rPr lang="en-US" sz="2000" dirty="0">
                <a:latin typeface="+mn-lt"/>
              </a:rPr>
            </a:br>
            <a:br>
              <a:rPr lang="en-US" sz="2000" dirty="0">
                <a:latin typeface="+mn-lt"/>
              </a:rPr>
            </a:br>
            <a:r>
              <a:rPr lang="en-US" sz="2000" dirty="0">
                <a:latin typeface="+mn-lt"/>
              </a:rPr>
              <a:t>2) Some of the top Author's had published their books from Harlequin.</a:t>
            </a:r>
            <a:br>
              <a:rPr lang="en-US" sz="2000" dirty="0">
                <a:latin typeface="+mn-lt"/>
              </a:rPr>
            </a:br>
            <a:br>
              <a:rPr lang="en-US" sz="2000" dirty="0">
                <a:latin typeface="+mn-lt"/>
              </a:rPr>
            </a:br>
            <a:r>
              <a:rPr lang="en-US" sz="2000" dirty="0">
                <a:latin typeface="+mn-lt"/>
              </a:rPr>
              <a:t>3) We can observe Harlequin </a:t>
            </a:r>
            <a:r>
              <a:rPr lang="en-US" sz="2000" dirty="0" err="1">
                <a:latin typeface="+mn-lt"/>
              </a:rPr>
              <a:t>publiser's</a:t>
            </a:r>
            <a:r>
              <a:rPr lang="en-US" sz="2000" dirty="0">
                <a:latin typeface="+mn-lt"/>
              </a:rPr>
              <a:t> marking better performance than any other publishers.</a:t>
            </a:r>
            <a:endParaRPr lang="en-IN" sz="2000" dirty="0">
              <a:latin typeface="+mn-lt"/>
            </a:endParaRPr>
          </a:p>
        </p:txBody>
      </p:sp>
      <p:pic>
        <p:nvPicPr>
          <p:cNvPr id="6" name="Picture 5">
            <a:extLst>
              <a:ext uri="{FF2B5EF4-FFF2-40B4-BE49-F238E27FC236}">
                <a16:creationId xmlns:a16="http://schemas.microsoft.com/office/drawing/2014/main" id="{125C3620-AB27-D65C-4A49-F63CE81F7600}"/>
              </a:ext>
            </a:extLst>
          </p:cNvPr>
          <p:cNvPicPr>
            <a:picLocks noChangeAspect="1"/>
          </p:cNvPicPr>
          <p:nvPr/>
        </p:nvPicPr>
        <p:blipFill rotWithShape="1">
          <a:blip r:embed="rId2">
            <a:extLst>
              <a:ext uri="{28A0092B-C50C-407E-A947-70E740481C1C}">
                <a14:useLocalDpi xmlns:a14="http://schemas.microsoft.com/office/drawing/2010/main" val="0"/>
              </a:ext>
            </a:extLst>
          </a:blip>
          <a:srcRect l="8739" t="24069" r="35622" b="11103"/>
          <a:stretch/>
        </p:blipFill>
        <p:spPr>
          <a:xfrm>
            <a:off x="5484812" y="1803399"/>
            <a:ext cx="6400800" cy="4191001"/>
          </a:xfrm>
          <a:prstGeom prst="rect">
            <a:avLst/>
          </a:prstGeom>
        </p:spPr>
      </p:pic>
    </p:spTree>
    <p:extLst>
      <p:ext uri="{BB962C8B-B14F-4D97-AF65-F5344CB8AC3E}">
        <p14:creationId xmlns:p14="http://schemas.microsoft.com/office/powerpoint/2010/main" val="141347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Ratings Dataset</a:t>
            </a:r>
            <a:br>
              <a:rPr lang="en-IN" dirty="0"/>
            </a:br>
            <a:endParaRPr lang="en-US" dirty="0"/>
          </a:p>
        </p:txBody>
      </p:sp>
      <p:sp>
        <p:nvSpPr>
          <p:cNvPr id="3" name="Content Placeholder 2"/>
          <p:cNvSpPr>
            <a:spLocks noGrp="1"/>
          </p:cNvSpPr>
          <p:nvPr>
            <p:ph sz="half" idx="1"/>
          </p:nvPr>
        </p:nvSpPr>
        <p:spPr/>
        <p:txBody>
          <a:bodyPr/>
          <a:lstStyle/>
          <a:p>
            <a:pPr marL="342900" indent="-342900">
              <a:lnSpc>
                <a:spcPct val="150000"/>
              </a:lnSpc>
            </a:pPr>
            <a:r>
              <a:rPr lang="en-US" dirty="0"/>
              <a:t>Shape :- (</a:t>
            </a:r>
            <a:r>
              <a:rPr lang="en-US" altLang="en-US" dirty="0">
                <a:solidFill>
                  <a:srgbClr val="000000"/>
                </a:solidFill>
                <a:latin typeface="Courier New" panose="02070309020205020404" pitchFamily="49" charset="0"/>
                <a:cs typeface="Courier New" panose="02070309020205020404" pitchFamily="49" charset="0"/>
              </a:rPr>
              <a:t>1048575, 3</a:t>
            </a:r>
            <a:r>
              <a:rPr lang="en-US" dirty="0"/>
              <a:t>)</a:t>
            </a:r>
          </a:p>
          <a:p>
            <a:pPr marL="342900" indent="-342900">
              <a:lnSpc>
                <a:spcPct val="150000"/>
              </a:lnSpc>
            </a:pPr>
            <a:r>
              <a:rPr lang="en-US" dirty="0"/>
              <a:t>Null values:- No null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1127</TotalTime>
  <Words>1622</Words>
  <Application>Microsoft Office PowerPoint</Application>
  <PresentationFormat>Custom</PresentationFormat>
  <Paragraphs>134</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Century Gothic</vt:lpstr>
      <vt:lpstr>Courier New</vt:lpstr>
      <vt:lpstr>Montserrat</vt:lpstr>
      <vt:lpstr>Roboto</vt:lpstr>
      <vt:lpstr>Times New Roman</vt:lpstr>
      <vt:lpstr>Wingdings</vt:lpstr>
      <vt:lpstr>Books 16x9</vt:lpstr>
      <vt:lpstr>A project on  Book Recommendation  by</vt:lpstr>
      <vt:lpstr>ProblemDescription   During the last few decades, with the rise of YouTube, Amazon, Netflix, and many other such web services, recommender systems have taken more and more place in our lives. From e-commerce (suggest to buyers articles that could interest them) to online advertisement (suggest to users the right contents, matching their preferences), recommender systems are today unavoidable in our daily online journeys. By analyzing the problems with ‘Book Recommendation System’ feature, how we can predict the best recommendation for users according to their items approach.  A recommendation system helps an organization to create loyal customers and build trust by them desired products and services for which they came on your site. The recommendation system today is so powerful that they can handle the new customer too who has visited the site for the first time. They recommend the products which are currently trending or highly rated and they can also recommend the products which bring maximum profit to the company. Providing specific data analysis and prediction to done with this data. The main objective is to built a predictive recommender model, which could help in predicting – how we can predict the best recommendation for users according to their items approach. This would help us in providing better recommendation item to a right specific users. </vt:lpstr>
      <vt:lpstr>PowerPoint Presentation</vt:lpstr>
      <vt:lpstr>PowerPoint Presentation</vt:lpstr>
      <vt:lpstr>PowerPoint Presentation</vt:lpstr>
      <vt:lpstr>Work we done in Books dataset.</vt:lpstr>
      <vt:lpstr>Visualization for Books Dataset</vt:lpstr>
      <vt:lpstr>Publisher with most number of Books:  1) Harlequin has most number of books published, followed by Silhouette.  2) Some of the top Author's had published their books from Harlequin.  3) We can observe Harlequin publiser's marking better performance than any other publishers.</vt:lpstr>
      <vt:lpstr>Ratings Dataset </vt:lpstr>
      <vt:lpstr>Visualizations for Ratings Dataset</vt:lpstr>
      <vt:lpstr>      We have created Explicit Ratings to get the closer view to the Ratings Dataset, As many users have not rated at all.   Countplot for Explicit Rating:  1) This countplot of bookRating indicates that higher ratings are more common amongst users and rating 8 has been rated highest number of times.  2) Let's take ratings group from 1-4. This can be negative impact for books been published if they have ratings from 1 to 4.  3) Let's take ratings group from 6-10. This are positive feedback. It can happen that not every book is perfect in all desire. So, the user's have decided to rate 8.</vt:lpstr>
      <vt:lpstr>UsersDataset </vt:lpstr>
      <vt:lpstr>Work we done in User dataset.</vt:lpstr>
      <vt:lpstr>Work we done in User dataset.</vt:lpstr>
      <vt:lpstr>Merging of 3 datasets</vt:lpstr>
      <vt:lpstr>Co-Relation  and Heatmap:  we have performed correlation on the merged Dataset to get relations between several columns.  We have also plotted the Heatmap of the same.   Where the Dark scale means High correlation and light scale means less correlation.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encountered / learnings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dc:title>
  <dc:creator>Alsaba</dc:creator>
  <cp:lastModifiedBy>ANKIT BANSAL</cp:lastModifiedBy>
  <cp:revision>72</cp:revision>
  <dcterms:created xsi:type="dcterms:W3CDTF">2023-01-23T13:46:45Z</dcterms:created>
  <dcterms:modified xsi:type="dcterms:W3CDTF">2023-03-09T16:46:48Z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