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microsoft.com/office/2020/02/relationships/classificationlabels" Target="docMetadata/LabelInfo.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7"/>
  </p:notesMasterIdLst>
  <p:sldIdLst>
    <p:sldId id="295" r:id="rId2"/>
    <p:sldId id="279" r:id="rId3"/>
    <p:sldId id="280" r:id="rId4"/>
    <p:sldId id="281" r:id="rId5"/>
    <p:sldId id="294" r:id="rId6"/>
    <p:sldId id="296" r:id="rId7"/>
    <p:sldId id="297" r:id="rId8"/>
    <p:sldId id="298" r:id="rId9"/>
    <p:sldId id="299" r:id="rId10"/>
    <p:sldId id="289" r:id="rId11"/>
    <p:sldId id="300" r:id="rId12"/>
    <p:sldId id="301" r:id="rId13"/>
    <p:sldId id="302" r:id="rId14"/>
    <p:sldId id="303" r:id="rId15"/>
    <p:sldId id="293" r:id="rId16"/>
  </p:sldIdLst>
  <p:sldSz cx="12192000" cy="6858000"/>
  <p:notesSz cx="13716000" cy="2438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C63B12-825A-4226-8853-D4FCBDC5C6B0}">
          <p14:sldIdLst>
            <p14:sldId id="295"/>
            <p14:sldId id="279"/>
            <p14:sldId id="280"/>
            <p14:sldId id="281"/>
            <p14:sldId id="294"/>
            <p14:sldId id="296"/>
            <p14:sldId id="297"/>
            <p14:sldId id="298"/>
          </p14:sldIdLst>
        </p14:section>
        <p14:section name="Untitled Section" id="{8E2E4CAB-E79B-4789-AE07-10F16BCD0CC1}">
          <p14:sldIdLst>
            <p14:sldId id="299"/>
            <p14:sldId id="289"/>
            <p14:sldId id="300"/>
            <p14:sldId id="301"/>
            <p14:sldId id="302"/>
            <p14:sldId id="303"/>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p:scale>
          <a:sx n="75" d="100"/>
          <a:sy n="75" d="100"/>
        </p:scale>
        <p:origin x="540"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microsoft.com/office/2018/10/relationships/authors" Targe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 Id="rId5" Type="http://schemas.openxmlformats.org/officeDocument/2006/relationships/image" Target="../media/image8.svg" /><Relationship Id="rId4" Type="http://schemas.openxmlformats.org/officeDocument/2006/relationships/image" Target="../media/image7.png" /></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 Id="rId5" Type="http://schemas.openxmlformats.org/officeDocument/2006/relationships/image" Target="../media/image8.svg" /><Relationship Id="rId4" Type="http://schemas.openxmlformats.org/officeDocument/2006/relationships/image" Target="../media/image7.png"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DD63-85A4-9179-6CBD-CCB3CC5EA2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38624F-A7A6-E946-9CF7-D2202DD70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B92F85-25D4-C1D1-090A-2F8C331BB69A}"/>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5" name="Footer Placeholder 4">
            <a:extLst>
              <a:ext uri="{FF2B5EF4-FFF2-40B4-BE49-F238E27FC236}">
                <a16:creationId xmlns:a16="http://schemas.microsoft.com/office/drawing/2014/main" id="{E95178B4-A5B2-FE88-2FF8-608122494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1C116-AE29-CF6D-D21B-60A34318FFC7}"/>
              </a:ext>
            </a:extLst>
          </p:cNvPr>
          <p:cNvSpPr>
            <a:spLocks noGrp="1"/>
          </p:cNvSpPr>
          <p:nvPr>
            <p:ph type="sldNum" sz="quarter" idx="12"/>
          </p:nvPr>
        </p:nvSpPr>
        <p:spPr/>
        <p:txBody>
          <a:bodyPr/>
          <a:lstStyle/>
          <a:p>
            <a:fld id="{D9BC23E6-0B12-4F0F-BE31-8D3CCF774424}" type="slidenum">
              <a:rPr lang="en-IN" smtClean="0"/>
              <a:t>‹#›</a:t>
            </a:fld>
            <a:endParaRPr lang="en-IN"/>
          </a:p>
        </p:txBody>
      </p:sp>
      <p:sp>
        <p:nvSpPr>
          <p:cNvPr id="7" name="Freeform: Shape 6">
            <a:extLst>
              <a:ext uri="{FF2B5EF4-FFF2-40B4-BE49-F238E27FC236}">
                <a16:creationId xmlns:a16="http://schemas.microsoft.com/office/drawing/2014/main" id="{0BFB26E7-9419-EE2A-7640-353D0F8BCC40}"/>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7F91FF5-EFD4-3123-001F-385DC7EE1363}"/>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814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745D-CE31-58C8-E2BC-635D7C7717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74749D-7353-182D-BDD4-9876DB420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B1A64-707C-1281-940F-8CCF05FDB370}"/>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5" name="Footer Placeholder 4">
            <a:extLst>
              <a:ext uri="{FF2B5EF4-FFF2-40B4-BE49-F238E27FC236}">
                <a16:creationId xmlns:a16="http://schemas.microsoft.com/office/drawing/2014/main" id="{A5C49AAE-AECE-62FA-FF9E-AEF3E2CDA41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B1EB876-B6CB-4E9A-7D4A-7329C4A9E0AC}"/>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6124887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C1A4B-256F-E1C2-C391-C340047C68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062166-CA08-4315-8447-DB3EC3F6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C33EA-7FAC-0EF4-0193-CFA7753BAC0C}"/>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5" name="Footer Placeholder 4">
            <a:extLst>
              <a:ext uri="{FF2B5EF4-FFF2-40B4-BE49-F238E27FC236}">
                <a16:creationId xmlns:a16="http://schemas.microsoft.com/office/drawing/2014/main" id="{6E5468CD-588E-EDC5-6D28-AA14BF63D67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165DC93-E55C-EEBF-8F8C-21FDE99EA0A9}"/>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9397290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940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28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479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EC8-A0AC-BE75-E34C-9D866BEB6F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49F4F-9232-B939-EDC9-8523F2FB07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7B8ED-B58E-0AA1-9DDC-38B435E51F1D}"/>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5" name="Footer Placeholder 4">
            <a:extLst>
              <a:ext uri="{FF2B5EF4-FFF2-40B4-BE49-F238E27FC236}">
                <a16:creationId xmlns:a16="http://schemas.microsoft.com/office/drawing/2014/main" id="{FEA82F4A-3172-710F-75F8-308AF224680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A4A76A0-4560-BD74-E926-7805DF8B5E98}"/>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9644807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0BDD-4725-1D6A-8392-E96BECB4D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5EED6E-B28C-BB25-65D5-B8E3ADEB61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AB120-64B0-CF8B-F2BE-8A8ACF7FE7E4}"/>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5" name="Footer Placeholder 4">
            <a:extLst>
              <a:ext uri="{FF2B5EF4-FFF2-40B4-BE49-F238E27FC236}">
                <a16:creationId xmlns:a16="http://schemas.microsoft.com/office/drawing/2014/main" id="{67E528BB-E580-B0BF-DEE2-706BE2D65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54245-ABBB-3B50-F98D-6403603D89E9}"/>
              </a:ext>
            </a:extLst>
          </p:cNvPr>
          <p:cNvSpPr>
            <a:spLocks noGrp="1"/>
          </p:cNvSpPr>
          <p:nvPr>
            <p:ph type="sldNum" sz="quarter" idx="12"/>
          </p:nvPr>
        </p:nvSpPr>
        <p:spPr/>
        <p:txBody>
          <a:bodyPr/>
          <a:lstStyle/>
          <a:p>
            <a:fld id="{D9BC23E6-0B12-4F0F-BE31-8D3CCF774424}" type="slidenum">
              <a:rPr lang="en-IN" smtClean="0"/>
              <a:t>‹#›</a:t>
            </a:fld>
            <a:endParaRPr lang="en-IN"/>
          </a:p>
        </p:txBody>
      </p:sp>
      <p:sp>
        <p:nvSpPr>
          <p:cNvPr id="7" name="Freeform: Shape 6">
            <a:extLst>
              <a:ext uri="{FF2B5EF4-FFF2-40B4-BE49-F238E27FC236}">
                <a16:creationId xmlns:a16="http://schemas.microsoft.com/office/drawing/2014/main" id="{4D4627DC-BBB5-2083-A14D-5A67383A067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10CDE005-D729-4C2E-558C-10D5A5A7DB2C}"/>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4A21F5D9-B9DB-F2F3-A67E-0A2B6472304A}"/>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7D3F18AC-BED8-7B54-3668-C5F7E7DAE534}"/>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C7C00D8B-6624-EC4F-7150-66BC86EEBA1A}"/>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3CB95CD8-266C-13AF-96EA-DDF8F7CD02AD}"/>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67461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44F7-46FF-6DFE-FE9F-0F3072AAC9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629844-80A3-15D7-35DA-CF16DAE40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95E630-30DE-BD8E-4548-70C8AC560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57F176-EA36-23BD-E023-2D00A6CC61A3}"/>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6" name="Footer Placeholder 5">
            <a:extLst>
              <a:ext uri="{FF2B5EF4-FFF2-40B4-BE49-F238E27FC236}">
                <a16:creationId xmlns:a16="http://schemas.microsoft.com/office/drawing/2014/main" id="{EF8A984B-706B-3DD0-84A7-F93F620D101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0F8D39C-184D-4CE9-D576-43DA0D482689}"/>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6699452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10E8-1F7A-9481-DDA8-444EF6482B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7A7E83-25EB-FEB8-55C7-647EAA8DE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D45AB3-C42F-3F36-26EB-0AD9411511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84C012-BFF9-6017-8AE0-A0E34AA6F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E0BB8-DFC8-080E-3D92-9B3DB9A84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D259A0-7AE9-0420-271D-05FDE5B7DEC8}"/>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8" name="Footer Placeholder 7">
            <a:extLst>
              <a:ext uri="{FF2B5EF4-FFF2-40B4-BE49-F238E27FC236}">
                <a16:creationId xmlns:a16="http://schemas.microsoft.com/office/drawing/2014/main" id="{F0601EA2-2333-6511-179C-BF57C44F26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A664BF-7CFC-9CBA-6C33-000463D87FDA}"/>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9987D9DB-5697-9872-1CEC-7A05D2DEB20E}"/>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5D949B06-469D-7B79-D0D4-02BF1595F2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5FA3D499-09FE-79E0-B704-82F4E441E253}"/>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9D62FB1C-CD44-A146-D28D-BF1EF7E6AE82}"/>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92629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896B-C4F4-7E24-2E19-B297D1D3B1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757D80-2466-6D32-754E-ADE7F572978D}"/>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4" name="Footer Placeholder 3">
            <a:extLst>
              <a:ext uri="{FF2B5EF4-FFF2-40B4-BE49-F238E27FC236}">
                <a16:creationId xmlns:a16="http://schemas.microsoft.com/office/drawing/2014/main" id="{D64CB56E-6AAA-52BF-AB63-72822083F03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EE8CBF-2BAF-27C3-E128-03AA856F0FF6}"/>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84353E34-13B4-236D-9730-099A4896A220}"/>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07418545-2069-558F-7BAC-475FB9DDB2A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7487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281EB-30A1-5256-1037-DF7B2DED4550}"/>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3" name="Footer Placeholder 2">
            <a:extLst>
              <a:ext uri="{FF2B5EF4-FFF2-40B4-BE49-F238E27FC236}">
                <a16:creationId xmlns:a16="http://schemas.microsoft.com/office/drawing/2014/main" id="{3246FAB3-5F42-7B11-C051-2A35BB7B481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B4CF9B8-8865-850E-B603-2ECC3E15FD84}"/>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2DD51D6F-8436-E6F9-5989-2FBBE8B9A1D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E30B142C-DB5A-576C-CBAD-B82DFA6EE20A}"/>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6151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6D52-7605-0496-1B58-EC9CD8588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1E8EED-4B34-8BC4-DBA9-4D6819D51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5D2CD6-C743-1B28-CB8C-C9404E819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D9BE6-433F-3F65-8AFE-5595E5089516}"/>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6" name="Footer Placeholder 5">
            <a:extLst>
              <a:ext uri="{FF2B5EF4-FFF2-40B4-BE49-F238E27FC236}">
                <a16:creationId xmlns:a16="http://schemas.microsoft.com/office/drawing/2014/main" id="{5E9A8B87-D1F7-5B19-1050-F0446657808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BB985452-ED2D-2EF6-8A78-95AAD4ABCC4B}"/>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1F6C30DC-8F3B-2154-A886-AEC55BEB944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3521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26D7-9E3A-2CF6-E497-34AD55C29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2A1090-F80B-2DBD-8E6C-4B958F00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F90C19-6306-783E-343C-362B7747E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4CA38-9932-1CCB-32A6-4B8F9BFA9210}"/>
              </a:ext>
            </a:extLst>
          </p:cNvPr>
          <p:cNvSpPr>
            <a:spLocks noGrp="1"/>
          </p:cNvSpPr>
          <p:nvPr>
            <p:ph type="dt" sz="half" idx="10"/>
          </p:nvPr>
        </p:nvSpPr>
        <p:spPr/>
        <p:txBody>
          <a:bodyPr/>
          <a:lstStyle/>
          <a:p>
            <a:fld id="{3E7748E3-49F0-4D79-8090-3773980238AB}" type="datetimeFigureOut">
              <a:rPr lang="en-IN" smtClean="0"/>
              <a:t>10-04-2023</a:t>
            </a:fld>
            <a:endParaRPr lang="en-IN"/>
          </a:p>
        </p:txBody>
      </p:sp>
      <p:sp>
        <p:nvSpPr>
          <p:cNvPr id="6" name="Footer Placeholder 5">
            <a:extLst>
              <a:ext uri="{FF2B5EF4-FFF2-40B4-BE49-F238E27FC236}">
                <a16:creationId xmlns:a16="http://schemas.microsoft.com/office/drawing/2014/main" id="{2A8BB8FB-C3D9-60D6-A737-E08673C8024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2BF79BD1-FDB6-89CA-58DE-19651466FC1D}"/>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0717CA35-3C21-B345-8A1C-3C173AB54E7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0110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659B81-2B16-E278-D834-06132C99F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65699D-11A8-A855-96D1-A809F1DFB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908A13-8A35-1C0B-C307-3B5CBD775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748E3-49F0-4D79-8090-3773980238AB}" type="datetimeFigureOut">
              <a:rPr lang="en-IN" smtClean="0"/>
              <a:t>10-04-2023</a:t>
            </a:fld>
            <a:endParaRPr lang="en-IN"/>
          </a:p>
        </p:txBody>
      </p:sp>
      <p:sp>
        <p:nvSpPr>
          <p:cNvPr id="5" name="Footer Placeholder 4">
            <a:extLst>
              <a:ext uri="{FF2B5EF4-FFF2-40B4-BE49-F238E27FC236}">
                <a16:creationId xmlns:a16="http://schemas.microsoft.com/office/drawing/2014/main" id="{CE408B6A-825C-1B1F-5E72-2D5ECF2F07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5C9AD530-B1FD-3E00-D0D8-8E1D74FDC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749196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63" r:id="rId15"/>
    <p:sldLayoutId id="2147483668" r:id="rId16"/>
    <p:sldLayoutId id="2147483669" r:id="rId17"/>
    <p:sldLayoutId id="2147483673" r:id="rId18"/>
    <p:sldLayoutId id="2147483670" r:id="rId19"/>
    <p:sldLayoutId id="2147483655" r:id="rId20"/>
    <p:sldLayoutId id="2147483654" r:id="rId2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stable/modules/naive_bayes.html" TargetMode="External" /><Relationship Id="rId2" Type="http://schemas.openxmlformats.org/officeDocument/2006/relationships/hyperlink" Target="https://deeplearning.ai/the-batch/logistic-regression-follow-the-curve/" TargetMode="External" /><Relationship Id="rId1" Type="http://schemas.openxmlformats.org/officeDocument/2006/relationships/slideLayout" Target="../slideLayouts/slideLayout12.xml" /><Relationship Id="rId4" Type="http://schemas.openxmlformats.org/officeDocument/2006/relationships/image" Target="../media/image10.jpeg" /></Relationships>
</file>

<file path=ppt/slides/_rels/slide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Free photo closeup of job applicant giving his resume during job interview in the office">
            <a:extLst>
              <a:ext uri="{FF2B5EF4-FFF2-40B4-BE49-F238E27FC236}">
                <a16:creationId xmlns:a16="http://schemas.microsoft.com/office/drawing/2014/main" id="{D1B4C539-9F3B-B55F-8963-08CBBF316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71"/>
            <a:ext cx="10310192" cy="6867971"/>
          </a:xfrm>
          <a:prstGeom prst="parallelogram">
            <a:avLst>
              <a:gd name="adj" fmla="val 36081"/>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9FB5634-6FAE-05F1-4C0C-17F5CA9EC1AC}"/>
              </a:ext>
            </a:extLst>
          </p:cNvPr>
          <p:cNvSpPr/>
          <p:nvPr/>
        </p:nvSpPr>
        <p:spPr>
          <a:xfrm>
            <a:off x="6371771" y="1306286"/>
            <a:ext cx="5820229" cy="137885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rial" panose="020B0604020202020204" pitchFamily="34" charset="0"/>
                <a:cs typeface="Arial" panose="020B0604020202020204" pitchFamily="34" charset="0"/>
              </a:rPr>
              <a:t>A project on</a:t>
            </a:r>
          </a:p>
          <a:p>
            <a:pPr algn="ctr"/>
            <a:r>
              <a:rPr lang="en-US" sz="3200" b="1" dirty="0">
                <a:latin typeface="Arial" panose="020B0604020202020204" pitchFamily="34" charset="0"/>
                <a:cs typeface="Arial" panose="020B0604020202020204" pitchFamily="34" charset="0"/>
              </a:rPr>
              <a:t> Resume classification </a:t>
            </a:r>
            <a:endParaRPr lang="en-IN" sz="32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0F22C341-C11E-8BE2-5BA2-EEB8F2B1F6D2}"/>
              </a:ext>
            </a:extLst>
          </p:cNvPr>
          <p:cNvSpPr/>
          <p:nvPr/>
        </p:nvSpPr>
        <p:spPr>
          <a:xfrm>
            <a:off x="6371771" y="3008085"/>
            <a:ext cx="5820229" cy="3044372"/>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1" indent="-285750">
              <a:lnSpc>
                <a:spcPct val="150000"/>
              </a:lnSpc>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Ankit Bansal </a:t>
            </a:r>
          </a:p>
          <a:p>
            <a:pPr marL="742950" lvl="1" indent="-285750">
              <a:lnSpc>
                <a:spcPct val="150000"/>
              </a:lnSpc>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Sandeep Patil</a:t>
            </a:r>
          </a:p>
          <a:p>
            <a:pPr marL="742950" lvl="1" indent="-285750">
              <a:lnSpc>
                <a:spcPct val="150000"/>
              </a:lnSpc>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Pyumori Deosthale </a:t>
            </a:r>
          </a:p>
          <a:p>
            <a:pPr marL="742950" lvl="1" indent="-285750">
              <a:lnSpc>
                <a:spcPct val="150000"/>
              </a:lnSpc>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Sonali Jagtap </a:t>
            </a:r>
          </a:p>
          <a:p>
            <a:pPr marL="742950" lvl="1" indent="-285750">
              <a:lnSpc>
                <a:spcPct val="150000"/>
              </a:lnSpc>
              <a:buFont typeface="Arial" panose="020B0604020202020204" pitchFamily="34" charset="0"/>
              <a:buChar char="•"/>
            </a:pPr>
            <a:r>
              <a:rPr lang="en-IN" dirty="0" err="1">
                <a:solidFill>
                  <a:schemeClr val="tx1"/>
                </a:solidFill>
                <a:latin typeface="Arial" panose="020B0604020202020204" pitchFamily="34" charset="0"/>
                <a:cs typeface="Arial" panose="020B0604020202020204" pitchFamily="34" charset="0"/>
              </a:rPr>
              <a:t>Tejas</a:t>
            </a:r>
            <a:r>
              <a:rPr lang="en-IN" dirty="0">
                <a:solidFill>
                  <a:schemeClr val="tx1"/>
                </a:solidFill>
                <a:latin typeface="Arial" panose="020B0604020202020204" pitchFamily="34" charset="0"/>
                <a:cs typeface="Arial" panose="020B0604020202020204" pitchFamily="34" charset="0"/>
              </a:rPr>
              <a:t> Kulkarni</a:t>
            </a:r>
          </a:p>
          <a:p>
            <a:pPr marL="742950" lvl="1" indent="-285750">
              <a:lnSpc>
                <a:spcPct val="150000"/>
              </a:lnSpc>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Varun </a:t>
            </a:r>
            <a:r>
              <a:rPr lang="en-IN" dirty="0" err="1">
                <a:solidFill>
                  <a:schemeClr val="tx1"/>
                </a:solidFill>
                <a:latin typeface="Arial" panose="020B0604020202020204" pitchFamily="34" charset="0"/>
                <a:cs typeface="Arial" panose="020B0604020202020204" pitchFamily="34" charset="0"/>
              </a:rPr>
              <a:t>kumar</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juluri</a:t>
            </a:r>
            <a:endParaRPr lang="en-IN" dirty="0">
              <a:solidFill>
                <a:schemeClr val="tx1"/>
              </a:solidFill>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Ganesh </a:t>
            </a:r>
            <a:r>
              <a:rPr lang="en-IN" dirty="0" err="1">
                <a:solidFill>
                  <a:schemeClr val="tx1"/>
                </a:solidFill>
                <a:latin typeface="Arial" panose="020B0604020202020204" pitchFamily="34" charset="0"/>
                <a:cs typeface="Arial" panose="020B0604020202020204" pitchFamily="34" charset="0"/>
              </a:rPr>
              <a:t>Samgir</a:t>
            </a:r>
            <a:r>
              <a:rPr lang="en-IN"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8627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308A6F0-D979-3B9B-267F-C3DD5201C56B}"/>
              </a:ext>
            </a:extLst>
          </p:cNvPr>
          <p:cNvSpPr>
            <a:spLocks noGrp="1"/>
          </p:cNvSpPr>
          <p:nvPr>
            <p:ph type="title"/>
          </p:nvPr>
        </p:nvSpPr>
        <p:spPr/>
        <p:txBody>
          <a:bodyPr/>
          <a:lstStyle/>
          <a:p>
            <a:r>
              <a:rPr lang="en-IN" dirty="0"/>
              <a:t>Comparing Accuracy By Different Models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3777947"/>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3777947"/>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3777947"/>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3777947"/>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3777947"/>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6F86EE02-D87B-B2CE-D4FB-F21AE634D637}"/>
              </a:ext>
            </a:extLst>
          </p:cNvPr>
          <p:cNvPicPr>
            <a:picLocks noGrp="1" noChangeAspect="1"/>
          </p:cNvPicPr>
          <p:nvPr>
            <p:ph sz="half" idx="1"/>
          </p:nvPr>
        </p:nvPicPr>
        <p:blipFill>
          <a:blip r:embed="rId2"/>
          <a:stretch>
            <a:fillRect/>
          </a:stretch>
        </p:blipFill>
        <p:spPr>
          <a:xfrm>
            <a:off x="723901" y="2882894"/>
            <a:ext cx="4622800" cy="2547943"/>
          </a:xfrm>
        </p:spPr>
      </p:pic>
    </p:spTree>
    <p:extLst>
      <p:ext uri="{BB962C8B-B14F-4D97-AF65-F5344CB8AC3E}">
        <p14:creationId xmlns:p14="http://schemas.microsoft.com/office/powerpoint/2010/main" val="250288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5ABF-1A4A-62BB-E63C-7E509281E066}"/>
              </a:ext>
            </a:extLst>
          </p:cNvPr>
          <p:cNvSpPr>
            <a:spLocks noGrp="1"/>
          </p:cNvSpPr>
          <p:nvPr>
            <p:ph type="title"/>
          </p:nvPr>
        </p:nvSpPr>
        <p:spPr/>
        <p:txBody>
          <a:bodyPr/>
          <a:lstStyle/>
          <a:p>
            <a:r>
              <a:rPr lang="en-IN" dirty="0"/>
              <a:t>Deployment </a:t>
            </a:r>
          </a:p>
        </p:txBody>
      </p:sp>
      <p:pic>
        <p:nvPicPr>
          <p:cNvPr id="7" name="Content Placeholder 6">
            <a:extLst>
              <a:ext uri="{FF2B5EF4-FFF2-40B4-BE49-F238E27FC236}">
                <a16:creationId xmlns:a16="http://schemas.microsoft.com/office/drawing/2014/main" id="{B99A839C-4123-2B44-C14C-C609254D187A}"/>
              </a:ext>
            </a:extLst>
          </p:cNvPr>
          <p:cNvPicPr>
            <a:picLocks noGrp="1" noChangeAspect="1"/>
          </p:cNvPicPr>
          <p:nvPr>
            <p:ph sz="half" idx="1"/>
          </p:nvPr>
        </p:nvPicPr>
        <p:blipFill>
          <a:blip r:embed="rId2"/>
          <a:stretch>
            <a:fillRect/>
          </a:stretch>
        </p:blipFill>
        <p:spPr>
          <a:xfrm>
            <a:off x="342900" y="2005013"/>
            <a:ext cx="5676900" cy="4351338"/>
          </a:xfrm>
        </p:spPr>
      </p:pic>
      <p:sp>
        <p:nvSpPr>
          <p:cNvPr id="8" name="Content Placeholder 7">
            <a:extLst>
              <a:ext uri="{FF2B5EF4-FFF2-40B4-BE49-F238E27FC236}">
                <a16:creationId xmlns:a16="http://schemas.microsoft.com/office/drawing/2014/main" id="{CE3380AB-E4B2-E2B1-2BAF-384A83153224}"/>
              </a:ext>
            </a:extLst>
          </p:cNvPr>
          <p:cNvSpPr>
            <a:spLocks noGrp="1"/>
          </p:cNvSpPr>
          <p:nvPr>
            <p:ph sz="half" idx="2"/>
          </p:nvPr>
        </p:nvSpPr>
        <p:spPr/>
        <p:txBody>
          <a:bodyPr/>
          <a:lstStyle/>
          <a:p>
            <a:r>
              <a:rPr lang="en-IN" dirty="0"/>
              <a:t>It is our pickle file </a:t>
            </a:r>
          </a:p>
        </p:txBody>
      </p:sp>
      <p:sp>
        <p:nvSpPr>
          <p:cNvPr id="4" name="Footer Placeholder 3">
            <a:extLst>
              <a:ext uri="{FF2B5EF4-FFF2-40B4-BE49-F238E27FC236}">
                <a16:creationId xmlns:a16="http://schemas.microsoft.com/office/drawing/2014/main" id="{15F0DE9F-AFC8-162D-B3E3-B760D7B7FF6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A3DA594-B215-1F1B-E1F5-3622BDBF479B}"/>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85619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484A-76C1-E2A9-EF2B-4B1F46BB096E}"/>
              </a:ext>
            </a:extLst>
          </p:cNvPr>
          <p:cNvSpPr>
            <a:spLocks noGrp="1"/>
          </p:cNvSpPr>
          <p:nvPr>
            <p:ph type="title"/>
          </p:nvPr>
        </p:nvSpPr>
        <p:spPr/>
        <p:txBody>
          <a:bodyPr/>
          <a:lstStyle/>
          <a:p>
            <a:r>
              <a:rPr lang="en-IN" dirty="0"/>
              <a:t>Data Cleaning part </a:t>
            </a:r>
          </a:p>
        </p:txBody>
      </p:sp>
      <p:pic>
        <p:nvPicPr>
          <p:cNvPr id="8" name="Content Placeholder 7">
            <a:extLst>
              <a:ext uri="{FF2B5EF4-FFF2-40B4-BE49-F238E27FC236}">
                <a16:creationId xmlns:a16="http://schemas.microsoft.com/office/drawing/2014/main" id="{77586C7B-3F89-485E-FADF-6B95FB8FF651}"/>
              </a:ext>
            </a:extLst>
          </p:cNvPr>
          <p:cNvPicPr>
            <a:picLocks noGrp="1" noChangeAspect="1"/>
          </p:cNvPicPr>
          <p:nvPr>
            <p:ph sz="half" idx="1"/>
          </p:nvPr>
        </p:nvPicPr>
        <p:blipFill>
          <a:blip r:embed="rId2"/>
          <a:stretch>
            <a:fillRect/>
          </a:stretch>
        </p:blipFill>
        <p:spPr>
          <a:xfrm>
            <a:off x="355600" y="1690689"/>
            <a:ext cx="5003800" cy="4802186"/>
          </a:xfrm>
        </p:spPr>
      </p:pic>
      <p:sp>
        <p:nvSpPr>
          <p:cNvPr id="4" name="Content Placeholder 3">
            <a:extLst>
              <a:ext uri="{FF2B5EF4-FFF2-40B4-BE49-F238E27FC236}">
                <a16:creationId xmlns:a16="http://schemas.microsoft.com/office/drawing/2014/main" id="{0A82D221-164C-BB22-7190-81D4E4820893}"/>
              </a:ext>
            </a:extLst>
          </p:cNvPr>
          <p:cNvSpPr>
            <a:spLocks noGrp="1"/>
          </p:cNvSpPr>
          <p:nvPr>
            <p:ph sz="half" idx="2"/>
          </p:nvPr>
        </p:nvSpPr>
        <p:spPr/>
        <p:txBody>
          <a:bodyPr/>
          <a:lstStyle/>
          <a:p>
            <a:r>
              <a:rPr lang="en-IN" dirty="0"/>
              <a:t>Here we create data cleaning part </a:t>
            </a:r>
          </a:p>
        </p:txBody>
      </p:sp>
      <p:sp>
        <p:nvSpPr>
          <p:cNvPr id="5" name="Footer Placeholder 4">
            <a:extLst>
              <a:ext uri="{FF2B5EF4-FFF2-40B4-BE49-F238E27FC236}">
                <a16:creationId xmlns:a16="http://schemas.microsoft.com/office/drawing/2014/main" id="{7566C224-55DA-4290-C1CD-4541015A7DC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86A3C2-AB88-0CF4-AF2A-96EB2713C14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80559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C966-3AA6-BF7A-EFFE-61FC1F4958CE}"/>
              </a:ext>
            </a:extLst>
          </p:cNvPr>
          <p:cNvSpPr>
            <a:spLocks noGrp="1"/>
          </p:cNvSpPr>
          <p:nvPr>
            <p:ph type="title"/>
          </p:nvPr>
        </p:nvSpPr>
        <p:spPr/>
        <p:txBody>
          <a:bodyPr/>
          <a:lstStyle/>
          <a:p>
            <a:r>
              <a:rPr lang="en-IN" dirty="0"/>
              <a:t>Codes for our webpage</a:t>
            </a:r>
          </a:p>
        </p:txBody>
      </p:sp>
      <p:pic>
        <p:nvPicPr>
          <p:cNvPr id="8" name="Content Placeholder 7">
            <a:extLst>
              <a:ext uri="{FF2B5EF4-FFF2-40B4-BE49-F238E27FC236}">
                <a16:creationId xmlns:a16="http://schemas.microsoft.com/office/drawing/2014/main" id="{E56107BB-46D4-70D9-9C80-BDE6FD9D3820}"/>
              </a:ext>
            </a:extLst>
          </p:cNvPr>
          <p:cNvPicPr>
            <a:picLocks noGrp="1" noChangeAspect="1"/>
          </p:cNvPicPr>
          <p:nvPr>
            <p:ph sz="half" idx="1"/>
          </p:nvPr>
        </p:nvPicPr>
        <p:blipFill>
          <a:blip r:embed="rId2"/>
          <a:stretch>
            <a:fillRect/>
          </a:stretch>
        </p:blipFill>
        <p:spPr>
          <a:xfrm>
            <a:off x="368299" y="2006601"/>
            <a:ext cx="5651501" cy="4486274"/>
          </a:xfrm>
        </p:spPr>
      </p:pic>
      <p:sp>
        <p:nvSpPr>
          <p:cNvPr id="4" name="Content Placeholder 3">
            <a:extLst>
              <a:ext uri="{FF2B5EF4-FFF2-40B4-BE49-F238E27FC236}">
                <a16:creationId xmlns:a16="http://schemas.microsoft.com/office/drawing/2014/main" id="{53E8D623-4B87-3C60-0E9E-9BF451B4226F}"/>
              </a:ext>
            </a:extLst>
          </p:cNvPr>
          <p:cNvSpPr>
            <a:spLocks noGrp="1"/>
          </p:cNvSpPr>
          <p:nvPr>
            <p:ph sz="half" idx="2"/>
          </p:nvPr>
        </p:nvSpPr>
        <p:spPr/>
        <p:txBody>
          <a:bodyPr/>
          <a:lstStyle/>
          <a:p>
            <a:r>
              <a:rPr lang="en-IN" dirty="0"/>
              <a:t>We create codes for the webpage.</a:t>
            </a:r>
          </a:p>
        </p:txBody>
      </p:sp>
      <p:sp>
        <p:nvSpPr>
          <p:cNvPr id="5" name="Footer Placeholder 4">
            <a:extLst>
              <a:ext uri="{FF2B5EF4-FFF2-40B4-BE49-F238E27FC236}">
                <a16:creationId xmlns:a16="http://schemas.microsoft.com/office/drawing/2014/main" id="{254FF509-0642-E23E-99CB-ECD3A3F6B7A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34D2F7-1658-C828-1184-7D8736E0413A}"/>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72977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4223-8713-0047-3AD6-12A94FAC771F}"/>
              </a:ext>
            </a:extLst>
          </p:cNvPr>
          <p:cNvSpPr>
            <a:spLocks noGrp="1"/>
          </p:cNvSpPr>
          <p:nvPr>
            <p:ph type="title"/>
          </p:nvPr>
        </p:nvSpPr>
        <p:spPr/>
        <p:txBody>
          <a:bodyPr/>
          <a:lstStyle/>
          <a:p>
            <a:r>
              <a:rPr lang="en-IN" dirty="0"/>
              <a:t>Webpage </a:t>
            </a:r>
          </a:p>
        </p:txBody>
      </p:sp>
      <p:pic>
        <p:nvPicPr>
          <p:cNvPr id="8" name="Content Placeholder 7">
            <a:extLst>
              <a:ext uri="{FF2B5EF4-FFF2-40B4-BE49-F238E27FC236}">
                <a16:creationId xmlns:a16="http://schemas.microsoft.com/office/drawing/2014/main" id="{2ED3007D-30CF-6605-3EF9-35A909FF4899}"/>
              </a:ext>
            </a:extLst>
          </p:cNvPr>
          <p:cNvPicPr>
            <a:picLocks noGrp="1" noChangeAspect="1"/>
          </p:cNvPicPr>
          <p:nvPr>
            <p:ph sz="half" idx="1"/>
          </p:nvPr>
        </p:nvPicPr>
        <p:blipFill>
          <a:blip r:embed="rId2"/>
          <a:stretch>
            <a:fillRect/>
          </a:stretch>
        </p:blipFill>
        <p:spPr>
          <a:xfrm>
            <a:off x="838200" y="2690632"/>
            <a:ext cx="4559300" cy="2621324"/>
          </a:xfrm>
        </p:spPr>
      </p:pic>
      <p:sp>
        <p:nvSpPr>
          <p:cNvPr id="4" name="Content Placeholder 3">
            <a:extLst>
              <a:ext uri="{FF2B5EF4-FFF2-40B4-BE49-F238E27FC236}">
                <a16:creationId xmlns:a16="http://schemas.microsoft.com/office/drawing/2014/main" id="{BAC7A6F6-DFB1-77E2-0CD6-681019B83C0A}"/>
              </a:ext>
            </a:extLst>
          </p:cNvPr>
          <p:cNvSpPr>
            <a:spLocks noGrp="1"/>
          </p:cNvSpPr>
          <p:nvPr>
            <p:ph sz="half" idx="2"/>
          </p:nvPr>
        </p:nvSpPr>
        <p:spPr/>
        <p:txBody>
          <a:bodyPr/>
          <a:lstStyle/>
          <a:p>
            <a:r>
              <a:rPr lang="en-IN" dirty="0"/>
              <a:t> This is our webpage </a:t>
            </a:r>
          </a:p>
        </p:txBody>
      </p:sp>
      <p:sp>
        <p:nvSpPr>
          <p:cNvPr id="5" name="Footer Placeholder 4">
            <a:extLst>
              <a:ext uri="{FF2B5EF4-FFF2-40B4-BE49-F238E27FC236}">
                <a16:creationId xmlns:a16="http://schemas.microsoft.com/office/drawing/2014/main" id="{8775DC93-C4F0-4FB4-D10A-94BE8C3595C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3495F9C-1B5B-E7BF-172B-38C24E327F9A}"/>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473239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365500" y="2019299"/>
            <a:ext cx="5956300" cy="1490663"/>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C9915C-1430-BE8F-DAED-4EA665AE88A1}"/>
              </a:ext>
            </a:extLst>
          </p:cNvPr>
          <p:cNvSpPr>
            <a:spLocks noGrp="1"/>
          </p:cNvSpPr>
          <p:nvPr>
            <p:ph type="title"/>
          </p:nvPr>
        </p:nvSpPr>
        <p:spPr>
          <a:xfrm>
            <a:off x="758952" y="265044"/>
            <a:ext cx="10174091" cy="518728"/>
          </a:xfrm>
        </p:spPr>
        <p:txBody>
          <a:bodyPr/>
          <a:lstStyle/>
          <a:p>
            <a:pPr algn="l"/>
            <a:r>
              <a:rPr lang="en-IN" sz="3600" cap="none" dirty="0">
                <a:latin typeface="Arial" panose="020B0604020202020204" pitchFamily="34" charset="0"/>
                <a:cs typeface="Arial" panose="020B0604020202020204" pitchFamily="34" charset="0"/>
              </a:rPr>
              <a:t>Problem Description</a:t>
            </a:r>
          </a:p>
        </p:txBody>
      </p:sp>
      <p:sp>
        <p:nvSpPr>
          <p:cNvPr id="15" name="Content Placeholder 14">
            <a:extLst>
              <a:ext uri="{FF2B5EF4-FFF2-40B4-BE49-F238E27FC236}">
                <a16:creationId xmlns:a16="http://schemas.microsoft.com/office/drawing/2014/main" id="{958EF82D-87FD-5308-E3F5-D65350399DFC}"/>
              </a:ext>
            </a:extLst>
          </p:cNvPr>
          <p:cNvSpPr>
            <a:spLocks noGrp="1"/>
          </p:cNvSpPr>
          <p:nvPr>
            <p:ph sz="half" idx="1"/>
          </p:nvPr>
        </p:nvSpPr>
        <p:spPr>
          <a:xfrm>
            <a:off x="4499428" y="1345096"/>
            <a:ext cx="7281753" cy="4794448"/>
          </a:xfrm>
        </p:spPr>
        <p:txBody>
          <a:bodyPr/>
          <a:lstStyle/>
          <a:p>
            <a:r>
              <a:rPr lang="en-US" sz="1600" dirty="0">
                <a:solidFill>
                  <a:schemeClr val="tx1"/>
                </a:solidFill>
                <a:latin typeface="Arial" panose="020B0604020202020204" pitchFamily="34" charset="0"/>
                <a:cs typeface="Arial" panose="020B0604020202020204" pitchFamily="34" charset="0"/>
              </a:rPr>
              <a:t>Natural language processing (NLP) is a machine learning technology that gives computers the ability to interpret, manipulate, and comprehend human language. </a:t>
            </a:r>
          </a:p>
          <a:p>
            <a:r>
              <a:rPr lang="en-US" sz="1600" dirty="0">
                <a:solidFill>
                  <a:schemeClr val="tx1"/>
                </a:solidFill>
                <a:latin typeface="Arial" panose="020B0604020202020204" pitchFamily="34" charset="0"/>
                <a:cs typeface="Arial" panose="020B0604020202020204" pitchFamily="34" charset="0"/>
              </a:rPr>
              <a:t> Organizations today have large volumes of voice and text data from various communication channels like emails, text messages, social media newsfeeds, video, audio, and more. </a:t>
            </a:r>
          </a:p>
          <a:p>
            <a:r>
              <a:rPr lang="en-US" sz="1600" dirty="0">
                <a:solidFill>
                  <a:schemeClr val="tx1"/>
                </a:solidFill>
                <a:latin typeface="Arial" panose="020B0604020202020204" pitchFamily="34" charset="0"/>
                <a:cs typeface="Arial" panose="020B0604020202020204" pitchFamily="34" charset="0"/>
              </a:rPr>
              <a:t>They use NLP software to automatically process this data, analyze the intent or sentiment in the message, and respond in real time to human communication.</a:t>
            </a:r>
          </a:p>
          <a:p>
            <a:pPr algn="l"/>
            <a:r>
              <a:rPr lang="en-US" sz="1600" b="0" i="0" dirty="0">
                <a:solidFill>
                  <a:schemeClr val="tx1"/>
                </a:solidFill>
                <a:effectLst/>
                <a:latin typeface="Arial" panose="020B0604020202020204" pitchFamily="34" charset="0"/>
                <a:cs typeface="Arial" panose="020B0604020202020204" pitchFamily="34" charset="0"/>
              </a:rPr>
              <a:t>Natural language processing (NLP) is </a:t>
            </a:r>
            <a:r>
              <a:rPr lang="en-US" sz="1600" i="0" dirty="0">
                <a:solidFill>
                  <a:schemeClr val="tx1"/>
                </a:solidFill>
                <a:effectLst/>
                <a:latin typeface="Arial" panose="020B0604020202020204" pitchFamily="34" charset="0"/>
                <a:cs typeface="Arial" panose="020B0604020202020204" pitchFamily="34" charset="0"/>
              </a:rPr>
              <a:t>a</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machine</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learning</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technology</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that</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gives</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computers</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the</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ability</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to</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interpret</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manipulate</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and</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comprehend</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human</a:t>
            </a:r>
            <a:r>
              <a:rPr lang="en-US" sz="1600" b="1" i="0" dirty="0">
                <a:solidFill>
                  <a:schemeClr val="tx1"/>
                </a:solidFill>
                <a:effectLst/>
                <a:latin typeface="Arial" panose="020B0604020202020204" pitchFamily="34" charset="0"/>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language</a:t>
            </a:r>
            <a:r>
              <a:rPr lang="en-US" sz="1600" b="0" i="0" dirty="0">
                <a:solidFill>
                  <a:schemeClr val="tx1"/>
                </a:solidFill>
                <a:effectLst/>
                <a:latin typeface="Arial" panose="020B0604020202020204" pitchFamily="34" charset="0"/>
                <a:cs typeface="Arial" panose="020B0604020202020204" pitchFamily="34" charset="0"/>
              </a:rPr>
              <a:t>.</a:t>
            </a:r>
          </a:p>
          <a:p>
            <a:pPr algn="l"/>
            <a:r>
              <a:rPr lang="en-US" sz="1600" b="1" i="0" dirty="0">
                <a:solidFill>
                  <a:schemeClr val="tx1"/>
                </a:solidFill>
                <a:effectLst/>
                <a:latin typeface="Arial" panose="020B0604020202020204" pitchFamily="34" charset="0"/>
                <a:cs typeface="Arial" panose="020B0604020202020204" pitchFamily="34" charset="0"/>
              </a:rPr>
              <a:t>Traditional Machine learning NLP techniques: </a:t>
            </a:r>
            <a:endParaRPr lang="en-US" sz="16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Logistic regression</a:t>
            </a:r>
            <a:r>
              <a:rPr lang="en-US" sz="1600" b="1" i="0" u="none" strike="noStrike" dirty="0">
                <a:solidFill>
                  <a:schemeClr val="tx1"/>
                </a:solidFill>
                <a:effectLst/>
                <a:latin typeface="Arial" panose="020B0604020202020204" pitchFamily="34" charset="0"/>
                <a:cs typeface="Arial" panose="020B0604020202020204" pitchFamily="34" charset="0"/>
              </a:rPr>
              <a:t>:-</a:t>
            </a:r>
            <a:r>
              <a:rPr lang="en-US" sz="1600" b="0" i="0" dirty="0">
                <a:solidFill>
                  <a:schemeClr val="tx1"/>
                </a:solidFill>
                <a:effectLst/>
                <a:latin typeface="Arial" panose="020B0604020202020204" pitchFamily="34" charset="0"/>
                <a:cs typeface="Arial" panose="020B0604020202020204" pitchFamily="34" charset="0"/>
              </a:rPr>
              <a:t> is a supervised classification algorithm that aims to predict the probability that an event will occur based on some input. In NLP, logistic regression models can be applied to solve problems such as sentiment analysis, spam detection, and toxicity classification.</a:t>
            </a:r>
          </a:p>
          <a:p>
            <a:pPr algn="l">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Naive Bayes</a:t>
            </a:r>
            <a:r>
              <a:rPr lang="en-US" sz="1600" b="0" i="0" dirty="0">
                <a:solidFill>
                  <a:schemeClr val="tx1"/>
                </a:solidFill>
                <a:effectLst/>
                <a:latin typeface="Arial" panose="020B0604020202020204" pitchFamily="34" charset="0"/>
                <a:cs typeface="Arial" panose="020B0604020202020204" pitchFamily="34" charset="0"/>
              </a:rPr>
              <a:t> :-is a supervised classification algorithm that finds the conditional probability distribution P(label | text) using the following Bayes formula.</a:t>
            </a:r>
            <a:endParaRPr lang="en-IN" sz="1600" dirty="0">
              <a:solidFill>
                <a:schemeClr val="tx1"/>
              </a:solidFill>
              <a:latin typeface="Arial" panose="020B0604020202020204" pitchFamily="34" charset="0"/>
              <a:cs typeface="Arial" panose="020B0604020202020204" pitchFamily="34" charset="0"/>
            </a:endParaRPr>
          </a:p>
        </p:txBody>
      </p:sp>
      <p:pic>
        <p:nvPicPr>
          <p:cNvPr id="2050" name="Picture 2" descr="Free photo rpa concept with blurry hand touching screen">
            <a:extLst>
              <a:ext uri="{FF2B5EF4-FFF2-40B4-BE49-F238E27FC236}">
                <a16:creationId xmlns:a16="http://schemas.microsoft.com/office/drawing/2014/main" id="{E8DAB82A-930F-E7E1-5C9D-6EDE7572EE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78" r="18940"/>
          <a:stretch/>
        </p:blipFill>
        <p:spPr bwMode="auto">
          <a:xfrm>
            <a:off x="603747" y="1575495"/>
            <a:ext cx="3895681" cy="4333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758952" y="1977136"/>
            <a:ext cx="5879592" cy="1738521"/>
          </a:xfrm>
        </p:spPr>
        <p:txBody>
          <a:bodyPr/>
          <a:lstStyle/>
          <a:p>
            <a:r>
              <a:rPr lang="en-US" sz="2400" dirty="0">
                <a:solidFill>
                  <a:schemeClr val="tx1"/>
                </a:solidFill>
                <a:latin typeface="Arial" panose="020B0604020202020204" pitchFamily="34" charset="0"/>
                <a:cs typeface="Arial" panose="020B0604020202020204" pitchFamily="34" charset="0"/>
              </a:rPr>
              <a:t>We have data set:-</a:t>
            </a:r>
          </a:p>
          <a:p>
            <a:r>
              <a:rPr lang="en-US" sz="2400" dirty="0">
                <a:solidFill>
                  <a:schemeClr val="tx1"/>
                </a:solidFill>
                <a:latin typeface="Arial" panose="020B0604020202020204" pitchFamily="34" charset="0"/>
                <a:cs typeface="Arial" panose="020B0604020202020204" pitchFamily="34" charset="0"/>
              </a:rPr>
              <a:t>Resume:-</a:t>
            </a:r>
          </a:p>
          <a:p>
            <a:r>
              <a:rPr lang="en-US" sz="2400" dirty="0">
                <a:solidFill>
                  <a:schemeClr val="tx1"/>
                </a:solidFill>
                <a:latin typeface="Arial" panose="020B0604020202020204" pitchFamily="34" charset="0"/>
                <a:cs typeface="Arial" panose="020B0604020202020204" pitchFamily="34" charset="0"/>
              </a:rPr>
              <a:t>Resumes, Category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10" name="Title 3">
            <a:extLst>
              <a:ext uri="{FF2B5EF4-FFF2-40B4-BE49-F238E27FC236}">
                <a16:creationId xmlns:a16="http://schemas.microsoft.com/office/drawing/2014/main" id="{9E9FDDC6-E818-F0BB-324A-3E9EA74D611D}"/>
              </a:ext>
            </a:extLst>
          </p:cNvPr>
          <p:cNvSpPr txBox="1">
            <a:spLocks/>
          </p:cNvSpPr>
          <p:nvPr/>
        </p:nvSpPr>
        <p:spPr>
          <a:xfrm>
            <a:off x="758952" y="265044"/>
            <a:ext cx="10174091" cy="51872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3600" cap="none" dirty="0">
                <a:latin typeface="Arial" panose="020B0604020202020204" pitchFamily="34" charset="0"/>
                <a:cs typeface="Arial" panose="020B0604020202020204" pitchFamily="34" charset="0"/>
              </a:rPr>
              <a:t>Data Description</a:t>
            </a:r>
          </a:p>
        </p:txBody>
      </p:sp>
      <p:pic>
        <p:nvPicPr>
          <p:cNvPr id="3074" name="Picture 2" descr="Free photo young adult organizing documents">
            <a:extLst>
              <a:ext uri="{FF2B5EF4-FFF2-40B4-BE49-F238E27FC236}">
                <a16:creationId xmlns:a16="http://schemas.microsoft.com/office/drawing/2014/main" id="{86713E7C-466A-2E3A-1582-4336F4041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761"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subTitle" idx="1"/>
          </p:nvPr>
        </p:nvSpPr>
        <p:spPr>
          <a:xfrm>
            <a:off x="758952" y="1656661"/>
            <a:ext cx="5377978" cy="2176272"/>
          </a:xfrm>
        </p:spPr>
        <p:txBody>
          <a:bodyPr/>
          <a:lstStyle/>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 Shape of data set:-</a:t>
            </a:r>
          </a:p>
          <a:p>
            <a:pPr marL="342900" indent="-342900">
              <a:buFont typeface="Arial" panose="020B0604020202020204" pitchFamily="34" charset="0"/>
              <a:buChar char="•"/>
            </a:pPr>
            <a:endParaRPr lang="en-US" sz="24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Duplicate value of data set :-13</a:t>
            </a:r>
          </a:p>
          <a:p>
            <a:pPr marL="342900" indent="-342900">
              <a:buFont typeface="Arial" panose="020B0604020202020204" pitchFamily="34" charset="0"/>
              <a:buChar char="•"/>
            </a:pPr>
            <a:endParaRPr lang="en-US" sz="24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chemeClr val="tx1"/>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E2DC383F-0DAA-0DE5-A617-C25C1082C7EB}"/>
              </a:ext>
            </a:extLst>
          </p:cNvPr>
          <p:cNvSpPr txBox="1">
            <a:spLocks/>
          </p:cNvSpPr>
          <p:nvPr/>
        </p:nvSpPr>
        <p:spPr>
          <a:xfrm>
            <a:off x="758952" y="265044"/>
            <a:ext cx="10174091" cy="51872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3600" cap="none" dirty="0">
                <a:latin typeface="Arial" panose="020B0604020202020204" pitchFamily="34" charset="0"/>
                <a:cs typeface="Arial" panose="020B0604020202020204" pitchFamily="34" charset="0"/>
              </a:rPr>
              <a:t>EDA</a:t>
            </a:r>
          </a:p>
        </p:txBody>
      </p:sp>
      <p:pic>
        <p:nvPicPr>
          <p:cNvPr id="4098" name="Picture 2" descr="Free photo information improvement data report">
            <a:extLst>
              <a:ext uri="{FF2B5EF4-FFF2-40B4-BE49-F238E27FC236}">
                <a16:creationId xmlns:a16="http://schemas.microsoft.com/office/drawing/2014/main" id="{0C35BCC3-D918-EDB7-E717-6CFF9D559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598" y="630306"/>
            <a:ext cx="39814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7EFE735-AA53-1EF2-1AAB-8F99CE41F0B6}"/>
              </a:ext>
            </a:extLst>
          </p:cNvPr>
          <p:cNvPicPr>
            <a:picLocks noGrp="1" noChangeAspect="1"/>
          </p:cNvPicPr>
          <p:nvPr>
            <p:ph sz="half" idx="1"/>
          </p:nvPr>
        </p:nvPicPr>
        <p:blipFill>
          <a:blip r:embed="rId2"/>
          <a:stretch>
            <a:fillRect/>
          </a:stretch>
        </p:blipFill>
        <p:spPr>
          <a:xfrm>
            <a:off x="2305803" y="1212056"/>
            <a:ext cx="7110735" cy="3592173"/>
          </a:xfrm>
          <a:prstGeom prst="rect">
            <a:avLst/>
          </a:prstGeom>
          <a:effectLst>
            <a:outerShdw blurRad="50800" dist="38100" dir="5400000" algn="t" rotWithShape="0">
              <a:prstClr val="black">
                <a:alpha val="40000"/>
              </a:prstClr>
            </a:outerShdw>
          </a:effectLst>
        </p:spPr>
      </p:pic>
      <p:sp>
        <p:nvSpPr>
          <p:cNvPr id="5" name="Slide Number Placeholder 4">
            <a:extLst>
              <a:ext uri="{FF2B5EF4-FFF2-40B4-BE49-F238E27FC236}">
                <a16:creationId xmlns:a16="http://schemas.microsoft.com/office/drawing/2014/main" id="{DE3D1AD1-1501-CA95-D792-E83037EF64AA}"/>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2" name="Content Placeholder 11">
            <a:extLst>
              <a:ext uri="{FF2B5EF4-FFF2-40B4-BE49-F238E27FC236}">
                <a16:creationId xmlns:a16="http://schemas.microsoft.com/office/drawing/2014/main" id="{09930100-73E6-0460-35F5-6C9CD25D3160}"/>
              </a:ext>
            </a:extLst>
          </p:cNvPr>
          <p:cNvSpPr>
            <a:spLocks noGrp="1"/>
          </p:cNvSpPr>
          <p:nvPr>
            <p:ph sz="quarter" idx="4294967295"/>
          </p:nvPr>
        </p:nvSpPr>
        <p:spPr>
          <a:xfrm>
            <a:off x="0" y="5197475"/>
            <a:ext cx="7112000" cy="1108075"/>
          </a:xfrm>
        </p:spPr>
        <p:txBody>
          <a:bodyPr>
            <a:normAutofit/>
          </a:bodyPr>
          <a:lstStyle/>
          <a:p>
            <a:r>
              <a:rPr lang="en-IN" sz="1800" dirty="0">
                <a:solidFill>
                  <a:schemeClr val="tx1"/>
                </a:solidFill>
                <a:latin typeface="Arial" panose="020B0604020202020204" pitchFamily="34" charset="0"/>
                <a:cs typeface="Arial" panose="020B0604020202020204" pitchFamily="34" charset="0"/>
              </a:rPr>
              <a:t>Here  we checked unnecessary words in data </a:t>
            </a:r>
          </a:p>
          <a:p>
            <a:r>
              <a:rPr lang="en-IN" sz="1800" dirty="0">
                <a:solidFill>
                  <a:schemeClr val="tx1"/>
                </a:solidFill>
                <a:latin typeface="Arial" panose="020B0604020202020204" pitchFamily="34" charset="0"/>
                <a:cs typeface="Arial" panose="020B0604020202020204" pitchFamily="34" charset="0"/>
              </a:rPr>
              <a:t>And also check resume top words by visualization  </a:t>
            </a:r>
          </a:p>
        </p:txBody>
      </p:sp>
      <p:sp>
        <p:nvSpPr>
          <p:cNvPr id="15" name="Title 3">
            <a:extLst>
              <a:ext uri="{FF2B5EF4-FFF2-40B4-BE49-F238E27FC236}">
                <a16:creationId xmlns:a16="http://schemas.microsoft.com/office/drawing/2014/main" id="{BD068904-ED48-80D0-18BA-114F5C88E2A8}"/>
              </a:ext>
            </a:extLst>
          </p:cNvPr>
          <p:cNvSpPr txBox="1">
            <a:spLocks/>
          </p:cNvSpPr>
          <p:nvPr/>
        </p:nvSpPr>
        <p:spPr>
          <a:xfrm>
            <a:off x="758952" y="265043"/>
            <a:ext cx="10737088" cy="110873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cap="none" dirty="0">
                <a:latin typeface="Arial" panose="020B0604020202020204" pitchFamily="34" charset="0"/>
                <a:cs typeface="Arial" panose="020B0604020202020204" pitchFamily="34" charset="0"/>
              </a:rPr>
              <a:t>Work we done with resume data set</a:t>
            </a:r>
          </a:p>
        </p:txBody>
      </p:sp>
    </p:spTree>
    <p:extLst>
      <p:ext uri="{BB962C8B-B14F-4D97-AF65-F5344CB8AC3E}">
        <p14:creationId xmlns:p14="http://schemas.microsoft.com/office/powerpoint/2010/main" val="26203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F7F59A51-0091-6CE7-C198-E4095BAE7912}"/>
              </a:ext>
            </a:extLst>
          </p:cNvPr>
          <p:cNvPicPr>
            <a:picLocks noGrp="1" noChangeAspect="1"/>
          </p:cNvPicPr>
          <p:nvPr>
            <p:ph sz="half" idx="1"/>
          </p:nvPr>
        </p:nvPicPr>
        <p:blipFill>
          <a:blip r:embed="rId2"/>
          <a:stretch>
            <a:fillRect/>
          </a:stretch>
        </p:blipFill>
        <p:spPr>
          <a:xfrm>
            <a:off x="2106405" y="1220606"/>
            <a:ext cx="8042181" cy="3691073"/>
          </a:xfrm>
          <a:ln>
            <a:solidFill>
              <a:schemeClr val="bg2">
                <a:lumMod val="90000"/>
              </a:schemeClr>
            </a:solidFill>
          </a:ln>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4" name="Title 3">
            <a:extLst>
              <a:ext uri="{FF2B5EF4-FFF2-40B4-BE49-F238E27FC236}">
                <a16:creationId xmlns:a16="http://schemas.microsoft.com/office/drawing/2014/main" id="{C5868A4E-1983-C6A8-3A38-7FE0DD83D554}"/>
              </a:ext>
            </a:extLst>
          </p:cNvPr>
          <p:cNvSpPr txBox="1">
            <a:spLocks/>
          </p:cNvSpPr>
          <p:nvPr/>
        </p:nvSpPr>
        <p:spPr>
          <a:xfrm>
            <a:off x="758952" y="265043"/>
            <a:ext cx="10737088" cy="110873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cap="none" dirty="0">
                <a:latin typeface="Arial" panose="020B0604020202020204" pitchFamily="34" charset="0"/>
                <a:cs typeface="Arial" panose="020B0604020202020204" pitchFamily="34" charset="0"/>
              </a:rPr>
              <a:t>Visualizations of data  set </a:t>
            </a:r>
          </a:p>
        </p:txBody>
      </p:sp>
      <p:sp>
        <p:nvSpPr>
          <p:cNvPr id="2" name="TextBox 1">
            <a:extLst>
              <a:ext uri="{FF2B5EF4-FFF2-40B4-BE49-F238E27FC236}">
                <a16:creationId xmlns:a16="http://schemas.microsoft.com/office/drawing/2014/main" id="{F8182CAD-508B-7288-DE30-2A03084A7FB5}"/>
              </a:ext>
            </a:extLst>
          </p:cNvPr>
          <p:cNvSpPr txBox="1"/>
          <p:nvPr/>
        </p:nvSpPr>
        <p:spPr>
          <a:xfrm>
            <a:off x="863600" y="5313244"/>
            <a:ext cx="10464800" cy="1107996"/>
          </a:xfrm>
          <a:prstGeom prst="rect">
            <a:avLst/>
          </a:prstGeom>
          <a:noFill/>
        </p:spPr>
        <p:txBody>
          <a:bodyPr wrap="square" rtlCol="0">
            <a:spAutoFit/>
          </a:bodyPr>
          <a:lstStyle/>
          <a:p>
            <a:pPr algn="ctr"/>
            <a:br>
              <a:rPr lang="en-US" sz="1600" b="0" cap="none" dirty="0">
                <a:latin typeface="Arial" panose="020B0604020202020204" pitchFamily="34" charset="0"/>
                <a:cs typeface="Arial" panose="020B0604020202020204" pitchFamily="34" charset="0"/>
              </a:rPr>
            </a:br>
            <a:r>
              <a:rPr lang="en-US" sz="1600" b="0" cap="none" dirty="0">
                <a:latin typeface="Arial" panose="020B0604020202020204" pitchFamily="34" charset="0"/>
                <a:cs typeface="Arial" panose="020B0604020202020204" pitchFamily="34" charset="0"/>
              </a:rPr>
              <a:t>We </a:t>
            </a:r>
            <a:r>
              <a:rPr lang="en-US" sz="1600" b="0" cap="none" dirty="0">
                <a:highlight>
                  <a:srgbClr val="FDFBF6"/>
                </a:highlight>
                <a:latin typeface="Arial" panose="020B0604020202020204" pitchFamily="34" charset="0"/>
                <a:cs typeface="Arial" panose="020B0604020202020204" pitchFamily="34" charset="0"/>
              </a:rPr>
              <a:t>have done many visualizations of the data set like pie chart, Bar chart In this pie chart , We visualize category wise distribution</a:t>
            </a:r>
            <a:br>
              <a:rPr lang="en-US" sz="1600" b="0" cap="none" dirty="0">
                <a:highlight>
                  <a:srgbClr val="000080"/>
                </a:highligh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39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4" name="Title 3">
            <a:extLst>
              <a:ext uri="{FF2B5EF4-FFF2-40B4-BE49-F238E27FC236}">
                <a16:creationId xmlns:a16="http://schemas.microsoft.com/office/drawing/2014/main" id="{C5868A4E-1983-C6A8-3A38-7FE0DD83D554}"/>
              </a:ext>
            </a:extLst>
          </p:cNvPr>
          <p:cNvSpPr txBox="1">
            <a:spLocks/>
          </p:cNvSpPr>
          <p:nvPr/>
        </p:nvSpPr>
        <p:spPr>
          <a:xfrm>
            <a:off x="758952" y="265043"/>
            <a:ext cx="10737088" cy="110873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cap="none" dirty="0" err="1">
                <a:latin typeface="Arial" panose="020B0604020202020204" pitchFamily="34" charset="0"/>
                <a:cs typeface="Arial" panose="020B0604020202020204" pitchFamily="34" charset="0"/>
              </a:rPr>
              <a:t>Tokaniazation</a:t>
            </a:r>
            <a:endParaRPr lang="en-US" sz="3600" cap="none"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8182CAD-508B-7288-DE30-2A03084A7FB5}"/>
              </a:ext>
            </a:extLst>
          </p:cNvPr>
          <p:cNvSpPr txBox="1"/>
          <p:nvPr/>
        </p:nvSpPr>
        <p:spPr>
          <a:xfrm>
            <a:off x="863600" y="5651798"/>
            <a:ext cx="10464800" cy="338554"/>
          </a:xfrm>
          <a:prstGeom prst="rect">
            <a:avLst/>
          </a:prstGeom>
          <a:noFill/>
        </p:spPr>
        <p:txBody>
          <a:bodyPr wrap="square" rtlCol="0">
            <a:spAutoFit/>
          </a:bodyPr>
          <a:lstStyle/>
          <a:p>
            <a:pPr marL="0" indent="0" algn="ctr">
              <a:buFont typeface="Arial" panose="020B0604020202020204" pitchFamily="34" charset="0"/>
              <a:buNone/>
            </a:pPr>
            <a:r>
              <a:rPr lang="en-US" sz="1600" dirty="0">
                <a:latin typeface="Arial" panose="020B0604020202020204" pitchFamily="34" charset="0"/>
                <a:cs typeface="Arial" panose="020B0604020202020204" pitchFamily="34" charset="0"/>
              </a:rPr>
              <a:t>Here we apply tokenization on 100 words  and also removing step words</a:t>
            </a:r>
          </a:p>
        </p:txBody>
      </p:sp>
      <p:pic>
        <p:nvPicPr>
          <p:cNvPr id="6" name="Picture 5">
            <a:extLst>
              <a:ext uri="{FF2B5EF4-FFF2-40B4-BE49-F238E27FC236}">
                <a16:creationId xmlns:a16="http://schemas.microsoft.com/office/drawing/2014/main" id="{413C7AC3-DF55-8043-2805-E35775E45618}"/>
              </a:ext>
            </a:extLst>
          </p:cNvPr>
          <p:cNvPicPr>
            <a:picLocks noChangeAspect="1"/>
          </p:cNvPicPr>
          <p:nvPr/>
        </p:nvPicPr>
        <p:blipFill>
          <a:blip r:embed="rId2"/>
          <a:stretch>
            <a:fillRect/>
          </a:stretch>
        </p:blipFill>
        <p:spPr>
          <a:xfrm>
            <a:off x="2380343" y="1383318"/>
            <a:ext cx="7018288" cy="3929926"/>
          </a:xfrm>
          <a:prstGeom prst="rect">
            <a:avLst/>
          </a:prstGeom>
          <a:ln>
            <a:solidFill>
              <a:schemeClr val="bg2">
                <a:lumMod val="90000"/>
              </a:schemeClr>
            </a:solidFill>
          </a:ln>
        </p:spPr>
      </p:pic>
    </p:spTree>
    <p:extLst>
      <p:ext uri="{BB962C8B-B14F-4D97-AF65-F5344CB8AC3E}">
        <p14:creationId xmlns:p14="http://schemas.microsoft.com/office/powerpoint/2010/main" val="19136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4" name="Title 3">
            <a:extLst>
              <a:ext uri="{FF2B5EF4-FFF2-40B4-BE49-F238E27FC236}">
                <a16:creationId xmlns:a16="http://schemas.microsoft.com/office/drawing/2014/main" id="{C5868A4E-1983-C6A8-3A38-7FE0DD83D554}"/>
              </a:ext>
            </a:extLst>
          </p:cNvPr>
          <p:cNvSpPr txBox="1">
            <a:spLocks/>
          </p:cNvSpPr>
          <p:nvPr/>
        </p:nvSpPr>
        <p:spPr>
          <a:xfrm>
            <a:off x="758952" y="265043"/>
            <a:ext cx="10737088" cy="110873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cap="none" dirty="0">
                <a:latin typeface="Arial" panose="020B0604020202020204" pitchFamily="34" charset="0"/>
                <a:cs typeface="Arial" panose="020B0604020202020204" pitchFamily="34" charset="0"/>
              </a:rPr>
              <a:t>Converting into Clean resumes </a:t>
            </a:r>
          </a:p>
        </p:txBody>
      </p:sp>
      <p:sp>
        <p:nvSpPr>
          <p:cNvPr id="2" name="TextBox 1">
            <a:extLst>
              <a:ext uri="{FF2B5EF4-FFF2-40B4-BE49-F238E27FC236}">
                <a16:creationId xmlns:a16="http://schemas.microsoft.com/office/drawing/2014/main" id="{F8182CAD-508B-7288-DE30-2A03084A7FB5}"/>
              </a:ext>
            </a:extLst>
          </p:cNvPr>
          <p:cNvSpPr txBox="1"/>
          <p:nvPr/>
        </p:nvSpPr>
        <p:spPr>
          <a:xfrm>
            <a:off x="863600" y="5798012"/>
            <a:ext cx="10464800" cy="646331"/>
          </a:xfrm>
          <a:prstGeom prst="rect">
            <a:avLst/>
          </a:prstGeom>
          <a:noFill/>
        </p:spPr>
        <p:txBody>
          <a:bodyPr wrap="square" rtlCol="0">
            <a:spAutoFit/>
          </a:bodyPr>
          <a:lstStyle/>
          <a:p>
            <a:pPr marL="0" indent="0" algn="ctr">
              <a:buFont typeface="Arial" panose="020B0604020202020204" pitchFamily="34" charset="0"/>
              <a:buNone/>
            </a:pPr>
            <a:r>
              <a:rPr lang="en-US" dirty="0">
                <a:latin typeface="Arial" panose="020B0604020202020204" pitchFamily="34" charset="0"/>
                <a:cs typeface="Arial" panose="020B0604020202020204" pitchFamily="34" charset="0"/>
              </a:rPr>
              <a:t> Here  We converting into clean resume  also  removing URL from clean resume and removing duplicate resumes.</a:t>
            </a:r>
            <a:endParaRPr lang="en-US" sz="12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E821C38-C850-61D8-5338-9814E4411D7D}"/>
              </a:ext>
            </a:extLst>
          </p:cNvPr>
          <p:cNvPicPr>
            <a:picLocks noChangeAspect="1"/>
          </p:cNvPicPr>
          <p:nvPr/>
        </p:nvPicPr>
        <p:blipFill>
          <a:blip r:embed="rId2"/>
          <a:stretch>
            <a:fillRect/>
          </a:stretch>
        </p:blipFill>
        <p:spPr>
          <a:xfrm>
            <a:off x="1059180" y="1164299"/>
            <a:ext cx="10073640" cy="4390449"/>
          </a:xfrm>
          <a:prstGeom prst="rect">
            <a:avLst/>
          </a:prstGeom>
          <a:ln>
            <a:solidFill>
              <a:schemeClr val="bg2">
                <a:lumMod val="90000"/>
              </a:schemeClr>
            </a:solidFill>
          </a:ln>
        </p:spPr>
      </p:pic>
    </p:spTree>
    <p:extLst>
      <p:ext uri="{BB962C8B-B14F-4D97-AF65-F5344CB8AC3E}">
        <p14:creationId xmlns:p14="http://schemas.microsoft.com/office/powerpoint/2010/main" val="362111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79BF5C-B255-F52C-3FBB-D841E018003E}"/>
              </a:ext>
            </a:extLst>
          </p:cNvPr>
          <p:cNvSpPr>
            <a:spLocks noGrp="1"/>
          </p:cNvSpPr>
          <p:nvPr>
            <p:ph type="title"/>
          </p:nvPr>
        </p:nvSpPr>
        <p:spPr>
          <a:xfrm>
            <a:off x="839788" y="457200"/>
            <a:ext cx="3932237" cy="787400"/>
          </a:xfrm>
        </p:spPr>
        <p:txBody>
          <a:bodyPr>
            <a:normAutofit/>
          </a:bodyPr>
          <a:lstStyle/>
          <a:p>
            <a:r>
              <a:rPr lang="en-IN" sz="4800" dirty="0"/>
              <a:t>Model building </a:t>
            </a:r>
          </a:p>
        </p:txBody>
      </p:sp>
      <p:pic>
        <p:nvPicPr>
          <p:cNvPr id="4" name="Content Placeholder 4">
            <a:extLst>
              <a:ext uri="{FF2B5EF4-FFF2-40B4-BE49-F238E27FC236}">
                <a16:creationId xmlns:a16="http://schemas.microsoft.com/office/drawing/2014/main" id="{1C3F12AC-9428-FA1B-A976-474BF9B79673}"/>
              </a:ext>
            </a:extLst>
          </p:cNvPr>
          <p:cNvPicPr>
            <a:picLocks noGrp="1" noChangeAspect="1"/>
          </p:cNvPicPr>
          <p:nvPr>
            <p:ph idx="1"/>
          </p:nvPr>
        </p:nvPicPr>
        <p:blipFill>
          <a:blip r:embed="rId2"/>
          <a:stretch>
            <a:fillRect/>
          </a:stretch>
        </p:blipFill>
        <p:spPr>
          <a:xfrm>
            <a:off x="5183188" y="1782805"/>
            <a:ext cx="6172200" cy="3282864"/>
          </a:xfrm>
          <a:ln/>
        </p:spPr>
        <p:style>
          <a:lnRef idx="2">
            <a:schemeClr val="accent1"/>
          </a:lnRef>
          <a:fillRef idx="1">
            <a:schemeClr val="lt1"/>
          </a:fillRef>
          <a:effectRef idx="0">
            <a:schemeClr val="accent1"/>
          </a:effectRef>
          <a:fontRef idx="minor">
            <a:schemeClr val="dk1"/>
          </a:fontRef>
        </p:style>
      </p:pic>
      <p:sp>
        <p:nvSpPr>
          <p:cNvPr id="10" name="Text Placeholder 9">
            <a:extLst>
              <a:ext uri="{FF2B5EF4-FFF2-40B4-BE49-F238E27FC236}">
                <a16:creationId xmlns:a16="http://schemas.microsoft.com/office/drawing/2014/main" id="{455EAC4C-96C0-6940-1A07-28C53E06FFD4}"/>
              </a:ext>
            </a:extLst>
          </p:cNvPr>
          <p:cNvSpPr>
            <a:spLocks noGrp="1"/>
          </p:cNvSpPr>
          <p:nvPr>
            <p:ph type="body" sz="half" idx="2"/>
          </p:nvPr>
        </p:nvSpPr>
        <p:spPr>
          <a:xfrm>
            <a:off x="812801" y="1489735"/>
            <a:ext cx="3708399" cy="4866615"/>
          </a:xfrm>
        </p:spPr>
        <p:txBody>
          <a:bodyPr>
            <a:normAutofit fontScale="62500" lnSpcReduction="20000"/>
          </a:bodyPr>
          <a:lstStyle/>
          <a:p>
            <a:r>
              <a:rPr lang="en-IN" sz="3600" dirty="0"/>
              <a:t>Here we create different models like</a:t>
            </a:r>
          </a:p>
          <a:p>
            <a:pPr marL="571500" indent="-571500">
              <a:buFont typeface="Arial" panose="020B0604020202020204" pitchFamily="34" charset="0"/>
              <a:buChar char="•"/>
            </a:pPr>
            <a:r>
              <a:rPr lang="en-IN" sz="3600" dirty="0"/>
              <a:t> SVM </a:t>
            </a:r>
          </a:p>
          <a:p>
            <a:pPr marL="571500" indent="-571500">
              <a:buFont typeface="Arial" panose="020B0604020202020204" pitchFamily="34" charset="0"/>
              <a:buChar char="•"/>
            </a:pPr>
            <a:r>
              <a:rPr lang="en-IN" sz="3600" dirty="0"/>
              <a:t> random forest classifier,</a:t>
            </a:r>
          </a:p>
          <a:p>
            <a:pPr marL="571500" indent="-571500">
              <a:buFont typeface="Arial" panose="020B0604020202020204" pitchFamily="34" charset="0"/>
              <a:buChar char="•"/>
            </a:pPr>
            <a:r>
              <a:rPr lang="en-IN" sz="3600" dirty="0"/>
              <a:t> k neighbour classifier, Naive bayes, </a:t>
            </a:r>
          </a:p>
          <a:p>
            <a:pPr marL="571500" indent="-571500">
              <a:buFont typeface="Arial" panose="020B0604020202020204" pitchFamily="34" charset="0"/>
              <a:buChar char="•"/>
            </a:pPr>
            <a:r>
              <a:rPr lang="en-IN" sz="3600" dirty="0"/>
              <a:t> Decision tree classifier,</a:t>
            </a:r>
          </a:p>
          <a:p>
            <a:pPr marL="571500" indent="-571500">
              <a:buFont typeface="Arial" panose="020B0604020202020204" pitchFamily="34" charset="0"/>
              <a:buChar char="•"/>
            </a:pPr>
            <a:r>
              <a:rPr lang="en-IN" sz="3600" dirty="0"/>
              <a:t> </a:t>
            </a:r>
            <a:r>
              <a:rPr lang="en-IN" sz="3600" dirty="0" err="1"/>
              <a:t>Adaboost</a:t>
            </a:r>
            <a:r>
              <a:rPr lang="en-IN" sz="3600" dirty="0"/>
              <a:t> classifier, </a:t>
            </a:r>
          </a:p>
          <a:p>
            <a:pPr marL="571500" indent="-571500">
              <a:buFont typeface="Arial" panose="020B0604020202020204" pitchFamily="34" charset="0"/>
              <a:buChar char="•"/>
            </a:pPr>
            <a:r>
              <a:rPr lang="en-IN" sz="3600" dirty="0"/>
              <a:t> XG boost  </a:t>
            </a:r>
          </a:p>
          <a:p>
            <a:pPr marL="571500" indent="-571500">
              <a:buFont typeface="Arial" panose="020B0604020202020204" pitchFamily="34" charset="0"/>
              <a:buChar char="•"/>
            </a:pPr>
            <a:r>
              <a:rPr lang="en-IN" sz="3600" dirty="0"/>
              <a:t>LGBM boosting classifier, </a:t>
            </a:r>
          </a:p>
          <a:p>
            <a:pPr marL="571500" indent="-571500">
              <a:buFont typeface="Arial" panose="020B0604020202020204" pitchFamily="34" charset="0"/>
              <a:buChar char="•"/>
            </a:pPr>
            <a:r>
              <a:rPr lang="en-IN" sz="3600" dirty="0"/>
              <a:t>Multinominal logistic regression. </a:t>
            </a:r>
          </a:p>
          <a:p>
            <a:pPr marL="571500" indent="-571500">
              <a:buFont typeface="Arial" panose="020B0604020202020204" pitchFamily="34" charset="0"/>
              <a:buChar char="•"/>
            </a:pPr>
            <a:r>
              <a:rPr lang="en-IN" sz="3600" dirty="0"/>
              <a:t>also we create heat map of each classifier</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4" name="Title 3">
            <a:extLst>
              <a:ext uri="{FF2B5EF4-FFF2-40B4-BE49-F238E27FC236}">
                <a16:creationId xmlns:a16="http://schemas.microsoft.com/office/drawing/2014/main" id="{C5868A4E-1983-C6A8-3A38-7FE0DD83D554}"/>
              </a:ext>
            </a:extLst>
          </p:cNvPr>
          <p:cNvSpPr txBox="1">
            <a:spLocks/>
          </p:cNvSpPr>
          <p:nvPr/>
        </p:nvSpPr>
        <p:spPr>
          <a:xfrm>
            <a:off x="758952" y="265043"/>
            <a:ext cx="10737088" cy="110873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endParaRPr lang="en-US" sz="3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424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3174</TotalTime>
  <Words>438</Words>
  <Application>Microsoft Office PowerPoint</Application>
  <PresentationFormat>Widescreen</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Problem Description</vt:lpstr>
      <vt:lpstr>PowerPoint Presentation</vt:lpstr>
      <vt:lpstr>PowerPoint Presentation</vt:lpstr>
      <vt:lpstr>PowerPoint Presentation</vt:lpstr>
      <vt:lpstr>PowerPoint Presentation</vt:lpstr>
      <vt:lpstr>PowerPoint Presentation</vt:lpstr>
      <vt:lpstr>PowerPoint Presentation</vt:lpstr>
      <vt:lpstr>Model building </vt:lpstr>
      <vt:lpstr>Comparing Accuracy By Different Models</vt:lpstr>
      <vt:lpstr>Deployment </vt:lpstr>
      <vt:lpstr>Data Cleaning part </vt:lpstr>
      <vt:lpstr>Codes for our webpage</vt:lpstr>
      <vt:lpstr>Webpage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Pyumori</dc:creator>
  <cp:lastModifiedBy>KULKARNI TEJAS PRASHANT</cp:lastModifiedBy>
  <cp:revision>4</cp:revision>
  <dcterms:created xsi:type="dcterms:W3CDTF">2023-04-08T12:32:38Z</dcterms:created>
  <dcterms:modified xsi:type="dcterms:W3CDTF">2023-04-10T17:40:01Z</dcterms:modified>
</cp:coreProperties>
</file>