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06c9a65a7_0_28:notes"/>
          <p:cNvSpPr/>
          <p:nvPr>
            <p:ph idx="2" type="sldImg"/>
          </p:nvPr>
        </p:nvSpPr>
        <p:spPr>
          <a:xfrm>
            <a:off x="-13762300" y="-11796712"/>
            <a:ext cx="15711900" cy="1247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gd06c9a65a7_0_28:notes"/>
          <p:cNvSpPr txBox="1"/>
          <p:nvPr>
            <p:ph idx="1" type="body"/>
          </p:nvPr>
        </p:nvSpPr>
        <p:spPr>
          <a:xfrm>
            <a:off x="685800" y="4343400"/>
            <a:ext cx="5470500" cy="4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b2478bf5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7b2478bf5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80da8e4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d80da8e4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0da8e4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0da8e4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0da8e4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0da8e4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387350" y="171450"/>
            <a:ext cx="8434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381000" y="800100"/>
            <a:ext cx="84345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0600" y="4972050"/>
            <a:ext cx="516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7150"/>
            <a:ext cx="164306" cy="47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0" y="4490525"/>
            <a:ext cx="12858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585975"/>
            <a:ext cx="4572000" cy="4362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265500" y="183152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3"/>
          <p:cNvSpPr txBox="1"/>
          <p:nvPr>
            <p:ph idx="2" type="body"/>
          </p:nvPr>
        </p:nvSpPr>
        <p:spPr>
          <a:xfrm>
            <a:off x="4647300" y="803006"/>
            <a:ext cx="44214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3" name="Google Shape;3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7150"/>
            <a:ext cx="164306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404384" y="4921301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r">
              <a:buNone/>
              <a:defRPr sz="1300">
                <a:solidFill>
                  <a:srgbClr val="000000"/>
                </a:solidFill>
              </a:defRPr>
            </a:lvl1pPr>
            <a:lvl2pPr lvl="1" algn="r">
              <a:buNone/>
              <a:defRPr sz="1300">
                <a:solidFill>
                  <a:srgbClr val="000000"/>
                </a:solidFill>
              </a:defRPr>
            </a:lvl2pPr>
            <a:lvl3pPr lvl="2" algn="r">
              <a:buNone/>
              <a:defRPr sz="1300">
                <a:solidFill>
                  <a:srgbClr val="000000"/>
                </a:solidFill>
              </a:defRPr>
            </a:lvl3pPr>
            <a:lvl4pPr lvl="3" algn="r">
              <a:buNone/>
              <a:defRPr sz="1300">
                <a:solidFill>
                  <a:srgbClr val="000000"/>
                </a:solidFill>
              </a:defRPr>
            </a:lvl4pPr>
            <a:lvl5pPr lvl="4" algn="r">
              <a:buNone/>
              <a:defRPr sz="1300">
                <a:solidFill>
                  <a:srgbClr val="000000"/>
                </a:solidFill>
              </a:defRPr>
            </a:lvl5pPr>
            <a:lvl6pPr lvl="5" algn="r">
              <a:buNone/>
              <a:defRPr sz="1300">
                <a:solidFill>
                  <a:srgbClr val="000000"/>
                </a:solidFill>
              </a:defRPr>
            </a:lvl6pPr>
            <a:lvl7pPr lvl="6" algn="r">
              <a:buNone/>
              <a:defRPr sz="1300">
                <a:solidFill>
                  <a:srgbClr val="000000"/>
                </a:solidFill>
              </a:defRPr>
            </a:lvl7pPr>
            <a:lvl8pPr lvl="7" algn="r">
              <a:buNone/>
              <a:defRPr sz="1300">
                <a:solidFill>
                  <a:srgbClr val="000000"/>
                </a:solidFill>
              </a:defRPr>
            </a:lvl8pPr>
            <a:lvl9pPr lvl="8" algn="r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0" y="4445225"/>
            <a:ext cx="12858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000" y="4482050"/>
            <a:ext cx="12858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96862" y="0"/>
            <a:ext cx="8847000" cy="5811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957763"/>
            <a:ext cx="8610600" cy="185700"/>
          </a:xfrm>
          <a:prstGeom prst="rect">
            <a:avLst/>
          </a:prstGeom>
          <a:gradFill>
            <a:gsLst>
              <a:gs pos="0">
                <a:srgbClr val="1C4587"/>
              </a:gs>
              <a:gs pos="100000">
                <a:srgbClr val="20124D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7350" y="171450"/>
            <a:ext cx="8434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800100"/>
            <a:ext cx="84345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1" sz="1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1" sz="1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1" sz="1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1" sz="1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1" sz="1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/>
          <p:nvPr/>
        </p:nvSpPr>
        <p:spPr>
          <a:xfrm>
            <a:off x="14287" y="371475"/>
            <a:ext cx="276300" cy="45864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290400" cy="58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610600" y="4957763"/>
            <a:ext cx="533400" cy="185700"/>
          </a:xfrm>
          <a:prstGeom prst="rect">
            <a:avLst/>
          </a:prstGeom>
          <a:solidFill>
            <a:srgbClr val="FF8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4972050"/>
            <a:ext cx="516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4" name="Google Shape;14;p1"/>
          <p:cNvGrpSpPr/>
          <p:nvPr/>
        </p:nvGrpSpPr>
        <p:grpSpPr>
          <a:xfrm>
            <a:off x="45184" y="344090"/>
            <a:ext cx="126266" cy="85725"/>
            <a:chOff x="28" y="289"/>
            <a:chExt cx="80" cy="72"/>
          </a:xfrm>
        </p:grpSpPr>
        <p:sp>
          <p:nvSpPr>
            <p:cNvPr id="15" name="Google Shape;15;p1"/>
            <p:cNvSpPr/>
            <p:nvPr/>
          </p:nvSpPr>
          <p:spPr>
            <a:xfrm>
              <a:off x="32" y="361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08" y="28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8" y="31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"/>
          <p:cNvSpPr/>
          <p:nvPr/>
        </p:nvSpPr>
        <p:spPr>
          <a:xfrm>
            <a:off x="4167187" y="2364581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75" y="4376738"/>
            <a:ext cx="904276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"/>
            <a:ext cx="164306" cy="47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01" y="4544775"/>
            <a:ext cx="1285875" cy="352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/>
        </p:nvSpPr>
        <p:spPr>
          <a:xfrm>
            <a:off x="714375" y="809625"/>
            <a:ext cx="7966200" cy="37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Load Testing Rest API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With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Jenkins / k6 / Grafana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44" name="Google Shape;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"/>
            <a:ext cx="164306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0600" y="3729038"/>
            <a:ext cx="516000" cy="15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387350" y="171450"/>
            <a:ext cx="8434500" cy="387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Procedure For Testing</a:t>
            </a:r>
            <a:endParaRPr sz="2820"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381000" y="800100"/>
            <a:ext cx="8434500" cy="33861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Setup api token for gorest.co.in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Test the rest api using Postman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Export the postman collection to a json file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Install postman-to-k6 using npm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Convert the postman collection to a k6 script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Install k6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Run k6 script manually and verify that it works</a:t>
            </a:r>
            <a:endParaRPr b="0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7350" y="171450"/>
            <a:ext cx="8434500" cy="387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Procedure For Testing</a:t>
            </a:r>
            <a:endParaRPr sz="2820"/>
          </a:p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381000" y="800100"/>
            <a:ext cx="8434500" cy="33861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Start docker instance with jenkins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Create a pipeline job to trigger the jenkins pipeline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Create a repository in git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Add jenkins pipeline to execute the performance test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Configure connectivity between jenkins and git</a:t>
            </a:r>
            <a:endParaRPr b="0" sz="2000"/>
          </a:p>
          <a:p>
            <a:pPr indent="-412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Webhook from git to jenkins to trigger the build</a:t>
            </a:r>
            <a:endParaRPr sz="2000"/>
          </a:p>
          <a:p>
            <a:pPr indent="-412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Job setup to monitor changes in git</a:t>
            </a:r>
            <a:endParaRPr b="0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387350" y="171450"/>
            <a:ext cx="8434500" cy="387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Procedure For Testing</a:t>
            </a:r>
            <a:endParaRPr sz="2820"/>
          </a:p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381000" y="800100"/>
            <a:ext cx="8434500" cy="33861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R</a:t>
            </a:r>
            <a:r>
              <a:rPr b="0" lang="en" sz="2000"/>
              <a:t>un the pipeline and verify that it works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Run docker container with influxdb and grafana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Integrate k6 with influxdb/grafana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>
                <a:solidFill>
                  <a:schemeClr val="dk1"/>
                </a:solidFill>
              </a:rPr>
              <a:t>Push changes to the sample project to trigger the pipeline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Verify that the build is triggered automatically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View the k6 results via jenkins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View the results in grafana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Import grafana dashboard for more metrics and rerun the test</a:t>
            </a:r>
            <a:endParaRPr b="0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87350" y="171450"/>
            <a:ext cx="8434500" cy="387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Procedure For Testing</a:t>
            </a:r>
            <a:endParaRPr sz="2820"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81000" y="800100"/>
            <a:ext cx="8434500" cy="33861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S</a:t>
            </a:r>
            <a:r>
              <a:rPr b="0" lang="en" sz="2000"/>
              <a:t>tart docker instance with jenkins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Create a </a:t>
            </a:r>
            <a:r>
              <a:rPr b="0" lang="en" sz="2000"/>
              <a:t>pipeline </a:t>
            </a:r>
            <a:r>
              <a:rPr b="0" lang="en" sz="2000"/>
              <a:t>job to trigger the jenkins pipeline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Create a repository in git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Add jenkins pipeline to execute the performance test</a:t>
            </a:r>
            <a:endParaRPr b="0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" sz="2000"/>
              <a:t>Configure connectivity between jenkins and git</a:t>
            </a:r>
            <a:endParaRPr b="0" sz="2000"/>
          </a:p>
          <a:p>
            <a:pPr indent="-412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Webhook from git to jenkins to trigger the build</a:t>
            </a:r>
            <a:endParaRPr sz="2000"/>
          </a:p>
          <a:p>
            <a:pPr indent="-412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Job setup to monitor changes in git</a:t>
            </a:r>
            <a:endParaRPr b="0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