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  <p:sldMasterId id="2147483676" r:id="rId2"/>
  </p:sldMasterIdLst>
  <p:notesMasterIdLst>
    <p:notesMasterId r:id="rId9"/>
  </p:notesMasterIdLst>
  <p:sldIdLst>
    <p:sldId id="371" r:id="rId3"/>
    <p:sldId id="378" r:id="rId4"/>
    <p:sldId id="376" r:id="rId5"/>
    <p:sldId id="379" r:id="rId6"/>
    <p:sldId id="380" r:id="rId7"/>
    <p:sldId id="381" r:id="rId8"/>
  </p:sldIdLst>
  <p:sldSz cx="9144000" cy="6858000" type="screen4x3"/>
  <p:notesSz cx="6997700" cy="92837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EBE"/>
    <a:srgbClr val="CBCBCB"/>
    <a:srgbClr val="F2F2F2"/>
    <a:srgbClr val="E2E2E2"/>
    <a:srgbClr val="000000"/>
    <a:srgbClr val="DC5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975" autoAdjust="0"/>
  </p:normalViewPr>
  <p:slideViewPr>
    <p:cSldViewPr>
      <p:cViewPr>
        <p:scale>
          <a:sx n="60" d="100"/>
          <a:sy n="60" d="100"/>
        </p:scale>
        <p:origin x="1602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56" y="-96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HG\Deliverables\sales%20and%20promo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>
        <c:manualLayout>
          <c:layoutTarget val="inner"/>
          <c:xMode val="edge"/>
          <c:yMode val="edge"/>
          <c:x val="7.9510048672162797E-2"/>
          <c:y val="7.407407407407407E-2"/>
          <c:w val="0.83652664757261153"/>
          <c:h val="0.64759208978188076"/>
        </c:manualLayout>
      </c:layout>
      <c:lineChart>
        <c:grouping val="standard"/>
        <c:varyColors val="0"/>
        <c:ser>
          <c:idx val="3"/>
          <c:order val="3"/>
          <c:tx>
            <c:strRef>
              <c:f>'Sheet3 (2)'!$B$2</c:f>
              <c:strCache>
                <c:ptCount val="1"/>
                <c:pt idx="0">
                  <c:v>DM enrollments</c:v>
                </c:pt>
              </c:strCache>
            </c:strRef>
          </c:tx>
          <c:spPr>
            <a:ln w="22225">
              <a:solidFill>
                <a:schemeClr val="tx1"/>
              </a:solidFill>
            </a:ln>
          </c:spPr>
          <c:marker>
            <c:symbol val="none"/>
          </c:marker>
          <c:cat>
            <c:strRef>
              <c:f>'Sheet3 (2)'!$A$3:$A$26</c:f>
              <c:strCache>
                <c:ptCount val="24"/>
                <c:pt idx="0">
                  <c:v>Jan 07</c:v>
                </c:pt>
                <c:pt idx="1">
                  <c:v>Feb 07</c:v>
                </c:pt>
                <c:pt idx="2">
                  <c:v>Mar 07</c:v>
                </c:pt>
                <c:pt idx="3">
                  <c:v>Apr 07</c:v>
                </c:pt>
                <c:pt idx="4">
                  <c:v>May 07</c:v>
                </c:pt>
                <c:pt idx="5">
                  <c:v>Jun 07</c:v>
                </c:pt>
                <c:pt idx="6">
                  <c:v>Jul 07</c:v>
                </c:pt>
                <c:pt idx="7">
                  <c:v>Aug 07</c:v>
                </c:pt>
                <c:pt idx="8">
                  <c:v>Sep 07</c:v>
                </c:pt>
                <c:pt idx="9">
                  <c:v>Oct 07</c:v>
                </c:pt>
                <c:pt idx="10">
                  <c:v>Nov 07</c:v>
                </c:pt>
                <c:pt idx="11">
                  <c:v>Dec 07</c:v>
                </c:pt>
                <c:pt idx="12">
                  <c:v>Jan 08</c:v>
                </c:pt>
                <c:pt idx="13">
                  <c:v>Feb 08</c:v>
                </c:pt>
                <c:pt idx="14">
                  <c:v>Mar 08</c:v>
                </c:pt>
                <c:pt idx="15">
                  <c:v>Apr 08</c:v>
                </c:pt>
                <c:pt idx="16">
                  <c:v>May 08</c:v>
                </c:pt>
                <c:pt idx="17">
                  <c:v>Jun 08</c:v>
                </c:pt>
                <c:pt idx="18">
                  <c:v>Jul 08</c:v>
                </c:pt>
                <c:pt idx="19">
                  <c:v>Aug 08</c:v>
                </c:pt>
                <c:pt idx="20">
                  <c:v>Sep 08</c:v>
                </c:pt>
                <c:pt idx="21">
                  <c:v>Oct 08</c:v>
                </c:pt>
                <c:pt idx="22">
                  <c:v>Nov 08</c:v>
                </c:pt>
                <c:pt idx="23">
                  <c:v>Dec 08</c:v>
                </c:pt>
              </c:strCache>
            </c:strRef>
          </c:cat>
          <c:val>
            <c:numRef>
              <c:f>'Sheet3 (2)'!$B$3:$B$26</c:f>
              <c:numCache>
                <c:formatCode>General</c:formatCode>
                <c:ptCount val="24"/>
                <c:pt idx="0">
                  <c:v>6869</c:v>
                </c:pt>
                <c:pt idx="1">
                  <c:v>5603</c:v>
                </c:pt>
                <c:pt idx="2">
                  <c:v>4560</c:v>
                </c:pt>
                <c:pt idx="3">
                  <c:v>3878</c:v>
                </c:pt>
                <c:pt idx="4">
                  <c:v>3938</c:v>
                </c:pt>
                <c:pt idx="5">
                  <c:v>7370</c:v>
                </c:pt>
                <c:pt idx="6">
                  <c:v>6746</c:v>
                </c:pt>
                <c:pt idx="7">
                  <c:v>6320</c:v>
                </c:pt>
                <c:pt idx="8">
                  <c:v>6305</c:v>
                </c:pt>
                <c:pt idx="9">
                  <c:v>8419</c:v>
                </c:pt>
                <c:pt idx="10">
                  <c:v>8418</c:v>
                </c:pt>
                <c:pt idx="11">
                  <c:v>9350</c:v>
                </c:pt>
                <c:pt idx="12">
                  <c:v>7242</c:v>
                </c:pt>
                <c:pt idx="13">
                  <c:v>6046</c:v>
                </c:pt>
                <c:pt idx="14">
                  <c:v>7245</c:v>
                </c:pt>
                <c:pt idx="15">
                  <c:v>6829</c:v>
                </c:pt>
                <c:pt idx="16">
                  <c:v>6973</c:v>
                </c:pt>
                <c:pt idx="17">
                  <c:v>6885</c:v>
                </c:pt>
                <c:pt idx="18">
                  <c:v>6490</c:v>
                </c:pt>
                <c:pt idx="19">
                  <c:v>6201</c:v>
                </c:pt>
                <c:pt idx="20">
                  <c:v>6216</c:v>
                </c:pt>
                <c:pt idx="21">
                  <c:v>8056</c:v>
                </c:pt>
                <c:pt idx="22">
                  <c:v>7326</c:v>
                </c:pt>
                <c:pt idx="23">
                  <c:v>8997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21-45AC-87E9-9A2DA0F7C0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575744"/>
        <c:axId val="40577664"/>
      </c:lineChart>
      <c:lineChart>
        <c:grouping val="standard"/>
        <c:varyColors val="0"/>
        <c:ser>
          <c:idx val="1"/>
          <c:order val="0"/>
          <c:tx>
            <c:strRef>
              <c:f>'Sheet3 (2)'!$K$2</c:f>
              <c:strCache>
                <c:ptCount val="1"/>
                <c:pt idx="0">
                  <c:v>Effort</c:v>
                </c:pt>
              </c:strCache>
            </c:strRef>
          </c:tx>
          <c:spPr>
            <a:ln w="22225">
              <a:prstDash val="sysDash"/>
            </a:ln>
          </c:spPr>
          <c:marker>
            <c:symbol val="none"/>
          </c:marker>
          <c:cat>
            <c:strRef>
              <c:f>'Sheet3 (2)'!$A$3:$A$26</c:f>
              <c:strCache>
                <c:ptCount val="24"/>
                <c:pt idx="0">
                  <c:v>Jan 07</c:v>
                </c:pt>
                <c:pt idx="1">
                  <c:v>Feb 07</c:v>
                </c:pt>
                <c:pt idx="2">
                  <c:v>Mar 07</c:v>
                </c:pt>
                <c:pt idx="3">
                  <c:v>Apr 07</c:v>
                </c:pt>
                <c:pt idx="4">
                  <c:v>May 07</c:v>
                </c:pt>
                <c:pt idx="5">
                  <c:v>Jun 07</c:v>
                </c:pt>
                <c:pt idx="6">
                  <c:v>Jul 07</c:v>
                </c:pt>
                <c:pt idx="7">
                  <c:v>Aug 07</c:v>
                </c:pt>
                <c:pt idx="8">
                  <c:v>Sep 07</c:v>
                </c:pt>
                <c:pt idx="9">
                  <c:v>Oct 07</c:v>
                </c:pt>
                <c:pt idx="10">
                  <c:v>Nov 07</c:v>
                </c:pt>
                <c:pt idx="11">
                  <c:v>Dec 07</c:v>
                </c:pt>
                <c:pt idx="12">
                  <c:v>Jan 08</c:v>
                </c:pt>
                <c:pt idx="13">
                  <c:v>Feb 08</c:v>
                </c:pt>
                <c:pt idx="14">
                  <c:v>Mar 08</c:v>
                </c:pt>
                <c:pt idx="15">
                  <c:v>Apr 08</c:v>
                </c:pt>
                <c:pt idx="16">
                  <c:v>May 08</c:v>
                </c:pt>
                <c:pt idx="17">
                  <c:v>Jun 08</c:v>
                </c:pt>
                <c:pt idx="18">
                  <c:v>Jul 08</c:v>
                </c:pt>
                <c:pt idx="19">
                  <c:v>Aug 08</c:v>
                </c:pt>
                <c:pt idx="20">
                  <c:v>Sep 08</c:v>
                </c:pt>
                <c:pt idx="21">
                  <c:v>Oct 08</c:v>
                </c:pt>
                <c:pt idx="22">
                  <c:v>Nov 08</c:v>
                </c:pt>
                <c:pt idx="23">
                  <c:v>Dec 08</c:v>
                </c:pt>
              </c:strCache>
            </c:strRef>
          </c:cat>
          <c:val>
            <c:numRef>
              <c:f>'Sheet3 (2)'!$F$3:$F$26</c:f>
              <c:numCache>
                <c:formatCode>General</c:formatCode>
                <c:ptCount val="24"/>
                <c:pt idx="0">
                  <c:v>4004.8730000000178</c:v>
                </c:pt>
                <c:pt idx="1">
                  <c:v>320.608</c:v>
                </c:pt>
                <c:pt idx="2">
                  <c:v>634.16899999999998</c:v>
                </c:pt>
                <c:pt idx="3">
                  <c:v>598.18900000000053</c:v>
                </c:pt>
                <c:pt idx="4">
                  <c:v>6813.8680000000004</c:v>
                </c:pt>
                <c:pt idx="5">
                  <c:v>501.50599999999969</c:v>
                </c:pt>
                <c:pt idx="6">
                  <c:v>653.10199999999998</c:v>
                </c:pt>
                <c:pt idx="7">
                  <c:v>1893.0419999999999</c:v>
                </c:pt>
                <c:pt idx="8">
                  <c:v>1765.328</c:v>
                </c:pt>
                <c:pt idx="9">
                  <c:v>3219.6849999999822</c:v>
                </c:pt>
                <c:pt idx="10">
                  <c:v>3516.3510000000197</c:v>
                </c:pt>
                <c:pt idx="11">
                  <c:v>792.46099999999797</c:v>
                </c:pt>
                <c:pt idx="12">
                  <c:v>1890.463</c:v>
                </c:pt>
                <c:pt idx="13">
                  <c:v>2522.2079999999987</c:v>
                </c:pt>
                <c:pt idx="14">
                  <c:v>2491.6559999999999</c:v>
                </c:pt>
                <c:pt idx="15">
                  <c:v>5144.835</c:v>
                </c:pt>
                <c:pt idx="16">
                  <c:v>3937.9270000000001</c:v>
                </c:pt>
                <c:pt idx="17">
                  <c:v>1225.7919999999999</c:v>
                </c:pt>
                <c:pt idx="18">
                  <c:v>2291.8530000000178</c:v>
                </c:pt>
                <c:pt idx="19">
                  <c:v>3072.694</c:v>
                </c:pt>
                <c:pt idx="20">
                  <c:v>2704.386</c:v>
                </c:pt>
                <c:pt idx="21">
                  <c:v>5249.2979999999998</c:v>
                </c:pt>
                <c:pt idx="22">
                  <c:v>2567.61</c:v>
                </c:pt>
                <c:pt idx="23">
                  <c:v>1497.1729999999998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B21-45AC-87E9-9A2DA0F7C018}"/>
            </c:ext>
          </c:extLst>
        </c:ser>
        <c:ser>
          <c:idx val="0"/>
          <c:order val="1"/>
          <c:tx>
            <c:strRef>
              <c:f>'Sheet3 (2)'!$J$2</c:f>
              <c:strCache>
                <c:ptCount val="1"/>
                <c:pt idx="0">
                  <c:v>adstock 0.2</c:v>
                </c:pt>
              </c:strCache>
            </c:strRef>
          </c:tx>
          <c:spPr>
            <a:ln w="22225">
              <a:prstDash val="sysDash"/>
            </a:ln>
          </c:spPr>
          <c:marker>
            <c:symbol val="none"/>
          </c:marker>
          <c:cat>
            <c:strRef>
              <c:f>'Sheet3 (2)'!$A$3:$A$26</c:f>
              <c:strCache>
                <c:ptCount val="24"/>
                <c:pt idx="0">
                  <c:v>Jan 07</c:v>
                </c:pt>
                <c:pt idx="1">
                  <c:v>Feb 07</c:v>
                </c:pt>
                <c:pt idx="2">
                  <c:v>Mar 07</c:v>
                </c:pt>
                <c:pt idx="3">
                  <c:v>Apr 07</c:v>
                </c:pt>
                <c:pt idx="4">
                  <c:v>May 07</c:v>
                </c:pt>
                <c:pt idx="5">
                  <c:v>Jun 07</c:v>
                </c:pt>
                <c:pt idx="6">
                  <c:v>Jul 07</c:v>
                </c:pt>
                <c:pt idx="7">
                  <c:v>Aug 07</c:v>
                </c:pt>
                <c:pt idx="8">
                  <c:v>Sep 07</c:v>
                </c:pt>
                <c:pt idx="9">
                  <c:v>Oct 07</c:v>
                </c:pt>
                <c:pt idx="10">
                  <c:v>Nov 07</c:v>
                </c:pt>
                <c:pt idx="11">
                  <c:v>Dec 07</c:v>
                </c:pt>
                <c:pt idx="12">
                  <c:v>Jan 08</c:v>
                </c:pt>
                <c:pt idx="13">
                  <c:v>Feb 08</c:v>
                </c:pt>
                <c:pt idx="14">
                  <c:v>Mar 08</c:v>
                </c:pt>
                <c:pt idx="15">
                  <c:v>Apr 08</c:v>
                </c:pt>
                <c:pt idx="16">
                  <c:v>May 08</c:v>
                </c:pt>
                <c:pt idx="17">
                  <c:v>Jun 08</c:v>
                </c:pt>
                <c:pt idx="18">
                  <c:v>Jul 08</c:v>
                </c:pt>
                <c:pt idx="19">
                  <c:v>Aug 08</c:v>
                </c:pt>
                <c:pt idx="20">
                  <c:v>Sep 08</c:v>
                </c:pt>
                <c:pt idx="21">
                  <c:v>Oct 08</c:v>
                </c:pt>
                <c:pt idx="22">
                  <c:v>Nov 08</c:v>
                </c:pt>
                <c:pt idx="23">
                  <c:v>Dec 08</c:v>
                </c:pt>
              </c:strCache>
            </c:strRef>
          </c:cat>
          <c:val>
            <c:numRef>
              <c:f>'Sheet3 (2)'!$E$3:$E$26</c:f>
              <c:numCache>
                <c:formatCode>General</c:formatCode>
                <c:ptCount val="24"/>
                <c:pt idx="0">
                  <c:v>4004.8730000000178</c:v>
                </c:pt>
                <c:pt idx="1">
                  <c:v>1121.5826</c:v>
                </c:pt>
                <c:pt idx="2">
                  <c:v>858.48551999999938</c:v>
                </c:pt>
                <c:pt idx="3">
                  <c:v>769.88610399999948</c:v>
                </c:pt>
                <c:pt idx="4">
                  <c:v>6967.8452208000044</c:v>
                </c:pt>
                <c:pt idx="5">
                  <c:v>1895.0750441600003</c:v>
                </c:pt>
                <c:pt idx="6">
                  <c:v>1032.1170088319998</c:v>
                </c:pt>
                <c:pt idx="7">
                  <c:v>2099.4654017663997</c:v>
                </c:pt>
                <c:pt idx="8">
                  <c:v>2185.2210803532798</c:v>
                </c:pt>
                <c:pt idx="9">
                  <c:v>3656.7292160706561</c:v>
                </c:pt>
                <c:pt idx="10">
                  <c:v>4247.6968432141311</c:v>
                </c:pt>
                <c:pt idx="11">
                  <c:v>1642.0003686428258</c:v>
                </c:pt>
                <c:pt idx="12">
                  <c:v>2218.8630737285662</c:v>
                </c:pt>
                <c:pt idx="13">
                  <c:v>2965.980614745713</c:v>
                </c:pt>
                <c:pt idx="14">
                  <c:v>3084.852122949168</c:v>
                </c:pt>
                <c:pt idx="15">
                  <c:v>5761.8054245899002</c:v>
                </c:pt>
                <c:pt idx="16">
                  <c:v>5090.2880849179655</c:v>
                </c:pt>
                <c:pt idx="17">
                  <c:v>2243.8496169836012</c:v>
                </c:pt>
                <c:pt idx="18">
                  <c:v>2740.6229233967188</c:v>
                </c:pt>
                <c:pt idx="19">
                  <c:v>3620.8185846793472</c:v>
                </c:pt>
                <c:pt idx="20">
                  <c:v>3428.5497169358869</c:v>
                </c:pt>
                <c:pt idx="21">
                  <c:v>5935.0079433871715</c:v>
                </c:pt>
                <c:pt idx="22">
                  <c:v>3754.6115886774528</c:v>
                </c:pt>
                <c:pt idx="23">
                  <c:v>2248.0953177355182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B21-45AC-87E9-9A2DA0F7C018}"/>
            </c:ext>
          </c:extLst>
        </c:ser>
        <c:ser>
          <c:idx val="2"/>
          <c:order val="2"/>
          <c:tx>
            <c:strRef>
              <c:f>'Sheet3 (2)'!$L$2</c:f>
              <c:strCache>
                <c:ptCount val="1"/>
                <c:pt idx="0">
                  <c:v>adstock 0.7</c:v>
                </c:pt>
              </c:strCache>
            </c:strRef>
          </c:tx>
          <c:spPr>
            <a:ln w="22225">
              <a:solidFill>
                <a:srgbClr val="E6AF00"/>
              </a:solidFill>
              <a:prstDash val="sysDash"/>
            </a:ln>
          </c:spPr>
          <c:marker>
            <c:symbol val="none"/>
          </c:marker>
          <c:cat>
            <c:strRef>
              <c:f>'Sheet3 (2)'!$A$3:$A$26</c:f>
              <c:strCache>
                <c:ptCount val="24"/>
                <c:pt idx="0">
                  <c:v>Jan 07</c:v>
                </c:pt>
                <c:pt idx="1">
                  <c:v>Feb 07</c:v>
                </c:pt>
                <c:pt idx="2">
                  <c:v>Mar 07</c:v>
                </c:pt>
                <c:pt idx="3">
                  <c:v>Apr 07</c:v>
                </c:pt>
                <c:pt idx="4">
                  <c:v>May 07</c:v>
                </c:pt>
                <c:pt idx="5">
                  <c:v>Jun 07</c:v>
                </c:pt>
                <c:pt idx="6">
                  <c:v>Jul 07</c:v>
                </c:pt>
                <c:pt idx="7">
                  <c:v>Aug 07</c:v>
                </c:pt>
                <c:pt idx="8">
                  <c:v>Sep 07</c:v>
                </c:pt>
                <c:pt idx="9">
                  <c:v>Oct 07</c:v>
                </c:pt>
                <c:pt idx="10">
                  <c:v>Nov 07</c:v>
                </c:pt>
                <c:pt idx="11">
                  <c:v>Dec 07</c:v>
                </c:pt>
                <c:pt idx="12">
                  <c:v>Jan 08</c:v>
                </c:pt>
                <c:pt idx="13">
                  <c:v>Feb 08</c:v>
                </c:pt>
                <c:pt idx="14">
                  <c:v>Mar 08</c:v>
                </c:pt>
                <c:pt idx="15">
                  <c:v>Apr 08</c:v>
                </c:pt>
                <c:pt idx="16">
                  <c:v>May 08</c:v>
                </c:pt>
                <c:pt idx="17">
                  <c:v>Jun 08</c:v>
                </c:pt>
                <c:pt idx="18">
                  <c:v>Jul 08</c:v>
                </c:pt>
                <c:pt idx="19">
                  <c:v>Aug 08</c:v>
                </c:pt>
                <c:pt idx="20">
                  <c:v>Sep 08</c:v>
                </c:pt>
                <c:pt idx="21">
                  <c:v>Oct 08</c:v>
                </c:pt>
                <c:pt idx="22">
                  <c:v>Nov 08</c:v>
                </c:pt>
                <c:pt idx="23">
                  <c:v>Dec 08</c:v>
                </c:pt>
              </c:strCache>
            </c:strRef>
          </c:cat>
          <c:val>
            <c:numRef>
              <c:f>'Sheet3 (2)'!$G$3:$G$26</c:f>
              <c:numCache>
                <c:formatCode>General</c:formatCode>
                <c:ptCount val="24"/>
                <c:pt idx="0">
                  <c:v>4004.8730000000178</c:v>
                </c:pt>
                <c:pt idx="1">
                  <c:v>3124.0191000000164</c:v>
                </c:pt>
                <c:pt idx="2">
                  <c:v>2820.9823699999997</c:v>
                </c:pt>
                <c:pt idx="3">
                  <c:v>2572.8766589999996</c:v>
                </c:pt>
                <c:pt idx="4">
                  <c:v>8614.881661299989</c:v>
                </c:pt>
                <c:pt idx="5">
                  <c:v>6531.9231629099995</c:v>
                </c:pt>
                <c:pt idx="6">
                  <c:v>5225.4482140369992</c:v>
                </c:pt>
                <c:pt idx="7">
                  <c:v>5550.8557498259024</c:v>
                </c:pt>
                <c:pt idx="8">
                  <c:v>5650.9270248781304</c:v>
                </c:pt>
                <c:pt idx="9">
                  <c:v>7175.3339174146895</c:v>
                </c:pt>
                <c:pt idx="10">
                  <c:v>8539.0847421903745</c:v>
                </c:pt>
                <c:pt idx="11">
                  <c:v>6769.8203195332044</c:v>
                </c:pt>
                <c:pt idx="12">
                  <c:v>6629.3372236732748</c:v>
                </c:pt>
                <c:pt idx="13">
                  <c:v>7162.7440565712659</c:v>
                </c:pt>
                <c:pt idx="14">
                  <c:v>7505.5768395999239</c:v>
                </c:pt>
                <c:pt idx="15">
                  <c:v>10398.738787720014</c:v>
                </c:pt>
                <c:pt idx="16">
                  <c:v>11217.044151403948</c:v>
                </c:pt>
                <c:pt idx="17">
                  <c:v>9077.722905982755</c:v>
                </c:pt>
                <c:pt idx="18">
                  <c:v>8646.2590341878495</c:v>
                </c:pt>
                <c:pt idx="19">
                  <c:v>9125.0753239314618</c:v>
                </c:pt>
                <c:pt idx="20">
                  <c:v>9091.9387267520888</c:v>
                </c:pt>
                <c:pt idx="21">
                  <c:v>11613.65510872646</c:v>
                </c:pt>
                <c:pt idx="22">
                  <c:v>10697.168576108526</c:v>
                </c:pt>
                <c:pt idx="23">
                  <c:v>8985.1910032759642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B21-45AC-87E9-9A2DA0F7C0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778368"/>
        <c:axId val="40776448"/>
      </c:lineChart>
      <c:catAx>
        <c:axId val="405757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000">
                    <a:latin typeface="Calibri" pitchFamily="34" charset="0"/>
                    <a:cs typeface="Calibri" pitchFamily="34" charset="0"/>
                  </a:rPr>
                  <a:t>Month Year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 sz="1000"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40577664"/>
        <c:crosses val="autoZero"/>
        <c:auto val="1"/>
        <c:lblAlgn val="ctr"/>
        <c:lblOffset val="100"/>
        <c:noMultiLvlLbl val="0"/>
      </c:catAx>
      <c:valAx>
        <c:axId val="4057766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  <a:alpha val="50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0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000">
                    <a:latin typeface="Calibri" pitchFamily="34" charset="0"/>
                    <a:cs typeface="Calibri" pitchFamily="34" charset="0"/>
                  </a:rPr>
                  <a:t>Enrollments</a:t>
                </a:r>
              </a:p>
            </c:rich>
          </c:tx>
          <c:layout>
            <c:manualLayout>
              <c:xMode val="edge"/>
              <c:yMode val="edge"/>
              <c:x val="1.1164914136942962E-2"/>
              <c:y val="0.28251387486823892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40575744"/>
        <c:crosses val="autoZero"/>
        <c:crossBetween val="between"/>
      </c:valAx>
      <c:valAx>
        <c:axId val="40776448"/>
        <c:scaling>
          <c:orientation val="minMax"/>
          <c:max val="2000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10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000">
                    <a:latin typeface="Calibri" pitchFamily="34" charset="0"/>
                    <a:cs typeface="Calibri" pitchFamily="34" charset="0"/>
                  </a:rPr>
                  <a:t>Circulations</a:t>
                </a:r>
              </a:p>
            </c:rich>
          </c:tx>
          <c:layout>
            <c:manualLayout>
              <c:xMode val="edge"/>
              <c:yMode val="edge"/>
              <c:x val="0.96734825480705255"/>
              <c:y val="0.31318264872089591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40778368"/>
        <c:crosses val="max"/>
        <c:crossBetween val="between"/>
      </c:valAx>
      <c:catAx>
        <c:axId val="407783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40776448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0.23374090670841641"/>
          <c:y val="0.93556441313730354"/>
          <c:w val="0.5325181865831673"/>
          <c:h val="6.4435586862696514E-2"/>
        </c:manualLayout>
      </c:layout>
      <c:overlay val="0"/>
      <c:txPr>
        <a:bodyPr/>
        <a:lstStyle/>
        <a:p>
          <a:pPr>
            <a:defRPr sz="1000">
              <a:latin typeface="Calibri" pitchFamily="34" charset="0"/>
              <a:cs typeface="Calibri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bg1">
          <a:lumMod val="50000"/>
        </a:schemeClr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hdr" idx="2"/>
          </p:nvPr>
        </p:nvSpPr>
        <p:spPr>
          <a:xfrm>
            <a:off x="0" y="0"/>
            <a:ext cx="2993107" cy="1569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914400" lvl="1" indent="-317500">
              <a:buClr>
                <a:srgbClr val="000000"/>
              </a:buClr>
              <a:buSzPct val="140000"/>
              <a:buFont typeface="Courier New" panose="00000000000000000000"/>
              <a:buChar char="o"/>
            </a:pPr>
            <a:r>
              <a:rPr sz="1000" b="0" i="0" u="none" strike="noStrike" cap="none" baseline="0"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rPr>
              <a:t>
</a:t>
            </a:r>
          </a:p>
          <a:p>
            <a:endParaRPr sz="1000" b="0" i="0" u="none" strike="noStrike" cap="none" baseline="0">
              <a:latin typeface="Arial" panose="00000000000000000000"/>
              <a:ea typeface="Arial" panose="00000000000000000000"/>
              <a:cs typeface="Arial" panose="00000000000000000000"/>
              <a:sym typeface="Arial" panose="00000000000000000000"/>
            </a:endParaRPr>
          </a:p>
          <a:p>
            <a:endParaRPr sz="1000" b="0" i="0" u="none" strike="noStrike" cap="none" baseline="0">
              <a:latin typeface="Arial" panose="00000000000000000000"/>
              <a:ea typeface="Arial" panose="00000000000000000000"/>
              <a:cs typeface="Arial" panose="00000000000000000000"/>
              <a:sym typeface="Arial" panose="00000000000000000000"/>
            </a:endParaRPr>
          </a:p>
          <a:p>
            <a:endParaRPr sz="1000" b="0" i="0" u="none" strike="noStrike" cap="none" baseline="0">
              <a:latin typeface="Arial" panose="00000000000000000000"/>
              <a:ea typeface="Arial" panose="00000000000000000000"/>
              <a:cs typeface="Arial" panose="00000000000000000000"/>
              <a:sym typeface="Arial" panose="00000000000000000000"/>
            </a:endParaRPr>
          </a:p>
          <a:p>
            <a:endParaRPr sz="1000" b="0" i="0" u="none" strike="noStrike" cap="none" baseline="0">
              <a:latin typeface="Arial" panose="00000000000000000000"/>
              <a:ea typeface="Arial" panose="00000000000000000000"/>
              <a:cs typeface="Arial" panose="00000000000000000000"/>
              <a:sym typeface="Arial" panose="00000000000000000000"/>
            </a:endParaRPr>
          </a:p>
          <a:p>
            <a:endParaRPr sz="1000" b="0" i="0" u="none" strike="noStrike" cap="none" baseline="0">
              <a:latin typeface="Arial" panose="00000000000000000000"/>
              <a:ea typeface="Arial" panose="00000000000000000000"/>
              <a:cs typeface="Arial" panose="00000000000000000000"/>
              <a:sym typeface="Arial" panose="00000000000000000000"/>
            </a:endParaRPr>
          </a:p>
          <a:p>
            <a:endParaRPr sz="1000" b="0" i="0" u="none" strike="noStrike" cap="none" baseline="0">
              <a:latin typeface="Arial" panose="00000000000000000000"/>
              <a:ea typeface="Arial" panose="00000000000000000000"/>
              <a:cs typeface="Arial" panose="00000000000000000000"/>
              <a:sym typeface="Arial" panose="00000000000000000000"/>
            </a:endParaRPr>
          </a:p>
          <a:p>
            <a:endParaRPr sz="1000" b="0" i="0" u="none" strike="noStrike" cap="none" baseline="0">
              <a:latin typeface="Arial" panose="00000000000000000000"/>
              <a:ea typeface="Arial" panose="00000000000000000000"/>
              <a:cs typeface="Arial" panose="00000000000000000000"/>
              <a:sym typeface="Arial" panose="00000000000000000000"/>
            </a:endParaRPr>
          </a:p>
        </p:txBody>
      </p:sp>
      <p:sp>
        <p:nvSpPr>
          <p:cNvPr id="3" name="Shape 3"/>
          <p:cNvSpPr>
            <a:spLocks noGrp="1"/>
          </p:cNvSpPr>
          <p:nvPr>
            <p:ph type="dt" idx="10"/>
          </p:nvPr>
        </p:nvSpPr>
        <p:spPr>
          <a:xfrm>
            <a:off x="3995052" y="0"/>
            <a:ext cx="2994697" cy="1569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914400" lvl="1" indent="-317500">
              <a:buClr>
                <a:srgbClr val="000000"/>
              </a:buClr>
              <a:buSzPct val="140000"/>
              <a:buFont typeface="Courier New" panose="00000000000000000000"/>
              <a:buChar char="o"/>
            </a:pPr>
            <a:r>
              <a:rPr sz="1000" b="0" i="0" u="none" strike="noStrike" cap="none" baseline="0"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rPr>
              <a:t>
</a:t>
            </a:r>
          </a:p>
          <a:p>
            <a:endParaRPr sz="1000" b="0" i="0" u="none" strike="noStrike" cap="none" baseline="0">
              <a:latin typeface="Arial" panose="00000000000000000000"/>
              <a:ea typeface="Arial" panose="00000000000000000000"/>
              <a:cs typeface="Arial" panose="00000000000000000000"/>
              <a:sym typeface="Arial" panose="00000000000000000000"/>
            </a:endParaRPr>
          </a:p>
          <a:p>
            <a:endParaRPr sz="1000" b="0" i="0" u="none" strike="noStrike" cap="none" baseline="0">
              <a:latin typeface="Arial" panose="00000000000000000000"/>
              <a:ea typeface="Arial" panose="00000000000000000000"/>
              <a:cs typeface="Arial" panose="00000000000000000000"/>
              <a:sym typeface="Arial" panose="00000000000000000000"/>
            </a:endParaRPr>
          </a:p>
          <a:p>
            <a:endParaRPr sz="1000" b="0" i="0" u="none" strike="noStrike" cap="none" baseline="0">
              <a:latin typeface="Arial" panose="00000000000000000000"/>
              <a:ea typeface="Arial" panose="00000000000000000000"/>
              <a:cs typeface="Arial" panose="00000000000000000000"/>
              <a:sym typeface="Arial" panose="00000000000000000000"/>
            </a:endParaRPr>
          </a:p>
          <a:p>
            <a:endParaRPr sz="1000" b="0" i="0" u="none" strike="noStrike" cap="none" baseline="0">
              <a:latin typeface="Arial" panose="00000000000000000000"/>
              <a:ea typeface="Arial" panose="00000000000000000000"/>
              <a:cs typeface="Arial" panose="00000000000000000000"/>
              <a:sym typeface="Arial" panose="00000000000000000000"/>
            </a:endParaRPr>
          </a:p>
          <a:p>
            <a:endParaRPr sz="1000" b="0" i="0" u="none" strike="noStrike" cap="none" baseline="0">
              <a:latin typeface="Arial" panose="00000000000000000000"/>
              <a:ea typeface="Arial" panose="00000000000000000000"/>
              <a:cs typeface="Arial" panose="00000000000000000000"/>
              <a:sym typeface="Arial" panose="00000000000000000000"/>
            </a:endParaRPr>
          </a:p>
          <a:p>
            <a:endParaRPr sz="1000" b="0" i="0" u="none" strike="noStrike" cap="none" baseline="0">
              <a:latin typeface="Arial" panose="00000000000000000000"/>
              <a:ea typeface="Arial" panose="00000000000000000000"/>
              <a:cs typeface="Arial" panose="00000000000000000000"/>
              <a:sym typeface="Arial" panose="00000000000000000000"/>
            </a:endParaRPr>
          </a:p>
          <a:p>
            <a:endParaRPr sz="1000" b="0" i="0" u="none" strike="noStrike" cap="none" baseline="0">
              <a:latin typeface="Arial" panose="00000000000000000000"/>
              <a:ea typeface="Arial" panose="00000000000000000000"/>
              <a:cs typeface="Arial" panose="00000000000000000000"/>
              <a:sym typeface="Arial" panose="00000000000000000000"/>
            </a:endParaRPr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52525" y="685800"/>
            <a:ext cx="4687888" cy="3516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922425" y="5567326"/>
            <a:ext cx="5144899" cy="1846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marL="914400" lvl="1" indent="-317500">
              <a:buClr>
                <a:srgbClr val="000000"/>
              </a:buClr>
              <a:buSzPct val="100000"/>
              <a:buFont typeface="Courier New" panose="00000000000000000000"/>
              <a:buChar char="o"/>
            </a:pPr>
            <a:r>
              <a:t>
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6" name="Shape 6"/>
          <p:cNvSpPr>
            <a:spLocks noGrp="1"/>
          </p:cNvSpPr>
          <p:nvPr>
            <p:ph type="ftr" idx="11"/>
          </p:nvPr>
        </p:nvSpPr>
        <p:spPr>
          <a:xfrm>
            <a:off x="0" y="7717959"/>
            <a:ext cx="2993107" cy="1569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spAutoFit/>
          </a:bodyPr>
          <a:lstStyle/>
          <a:p>
            <a:pPr marL="914400" lvl="1" indent="-317500">
              <a:buClr>
                <a:srgbClr val="000000"/>
              </a:buClr>
              <a:buSzPct val="140000"/>
              <a:buFont typeface="Courier New" panose="00000000000000000000"/>
              <a:buChar char="o"/>
            </a:pPr>
            <a:r>
              <a:rPr sz="1000" b="0" i="0" u="none" strike="noStrike" cap="none" baseline="0"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rPr>
              <a:t>
</a:t>
            </a:r>
          </a:p>
          <a:p>
            <a:endParaRPr sz="1000" b="0" i="0" u="none" strike="noStrike" cap="none" baseline="0">
              <a:latin typeface="Arial" panose="00000000000000000000"/>
              <a:ea typeface="Arial" panose="00000000000000000000"/>
              <a:cs typeface="Arial" panose="00000000000000000000"/>
              <a:sym typeface="Arial" panose="00000000000000000000"/>
            </a:endParaRPr>
          </a:p>
          <a:p>
            <a:endParaRPr sz="1000" b="0" i="0" u="none" strike="noStrike" cap="none" baseline="0">
              <a:latin typeface="Arial" panose="00000000000000000000"/>
              <a:ea typeface="Arial" panose="00000000000000000000"/>
              <a:cs typeface="Arial" panose="00000000000000000000"/>
              <a:sym typeface="Arial" panose="00000000000000000000"/>
            </a:endParaRPr>
          </a:p>
          <a:p>
            <a:endParaRPr sz="1000" b="0" i="0" u="none" strike="noStrike" cap="none" baseline="0">
              <a:latin typeface="Arial" panose="00000000000000000000"/>
              <a:ea typeface="Arial" panose="00000000000000000000"/>
              <a:cs typeface="Arial" panose="00000000000000000000"/>
              <a:sym typeface="Arial" panose="00000000000000000000"/>
            </a:endParaRPr>
          </a:p>
          <a:p>
            <a:endParaRPr sz="1000" b="0" i="0" u="none" strike="noStrike" cap="none" baseline="0">
              <a:latin typeface="Arial" panose="00000000000000000000"/>
              <a:ea typeface="Arial" panose="00000000000000000000"/>
              <a:cs typeface="Arial" panose="00000000000000000000"/>
              <a:sym typeface="Arial" panose="00000000000000000000"/>
            </a:endParaRPr>
          </a:p>
          <a:p>
            <a:endParaRPr sz="1000" b="0" i="0" u="none" strike="noStrike" cap="none" baseline="0">
              <a:latin typeface="Arial" panose="00000000000000000000"/>
              <a:ea typeface="Arial" panose="00000000000000000000"/>
              <a:cs typeface="Arial" panose="00000000000000000000"/>
              <a:sym typeface="Arial" panose="00000000000000000000"/>
            </a:endParaRPr>
          </a:p>
          <a:p>
            <a:endParaRPr sz="1000" b="0" i="0" u="none" strike="noStrike" cap="none" baseline="0">
              <a:latin typeface="Arial" panose="00000000000000000000"/>
              <a:ea typeface="Arial" panose="00000000000000000000"/>
              <a:cs typeface="Arial" panose="00000000000000000000"/>
              <a:sym typeface="Arial" panose="00000000000000000000"/>
            </a:endParaRPr>
          </a:p>
          <a:p>
            <a:endParaRPr sz="1000" b="0" i="0" u="none" strike="noStrike" cap="none" baseline="0">
              <a:latin typeface="Arial" panose="00000000000000000000"/>
              <a:ea typeface="Arial" panose="00000000000000000000"/>
              <a:cs typeface="Arial" panose="00000000000000000000"/>
              <a:sym typeface="Arial" panose="00000000000000000000"/>
            </a:endParaRPr>
          </a:p>
        </p:txBody>
      </p:sp>
      <p:sp>
        <p:nvSpPr>
          <p:cNvPr id="7" name="Shape 7"/>
          <p:cNvSpPr>
            <a:spLocks noGrp="1"/>
          </p:cNvSpPr>
          <p:nvPr>
            <p:ph type="sldNum" idx="12"/>
          </p:nvPr>
        </p:nvSpPr>
        <p:spPr>
          <a:xfrm>
            <a:off x="3995052" y="7717959"/>
            <a:ext cx="2994697" cy="1569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spAutoFit/>
          </a:bodyPr>
          <a:lstStyle/>
          <a:p>
            <a:pPr marL="0" marR="0" lvl="1" indent="-88900" algn="l" rtl="0">
              <a:buClr>
                <a:srgbClr val="000000"/>
              </a:buClr>
              <a:buSzPct val="140000"/>
              <a:buFont typeface="Courier New" panose="00000000000000000000"/>
              <a:buChar char="o"/>
            </a:pPr>
            <a:r>
              <a:rPr sz="1000" b="0" i="0" u="none" strike="noStrike" cap="none" baseline="0"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rPr>
              <a:t>
</a:t>
            </a:r>
          </a:p>
          <a:p>
            <a:endParaRPr sz="1000" b="0" i="0" u="none" strike="noStrike" cap="none" baseline="0">
              <a:latin typeface="Arial" panose="00000000000000000000"/>
              <a:ea typeface="Arial" panose="00000000000000000000"/>
              <a:cs typeface="Arial" panose="00000000000000000000"/>
              <a:sym typeface="Arial" panose="00000000000000000000"/>
            </a:endParaRPr>
          </a:p>
          <a:p>
            <a:endParaRPr sz="1000" b="0" i="0" u="none" strike="noStrike" cap="none" baseline="0">
              <a:latin typeface="Arial" panose="00000000000000000000"/>
              <a:ea typeface="Arial" panose="00000000000000000000"/>
              <a:cs typeface="Arial" panose="00000000000000000000"/>
              <a:sym typeface="Arial" panose="00000000000000000000"/>
            </a:endParaRPr>
          </a:p>
          <a:p>
            <a:endParaRPr sz="1000" b="0" i="0" u="none" strike="noStrike" cap="none" baseline="0">
              <a:latin typeface="Arial" panose="00000000000000000000"/>
              <a:ea typeface="Arial" panose="00000000000000000000"/>
              <a:cs typeface="Arial" panose="00000000000000000000"/>
              <a:sym typeface="Arial" panose="00000000000000000000"/>
            </a:endParaRPr>
          </a:p>
          <a:p>
            <a:endParaRPr sz="1000" b="0" i="0" u="none" strike="noStrike" cap="none" baseline="0">
              <a:latin typeface="Arial" panose="00000000000000000000"/>
              <a:ea typeface="Arial" panose="00000000000000000000"/>
              <a:cs typeface="Arial" panose="00000000000000000000"/>
              <a:sym typeface="Arial" panose="00000000000000000000"/>
            </a:endParaRPr>
          </a:p>
          <a:p>
            <a:endParaRPr sz="1000" b="0" i="0" u="none" strike="noStrike" cap="none" baseline="0">
              <a:latin typeface="Arial" panose="00000000000000000000"/>
              <a:ea typeface="Arial" panose="00000000000000000000"/>
              <a:cs typeface="Arial" panose="00000000000000000000"/>
              <a:sym typeface="Arial" panose="00000000000000000000"/>
            </a:endParaRPr>
          </a:p>
          <a:p>
            <a:endParaRPr sz="1000" b="0" i="0" u="none" strike="noStrike" cap="none" baseline="0">
              <a:latin typeface="Arial" panose="00000000000000000000"/>
              <a:ea typeface="Arial" panose="00000000000000000000"/>
              <a:cs typeface="Arial" panose="00000000000000000000"/>
              <a:sym typeface="Arial" panose="00000000000000000000"/>
            </a:endParaRPr>
          </a:p>
          <a:p>
            <a:endParaRPr sz="1000" b="0" i="0" u="none" strike="noStrike" cap="none" baseline="0">
              <a:latin typeface="Arial" panose="00000000000000000000"/>
              <a:ea typeface="Arial" panose="00000000000000000000"/>
              <a:cs typeface="Arial" panose="00000000000000000000"/>
              <a:sym typeface="Arial" panose="00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000081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22425" y="6305989"/>
            <a:ext cx="5144899" cy="3693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95052" y="8887510"/>
            <a:ext cx="2994697" cy="400079"/>
          </a:xfrm>
        </p:spPr>
        <p:txBody>
          <a:bodyPr/>
          <a:lstStyle/>
          <a:p>
            <a:fld id="{62DCC290-FBB5-460F-B5AA-0FCBA6852F2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2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/>
          </p:nvPr>
        </p:nvSpPr>
        <p:spPr>
          <a:xfrm>
            <a:off x="457200" y="2679490"/>
            <a:ext cx="5962650" cy="1006685"/>
          </a:xfrm>
        </p:spPr>
        <p:txBody>
          <a:bodyPr anchor="b" anchorCtr="0"/>
          <a:lstStyle>
            <a:lvl1pPr algn="l">
              <a:lnSpc>
                <a:spcPts val="4000"/>
              </a:lnSpc>
              <a:defRPr sz="3600" b="0" i="0" smtClean="0">
                <a:solidFill>
                  <a:schemeClr val="accent1"/>
                </a:solidFill>
                <a:latin typeface="Cambria" pitchFamily="18" charset="0"/>
                <a:ea typeface="Cambr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457200" y="4165390"/>
            <a:ext cx="5953125" cy="800101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Cambria" pitchFamily="18" charset="0"/>
                <a:ea typeface="Cambria" pitchFamily="18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781175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675" y="5076825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kern="1200" dirty="0">
              <a:solidFill>
                <a:srgbClr val="444444"/>
              </a:solidFill>
              <a:latin typeface="Arial Rounded MT Bold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kern="1200" dirty="0">
              <a:solidFill>
                <a:srgbClr val="444444"/>
              </a:solidFill>
              <a:latin typeface="Arial Rounded MT Bold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kern="1200" dirty="0">
              <a:solidFill>
                <a:srgbClr val="444444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80862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Cambria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en-US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1828800" y="6428232"/>
            <a:ext cx="914401" cy="15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</a:lstStyle>
          <a:p>
            <a:fld id="{BF957C7E-C7E7-40ED-8DBB-CAEED742A383}" type="datetime1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5/16/2021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575543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Cambr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en-US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1828800" y="6428232"/>
            <a:ext cx="914401" cy="15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</a:lstStyle>
          <a:p>
            <a:fld id="{3ABA7141-3D1C-4B71-8E8A-1A5A719C17C1}" type="datetime1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5/16/2021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433075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117C73-7229-4BD6-B869-2C06387FE8AF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C1E0-79EC-4322-86E0-A0E2AFDF3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/>
          </p:nvPr>
        </p:nvSpPr>
        <p:spPr>
          <a:xfrm>
            <a:off x="457200" y="2679490"/>
            <a:ext cx="5962650" cy="1006685"/>
          </a:xfrm>
        </p:spPr>
        <p:txBody>
          <a:bodyPr anchor="b" anchorCtr="0"/>
          <a:lstStyle>
            <a:lvl1pPr algn="l">
              <a:lnSpc>
                <a:spcPts val="4000"/>
              </a:lnSpc>
              <a:defRPr sz="3600" b="0" i="0" smtClean="0">
                <a:solidFill>
                  <a:schemeClr val="accent1"/>
                </a:solidFill>
                <a:latin typeface="Cambria" pitchFamily="18" charset="0"/>
                <a:ea typeface="Cambr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457200" y="4165390"/>
            <a:ext cx="5953125" cy="800101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Cambria" pitchFamily="18" charset="0"/>
                <a:ea typeface="Cambria" pitchFamily="18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781175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675" y="5076825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kern="1200" dirty="0">
              <a:solidFill>
                <a:srgbClr val="444444"/>
              </a:solidFill>
              <a:latin typeface="Arial Rounded MT Bold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kern="1200" dirty="0">
              <a:solidFill>
                <a:srgbClr val="444444"/>
              </a:solidFill>
              <a:latin typeface="Arial Rounded MT Bold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kern="1200" dirty="0">
              <a:solidFill>
                <a:srgbClr val="444444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727565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1562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Cambria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8229600" cy="4754880"/>
          </a:xfrm>
        </p:spPr>
        <p:txBody>
          <a:bodyPr lIns="0" tIns="0" rIns="0" bIns="0"/>
          <a:lstStyle>
            <a:lvl1pPr>
              <a:spcBef>
                <a:spcPts val="100"/>
              </a:spcBef>
              <a:spcAft>
                <a:spcPts val="100"/>
              </a:spcAft>
              <a:defRPr sz="2000">
                <a:solidFill>
                  <a:schemeClr val="bg2"/>
                </a:solidFill>
                <a:latin typeface="Cambria" pitchFamily="18" charset="0"/>
              </a:defRPr>
            </a:lvl1pPr>
            <a:lvl2pPr>
              <a:spcBef>
                <a:spcPts val="100"/>
              </a:spcBef>
              <a:spcAft>
                <a:spcPts val="100"/>
              </a:spcAft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Cambria" pitchFamily="18" charset="0"/>
              </a:defRPr>
            </a:lvl2pPr>
            <a:lvl3pPr>
              <a:spcBef>
                <a:spcPts val="100"/>
              </a:spcBef>
              <a:spcAft>
                <a:spcPts val="100"/>
              </a:spcAft>
              <a:defRPr sz="1600">
                <a:solidFill>
                  <a:schemeClr val="bg2"/>
                </a:solidFill>
                <a:latin typeface="Cambria" pitchFamily="18" charset="0"/>
              </a:defRPr>
            </a:lvl3pPr>
            <a:lvl4pPr>
              <a:spcBef>
                <a:spcPts val="100"/>
              </a:spcBef>
              <a:spcAft>
                <a:spcPts val="100"/>
              </a:spcAft>
              <a:defRPr sz="1400" baseline="0">
                <a:solidFill>
                  <a:schemeClr val="bg2"/>
                </a:solidFill>
                <a:latin typeface="Cambria" pitchFamily="18" charset="0"/>
              </a:defRPr>
            </a:lvl4pPr>
            <a:lvl5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defRPr sz="1200">
                <a:solidFill>
                  <a:schemeClr val="bg2"/>
                </a:solidFill>
                <a:latin typeface="Cambria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45431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653246" y="1241424"/>
            <a:ext cx="4023360" cy="4890435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Cambria" pitchFamily="18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Cambria" pitchFamily="18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Cambria" pitchFamily="18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39738" y="1241425"/>
            <a:ext cx="4023360" cy="4890434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Cambria" pitchFamily="18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Cambria" pitchFamily="18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Cambria" pitchFamily="18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</a:defRPr>
            </a:lvl1pPr>
          </a:lstStyle>
          <a:p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2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Cambria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16" name="Date Placeholder 8"/>
          <p:cNvSpPr>
            <a:spLocks noGrp="1"/>
          </p:cNvSpPr>
          <p:nvPr>
            <p:ph type="dt" sz="half" idx="2"/>
          </p:nvPr>
        </p:nvSpPr>
        <p:spPr>
          <a:xfrm>
            <a:off x="1828800" y="6428232"/>
            <a:ext cx="914401" cy="15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</a:lstStyle>
          <a:p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373911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653246" y="1237786"/>
            <a:ext cx="4023360" cy="2888166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Cambria" pitchFamily="18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Cambria" pitchFamily="18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Cambria" pitchFamily="18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39738" y="1237786"/>
            <a:ext cx="4023360" cy="2888166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Cambria" pitchFamily="18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Cambria" pitchFamily="18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Cambria" pitchFamily="18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</a:defRPr>
            </a:lvl1pPr>
          </a:lstStyle>
          <a:p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34975" y="4270916"/>
            <a:ext cx="8262938" cy="1894933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2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Cambria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16" name="Date Placeholder 8"/>
          <p:cNvSpPr>
            <a:spLocks noGrp="1"/>
          </p:cNvSpPr>
          <p:nvPr>
            <p:ph type="dt" sz="half" idx="2"/>
          </p:nvPr>
        </p:nvSpPr>
        <p:spPr>
          <a:xfrm>
            <a:off x="1828800" y="6428232"/>
            <a:ext cx="914401" cy="15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</a:lstStyle>
          <a:p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553691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2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Cambria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60246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45267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</a:defRPr>
            </a:lvl1pPr>
          </a:lstStyle>
          <a:p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1828800" y="6428232"/>
            <a:ext cx="914401" cy="15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</a:lstStyle>
          <a:p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026666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Cambria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</a:defRPr>
            </a:lvl1pPr>
          </a:lstStyle>
          <a:p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2"/>
          </p:nvPr>
        </p:nvSpPr>
        <p:spPr>
          <a:xfrm>
            <a:off x="1828800" y="6428232"/>
            <a:ext cx="914401" cy="15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</a:lstStyle>
          <a:p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581134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1562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Cambria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8229600" cy="4754880"/>
          </a:xfrm>
        </p:spPr>
        <p:txBody>
          <a:bodyPr lIns="0" tIns="0" rIns="0" bIns="0"/>
          <a:lstStyle>
            <a:lvl1pPr>
              <a:spcBef>
                <a:spcPts val="100"/>
              </a:spcBef>
              <a:spcAft>
                <a:spcPts val="100"/>
              </a:spcAft>
              <a:defRPr sz="2000">
                <a:solidFill>
                  <a:schemeClr val="bg2"/>
                </a:solidFill>
                <a:latin typeface="Cambria" pitchFamily="18" charset="0"/>
              </a:defRPr>
            </a:lvl1pPr>
            <a:lvl2pPr>
              <a:spcBef>
                <a:spcPts val="100"/>
              </a:spcBef>
              <a:spcAft>
                <a:spcPts val="100"/>
              </a:spcAft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Cambria" pitchFamily="18" charset="0"/>
              </a:defRPr>
            </a:lvl2pPr>
            <a:lvl3pPr>
              <a:spcBef>
                <a:spcPts val="100"/>
              </a:spcBef>
              <a:spcAft>
                <a:spcPts val="100"/>
              </a:spcAft>
              <a:defRPr sz="1600">
                <a:solidFill>
                  <a:schemeClr val="bg2"/>
                </a:solidFill>
                <a:latin typeface="Cambria" pitchFamily="18" charset="0"/>
              </a:defRPr>
            </a:lvl3pPr>
            <a:lvl4pPr>
              <a:spcBef>
                <a:spcPts val="100"/>
              </a:spcBef>
              <a:spcAft>
                <a:spcPts val="100"/>
              </a:spcAft>
              <a:defRPr sz="1400" baseline="0">
                <a:solidFill>
                  <a:schemeClr val="bg2"/>
                </a:solidFill>
                <a:latin typeface="Cambria" pitchFamily="18" charset="0"/>
              </a:defRPr>
            </a:lvl4pPr>
            <a:lvl5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defRPr sz="1200">
                <a:solidFill>
                  <a:schemeClr val="bg2"/>
                </a:solidFill>
                <a:latin typeface="Cambria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553200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098142"/>
      </p:ext>
    </p:extLst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Cambria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</a:defRPr>
            </a:lvl1pPr>
          </a:lstStyle>
          <a:p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1828800" y="6428232"/>
            <a:ext cx="914401" cy="15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</a:lstStyle>
          <a:p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467403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Cambria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</a:defRPr>
            </a:lvl1pPr>
          </a:lstStyle>
          <a:p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1828800" y="6428232"/>
            <a:ext cx="914401" cy="15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</a:lstStyle>
          <a:p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835056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Cambria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</a:defRPr>
            </a:lvl1pPr>
          </a:lstStyle>
          <a:p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1828800" y="6428232"/>
            <a:ext cx="914401" cy="15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</a:lstStyle>
          <a:p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761571"/>
      </p:ext>
    </p:extLst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Cambr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</a:defRPr>
            </a:lvl1pPr>
          </a:lstStyle>
          <a:p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1828800" y="6428232"/>
            <a:ext cx="914401" cy="15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</a:lstStyle>
          <a:p>
            <a:endParaRPr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407688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653246" y="1241424"/>
            <a:ext cx="4023360" cy="4890435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Cambria" pitchFamily="18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Cambria" pitchFamily="18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Cambria" pitchFamily="18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39738" y="1241425"/>
            <a:ext cx="4023360" cy="4890434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Cambria" pitchFamily="18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Cambria" pitchFamily="18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Cambria" pitchFamily="18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en-US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2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Cambria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16" name="Date Placeholder 8"/>
          <p:cNvSpPr>
            <a:spLocks noGrp="1"/>
          </p:cNvSpPr>
          <p:nvPr>
            <p:ph type="dt" sz="half" idx="2"/>
          </p:nvPr>
        </p:nvSpPr>
        <p:spPr>
          <a:xfrm>
            <a:off x="1828800" y="6428232"/>
            <a:ext cx="914401" cy="15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</a:lstStyle>
          <a:p>
            <a:fld id="{A1BD0CCE-4CF1-4416-AC93-D16C31AA61FF}" type="datetime1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5/16/2021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427828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653246" y="1237786"/>
            <a:ext cx="4023360" cy="2888166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Cambria" pitchFamily="18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Cambria" pitchFamily="18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Cambria" pitchFamily="18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39738" y="1237786"/>
            <a:ext cx="4023360" cy="2888166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Cambria" pitchFamily="18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Cambria" pitchFamily="18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Cambria" pitchFamily="18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en-US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34975" y="4270916"/>
            <a:ext cx="8262938" cy="1894933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2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Cambria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16" name="Date Placeholder 8"/>
          <p:cNvSpPr>
            <a:spLocks noGrp="1"/>
          </p:cNvSpPr>
          <p:nvPr>
            <p:ph type="dt" sz="half" idx="2"/>
          </p:nvPr>
        </p:nvSpPr>
        <p:spPr>
          <a:xfrm>
            <a:off x="1828800" y="6428232"/>
            <a:ext cx="914401" cy="15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</a:lstStyle>
          <a:p>
            <a:fld id="{718DB286-FF79-4BB2-AAE8-04B104D0A731}" type="datetime1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5/16/2021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970923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2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Cambria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60246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462598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en-US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1828800" y="6428232"/>
            <a:ext cx="914401" cy="15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</a:lstStyle>
          <a:p>
            <a:fld id="{630BBFFE-C5E9-46F1-9426-174141C09A9C}" type="datetime1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5/16/2021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067087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Cambria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en-US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2"/>
          </p:nvPr>
        </p:nvSpPr>
        <p:spPr>
          <a:xfrm>
            <a:off x="1828800" y="6428232"/>
            <a:ext cx="914401" cy="15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</a:lstStyle>
          <a:p>
            <a:fld id="{5EC22BE8-83F9-4C18-8DAB-5390261EDED8}" type="datetime1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5/16/2021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200256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Cambria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en-US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1828800" y="6428232"/>
            <a:ext cx="914401" cy="15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</a:lstStyle>
          <a:p>
            <a:fld id="{D72DF531-3468-4E88-943B-AD2ADAEBFE57}" type="datetime1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5/16/2021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904047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Cambria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6" y="6431527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en-US">
                <a:solidFill>
                  <a:srgbClr val="000000">
                    <a:lumMod val="60000"/>
                    <a:lumOff val="40000"/>
                  </a:srgbClr>
                </a:solidFill>
              </a:rPr>
              <a:t>Confidential</a:t>
            </a:r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1828800" y="6428232"/>
            <a:ext cx="914401" cy="152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chemeClr val="bg2">
                    <a:lumMod val="60000"/>
                    <a:lumOff val="4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</a:lstStyle>
          <a:p>
            <a:fld id="{2E81D4E3-FF1C-447C-90A3-895A8C5392F1}" type="datetime1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5/16/2021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005753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261562"/>
            <a:ext cx="8229600" cy="85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80160"/>
            <a:ext cx="8229600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83651" y="6692900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Arial Rounded MT Bold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kern="1200" smtClean="0">
                <a:solidFill>
                  <a:srgbClr val="000000">
                    <a:lumMod val="60000"/>
                    <a:lumOff val="40000"/>
                  </a:srgbClr>
                </a:solidFill>
                <a:ea typeface="+mn-ea"/>
                <a:cs typeface="+mn-cs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 dirty="0">
              <a:solidFill>
                <a:srgbClr val="000000">
                  <a:lumMod val="60000"/>
                  <a:lumOff val="40000"/>
                </a:srgb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353478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89" r:id="rId12"/>
  </p:sldLayoutIdLst>
  <p:transition spd="med">
    <p:wipe dir="r"/>
  </p:transition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cap="none" baseline="0">
          <a:solidFill>
            <a:schemeClr val="accent1"/>
          </a:solidFill>
          <a:latin typeface="Cambria" pitchFamily="18" charset="0"/>
          <a:ea typeface="Cambria" pitchFamily="18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Arial" pitchFamily="34" charset="0"/>
        <a:buChar char="•"/>
        <a:defRPr sz="2000">
          <a:solidFill>
            <a:schemeClr val="bg2"/>
          </a:solidFill>
          <a:latin typeface="Cambria" pitchFamily="18" charset="0"/>
          <a:ea typeface="Cambria" pitchFamily="18" charset="0"/>
          <a:cs typeface="+mn-cs"/>
        </a:defRPr>
      </a:lvl1pPr>
      <a:lvl2pPr marL="574675" indent="-223838" algn="l" rtl="0" eaLnBrk="1" fontAlgn="base" hangingPunct="1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Museo Sans For Dell" pitchFamily="2" charset="0"/>
        <a:buChar char="–"/>
        <a:defRPr sz="1800" baseline="0">
          <a:solidFill>
            <a:schemeClr val="bg2"/>
          </a:solidFill>
          <a:latin typeface="Cambria" pitchFamily="18" charset="0"/>
          <a:ea typeface="Cambria" pitchFamily="18" charset="0"/>
        </a:defRPr>
      </a:lvl2pPr>
      <a:lvl3pPr marL="909638" indent="-220663" algn="l" rtl="0" eaLnBrk="1" fontAlgn="base" hangingPunct="1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Museo Sans For Dell" pitchFamily="2" charset="0"/>
        <a:buChar char="›"/>
        <a:defRPr sz="1600" baseline="0">
          <a:solidFill>
            <a:schemeClr val="bg2"/>
          </a:solidFill>
          <a:latin typeface="Cambria" pitchFamily="18" charset="0"/>
          <a:ea typeface="Cambria" pitchFamily="18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Museo For Dell 300" pitchFamily="50" charset="0"/>
        <a:buChar char="–"/>
        <a:defRPr sz="1400">
          <a:solidFill>
            <a:schemeClr val="bg2"/>
          </a:solidFill>
          <a:latin typeface="Cambria" pitchFamily="18" charset="0"/>
          <a:ea typeface="Cambria" pitchFamily="18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261562"/>
            <a:ext cx="8229600" cy="85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80160"/>
            <a:ext cx="8229600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8686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cap="none" baseline="0">
          <a:solidFill>
            <a:schemeClr val="accent1"/>
          </a:solidFill>
          <a:latin typeface="Cambria" pitchFamily="18" charset="0"/>
          <a:ea typeface="Cambria" pitchFamily="18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Arial" pitchFamily="34" charset="0"/>
        <a:buChar char="•"/>
        <a:defRPr sz="2000">
          <a:solidFill>
            <a:schemeClr val="bg2"/>
          </a:solidFill>
          <a:latin typeface="Cambria" pitchFamily="18" charset="0"/>
          <a:ea typeface="Cambria" pitchFamily="18" charset="0"/>
          <a:cs typeface="+mn-cs"/>
        </a:defRPr>
      </a:lvl1pPr>
      <a:lvl2pPr marL="574675" indent="-223838" algn="l" rtl="0" eaLnBrk="1" fontAlgn="base" hangingPunct="1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Museo Sans For Dell" pitchFamily="2" charset="0"/>
        <a:buChar char="–"/>
        <a:defRPr sz="1800" baseline="0">
          <a:solidFill>
            <a:schemeClr val="bg2"/>
          </a:solidFill>
          <a:latin typeface="Cambria" pitchFamily="18" charset="0"/>
          <a:ea typeface="Cambria" pitchFamily="18" charset="0"/>
        </a:defRPr>
      </a:lvl2pPr>
      <a:lvl3pPr marL="909638" indent="-220663" algn="l" rtl="0" eaLnBrk="1" fontAlgn="base" hangingPunct="1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Museo Sans For Dell" pitchFamily="2" charset="0"/>
        <a:buChar char="›"/>
        <a:defRPr sz="1600" baseline="0">
          <a:solidFill>
            <a:schemeClr val="bg2"/>
          </a:solidFill>
          <a:latin typeface="Cambria" pitchFamily="18" charset="0"/>
          <a:ea typeface="Cambria" pitchFamily="18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100"/>
        </a:spcBef>
        <a:spcAft>
          <a:spcPts val="100"/>
        </a:spcAft>
        <a:buClr>
          <a:schemeClr val="accent1"/>
        </a:buClr>
        <a:buFont typeface="Museo For Dell 300" pitchFamily="50" charset="0"/>
        <a:buChar char="–"/>
        <a:defRPr sz="1400">
          <a:solidFill>
            <a:schemeClr val="bg2"/>
          </a:solidFill>
          <a:latin typeface="Cambria" pitchFamily="18" charset="0"/>
          <a:ea typeface="Cambria" pitchFamily="18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4859" y="377053"/>
            <a:ext cx="8296736" cy="838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Adstock transformation techniques enable discovery of suitable decay value for each marketing channel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14942" y="0"/>
            <a:ext cx="1582738" cy="266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45720" rIns="45720" anchor="ctr"/>
          <a:lstStyle/>
          <a:p>
            <a:pPr marL="234950" indent="-234950" algn="l">
              <a:spcBef>
                <a:spcPct val="100000"/>
              </a:spcBef>
              <a:defRPr/>
            </a:pPr>
            <a:r>
              <a:rPr lang="en-US" sz="1200" i="1" dirty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Modeling Considerations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394859" y="1066800"/>
            <a:ext cx="8514117" cy="822960"/>
          </a:xfrm>
          <a:prstGeom prst="roundRect">
            <a:avLst>
              <a:gd name="adj" fmla="val 10000"/>
            </a:avLst>
          </a:prstGeom>
          <a:noFill/>
          <a:ln w="9525" cap="rnd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2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effect of marketing activity is realized over a period of time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dynamic, or, decay effect of marketing can be mathematically modeled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2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Adstock transformation is an effective method of capturing the decay effect</a:t>
            </a: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240942294"/>
              </p:ext>
            </p:extLst>
          </p:nvPr>
        </p:nvGraphicFramePr>
        <p:xfrm>
          <a:off x="465654" y="2209800"/>
          <a:ext cx="8443322" cy="3363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210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Adstock 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0"/>
            <a:ext cx="4572000" cy="4754880"/>
          </a:xfrm>
        </p:spPr>
        <p:txBody>
          <a:bodyPr/>
          <a:lstStyle/>
          <a:p>
            <a:r>
              <a:rPr lang="en-US" dirty="0"/>
              <a:t>Increasing the amount of advertising increases the percent of the audience reached by the advertising, hence increases demand</a:t>
            </a:r>
          </a:p>
          <a:p>
            <a:endParaRPr lang="en-US" dirty="0"/>
          </a:p>
          <a:p>
            <a:r>
              <a:rPr lang="en-US" dirty="0"/>
              <a:t>A linear increase in the advertising exposure doesn’t have a similar linear effect on demand. </a:t>
            </a:r>
          </a:p>
          <a:p>
            <a:endParaRPr lang="en-US" dirty="0"/>
          </a:p>
          <a:p>
            <a:r>
              <a:rPr lang="en-US" dirty="0"/>
              <a:t>Typically each incremental amount of advertising causes a progressively lesser effect on demand increase. </a:t>
            </a:r>
          </a:p>
          <a:p>
            <a:r>
              <a:rPr lang="en-US" dirty="0"/>
              <a:t>This is advertising saturation. </a:t>
            </a:r>
          </a:p>
          <a:p>
            <a:r>
              <a:rPr lang="en-US" dirty="0"/>
              <a:t>Saturation only occurs above a threshold level that can be determined by Adstock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01DD-A5B0-45AD-A216-8BB0B5907003}" type="datetime1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C1E0-79EC-4322-86E0-A0E2AFDF309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 descr="satur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209800"/>
            <a:ext cx="4371975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Adstock Half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Advertising </a:t>
            </a:r>
            <a:r>
              <a:rPr lang="en-US" b="1" dirty="0" err="1"/>
              <a:t>adstock</a:t>
            </a:r>
            <a:r>
              <a:rPr lang="en-US" dirty="0"/>
              <a:t> is a term coined by Simon Broadbent</a:t>
            </a:r>
            <a:r>
              <a:rPr lang="en-US" baseline="30000" dirty="0"/>
              <a:t> </a:t>
            </a:r>
            <a:r>
              <a:rPr lang="en-US" dirty="0"/>
              <a:t>to describe the prolonged or lagged effect of advertising on consumer purchase behavior. It is also known as 'advertising carry-over'. </a:t>
            </a:r>
          </a:p>
          <a:p>
            <a:endParaRPr lang="en-US" dirty="0"/>
          </a:p>
          <a:p>
            <a:r>
              <a:rPr lang="en-US" dirty="0"/>
              <a:t>Adstock is an important component of marketing-mix models</a:t>
            </a:r>
          </a:p>
          <a:p>
            <a:endParaRPr lang="en-US" dirty="0"/>
          </a:p>
          <a:p>
            <a:r>
              <a:rPr lang="en-US" dirty="0"/>
              <a:t>Half Life: </a:t>
            </a:r>
            <a:r>
              <a:rPr lang="en-US" b="1" dirty="0"/>
              <a:t>Half-life</a:t>
            </a:r>
            <a:r>
              <a:rPr lang="en-US" dirty="0"/>
              <a:t> (</a:t>
            </a:r>
            <a:r>
              <a:rPr lang="en-US" b="1" dirty="0"/>
              <a:t>t</a:t>
            </a:r>
            <a:r>
              <a:rPr lang="en-US" b="1" baseline="-25000" dirty="0"/>
              <a:t>½</a:t>
            </a:r>
            <a:r>
              <a:rPr lang="en-US" dirty="0"/>
              <a:t>) is the time required for a quantity to fall to half its value as measured at the beginning of the time period</a:t>
            </a:r>
          </a:p>
          <a:p>
            <a:pPr lvl="1"/>
            <a:r>
              <a:rPr lang="en-US" dirty="0"/>
              <a:t>A 'two-week half-life' means that it takes two weeks for the awareness of a copy to decay to half its present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01DD-A5B0-45AD-A216-8BB0B5907003}" type="datetime1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C1E0-79EC-4322-86E0-A0E2AFDF309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 descr="adstock.png"/>
          <p:cNvPicPr>
            <a:picLocks noChangeAspect="1"/>
          </p:cNvPicPr>
          <p:nvPr/>
        </p:nvPicPr>
        <p:blipFill>
          <a:blip r:embed="rId2"/>
          <a:srcRect b="-2400"/>
          <a:stretch>
            <a:fillRect/>
          </a:stretch>
        </p:blipFill>
        <p:spPr>
          <a:xfrm>
            <a:off x="4648200" y="3886200"/>
            <a:ext cx="4105275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Adstock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9435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Simple Decay-Effect Model</a:t>
            </a:r>
          </a:p>
          <a:p>
            <a:r>
              <a:rPr lang="en-US" dirty="0"/>
              <a:t>Below is a simple formulation of the basic Adstock model of Broadbent</a:t>
            </a:r>
          </a:p>
          <a:p>
            <a:endParaRPr lang="en-US" dirty="0"/>
          </a:p>
          <a:p>
            <a:pPr marL="350837" lvl="1" indent="0">
              <a:buNone/>
            </a:pPr>
            <a:r>
              <a:rPr lang="en-US" dirty="0"/>
              <a:t>	A</a:t>
            </a:r>
            <a:r>
              <a:rPr lang="en-US" baseline="-25000" dirty="0"/>
              <a:t>t</a:t>
            </a:r>
            <a:r>
              <a:rPr lang="en-US" dirty="0"/>
              <a:t> = </a:t>
            </a:r>
            <a:r>
              <a:rPr lang="en-US" dirty="0" err="1"/>
              <a:t>GRP</a:t>
            </a:r>
            <a:r>
              <a:rPr lang="en-US" baseline="-25000" dirty="0" err="1"/>
              <a:t>t</a:t>
            </a:r>
            <a:r>
              <a:rPr lang="en-US" dirty="0"/>
              <a:t> +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GRP</a:t>
            </a:r>
            <a:r>
              <a:rPr lang="en-US" baseline="-25000" dirty="0"/>
              <a:t>t-1</a:t>
            </a:r>
          </a:p>
          <a:p>
            <a:pPr marL="350837" lvl="1" indent="0">
              <a:buNone/>
            </a:pPr>
            <a:endParaRPr lang="en-US" baseline="-25000" dirty="0"/>
          </a:p>
          <a:p>
            <a:r>
              <a:rPr lang="en-US" dirty="0"/>
              <a:t>This is a simple decay model, because it captures only the dynamic effect of</a:t>
            </a:r>
          </a:p>
          <a:p>
            <a:r>
              <a:rPr lang="en-US" dirty="0"/>
              <a:t>advertising, not the diminishing returns effect.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Maximum Period Decay Model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sz="1900" dirty="0"/>
              <a:t>Mathematically,  if n = t; maximum number of weeks available to be the maximum periods that week t will learn from the previous n weeks</a:t>
            </a:r>
          </a:p>
          <a:p>
            <a:endParaRPr lang="en-US" b="1" dirty="0"/>
          </a:p>
          <a:p>
            <a:pPr marL="350837" lvl="1" indent="0">
              <a:buNone/>
            </a:pPr>
            <a:r>
              <a:rPr lang="en-US" b="1" dirty="0"/>
              <a:t>	</a:t>
            </a:r>
            <a:r>
              <a:rPr lang="en-US" dirty="0"/>
              <a:t>A</a:t>
            </a:r>
            <a:r>
              <a:rPr lang="en-US" baseline="-25000" dirty="0"/>
              <a:t>t</a:t>
            </a:r>
            <a:r>
              <a:rPr lang="en-US" dirty="0"/>
              <a:t> = Σ r</a:t>
            </a:r>
            <a:r>
              <a:rPr lang="en-US" baseline="30000" dirty="0"/>
              <a:t>i </a:t>
            </a:r>
            <a:r>
              <a:rPr lang="en-US" dirty="0"/>
              <a:t>*X</a:t>
            </a:r>
            <a:r>
              <a:rPr lang="en-US" baseline="-25000" dirty="0"/>
              <a:t>t-i</a:t>
            </a:r>
            <a:r>
              <a:rPr lang="en-US" dirty="0"/>
              <a:t> ; 0 ≤ </a:t>
            </a:r>
            <a:r>
              <a:rPr lang="en-US" dirty="0" err="1"/>
              <a:t>i</a:t>
            </a:r>
            <a:r>
              <a:rPr lang="en-US" dirty="0"/>
              <a:t> ≤ n (maximum number of weeks available.)</a:t>
            </a:r>
          </a:p>
          <a:p>
            <a:endParaRPr lang="en-US" dirty="0"/>
          </a:p>
          <a:p>
            <a:pPr>
              <a:buNone/>
            </a:pPr>
            <a:endParaRPr lang="en-US" baseline="-25000" dirty="0"/>
          </a:p>
          <a:p>
            <a:pPr>
              <a:buNone/>
            </a:pPr>
            <a:r>
              <a:rPr lang="en-US" b="1" dirty="0"/>
              <a:t>Log Decay Model</a:t>
            </a:r>
          </a:p>
          <a:p>
            <a:endParaRPr lang="en-US" dirty="0"/>
          </a:p>
          <a:p>
            <a:r>
              <a:rPr lang="en-US" dirty="0"/>
              <a:t>The Log Decay model applies a straightforward logarithmic distribution to the advertising variable</a:t>
            </a:r>
            <a:endParaRPr lang="en-US" baseline="-25000" dirty="0"/>
          </a:p>
          <a:p>
            <a:pPr lvl="1"/>
            <a:endParaRPr lang="en-US" i="1" dirty="0"/>
          </a:p>
          <a:p>
            <a:pPr marL="350837" lvl="1" indent="0">
              <a:buNone/>
            </a:pPr>
            <a:r>
              <a:rPr lang="en-US" i="1" dirty="0"/>
              <a:t>	A</a:t>
            </a:r>
            <a:r>
              <a:rPr lang="en-US" i="1" baseline="-25000" dirty="0"/>
              <a:t>t</a:t>
            </a:r>
            <a:r>
              <a:rPr lang="en-US" i="1" dirty="0"/>
              <a:t> = </a:t>
            </a:r>
            <a:r>
              <a:rPr lang="en-US" i="1" dirty="0" err="1"/>
              <a:t>LogT</a:t>
            </a:r>
            <a:r>
              <a:rPr lang="en-US" i="1" baseline="-25000" dirty="0" err="1"/>
              <a:t>t</a:t>
            </a:r>
            <a:r>
              <a:rPr lang="en-US" i="1" dirty="0"/>
              <a:t> + </a:t>
            </a:r>
            <a:r>
              <a:rPr lang="en-US" dirty="0">
                <a:latin typeface="Symbol" pitchFamily="18" charset="2"/>
              </a:rPr>
              <a:t>a </a:t>
            </a:r>
            <a:r>
              <a:rPr lang="en-US" i="1" dirty="0"/>
              <a:t>A</a:t>
            </a:r>
            <a:r>
              <a:rPr lang="en-US" i="1" baseline="-25000" dirty="0"/>
              <a:t>t-1</a:t>
            </a:r>
          </a:p>
          <a:p>
            <a:pPr marL="350837" lvl="1" indent="0">
              <a:buNone/>
            </a:pPr>
            <a:endParaRPr lang="en-US" i="1" baseline="-25000" dirty="0"/>
          </a:p>
          <a:p>
            <a:r>
              <a:rPr lang="en-US" dirty="0"/>
              <a:t>This is a relatively inflexible non-linear specification of the Adstock model, as it doesn’t allow for varying saturation levels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B359-A578-4D23-8246-368DFD4FB9E6}" type="datetime1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C1E0-79EC-4322-86E0-A0E2AFDF309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Adstock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493" y="758590"/>
            <a:ext cx="8457158" cy="55977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Negative Exponential Decay Model</a:t>
            </a:r>
          </a:p>
          <a:p>
            <a:pPr>
              <a:buNone/>
            </a:pPr>
            <a:endParaRPr lang="en-US" dirty="0"/>
          </a:p>
          <a:p>
            <a:pPr marL="350837" lvl="1" indent="0">
              <a:buNone/>
            </a:pPr>
            <a:r>
              <a:rPr lang="en-US" i="1" dirty="0"/>
              <a:t>	A</a:t>
            </a:r>
            <a:r>
              <a:rPr lang="en-US" i="1" baseline="-25000" dirty="0"/>
              <a:t>t</a:t>
            </a:r>
            <a:r>
              <a:rPr lang="en-US" i="1" dirty="0"/>
              <a:t> = 1-e </a:t>
            </a:r>
            <a:r>
              <a:rPr lang="en-US" i="1" baseline="30000" dirty="0"/>
              <a:t>(-v T</a:t>
            </a:r>
            <a:r>
              <a:rPr lang="en-US" i="1" baseline="-25000" dirty="0"/>
              <a:t>t</a:t>
            </a:r>
            <a:r>
              <a:rPr lang="en-US" i="1" baseline="30000" dirty="0"/>
              <a:t>)</a:t>
            </a:r>
            <a:r>
              <a:rPr lang="en-US" i="1" dirty="0"/>
              <a:t> + </a:t>
            </a:r>
            <a:r>
              <a:rPr lang="en-US" dirty="0">
                <a:latin typeface="Symbol" pitchFamily="18" charset="2"/>
              </a:rPr>
              <a:t>a </a:t>
            </a:r>
            <a:r>
              <a:rPr lang="en-US" i="1" dirty="0"/>
              <a:t>A</a:t>
            </a:r>
            <a:r>
              <a:rPr lang="en-US" i="1" baseline="-25000" dirty="0"/>
              <a:t>t-1</a:t>
            </a:r>
          </a:p>
          <a:p>
            <a:pPr lvl="1"/>
            <a:endParaRPr lang="en-US" i="1" baseline="-25000" dirty="0"/>
          </a:p>
          <a:p>
            <a:r>
              <a:rPr lang="en-US" dirty="0"/>
              <a:t>This model is comparatively more flexible as different values of the parameter can be empirically tested in a response model to correctly measure the level of current advertising saturation.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Logistic (S-Curve) Decay Model</a:t>
            </a:r>
          </a:p>
          <a:p>
            <a:endParaRPr lang="en-US" b="1" dirty="0"/>
          </a:p>
          <a:p>
            <a:r>
              <a:rPr lang="en-US" dirty="0"/>
              <a:t>Using a logistic distribution instead of negative exponential will impart an S shape to the Adstock variable, implying an inflexion point or ‘threshold’ level of GRPs before diminishing returns set in. Below this threshold, the logistic function imparts exponential returns</a:t>
            </a:r>
          </a:p>
          <a:p>
            <a:endParaRPr lang="en-US" dirty="0"/>
          </a:p>
          <a:p>
            <a:pPr marL="350837" lvl="1" indent="0">
              <a:buNone/>
            </a:pPr>
            <a:r>
              <a:rPr lang="en-US" dirty="0"/>
              <a:t>	</a:t>
            </a:r>
            <a:r>
              <a:rPr lang="en-US" sz="1800" i="1" dirty="0"/>
              <a:t>A</a:t>
            </a:r>
            <a:r>
              <a:rPr lang="en-US" sz="1800" i="1" baseline="-25000" dirty="0"/>
              <a:t>t</a:t>
            </a:r>
            <a:r>
              <a:rPr lang="en-US" sz="1800" i="1" dirty="0"/>
              <a:t> = 1/ (1+e </a:t>
            </a:r>
            <a:r>
              <a:rPr lang="en-US" sz="1800" i="1" baseline="30000" dirty="0"/>
              <a:t>(-vT</a:t>
            </a:r>
            <a:r>
              <a:rPr lang="en-US" sz="1800" i="1" baseline="-10000" dirty="0"/>
              <a:t>t</a:t>
            </a:r>
            <a:r>
              <a:rPr lang="en-US" sz="1800" i="1" baseline="30000" dirty="0"/>
              <a:t>)</a:t>
            </a:r>
            <a:r>
              <a:rPr lang="en-US" sz="1800" i="1" dirty="0"/>
              <a:t>) + </a:t>
            </a:r>
            <a:r>
              <a:rPr lang="en-US" sz="2800" i="1" dirty="0"/>
              <a:t>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sz="2800" dirty="0">
                <a:latin typeface="Symbol" pitchFamily="18" charset="2"/>
              </a:rPr>
              <a:t> </a:t>
            </a:r>
            <a:r>
              <a:rPr lang="en-US" sz="1800" i="1" dirty="0"/>
              <a:t>A</a:t>
            </a:r>
            <a:r>
              <a:rPr lang="en-US" sz="1800" i="1" baseline="-25000" dirty="0"/>
              <a:t>t-1</a:t>
            </a:r>
            <a:endParaRPr lang="en-US" dirty="0"/>
          </a:p>
          <a:p>
            <a:endParaRPr lang="en-US" dirty="0"/>
          </a:p>
          <a:p>
            <a:r>
              <a:rPr lang="en-US" dirty="0"/>
              <a:t>As in the negative exponential model, the parameter  can be used to model different saturation levels.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5BAF-DF77-48BD-9D1E-CF4A1D38D79D}" type="datetime1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C1E0-79EC-4322-86E0-A0E2AFDF309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6431-6131-4423-B909-B9F2797B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Adstock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8AF05-320E-4DDB-B0C7-8DDF0F09E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72" y="838200"/>
            <a:ext cx="8229600" cy="475488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Hyperbolic Decay Model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	</a:t>
            </a:r>
            <a:r>
              <a:rPr lang="en-US" i="1" dirty="0"/>
              <a:t>A</a:t>
            </a:r>
            <a:r>
              <a:rPr lang="en-US" i="1" baseline="-25000" dirty="0"/>
              <a:t>t</a:t>
            </a:r>
            <a:r>
              <a:rPr lang="en-US" i="1" dirty="0"/>
              <a:t> = 1/(1+ </a:t>
            </a:r>
            <a:r>
              <a:rPr lang="en-US" dirty="0">
                <a:latin typeface="Symbol" pitchFamily="18" charset="2"/>
              </a:rPr>
              <a:t>a </a:t>
            </a:r>
            <a:r>
              <a:rPr lang="en-US" i="1" dirty="0"/>
              <a:t>A</a:t>
            </a:r>
            <a:r>
              <a:rPr lang="en-US" i="1" baseline="-25000" dirty="0"/>
              <a:t>t-1</a:t>
            </a:r>
            <a:r>
              <a:rPr lang="en-US" i="1" dirty="0"/>
              <a:t>)</a:t>
            </a:r>
          </a:p>
          <a:p>
            <a:pPr lvl="1"/>
            <a:endParaRPr lang="en-US" i="1" baseline="-25000" dirty="0"/>
          </a:p>
          <a:p>
            <a:r>
              <a:rPr lang="en-US" dirty="0"/>
              <a:t>This model has tendency to decay faster than the exponential function, if the data showed better fit for a hyperbolic, rather than  an exponential function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39882-A1DB-4D51-A2B9-0137EDFF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FBDE-8059-4AF8-A86C-C644D1E439F1}" type="datetime1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B0366-43B4-4094-A07D-DD5A7853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519BF-39C4-4D9B-8184-7C917E27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C1E0-79EC-4322-86E0-A0E2AFDF309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67417"/>
      </p:ext>
    </p:extLst>
  </p:cSld>
  <p:clrMapOvr>
    <a:masterClrMapping/>
  </p:clrMapOvr>
</p:sld>
</file>

<file path=ppt/theme/theme1.xml><?xml version="1.0" encoding="utf-8"?>
<a:theme xmlns:a="http://schemas.openxmlformats.org/drawingml/2006/main" name="4_3 template">
  <a:themeElements>
    <a:clrScheme name="Dell 2010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rtlCol="0" anchor="t">
        <a:normAutofit/>
      </a:bodyPr>
      <a:lstStyle>
        <a:defPPr>
          <a:lnSpc>
            <a:spcPct val="90000"/>
          </a:lnSpc>
          <a:spcBef>
            <a:spcPts val="100"/>
          </a:spcBef>
          <a:spcAft>
            <a:spcPts val="100"/>
          </a:spcAft>
          <a:defRPr sz="20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spDef>
    <a:txDef>
      <a:spPr>
        <a:noFill/>
      </a:spPr>
      <a:bodyPr wrap="square" rtlCol="0">
        <a:spAutoFit/>
      </a:bodyPr>
      <a:lstStyle>
        <a:defPPr marL="233363" indent="-233363">
          <a:lnSpc>
            <a:spcPct val="90000"/>
          </a:lnSpc>
          <a:spcBef>
            <a:spcPts val="100"/>
          </a:spcBef>
          <a:spcAft>
            <a:spcPts val="100"/>
          </a:spcAft>
          <a:buClr>
            <a:schemeClr val="bg1"/>
          </a:buClr>
          <a:buFont typeface="Arial" pitchFamily="34" charset="0"/>
          <a:buChar char="•"/>
          <a:defRPr sz="20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B7295A"/>
        </a:accent1>
        <a:accent2>
          <a:srgbClr val="F2AF00"/>
        </a:accent2>
        <a:accent3>
          <a:srgbClr val="7AB800"/>
        </a:accent3>
        <a:accent4>
          <a:srgbClr val="AAAAAA"/>
        </a:accent4>
        <a:accent5>
          <a:srgbClr val="6E2585"/>
        </a:accent5>
        <a:accent6>
          <a:srgbClr val="3084B6"/>
        </a:accent6>
        <a:hlink>
          <a:srgbClr val="DC5034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3 template">
  <a:themeElements>
    <a:clrScheme name="Dell 2010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rtlCol="0" anchor="t">
        <a:normAutofit/>
      </a:bodyPr>
      <a:lstStyle>
        <a:defPPr>
          <a:lnSpc>
            <a:spcPct val="90000"/>
          </a:lnSpc>
          <a:spcBef>
            <a:spcPts val="100"/>
          </a:spcBef>
          <a:spcAft>
            <a:spcPts val="100"/>
          </a:spcAft>
          <a:defRPr sz="20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spDef>
    <a:txDef>
      <a:spPr>
        <a:noFill/>
      </a:spPr>
      <a:bodyPr wrap="square" rtlCol="0">
        <a:spAutoFit/>
      </a:bodyPr>
      <a:lstStyle>
        <a:defPPr marL="233363" indent="-233363">
          <a:lnSpc>
            <a:spcPct val="90000"/>
          </a:lnSpc>
          <a:spcBef>
            <a:spcPts val="100"/>
          </a:spcBef>
          <a:spcAft>
            <a:spcPts val="100"/>
          </a:spcAft>
          <a:buClr>
            <a:schemeClr val="bg1"/>
          </a:buClr>
          <a:buFont typeface="Arial" pitchFamily="34" charset="0"/>
          <a:buChar char="•"/>
          <a:defRPr sz="20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B7295A"/>
        </a:accent1>
        <a:accent2>
          <a:srgbClr val="F2AF00"/>
        </a:accent2>
        <a:accent3>
          <a:srgbClr val="7AB800"/>
        </a:accent3>
        <a:accent4>
          <a:srgbClr val="AAAAAA"/>
        </a:accent4>
        <a:accent5>
          <a:srgbClr val="6E2585"/>
        </a:accent5>
        <a:accent6>
          <a:srgbClr val="3084B6"/>
        </a:accent6>
        <a:hlink>
          <a:srgbClr val="DC5034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3841</TotalTime>
  <Words>545</Words>
  <Application>Microsoft Office PowerPoint</Application>
  <PresentationFormat>On-screen Show (4:3)</PresentationFormat>
  <Paragraphs>84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Arial</vt:lpstr>
      <vt:lpstr>Arial Black</vt:lpstr>
      <vt:lpstr>Arial Rounded MT Bold</vt:lpstr>
      <vt:lpstr>Calibri</vt:lpstr>
      <vt:lpstr>Cambria</vt:lpstr>
      <vt:lpstr>Courier New</vt:lpstr>
      <vt:lpstr>Museo For Dell 300</vt:lpstr>
      <vt:lpstr>Museo Sans For Dell</vt:lpstr>
      <vt:lpstr>Symbol</vt:lpstr>
      <vt:lpstr>Webdings</vt:lpstr>
      <vt:lpstr>Wingdings</vt:lpstr>
      <vt:lpstr>4_3 template</vt:lpstr>
      <vt:lpstr>5_3 template</vt:lpstr>
      <vt:lpstr>Adstock transformation techniques enable discovery of suitable decay value for each marketing channel</vt:lpstr>
      <vt:lpstr>Adstock Saturation</vt:lpstr>
      <vt:lpstr>Adstock Half Life</vt:lpstr>
      <vt:lpstr>Adstock Models</vt:lpstr>
      <vt:lpstr>Adstock Models</vt:lpstr>
      <vt:lpstr>Adstock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Hebbar, Randhir</dc:creator>
  <cp:lastModifiedBy>Darshan Jayaramu</cp:lastModifiedBy>
  <cp:revision>267</cp:revision>
  <cp:lastPrinted>2012-05-31T09:58:37Z</cp:lastPrinted>
  <dcterms:modified xsi:type="dcterms:W3CDTF">2021-05-16T08:15:50Z</dcterms:modified>
</cp:coreProperties>
</file>