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3"/>
  </p:notesMasterIdLst>
  <p:handoutMasterIdLst>
    <p:handoutMasterId r:id="rId14"/>
  </p:handoutMasterIdLst>
  <p:sldIdLst>
    <p:sldId id="1719" r:id="rId2"/>
    <p:sldId id="1874" r:id="rId3"/>
    <p:sldId id="1875" r:id="rId4"/>
    <p:sldId id="1876" r:id="rId5"/>
    <p:sldId id="1877" r:id="rId6"/>
    <p:sldId id="270" r:id="rId7"/>
    <p:sldId id="1878" r:id="rId8"/>
    <p:sldId id="1879" r:id="rId9"/>
    <p:sldId id="1880" r:id="rId10"/>
    <p:sldId id="1873" r:id="rId11"/>
    <p:sldId id="1881"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5"/>
            <p14:sldId id="1876"/>
            <p14:sldId id="1877"/>
            <p14:sldId id="270"/>
            <p14:sldId id="1878"/>
            <p14:sldId id="1879"/>
            <p14:sldId id="1880"/>
            <p14:sldId id="1873"/>
            <p14:sldId id="18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942" autoAdjust="0"/>
  </p:normalViewPr>
  <p:slideViewPr>
    <p:cSldViewPr snapToGrid="0">
      <p:cViewPr varScale="1">
        <p:scale>
          <a:sx n="103" d="100"/>
          <a:sy n="103" d="100"/>
        </p:scale>
        <p:origin x="786" y="11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4/16/2019 6:12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4/16/2019 6:12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4/16/2019 6:12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AZ-103 Certification Areas - https://www.microsoft.com/en-us/learning/exam-AZ-103.aspx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4/16/2019 6:12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8170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1954403"/>
            <a:ext cx="4167887" cy="1661993"/>
          </a:xfrm>
        </p:spPr>
        <p:txBody>
          <a:bodyPr/>
          <a:lstStyle/>
          <a:p>
            <a:r>
              <a:rPr lang="en-US" dirty="0"/>
              <a:t>AZ-103T00A</a:t>
            </a:r>
            <a:br>
              <a:rPr lang="en-US" dirty="0"/>
            </a:br>
            <a:r>
              <a:rPr lang="en-US" dirty="0"/>
              <a:t>Microsoft</a:t>
            </a:r>
            <a:br>
              <a:rPr lang="en-US" dirty="0"/>
            </a:br>
            <a:r>
              <a:rPr lang="en-US" dirty="0"/>
              <a:t>Azure Administrator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Certification Areas (AZ-103)</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4155001706"/>
              </p:ext>
            </p:extLst>
          </p:nvPr>
        </p:nvGraphicFramePr>
        <p:xfrm>
          <a:off x="1503680" y="1431036"/>
          <a:ext cx="8300720" cy="2306958"/>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Azure subscriptions and resources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virtual machines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identities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p:txBody>
          <a:bodyPr/>
          <a:lstStyle/>
          <a:p>
            <a:r>
              <a:rPr lang="en-US" dirty="0"/>
              <a:t>Microsoft Learning Azure Pass (Optional)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type="body" sz="quarter" idx="10"/>
          </p:nvPr>
        </p:nvSpPr>
        <p:spPr>
          <a:xfrm>
            <a:off x="584200" y="1435497"/>
            <a:ext cx="11018520" cy="4271939"/>
          </a:xfrm>
        </p:spPr>
        <p:txBody>
          <a:bodyPr/>
          <a:lstStyle/>
          <a:p>
            <a:pPr>
              <a:tabLst>
                <a:tab pos="1430338" algn="l"/>
              </a:tabLst>
            </a:pPr>
            <a:r>
              <a:rPr lang="en-IE" sz="2000" dirty="0"/>
              <a:t>You will use the Microsoft Learning Azure Pass to provide access to Microsoft Azure for demonstrations and labs</a:t>
            </a:r>
          </a:p>
          <a:p>
            <a:pPr>
              <a:tabLst>
                <a:tab pos="1430338" algn="l"/>
              </a:tabLst>
            </a:pPr>
            <a:r>
              <a:rPr lang="en-IE" sz="2000" dirty="0"/>
              <a:t>Microsoft Learning Azure Pass access and configuration</a:t>
            </a:r>
          </a:p>
          <a:p>
            <a:pPr>
              <a:tabLst>
                <a:tab pos="1430338" algn="l"/>
              </a:tabLst>
            </a:pPr>
            <a:r>
              <a:rPr lang="en-IE" sz="2000" dirty="0"/>
              <a:t>Best Practices for Microsoft Learning Azure Pass Usage:</a:t>
            </a:r>
          </a:p>
          <a:p>
            <a:pPr lvl="1"/>
            <a:r>
              <a:rPr lang="en-US" sz="1800" dirty="0"/>
              <a:t>Check the dollar balance of you Azure Pass within Microsoft Azure once you have set up your subscription, and be aware of how much you are consuming as you proceed through the labs</a:t>
            </a:r>
            <a:endParaRPr lang="en-IE" sz="1800" dirty="0"/>
          </a:p>
          <a:p>
            <a:pPr lvl="1"/>
            <a:r>
              <a:rPr lang="en-US" sz="1800" dirty="0"/>
              <a:t>Do not allow Microsoft Azure components to run overnight or for extended periods unless you need to do so</a:t>
            </a:r>
            <a:endParaRPr lang="en-IE" sz="1800" dirty="0"/>
          </a:p>
          <a:p>
            <a:pPr lvl="1"/>
            <a:r>
              <a:rPr lang="en-US" sz="1800" dirty="0"/>
              <a:t>Remove any Microsoft Azure–created components or services such as storage, virtual machines, or cloud services, after you finish your lab to help minimize cost usage and extend the life of your Microsoft Learning Azure Pass</a:t>
            </a:r>
            <a:endParaRPr lang="en-IE" sz="1800" dirty="0"/>
          </a:p>
          <a:p>
            <a:pPr lvl="1"/>
            <a:endParaRPr lang="en-IE" sz="1600" dirty="0"/>
          </a:p>
          <a:p>
            <a:endParaRPr lang="en-US" dirty="0"/>
          </a:p>
        </p:txBody>
      </p:sp>
    </p:spTree>
    <p:extLst>
      <p:ext uri="{BB962C8B-B14F-4D97-AF65-F5344CB8AC3E}">
        <p14:creationId xmlns:p14="http://schemas.microsoft.com/office/powerpoint/2010/main" val="7719590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pic>
        <p:nvPicPr>
          <p:cNvPr id="4" name="Picture 3">
            <a:extLst>
              <a:ext uri="{FF2B5EF4-FFF2-40B4-BE49-F238E27FC236}">
                <a16:creationId xmlns:a16="http://schemas.microsoft.com/office/drawing/2014/main" id="{51250EB4-B4B9-45E8-B54B-B6685A1AC9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dirty="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dirty="0"/>
          </a:p>
          <a:p>
            <a:pPr marL="0" indent="0">
              <a:spcBef>
                <a:spcPts val="0"/>
              </a:spcBef>
              <a:buFont typeface="Wingdings" panose="05000000000000000000" pitchFamily="2" charset="2"/>
              <a:buNone/>
            </a:pPr>
            <a:r>
              <a:rPr lang="en-US" sz="1800" dirty="0"/>
              <a:t>We wish you a great learning experience and ongoing career success!</a:t>
            </a:r>
          </a:p>
          <a:p>
            <a:pPr marL="0" indent="0">
              <a:lnSpc>
                <a:spcPct val="97000"/>
              </a:lnSpc>
              <a:buFont typeface="Wingdings" panose="05000000000000000000" pitchFamily="2" charset="2"/>
              <a:buNone/>
            </a:pPr>
            <a:endParaRPr lang="en-US" sz="1800" dirty="0"/>
          </a:p>
          <a:p>
            <a:pPr marL="0" indent="0">
              <a:lnSpc>
                <a:spcPct val="97000"/>
              </a:lnSpc>
              <a:buFont typeface="Wingdings" panose="05000000000000000000" pitchFamily="2" charset="2"/>
              <a:buNone/>
            </a:pPr>
            <a:endParaRPr lang="nl-NL" sz="1000" dirty="0"/>
          </a:p>
          <a:p>
            <a:pPr marL="0" indent="0">
              <a:lnSpc>
                <a:spcPct val="97000"/>
              </a:lnSpc>
              <a:buFont typeface="Wingdings" panose="05000000000000000000" pitchFamily="2" charset="2"/>
              <a:buNone/>
            </a:pPr>
            <a:endParaRPr lang="nl-NL" sz="1000" dirty="0"/>
          </a:p>
          <a:p>
            <a:pPr>
              <a:lnSpc>
                <a:spcPct val="97000"/>
              </a:lnSpc>
            </a:pPr>
            <a:endParaRPr lang="en-US" sz="1800" dirty="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1" name="Text Placeholder 10">
            <a:extLst>
              <a:ext uri="{FF2B5EF4-FFF2-40B4-BE49-F238E27FC236}">
                <a16:creationId xmlns:a16="http://schemas.microsoft.com/office/drawing/2014/main" id="{0478B5E0-E5DC-45CE-99DB-CE27D655CB76}"/>
              </a:ext>
            </a:extLst>
          </p:cNvPr>
          <p:cNvSpPr>
            <a:spLocks noGrp="1"/>
          </p:cNvSpPr>
          <p:nvPr>
            <p:ph type="body" sz="quarter" idx="10"/>
          </p:nvPr>
        </p:nvSpPr>
        <p:spPr>
          <a:xfrm>
            <a:off x="586390" y="1434370"/>
            <a:ext cx="6537617" cy="2308324"/>
          </a:xfrm>
        </p:spPr>
        <p:txBody>
          <a:bodyPr/>
          <a:lstStyle/>
          <a:p>
            <a:r>
              <a:rPr lang="en-US" dirty="0"/>
              <a:t>Instructor: &lt;Name&gt;</a:t>
            </a:r>
          </a:p>
          <a:p>
            <a:r>
              <a:rPr lang="en-US" dirty="0"/>
              <a:t>&lt;Title or other credentials, e.g., Microsoft Certified Trainer&gt;</a:t>
            </a:r>
          </a:p>
          <a:p>
            <a:r>
              <a:rPr lang="en-US" dirty="0"/>
              <a:t>&lt;Affiliation/Company&gt;</a:t>
            </a:r>
          </a:p>
          <a:p>
            <a:r>
              <a:rPr lang="en-US" dirty="0"/>
              <a:t>&lt;A few words about my technical and professional experience&gt; </a:t>
            </a:r>
          </a:p>
          <a:p>
            <a:endParaRPr lang="en-US" dirty="0"/>
          </a:p>
        </p:txBody>
      </p:sp>
      <p:sp>
        <p:nvSpPr>
          <p:cNvPr id="4" name="Text Placeholder 2">
            <a:extLst>
              <a:ext uri="{FF2B5EF4-FFF2-40B4-BE49-F238E27FC236}">
                <a16:creationId xmlns:a16="http://schemas.microsoft.com/office/drawing/2014/main" id="{B6650068-D5A8-4986-932D-94B2CD0574F3}"/>
              </a:ext>
            </a:extLst>
          </p:cNvPr>
          <p:cNvSpPr txBox="1">
            <a:spLocks/>
          </p:cNvSpPr>
          <p:nvPr/>
        </p:nvSpPr>
        <p:spPr>
          <a:xfrm>
            <a:off x="457200" y="1066800"/>
            <a:ext cx="5486400" cy="51054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a:p>
        </p:txBody>
      </p:sp>
      <p:grpSp>
        <p:nvGrpSpPr>
          <p:cNvPr id="5" name="Group 4">
            <a:extLst>
              <a:ext uri="{FF2B5EF4-FFF2-40B4-BE49-F238E27FC236}">
                <a16:creationId xmlns:a16="http://schemas.microsoft.com/office/drawing/2014/main" id="{6D3A1216-6212-47E7-A515-FE47BB53B004}"/>
              </a:ext>
            </a:extLst>
          </p:cNvPr>
          <p:cNvGrpSpPr>
            <a:grpSpLocks noChangeAspect="1"/>
          </p:cNvGrpSpPr>
          <p:nvPr/>
        </p:nvGrpSpPr>
        <p:grpSpPr>
          <a:xfrm>
            <a:off x="8406104" y="2194561"/>
            <a:ext cx="2200786" cy="1400500"/>
            <a:chOff x="1066800" y="1066800"/>
            <a:chExt cx="3352800" cy="2133600"/>
          </a:xfrm>
        </p:grpSpPr>
        <p:grpSp>
          <p:nvGrpSpPr>
            <p:cNvPr id="6" name="Group 5">
              <a:extLst>
                <a:ext uri="{FF2B5EF4-FFF2-40B4-BE49-F238E27FC236}">
                  <a16:creationId xmlns:a16="http://schemas.microsoft.com/office/drawing/2014/main" id="{E93D6A67-6E8E-4224-A3DA-174C4BAFF6DD}"/>
                </a:ext>
              </a:extLst>
            </p:cNvPr>
            <p:cNvGrpSpPr/>
            <p:nvPr/>
          </p:nvGrpSpPr>
          <p:grpSpPr>
            <a:xfrm>
              <a:off x="1066800" y="1066800"/>
              <a:ext cx="3352800" cy="2133600"/>
              <a:chOff x="762000" y="1066800"/>
              <a:chExt cx="3352800" cy="2133600"/>
            </a:xfrm>
            <a:solidFill>
              <a:srgbClr val="0072C6"/>
            </a:solidFill>
          </p:grpSpPr>
          <p:sp>
            <p:nvSpPr>
              <p:cNvPr id="8" name="Rounded Rectangle 19">
                <a:extLst>
                  <a:ext uri="{FF2B5EF4-FFF2-40B4-BE49-F238E27FC236}">
                    <a16:creationId xmlns:a16="http://schemas.microsoft.com/office/drawing/2014/main" id="{83D68593-64C7-48FC-BB81-06DF1FCEEFA3}"/>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A15593A-2C86-4138-94EC-A321350452B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2">
              <a:extLst>
                <a:ext uri="{FF2B5EF4-FFF2-40B4-BE49-F238E27FC236}">
                  <a16:creationId xmlns:a16="http://schemas.microsoft.com/office/drawing/2014/main" id="{0052BA82-AE98-42E7-A99C-17F09617F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 name="Picture 13">
            <a:extLst>
              <a:ext uri="{FF2B5EF4-FFF2-40B4-BE49-F238E27FC236}">
                <a16:creationId xmlns:a16="http://schemas.microsoft.com/office/drawing/2014/main" id="{D252D41C-5524-42D6-BADC-B5D38B19F2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 name="Picture 8">
            <a:extLst>
              <a:ext uri="{FF2B5EF4-FFF2-40B4-BE49-F238E27FC236}">
                <a16:creationId xmlns:a16="http://schemas.microsoft.com/office/drawing/2014/main" id="{A7DBF838-0618-40EB-AADA-04F7ADADC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dirty="0"/>
              <a:t>Class hours</a:t>
            </a:r>
          </a:p>
          <a:p>
            <a:pPr marL="342900" indent="-342900">
              <a:spcBef>
                <a:spcPts val="0"/>
              </a:spcBef>
              <a:spcAft>
                <a:spcPts val="600"/>
              </a:spcAft>
              <a:buFont typeface="Arial" panose="020B0604020202020204" pitchFamily="34" charset="0"/>
              <a:buChar char="•"/>
            </a:pPr>
            <a:r>
              <a:rPr lang="en-US" sz="2400" dirty="0"/>
              <a:t>Building hours</a:t>
            </a:r>
          </a:p>
          <a:p>
            <a:pPr marL="342900" indent="-342900">
              <a:spcBef>
                <a:spcPts val="0"/>
              </a:spcBef>
              <a:spcAft>
                <a:spcPts val="600"/>
              </a:spcAft>
              <a:buFont typeface="Arial" panose="020B0604020202020204" pitchFamily="34" charset="0"/>
              <a:buChar char="•"/>
            </a:pPr>
            <a:r>
              <a:rPr lang="en-US" sz="2400" dirty="0"/>
              <a:t>Parking</a:t>
            </a:r>
          </a:p>
          <a:p>
            <a:pPr marL="342900" indent="-342900">
              <a:spcBef>
                <a:spcPts val="0"/>
              </a:spcBef>
              <a:spcAft>
                <a:spcPts val="600"/>
              </a:spcAft>
              <a:buFont typeface="Arial" panose="020B0604020202020204" pitchFamily="34" charset="0"/>
              <a:buChar char="•"/>
            </a:pPr>
            <a:r>
              <a:rPr lang="en-US" sz="2400" dirty="0"/>
              <a:t>Restrooms</a:t>
            </a:r>
          </a:p>
          <a:p>
            <a:pPr marL="342900" indent="-342900">
              <a:spcBef>
                <a:spcPts val="0"/>
              </a:spcBef>
              <a:spcAft>
                <a:spcPts val="600"/>
              </a:spcAft>
              <a:buFont typeface="Arial" panose="020B0604020202020204" pitchFamily="34" charset="0"/>
              <a:buChar char="•"/>
            </a:pPr>
            <a:r>
              <a:rPr lang="en-US" sz="2400" dirty="0"/>
              <a:t>Meals</a:t>
            </a:r>
          </a:p>
          <a:p>
            <a:pPr marL="342900" indent="-342900">
              <a:spcBef>
                <a:spcPts val="0"/>
              </a:spcBef>
              <a:spcAft>
                <a:spcPts val="600"/>
              </a:spcAft>
              <a:buFont typeface="Arial" panose="020B0604020202020204" pitchFamily="34" charset="0"/>
              <a:buChar char="•"/>
            </a:pPr>
            <a:r>
              <a:rPr lang="en-US" sz="2400" dirty="0"/>
              <a:t>Phones</a:t>
            </a:r>
          </a:p>
          <a:p>
            <a:pPr marL="342900" indent="-342900">
              <a:spcBef>
                <a:spcPts val="0"/>
              </a:spcBef>
              <a:spcAft>
                <a:spcPts val="600"/>
              </a:spcAft>
              <a:buFont typeface="Arial" panose="020B0604020202020204" pitchFamily="34" charset="0"/>
              <a:buChar char="•"/>
            </a:pPr>
            <a:r>
              <a:rPr lang="en-US" sz="2400" dirty="0"/>
              <a:t>Messages</a:t>
            </a:r>
          </a:p>
          <a:p>
            <a:pPr marL="342900" indent="-342900">
              <a:spcBef>
                <a:spcPts val="0"/>
              </a:spcBef>
              <a:spcAft>
                <a:spcPts val="600"/>
              </a:spcAft>
              <a:buFont typeface="Arial" panose="020B0604020202020204" pitchFamily="34" charset="0"/>
              <a:buChar char="•"/>
            </a:pPr>
            <a:r>
              <a:rPr lang="en-US" sz="2400" dirty="0"/>
              <a:t>Smoking</a:t>
            </a:r>
          </a:p>
          <a:p>
            <a:pPr marL="342900" indent="-342900">
              <a:spcBef>
                <a:spcPts val="0"/>
              </a:spcBef>
              <a:spcAft>
                <a:spcPts val="600"/>
              </a:spcAft>
              <a:buFont typeface="Arial" panose="020B0604020202020204" pitchFamily="34" charset="0"/>
              <a:buChar char="•"/>
            </a:pPr>
            <a:r>
              <a:rPr lang="en-US" sz="2400" dirty="0"/>
              <a:t>Internet access </a:t>
            </a:r>
          </a:p>
          <a:p>
            <a:pPr marL="342900" indent="-342900">
              <a:spcBef>
                <a:spcPts val="0"/>
              </a:spcBef>
              <a:spcAft>
                <a:spcPts val="600"/>
              </a:spcAft>
              <a:buFont typeface="Arial" panose="020B0604020202020204" pitchFamily="34" charset="0"/>
              <a:buChar char="•"/>
            </a:pPr>
            <a:r>
              <a:rPr lang="en-US" sz="2400" dirty="0"/>
              <a:t>Recycling</a:t>
            </a:r>
          </a:p>
          <a:p>
            <a:pPr marL="342900" indent="-342900">
              <a:spcBef>
                <a:spcPts val="0"/>
              </a:spcBef>
              <a:spcAft>
                <a:spcPts val="600"/>
              </a:spcAft>
              <a:buFont typeface="Arial" panose="020B0604020202020204" pitchFamily="34" charset="0"/>
              <a:buChar char="•"/>
            </a:pPr>
            <a:r>
              <a:rPr lang="en-US" sz="2400" dirty="0"/>
              <a:t>Emergency procedures</a:t>
            </a:r>
            <a:endParaRPr lang="en-US" dirty="0"/>
          </a:p>
        </p:txBody>
      </p:sp>
      <p:pic>
        <p:nvPicPr>
          <p:cNvPr id="4" name="Picture 3">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pic>
        <p:nvPicPr>
          <p:cNvPr id="16" name="Picture 15">
            <a:extLst>
              <a:ext uri="{FF2B5EF4-FFF2-40B4-BE49-F238E27FC236}">
                <a16:creationId xmlns:a16="http://schemas.microsoft.com/office/drawing/2014/main" id="{1ACE6911-A9ED-4E42-A420-CE83A77E72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dirty="0"/>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875181"/>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including domains, forests, domain controllers, replication, Kerberos protocol, and Lightweight Directory Access Protocol (LDAP)</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655B-3BA4-4783-B116-C6C39128E756}"/>
              </a:ext>
            </a:extLst>
          </p:cNvPr>
          <p:cNvSpPr>
            <a:spLocks noGrp="1"/>
          </p:cNvSpPr>
          <p:nvPr>
            <p:ph type="title"/>
          </p:nvPr>
        </p:nvSpPr>
        <p:spPr/>
        <p:txBody>
          <a:bodyPr/>
          <a:lstStyle/>
          <a:p>
            <a:r>
              <a:rPr lang="en-US" dirty="0"/>
              <a:t>About this Course: Objectives</a:t>
            </a:r>
          </a:p>
        </p:txBody>
      </p:sp>
      <p:sp>
        <p:nvSpPr>
          <p:cNvPr id="3" name="Text Placeholder 2">
            <a:extLst>
              <a:ext uri="{FF2B5EF4-FFF2-40B4-BE49-F238E27FC236}">
                <a16:creationId xmlns:a16="http://schemas.microsoft.com/office/drawing/2014/main" id="{09020789-9C89-44B8-BC75-DBD8E0EADC9D}"/>
              </a:ext>
            </a:extLst>
          </p:cNvPr>
          <p:cNvSpPr>
            <a:spLocks noGrp="1"/>
          </p:cNvSpPr>
          <p:nvPr>
            <p:ph type="body" sz="quarter" idx="10"/>
          </p:nvPr>
        </p:nvSpPr>
        <p:spPr>
          <a:xfrm>
            <a:off x="586390" y="1434370"/>
            <a:ext cx="11018520" cy="4736681"/>
          </a:xfrm>
        </p:spPr>
        <p:txBody>
          <a:bodyPr/>
          <a:lstStyle/>
          <a:p>
            <a:pPr marL="282575" indent="-282575">
              <a:buFont typeface="Arial" panose="020B0604020202020204" pitchFamily="34" charset="0"/>
              <a:buChar char="•"/>
            </a:pPr>
            <a:r>
              <a:rPr lang="en-US" sz="1900" dirty="0"/>
              <a:t>Administer Azure using the Azure portal, Cloud Shell, Azure PowerShell, CLI, and ARM templates.</a:t>
            </a:r>
          </a:p>
          <a:p>
            <a:pPr marL="282575" indent="-282575">
              <a:buFont typeface="Arial" panose="020B0604020202020204" pitchFamily="34" charset="0"/>
              <a:buChar char="•"/>
            </a:pPr>
            <a:r>
              <a:rPr lang="en-US" sz="1900" dirty="0"/>
              <a:t>Plan for, create, and scale virtual machines.</a:t>
            </a:r>
          </a:p>
          <a:p>
            <a:pPr marL="282575" indent="-282575">
              <a:buFont typeface="Arial" panose="020B0604020202020204" pitchFamily="34" charset="0"/>
              <a:buChar char="•"/>
            </a:pPr>
            <a:r>
              <a:rPr lang="en-US" sz="1900" dirty="0"/>
              <a:t>Implement Azure storage accounts, blob storage, Azure files, and shared access keys.</a:t>
            </a:r>
          </a:p>
          <a:p>
            <a:pPr marL="282575" indent="-282575">
              <a:buFont typeface="Arial" panose="020B0604020202020204" pitchFamily="34" charset="0"/>
              <a:buChar char="•"/>
            </a:pPr>
            <a:r>
              <a:rPr lang="en-US" sz="1900" dirty="0"/>
              <a:t>Configure virtual networks including planning, IP addressing, Azure DNS, and network security groups.</a:t>
            </a:r>
          </a:p>
          <a:p>
            <a:pPr marL="282575" indent="-282575">
              <a:buFont typeface="Arial" panose="020B0604020202020204" pitchFamily="34" charset="0"/>
              <a:buChar char="•"/>
            </a:pPr>
            <a:r>
              <a:rPr lang="en-US" sz="1900" dirty="0"/>
              <a:t>Configure data replication and backup files, folders, and virtual machines.</a:t>
            </a:r>
          </a:p>
          <a:p>
            <a:pPr marL="282575" indent="-282575">
              <a:buFont typeface="Arial" panose="020B0604020202020204" pitchFamily="34" charset="0"/>
              <a:buChar char="•"/>
            </a:pPr>
            <a:r>
              <a:rPr lang="en-US" sz="1900" dirty="0"/>
              <a:t>Configure </a:t>
            </a:r>
            <a:r>
              <a:rPr lang="en-US" sz="1900" dirty="0" err="1"/>
              <a:t>intersite</a:t>
            </a:r>
            <a:r>
              <a:rPr lang="en-US" sz="1900" dirty="0"/>
              <a:t> connectivity solutions like </a:t>
            </a:r>
            <a:r>
              <a:rPr lang="en-US" sz="1900" dirty="0" err="1"/>
              <a:t>VNet</a:t>
            </a:r>
            <a:r>
              <a:rPr lang="en-US" sz="1900" dirty="0"/>
              <a:t> Peering, </a:t>
            </a:r>
            <a:r>
              <a:rPr lang="en-US" sz="1900" dirty="0" err="1"/>
              <a:t>VNet</a:t>
            </a:r>
            <a:r>
              <a:rPr lang="en-US" sz="1900" dirty="0"/>
              <a:t>-to-</a:t>
            </a:r>
            <a:r>
              <a:rPr lang="en-US" sz="1900" dirty="0" err="1"/>
              <a:t>VNet</a:t>
            </a:r>
            <a:r>
              <a:rPr lang="en-US" sz="1900" dirty="0"/>
              <a:t> connections, Site-to-Site connections, and ExpressRoute.</a:t>
            </a:r>
          </a:p>
          <a:p>
            <a:pPr marL="282575" indent="-282575">
              <a:buFont typeface="Arial" panose="020B0604020202020204" pitchFamily="34" charset="0"/>
              <a:buChar char="•"/>
            </a:pPr>
            <a:r>
              <a:rPr lang="en-US" sz="1900" dirty="0"/>
              <a:t>Manage network traffic using service endpoints, network routing choices, Azure load balancer, and Azure Traffic Manager.</a:t>
            </a:r>
          </a:p>
          <a:p>
            <a:pPr marL="282575" indent="-282575">
              <a:buFont typeface="Arial" panose="020B0604020202020204" pitchFamily="34" charset="0"/>
              <a:buChar char="•"/>
            </a:pPr>
            <a:r>
              <a:rPr lang="en-US" sz="1900" dirty="0"/>
              <a:t>Manage subscriptions, accounts, users, groups, and billing. Implement Azure policies.</a:t>
            </a:r>
          </a:p>
          <a:p>
            <a:pPr marL="282575" indent="-282575">
              <a:buFont typeface="Arial" panose="020B0604020202020204" pitchFamily="34" charset="0"/>
              <a:buChar char="•"/>
            </a:pPr>
            <a:r>
              <a:rPr lang="en-US" sz="1900" dirty="0"/>
              <a:t>Implement Azure Active Directory, Azure Active Directory Connect, and AD Join.</a:t>
            </a:r>
          </a:p>
          <a:p>
            <a:pPr marL="282575" indent="-282575">
              <a:buFont typeface="Arial" panose="020B0604020202020204" pitchFamily="34" charset="0"/>
              <a:buChar char="•"/>
            </a:pPr>
            <a:r>
              <a:rPr lang="en-US" sz="1900" dirty="0"/>
              <a:t>Secure identities with MFA, Azure AD Identity Protection, and Self-Service Password Reset.</a:t>
            </a:r>
          </a:p>
          <a:p>
            <a:pPr marL="282575" indent="-282575">
              <a:buFont typeface="Arial" panose="020B0604020202020204" pitchFamily="34" charset="0"/>
              <a:buChar char="•"/>
            </a:pPr>
            <a:r>
              <a:rPr lang="en-US" sz="1900" dirty="0"/>
              <a:t>Share data using the Import and Export service, Data Box, Content Delivery Network, and File Sync.</a:t>
            </a:r>
          </a:p>
          <a:p>
            <a:pPr marL="282575" indent="-282575">
              <a:buFont typeface="Arial" panose="020B0604020202020204" pitchFamily="34" charset="0"/>
              <a:buChar char="•"/>
            </a:pPr>
            <a:r>
              <a:rPr lang="en-US" sz="1900" dirty="0"/>
              <a:t>Monitor Azure infrastructure with Azure Monitor, Azure alerts, Log Analytics, and Network Watcher.</a:t>
            </a:r>
          </a:p>
        </p:txBody>
      </p:sp>
    </p:spTree>
    <p:extLst>
      <p:ext uri="{BB962C8B-B14F-4D97-AF65-F5344CB8AC3E}">
        <p14:creationId xmlns:p14="http://schemas.microsoft.com/office/powerpoint/2010/main" val="7825800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5244513"/>
          </a:xfrm>
        </p:spPr>
        <p:txBody>
          <a:bodyPr/>
          <a:lstStyle/>
          <a:p>
            <a:pPr marL="342900" indent="-342900">
              <a:buFont typeface="Arial" panose="020B0604020202020204" pitchFamily="34" charset="0"/>
              <a:buChar char="•"/>
            </a:pPr>
            <a:r>
              <a:rPr lang="en-US" sz="2400" dirty="0"/>
              <a:t>M01: Azure Administration</a:t>
            </a:r>
          </a:p>
          <a:p>
            <a:pPr marL="342900" indent="-342900">
              <a:buFont typeface="Arial" panose="020B0604020202020204" pitchFamily="34" charset="0"/>
              <a:buChar char="•"/>
            </a:pPr>
            <a:r>
              <a:rPr lang="en-US" sz="2400" dirty="0"/>
              <a:t>M02: Azure Virtual Machines</a:t>
            </a:r>
          </a:p>
          <a:p>
            <a:pPr marL="342900" indent="-342900">
              <a:buFont typeface="Arial" panose="020B0604020202020204" pitchFamily="34" charset="0"/>
              <a:buChar char="•"/>
            </a:pPr>
            <a:r>
              <a:rPr lang="en-US" sz="2400" dirty="0"/>
              <a:t>M03: Azure Storage</a:t>
            </a:r>
          </a:p>
          <a:p>
            <a:pPr marL="342900" indent="-342900">
              <a:buFont typeface="Arial" panose="020B0604020202020204" pitchFamily="34" charset="0"/>
              <a:buChar char="•"/>
            </a:pPr>
            <a:r>
              <a:rPr lang="en-US" sz="2400" dirty="0"/>
              <a:t>M04: Virtual Networking</a:t>
            </a:r>
          </a:p>
          <a:p>
            <a:pPr marL="342900" indent="-342900">
              <a:buFont typeface="Arial" panose="020B0604020202020204" pitchFamily="34" charset="0"/>
              <a:buChar char="•"/>
            </a:pPr>
            <a:r>
              <a:rPr lang="en-US" sz="2400" dirty="0"/>
              <a:t>M05: Intersite Connectivity</a:t>
            </a:r>
          </a:p>
          <a:p>
            <a:pPr marL="342900" indent="-342900">
              <a:buFont typeface="Arial" panose="020B0604020202020204" pitchFamily="34" charset="0"/>
              <a:buChar char="•"/>
            </a:pPr>
            <a:r>
              <a:rPr lang="en-US" sz="2400" dirty="0"/>
              <a:t>M06: Monitoring</a:t>
            </a:r>
          </a:p>
          <a:p>
            <a:pPr marL="342900" indent="-342900">
              <a:buFont typeface="Arial" panose="020B0604020202020204" pitchFamily="34" charset="0"/>
              <a:buChar char="•"/>
            </a:pPr>
            <a:r>
              <a:rPr lang="en-US" sz="2400" dirty="0"/>
              <a:t>M07: Data Protection </a:t>
            </a:r>
          </a:p>
          <a:p>
            <a:pPr marL="342900" indent="-342900">
              <a:buFont typeface="Arial" panose="020B0604020202020204" pitchFamily="34" charset="0"/>
              <a:buChar char="•"/>
            </a:pPr>
            <a:r>
              <a:rPr lang="en-US" sz="2400" dirty="0"/>
              <a:t>M08: Network Traffic Management</a:t>
            </a:r>
          </a:p>
          <a:p>
            <a:pPr marL="342900" indent="-342900">
              <a:buFont typeface="Arial" panose="020B0604020202020204" pitchFamily="34" charset="0"/>
              <a:buChar char="•"/>
            </a:pPr>
            <a:r>
              <a:rPr lang="en-US" sz="2400" dirty="0"/>
              <a:t>M09: Azure Active Directory</a:t>
            </a:r>
          </a:p>
          <a:p>
            <a:pPr marL="342900" indent="-342900">
              <a:buFont typeface="Arial" panose="020B0604020202020204" pitchFamily="34" charset="0"/>
              <a:buChar char="•"/>
            </a:pPr>
            <a:r>
              <a:rPr lang="en-US" sz="2400" dirty="0"/>
              <a:t>M10: Securing Identities</a:t>
            </a:r>
          </a:p>
          <a:p>
            <a:pPr marL="342900" indent="-342900">
              <a:buFont typeface="Arial" panose="020B0604020202020204" pitchFamily="34" charset="0"/>
              <a:buChar char="•"/>
            </a:pPr>
            <a:r>
              <a:rPr lang="en-US" sz="2400" dirty="0"/>
              <a:t>M11: Governance and Compliance</a:t>
            </a:r>
          </a:p>
          <a:p>
            <a:pPr marL="342900" indent="-342900">
              <a:buFont typeface="Arial" panose="020B0604020202020204" pitchFamily="34" charset="0"/>
              <a:buChar char="•"/>
            </a:pPr>
            <a:r>
              <a:rPr lang="en-US" sz="2400" dirty="0"/>
              <a:t>M12: Data Services</a:t>
            </a:r>
          </a:p>
        </p:txBody>
      </p:sp>
    </p:spTree>
    <p:extLst>
      <p:ext uri="{BB962C8B-B14F-4D97-AF65-F5344CB8AC3E}">
        <p14:creationId xmlns:p14="http://schemas.microsoft.com/office/powerpoint/2010/main" val="331417446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865</Words>
  <Application>Microsoft Office PowerPoint</Application>
  <PresentationFormat>Widescreen</PresentationFormat>
  <Paragraphs>105</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Consolas</vt:lpstr>
      <vt:lpstr>Segoe</vt:lpstr>
      <vt:lpstr>Segoe UI</vt:lpstr>
      <vt:lpstr>Segoe UI Light</vt:lpstr>
      <vt:lpstr>Segoe UI Semibold</vt:lpstr>
      <vt:lpstr>Segoe UI Semilight</vt:lpstr>
      <vt:lpstr>Wingdings</vt:lpstr>
      <vt:lpstr>WHITE TEMPLATE</vt:lpstr>
      <vt:lpstr>AZ-103T00A Microsoft Azure Administrator</vt:lpstr>
      <vt:lpstr>Welcome</vt:lpstr>
      <vt:lpstr>Hello! Instructor Introduction</vt:lpstr>
      <vt:lpstr>Hello! Student Introductions</vt:lpstr>
      <vt:lpstr>Facilities</vt:lpstr>
      <vt:lpstr>Cloud Administrator Role</vt:lpstr>
      <vt:lpstr>About this Course: Prerequisites</vt:lpstr>
      <vt:lpstr>About this Course: Objectives</vt:lpstr>
      <vt:lpstr>About this Course: Course Outline</vt:lpstr>
      <vt:lpstr>Certification Areas (AZ-103)</vt:lpstr>
      <vt:lpstr>Microsoft Learning Azure Pass (Optional)</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2019-04-16T13:12:37Z</dcterms:created>
  <dcterms:modified xsi:type="dcterms:W3CDTF">2019-04-16T13:12:43Z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2019-04-16T13:12:43.0506550Z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448524c9-d261-4e00-9214-e86cefb79cd3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