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6"/>
  </p:notesMasterIdLst>
  <p:sldIdLst>
    <p:sldId id="1719" r:id="rId2"/>
    <p:sldId id="2009" r:id="rId3"/>
    <p:sldId id="1866" r:id="rId4"/>
    <p:sldId id="2008" r:id="rId5"/>
    <p:sldId id="1992" r:id="rId6"/>
    <p:sldId id="1993" r:id="rId7"/>
    <p:sldId id="1997" r:id="rId8"/>
    <p:sldId id="1990" r:id="rId9"/>
    <p:sldId id="1999" r:id="rId10"/>
    <p:sldId id="1867" r:id="rId11"/>
    <p:sldId id="2006" r:id="rId12"/>
    <p:sldId id="1980" r:id="rId13"/>
    <p:sldId id="1981" r:id="rId14"/>
    <p:sldId id="2000" r:id="rId15"/>
    <p:sldId id="1986" r:id="rId16"/>
    <p:sldId id="2002" r:id="rId17"/>
    <p:sldId id="1865" r:id="rId18"/>
    <p:sldId id="2004" r:id="rId19"/>
    <p:sldId id="1994" r:id="rId20"/>
    <p:sldId id="1995" r:id="rId21"/>
    <p:sldId id="1891" r:id="rId22"/>
    <p:sldId id="1892" r:id="rId23"/>
    <p:sldId id="1893" r:id="rId24"/>
    <p:sldId id="1894" r:id="rId25"/>
    <p:sldId id="1996" r:id="rId26"/>
    <p:sldId id="1868" r:id="rId27"/>
    <p:sldId id="2007" r:id="rId28"/>
    <p:sldId id="1884" r:id="rId29"/>
    <p:sldId id="1899" r:id="rId30"/>
    <p:sldId id="1901" r:id="rId31"/>
    <p:sldId id="1903" r:id="rId32"/>
    <p:sldId id="1908" r:id="rId33"/>
    <p:sldId id="1905" r:id="rId34"/>
    <p:sldId id="190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247" autoAdjust="0"/>
  </p:normalViewPr>
  <p:slideViewPr>
    <p:cSldViewPr snapToGrid="0">
      <p:cViewPr varScale="1">
        <p:scale>
          <a:sx n="106" d="100"/>
          <a:sy n="106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4/16/2019 6:13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16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4/16/2019 6:14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14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98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9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4/16/2019 6:14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50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 Only Owner and User Access Administrator roles can create or delete management locks.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additional information, see: 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Lock resources to prevent unexpected changes: https://docs.microsoft.com/en-us/azure/azure-resource-manager/resource-group-lock-resources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4/16/2019 6:14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 Just because a service can be moved doesn’t mean there aren’t restrictions. For example, you can move a virtual network, but you must also move its dependent resources, like gateways. Learn more at the reference link.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Move resources to new resource group or subscription - https://docs.microsoft.com/en-us/azure/azure-resource-manager/resource-group-move-resources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4/16/2019 6:14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05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4/16/2019 6:14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2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5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same template across deployments so the resources are identical.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4/16/2019 6:14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 – this module does not have a lab. Students should try the demonstrations, as needed, to ensure they can use the portal, cloud shell, PowerShell, CLI, and templates.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94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https://azure.microsoft.com/en-us/resources/templates/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4/16/2019 6:14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5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13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8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0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8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5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the classes experience with PowerShell and Azure PowerShell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2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4/16/2019 6:14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1965462"/>
            <a:ext cx="4803515" cy="1661993"/>
          </a:xfrm>
        </p:spPr>
        <p:txBody>
          <a:bodyPr/>
          <a:lstStyle/>
          <a:p>
            <a:r>
              <a:rPr lang="en-US" dirty="0"/>
              <a:t>AZ-103T00A</a:t>
            </a:r>
            <a:br>
              <a:rPr lang="en-US" dirty="0"/>
            </a:br>
            <a:r>
              <a:rPr lang="en-US" dirty="0"/>
              <a:t>Module 01: </a:t>
            </a:r>
            <a:br>
              <a:rPr lang="en-US" dirty="0"/>
            </a:br>
            <a:r>
              <a:rPr lang="en-US" dirty="0"/>
              <a:t>Azure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Azure PowerShell and CLI</a:t>
            </a:r>
          </a:p>
        </p:txBody>
      </p:sp>
    </p:spTree>
    <p:extLst>
      <p:ext uri="{BB962C8B-B14F-4D97-AF65-F5344CB8AC3E}">
        <p14:creationId xmlns:p14="http://schemas.microsoft.com/office/powerpoint/2010/main" val="14742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2A81-8C75-4163-9D28-302E0F8D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 and CLI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166B-BDB6-4E58-A02A-84513FDED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PowerShell Cmdlets and Modules</a:t>
            </a:r>
          </a:p>
          <a:p>
            <a:r>
              <a:rPr lang="en-US" dirty="0"/>
              <a:t>Azure PowerShell</a:t>
            </a:r>
          </a:p>
          <a:p>
            <a:r>
              <a:rPr lang="en-US" dirty="0"/>
              <a:t>Demonstration – Working with PowerShell Locally</a:t>
            </a:r>
          </a:p>
          <a:p>
            <a:r>
              <a:rPr lang="en-US" dirty="0"/>
              <a:t>Azure CLI</a:t>
            </a:r>
          </a:p>
          <a:p>
            <a:r>
              <a:rPr lang="en-US" dirty="0"/>
              <a:t>Demonstration – Working with Azure CLI Locally</a:t>
            </a:r>
          </a:p>
        </p:txBody>
      </p:sp>
    </p:spTree>
    <p:extLst>
      <p:ext uri="{BB962C8B-B14F-4D97-AF65-F5344CB8AC3E}">
        <p14:creationId xmlns:p14="http://schemas.microsoft.com/office/powerpoint/2010/main" val="40398088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3FF3-F566-4321-8297-7D3E296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Cmdlets and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BF45B-26BC-47C8-BE5F-05978CDEB8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444" y="4506075"/>
            <a:ext cx="10738556" cy="1982081"/>
          </a:xfrm>
        </p:spPr>
        <p:txBody>
          <a:bodyPr/>
          <a:lstStyle/>
          <a:p>
            <a:r>
              <a:rPr lang="en-US" dirty="0"/>
              <a:t>Cmdlets follow a verb-noun naming convention; shipped in modules</a:t>
            </a:r>
          </a:p>
          <a:p>
            <a:r>
              <a:rPr lang="en-US" dirty="0"/>
              <a:t>Modules are a DLL file with the code to process each cmdlet</a:t>
            </a:r>
          </a:p>
          <a:p>
            <a:r>
              <a:rPr lang="en-US" dirty="0"/>
              <a:t>Load cmdlets by loading the module containing them</a:t>
            </a:r>
          </a:p>
          <a:p>
            <a:r>
              <a:rPr lang="en-US" dirty="0"/>
              <a:t>Use </a:t>
            </a:r>
            <a:r>
              <a:rPr lang="en-US" b="1" dirty="0"/>
              <a:t>Get-Modules </a:t>
            </a:r>
            <a:r>
              <a:rPr lang="en-US" dirty="0"/>
              <a:t>to see a list of loaded 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ECBDB-C270-425B-B0F7-7E797CECF76F}"/>
              </a:ext>
            </a:extLst>
          </p:cNvPr>
          <p:cNvSpPr/>
          <p:nvPr/>
        </p:nvSpPr>
        <p:spPr>
          <a:xfrm>
            <a:off x="1952978" y="1343360"/>
            <a:ext cx="83763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Get-Module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 Output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ModuleType Version    Name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---------- -------    ----                                </a:t>
            </a:r>
          </a:p>
          <a:p>
            <a:pPr>
              <a:tabLst>
                <a:tab pos="3081338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Manifest   3.1.0.0    Microsoft.PowerShell.Management     </a:t>
            </a:r>
          </a:p>
          <a:p>
            <a:pPr>
              <a:tabLst>
                <a:tab pos="3081338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Manifest   3.1.0.0    Microsoft.PowerShell.Utility</a:t>
            </a:r>
          </a:p>
          <a:p>
            <a:pPr>
              <a:tabLst>
                <a:tab pos="3081338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Binary     1.0.0.1	PackageManagement</a:t>
            </a:r>
          </a:p>
          <a:p>
            <a:pPr>
              <a:tabLst>
                <a:tab pos="3081338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Script     1.0.0.1	PowerShellGet</a:t>
            </a:r>
          </a:p>
          <a:p>
            <a:pPr>
              <a:tabLst>
                <a:tab pos="3081338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Script     2.0.0      PSReadline                         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371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PowerShell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3F3B8-5E7F-4023-BE2E-4D5C2956F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079" y="3556681"/>
            <a:ext cx="11018520" cy="24991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Lets you connect to your Azure subscription and manage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Adds the Azure-specific commands – new </a:t>
            </a:r>
            <a:r>
              <a:rPr lang="en-US" b="1" dirty="0"/>
              <a:t>Az</a:t>
            </a:r>
            <a:r>
              <a:rPr lang="en-US" dirty="0"/>
              <a:t>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Available inside a browser via the Azure Cloud 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Available as a local installation on Linux, macOS, or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an interactive and a scripting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A2EA0-8A84-4109-87A4-B758AF7CDD59}"/>
              </a:ext>
            </a:extLst>
          </p:cNvPr>
          <p:cNvSpPr/>
          <p:nvPr/>
        </p:nvSpPr>
        <p:spPr>
          <a:xfrm>
            <a:off x="1794935" y="1433672"/>
            <a:ext cx="85569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2575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New-AzVm ` </a:t>
            </a:r>
          </a:p>
          <a:p>
            <a:pPr>
              <a:tabLst>
                <a:tab pos="282575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-ResourceGroupName "CrmTestingResourceGroup" ` </a:t>
            </a:r>
          </a:p>
          <a:p>
            <a:pPr>
              <a:tabLst>
                <a:tab pos="282575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-Name "CrmUnitTests" ` </a:t>
            </a:r>
          </a:p>
          <a:p>
            <a:pPr>
              <a:tabLst>
                <a:tab pos="282575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-Image "UbuntuLTS" `</a:t>
            </a:r>
          </a:p>
          <a:p>
            <a:pPr>
              <a:tabLst>
                <a:tab pos="282575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088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F27D-7A0B-45ED-8175-6A57E819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Working with PowerShell Locally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35A2-6D38-4E09-800A-348065E13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0123424" cy="3077766"/>
          </a:xfrm>
        </p:spPr>
        <p:txBody>
          <a:bodyPr/>
          <a:lstStyle/>
          <a:p>
            <a:r>
              <a:rPr lang="en-US" dirty="0"/>
              <a:t>In this demonstration, we will install Azure Az PowerShell module locally and try a few cmdlets 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Launch PowerShell locally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 the Az module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 to Azure and view your subscription information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resources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590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08EC5-BB6E-4A07-880B-689CE6033B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644" y="2496653"/>
            <a:ext cx="11018520" cy="3016210"/>
          </a:xfrm>
        </p:spPr>
        <p:txBody>
          <a:bodyPr/>
          <a:lstStyle/>
          <a:p>
            <a:r>
              <a:rPr lang="en-US" dirty="0"/>
              <a:t>Cross-platform command-line program</a:t>
            </a:r>
          </a:p>
          <a:p>
            <a:r>
              <a:rPr lang="en-US" dirty="0"/>
              <a:t>Runs on Linux, macOS, and Windows</a:t>
            </a:r>
          </a:p>
          <a:p>
            <a:r>
              <a:rPr lang="en-US" dirty="0"/>
              <a:t>Can be used interactively or through scripts</a:t>
            </a:r>
          </a:p>
          <a:p>
            <a:r>
              <a:rPr lang="en-US" dirty="0"/>
              <a:t>Commands are structured in </a:t>
            </a:r>
            <a:r>
              <a:rPr lang="en-US" i="1" dirty="0"/>
              <a:t>_groups_</a:t>
            </a:r>
            <a:r>
              <a:rPr lang="en-US" dirty="0"/>
              <a:t> and </a:t>
            </a:r>
            <a:r>
              <a:rPr lang="en-US" i="1" dirty="0"/>
              <a:t>_subgroups_</a:t>
            </a:r>
          </a:p>
          <a:p>
            <a:r>
              <a:rPr lang="en-US" dirty="0"/>
              <a:t>Use </a:t>
            </a:r>
            <a:r>
              <a:rPr lang="en-US" i="1" dirty="0"/>
              <a:t>find </a:t>
            </a:r>
            <a:r>
              <a:rPr lang="en-US" dirty="0"/>
              <a:t>to locate commands</a:t>
            </a:r>
          </a:p>
          <a:p>
            <a:r>
              <a:rPr lang="en-US" dirty="0"/>
              <a:t>Use </a:t>
            </a:r>
            <a:r>
              <a:rPr lang="en-US" i="1" dirty="0"/>
              <a:t>--help </a:t>
            </a:r>
            <a:r>
              <a:rPr lang="en-US" dirty="0"/>
              <a:t>for more detailed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3CEE5-49B1-4257-98DD-FF1FA9915E3A}"/>
              </a:ext>
            </a:extLst>
          </p:cNvPr>
          <p:cNvSpPr/>
          <p:nvPr/>
        </p:nvSpPr>
        <p:spPr>
          <a:xfrm>
            <a:off x="1403049" y="1463817"/>
            <a:ext cx="8556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2575" algn="l"/>
              </a:tabLst>
            </a:pPr>
            <a:r>
              <a:rPr lang="en-US" sz="2800" dirty="0">
                <a:latin typeface="Consolas" panose="020B0609020204030204" pitchFamily="49" charset="0"/>
              </a:rPr>
              <a:t> az vm restart -g MyResourceGroup -n MyVm</a:t>
            </a:r>
          </a:p>
        </p:txBody>
      </p:sp>
    </p:spTree>
    <p:extLst>
      <p:ext uri="{BB962C8B-B14F-4D97-AF65-F5344CB8AC3E}">
        <p14:creationId xmlns:p14="http://schemas.microsoft.com/office/powerpoint/2010/main" val="256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F27D-7A0B-45ED-8175-6A57E819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Working with the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35A2-6D38-4E09-800A-348065E13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0123424" cy="3459409"/>
          </a:xfrm>
        </p:spPr>
        <p:txBody>
          <a:bodyPr/>
          <a:lstStyle/>
          <a:p>
            <a:r>
              <a:rPr lang="en-US" dirty="0"/>
              <a:t>In this demonstration, we will install and use the CLI locally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Install the CLI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Verify the installation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Login to Azure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a resource group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Verify the resource group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8517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03: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370652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2A81-8C75-4163-9D28-302E0F8D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166B-BDB6-4E58-A02A-84513FDED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US" dirty="0"/>
              <a:t>Resource Manager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Resource Group Deployments</a:t>
            </a:r>
          </a:p>
          <a:p>
            <a:r>
              <a:rPr lang="en-US" dirty="0"/>
              <a:t>Resource Manager Locks</a:t>
            </a:r>
          </a:p>
          <a:p>
            <a:r>
              <a:rPr lang="en-US" dirty="0"/>
              <a:t>Moving Resources</a:t>
            </a:r>
          </a:p>
          <a:p>
            <a:r>
              <a:rPr lang="en-US" dirty="0"/>
              <a:t>Removing Resources and Resource Groups</a:t>
            </a:r>
          </a:p>
          <a:p>
            <a:r>
              <a:rPr lang="en-US" dirty="0"/>
              <a:t>Demonstration- 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36105333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B204-9C57-4225-ADAF-45E6E88B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4197-DB04-4356-A457-5E9B5DADF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478272" cy="2308324"/>
          </a:xfrm>
        </p:spPr>
        <p:txBody>
          <a:bodyPr/>
          <a:lstStyle/>
          <a:p>
            <a:r>
              <a:rPr lang="en-US" dirty="0"/>
              <a:t>Provides a consistent management layer</a:t>
            </a:r>
          </a:p>
          <a:p>
            <a:r>
              <a:rPr lang="en-US" dirty="0"/>
              <a:t>Enables you to work with the resources in your solution as a group</a:t>
            </a:r>
          </a:p>
          <a:p>
            <a:r>
              <a:rPr lang="en-US" dirty="0"/>
              <a:t>Deploy, update, or delete in a single, coordinated operation</a:t>
            </a:r>
          </a:p>
          <a:p>
            <a:r>
              <a:rPr lang="en-US" dirty="0"/>
              <a:t>Provides security, auditing, and tagging features</a:t>
            </a:r>
          </a:p>
          <a:p>
            <a:r>
              <a:rPr lang="en-US" dirty="0"/>
              <a:t>Choose the tools and APIs that work best for you</a:t>
            </a:r>
          </a:p>
        </p:txBody>
      </p:sp>
      <p:pic>
        <p:nvPicPr>
          <p:cNvPr id="5" name="Picture 4" descr="Diagram showing the resource manager between the API and the resource provider. ">
            <a:extLst>
              <a:ext uri="{FF2B5EF4-FFF2-40B4-BE49-F238E27FC236}">
                <a16:creationId xmlns:a16="http://schemas.microsoft.com/office/drawing/2014/main" id="{B86AA5BC-DE48-4DFC-822E-16228FC4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21" y="1577288"/>
            <a:ext cx="5888251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47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2A81-8C75-4163-9D28-302E0F8D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166B-BDB6-4E58-A02A-84513FDED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Azure Portal and Cloud Shell</a:t>
            </a:r>
          </a:p>
          <a:p>
            <a:r>
              <a:rPr lang="en-US" dirty="0"/>
              <a:t>Azure PowerShell and CLI</a:t>
            </a:r>
          </a:p>
          <a:p>
            <a:r>
              <a:rPr lang="en-US" dirty="0"/>
              <a:t>Resource Manager</a:t>
            </a:r>
          </a:p>
          <a:p>
            <a:r>
              <a:rPr lang="en-US" dirty="0"/>
              <a:t>ARM Templates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370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C73A-478B-4C59-9132-A9B85038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58830-F08A-46C3-8049-40F2788FC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resource</a:t>
            </a:r>
            <a:r>
              <a:rPr lang="en-US" dirty="0"/>
              <a:t> is simply a single service instance in Azure</a:t>
            </a:r>
          </a:p>
          <a:p>
            <a:r>
              <a:rPr lang="en-US" dirty="0"/>
              <a:t>A </a:t>
            </a:r>
            <a:r>
              <a:rPr lang="en-US" b="1" dirty="0"/>
              <a:t>resource group </a:t>
            </a:r>
            <a:r>
              <a:rPr lang="en-US" dirty="0"/>
              <a:t>is a logical grouping of resources</a:t>
            </a:r>
          </a:p>
          <a:p>
            <a:r>
              <a:rPr lang="en-US" dirty="0"/>
              <a:t>An </a:t>
            </a:r>
            <a:r>
              <a:rPr lang="en-US" b="1" dirty="0"/>
              <a:t>Azure</a:t>
            </a:r>
            <a:r>
              <a:rPr lang="en-US" dirty="0"/>
              <a:t> </a:t>
            </a:r>
            <a:r>
              <a:rPr lang="en-US" b="1" dirty="0"/>
              <a:t>resource manager template </a:t>
            </a:r>
            <a:r>
              <a:rPr lang="en-US" dirty="0"/>
              <a:t>is a JSON file that allows you to declaratively describe a set of resources </a:t>
            </a:r>
          </a:p>
          <a:p>
            <a:r>
              <a:rPr lang="en-US" dirty="0"/>
              <a:t>A </a:t>
            </a:r>
            <a:r>
              <a:rPr lang="en-US" b="1" dirty="0"/>
              <a:t>declarative syntax </a:t>
            </a:r>
            <a:r>
              <a:rPr lang="en-US" dirty="0"/>
              <a:t>is what a template uses to state what you intend to create</a:t>
            </a:r>
          </a:p>
          <a:p>
            <a:r>
              <a:rPr lang="en-US" dirty="0"/>
              <a:t>A </a:t>
            </a:r>
            <a:r>
              <a:rPr lang="en-US" b="1" dirty="0"/>
              <a:t>resource provider </a:t>
            </a:r>
            <a:r>
              <a:rPr lang="en-US" dirty="0"/>
              <a:t>is service that supplies the resources you can deploy and manage through Resource Manager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75921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/>
              <a:t>Resource Groups and Deployments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589479"/>
            <a:ext cx="6196610" cy="3791807"/>
          </a:xfrm>
        </p:spPr>
        <p:txBody>
          <a:bodyPr/>
          <a:lstStyle/>
          <a:p>
            <a:pPr lvl="0"/>
            <a:r>
              <a:rPr lang="en-US" dirty="0"/>
              <a:t>Resources can only exist in one resource group</a:t>
            </a:r>
          </a:p>
          <a:p>
            <a:pPr lvl="0"/>
            <a:r>
              <a:rPr lang="en-US" dirty="0"/>
              <a:t>Groups cannot be renamed</a:t>
            </a:r>
          </a:p>
          <a:p>
            <a:pPr lvl="0"/>
            <a:r>
              <a:rPr lang="en-US" dirty="0"/>
              <a:t>Groups can have resources of many different types (services)</a:t>
            </a:r>
          </a:p>
          <a:p>
            <a:pPr lvl="0"/>
            <a:r>
              <a:rPr lang="en-US" dirty="0"/>
              <a:t>Groups can have resources from many different regions</a:t>
            </a:r>
          </a:p>
          <a:p>
            <a:pPr lvl="0"/>
            <a:r>
              <a:rPr lang="en-US" dirty="0"/>
              <a:t>Deployments are incremental</a:t>
            </a:r>
          </a:p>
        </p:txBody>
      </p:sp>
      <p:pic>
        <p:nvPicPr>
          <p:cNvPr id="2" name="Picture 1" descr="Diagram. An Enterprise Subscription has one Accounting App Resource Group. The Resource Group has three resources: Web App resource, Logic App resource, and Cosmos DB resource. ">
            <a:extLst>
              <a:ext uri="{FF2B5EF4-FFF2-40B4-BE49-F238E27FC236}">
                <a16:creationId xmlns:a16="http://schemas.microsoft.com/office/drawing/2014/main" id="{795F3024-2EB0-474E-BCD9-E6BCFD233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56" y="1530196"/>
            <a:ext cx="4846740" cy="362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DE8C21-D3A8-40BD-96CA-9D69A7AF1A53}"/>
              </a:ext>
            </a:extLst>
          </p:cNvPr>
          <p:cNvSpPr/>
          <p:nvPr/>
        </p:nvSpPr>
        <p:spPr>
          <a:xfrm>
            <a:off x="584885" y="5677583"/>
            <a:ext cx="111293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chemeClr val="accent3"/>
                </a:solidFill>
                <a:effectLst/>
                <a:latin typeface="Segoe UI VSS (Regular)"/>
              </a:rPr>
              <a:t>✔️</a:t>
            </a:r>
            <a:r>
              <a:rPr lang="en-US" b="0" i="0" u="none" strike="noStrike" dirty="0">
                <a:effectLst/>
                <a:latin typeface="Segoe UI VSS (Regular)"/>
              </a:rPr>
              <a:t> </a:t>
            </a: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By scoping permissions to a resource group, you can add/remove and modify resources easily</a:t>
            </a:r>
          </a:p>
        </p:txBody>
      </p:sp>
    </p:spTree>
    <p:extLst>
      <p:ext uri="{BB962C8B-B14F-4D97-AF65-F5344CB8AC3E}">
        <p14:creationId xmlns:p14="http://schemas.microsoft.com/office/powerpoint/2010/main" val="362281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30F1-5051-4E93-9C87-3C53BC5E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/>
              <a:t>Resource Manager 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C891D-307E-4D2E-9096-D2722E623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4373134"/>
            <a:ext cx="11018520" cy="1982081"/>
          </a:xfrm>
        </p:spPr>
        <p:txBody>
          <a:bodyPr/>
          <a:lstStyle/>
          <a:p>
            <a:r>
              <a:rPr lang="en-US" dirty="0"/>
              <a:t>Associate the lock with a subscription, resource group, or resource</a:t>
            </a:r>
          </a:p>
          <a:p>
            <a:r>
              <a:rPr lang="en-US" dirty="0"/>
              <a:t>Locks are inherited by child resources</a:t>
            </a:r>
          </a:p>
          <a:p>
            <a:pPr lvl="0"/>
            <a:r>
              <a:rPr lang="en-US" dirty="0"/>
              <a:t>Read-Only locks prevent any changes to the resource</a:t>
            </a:r>
          </a:p>
          <a:p>
            <a:pPr lvl="0"/>
            <a:r>
              <a:rPr lang="en-US" dirty="0"/>
              <a:t>Delete locks prevent deletion</a:t>
            </a:r>
          </a:p>
        </p:txBody>
      </p:sp>
      <p:pic>
        <p:nvPicPr>
          <p:cNvPr id="7" name="Picture 6" descr="Screenshot of the Management locks page. In the Settings options, Locks are highlighted and in the Add Lock page, the Lock type, Ready-only, and Delete option are displayed and highlighted.">
            <a:extLst>
              <a:ext uri="{FF2B5EF4-FFF2-40B4-BE49-F238E27FC236}">
                <a16:creationId xmlns:a16="http://schemas.microsoft.com/office/drawing/2014/main" id="{049512F6-7EBC-49B4-B41B-B9E0F624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34" y="1235403"/>
            <a:ext cx="6629400" cy="28194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4269742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30F1-5051-4E93-9C87-3C53BC5E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/>
              <a:t>Moving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C891D-307E-4D2E-9096-D2722E623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4373134"/>
            <a:ext cx="11018520" cy="1809726"/>
          </a:xfrm>
        </p:spPr>
        <p:txBody>
          <a:bodyPr/>
          <a:lstStyle/>
          <a:p>
            <a:r>
              <a:rPr lang="en-US" dirty="0"/>
              <a:t>When moving resources, both the source group and the target group are locked during the operation</a:t>
            </a:r>
          </a:p>
          <a:p>
            <a:pPr lvl="0"/>
            <a:r>
              <a:rPr lang="en-US" dirty="0"/>
              <a:t>Services that cannot be moved: AD Domain Services, ExpressRoute, and Site Recovery</a:t>
            </a:r>
          </a:p>
        </p:txBody>
      </p:sp>
      <p:pic>
        <p:nvPicPr>
          <p:cNvPr id="5" name="Picture 4" descr="Diagram showing how 2 subscriptions: Subscription 1 with two resource groups and Subscription 1 with one resource groups. A resource (in this case a VM) is shown in Resource Group 1 in Subscription 1, with arrows pointing to both Resource Group 2 and the resource group in Subscription 2. This shows that resources can be moved to either a new subscription or a new resource group in the same subscription.">
            <a:extLst>
              <a:ext uri="{FF2B5EF4-FFF2-40B4-BE49-F238E27FC236}">
                <a16:creationId xmlns:a16="http://schemas.microsoft.com/office/drawing/2014/main" id="{1B315358-8ECD-4A90-B9AB-E02872A054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97" y="1435100"/>
            <a:ext cx="6802252" cy="2412505"/>
          </a:xfrm>
          <a:prstGeom prst="rect">
            <a:avLst/>
          </a:prstGeom>
          <a:noFill/>
        </p:spPr>
      </p:pic>
      <p:pic>
        <p:nvPicPr>
          <p:cNvPr id="4" name="Picture 3" descr="Screenshot of the Move menu. Two choices are shown: Move to another resource group and Move to another subscription. ">
            <a:extLst>
              <a:ext uri="{FF2B5EF4-FFF2-40B4-BE49-F238E27FC236}">
                <a16:creationId xmlns:a16="http://schemas.microsoft.com/office/drawing/2014/main" id="{7E6DA282-8BE0-4F78-A5A4-98ADFB1CC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289" y="2019300"/>
            <a:ext cx="1952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28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30F1-5051-4E93-9C87-3C53BC5E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/>
              <a:t>Removing Resources and Resource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C891D-307E-4D2E-9096-D2722E623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4835170"/>
          </a:xfrm>
        </p:spPr>
        <p:txBody>
          <a:bodyPr/>
          <a:lstStyle/>
          <a:p>
            <a:r>
              <a:rPr lang="en-US" dirty="0"/>
              <a:t>Resource Groups</a:t>
            </a:r>
          </a:p>
          <a:p>
            <a:endParaRPr lang="en-US" sz="1050" dirty="0"/>
          </a:p>
          <a:p>
            <a:endParaRPr lang="en-US" dirty="0"/>
          </a:p>
          <a:p>
            <a:pPr marL="0" indent="0">
              <a:buNone/>
            </a:pPr>
            <a:endParaRPr lang="en-US" sz="4000" dirty="0"/>
          </a:p>
          <a:p>
            <a:pPr marL="228600" lvl="1" indent="0">
              <a:buNone/>
              <a:tabLst>
                <a:tab pos="747713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Remove-AzResourceGroup -Name "ContosoRG01"</a:t>
            </a:r>
            <a:endParaRPr lang="en-US" sz="1400" dirty="0"/>
          </a:p>
          <a:p>
            <a:r>
              <a:rPr lang="en-US" dirty="0"/>
              <a:t>Resources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28625" lvl="2" indent="0">
              <a:buNone/>
              <a:tabLst>
                <a:tab pos="688975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Remove-AzResource -ResourceId &lt;ResourceID&gt; </a:t>
            </a:r>
            <a:endParaRPr lang="en-US" dirty="0"/>
          </a:p>
        </p:txBody>
      </p:sp>
      <p:pic>
        <p:nvPicPr>
          <p:cNvPr id="6" name="Picture 5" descr="Screenshot from the portal of the route table page, with the Delete button highlighted to show you can delete an individual resource within a resource group.">
            <a:extLst>
              <a:ext uri="{FF2B5EF4-FFF2-40B4-BE49-F238E27FC236}">
                <a16:creationId xmlns:a16="http://schemas.microsoft.com/office/drawing/2014/main" id="{27B741BB-457E-4B05-8B94-7C260A831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33" y="4305856"/>
            <a:ext cx="4552950" cy="14763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" name="Picture 7" descr="Screenshot showing the Delete resource group button (highlighted) in the portal.">
            <a:extLst>
              <a:ext uri="{FF2B5EF4-FFF2-40B4-BE49-F238E27FC236}">
                <a16:creationId xmlns:a16="http://schemas.microsoft.com/office/drawing/2014/main" id="{29FC87FF-6E10-42C2-A00D-F1C966E3D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326" y="2104592"/>
            <a:ext cx="6000750" cy="115252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48785664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9C67-A34E-4FF0-8143-35AC8C41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Resource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E3A5E-8E7C-4A42-A597-555886E8B5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demonstration, we will create and delete resource locks</a:t>
            </a:r>
          </a:p>
          <a:p>
            <a:pPr lvl="1"/>
            <a:r>
              <a:rPr lang="en-US" sz="2800" dirty="0"/>
              <a:t>Manage resource groups in the portal</a:t>
            </a:r>
          </a:p>
          <a:p>
            <a:pPr lvl="1"/>
            <a:r>
              <a:rPr lang="en-US" sz="2800" dirty="0"/>
              <a:t>Manage resource groups with PowerShell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40332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04: ARM Templates</a:t>
            </a:r>
          </a:p>
        </p:txBody>
      </p:sp>
    </p:spTree>
    <p:extLst>
      <p:ext uri="{BB962C8B-B14F-4D97-AF65-F5344CB8AC3E}">
        <p14:creationId xmlns:p14="http://schemas.microsoft.com/office/powerpoint/2010/main" val="20881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2A81-8C75-4163-9D28-302E0F8D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166B-BDB6-4E58-A02A-84513FDED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28521"/>
          </a:xfrm>
        </p:spPr>
        <p:txBody>
          <a:bodyPr/>
          <a:lstStyle/>
          <a:p>
            <a:r>
              <a:rPr lang="en-US" sz="2400" dirty="0"/>
              <a:t>Template Advantages</a:t>
            </a:r>
          </a:p>
          <a:p>
            <a:r>
              <a:rPr lang="en-US" sz="2400" dirty="0"/>
              <a:t>Template Schema</a:t>
            </a:r>
          </a:p>
          <a:p>
            <a:r>
              <a:rPr lang="en-US" sz="2400" dirty="0"/>
              <a:t>Template Parameters</a:t>
            </a:r>
          </a:p>
          <a:p>
            <a:r>
              <a:rPr lang="en-US" sz="2400" dirty="0"/>
              <a:t>Template Variables</a:t>
            </a:r>
          </a:p>
          <a:p>
            <a:r>
              <a:rPr lang="en-US" sz="2400" dirty="0"/>
              <a:t>QuickStart Templates</a:t>
            </a:r>
          </a:p>
          <a:p>
            <a:r>
              <a:rPr lang="en-US" sz="2400" dirty="0"/>
              <a:t>Demonstration – QuickStart Templates</a:t>
            </a:r>
          </a:p>
          <a:p>
            <a:r>
              <a:rPr lang="en-US" sz="2400" dirty="0"/>
              <a:t>Demonstration – Run Templates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282616823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/>
              <a:t>Template Advantages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589479"/>
            <a:ext cx="6196610" cy="3533275"/>
          </a:xfrm>
        </p:spPr>
        <p:txBody>
          <a:bodyPr/>
          <a:lstStyle/>
          <a:p>
            <a:r>
              <a:rPr lang="en-US" dirty="0"/>
              <a:t>Improves consistency</a:t>
            </a:r>
          </a:p>
          <a:p>
            <a:r>
              <a:rPr lang="en-US" dirty="0"/>
              <a:t>Express complex deployments</a:t>
            </a:r>
          </a:p>
          <a:p>
            <a:r>
              <a:rPr lang="en-US" dirty="0"/>
              <a:t>Reduce manual, error prone tasks</a:t>
            </a:r>
          </a:p>
          <a:p>
            <a:r>
              <a:rPr lang="en-US" dirty="0"/>
              <a:t>Express requirements through code</a:t>
            </a:r>
          </a:p>
          <a:p>
            <a:r>
              <a:rPr lang="en-US" dirty="0"/>
              <a:t>Promotes reuse</a:t>
            </a:r>
          </a:p>
          <a:p>
            <a:r>
              <a:rPr lang="en-US" dirty="0"/>
              <a:t>Modular and can be linked</a:t>
            </a:r>
          </a:p>
          <a:p>
            <a:r>
              <a:rPr lang="en-US" dirty="0"/>
              <a:t>Simplifies orchestration</a:t>
            </a:r>
          </a:p>
        </p:txBody>
      </p:sp>
      <p:grpSp>
        <p:nvGrpSpPr>
          <p:cNvPr id="5" name="Group 4" descr="An ARM template is shown being deployed in Development, Production, and Quality Assurance. ">
            <a:extLst>
              <a:ext uri="{FF2B5EF4-FFF2-40B4-BE49-F238E27FC236}">
                <a16:creationId xmlns:a16="http://schemas.microsoft.com/office/drawing/2014/main" id="{17DBA4EE-1510-4FEB-9A72-0F49DC88BBAB}"/>
              </a:ext>
            </a:extLst>
          </p:cNvPr>
          <p:cNvGrpSpPr/>
          <p:nvPr/>
        </p:nvGrpSpPr>
        <p:grpSpPr>
          <a:xfrm>
            <a:off x="7264146" y="1461317"/>
            <a:ext cx="3368185" cy="3675560"/>
            <a:chOff x="409260" y="1290889"/>
            <a:chExt cx="2908098" cy="36755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185C2-7528-45DF-8F51-CED2629D6B8D}"/>
                </a:ext>
              </a:extLst>
            </p:cNvPr>
            <p:cNvSpPr/>
            <p:nvPr/>
          </p:nvSpPr>
          <p:spPr bwMode="auto">
            <a:xfrm>
              <a:off x="409260" y="1290889"/>
              <a:ext cx="1790301" cy="642523"/>
            </a:xfrm>
            <a:prstGeom prst="rect">
              <a:avLst/>
            </a:prstGeom>
            <a:solidFill>
              <a:srgbClr val="EBF1D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Segoe UI" pitchFamily="34" charset="0"/>
                </a:rPr>
                <a:t>ARM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Segoe UI" pitchFamily="34" charset="0"/>
                </a:rPr>
                <a:t>Template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6F11A-974F-48F2-8432-F54F72582827}"/>
                </a:ext>
              </a:extLst>
            </p:cNvPr>
            <p:cNvSpPr/>
            <p:nvPr/>
          </p:nvSpPr>
          <p:spPr bwMode="auto">
            <a:xfrm>
              <a:off x="1527057" y="2276626"/>
              <a:ext cx="1790301" cy="6425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A681F5-6C1E-47C1-9187-917D19CC2C81}"/>
                </a:ext>
              </a:extLst>
            </p:cNvPr>
            <p:cNvSpPr/>
            <p:nvPr/>
          </p:nvSpPr>
          <p:spPr bwMode="auto">
            <a:xfrm>
              <a:off x="1527057" y="4323926"/>
              <a:ext cx="1790301" cy="64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Segoe UI" pitchFamily="34" charset="0"/>
                </a:rPr>
                <a:t>Quality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Segoe UI" pitchFamily="34" charset="0"/>
                </a:rPr>
                <a:t>Assurance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E43D46-0B25-4589-B644-CFC1BE0074B7}"/>
                </a:ext>
              </a:extLst>
            </p:cNvPr>
            <p:cNvSpPr/>
            <p:nvPr/>
          </p:nvSpPr>
          <p:spPr bwMode="auto">
            <a:xfrm>
              <a:off x="1527057" y="3300276"/>
              <a:ext cx="1790301" cy="642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Segoe UI" pitchFamily="34" charset="0"/>
                </a:rPr>
                <a:t>Production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1E99D06-8763-496C-887D-A73563BD1E76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 rot="16200000" flipH="1">
              <a:off x="1083496" y="2154327"/>
              <a:ext cx="664476" cy="222646"/>
            </a:xfrm>
            <a:prstGeom prst="bentConnector2">
              <a:avLst/>
            </a:prstGeom>
            <a:ln w="158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2945F88-F91C-431E-8281-3A4B9E844192}"/>
                </a:ext>
              </a:extLst>
            </p:cNvPr>
            <p:cNvCxnSpPr>
              <a:cxnSpLocks/>
              <a:stCxn id="7" idx="2"/>
              <a:endCxn id="11" idx="1"/>
            </p:cNvCxnSpPr>
            <p:nvPr/>
          </p:nvCxnSpPr>
          <p:spPr>
            <a:xfrm rot="16200000" flipH="1">
              <a:off x="571671" y="2666152"/>
              <a:ext cx="1688126" cy="222646"/>
            </a:xfrm>
            <a:prstGeom prst="bentConnector2">
              <a:avLst/>
            </a:prstGeom>
            <a:ln w="158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055DEBE-E1DB-4540-B1B6-2F8C711EF887}"/>
                </a:ext>
              </a:extLst>
            </p:cNvPr>
            <p:cNvCxnSpPr>
              <a:cxnSpLocks/>
              <a:stCxn id="7" idx="2"/>
              <a:endCxn id="9" idx="1"/>
            </p:cNvCxnSpPr>
            <p:nvPr/>
          </p:nvCxnSpPr>
          <p:spPr>
            <a:xfrm rot="16200000" flipH="1">
              <a:off x="59846" y="3177977"/>
              <a:ext cx="2711776" cy="222646"/>
            </a:xfrm>
            <a:prstGeom prst="bentConnector2">
              <a:avLst/>
            </a:prstGeom>
            <a:ln w="158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43C9-A706-480F-A06C-1ED3746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1496A-E9C4-4C45-8101-7C5DB568F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760156" cy="3791807"/>
          </a:xfrm>
        </p:spPr>
        <p:txBody>
          <a:bodyPr/>
          <a:lstStyle/>
          <a:p>
            <a:r>
              <a:rPr lang="en-US" dirty="0"/>
              <a:t>Defines all the Resource Manager resources in a deployment</a:t>
            </a:r>
          </a:p>
          <a:p>
            <a:r>
              <a:rPr lang="en-US" dirty="0"/>
              <a:t>Written in JSON</a:t>
            </a:r>
          </a:p>
          <a:p>
            <a:r>
              <a:rPr lang="en-US" dirty="0"/>
              <a:t>A collection of key-value pairs</a:t>
            </a:r>
          </a:p>
          <a:p>
            <a:r>
              <a:rPr lang="en-US" dirty="0"/>
              <a:t>Each key is a string</a:t>
            </a:r>
          </a:p>
          <a:p>
            <a:r>
              <a:rPr lang="en-US" dirty="0"/>
              <a:t>Each values can be a string, number, Boolean expression, list of values, object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F7015-6340-491E-BD3D-FA6E3242D05F}"/>
              </a:ext>
            </a:extLst>
          </p:cNvPr>
          <p:cNvSpPr/>
          <p:nvPr/>
        </p:nvSpPr>
        <p:spPr>
          <a:xfrm>
            <a:off x="6322569" y="1199211"/>
            <a:ext cx="58694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"$schema": 	"http://schema.management.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azure.com/schemas/2015-01-	01/deploymentTemplate.json#",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"contentVersion": "",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"parameters": {  },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"variables": {  },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"functions": [  ],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"resources": [  ],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"outputs": {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97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Azure Portal and Cloud Shell</a:t>
            </a:r>
          </a:p>
        </p:txBody>
      </p:sp>
    </p:spTree>
    <p:extLst>
      <p:ext uri="{BB962C8B-B14F-4D97-AF65-F5344CB8AC3E}">
        <p14:creationId xmlns:p14="http://schemas.microsoft.com/office/powerpoint/2010/main" val="10213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785C-880A-4483-946F-1BEE5178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ED16-1B3D-4D72-A55A-005908060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490720" cy="3964162"/>
          </a:xfrm>
        </p:spPr>
        <p:txBody>
          <a:bodyPr/>
          <a:lstStyle/>
          <a:p>
            <a:r>
              <a:rPr lang="en-US" dirty="0"/>
              <a:t>Specify which values are configurable when the template runs</a:t>
            </a:r>
          </a:p>
          <a:p>
            <a:r>
              <a:rPr lang="en-US" dirty="0"/>
              <a:t>This example has two parameters: one for a VM’s username (adminUsername), and one for its password (adminPassword)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E2F39-4978-4F8D-A10B-494C4BFD1A38}"/>
              </a:ext>
            </a:extLst>
          </p:cNvPr>
          <p:cNvSpPr/>
          <p:nvPr/>
        </p:nvSpPr>
        <p:spPr>
          <a:xfrm>
            <a:off x="5475110" y="1265018"/>
            <a:ext cx="646853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"parameters":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"adminUsername":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"type": "string",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"metadata":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"description": "Username for the Virtual Machine."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"adminPassword":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"type": "securestring",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"metadata":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"description": "Password for the Virtual Machine."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29716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375D-F3AB-4FFB-AF7F-50402070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FF03A-8009-438F-B3F8-C7665CD78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550508" cy="3619452"/>
          </a:xfrm>
        </p:spPr>
        <p:txBody>
          <a:bodyPr/>
          <a:lstStyle/>
          <a:p>
            <a:r>
              <a:rPr lang="en-US" dirty="0"/>
              <a:t>Define values that are used throughout the template</a:t>
            </a:r>
          </a:p>
          <a:p>
            <a:r>
              <a:rPr lang="en-US" dirty="0"/>
              <a:t>Makes your templates easier to maintain</a:t>
            </a:r>
          </a:p>
          <a:p>
            <a:r>
              <a:rPr lang="en-US" dirty="0"/>
              <a:t>This example provides variables that describe networking features for a virtual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E1274-7427-427C-8FFC-DCDBB3DEBD83}"/>
              </a:ext>
            </a:extLst>
          </p:cNvPr>
          <p:cNvSpPr/>
          <p:nvPr/>
        </p:nvSpPr>
        <p:spPr>
          <a:xfrm>
            <a:off x="5826369" y="1839449"/>
            <a:ext cx="57677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"variables":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"nicName": "myVMNic",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"addressPrefix": "10.0.0.0/16",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"subnetName": "Subnet",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"subnetPrefix": "10.0.0.0/24",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"publicIPAddressName": "myPublicIP",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"virtualNetworkName": "MyVNET"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824454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955-E420-4B26-B888-C33E9BBB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QuickStart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4D70-4F38-4DFA-9B84-08B86F453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867031" cy="3102388"/>
          </a:xfrm>
        </p:spPr>
        <p:txBody>
          <a:bodyPr/>
          <a:lstStyle/>
          <a:p>
            <a:r>
              <a:rPr lang="en-US" dirty="0"/>
              <a:t>Resource Manager templates provided by the Azure community</a:t>
            </a:r>
          </a:p>
          <a:p>
            <a:r>
              <a:rPr lang="en-US" dirty="0"/>
              <a:t>Provides everything you need to deploy your solution or  serves as a starting point for your template</a:t>
            </a:r>
          </a:p>
        </p:txBody>
      </p:sp>
      <p:pic>
        <p:nvPicPr>
          <p:cNvPr id="4" name="Picture 3" descr="Screenshot of the QuickStart templates page. A template to create a storage account is shown. ">
            <a:extLst>
              <a:ext uri="{FF2B5EF4-FFF2-40B4-BE49-F238E27FC236}">
                <a16:creationId xmlns:a16="http://schemas.microsoft.com/office/drawing/2014/main" id="{69AE4533-D40C-4B3F-8DDD-17A1B3E6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22" y="1367936"/>
            <a:ext cx="6115050" cy="4200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6C3EAF-75AA-473F-9284-F0FD553BBFD9}"/>
              </a:ext>
            </a:extLst>
          </p:cNvPr>
          <p:cNvSpPr/>
          <p:nvPr/>
        </p:nvSpPr>
        <p:spPr>
          <a:xfrm>
            <a:off x="663929" y="5908165"/>
            <a:ext cx="914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https://azure.microsoft.com/en-us/resources/templates/ </a:t>
            </a:r>
          </a:p>
        </p:txBody>
      </p:sp>
    </p:spTree>
    <p:extLst>
      <p:ext uri="{BB962C8B-B14F-4D97-AF65-F5344CB8AC3E}">
        <p14:creationId xmlns:p14="http://schemas.microsoft.com/office/powerpoint/2010/main" val="58451149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7C15-818F-403E-8351-B8AD7A73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QuickStart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FFD95-5BE0-48ED-BCCD-AA990509C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In this demonstration, you will explore QuickStart templates</a:t>
            </a:r>
          </a:p>
          <a:p>
            <a:pPr lvl="1"/>
            <a:r>
              <a:rPr lang="en-US" sz="2800" dirty="0"/>
              <a:t>Explore the QuickStart gallery</a:t>
            </a:r>
          </a:p>
          <a:p>
            <a:pPr lvl="1"/>
            <a:r>
              <a:rPr lang="en-US" sz="2800" dirty="0"/>
              <a:t>Explore a template</a:t>
            </a:r>
          </a:p>
        </p:txBody>
      </p:sp>
    </p:spTree>
    <p:extLst>
      <p:ext uri="{BB962C8B-B14F-4D97-AF65-F5344CB8AC3E}">
        <p14:creationId xmlns:p14="http://schemas.microsoft.com/office/powerpoint/2010/main" val="35048113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06A8-7297-4381-A5CF-82B697D2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Run Templates with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07BC8-50D5-4917-82CB-53B5DF303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634567"/>
          </a:xfrm>
        </p:spPr>
        <p:txBody>
          <a:bodyPr/>
          <a:lstStyle/>
          <a:p>
            <a:r>
              <a:rPr lang="en-US" dirty="0"/>
              <a:t>In this demonstration, you will create new Azure resources using PowerShell and Resource Manage templates</a:t>
            </a:r>
          </a:p>
          <a:p>
            <a:pPr lvl="1"/>
            <a:r>
              <a:rPr lang="en-US" sz="2400" dirty="0"/>
              <a:t>Connect to your subscription</a:t>
            </a:r>
          </a:p>
          <a:p>
            <a:pPr lvl="1"/>
            <a:r>
              <a:rPr lang="en-US" sz="2400" dirty="0"/>
              <a:t>Create the resource group</a:t>
            </a:r>
          </a:p>
          <a:p>
            <a:pPr lvl="1"/>
            <a:r>
              <a:rPr lang="en-US" sz="2400" dirty="0"/>
              <a:t>Deploy the template into the resource group</a:t>
            </a:r>
          </a:p>
          <a:p>
            <a:pPr lvl="1"/>
            <a:r>
              <a:rPr lang="en-US" sz="2400" dirty="0"/>
              <a:t>Verify the template deployed</a:t>
            </a:r>
          </a:p>
        </p:txBody>
      </p:sp>
    </p:spTree>
    <p:extLst>
      <p:ext uri="{BB962C8B-B14F-4D97-AF65-F5344CB8AC3E}">
        <p14:creationId xmlns:p14="http://schemas.microsoft.com/office/powerpoint/2010/main" val="27929137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2A81-8C75-4163-9D28-302E0F8D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 and Cloud Shell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166B-BDB6-4E58-A02A-84513FDED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Azure Portal</a:t>
            </a:r>
          </a:p>
          <a:p>
            <a:r>
              <a:rPr lang="en-US" dirty="0"/>
              <a:t>Azure Mobile App</a:t>
            </a:r>
          </a:p>
          <a:p>
            <a:r>
              <a:rPr lang="en-US" dirty="0"/>
              <a:t>Demonstration – Azure Portal</a:t>
            </a:r>
          </a:p>
          <a:p>
            <a:r>
              <a:rPr lang="en-US" dirty="0"/>
              <a:t>Azure Cloud Shell</a:t>
            </a:r>
          </a:p>
          <a:p>
            <a:r>
              <a:rPr lang="en-US" dirty="0"/>
              <a:t>Demonstration – Cloud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42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9C61-791D-49FC-BDEC-BD2305F2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C24E-6D49-4059-9617-C5F9D5D26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800600" cy="3877985"/>
          </a:xfrm>
        </p:spPr>
        <p:txBody>
          <a:bodyPr/>
          <a:lstStyle/>
          <a:p>
            <a:r>
              <a:rPr lang="en-US" dirty="0"/>
              <a:t>Search resources, services, and docs</a:t>
            </a:r>
          </a:p>
          <a:p>
            <a:r>
              <a:rPr lang="en-US" dirty="0"/>
              <a:t>Manage resources</a:t>
            </a:r>
          </a:p>
          <a:p>
            <a:r>
              <a:rPr lang="en-US" dirty="0"/>
              <a:t>Create customized dashboards and favorites</a:t>
            </a:r>
          </a:p>
          <a:p>
            <a:r>
              <a:rPr lang="en-US" dirty="0"/>
              <a:t>Access the Cloud Shell</a:t>
            </a:r>
          </a:p>
          <a:p>
            <a:r>
              <a:rPr lang="en-US" dirty="0"/>
              <a:t>Receive notifications</a:t>
            </a:r>
          </a:p>
          <a:p>
            <a:endParaRPr lang="en-US" dirty="0"/>
          </a:p>
        </p:txBody>
      </p:sp>
      <p:pic>
        <p:nvPicPr>
          <p:cNvPr id="4" name="Picture 3" descr="Screenshot of the Azure portal dashboard page. ">
            <a:extLst>
              <a:ext uri="{FF2B5EF4-FFF2-40B4-BE49-F238E27FC236}">
                <a16:creationId xmlns:a16="http://schemas.microsoft.com/office/drawing/2014/main" id="{814F2CFB-1CC5-4E8F-AEF8-05F0784C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90" y="1368436"/>
            <a:ext cx="6455184" cy="4379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44530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EA75-25FC-4C09-98C3-69D01367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425E-0200-4004-A31E-E16B934A7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4189986"/>
            <a:ext cx="11018520" cy="2499146"/>
          </a:xfrm>
        </p:spPr>
        <p:txBody>
          <a:bodyPr/>
          <a:lstStyle/>
          <a:p>
            <a:r>
              <a:rPr lang="en-US" b="1" dirty="0"/>
              <a:t>Stay connected to the cloud </a:t>
            </a:r>
          </a:p>
          <a:p>
            <a:r>
              <a:rPr lang="en-US" b="1" dirty="0"/>
              <a:t>Check status and critical metrics anytime, anywhere</a:t>
            </a:r>
            <a:endParaRPr lang="en-US" dirty="0"/>
          </a:p>
          <a:p>
            <a:r>
              <a:rPr lang="en-US" b="1" dirty="0"/>
              <a:t>Diagnose and fix issues quickly </a:t>
            </a:r>
          </a:p>
          <a:p>
            <a:r>
              <a:rPr lang="en-US" b="1" dirty="0"/>
              <a:t>Run commands to manage your Azure resources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Two devices are shown. One has the diagnostic page and the other has the cloud shell console. ">
            <a:extLst>
              <a:ext uri="{FF2B5EF4-FFF2-40B4-BE49-F238E27FC236}">
                <a16:creationId xmlns:a16="http://schemas.microsoft.com/office/drawing/2014/main" id="{D6392E82-FF6E-4500-A0A6-BE5F4321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46" y="1364688"/>
            <a:ext cx="6999751" cy="252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57189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3944-CBE3-4DBE-88DB-E267C38D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B2AFE-FB06-4E8B-AA6B-91F5507C9A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demonstration, you will explore the Azure portal</a:t>
            </a:r>
          </a:p>
          <a:p>
            <a:pPr lvl="1"/>
            <a:r>
              <a:rPr lang="en-US" sz="2800" dirty="0"/>
              <a:t>Help and keyboard shortcuts</a:t>
            </a:r>
          </a:p>
          <a:p>
            <a:pPr lvl="1"/>
            <a:r>
              <a:rPr lang="en-US" sz="2800" dirty="0"/>
              <a:t>Customizing your experience</a:t>
            </a:r>
          </a:p>
        </p:txBody>
      </p:sp>
    </p:spTree>
    <p:extLst>
      <p:ext uri="{BB962C8B-B14F-4D97-AF65-F5344CB8AC3E}">
        <p14:creationId xmlns:p14="http://schemas.microsoft.com/office/powerpoint/2010/main" val="1802724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BEBC05-3F24-4A4D-AB9A-0763C4D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F5B72-B294-4371-A434-ADCA1F9C1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7069667" cy="4912114"/>
          </a:xfrm>
        </p:spPr>
        <p:txBody>
          <a:bodyPr/>
          <a:lstStyle/>
          <a:p>
            <a:r>
              <a:rPr lang="en-US" dirty="0"/>
              <a:t>Interactive, browser-accessible shell</a:t>
            </a:r>
          </a:p>
          <a:p>
            <a:r>
              <a:rPr lang="en-US" dirty="0"/>
              <a:t>Offers either Bash or PowerShell</a:t>
            </a:r>
          </a:p>
          <a:p>
            <a:r>
              <a:rPr lang="en-US" dirty="0"/>
              <a:t>Is temporary and provided on a per-session, per-user basis</a:t>
            </a:r>
          </a:p>
          <a:p>
            <a:r>
              <a:rPr lang="en-US" dirty="0"/>
              <a:t>Requires a resource group, storage account, and Azure File share</a:t>
            </a:r>
          </a:p>
          <a:p>
            <a:r>
              <a:rPr lang="en-US" dirty="0"/>
              <a:t>Authenticates automatically</a:t>
            </a:r>
          </a:p>
          <a:p>
            <a:r>
              <a:rPr lang="en-US" dirty="0"/>
              <a:t>Integrated graphical text editor</a:t>
            </a:r>
          </a:p>
          <a:p>
            <a:r>
              <a:rPr lang="en-US" dirty="0"/>
              <a:t>Is assigned one machine per user account</a:t>
            </a:r>
          </a:p>
          <a:p>
            <a:r>
              <a:rPr lang="en-US" dirty="0"/>
              <a:t>Times out after 20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A92B6-C411-4DAA-95E2-5C16E0F96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43" y="1774727"/>
            <a:ext cx="3643313" cy="28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369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D6FC-8BC6-4FB9-ABC0-671D5C82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Cloud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B44F8-0D3E-4131-BC1E-F1FBD2E3D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demonstration, we will experiment with the Cloud Shell</a:t>
            </a:r>
          </a:p>
          <a:p>
            <a:pPr lvl="1"/>
            <a:r>
              <a:rPr lang="en-US" sz="2400" dirty="0"/>
              <a:t>Configure the Cloud Shell</a:t>
            </a:r>
          </a:p>
          <a:p>
            <a:pPr lvl="1"/>
            <a:r>
              <a:rPr lang="en-US" sz="2400" dirty="0"/>
              <a:t>Experiment with Azure PowerShell</a:t>
            </a:r>
          </a:p>
          <a:p>
            <a:pPr lvl="1"/>
            <a:r>
              <a:rPr lang="en-US" sz="2400" dirty="0"/>
              <a:t>Experiment with Bash shell</a:t>
            </a:r>
          </a:p>
          <a:p>
            <a:pPr lvl="1"/>
            <a:r>
              <a:rPr lang="en-US" sz="2400" dirty="0"/>
              <a:t>Experiment with Cloud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748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Microsoft Office PowerPoint</Application>
  <PresentationFormat>Widescreen</PresentationFormat>
  <Paragraphs>291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Verdana</vt:lpstr>
      <vt:lpstr>Wingdings</vt:lpstr>
      <vt:lpstr>WHITE TEMPLATE</vt:lpstr>
      <vt:lpstr>AZ-103T00A Module 01:  Azure Administration</vt:lpstr>
      <vt:lpstr>Module Overview</vt:lpstr>
      <vt:lpstr>Lesson 01: Azure Portal and Cloud Shell</vt:lpstr>
      <vt:lpstr>Azure Portal and Cloud Shell Overview</vt:lpstr>
      <vt:lpstr>Azure Portal</vt:lpstr>
      <vt:lpstr>Azure Mobile App</vt:lpstr>
      <vt:lpstr>Demonstration – Azure Portal</vt:lpstr>
      <vt:lpstr>Azure Cloud Shell</vt:lpstr>
      <vt:lpstr>Demonstration – Cloud Shell</vt:lpstr>
      <vt:lpstr>Lesson 02: Azure PowerShell and CLI</vt:lpstr>
      <vt:lpstr>Azure PowerShell and CLI Overview</vt:lpstr>
      <vt:lpstr>PowerShell Cmdlets and Modules</vt:lpstr>
      <vt:lpstr>Azure PowerShell</vt:lpstr>
      <vt:lpstr>Demonstration – Working with PowerShell Locally</vt:lpstr>
      <vt:lpstr>Azure CLI</vt:lpstr>
      <vt:lpstr>Demonstration – Working with the CLI</vt:lpstr>
      <vt:lpstr>Lesson 03: Resource Manager</vt:lpstr>
      <vt:lpstr>Resource Manager Overview</vt:lpstr>
      <vt:lpstr>Resource Manager</vt:lpstr>
      <vt:lpstr>Terminology</vt:lpstr>
      <vt:lpstr>Resource Groups and Deployments</vt:lpstr>
      <vt:lpstr>Resource Manager Locks</vt:lpstr>
      <vt:lpstr>Moving Resources</vt:lpstr>
      <vt:lpstr>Removing Resources and Resource Groups</vt:lpstr>
      <vt:lpstr>Demonstration – Resource Groups</vt:lpstr>
      <vt:lpstr>Lesson 04: ARM Templates</vt:lpstr>
      <vt:lpstr>ARM Templates Overview</vt:lpstr>
      <vt:lpstr>Template Advantages</vt:lpstr>
      <vt:lpstr>Template Schema</vt:lpstr>
      <vt:lpstr>Template Parameters</vt:lpstr>
      <vt:lpstr>Template Variables</vt:lpstr>
      <vt:lpstr>QuickStart Templates</vt:lpstr>
      <vt:lpstr>Demonstration – QuickStart Templates</vt:lpstr>
      <vt:lpstr>Demonstration – Run Templates with PowerShell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2019-04-16T13:14:36Z</dcterms:created>
  <dcterms:modified xsi:type="dcterms:W3CDTF">2019-04-16T13:14:41Z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2019-04-16T13:14:41.6134072Z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1014fe85-60fc-4b8d-b5a6-2099e1647573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