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44"/>
  </p:notesMasterIdLst>
  <p:sldIdLst>
    <p:sldId id="1719" r:id="rId2"/>
    <p:sldId id="2235" r:id="rId3"/>
    <p:sldId id="1865" r:id="rId4"/>
    <p:sldId id="2231" r:id="rId5"/>
    <p:sldId id="2134" r:id="rId6"/>
    <p:sldId id="2222" r:id="rId7"/>
    <p:sldId id="2135" r:id="rId8"/>
    <p:sldId id="2140" r:id="rId9"/>
    <p:sldId id="1862" r:id="rId10"/>
    <p:sldId id="1911" r:id="rId11"/>
    <p:sldId id="2137" r:id="rId12"/>
    <p:sldId id="1866" r:id="rId13"/>
    <p:sldId id="2232" r:id="rId14"/>
    <p:sldId id="2224" r:id="rId15"/>
    <p:sldId id="2225" r:id="rId16"/>
    <p:sldId id="2226" r:id="rId17"/>
    <p:sldId id="2227" r:id="rId18"/>
    <p:sldId id="2153" r:id="rId19"/>
    <p:sldId id="2154" r:id="rId20"/>
    <p:sldId id="2228" r:id="rId21"/>
    <p:sldId id="2171" r:id="rId22"/>
    <p:sldId id="2173" r:id="rId23"/>
    <p:sldId id="2229" r:id="rId24"/>
    <p:sldId id="2005" r:id="rId25"/>
    <p:sldId id="2233" r:id="rId26"/>
    <p:sldId id="2201" r:id="rId27"/>
    <p:sldId id="2202" r:id="rId28"/>
    <p:sldId id="2203" r:id="rId29"/>
    <p:sldId id="2206" r:id="rId30"/>
    <p:sldId id="2210" r:id="rId31"/>
    <p:sldId id="2207" r:id="rId32"/>
    <p:sldId id="2208" r:id="rId33"/>
    <p:sldId id="2006" r:id="rId34"/>
    <p:sldId id="2234" r:id="rId35"/>
    <p:sldId id="2214" r:id="rId36"/>
    <p:sldId id="2215" r:id="rId37"/>
    <p:sldId id="2217" r:id="rId38"/>
    <p:sldId id="2220" r:id="rId39"/>
    <p:sldId id="2007" r:id="rId40"/>
    <p:sldId id="1907" r:id="rId41"/>
    <p:sldId id="2008" r:id="rId42"/>
    <p:sldId id="2236"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122" autoAdjust="0"/>
    <p:restoredTop sz="88315" autoAdjust="0"/>
  </p:normalViewPr>
  <p:slideViewPr>
    <p:cSldViewPr snapToGrid="0">
      <p:cViewPr varScale="1">
        <p:scale>
          <a:sx n="102" d="100"/>
          <a:sy n="102" d="100"/>
        </p:scale>
        <p:origin x="636" y="9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CF66F0-0810-43B6-89CA-8A60532D42CE}" type="datetimeFigureOut">
              <a:rPr lang="en-US" smtClean="0"/>
              <a:t>4/16/2019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07DC7E-BC41-4478-BA30-CBCC3A644F0A}" type="slidenum">
              <a:rPr lang="en-US" smtClean="0"/>
              <a:t>‹#›</a:t>
            </a:fld>
            <a:endParaRPr lang="en-US" dirty="0"/>
          </a:p>
        </p:txBody>
      </p:sp>
    </p:spTree>
    <p:extLst>
      <p:ext uri="{BB962C8B-B14F-4D97-AF65-F5344CB8AC3E}">
        <p14:creationId xmlns:p14="http://schemas.microsoft.com/office/powerpoint/2010/main" val="2786079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two possible labs in this module. The Virtual Machines and Scale Sets lab has setup time. If you are going to do that lab, consider completing Exercise 0: Prepare the lab environment before starting the lecture. </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4/16/2019 6:13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more information, you can see: </a:t>
            </a:r>
          </a:p>
          <a:p>
            <a:r>
              <a:rPr lang="en-US" dirty="0"/>
              <a:t>Microsoft server software support for Microsoft Azure virtual machines - https://support.microsoft.com/en-us/help/2721672/microsoft-server-software-support-for-microsoft-azure-virtual-machines </a:t>
            </a:r>
          </a:p>
          <a:p>
            <a:r>
              <a:rPr lang="en-US" dirty="0"/>
              <a:t>Linux on distributions endorsed by Azure - https://docs.microsoft.com/en-us/azure/virtual-machines/linux/endorsed-distros#supported-distributions–versions.</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4/16/2019 6:14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592074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Lesson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13</a:t>
            </a:fld>
            <a:endParaRPr lang="en-US" dirty="0"/>
          </a:p>
        </p:txBody>
      </p:sp>
    </p:spTree>
    <p:extLst>
      <p:ext uri="{BB962C8B-B14F-4D97-AF65-F5344CB8AC3E}">
        <p14:creationId xmlns:p14="http://schemas.microsoft.com/office/powerpoint/2010/main" val="24498458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Windows Virtual Machines Documentation - https://docs.microsoft.com/en-us/azure/virtual-machines/windows/</a:t>
            </a:r>
            <a:endParaRPr lang="en-US" b="0" dirty="0"/>
          </a:p>
        </p:txBody>
      </p:sp>
      <p:sp>
        <p:nvSpPr>
          <p:cNvPr id="4" name="Slide Number Placeholder 3"/>
          <p:cNvSpPr>
            <a:spLocks noGrp="1"/>
          </p:cNvSpPr>
          <p:nvPr>
            <p:ph type="sldNum" sz="quarter" idx="5"/>
          </p:nvPr>
        </p:nvSpPr>
        <p:spPr/>
        <p:txBody>
          <a:bodyPr/>
          <a:lstStyle/>
          <a:p>
            <a:fld id="{8507DC7E-BC41-4478-BA30-CBCC3A644F0A}" type="slidenum">
              <a:rPr lang="en-US" smtClean="0"/>
              <a:t>15</a:t>
            </a:fld>
            <a:endParaRPr lang="en-US" dirty="0"/>
          </a:p>
        </p:txBody>
      </p:sp>
    </p:spTree>
    <p:extLst>
      <p:ext uri="{BB962C8B-B14F-4D97-AF65-F5344CB8AC3E}">
        <p14:creationId xmlns:p14="http://schemas.microsoft.com/office/powerpoint/2010/main" val="36595981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16</a:t>
            </a:fld>
            <a:endParaRPr lang="en-US" dirty="0"/>
          </a:p>
        </p:txBody>
      </p:sp>
    </p:spTree>
    <p:extLst>
      <p:ext uri="{BB962C8B-B14F-4D97-AF65-F5344CB8AC3E}">
        <p14:creationId xmlns:p14="http://schemas.microsoft.com/office/powerpoint/2010/main" val="21191171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17</a:t>
            </a:fld>
            <a:endParaRPr lang="en-US" dirty="0"/>
          </a:p>
        </p:txBody>
      </p:sp>
    </p:spTree>
    <p:extLst>
      <p:ext uri="{BB962C8B-B14F-4D97-AF65-F5344CB8AC3E}">
        <p14:creationId xmlns:p14="http://schemas.microsoft.com/office/powerpoint/2010/main" val="8082820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Steps continue on the next page. </a:t>
            </a: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4/16/2019 6:14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61213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4/16/2019 6:14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155745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20</a:t>
            </a:fld>
            <a:endParaRPr lang="en-US" dirty="0"/>
          </a:p>
        </p:txBody>
      </p:sp>
    </p:spTree>
    <p:extLst>
      <p:ext uri="{BB962C8B-B14F-4D97-AF65-F5344CB8AC3E}">
        <p14:creationId xmlns:p14="http://schemas.microsoft.com/office/powerpoint/2010/main" val="27606349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Linux virtual machines (Documentation) - https://docs.microsoft.com/en-us/azure/virtual-machines/linux/ </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4/16/2019 6:14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8088040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Azure currently requires at least a 2048-bit key length and the SSH-RSA format for public and private keys. </a:t>
            </a:r>
          </a:p>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4/16/2019 6:14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61213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Module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a:t>
            </a:fld>
            <a:endParaRPr lang="en-US" dirty="0"/>
          </a:p>
        </p:txBody>
      </p:sp>
    </p:spTree>
    <p:extLst>
      <p:ext uri="{BB962C8B-B14F-4D97-AF65-F5344CB8AC3E}">
        <p14:creationId xmlns:p14="http://schemas.microsoft.com/office/powerpoint/2010/main" val="6426349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23</a:t>
            </a:fld>
            <a:endParaRPr lang="en-US" dirty="0"/>
          </a:p>
        </p:txBody>
      </p:sp>
    </p:spTree>
    <p:extLst>
      <p:ext uri="{BB962C8B-B14F-4D97-AF65-F5344CB8AC3E}">
        <p14:creationId xmlns:p14="http://schemas.microsoft.com/office/powerpoint/2010/main" val="29075248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Lesson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25</a:t>
            </a:fld>
            <a:endParaRPr lang="en-US" dirty="0"/>
          </a:p>
        </p:txBody>
      </p:sp>
    </p:spTree>
    <p:extLst>
      <p:ext uri="{BB962C8B-B14F-4D97-AF65-F5344CB8AC3E}">
        <p14:creationId xmlns:p14="http://schemas.microsoft.com/office/powerpoint/2010/main" val="11710012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To reduce the impact of downtime due to one or more of these events, we recommend placing multiple virtual machines into an availability set (next topic). </a:t>
            </a:r>
          </a:p>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4/16/2019 6:14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811380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 You can create a virtual machine and an availability set at the same time. A VM can only be added to an availability set when it is created. To change the availability set, you need to delete and then recreate the virtual machine.</a:t>
            </a:r>
          </a:p>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4/16/2019 6:14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8964136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Placing your virtual machines into an availability set does not protect your application from operating system or application-specific failures, it does limit the impact of potential physical hardware failures, network outages, or power interruptions. Can you see why this important and how this is implemented?</a:t>
            </a:r>
          </a:p>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4/16/2019 6:14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8618024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4/16/2019 6:14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046814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Autoscale minimizes the number of unnecessary VM instances that run your application when demand is low, while customers continue to receive an acceptable level of performance as demand grows and additional VM instances are automatically added. </a:t>
            </a:r>
          </a:p>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4/16/2019 6:14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2864771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more information, you can see:</a:t>
            </a:r>
          </a:p>
          <a:p>
            <a:r>
              <a:rPr lang="en-US" dirty="0"/>
              <a:t>Best Practices for Autoscale - https://docs.microsoft.com/en-us/azure/monitoring-and-diagnostics/insights-autoscale-best-practices </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4/16/2019 6:14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681412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Lesson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34</a:t>
            </a:fld>
            <a:endParaRPr lang="en-US" dirty="0"/>
          </a:p>
        </p:txBody>
      </p:sp>
    </p:spTree>
    <p:extLst>
      <p:ext uri="{BB962C8B-B14F-4D97-AF65-F5344CB8AC3E}">
        <p14:creationId xmlns:p14="http://schemas.microsoft.com/office/powerpoint/2010/main" val="2694715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 In this lesson we will focus on two extensions: Custom Script Extensions and Desired State Configuration. Both tools are based on PowerShell.</a:t>
            </a:r>
          </a:p>
          <a:p>
            <a:endParaRPr lang="en-US" dirty="0"/>
          </a:p>
          <a:p>
            <a:r>
              <a:rPr lang="en-US" dirty="0"/>
              <a:t>For more information, you can see:</a:t>
            </a:r>
          </a:p>
          <a:p>
            <a:r>
              <a:rPr lang="en-US" dirty="0"/>
              <a:t>Virtual machine extensions and features for Windows - https://docs.microsoft.com/en-us/azure/virtual-machines/extensions/features-windows?toc=%2Fazure%2Fvirtual-machines%2Fwindows%2Ftoc.json </a:t>
            </a:r>
          </a:p>
          <a:p>
            <a:r>
              <a:rPr lang="en-US" dirty="0"/>
              <a:t>Virtual machine extensions and features for Linux - https://docs.microsoft.com/en-us/azure/virtual-machines/extensions/features-linux </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4/16/2019 6:14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610639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Lesson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4</a:t>
            </a:fld>
            <a:endParaRPr lang="en-US" dirty="0"/>
          </a:p>
        </p:txBody>
      </p:sp>
    </p:spTree>
    <p:extLst>
      <p:ext uri="{BB962C8B-B14F-4D97-AF65-F5344CB8AC3E}">
        <p14:creationId xmlns:p14="http://schemas.microsoft.com/office/powerpoint/2010/main" val="32159116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Can you think of any custom script extensions that you might want to create?</a:t>
            </a:r>
          </a:p>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4/16/2019 6:14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700139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Windows PowerShell DSC comes with a set of built-in configuration resources. For example, File Resource, Log Resource, and User Resource. Use the reference link to view the resources that are available to you. Are there any resources that you might be interested in? Take a few minutes to discuss the resources and configuration parameters. </a:t>
            </a:r>
          </a:p>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4/16/2019 6:14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208398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This is not covered in the lab. </a:t>
            </a:r>
          </a:p>
        </p:txBody>
      </p:sp>
      <p:sp>
        <p:nvSpPr>
          <p:cNvPr id="4" name="Slide Number Placeholder 3"/>
          <p:cNvSpPr>
            <a:spLocks noGrp="1"/>
          </p:cNvSpPr>
          <p:nvPr>
            <p:ph type="sldNum" sz="quarter" idx="5"/>
          </p:nvPr>
        </p:nvSpPr>
        <p:spPr/>
        <p:txBody>
          <a:bodyPr/>
          <a:lstStyle/>
          <a:p>
            <a:fld id="{8507DC7E-BC41-4478-BA30-CBCC3A644F0A}" type="slidenum">
              <a:rPr lang="en-US" smtClean="0"/>
              <a:t>38</a:t>
            </a:fld>
            <a:endParaRPr lang="en-US" dirty="0"/>
          </a:p>
        </p:txBody>
      </p:sp>
    </p:spTree>
    <p:extLst>
      <p:ext uri="{BB962C8B-B14F-4D97-AF65-F5344CB8AC3E}">
        <p14:creationId xmlns:p14="http://schemas.microsoft.com/office/powerpoint/2010/main" val="28633430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4/16/2019 6:14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12828928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41</a:t>
            </a:fld>
            <a:endParaRPr lang="en-US" dirty="0"/>
          </a:p>
        </p:txBody>
      </p:sp>
    </p:spTree>
    <p:extLst>
      <p:ext uri="{BB962C8B-B14F-4D97-AF65-F5344CB8AC3E}">
        <p14:creationId xmlns:p14="http://schemas.microsoft.com/office/powerpoint/2010/main" val="28447416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you have time go through the Module Review questions in the student materials.</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42</a:t>
            </a:fld>
            <a:endParaRPr lang="en-US" dirty="0"/>
          </a:p>
        </p:txBody>
      </p:sp>
    </p:spTree>
    <p:extLst>
      <p:ext uri="{BB962C8B-B14F-4D97-AF65-F5344CB8AC3E}">
        <p14:creationId xmlns:p14="http://schemas.microsoft.com/office/powerpoint/2010/main" val="278394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more information, you can see:</a:t>
            </a:r>
          </a:p>
          <a:p>
            <a:r>
              <a:rPr lang="en-US" dirty="0"/>
              <a:t>Infrastructure as a Service - https://azure.microsoft.com/en-us/overview/what-is-iaas/ </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4/16/2019 6:13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6121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 with the network and name the VM are covered here. The other bullets are covered on the following slides/topics. </a:t>
            </a: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4/16/2019 6:14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6513750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4/16/2019 6:14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8589553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 Be cautious when resizing production VMs - they will be rebooted automatically which can cause a temporary outage and change some configuration settings such as the IP address.</a:t>
            </a:r>
          </a:p>
          <a:p>
            <a:endParaRPr lang="en-US" dirty="0"/>
          </a:p>
          <a:p>
            <a:r>
              <a:rPr lang="en-US" dirty="0"/>
              <a:t>For more information, you can see:</a:t>
            </a:r>
          </a:p>
          <a:p>
            <a:r>
              <a:rPr lang="en-US" dirty="0"/>
              <a:t>Sizes for Windows virtual machines in Azure - https://docs.microsoft.com/en-us/azure/virtual-machines/windows/sizes?toc=%2Fazure%2Fvirtual-machines%2Fwindows%2Ftoc.json#size-tables </a:t>
            </a:r>
          </a:p>
          <a:p>
            <a:r>
              <a:rPr lang="en-US" dirty="0"/>
              <a:t>Sizes for Linux virtual machines in Azure - https://docs.microsoft.com/en-us/azure/virtual-machines/linux/sizes?toc=%2fazure%2fvirtual-machines%2flinux%2ftoc.json </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4/16/2019 6:14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425035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Don’t store data on the temporary disk. It provides temporary storage for applications and processes and is intended to only store data such as page or swap files.</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4/16/2019 6:14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961213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For the best performance for your application, we recommend that you migrate any VM disk that requires high IOPS to Premium Storage. If your disk does not require high IOPS, you can help limit costs by keeping it in standard Azure Storage. In standard storage, VM disk data is stored on hard disk drives (HDDs) instead of on SSDs.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4/16/2019 6:14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2181316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208284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42879713"/>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231299793"/>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8533759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0290309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0907674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36873693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2319699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530237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863466"/>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90945"/>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24228565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45452256"/>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33611835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096692426"/>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980139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29548813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16568318"/>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18810820"/>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28979775"/>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49046188"/>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84936008"/>
      </p:ext>
    </p:extLst>
  </p:cSld>
  <p:clrMapOvr>
    <a:masterClrMapping/>
  </p:clrMapOvr>
  <p:transition>
    <p:fade/>
  </p:transition>
  <p:extLst mod="1">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545819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2063" y="1889046"/>
            <a:ext cx="4167887" cy="2215991"/>
          </a:xfrm>
        </p:spPr>
        <p:txBody>
          <a:bodyPr/>
          <a:lstStyle/>
          <a:p>
            <a:r>
              <a:rPr lang="en-US" dirty="0"/>
              <a:t>AZ-103T00A</a:t>
            </a:r>
            <a:br>
              <a:rPr lang="en-US" dirty="0"/>
            </a:br>
            <a:r>
              <a:rPr lang="en-US" dirty="0"/>
              <a:t>Module 02: </a:t>
            </a:r>
            <a:br>
              <a:rPr lang="en-US" dirty="0"/>
            </a:br>
            <a:r>
              <a:rPr lang="en-US" dirty="0"/>
              <a:t>Azure Virtual Machines</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Storage Options</a:t>
            </a:r>
          </a:p>
        </p:txBody>
      </p:sp>
      <p:sp>
        <p:nvSpPr>
          <p:cNvPr id="6" name="Text Placeholder 5"/>
          <p:cNvSpPr>
            <a:spLocks noGrp="1"/>
          </p:cNvSpPr>
          <p:nvPr>
            <p:ph type="body" sz="quarter" idx="10"/>
          </p:nvPr>
        </p:nvSpPr>
        <p:spPr>
          <a:xfrm>
            <a:off x="586740" y="1611485"/>
            <a:ext cx="11018520" cy="3213187"/>
          </a:xfrm>
        </p:spPr>
        <p:txBody>
          <a:bodyPr/>
          <a:lstStyle/>
          <a:p>
            <a:r>
              <a:rPr lang="en-US" dirty="0"/>
              <a:t>Premium storage offers  high-performance, low-latency SSD disk support</a:t>
            </a:r>
          </a:p>
          <a:p>
            <a:r>
              <a:rPr lang="en-US" dirty="0"/>
              <a:t>Use premium storage for virtual machines with input/output (I/O)-intensive workloads</a:t>
            </a:r>
          </a:p>
          <a:p>
            <a:r>
              <a:rPr lang="en-US" dirty="0"/>
              <a:t>Two types of disks: Unmanaged and Managed</a:t>
            </a:r>
          </a:p>
          <a:p>
            <a:pPr lvl="1"/>
            <a:r>
              <a:rPr lang="en-US" sz="2400" dirty="0"/>
              <a:t>Unmanaged disks require you to manage the storage accounts and VHDs</a:t>
            </a:r>
          </a:p>
          <a:p>
            <a:pPr lvl="1"/>
            <a:r>
              <a:rPr lang="en-US" sz="2400" dirty="0"/>
              <a:t>Managed disks are maintained by Azure (recommended)</a:t>
            </a:r>
          </a:p>
        </p:txBody>
      </p:sp>
    </p:spTree>
    <p:extLst>
      <p:ext uri="{BB962C8B-B14F-4D97-AF65-F5344CB8AC3E}">
        <p14:creationId xmlns:p14="http://schemas.microsoft.com/office/powerpoint/2010/main" val="999362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Supported Operating Systems</a:t>
            </a:r>
          </a:p>
        </p:txBody>
      </p:sp>
      <p:sp>
        <p:nvSpPr>
          <p:cNvPr id="6" name="Text Placeholder 5"/>
          <p:cNvSpPr>
            <a:spLocks noGrp="1"/>
          </p:cNvSpPr>
          <p:nvPr>
            <p:ph type="body" sz="quarter" idx="10"/>
          </p:nvPr>
        </p:nvSpPr>
        <p:spPr>
          <a:xfrm>
            <a:off x="564745" y="1874794"/>
            <a:ext cx="5966684" cy="4097989"/>
          </a:xfrm>
        </p:spPr>
        <p:txBody>
          <a:bodyPr/>
          <a:lstStyle/>
          <a:p>
            <a:r>
              <a:rPr lang="en-US" dirty="0"/>
              <a:t>Windows Server includes many common products, requires a license, doesn’t support OS upgrades</a:t>
            </a:r>
          </a:p>
          <a:p>
            <a:r>
              <a:rPr lang="en-US" dirty="0"/>
              <a:t>Linux distributions are supported, upgrade of the OS is supported</a:t>
            </a:r>
          </a:p>
        </p:txBody>
      </p:sp>
      <p:pic>
        <p:nvPicPr>
          <p:cNvPr id="2" name="Picture 1" descr="Screenshot of the Azure Marketplace. Ubuntu and Windows Server 2016 virtual machines are shown. ">
            <a:extLst>
              <a:ext uri="{FF2B5EF4-FFF2-40B4-BE49-F238E27FC236}">
                <a16:creationId xmlns:a16="http://schemas.microsoft.com/office/drawing/2014/main" id="{2E867695-9CEC-4DDD-885B-C26459FCC9A5}"/>
              </a:ext>
            </a:extLst>
          </p:cNvPr>
          <p:cNvPicPr>
            <a:picLocks noChangeAspect="1"/>
          </p:cNvPicPr>
          <p:nvPr/>
        </p:nvPicPr>
        <p:blipFill>
          <a:blip r:embed="rId3"/>
          <a:stretch>
            <a:fillRect/>
          </a:stretch>
        </p:blipFill>
        <p:spPr>
          <a:xfrm>
            <a:off x="7483077" y="1225898"/>
            <a:ext cx="3519867" cy="5129684"/>
          </a:xfrm>
          <a:prstGeom prst="rect">
            <a:avLst/>
          </a:prstGeom>
          <a:ln>
            <a:solidFill>
              <a:schemeClr val="dk1"/>
            </a:solidFill>
          </a:ln>
        </p:spPr>
      </p:pic>
    </p:spTree>
    <p:extLst>
      <p:ext uri="{BB962C8B-B14F-4D97-AF65-F5344CB8AC3E}">
        <p14:creationId xmlns:p14="http://schemas.microsoft.com/office/powerpoint/2010/main" val="3470140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02: Creating Virtual Machines</a:t>
            </a:r>
          </a:p>
        </p:txBody>
      </p:sp>
    </p:spTree>
    <p:extLst>
      <p:ext uri="{BB962C8B-B14F-4D97-AF65-F5344CB8AC3E}">
        <p14:creationId xmlns:p14="http://schemas.microsoft.com/office/powerpoint/2010/main" val="1021348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D4DA7-EEAE-4A8B-A91E-6590B153BF49}"/>
              </a:ext>
            </a:extLst>
          </p:cNvPr>
          <p:cNvSpPr>
            <a:spLocks noGrp="1"/>
          </p:cNvSpPr>
          <p:nvPr>
            <p:ph type="title"/>
          </p:nvPr>
        </p:nvSpPr>
        <p:spPr/>
        <p:txBody>
          <a:bodyPr/>
          <a:lstStyle/>
          <a:p>
            <a:r>
              <a:rPr lang="en-US" dirty="0"/>
              <a:t>Creating Virtual Machines Overview</a:t>
            </a:r>
          </a:p>
        </p:txBody>
      </p:sp>
      <p:sp>
        <p:nvSpPr>
          <p:cNvPr id="3" name="Text Placeholder 2">
            <a:extLst>
              <a:ext uri="{FF2B5EF4-FFF2-40B4-BE49-F238E27FC236}">
                <a16:creationId xmlns:a16="http://schemas.microsoft.com/office/drawing/2014/main" id="{905AEEDD-5D0D-4868-9530-91B5BD7D7319}"/>
              </a:ext>
            </a:extLst>
          </p:cNvPr>
          <p:cNvSpPr>
            <a:spLocks noGrp="1"/>
          </p:cNvSpPr>
          <p:nvPr>
            <p:ph type="body" sz="quarter" idx="10"/>
          </p:nvPr>
        </p:nvSpPr>
        <p:spPr>
          <a:xfrm>
            <a:off x="584200" y="1435497"/>
            <a:ext cx="11018520" cy="4358116"/>
          </a:xfrm>
        </p:spPr>
        <p:txBody>
          <a:bodyPr/>
          <a:lstStyle/>
          <a:p>
            <a:r>
              <a:rPr lang="en-US" sz="2400" dirty="0"/>
              <a:t>Creating Virtual Machines in the Portal</a:t>
            </a:r>
          </a:p>
          <a:p>
            <a:r>
              <a:rPr lang="en-US" sz="2400" dirty="0"/>
              <a:t>Windows Virtual Machines</a:t>
            </a:r>
          </a:p>
          <a:p>
            <a:r>
              <a:rPr lang="en-US" sz="2400" dirty="0"/>
              <a:t>Windows VM Connections</a:t>
            </a:r>
          </a:p>
          <a:p>
            <a:r>
              <a:rPr lang="en-US" sz="2400" dirty="0"/>
              <a:t>Demonstration – Creating a VM in the Portal</a:t>
            </a:r>
          </a:p>
          <a:p>
            <a:r>
              <a:rPr lang="en-US" sz="2400" dirty="0"/>
              <a:t>PowerShell – Example (Part 1)</a:t>
            </a:r>
          </a:p>
          <a:p>
            <a:r>
              <a:rPr lang="en-US" sz="2400" dirty="0"/>
              <a:t>PowerShell – Example (Part 2)</a:t>
            </a:r>
          </a:p>
          <a:p>
            <a:r>
              <a:rPr lang="en-US" sz="2400" dirty="0"/>
              <a:t>Demonstration – Creating a Virtual Machine with PowerShell</a:t>
            </a:r>
          </a:p>
          <a:p>
            <a:r>
              <a:rPr lang="en-US" sz="2400" dirty="0"/>
              <a:t>Linux Virtual Machines</a:t>
            </a:r>
          </a:p>
          <a:p>
            <a:r>
              <a:rPr lang="en-US" sz="2400" dirty="0"/>
              <a:t>Linux VM Connections</a:t>
            </a:r>
          </a:p>
          <a:p>
            <a:r>
              <a:rPr lang="en-US" sz="2400" dirty="0"/>
              <a:t>Demonstration – Connect to Linux Virtual Machines</a:t>
            </a:r>
          </a:p>
        </p:txBody>
      </p:sp>
    </p:spTree>
    <p:extLst>
      <p:ext uri="{BB962C8B-B14F-4D97-AF65-F5344CB8AC3E}">
        <p14:creationId xmlns:p14="http://schemas.microsoft.com/office/powerpoint/2010/main" val="185570856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73F0F-0CDD-427E-B32B-B71E8938D8CC}"/>
              </a:ext>
            </a:extLst>
          </p:cNvPr>
          <p:cNvSpPr>
            <a:spLocks noGrp="1"/>
          </p:cNvSpPr>
          <p:nvPr>
            <p:ph type="title"/>
          </p:nvPr>
        </p:nvSpPr>
        <p:spPr/>
        <p:txBody>
          <a:bodyPr/>
          <a:lstStyle/>
          <a:p>
            <a:r>
              <a:rPr lang="en-US" dirty="0"/>
              <a:t>Creating Virtual Machines in the Portal</a:t>
            </a:r>
          </a:p>
        </p:txBody>
      </p:sp>
      <p:sp>
        <p:nvSpPr>
          <p:cNvPr id="3" name="Text Placeholder 2">
            <a:extLst>
              <a:ext uri="{FF2B5EF4-FFF2-40B4-BE49-F238E27FC236}">
                <a16:creationId xmlns:a16="http://schemas.microsoft.com/office/drawing/2014/main" id="{87CF61FF-ECA1-4661-9716-6BDECA0EF85D}"/>
              </a:ext>
            </a:extLst>
          </p:cNvPr>
          <p:cNvSpPr>
            <a:spLocks noGrp="1"/>
          </p:cNvSpPr>
          <p:nvPr>
            <p:ph type="body" sz="quarter" idx="10"/>
          </p:nvPr>
        </p:nvSpPr>
        <p:spPr>
          <a:xfrm>
            <a:off x="491836" y="2570757"/>
            <a:ext cx="7098236" cy="2880789"/>
          </a:xfrm>
        </p:spPr>
        <p:txBody>
          <a:bodyPr/>
          <a:lstStyle/>
          <a:p>
            <a:r>
              <a:rPr lang="en-US" sz="2400" b="1" dirty="0"/>
              <a:t>Basic</a:t>
            </a:r>
            <a:r>
              <a:rPr lang="en-US" sz="2400" dirty="0"/>
              <a:t> (required) - Project details, Administrator account, Inbound port rules</a:t>
            </a:r>
          </a:p>
          <a:p>
            <a:r>
              <a:rPr lang="en-US" sz="2400" b="1" dirty="0"/>
              <a:t>Disks</a:t>
            </a:r>
            <a:r>
              <a:rPr lang="en-US" sz="2400" dirty="0"/>
              <a:t> - OS disk type, data disks</a:t>
            </a:r>
          </a:p>
          <a:p>
            <a:r>
              <a:rPr lang="en-US" sz="2400" b="1" dirty="0"/>
              <a:t>Networking</a:t>
            </a:r>
            <a:r>
              <a:rPr lang="en-US" sz="2400" dirty="0"/>
              <a:t> - Virtual networks, load balancing</a:t>
            </a:r>
          </a:p>
          <a:p>
            <a:r>
              <a:rPr lang="en-US" sz="2400" b="1" dirty="0"/>
              <a:t>Management</a:t>
            </a:r>
            <a:r>
              <a:rPr lang="en-US" sz="2400" dirty="0"/>
              <a:t> - Monitoring, Auto-shutdown, Backup</a:t>
            </a:r>
          </a:p>
          <a:p>
            <a:r>
              <a:rPr lang="en-US" sz="2400" b="1" dirty="0"/>
              <a:t>Guest config</a:t>
            </a:r>
            <a:r>
              <a:rPr lang="en-US" sz="2400" dirty="0"/>
              <a:t> - Add additional configuration, agents, scripts or applications</a:t>
            </a:r>
          </a:p>
        </p:txBody>
      </p:sp>
      <p:pic>
        <p:nvPicPr>
          <p:cNvPr id="5" name="Picture 4" descr="Screenshot of the portal images.">
            <a:extLst>
              <a:ext uri="{FF2B5EF4-FFF2-40B4-BE49-F238E27FC236}">
                <a16:creationId xmlns:a16="http://schemas.microsoft.com/office/drawing/2014/main" id="{B3E6FB20-9B7E-4EC6-96D5-54972C63F82A}"/>
              </a:ext>
            </a:extLst>
          </p:cNvPr>
          <p:cNvPicPr>
            <a:picLocks noChangeAspect="1"/>
          </p:cNvPicPr>
          <p:nvPr/>
        </p:nvPicPr>
        <p:blipFill>
          <a:blip r:embed="rId2"/>
          <a:stretch>
            <a:fillRect/>
          </a:stretch>
        </p:blipFill>
        <p:spPr>
          <a:xfrm>
            <a:off x="7892660" y="2573157"/>
            <a:ext cx="3524950" cy="2925939"/>
          </a:xfrm>
          <a:prstGeom prst="rect">
            <a:avLst/>
          </a:prstGeom>
        </p:spPr>
      </p:pic>
      <p:pic>
        <p:nvPicPr>
          <p:cNvPr id="7" name="Picture 6" descr="Screenshot of the portal menu for creating a virtual machine.">
            <a:extLst>
              <a:ext uri="{FF2B5EF4-FFF2-40B4-BE49-F238E27FC236}">
                <a16:creationId xmlns:a16="http://schemas.microsoft.com/office/drawing/2014/main" id="{F5B5E019-E27F-4B95-A49F-40EF824F51E0}"/>
              </a:ext>
            </a:extLst>
          </p:cNvPr>
          <p:cNvPicPr>
            <a:picLocks noChangeAspect="1"/>
          </p:cNvPicPr>
          <p:nvPr/>
        </p:nvPicPr>
        <p:blipFill>
          <a:blip r:embed="rId3"/>
          <a:stretch>
            <a:fillRect/>
          </a:stretch>
        </p:blipFill>
        <p:spPr>
          <a:xfrm>
            <a:off x="2458886" y="1452791"/>
            <a:ext cx="6181725" cy="628650"/>
          </a:xfrm>
          <a:prstGeom prst="rect">
            <a:avLst/>
          </a:prstGeom>
        </p:spPr>
      </p:pic>
    </p:spTree>
    <p:extLst>
      <p:ext uri="{BB962C8B-B14F-4D97-AF65-F5344CB8AC3E}">
        <p14:creationId xmlns:p14="http://schemas.microsoft.com/office/powerpoint/2010/main" val="77657909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79C5D-C4CB-463A-A7DA-40EC636EEE8F}"/>
              </a:ext>
            </a:extLst>
          </p:cNvPr>
          <p:cNvSpPr>
            <a:spLocks noGrp="1"/>
          </p:cNvSpPr>
          <p:nvPr>
            <p:ph type="title"/>
          </p:nvPr>
        </p:nvSpPr>
        <p:spPr/>
        <p:txBody>
          <a:bodyPr/>
          <a:lstStyle/>
          <a:p>
            <a:r>
              <a:rPr lang="en-US" dirty="0"/>
              <a:t>Windows Virtual Machines</a:t>
            </a:r>
          </a:p>
        </p:txBody>
      </p:sp>
      <p:sp>
        <p:nvSpPr>
          <p:cNvPr id="3" name="Text Placeholder 2">
            <a:extLst>
              <a:ext uri="{FF2B5EF4-FFF2-40B4-BE49-F238E27FC236}">
                <a16:creationId xmlns:a16="http://schemas.microsoft.com/office/drawing/2014/main" id="{EEFA83A3-7997-4596-8FDF-450E277A8C5C}"/>
              </a:ext>
            </a:extLst>
          </p:cNvPr>
          <p:cNvSpPr>
            <a:spLocks noGrp="1"/>
          </p:cNvSpPr>
          <p:nvPr>
            <p:ph type="body" sz="quarter" idx="10"/>
          </p:nvPr>
        </p:nvSpPr>
        <p:spPr>
          <a:xfrm>
            <a:off x="584200" y="3903394"/>
            <a:ext cx="11018520" cy="1982081"/>
          </a:xfrm>
        </p:spPr>
        <p:txBody>
          <a:bodyPr/>
          <a:lstStyle/>
          <a:p>
            <a:r>
              <a:rPr lang="en-US" dirty="0"/>
              <a:t>Unique hybrid capabilities</a:t>
            </a:r>
          </a:p>
          <a:p>
            <a:r>
              <a:rPr lang="en-US" dirty="0"/>
              <a:t>Advanced multi-layer security </a:t>
            </a:r>
          </a:p>
          <a:p>
            <a:r>
              <a:rPr lang="en-US" dirty="0"/>
              <a:t>Faster innovation for applications </a:t>
            </a:r>
          </a:p>
          <a:p>
            <a:r>
              <a:rPr lang="en-US" dirty="0"/>
              <a:t>Unprecedented hyper-converged infrastructure</a:t>
            </a:r>
          </a:p>
        </p:txBody>
      </p:sp>
      <p:pic>
        <p:nvPicPr>
          <p:cNvPr id="4" name="Picture 3" descr="Marketplace screenshot of Windows server images.">
            <a:extLst>
              <a:ext uri="{FF2B5EF4-FFF2-40B4-BE49-F238E27FC236}">
                <a16:creationId xmlns:a16="http://schemas.microsoft.com/office/drawing/2014/main" id="{CB76ACE4-215D-4247-B380-7C6CD565A80C}"/>
              </a:ext>
            </a:extLst>
          </p:cNvPr>
          <p:cNvPicPr>
            <a:picLocks noChangeAspect="1"/>
          </p:cNvPicPr>
          <p:nvPr/>
        </p:nvPicPr>
        <p:blipFill>
          <a:blip r:embed="rId3"/>
          <a:stretch>
            <a:fillRect/>
          </a:stretch>
        </p:blipFill>
        <p:spPr>
          <a:xfrm>
            <a:off x="2656324" y="1486490"/>
            <a:ext cx="5743575" cy="2000250"/>
          </a:xfrm>
          <a:prstGeom prst="rect">
            <a:avLst/>
          </a:prstGeom>
        </p:spPr>
      </p:pic>
    </p:spTree>
    <p:extLst>
      <p:ext uri="{BB962C8B-B14F-4D97-AF65-F5344CB8AC3E}">
        <p14:creationId xmlns:p14="http://schemas.microsoft.com/office/powerpoint/2010/main" val="259242569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6702D-0E49-4A49-8227-E762CF8E7A23}"/>
              </a:ext>
            </a:extLst>
          </p:cNvPr>
          <p:cNvSpPr>
            <a:spLocks noGrp="1"/>
          </p:cNvSpPr>
          <p:nvPr>
            <p:ph type="title"/>
          </p:nvPr>
        </p:nvSpPr>
        <p:spPr/>
        <p:txBody>
          <a:bodyPr/>
          <a:lstStyle/>
          <a:p>
            <a:r>
              <a:rPr lang="en-US" dirty="0"/>
              <a:t>Windows VM Connections</a:t>
            </a:r>
          </a:p>
        </p:txBody>
      </p:sp>
      <p:sp>
        <p:nvSpPr>
          <p:cNvPr id="3" name="Text Placeholder 2">
            <a:extLst>
              <a:ext uri="{FF2B5EF4-FFF2-40B4-BE49-F238E27FC236}">
                <a16:creationId xmlns:a16="http://schemas.microsoft.com/office/drawing/2014/main" id="{B6830AF9-01E8-4426-B17E-8435786B8E6D}"/>
              </a:ext>
            </a:extLst>
          </p:cNvPr>
          <p:cNvSpPr>
            <a:spLocks noGrp="1"/>
          </p:cNvSpPr>
          <p:nvPr>
            <p:ph type="body" sz="quarter" idx="10"/>
          </p:nvPr>
        </p:nvSpPr>
        <p:spPr>
          <a:xfrm>
            <a:off x="584200" y="1435497"/>
            <a:ext cx="5177503" cy="2671501"/>
          </a:xfrm>
        </p:spPr>
        <p:txBody>
          <a:bodyPr/>
          <a:lstStyle/>
          <a:p>
            <a:r>
              <a:rPr lang="en-US" b="1" dirty="0"/>
              <a:t>Remote Desktop Protocol (RDP)</a:t>
            </a:r>
            <a:r>
              <a:rPr lang="en-US" dirty="0"/>
              <a:t> creates a GUI session and accepts inbound traffic on TCP port 3389</a:t>
            </a:r>
          </a:p>
          <a:p>
            <a:r>
              <a:rPr lang="en-US" b="1" dirty="0"/>
              <a:t>WinRM</a:t>
            </a:r>
            <a:r>
              <a:rPr lang="en-US" dirty="0"/>
              <a:t> creates a command-line session so can run scripts</a:t>
            </a:r>
          </a:p>
        </p:txBody>
      </p:sp>
      <p:pic>
        <p:nvPicPr>
          <p:cNvPr id="4" name="Picture 3" descr="Screenshot of the RDP connection page.">
            <a:extLst>
              <a:ext uri="{FF2B5EF4-FFF2-40B4-BE49-F238E27FC236}">
                <a16:creationId xmlns:a16="http://schemas.microsoft.com/office/drawing/2014/main" id="{C68E3001-F10B-44CF-89E4-BA6D7911E836}"/>
              </a:ext>
            </a:extLst>
          </p:cNvPr>
          <p:cNvPicPr>
            <a:picLocks noChangeAspect="1"/>
          </p:cNvPicPr>
          <p:nvPr/>
        </p:nvPicPr>
        <p:blipFill>
          <a:blip r:embed="rId3"/>
          <a:stretch>
            <a:fillRect/>
          </a:stretch>
        </p:blipFill>
        <p:spPr>
          <a:xfrm>
            <a:off x="6677594" y="2964886"/>
            <a:ext cx="4495800" cy="2466975"/>
          </a:xfrm>
          <a:prstGeom prst="rect">
            <a:avLst/>
          </a:prstGeom>
        </p:spPr>
      </p:pic>
      <p:pic>
        <p:nvPicPr>
          <p:cNvPr id="5" name="Picture 4" descr="Connect to virtual machine page. RDP is selected. ">
            <a:extLst>
              <a:ext uri="{FF2B5EF4-FFF2-40B4-BE49-F238E27FC236}">
                <a16:creationId xmlns:a16="http://schemas.microsoft.com/office/drawing/2014/main" id="{454D46D4-9AA6-4739-A0E7-104FFF4F5182}"/>
              </a:ext>
            </a:extLst>
          </p:cNvPr>
          <p:cNvPicPr>
            <a:picLocks noChangeAspect="1"/>
          </p:cNvPicPr>
          <p:nvPr/>
        </p:nvPicPr>
        <p:blipFill>
          <a:blip r:embed="rId4"/>
          <a:stretch>
            <a:fillRect/>
          </a:stretch>
        </p:blipFill>
        <p:spPr>
          <a:xfrm>
            <a:off x="7254240" y="1453705"/>
            <a:ext cx="3352800" cy="1152525"/>
          </a:xfrm>
          <a:prstGeom prst="rect">
            <a:avLst/>
          </a:prstGeom>
          <a:ln>
            <a:solidFill>
              <a:schemeClr val="tx1"/>
            </a:solidFill>
          </a:ln>
        </p:spPr>
      </p:pic>
      <p:cxnSp>
        <p:nvCxnSpPr>
          <p:cNvPr id="7" name="Connector: Elbow 6">
            <a:extLst>
              <a:ext uri="{FF2B5EF4-FFF2-40B4-BE49-F238E27FC236}">
                <a16:creationId xmlns:a16="http://schemas.microsoft.com/office/drawing/2014/main" id="{A92889D5-33A9-45D4-B07A-1816BD74B589}"/>
              </a:ext>
              <a:ext uri="{C183D7F6-B498-43B3-948B-1728B52AA6E4}">
                <adec:decorative xmlns:adec="http://schemas.microsoft.com/office/drawing/2017/decorative" val="1"/>
              </a:ext>
            </a:extLst>
          </p:cNvPr>
          <p:cNvCxnSpPr>
            <a:stCxn id="5" idx="2"/>
            <a:endCxn id="4" idx="0"/>
          </p:cNvCxnSpPr>
          <p:nvPr/>
        </p:nvCxnSpPr>
        <p:spPr>
          <a:xfrm rot="5400000">
            <a:off x="8748739" y="2782985"/>
            <a:ext cx="358656" cy="5146"/>
          </a:xfrm>
          <a:prstGeom prst="bentConnector3">
            <a:avLst/>
          </a:prstGeom>
          <a:ln w="22225">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75333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E0EA5-76F3-4809-BFB9-232998761A10}"/>
              </a:ext>
            </a:extLst>
          </p:cNvPr>
          <p:cNvSpPr>
            <a:spLocks noGrp="1"/>
          </p:cNvSpPr>
          <p:nvPr>
            <p:ph type="title"/>
          </p:nvPr>
        </p:nvSpPr>
        <p:spPr/>
        <p:txBody>
          <a:bodyPr/>
          <a:lstStyle/>
          <a:p>
            <a:r>
              <a:rPr lang="en-US" dirty="0"/>
              <a:t>Demonstration – Create a VM in the Portal</a:t>
            </a:r>
          </a:p>
        </p:txBody>
      </p:sp>
      <p:sp>
        <p:nvSpPr>
          <p:cNvPr id="3" name="Text Placeholder 2">
            <a:extLst>
              <a:ext uri="{FF2B5EF4-FFF2-40B4-BE49-F238E27FC236}">
                <a16:creationId xmlns:a16="http://schemas.microsoft.com/office/drawing/2014/main" id="{C01A3596-1504-417B-9EB0-39EC32922920}"/>
              </a:ext>
            </a:extLst>
          </p:cNvPr>
          <p:cNvSpPr>
            <a:spLocks noGrp="1"/>
          </p:cNvSpPr>
          <p:nvPr>
            <p:ph type="body" sz="quarter" idx="10"/>
          </p:nvPr>
        </p:nvSpPr>
        <p:spPr>
          <a:xfrm>
            <a:off x="584200" y="1435497"/>
            <a:ext cx="11018520" cy="1982081"/>
          </a:xfrm>
        </p:spPr>
        <p:txBody>
          <a:bodyPr/>
          <a:lstStyle/>
          <a:p>
            <a:r>
              <a:rPr lang="en-US" dirty="0"/>
              <a:t>Create the virtual machine</a:t>
            </a:r>
          </a:p>
          <a:p>
            <a:r>
              <a:rPr lang="en-US" dirty="0"/>
              <a:t>Connect to the virtual machine</a:t>
            </a:r>
          </a:p>
          <a:p>
            <a:r>
              <a:rPr lang="en-US" dirty="0"/>
              <a:t>Install the Web Server role</a:t>
            </a:r>
          </a:p>
          <a:p>
            <a:r>
              <a:rPr lang="en-US" dirty="0"/>
              <a:t>View the IIS welcome page</a:t>
            </a:r>
          </a:p>
        </p:txBody>
      </p:sp>
    </p:spTree>
    <p:extLst>
      <p:ext uri="{BB962C8B-B14F-4D97-AF65-F5344CB8AC3E}">
        <p14:creationId xmlns:p14="http://schemas.microsoft.com/office/powerpoint/2010/main" val="267121611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t>PowerShell - Example (Part 1)</a:t>
            </a:r>
          </a:p>
        </p:txBody>
      </p:sp>
      <p:sp>
        <p:nvSpPr>
          <p:cNvPr id="3" name="Text Placeholder 2">
            <a:extLst>
              <a:ext uri="{FF2B5EF4-FFF2-40B4-BE49-F238E27FC236}">
                <a16:creationId xmlns:a16="http://schemas.microsoft.com/office/drawing/2014/main" id="{5ED29A6F-7349-4294-92FB-ACF08A3B6611}"/>
              </a:ext>
            </a:extLst>
          </p:cNvPr>
          <p:cNvSpPr>
            <a:spLocks noGrp="1"/>
          </p:cNvSpPr>
          <p:nvPr>
            <p:ph type="body" sz="quarter" idx="10"/>
          </p:nvPr>
        </p:nvSpPr>
        <p:spPr>
          <a:xfrm>
            <a:off x="586390" y="1434370"/>
            <a:ext cx="7147910" cy="5078313"/>
          </a:xfrm>
        </p:spPr>
        <p:txBody>
          <a:bodyPr/>
          <a:lstStyle/>
          <a:p>
            <a:pPr>
              <a:spcBef>
                <a:spcPts val="0"/>
              </a:spcBef>
            </a:pPr>
            <a:r>
              <a:rPr lang="en-US" sz="2200" dirty="0">
                <a:latin typeface="Consolas" panose="020B0609020204030204" pitchFamily="49" charset="0"/>
              </a:rPr>
              <a:t># 1. Set the admin username and pwd</a:t>
            </a:r>
          </a:p>
          <a:p>
            <a:r>
              <a:rPr lang="en-US" sz="2200" dirty="0">
                <a:solidFill>
                  <a:schemeClr val="tx1"/>
                </a:solidFill>
                <a:latin typeface="Consolas" panose="020B0609020204030204" pitchFamily="49" charset="0"/>
              </a:rPr>
              <a:t>$cred = Get-Credential</a:t>
            </a:r>
          </a:p>
          <a:p>
            <a:pPr>
              <a:spcBef>
                <a:spcPts val="0"/>
              </a:spcBef>
            </a:pPr>
            <a:r>
              <a:rPr lang="en-US" sz="2200" dirty="0">
                <a:latin typeface="Consolas" panose="020B0609020204030204" pitchFamily="49" charset="0"/>
              </a:rPr>
              <a:t># 2. Create the initial configuration </a:t>
            </a:r>
          </a:p>
          <a:p>
            <a:r>
              <a:rPr lang="en-US" sz="2200" dirty="0">
                <a:solidFill>
                  <a:schemeClr val="tx1"/>
                </a:solidFill>
                <a:latin typeface="Consolas" panose="020B0609020204030204" pitchFamily="49" charset="0"/>
              </a:rPr>
              <a:t>$vm = New-AzVMConfig -VMName myVM </a:t>
            </a:r>
          </a:p>
          <a:p>
            <a:r>
              <a:rPr lang="en-US" sz="2200" dirty="0">
                <a:solidFill>
                  <a:schemeClr val="tx1"/>
                </a:solidFill>
                <a:latin typeface="Consolas" panose="020B0609020204030204" pitchFamily="49" charset="0"/>
              </a:rPr>
              <a:t>-VMSize Standard_D1</a:t>
            </a:r>
          </a:p>
          <a:p>
            <a:pPr>
              <a:spcBef>
                <a:spcPts val="0"/>
              </a:spcBef>
            </a:pPr>
            <a:r>
              <a:rPr lang="en-US" sz="2200" dirty="0">
                <a:latin typeface="Consolas" panose="020B0609020204030204" pitchFamily="49" charset="0"/>
              </a:rPr>
              <a:t># 3. Add the OS information</a:t>
            </a:r>
          </a:p>
          <a:p>
            <a:r>
              <a:rPr lang="en-US" sz="2200" dirty="0">
                <a:solidFill>
                  <a:schemeClr val="tx1"/>
                </a:solidFill>
                <a:latin typeface="Consolas" panose="020B0609020204030204" pitchFamily="49" charset="0"/>
              </a:rPr>
              <a:t>$vm = Set-AzVMOperatingSystem `</a:t>
            </a:r>
          </a:p>
          <a:p>
            <a:r>
              <a:rPr lang="en-US" sz="2200" dirty="0">
                <a:solidFill>
                  <a:schemeClr val="tx1"/>
                </a:solidFill>
                <a:latin typeface="Consolas" panose="020B0609020204030204" pitchFamily="49" charset="0"/>
              </a:rPr>
              <a:t>  -VM $vm `</a:t>
            </a:r>
          </a:p>
          <a:p>
            <a:r>
              <a:rPr lang="en-US" sz="2200" dirty="0">
                <a:solidFill>
                  <a:schemeClr val="tx1"/>
                </a:solidFill>
                <a:latin typeface="Consolas" panose="020B0609020204030204" pitchFamily="49" charset="0"/>
              </a:rPr>
              <a:t>  -Windows `</a:t>
            </a:r>
          </a:p>
          <a:p>
            <a:r>
              <a:rPr lang="en-US" sz="2200" dirty="0">
                <a:solidFill>
                  <a:schemeClr val="tx1"/>
                </a:solidFill>
                <a:latin typeface="Consolas" panose="020B0609020204030204" pitchFamily="49" charset="0"/>
              </a:rPr>
              <a:t>  -ComputerName myVM `</a:t>
            </a:r>
          </a:p>
          <a:p>
            <a:r>
              <a:rPr lang="en-US" sz="2200" dirty="0">
                <a:solidFill>
                  <a:schemeClr val="tx1"/>
                </a:solidFill>
                <a:latin typeface="Consolas" panose="020B0609020204030204" pitchFamily="49" charset="0"/>
              </a:rPr>
              <a:t>  -Credential $cred `</a:t>
            </a:r>
          </a:p>
          <a:p>
            <a:r>
              <a:rPr lang="en-US" sz="2200" dirty="0">
                <a:solidFill>
                  <a:schemeClr val="tx1"/>
                </a:solidFill>
                <a:latin typeface="Consolas" panose="020B0609020204030204" pitchFamily="49" charset="0"/>
              </a:rPr>
              <a:t>  -ProvisionVMAgent `</a:t>
            </a:r>
          </a:p>
          <a:p>
            <a:r>
              <a:rPr lang="en-US" sz="2200" dirty="0">
                <a:solidFill>
                  <a:schemeClr val="tx1"/>
                </a:solidFill>
                <a:latin typeface="Consolas" panose="020B0609020204030204" pitchFamily="49" charset="0"/>
              </a:rPr>
              <a:t>  -EnableAutoUpdate </a:t>
            </a:r>
          </a:p>
        </p:txBody>
      </p:sp>
      <p:pic>
        <p:nvPicPr>
          <p:cNvPr id="2" name="Picture 1" descr="Flowchart with first 3 of 7 steps highlighted: get the admin creds, create the initial VM configuration, and add the OS information. ">
            <a:extLst>
              <a:ext uri="{FF2B5EF4-FFF2-40B4-BE49-F238E27FC236}">
                <a16:creationId xmlns:a16="http://schemas.microsoft.com/office/drawing/2014/main" id="{2DDE8797-D007-42A9-A660-1B37BEC2D059}"/>
              </a:ext>
            </a:extLst>
          </p:cNvPr>
          <p:cNvPicPr>
            <a:picLocks noChangeAspect="1"/>
          </p:cNvPicPr>
          <p:nvPr/>
        </p:nvPicPr>
        <p:blipFill>
          <a:blip r:embed="rId3"/>
          <a:stretch>
            <a:fillRect/>
          </a:stretch>
        </p:blipFill>
        <p:spPr>
          <a:xfrm>
            <a:off x="7759700" y="2375917"/>
            <a:ext cx="3376612" cy="1714500"/>
          </a:xfrm>
          <a:prstGeom prst="rect">
            <a:avLst/>
          </a:prstGeom>
        </p:spPr>
      </p:pic>
    </p:spTree>
    <p:extLst>
      <p:ext uri="{BB962C8B-B14F-4D97-AF65-F5344CB8AC3E}">
        <p14:creationId xmlns:p14="http://schemas.microsoft.com/office/powerpoint/2010/main" val="1409602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b="1" dirty="0"/>
              <a:t>PowerShell - Example (Part 2)</a:t>
            </a:r>
          </a:p>
        </p:txBody>
      </p:sp>
      <p:sp>
        <p:nvSpPr>
          <p:cNvPr id="5" name="Text Placeholder 2">
            <a:extLst>
              <a:ext uri="{FF2B5EF4-FFF2-40B4-BE49-F238E27FC236}">
                <a16:creationId xmlns:a16="http://schemas.microsoft.com/office/drawing/2014/main" id="{A1064A86-56D5-4162-A531-9346F06F0B3B}"/>
              </a:ext>
            </a:extLst>
          </p:cNvPr>
          <p:cNvSpPr>
            <a:spLocks noGrp="1"/>
          </p:cNvSpPr>
          <p:nvPr>
            <p:ph type="body" sz="quarter" idx="10"/>
          </p:nvPr>
        </p:nvSpPr>
        <p:spPr>
          <a:xfrm>
            <a:off x="650399" y="1269779"/>
            <a:ext cx="7094569" cy="5213735"/>
          </a:xfrm>
        </p:spPr>
        <p:txBody>
          <a:bodyPr/>
          <a:lstStyle/>
          <a:p>
            <a:pPr marL="0" indent="0">
              <a:spcBef>
                <a:spcPts val="0"/>
              </a:spcBef>
              <a:buNone/>
            </a:pPr>
            <a:r>
              <a:rPr lang="en-US" sz="2200" dirty="0">
                <a:solidFill>
                  <a:schemeClr val="tx1"/>
                </a:solidFill>
                <a:latin typeface="Consolas" panose="020B0609020204030204" pitchFamily="49" charset="0"/>
              </a:rPr>
              <a:t># 4. Add the image information</a:t>
            </a:r>
          </a:p>
          <a:p>
            <a:pPr marL="0" indent="0">
              <a:buNone/>
            </a:pPr>
            <a:r>
              <a:rPr lang="en-US" sz="2200" dirty="0">
                <a:solidFill>
                  <a:schemeClr val="tx1"/>
                </a:solidFill>
                <a:latin typeface="Consolas" panose="020B0609020204030204" pitchFamily="49" charset="0"/>
              </a:rPr>
              <a:t>$vm = </a:t>
            </a:r>
            <a:r>
              <a:rPr lang="en-US" sz="2200" b="1" dirty="0">
                <a:solidFill>
                  <a:schemeClr val="tx1"/>
                </a:solidFill>
                <a:latin typeface="Consolas" panose="020B0609020204030204" pitchFamily="49" charset="0"/>
              </a:rPr>
              <a:t>Set-AzVMSourceImage</a:t>
            </a:r>
            <a:r>
              <a:rPr lang="en-US" sz="2200" dirty="0">
                <a:solidFill>
                  <a:schemeClr val="tx1"/>
                </a:solidFill>
                <a:latin typeface="Consolas" panose="020B0609020204030204" pitchFamily="49" charset="0"/>
              </a:rPr>
              <a:t> -VM $vm -PublisherName MicrosoftWindowsServer -Offer WindowsServer -Skus 2016-Datacenter </a:t>
            </a:r>
          </a:p>
          <a:p>
            <a:pPr marL="0" indent="0">
              <a:buNone/>
            </a:pPr>
            <a:r>
              <a:rPr lang="en-US" sz="2200" dirty="0">
                <a:solidFill>
                  <a:schemeClr val="tx1"/>
                </a:solidFill>
                <a:latin typeface="Consolas" panose="020B0609020204030204" pitchFamily="49" charset="0"/>
              </a:rPr>
              <a:t># 5. </a:t>
            </a:r>
            <a:r>
              <a:rPr lang="en-US" sz="2200" b="1" dirty="0">
                <a:solidFill>
                  <a:schemeClr val="tx1"/>
                </a:solidFill>
                <a:latin typeface="Consolas" panose="020B0609020204030204" pitchFamily="49" charset="0"/>
              </a:rPr>
              <a:t>Add the OS settings</a:t>
            </a:r>
          </a:p>
          <a:p>
            <a:pPr marL="0" indent="0">
              <a:buNone/>
            </a:pPr>
            <a:r>
              <a:rPr lang="en-US" sz="2200" dirty="0">
                <a:solidFill>
                  <a:schemeClr val="tx1"/>
                </a:solidFill>
                <a:latin typeface="Consolas" panose="020B0609020204030204" pitchFamily="49" charset="0"/>
              </a:rPr>
              <a:t>$vm = Set-AzVMOSDisk -VM $vm -Name myOsDisk -DiskSizeInGB 128 -CreateOption FromImage -Caching ReadWrite</a:t>
            </a:r>
          </a:p>
          <a:p>
            <a:pPr marL="0" indent="0">
              <a:buNone/>
            </a:pPr>
            <a:r>
              <a:rPr lang="en-US" sz="2200" dirty="0">
                <a:solidFill>
                  <a:schemeClr val="tx1"/>
                </a:solidFill>
                <a:latin typeface="Consolas" panose="020B0609020204030204" pitchFamily="49" charset="0"/>
              </a:rPr>
              <a:t># 6. </a:t>
            </a:r>
            <a:r>
              <a:rPr lang="en-US" sz="2200" b="1" dirty="0">
                <a:solidFill>
                  <a:schemeClr val="tx1"/>
                </a:solidFill>
                <a:latin typeface="Consolas" panose="020B0609020204030204" pitchFamily="49" charset="0"/>
              </a:rPr>
              <a:t>Add the NIC</a:t>
            </a:r>
          </a:p>
          <a:p>
            <a:pPr marL="0" indent="0">
              <a:buNone/>
            </a:pPr>
            <a:r>
              <a:rPr lang="en-US" sz="2200" dirty="0">
                <a:solidFill>
                  <a:schemeClr val="tx1"/>
                </a:solidFill>
                <a:latin typeface="Consolas" panose="020B0609020204030204" pitchFamily="49" charset="0"/>
              </a:rPr>
              <a:t>$vm = Add-AzVMNetworkInterface -VM $vm –Id $nic.Id </a:t>
            </a:r>
          </a:p>
          <a:p>
            <a:pPr marL="0" indent="0">
              <a:buNone/>
            </a:pPr>
            <a:r>
              <a:rPr lang="en-US" sz="2200" dirty="0">
                <a:solidFill>
                  <a:schemeClr val="tx1"/>
                </a:solidFill>
                <a:latin typeface="Consolas" panose="020B0609020204030204" pitchFamily="49" charset="0"/>
              </a:rPr>
              <a:t># 7. </a:t>
            </a:r>
            <a:r>
              <a:rPr lang="en-US" sz="2200" b="1" dirty="0">
                <a:solidFill>
                  <a:schemeClr val="tx1"/>
                </a:solidFill>
                <a:latin typeface="Consolas" panose="020B0609020204030204" pitchFamily="49" charset="0"/>
              </a:rPr>
              <a:t>Create the VM</a:t>
            </a:r>
          </a:p>
          <a:p>
            <a:pPr marL="0" indent="0">
              <a:buNone/>
            </a:pPr>
            <a:r>
              <a:rPr lang="en-US" sz="2200" dirty="0">
                <a:solidFill>
                  <a:schemeClr val="tx1"/>
                </a:solidFill>
                <a:latin typeface="Consolas" panose="020B0609020204030204" pitchFamily="49" charset="0"/>
              </a:rPr>
              <a:t>New-AzVM -ResourceGroupName myResourceGroupVM -Location EastUS -VM $vm</a:t>
            </a:r>
          </a:p>
        </p:txBody>
      </p:sp>
      <p:pic>
        <p:nvPicPr>
          <p:cNvPr id="4" name="Picture 3" descr="Flowchart with last 4 steps of 7 steps highlighted: add the image information, add the OS disk information, add the network interface card, and create the virtual machine. ">
            <a:extLst>
              <a:ext uri="{FF2B5EF4-FFF2-40B4-BE49-F238E27FC236}">
                <a16:creationId xmlns:a16="http://schemas.microsoft.com/office/drawing/2014/main" id="{BA4AF060-92A7-4251-8C9D-116CE0AB36CE}"/>
              </a:ext>
            </a:extLst>
          </p:cNvPr>
          <p:cNvPicPr>
            <a:picLocks noChangeAspect="1"/>
          </p:cNvPicPr>
          <p:nvPr/>
        </p:nvPicPr>
        <p:blipFill>
          <a:blip r:embed="rId3"/>
          <a:stretch>
            <a:fillRect/>
          </a:stretch>
        </p:blipFill>
        <p:spPr>
          <a:xfrm>
            <a:off x="7644384" y="2510663"/>
            <a:ext cx="4150932" cy="1842239"/>
          </a:xfrm>
          <a:prstGeom prst="rect">
            <a:avLst/>
          </a:prstGeom>
        </p:spPr>
      </p:pic>
    </p:spTree>
    <p:extLst>
      <p:ext uri="{BB962C8B-B14F-4D97-AF65-F5344CB8AC3E}">
        <p14:creationId xmlns:p14="http://schemas.microsoft.com/office/powerpoint/2010/main" val="3877661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D4DA7-EEAE-4A8B-A91E-6590B153BF49}"/>
              </a:ext>
            </a:extLst>
          </p:cNvPr>
          <p:cNvSpPr>
            <a:spLocks noGrp="1"/>
          </p:cNvSpPr>
          <p:nvPr>
            <p:ph type="title"/>
          </p:nvPr>
        </p:nvSpPr>
        <p:spPr/>
        <p:txBody>
          <a:bodyPr/>
          <a:lstStyle/>
          <a:p>
            <a:r>
              <a:rPr lang="en-US" dirty="0"/>
              <a:t>Module Overview</a:t>
            </a:r>
          </a:p>
        </p:txBody>
      </p:sp>
      <p:sp>
        <p:nvSpPr>
          <p:cNvPr id="3" name="Text Placeholder 2">
            <a:extLst>
              <a:ext uri="{FF2B5EF4-FFF2-40B4-BE49-F238E27FC236}">
                <a16:creationId xmlns:a16="http://schemas.microsoft.com/office/drawing/2014/main" id="{905AEEDD-5D0D-4868-9530-91B5BD7D7319}"/>
              </a:ext>
            </a:extLst>
          </p:cNvPr>
          <p:cNvSpPr>
            <a:spLocks noGrp="1"/>
          </p:cNvSpPr>
          <p:nvPr>
            <p:ph type="body" sz="quarter" idx="10"/>
          </p:nvPr>
        </p:nvSpPr>
        <p:spPr>
          <a:xfrm>
            <a:off x="584200" y="1435497"/>
            <a:ext cx="11018520" cy="2499146"/>
          </a:xfrm>
        </p:spPr>
        <p:txBody>
          <a:bodyPr/>
          <a:lstStyle/>
          <a:p>
            <a:r>
              <a:rPr lang="en-US" dirty="0"/>
              <a:t>Virtual Machine Planning</a:t>
            </a:r>
          </a:p>
          <a:p>
            <a:r>
              <a:rPr lang="en-US" dirty="0"/>
              <a:t>Creating Virtual Machines</a:t>
            </a:r>
          </a:p>
          <a:p>
            <a:r>
              <a:rPr lang="en-US" dirty="0"/>
              <a:t>Virtual Machine Availability</a:t>
            </a:r>
          </a:p>
          <a:p>
            <a:r>
              <a:rPr lang="en-US" dirty="0"/>
              <a:t>Virtual Machine Extensions</a:t>
            </a:r>
          </a:p>
          <a:p>
            <a:r>
              <a:rPr lang="en-US" dirty="0"/>
              <a:t>Lab and Review Questions</a:t>
            </a:r>
          </a:p>
        </p:txBody>
      </p:sp>
    </p:spTree>
    <p:extLst>
      <p:ext uri="{BB962C8B-B14F-4D97-AF65-F5344CB8AC3E}">
        <p14:creationId xmlns:p14="http://schemas.microsoft.com/office/powerpoint/2010/main" val="227813780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FB26F-71F5-433C-A3DB-59A9D7DDB15F}"/>
              </a:ext>
            </a:extLst>
          </p:cNvPr>
          <p:cNvSpPr>
            <a:spLocks noGrp="1"/>
          </p:cNvSpPr>
          <p:nvPr>
            <p:ph type="title"/>
          </p:nvPr>
        </p:nvSpPr>
        <p:spPr/>
        <p:txBody>
          <a:bodyPr/>
          <a:lstStyle/>
          <a:p>
            <a:r>
              <a:rPr lang="en-US" dirty="0"/>
              <a:t>Demonstration – Creating a VM with PowerShell</a:t>
            </a:r>
          </a:p>
        </p:txBody>
      </p:sp>
      <p:sp>
        <p:nvSpPr>
          <p:cNvPr id="3" name="Text Placeholder 2">
            <a:extLst>
              <a:ext uri="{FF2B5EF4-FFF2-40B4-BE49-F238E27FC236}">
                <a16:creationId xmlns:a16="http://schemas.microsoft.com/office/drawing/2014/main" id="{CC1BDB01-644C-4B58-A8F5-41CA31DC884A}"/>
              </a:ext>
            </a:extLst>
          </p:cNvPr>
          <p:cNvSpPr>
            <a:spLocks noGrp="1"/>
          </p:cNvSpPr>
          <p:nvPr>
            <p:ph type="body" sz="quarter" idx="10"/>
          </p:nvPr>
        </p:nvSpPr>
        <p:spPr>
          <a:xfrm>
            <a:off x="584200" y="1435497"/>
            <a:ext cx="11018520" cy="1465016"/>
          </a:xfrm>
        </p:spPr>
        <p:txBody>
          <a:bodyPr/>
          <a:lstStyle/>
          <a:p>
            <a:r>
              <a:rPr lang="en-US" dirty="0"/>
              <a:t>Create the virtual machine with PowerShell</a:t>
            </a:r>
          </a:p>
          <a:p>
            <a:r>
              <a:rPr lang="en-US" dirty="0"/>
              <a:t>Verify the machine creation in the portal</a:t>
            </a:r>
          </a:p>
          <a:p>
            <a:r>
              <a:rPr lang="en-US" dirty="0"/>
              <a:t>Connect to the virtual machine</a:t>
            </a:r>
          </a:p>
        </p:txBody>
      </p:sp>
    </p:spTree>
    <p:extLst>
      <p:ext uri="{BB962C8B-B14F-4D97-AF65-F5344CB8AC3E}">
        <p14:creationId xmlns:p14="http://schemas.microsoft.com/office/powerpoint/2010/main" val="73157451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t>Linux Virtual Machines</a:t>
            </a:r>
          </a:p>
        </p:txBody>
      </p:sp>
      <p:sp>
        <p:nvSpPr>
          <p:cNvPr id="2" name="Text Placeholder 1">
            <a:extLst>
              <a:ext uri="{FF2B5EF4-FFF2-40B4-BE49-F238E27FC236}">
                <a16:creationId xmlns:a16="http://schemas.microsoft.com/office/drawing/2014/main" id="{A93EA9E0-3655-49F1-BC62-1A96B735A1BE}"/>
              </a:ext>
            </a:extLst>
          </p:cNvPr>
          <p:cNvSpPr>
            <a:spLocks noGrp="1"/>
          </p:cNvSpPr>
          <p:nvPr>
            <p:ph type="body" sz="quarter" idx="10"/>
          </p:nvPr>
        </p:nvSpPr>
        <p:spPr>
          <a:xfrm>
            <a:off x="584200" y="4804022"/>
            <a:ext cx="11018520" cy="1465016"/>
          </a:xfrm>
        </p:spPr>
        <p:txBody>
          <a:bodyPr/>
          <a:lstStyle/>
          <a:p>
            <a:pPr marL="457200" lvl="0" indent="-457200">
              <a:buFont typeface="Arial" panose="020B0604020202020204" pitchFamily="34" charset="0"/>
              <a:buChar char="•"/>
            </a:pPr>
            <a:r>
              <a:rPr lang="en-US" dirty="0"/>
              <a:t>Hundreds of community-built images in the Azure Marketplace</a:t>
            </a:r>
          </a:p>
          <a:p>
            <a:pPr marL="457200" lvl="0" indent="-457200">
              <a:buFont typeface="Arial" panose="020B0604020202020204" pitchFamily="34" charset="0"/>
              <a:buChar char="•"/>
            </a:pPr>
            <a:r>
              <a:rPr lang="en-US" dirty="0"/>
              <a:t>Linux has the same deployment options as for Windows VMs</a:t>
            </a:r>
          </a:p>
          <a:p>
            <a:pPr marL="457200" lvl="0" indent="-457200">
              <a:buFont typeface="Arial" panose="020B0604020202020204" pitchFamily="34" charset="0"/>
              <a:buChar char="•"/>
            </a:pPr>
            <a:r>
              <a:rPr lang="en-US" dirty="0"/>
              <a:t>Manage Linux VMs with many popular open-source DevOps tools</a:t>
            </a:r>
          </a:p>
        </p:txBody>
      </p:sp>
      <p:pic>
        <p:nvPicPr>
          <p:cNvPr id="7" name="Picture 6" descr="Screenshot of the Marketplace showing Debian Linux, Clear Linux OS, SuSE Linux, and Red Hat Enterprise. ">
            <a:extLst>
              <a:ext uri="{FF2B5EF4-FFF2-40B4-BE49-F238E27FC236}">
                <a16:creationId xmlns:a16="http://schemas.microsoft.com/office/drawing/2014/main" id="{705A89D0-68C4-4394-A515-2D6E7FB5A7F2}"/>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1481312" y="1251336"/>
            <a:ext cx="8209524" cy="3219899"/>
          </a:xfrm>
          <a:prstGeom prst="rect">
            <a:avLst/>
          </a:prstGeom>
        </p:spPr>
      </p:pic>
    </p:spTree>
    <p:extLst>
      <p:ext uri="{BB962C8B-B14F-4D97-AF65-F5344CB8AC3E}">
        <p14:creationId xmlns:p14="http://schemas.microsoft.com/office/powerpoint/2010/main" val="1389191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t>Linux VM Connections</a:t>
            </a:r>
          </a:p>
        </p:txBody>
      </p:sp>
      <p:sp>
        <p:nvSpPr>
          <p:cNvPr id="2" name="Text Placeholder 1">
            <a:extLst>
              <a:ext uri="{FF2B5EF4-FFF2-40B4-BE49-F238E27FC236}">
                <a16:creationId xmlns:a16="http://schemas.microsoft.com/office/drawing/2014/main" id="{0C6A8C00-34C1-4969-AA29-8D2D19FDF18A}"/>
              </a:ext>
            </a:extLst>
          </p:cNvPr>
          <p:cNvSpPr>
            <a:spLocks noGrp="1"/>
          </p:cNvSpPr>
          <p:nvPr>
            <p:ph type="body" sz="quarter" idx="10"/>
          </p:nvPr>
        </p:nvSpPr>
        <p:spPr>
          <a:xfrm>
            <a:off x="590868" y="4255989"/>
            <a:ext cx="11018520" cy="1895904"/>
          </a:xfrm>
        </p:spPr>
        <p:txBody>
          <a:bodyPr/>
          <a:lstStyle/>
          <a:p>
            <a:r>
              <a:rPr lang="en-US" dirty="0"/>
              <a:t>Authenticate with a SSH public key or password</a:t>
            </a:r>
          </a:p>
          <a:p>
            <a:r>
              <a:rPr lang="en-US" dirty="0"/>
              <a:t>SSH is an encrypted connection protocol that allows secure logins over unsecured connections</a:t>
            </a:r>
          </a:p>
          <a:p>
            <a:r>
              <a:rPr lang="en-US" dirty="0"/>
              <a:t>There are public and private keys</a:t>
            </a:r>
          </a:p>
        </p:txBody>
      </p:sp>
      <p:pic>
        <p:nvPicPr>
          <p:cNvPr id="4" name="Picture 3" descr="Screenshot of the Authentication type and SSH public key settings. ">
            <a:extLst>
              <a:ext uri="{FF2B5EF4-FFF2-40B4-BE49-F238E27FC236}">
                <a16:creationId xmlns:a16="http://schemas.microsoft.com/office/drawing/2014/main" id="{36FD5ABB-E8D2-4B43-9CB5-B785179C3AF2}"/>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1499515" y="1523680"/>
            <a:ext cx="8086612" cy="1892759"/>
          </a:xfrm>
          <a:prstGeom prst="rect">
            <a:avLst/>
          </a:prstGeom>
        </p:spPr>
      </p:pic>
    </p:spTree>
    <p:extLst>
      <p:ext uri="{BB962C8B-B14F-4D97-AF65-F5344CB8AC3E}">
        <p14:creationId xmlns:p14="http://schemas.microsoft.com/office/powerpoint/2010/main" val="3677242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8FB20-46D2-4943-ADED-7641A1930BB9}"/>
              </a:ext>
            </a:extLst>
          </p:cNvPr>
          <p:cNvSpPr>
            <a:spLocks noGrp="1"/>
          </p:cNvSpPr>
          <p:nvPr>
            <p:ph type="title"/>
          </p:nvPr>
        </p:nvSpPr>
        <p:spPr/>
        <p:txBody>
          <a:bodyPr/>
          <a:lstStyle/>
          <a:p>
            <a:r>
              <a:rPr lang="en-US" dirty="0"/>
              <a:t>Demonstration – Connect to Linux VMs</a:t>
            </a:r>
          </a:p>
        </p:txBody>
      </p:sp>
      <p:sp>
        <p:nvSpPr>
          <p:cNvPr id="3" name="Text Placeholder 2">
            <a:extLst>
              <a:ext uri="{FF2B5EF4-FFF2-40B4-BE49-F238E27FC236}">
                <a16:creationId xmlns:a16="http://schemas.microsoft.com/office/drawing/2014/main" id="{AEDD682C-BD49-48D2-915B-5464995D0D13}"/>
              </a:ext>
            </a:extLst>
          </p:cNvPr>
          <p:cNvSpPr>
            <a:spLocks noGrp="1"/>
          </p:cNvSpPr>
          <p:nvPr>
            <p:ph type="body" sz="quarter" idx="10"/>
          </p:nvPr>
        </p:nvSpPr>
        <p:spPr>
          <a:xfrm>
            <a:off x="584200" y="1435497"/>
            <a:ext cx="11018520" cy="1465016"/>
          </a:xfrm>
        </p:spPr>
        <p:txBody>
          <a:bodyPr/>
          <a:lstStyle/>
          <a:p>
            <a:r>
              <a:rPr lang="en-US" dirty="0"/>
              <a:t>Create the SSH keys</a:t>
            </a:r>
          </a:p>
          <a:p>
            <a:r>
              <a:rPr lang="en-US" dirty="0"/>
              <a:t>Create the Linux machine and assign the public SSH key</a:t>
            </a:r>
          </a:p>
          <a:p>
            <a:r>
              <a:rPr lang="en-US" dirty="0"/>
              <a:t>Access the server using SSH</a:t>
            </a:r>
          </a:p>
        </p:txBody>
      </p:sp>
    </p:spTree>
    <p:extLst>
      <p:ext uri="{BB962C8B-B14F-4D97-AF65-F5344CB8AC3E}">
        <p14:creationId xmlns:p14="http://schemas.microsoft.com/office/powerpoint/2010/main" val="397600859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03: Virtual Machine Availability</a:t>
            </a:r>
          </a:p>
        </p:txBody>
      </p:sp>
    </p:spTree>
    <p:extLst>
      <p:ext uri="{BB962C8B-B14F-4D97-AF65-F5344CB8AC3E}">
        <p14:creationId xmlns:p14="http://schemas.microsoft.com/office/powerpoint/2010/main" val="2951402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D4DA7-EEAE-4A8B-A91E-6590B153BF49}"/>
              </a:ext>
            </a:extLst>
          </p:cNvPr>
          <p:cNvSpPr>
            <a:spLocks noGrp="1"/>
          </p:cNvSpPr>
          <p:nvPr>
            <p:ph type="title"/>
          </p:nvPr>
        </p:nvSpPr>
        <p:spPr/>
        <p:txBody>
          <a:bodyPr/>
          <a:lstStyle/>
          <a:p>
            <a:r>
              <a:rPr lang="en-US" dirty="0"/>
              <a:t>Virtual Machine Availability Overview</a:t>
            </a:r>
          </a:p>
        </p:txBody>
      </p:sp>
      <p:sp>
        <p:nvSpPr>
          <p:cNvPr id="3" name="Text Placeholder 2">
            <a:extLst>
              <a:ext uri="{FF2B5EF4-FFF2-40B4-BE49-F238E27FC236}">
                <a16:creationId xmlns:a16="http://schemas.microsoft.com/office/drawing/2014/main" id="{905AEEDD-5D0D-4868-9530-91B5BD7D7319}"/>
              </a:ext>
            </a:extLst>
          </p:cNvPr>
          <p:cNvSpPr>
            <a:spLocks noGrp="1"/>
          </p:cNvSpPr>
          <p:nvPr>
            <p:ph type="body" sz="quarter" idx="10"/>
          </p:nvPr>
        </p:nvSpPr>
        <p:spPr>
          <a:xfrm>
            <a:off x="584200" y="1435497"/>
            <a:ext cx="11018520" cy="3533275"/>
          </a:xfrm>
        </p:spPr>
        <p:txBody>
          <a:bodyPr/>
          <a:lstStyle/>
          <a:p>
            <a:r>
              <a:rPr lang="en-US" dirty="0"/>
              <a:t>Maintenance and Downtime</a:t>
            </a:r>
          </a:p>
          <a:p>
            <a:r>
              <a:rPr lang="en-US" dirty="0"/>
              <a:t>Availability Sets</a:t>
            </a:r>
          </a:p>
          <a:p>
            <a:r>
              <a:rPr lang="en-US" dirty="0"/>
              <a:t>Update and Fault Domains</a:t>
            </a:r>
          </a:p>
          <a:p>
            <a:r>
              <a:rPr lang="en-US" dirty="0"/>
              <a:t>Scale Sets</a:t>
            </a:r>
          </a:p>
          <a:p>
            <a:r>
              <a:rPr lang="en-US" dirty="0"/>
              <a:t>Implementing Scale Sets</a:t>
            </a:r>
          </a:p>
          <a:p>
            <a:r>
              <a:rPr lang="en-US" dirty="0"/>
              <a:t>Autoscale</a:t>
            </a:r>
          </a:p>
          <a:p>
            <a:r>
              <a:rPr lang="en-US" dirty="0"/>
              <a:t>Implementing Autoscale</a:t>
            </a:r>
          </a:p>
        </p:txBody>
      </p:sp>
    </p:spTree>
    <p:extLst>
      <p:ext uri="{BB962C8B-B14F-4D97-AF65-F5344CB8AC3E}">
        <p14:creationId xmlns:p14="http://schemas.microsoft.com/office/powerpoint/2010/main" val="2060735314"/>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t>Maintenance vs. Downtime</a:t>
            </a:r>
          </a:p>
        </p:txBody>
      </p:sp>
      <p:sp>
        <p:nvSpPr>
          <p:cNvPr id="2" name="Text Placeholder 1">
            <a:extLst>
              <a:ext uri="{FF2B5EF4-FFF2-40B4-BE49-F238E27FC236}">
                <a16:creationId xmlns:a16="http://schemas.microsoft.com/office/drawing/2014/main" id="{C6E2EFCE-4469-460C-B833-A34524AD674E}"/>
              </a:ext>
            </a:extLst>
          </p:cNvPr>
          <p:cNvSpPr>
            <a:spLocks noGrp="1"/>
          </p:cNvSpPr>
          <p:nvPr>
            <p:ph type="body" sz="quarter" idx="10"/>
          </p:nvPr>
        </p:nvSpPr>
        <p:spPr>
          <a:xfrm>
            <a:off x="584200" y="3046353"/>
            <a:ext cx="11018520" cy="3274743"/>
          </a:xfrm>
        </p:spPr>
        <p:txBody>
          <a:bodyPr/>
          <a:lstStyle/>
          <a:p>
            <a:pPr marL="457200" indent="-457200">
              <a:buFont typeface="Arial" panose="020B0604020202020204" pitchFamily="34" charset="0"/>
              <a:buChar char="•"/>
            </a:pPr>
            <a:r>
              <a:rPr lang="en-US" dirty="0"/>
              <a:t>When the platform predicts a failure, it will issue an </a:t>
            </a:r>
            <a:r>
              <a:rPr lang="en-US" b="1" dirty="0"/>
              <a:t>unplanned hardware maintenance</a:t>
            </a:r>
            <a:r>
              <a:rPr lang="en-US" dirty="0"/>
              <a:t> event. Action: Live migration.</a:t>
            </a:r>
          </a:p>
          <a:p>
            <a:pPr marL="457200" indent="-457200">
              <a:buFont typeface="Arial" panose="020B0604020202020204" pitchFamily="34" charset="0"/>
              <a:buChar char="•"/>
            </a:pPr>
            <a:r>
              <a:rPr lang="en-US" b="1" dirty="0"/>
              <a:t>Unexpected Downtime</a:t>
            </a:r>
            <a:r>
              <a:rPr lang="en-US" dirty="0"/>
              <a:t> is when a virtual machine fails unexpectedly. Action: Automatically migrate (heal).</a:t>
            </a:r>
          </a:p>
          <a:p>
            <a:pPr marL="457200" indent="-457200">
              <a:buFont typeface="Arial" panose="020B0604020202020204" pitchFamily="34" charset="0"/>
              <a:buChar char="•"/>
            </a:pPr>
            <a:r>
              <a:rPr lang="en-US" b="1" dirty="0"/>
              <a:t>Planned Maintenance </a:t>
            </a:r>
            <a:r>
              <a:rPr lang="en-US" dirty="0"/>
              <a:t>events are periodic updates made to the Azure platform. Action: No action. </a:t>
            </a:r>
          </a:p>
          <a:p>
            <a:pPr marL="457200" indent="-457200">
              <a:buFont typeface="Arial" panose="020B0604020202020204" pitchFamily="34" charset="0"/>
              <a:buChar char="•"/>
            </a:pPr>
            <a:endParaRPr lang="en-US" dirty="0"/>
          </a:p>
        </p:txBody>
      </p:sp>
      <p:pic>
        <p:nvPicPr>
          <p:cNvPr id="4" name="Picture 3" descr="Three textboxes: Unplanned Hardware Maintenance, Unexpected Downtime, and Planned Maintenance. ">
            <a:extLst>
              <a:ext uri="{FF2B5EF4-FFF2-40B4-BE49-F238E27FC236}">
                <a16:creationId xmlns:a16="http://schemas.microsoft.com/office/drawing/2014/main" id="{6CC715E3-B01F-4FEF-884F-27EABA40110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83445" y="1436688"/>
            <a:ext cx="9924299" cy="1272980"/>
          </a:xfrm>
          <a:prstGeom prst="rect">
            <a:avLst/>
          </a:prstGeom>
          <a:noFill/>
        </p:spPr>
      </p:pic>
    </p:spTree>
    <p:extLst>
      <p:ext uri="{BB962C8B-B14F-4D97-AF65-F5344CB8AC3E}">
        <p14:creationId xmlns:p14="http://schemas.microsoft.com/office/powerpoint/2010/main" val="455305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b="1" dirty="0"/>
              <a:t>Availability Sets</a:t>
            </a:r>
          </a:p>
        </p:txBody>
      </p:sp>
      <p:sp>
        <p:nvSpPr>
          <p:cNvPr id="6" name="Text Placeholder 5">
            <a:extLst>
              <a:ext uri="{FF2B5EF4-FFF2-40B4-BE49-F238E27FC236}">
                <a16:creationId xmlns:a16="http://schemas.microsoft.com/office/drawing/2014/main" id="{C908289F-745A-4D24-9A96-CB42CB8DC84C}"/>
              </a:ext>
            </a:extLst>
          </p:cNvPr>
          <p:cNvSpPr>
            <a:spLocks noGrp="1"/>
          </p:cNvSpPr>
          <p:nvPr>
            <p:ph type="body" sz="quarter" idx="10"/>
          </p:nvPr>
        </p:nvSpPr>
        <p:spPr>
          <a:xfrm>
            <a:off x="584200" y="4278591"/>
            <a:ext cx="11018520" cy="1982081"/>
          </a:xfrm>
        </p:spPr>
        <p:txBody>
          <a:bodyPr/>
          <a:lstStyle/>
          <a:p>
            <a:pPr lvl="0"/>
            <a:r>
              <a:rPr lang="en-US" dirty="0"/>
              <a:t>Configure multiple virtual machines in an Availability Set</a:t>
            </a:r>
          </a:p>
          <a:p>
            <a:pPr lvl="0"/>
            <a:r>
              <a:rPr lang="en-US" dirty="0"/>
              <a:t>Configure each application tier into separate Availability Sets</a:t>
            </a:r>
          </a:p>
          <a:p>
            <a:pPr lvl="0"/>
            <a:r>
              <a:rPr lang="en-US" dirty="0"/>
              <a:t>Combine a Load Balancer with Availability Sets</a:t>
            </a:r>
          </a:p>
          <a:p>
            <a:pPr lvl="0"/>
            <a:r>
              <a:rPr lang="en-US" dirty="0"/>
              <a:t>Use managed disks with the virtual machines</a:t>
            </a:r>
          </a:p>
        </p:txBody>
      </p:sp>
      <p:sp>
        <p:nvSpPr>
          <p:cNvPr id="2" name="Rectangle 1">
            <a:extLst>
              <a:ext uri="{FF2B5EF4-FFF2-40B4-BE49-F238E27FC236}">
                <a16:creationId xmlns:a16="http://schemas.microsoft.com/office/drawing/2014/main" id="{0D59B8F1-90B0-44C4-A54B-4E2CBF12F448}"/>
              </a:ext>
            </a:extLst>
          </p:cNvPr>
          <p:cNvSpPr/>
          <p:nvPr/>
        </p:nvSpPr>
        <p:spPr>
          <a:xfrm>
            <a:off x="7032792" y="1968731"/>
            <a:ext cx="3599322" cy="1200329"/>
          </a:xfrm>
          <a:prstGeom prst="rect">
            <a:avLst/>
          </a:prstGeom>
        </p:spPr>
        <p:txBody>
          <a:bodyPr wrap="square">
            <a:spAutoFit/>
          </a:bodyPr>
          <a:lstStyle/>
          <a:p>
            <a:r>
              <a:rPr lang="en-US" sz="2400" dirty="0">
                <a:latin typeface="Segoe UI Semilight" panose="020B0402040204020203" pitchFamily="34" charset="0"/>
                <a:cs typeface="Segoe UI Semilight" panose="020B0402040204020203" pitchFamily="34" charset="0"/>
              </a:rPr>
              <a:t>Two or more instances in two or more availability zones = 99.99% uptime</a:t>
            </a:r>
          </a:p>
        </p:txBody>
      </p:sp>
      <p:pic>
        <p:nvPicPr>
          <p:cNvPr id="4" name="Picture 3" descr="Screenshot of the create an availability set in the portal">
            <a:extLst>
              <a:ext uri="{FF2B5EF4-FFF2-40B4-BE49-F238E27FC236}">
                <a16:creationId xmlns:a16="http://schemas.microsoft.com/office/drawing/2014/main" id="{8BD01263-2DDF-4DC1-9A8E-8FF587F3149F}"/>
              </a:ext>
            </a:extLst>
          </p:cNvPr>
          <p:cNvPicPr>
            <a:picLocks noChangeAspect="1"/>
          </p:cNvPicPr>
          <p:nvPr/>
        </p:nvPicPr>
        <p:blipFill>
          <a:blip r:embed="rId3"/>
          <a:stretch>
            <a:fillRect/>
          </a:stretch>
        </p:blipFill>
        <p:spPr>
          <a:xfrm>
            <a:off x="1618952" y="1640199"/>
            <a:ext cx="4611026" cy="1901229"/>
          </a:xfrm>
          <a:prstGeom prst="rect">
            <a:avLst/>
          </a:prstGeom>
          <a:ln>
            <a:solidFill>
              <a:schemeClr val="tx1"/>
            </a:solidFill>
          </a:ln>
        </p:spPr>
      </p:pic>
    </p:spTree>
    <p:extLst>
      <p:ext uri="{BB962C8B-B14F-4D97-AF65-F5344CB8AC3E}">
        <p14:creationId xmlns:p14="http://schemas.microsoft.com/office/powerpoint/2010/main" val="2435507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Update and Fault Domains</a:t>
            </a:r>
          </a:p>
        </p:txBody>
      </p:sp>
      <p:sp>
        <p:nvSpPr>
          <p:cNvPr id="3" name="Text Placeholder 2">
            <a:extLst>
              <a:ext uri="{FF2B5EF4-FFF2-40B4-BE49-F238E27FC236}">
                <a16:creationId xmlns:a16="http://schemas.microsoft.com/office/drawing/2014/main" id="{B0C1C664-E0CD-4259-8E72-F218641B24E4}"/>
              </a:ext>
            </a:extLst>
          </p:cNvPr>
          <p:cNvSpPr>
            <a:spLocks noGrp="1"/>
          </p:cNvSpPr>
          <p:nvPr>
            <p:ph type="body" sz="quarter" idx="10"/>
          </p:nvPr>
        </p:nvSpPr>
        <p:spPr>
          <a:xfrm>
            <a:off x="508572" y="4137033"/>
            <a:ext cx="11018520" cy="2289858"/>
          </a:xfrm>
        </p:spPr>
        <p:txBody>
          <a:bodyPr/>
          <a:lstStyle/>
          <a:p>
            <a:r>
              <a:rPr lang="en-US" sz="2400" b="1" dirty="0"/>
              <a:t>Update domains </a:t>
            </a:r>
            <a:r>
              <a:rPr lang="en-US" sz="2400" dirty="0"/>
              <a:t>lets Azure to perform incremental or rolling upgrades across a deployment.  During planned maintenance, only one update domain is rebooted at a time.</a:t>
            </a:r>
          </a:p>
          <a:p>
            <a:r>
              <a:rPr lang="en-US" sz="2400" b="1" dirty="0"/>
              <a:t>Fault Domains </a:t>
            </a:r>
            <a:r>
              <a:rPr lang="en-US" sz="2400" dirty="0"/>
              <a:t>are a group of virtual machines that share a common set of hardware, switches, that share a single point of failure.  VMs in an availability set are placed in at least two fault domains.</a:t>
            </a:r>
          </a:p>
        </p:txBody>
      </p:sp>
      <p:pic>
        <p:nvPicPr>
          <p:cNvPr id="4" name="Picture 3" descr="An illustration showing two fault domains with two virtual machines each. The two top virtual machines from each fault domain host Internet information service and are part of a common availability set. The next two virtual machines in each domain host SQL database and are part of another availability set.">
            <a:extLst>
              <a:ext uri="{FF2B5EF4-FFF2-40B4-BE49-F238E27FC236}">
                <a16:creationId xmlns:a16="http://schemas.microsoft.com/office/drawing/2014/main" id="{D350859B-7210-4484-A32B-F6112D174401}"/>
              </a:ext>
            </a:extLst>
          </p:cNvPr>
          <p:cNvPicPr>
            <a:picLocks noChangeAspect="1"/>
          </p:cNvPicPr>
          <p:nvPr/>
        </p:nvPicPr>
        <p:blipFill>
          <a:blip r:embed="rId3"/>
          <a:stretch>
            <a:fillRect/>
          </a:stretch>
        </p:blipFill>
        <p:spPr>
          <a:xfrm>
            <a:off x="2484782" y="1332464"/>
            <a:ext cx="5744817" cy="2626887"/>
          </a:xfrm>
          <a:prstGeom prst="rect">
            <a:avLst/>
          </a:prstGeom>
        </p:spPr>
      </p:pic>
    </p:spTree>
    <p:extLst>
      <p:ext uri="{BB962C8B-B14F-4D97-AF65-F5344CB8AC3E}">
        <p14:creationId xmlns:p14="http://schemas.microsoft.com/office/powerpoint/2010/main" val="43772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Scale Sets</a:t>
            </a:r>
          </a:p>
        </p:txBody>
      </p:sp>
      <p:sp>
        <p:nvSpPr>
          <p:cNvPr id="3" name="Text Placeholder 2">
            <a:extLst>
              <a:ext uri="{FF2B5EF4-FFF2-40B4-BE49-F238E27FC236}">
                <a16:creationId xmlns:a16="http://schemas.microsoft.com/office/drawing/2014/main" id="{D3551FB6-F8B9-462B-A478-205C74400ED7}"/>
              </a:ext>
            </a:extLst>
          </p:cNvPr>
          <p:cNvSpPr>
            <a:spLocks noGrp="1"/>
          </p:cNvSpPr>
          <p:nvPr>
            <p:ph type="body" sz="quarter" idx="10"/>
          </p:nvPr>
        </p:nvSpPr>
        <p:spPr>
          <a:xfrm>
            <a:off x="584200" y="3873897"/>
            <a:ext cx="11018520" cy="2499146"/>
          </a:xfrm>
        </p:spPr>
        <p:txBody>
          <a:bodyPr/>
          <a:lstStyle/>
          <a:p>
            <a:r>
              <a:rPr lang="en-US" dirty="0"/>
              <a:t>Scale sets deploy a set of </a:t>
            </a:r>
            <a:r>
              <a:rPr lang="en-US" b="1" dirty="0"/>
              <a:t>identical</a:t>
            </a:r>
            <a:r>
              <a:rPr lang="en-US" dirty="0"/>
              <a:t> VMs</a:t>
            </a:r>
          </a:p>
          <a:p>
            <a:r>
              <a:rPr lang="en-US" dirty="0"/>
              <a:t>No pre-provisioning of VMs is required</a:t>
            </a:r>
          </a:p>
          <a:p>
            <a:r>
              <a:rPr lang="en-US" dirty="0"/>
              <a:t>As demand goes up VMs are added</a:t>
            </a:r>
          </a:p>
          <a:p>
            <a:r>
              <a:rPr lang="en-US" dirty="0"/>
              <a:t>As demand goes down VM are removed</a:t>
            </a:r>
          </a:p>
          <a:p>
            <a:r>
              <a:rPr lang="en-US" dirty="0"/>
              <a:t>The process can be manual, automated, or a combination of both</a:t>
            </a:r>
          </a:p>
        </p:txBody>
      </p:sp>
      <p:pic>
        <p:nvPicPr>
          <p:cNvPr id="5" name="Picture 4" descr="Image shown as demand increases the scale set adds more VM instances. As the demand decreases VMs are removed from the availability set. ">
            <a:extLst>
              <a:ext uri="{FF2B5EF4-FFF2-40B4-BE49-F238E27FC236}">
                <a16:creationId xmlns:a16="http://schemas.microsoft.com/office/drawing/2014/main" id="{97ACEE34-B252-4175-A28F-A1DB72A12CF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738082" y="1084554"/>
            <a:ext cx="7659504" cy="2362032"/>
          </a:xfrm>
          <a:prstGeom prst="rect">
            <a:avLst/>
          </a:prstGeom>
          <a:noFill/>
        </p:spPr>
      </p:pic>
    </p:spTree>
    <p:extLst>
      <p:ext uri="{BB962C8B-B14F-4D97-AF65-F5344CB8AC3E}">
        <p14:creationId xmlns:p14="http://schemas.microsoft.com/office/powerpoint/2010/main" val="2401577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01: Virtual Machine Planning</a:t>
            </a:r>
          </a:p>
        </p:txBody>
      </p:sp>
    </p:spTree>
    <p:extLst>
      <p:ext uri="{BB962C8B-B14F-4D97-AF65-F5344CB8AC3E}">
        <p14:creationId xmlns:p14="http://schemas.microsoft.com/office/powerpoint/2010/main" val="3746766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4E4C7-C278-41E2-ABE5-CE81E9AEF3AE}"/>
              </a:ext>
            </a:extLst>
          </p:cNvPr>
          <p:cNvSpPr>
            <a:spLocks noGrp="1"/>
          </p:cNvSpPr>
          <p:nvPr>
            <p:ph type="title"/>
          </p:nvPr>
        </p:nvSpPr>
        <p:spPr>
          <a:xfrm>
            <a:off x="588263" y="457200"/>
            <a:ext cx="11018520" cy="553998"/>
          </a:xfrm>
        </p:spPr>
        <p:txBody>
          <a:bodyPr/>
          <a:lstStyle/>
          <a:p>
            <a:r>
              <a:rPr lang="en-US" dirty="0"/>
              <a:t>Implementing Scale Sets</a:t>
            </a:r>
          </a:p>
        </p:txBody>
      </p:sp>
      <p:sp>
        <p:nvSpPr>
          <p:cNvPr id="3" name="Text Placeholder 2">
            <a:extLst>
              <a:ext uri="{FF2B5EF4-FFF2-40B4-BE49-F238E27FC236}">
                <a16:creationId xmlns:a16="http://schemas.microsoft.com/office/drawing/2014/main" id="{5839F323-8DCB-435B-9084-226DA7FEDA83}"/>
              </a:ext>
            </a:extLst>
          </p:cNvPr>
          <p:cNvSpPr>
            <a:spLocks noGrp="1"/>
          </p:cNvSpPr>
          <p:nvPr>
            <p:ph type="body" sz="quarter" idx="10"/>
          </p:nvPr>
        </p:nvSpPr>
        <p:spPr>
          <a:xfrm>
            <a:off x="584200" y="1435497"/>
            <a:ext cx="5213096" cy="4222694"/>
          </a:xfrm>
        </p:spPr>
        <p:txBody>
          <a:bodyPr/>
          <a:lstStyle/>
          <a:p>
            <a:r>
              <a:rPr lang="en-US" b="1" dirty="0"/>
              <a:t>Instance count. </a:t>
            </a:r>
            <a:r>
              <a:rPr lang="en-US" dirty="0"/>
              <a:t>Number of VMs in the scale set (0 to 1000)</a:t>
            </a:r>
          </a:p>
          <a:p>
            <a:r>
              <a:rPr lang="en-US" b="1" dirty="0"/>
              <a:t>Instance size.</a:t>
            </a:r>
            <a:r>
              <a:rPr lang="en-US" dirty="0"/>
              <a:t> The size of each virtual machine in the scale set </a:t>
            </a:r>
          </a:p>
          <a:p>
            <a:r>
              <a:rPr lang="en-US" b="1" dirty="0"/>
              <a:t>Deploy as low priority.</a:t>
            </a:r>
            <a:r>
              <a:rPr lang="en-US" dirty="0"/>
              <a:t> Can save up to 80%</a:t>
            </a:r>
          </a:p>
          <a:p>
            <a:r>
              <a:rPr lang="en-US" b="1" dirty="0"/>
              <a:t>Use managed disks</a:t>
            </a:r>
          </a:p>
          <a:p>
            <a:r>
              <a:rPr lang="en-US" b="1" dirty="0"/>
              <a:t>Enable scaling beyond 100 instances</a:t>
            </a:r>
            <a:endParaRPr lang="en-US" dirty="0"/>
          </a:p>
        </p:txBody>
      </p:sp>
      <p:pic>
        <p:nvPicPr>
          <p:cNvPr id="5" name="Picture 4" descr="Screensot of the Create virtual machine scale set page in the portal.">
            <a:extLst>
              <a:ext uri="{FF2B5EF4-FFF2-40B4-BE49-F238E27FC236}">
                <a16:creationId xmlns:a16="http://schemas.microsoft.com/office/drawing/2014/main" id="{80830159-8C23-47CB-B9AA-15F56D0E6B87}"/>
              </a:ext>
            </a:extLst>
          </p:cNvPr>
          <p:cNvPicPr>
            <a:picLocks noChangeAspect="1"/>
          </p:cNvPicPr>
          <p:nvPr/>
        </p:nvPicPr>
        <p:blipFill>
          <a:blip r:embed="rId2"/>
          <a:stretch>
            <a:fillRect/>
          </a:stretch>
        </p:blipFill>
        <p:spPr>
          <a:xfrm>
            <a:off x="6599134" y="1421404"/>
            <a:ext cx="4275343" cy="3651119"/>
          </a:xfrm>
          <a:prstGeom prst="rect">
            <a:avLst/>
          </a:prstGeom>
          <a:ln>
            <a:noFill/>
          </a:ln>
        </p:spPr>
      </p:pic>
    </p:spTree>
    <p:extLst>
      <p:ext uri="{BB962C8B-B14F-4D97-AF65-F5344CB8AC3E}">
        <p14:creationId xmlns:p14="http://schemas.microsoft.com/office/powerpoint/2010/main" val="3639110345"/>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b="1" dirty="0"/>
              <a:t>Autoscale</a:t>
            </a:r>
          </a:p>
        </p:txBody>
      </p:sp>
      <p:sp>
        <p:nvSpPr>
          <p:cNvPr id="6" name="Text Placeholder 5">
            <a:extLst>
              <a:ext uri="{FF2B5EF4-FFF2-40B4-BE49-F238E27FC236}">
                <a16:creationId xmlns:a16="http://schemas.microsoft.com/office/drawing/2014/main" id="{C908289F-745A-4D24-9A96-CB42CB8DC84C}"/>
              </a:ext>
            </a:extLst>
          </p:cNvPr>
          <p:cNvSpPr>
            <a:spLocks noGrp="1"/>
          </p:cNvSpPr>
          <p:nvPr>
            <p:ph type="body" sz="quarter" idx="10"/>
          </p:nvPr>
        </p:nvSpPr>
        <p:spPr>
          <a:xfrm>
            <a:off x="584200" y="3769892"/>
            <a:ext cx="9424768" cy="2499146"/>
          </a:xfrm>
        </p:spPr>
        <p:txBody>
          <a:bodyPr/>
          <a:lstStyle/>
          <a:p>
            <a:r>
              <a:rPr lang="en-US" dirty="0"/>
              <a:t>Define rules to automatically adjust capacity</a:t>
            </a:r>
          </a:p>
          <a:p>
            <a:r>
              <a:rPr lang="en-US" dirty="0"/>
              <a:t>Scale out (increase) the number of VMs in the set</a:t>
            </a:r>
          </a:p>
          <a:p>
            <a:r>
              <a:rPr lang="en-US" dirty="0"/>
              <a:t>Scale in (reduce) the number of VMs in the set</a:t>
            </a:r>
          </a:p>
          <a:p>
            <a:r>
              <a:rPr lang="en-US" dirty="0"/>
              <a:t>Schedule events to increase or decrease at a fixed time</a:t>
            </a:r>
          </a:p>
          <a:p>
            <a:r>
              <a:rPr lang="en-US" dirty="0"/>
              <a:t>Reduces monitoring and optimizes performance</a:t>
            </a:r>
          </a:p>
        </p:txBody>
      </p:sp>
      <p:pic>
        <p:nvPicPr>
          <p:cNvPr id="7" name="Picture 6" descr="An example scale set graph is shown with three lines. ">
            <a:extLst>
              <a:ext uri="{FF2B5EF4-FFF2-40B4-BE49-F238E27FC236}">
                <a16:creationId xmlns:a16="http://schemas.microsoft.com/office/drawing/2014/main" id="{D3373B0E-4893-4A53-A24E-33B39E7B971A}"/>
              </a:ext>
              <a:ext uri="{C183D7F6-B498-43B3-948B-1728B52AA6E4}">
                <adec:decorative xmlns:adec="http://schemas.microsoft.com/office/drawing/2017/decorative" val="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243760" y="1009672"/>
            <a:ext cx="6568588" cy="2671374"/>
          </a:xfrm>
          <a:prstGeom prst="rect">
            <a:avLst/>
          </a:prstGeom>
          <a:noFill/>
          <a:ln>
            <a:noFill/>
          </a:ln>
        </p:spPr>
      </p:pic>
    </p:spTree>
    <p:extLst>
      <p:ext uri="{BB962C8B-B14F-4D97-AF65-F5344CB8AC3E}">
        <p14:creationId xmlns:p14="http://schemas.microsoft.com/office/powerpoint/2010/main" val="962869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Implementing Autoscale</a:t>
            </a:r>
          </a:p>
        </p:txBody>
      </p:sp>
      <p:sp>
        <p:nvSpPr>
          <p:cNvPr id="3" name="Text Placeholder 2">
            <a:extLst>
              <a:ext uri="{FF2B5EF4-FFF2-40B4-BE49-F238E27FC236}">
                <a16:creationId xmlns:a16="http://schemas.microsoft.com/office/drawing/2014/main" id="{69A5CA55-2B95-4965-A451-B24489DDA8C3}"/>
              </a:ext>
            </a:extLst>
          </p:cNvPr>
          <p:cNvSpPr>
            <a:spLocks noGrp="1"/>
          </p:cNvSpPr>
          <p:nvPr>
            <p:ph type="body" sz="quarter" idx="10"/>
          </p:nvPr>
        </p:nvSpPr>
        <p:spPr>
          <a:xfrm>
            <a:off x="584201" y="1705128"/>
            <a:ext cx="5405120" cy="2757678"/>
          </a:xfrm>
        </p:spPr>
        <p:txBody>
          <a:bodyPr/>
          <a:lstStyle/>
          <a:p>
            <a:r>
              <a:rPr lang="en-US" dirty="0"/>
              <a:t>Define a minimum, maximum, and default number of VM instances</a:t>
            </a:r>
          </a:p>
          <a:p>
            <a:r>
              <a:rPr lang="en-US" dirty="0"/>
              <a:t>Create more advanced scale sets with scale out and scale in parameters</a:t>
            </a:r>
          </a:p>
          <a:p>
            <a:endParaRPr lang="en-US" dirty="0"/>
          </a:p>
        </p:txBody>
      </p:sp>
      <p:pic>
        <p:nvPicPr>
          <p:cNvPr id="2" name="Picture 1" descr="Screenshot of the instances and autoscale settings. The instance count is 2 and the instance size is DS1_v2. Autoscale is enabled. The minimum number of VMs is 1 and the maximum number of VMs is 10.">
            <a:extLst>
              <a:ext uri="{FF2B5EF4-FFF2-40B4-BE49-F238E27FC236}">
                <a16:creationId xmlns:a16="http://schemas.microsoft.com/office/drawing/2014/main" id="{070DFBD4-C2FD-4965-979B-C98BE45C721E}"/>
              </a:ext>
            </a:extLst>
          </p:cNvPr>
          <p:cNvPicPr>
            <a:picLocks noChangeAspect="1"/>
          </p:cNvPicPr>
          <p:nvPr/>
        </p:nvPicPr>
        <p:blipFill>
          <a:blip r:embed="rId3"/>
          <a:stretch>
            <a:fillRect/>
          </a:stretch>
        </p:blipFill>
        <p:spPr>
          <a:xfrm>
            <a:off x="6695503" y="1470600"/>
            <a:ext cx="4323017" cy="4288977"/>
          </a:xfrm>
          <a:prstGeom prst="rect">
            <a:avLst/>
          </a:prstGeom>
          <a:ln>
            <a:noFill/>
          </a:ln>
        </p:spPr>
      </p:pic>
    </p:spTree>
    <p:extLst>
      <p:ext uri="{BB962C8B-B14F-4D97-AF65-F5344CB8AC3E}">
        <p14:creationId xmlns:p14="http://schemas.microsoft.com/office/powerpoint/2010/main" val="3263218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04: Virtual Machine Extensions</a:t>
            </a:r>
          </a:p>
        </p:txBody>
      </p:sp>
    </p:spTree>
    <p:extLst>
      <p:ext uri="{BB962C8B-B14F-4D97-AF65-F5344CB8AC3E}">
        <p14:creationId xmlns:p14="http://schemas.microsoft.com/office/powerpoint/2010/main" val="1288682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D4DA7-EEAE-4A8B-A91E-6590B153BF49}"/>
              </a:ext>
            </a:extLst>
          </p:cNvPr>
          <p:cNvSpPr>
            <a:spLocks noGrp="1"/>
          </p:cNvSpPr>
          <p:nvPr>
            <p:ph type="title"/>
          </p:nvPr>
        </p:nvSpPr>
        <p:spPr/>
        <p:txBody>
          <a:bodyPr/>
          <a:lstStyle/>
          <a:p>
            <a:r>
              <a:rPr lang="en-US" dirty="0"/>
              <a:t>Virtual Machine Extensions Overview</a:t>
            </a:r>
          </a:p>
        </p:txBody>
      </p:sp>
      <p:sp>
        <p:nvSpPr>
          <p:cNvPr id="3" name="Text Placeholder 2">
            <a:extLst>
              <a:ext uri="{FF2B5EF4-FFF2-40B4-BE49-F238E27FC236}">
                <a16:creationId xmlns:a16="http://schemas.microsoft.com/office/drawing/2014/main" id="{905AEEDD-5D0D-4868-9530-91B5BD7D7319}"/>
              </a:ext>
            </a:extLst>
          </p:cNvPr>
          <p:cNvSpPr>
            <a:spLocks noGrp="1"/>
          </p:cNvSpPr>
          <p:nvPr>
            <p:ph type="body" sz="quarter" idx="10"/>
          </p:nvPr>
        </p:nvSpPr>
        <p:spPr>
          <a:xfrm>
            <a:off x="584200" y="1435497"/>
            <a:ext cx="11018520" cy="1982081"/>
          </a:xfrm>
        </p:spPr>
        <p:txBody>
          <a:bodyPr/>
          <a:lstStyle/>
          <a:p>
            <a:r>
              <a:rPr lang="en-US" dirty="0"/>
              <a:t>Virtual Machine Extensions</a:t>
            </a:r>
          </a:p>
          <a:p>
            <a:r>
              <a:rPr lang="en-US" dirty="0"/>
              <a:t>Custom Script Extensions</a:t>
            </a:r>
          </a:p>
          <a:p>
            <a:r>
              <a:rPr lang="en-US" dirty="0"/>
              <a:t>Desired State Configuration</a:t>
            </a:r>
          </a:p>
          <a:p>
            <a:r>
              <a:rPr lang="en-US" dirty="0"/>
              <a:t>Demonstration – Custom Script Extension</a:t>
            </a:r>
          </a:p>
        </p:txBody>
      </p:sp>
    </p:spTree>
    <p:extLst>
      <p:ext uri="{BB962C8B-B14F-4D97-AF65-F5344CB8AC3E}">
        <p14:creationId xmlns:p14="http://schemas.microsoft.com/office/powerpoint/2010/main" val="954688042"/>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Virtual Machine Extensions</a:t>
            </a:r>
          </a:p>
        </p:txBody>
      </p:sp>
      <p:sp>
        <p:nvSpPr>
          <p:cNvPr id="3" name="Text Placeholder 2">
            <a:extLst>
              <a:ext uri="{FF2B5EF4-FFF2-40B4-BE49-F238E27FC236}">
                <a16:creationId xmlns:a16="http://schemas.microsoft.com/office/drawing/2014/main" id="{5894A69C-958A-49B2-A75A-434C9DA2786F}"/>
              </a:ext>
            </a:extLst>
          </p:cNvPr>
          <p:cNvSpPr>
            <a:spLocks noGrp="1"/>
          </p:cNvSpPr>
          <p:nvPr>
            <p:ph type="body" sz="quarter" idx="10"/>
          </p:nvPr>
        </p:nvSpPr>
        <p:spPr>
          <a:xfrm>
            <a:off x="584200" y="1435497"/>
            <a:ext cx="5863492" cy="4998291"/>
          </a:xfrm>
        </p:spPr>
        <p:txBody>
          <a:bodyPr/>
          <a:lstStyle/>
          <a:p>
            <a:r>
              <a:rPr lang="en-US" dirty="0"/>
              <a:t>Extensions are small applications that provide post-deployment VM configuration and automation tasks</a:t>
            </a:r>
          </a:p>
          <a:p>
            <a:pPr lvl="0"/>
            <a:r>
              <a:rPr lang="en-US" dirty="0"/>
              <a:t>Managed with Azure CLI, PowerShell, Azure Resource Manager templates, and the Azure portal</a:t>
            </a:r>
          </a:p>
          <a:p>
            <a:pPr lvl="0"/>
            <a:r>
              <a:rPr lang="en-US" dirty="0"/>
              <a:t>Bundled with a new VM deployment or run against any existing system</a:t>
            </a:r>
          </a:p>
          <a:p>
            <a:pPr lvl="0"/>
            <a:r>
              <a:rPr lang="en-US" dirty="0"/>
              <a:t>Different for Windows and Linux machines.</a:t>
            </a:r>
          </a:p>
        </p:txBody>
      </p:sp>
      <p:pic>
        <p:nvPicPr>
          <p:cNvPr id="5" name="Picture 4" descr="Screenshot of the Windows extensions page. The Custom Script Extension and PowerShell Desired State Configuration extensions are highlighted. ">
            <a:extLst>
              <a:ext uri="{FF2B5EF4-FFF2-40B4-BE49-F238E27FC236}">
                <a16:creationId xmlns:a16="http://schemas.microsoft.com/office/drawing/2014/main" id="{B9BA47B3-9AA9-4478-B064-B535C0569F3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684264" y="1435101"/>
            <a:ext cx="4925123" cy="4078731"/>
          </a:xfrm>
          <a:prstGeom prst="rect">
            <a:avLst/>
          </a:prstGeom>
          <a:noFill/>
          <a:ln>
            <a:solidFill>
              <a:schemeClr val="tx1"/>
            </a:solidFill>
          </a:ln>
        </p:spPr>
      </p:pic>
    </p:spTree>
    <p:extLst>
      <p:ext uri="{BB962C8B-B14F-4D97-AF65-F5344CB8AC3E}">
        <p14:creationId xmlns:p14="http://schemas.microsoft.com/office/powerpoint/2010/main" val="2227079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Custom Script Extensions</a:t>
            </a:r>
          </a:p>
        </p:txBody>
      </p:sp>
      <p:sp>
        <p:nvSpPr>
          <p:cNvPr id="6" name="Text Placeholder 5">
            <a:extLst>
              <a:ext uri="{FF2B5EF4-FFF2-40B4-BE49-F238E27FC236}">
                <a16:creationId xmlns:a16="http://schemas.microsoft.com/office/drawing/2014/main" id="{C908289F-745A-4D24-9A96-CB42CB8DC84C}"/>
              </a:ext>
            </a:extLst>
          </p:cNvPr>
          <p:cNvSpPr>
            <a:spLocks noGrp="1"/>
          </p:cNvSpPr>
          <p:nvPr>
            <p:ph type="body" sz="quarter" idx="10"/>
          </p:nvPr>
        </p:nvSpPr>
        <p:spPr>
          <a:xfrm>
            <a:off x="584201" y="1435100"/>
            <a:ext cx="6145783" cy="3791807"/>
          </a:xfrm>
        </p:spPr>
        <p:txBody>
          <a:bodyPr/>
          <a:lstStyle/>
          <a:p>
            <a:r>
              <a:rPr lang="en-US" dirty="0"/>
              <a:t>Extension scripts can be simple or complex</a:t>
            </a:r>
          </a:p>
          <a:p>
            <a:r>
              <a:rPr lang="en-US" dirty="0"/>
              <a:t>Extensions have 90 minutes to run</a:t>
            </a:r>
          </a:p>
          <a:p>
            <a:r>
              <a:rPr lang="en-US" dirty="0"/>
              <a:t>Double check dependencies to ensure availability</a:t>
            </a:r>
          </a:p>
          <a:p>
            <a:r>
              <a:rPr lang="en-US" dirty="0"/>
              <a:t>Account for any errors  that might occur </a:t>
            </a:r>
          </a:p>
          <a:p>
            <a:r>
              <a:rPr lang="en-US" dirty="0"/>
              <a:t>Protect/encrypt sensitive information</a:t>
            </a:r>
          </a:p>
        </p:txBody>
      </p:sp>
      <p:pic>
        <p:nvPicPr>
          <p:cNvPr id="3" name="Picture 2" descr="Screenshot of the Install Custom Script extension page is shown. There are two text boxes. The script file information is required. The arguments information is optional.">
            <a:extLst>
              <a:ext uri="{FF2B5EF4-FFF2-40B4-BE49-F238E27FC236}">
                <a16:creationId xmlns:a16="http://schemas.microsoft.com/office/drawing/2014/main" id="{A65B922D-83FA-46D6-8582-FAC841EFD64F}"/>
              </a:ext>
            </a:extLst>
          </p:cNvPr>
          <p:cNvPicPr>
            <a:picLocks noChangeAspect="1"/>
          </p:cNvPicPr>
          <p:nvPr/>
        </p:nvPicPr>
        <p:blipFill>
          <a:blip r:embed="rId3"/>
          <a:stretch>
            <a:fillRect/>
          </a:stretch>
        </p:blipFill>
        <p:spPr>
          <a:xfrm>
            <a:off x="7369111" y="1928462"/>
            <a:ext cx="3695129" cy="2884901"/>
          </a:xfrm>
          <a:prstGeom prst="rect">
            <a:avLst/>
          </a:prstGeom>
          <a:ln>
            <a:noFill/>
          </a:ln>
        </p:spPr>
      </p:pic>
      <p:sp>
        <p:nvSpPr>
          <p:cNvPr id="4" name="Rectangle 3">
            <a:extLst>
              <a:ext uri="{FF2B5EF4-FFF2-40B4-BE49-F238E27FC236}">
                <a16:creationId xmlns:a16="http://schemas.microsoft.com/office/drawing/2014/main" id="{31EB11A7-DED9-4FB7-A268-D4ADE0FBAB58}"/>
              </a:ext>
            </a:extLst>
          </p:cNvPr>
          <p:cNvSpPr/>
          <p:nvPr/>
        </p:nvSpPr>
        <p:spPr>
          <a:xfrm>
            <a:off x="722376" y="5748451"/>
            <a:ext cx="10415016" cy="461665"/>
          </a:xfrm>
          <a:prstGeom prst="rect">
            <a:avLst/>
          </a:prstGeom>
        </p:spPr>
        <p:txBody>
          <a:bodyPr wrap="square">
            <a:spAutoFit/>
          </a:bodyPr>
          <a:lstStyle/>
          <a:p>
            <a:r>
              <a:rPr lang="en-US" sz="2400" dirty="0">
                <a:solidFill>
                  <a:srgbClr val="92D050"/>
                </a:solidFill>
                <a:latin typeface="Segoe UI Emoji" panose="020B0502040204020203" pitchFamily="34" charset="0"/>
              </a:rPr>
              <a:t>✔️ </a:t>
            </a:r>
            <a:r>
              <a:rPr lang="en-US" sz="24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For PowerShell use the Set-AzVmCustomScriptExtension command </a:t>
            </a:r>
          </a:p>
        </p:txBody>
      </p:sp>
    </p:spTree>
    <p:extLst>
      <p:ext uri="{BB962C8B-B14F-4D97-AF65-F5344CB8AC3E}">
        <p14:creationId xmlns:p14="http://schemas.microsoft.com/office/powerpoint/2010/main" val="4113788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Desired State Configuration</a:t>
            </a:r>
          </a:p>
        </p:txBody>
      </p:sp>
      <p:sp>
        <p:nvSpPr>
          <p:cNvPr id="4" name="Text Placeholder 3">
            <a:extLst>
              <a:ext uri="{FF2B5EF4-FFF2-40B4-BE49-F238E27FC236}">
                <a16:creationId xmlns:a16="http://schemas.microsoft.com/office/drawing/2014/main" id="{1AE3458F-3C33-4940-8C09-FEFC81435FE6}"/>
              </a:ext>
            </a:extLst>
          </p:cNvPr>
          <p:cNvSpPr>
            <a:spLocks noGrp="1"/>
          </p:cNvSpPr>
          <p:nvPr>
            <p:ph type="body" sz="quarter" idx="10"/>
          </p:nvPr>
        </p:nvSpPr>
        <p:spPr>
          <a:xfrm>
            <a:off x="584200" y="1435497"/>
            <a:ext cx="6004169" cy="3477875"/>
          </a:xfrm>
        </p:spPr>
        <p:txBody>
          <a:bodyPr/>
          <a:lstStyle/>
          <a:p>
            <a:pPr lvl="0">
              <a:spcBef>
                <a:spcPts val="1200"/>
              </a:spcBef>
            </a:pPr>
            <a:r>
              <a:rPr lang="en-US" dirty="0"/>
              <a:t>Configuration block(s) have a name</a:t>
            </a:r>
          </a:p>
          <a:p>
            <a:pPr lvl="0">
              <a:spcBef>
                <a:spcPts val="1200"/>
              </a:spcBef>
            </a:pPr>
            <a:r>
              <a:rPr lang="en-US" dirty="0"/>
              <a:t>Node blocks define the computers or VMs that you are configuring</a:t>
            </a:r>
          </a:p>
          <a:p>
            <a:pPr lvl="0">
              <a:spcBef>
                <a:spcPts val="1200"/>
              </a:spcBef>
            </a:pPr>
            <a:r>
              <a:rPr lang="en-US" dirty="0"/>
              <a:t>Resource block(s) configure the resource and it’s properties</a:t>
            </a:r>
          </a:p>
          <a:p>
            <a:pPr lvl="0">
              <a:spcBef>
                <a:spcPts val="1200"/>
              </a:spcBef>
            </a:pPr>
            <a:r>
              <a:rPr lang="en-US" dirty="0"/>
              <a:t>There are many built-in configuration resources</a:t>
            </a:r>
          </a:p>
        </p:txBody>
      </p:sp>
      <p:sp>
        <p:nvSpPr>
          <p:cNvPr id="2" name="Rectangle 1">
            <a:extLst>
              <a:ext uri="{FF2B5EF4-FFF2-40B4-BE49-F238E27FC236}">
                <a16:creationId xmlns:a16="http://schemas.microsoft.com/office/drawing/2014/main" id="{7767CB98-942A-4784-A494-9808E1542118}"/>
              </a:ext>
            </a:extLst>
          </p:cNvPr>
          <p:cNvSpPr/>
          <p:nvPr/>
        </p:nvSpPr>
        <p:spPr>
          <a:xfrm>
            <a:off x="7043609" y="1435100"/>
            <a:ext cx="4565779" cy="3696846"/>
          </a:xfrm>
          <a:prstGeom prst="rect">
            <a:avLst/>
          </a:prstGeom>
        </p:spPr>
        <p:txBody>
          <a:bodyPr wrap="square">
            <a:spAutoFit/>
          </a:bodyPr>
          <a:lstStyle/>
          <a:p>
            <a:pPr marR="0">
              <a:lnSpc>
                <a:spcPct val="107000"/>
              </a:lnSpc>
              <a:spcBef>
                <a:spcPts val="0"/>
              </a:spcBef>
              <a:spcAft>
                <a:spcPts val="0"/>
              </a:spcAft>
            </a:pPr>
            <a:r>
              <a:rPr lang="en-US" sz="2000" b="1" dirty="0">
                <a:latin typeface="Consolas" panose="020B0609020204030204" pitchFamily="49" charset="0"/>
                <a:ea typeface="Verdana" panose="020B0604030504040204" pitchFamily="34" charset="0"/>
              </a:rPr>
              <a:t>configuration</a:t>
            </a:r>
            <a:r>
              <a:rPr lang="en-US" sz="2000" dirty="0">
                <a:latin typeface="Consolas" panose="020B0609020204030204" pitchFamily="49" charset="0"/>
                <a:ea typeface="Verdana" panose="020B0604030504040204" pitchFamily="34" charset="0"/>
              </a:rPr>
              <a:t> IISInstall</a:t>
            </a:r>
          </a:p>
          <a:p>
            <a:pPr marR="0">
              <a:lnSpc>
                <a:spcPct val="107000"/>
              </a:lnSpc>
              <a:spcBef>
                <a:spcPts val="0"/>
              </a:spcBef>
              <a:spcAft>
                <a:spcPts val="0"/>
              </a:spcAft>
            </a:pPr>
            <a:r>
              <a:rPr lang="en-US" sz="2000" dirty="0">
                <a:latin typeface="Consolas" panose="020B0609020204030204" pitchFamily="49" charset="0"/>
                <a:ea typeface="Verdana" panose="020B0604030504040204" pitchFamily="34" charset="0"/>
              </a:rPr>
              <a:t>{</a:t>
            </a:r>
          </a:p>
          <a:p>
            <a:pPr marR="0">
              <a:lnSpc>
                <a:spcPct val="107000"/>
              </a:lnSpc>
              <a:spcBef>
                <a:spcPts val="0"/>
              </a:spcBef>
              <a:spcAft>
                <a:spcPts val="0"/>
              </a:spcAft>
            </a:pPr>
            <a:r>
              <a:rPr lang="en-US" sz="2000" dirty="0">
                <a:latin typeface="Consolas" panose="020B0609020204030204" pitchFamily="49" charset="0"/>
                <a:ea typeface="Verdana" panose="020B0604030504040204" pitchFamily="34" charset="0"/>
              </a:rPr>
              <a:t>  Node “localhost”</a:t>
            </a:r>
          </a:p>
          <a:p>
            <a:pPr marR="0">
              <a:lnSpc>
                <a:spcPct val="107000"/>
              </a:lnSpc>
              <a:spcBef>
                <a:spcPts val="0"/>
              </a:spcBef>
              <a:spcAft>
                <a:spcPts val="0"/>
              </a:spcAft>
            </a:pPr>
            <a:r>
              <a:rPr lang="en-US" sz="2000" dirty="0">
                <a:latin typeface="Consolas" panose="020B0609020204030204" pitchFamily="49" charset="0"/>
                <a:ea typeface="Verdana" panose="020B0604030504040204" pitchFamily="34" charset="0"/>
              </a:rPr>
              <a:t>  {</a:t>
            </a:r>
          </a:p>
          <a:p>
            <a:pPr marR="0">
              <a:lnSpc>
                <a:spcPct val="107000"/>
              </a:lnSpc>
              <a:spcBef>
                <a:spcPts val="0"/>
              </a:spcBef>
              <a:spcAft>
                <a:spcPts val="0"/>
              </a:spcAft>
            </a:pPr>
            <a:r>
              <a:rPr lang="en-US" sz="2000" dirty="0">
                <a:latin typeface="Consolas" panose="020B0609020204030204" pitchFamily="49" charset="0"/>
                <a:ea typeface="Verdana" panose="020B0604030504040204" pitchFamily="34" charset="0"/>
              </a:rPr>
              <a:t>     WindowsFeature IIS</a:t>
            </a:r>
          </a:p>
          <a:p>
            <a:pPr marR="0">
              <a:lnSpc>
                <a:spcPct val="107000"/>
              </a:lnSpc>
              <a:spcBef>
                <a:spcPts val="0"/>
              </a:spcBef>
              <a:spcAft>
                <a:spcPts val="0"/>
              </a:spcAft>
            </a:pPr>
            <a:r>
              <a:rPr lang="en-US" sz="2000" dirty="0">
                <a:latin typeface="Consolas" panose="020B0609020204030204" pitchFamily="49" charset="0"/>
                <a:ea typeface="Verdana" panose="020B0604030504040204" pitchFamily="34" charset="0"/>
              </a:rPr>
              <a:t>     {</a:t>
            </a:r>
          </a:p>
          <a:p>
            <a:pPr marR="0">
              <a:lnSpc>
                <a:spcPct val="107000"/>
              </a:lnSpc>
              <a:spcBef>
                <a:spcPts val="0"/>
              </a:spcBef>
              <a:spcAft>
                <a:spcPts val="0"/>
              </a:spcAft>
            </a:pPr>
            <a:r>
              <a:rPr lang="en-US" sz="2000" dirty="0">
                <a:latin typeface="Consolas" panose="020B0609020204030204" pitchFamily="49" charset="0"/>
                <a:ea typeface="Verdana" panose="020B0604030504040204" pitchFamily="34" charset="0"/>
              </a:rPr>
              <a:t>         Ensure = “Present”</a:t>
            </a:r>
          </a:p>
          <a:p>
            <a:pPr marR="0">
              <a:lnSpc>
                <a:spcPct val="107000"/>
              </a:lnSpc>
              <a:spcBef>
                <a:spcPts val="0"/>
              </a:spcBef>
              <a:spcAft>
                <a:spcPts val="0"/>
              </a:spcAft>
            </a:pPr>
            <a:r>
              <a:rPr lang="en-US" sz="2000" dirty="0">
                <a:latin typeface="Consolas" panose="020B0609020204030204" pitchFamily="49" charset="0"/>
                <a:ea typeface="Verdana" panose="020B0604030504040204" pitchFamily="34" charset="0"/>
              </a:rPr>
              <a:t>         Name = “Web-Server”</a:t>
            </a:r>
          </a:p>
          <a:p>
            <a:pPr marR="0">
              <a:lnSpc>
                <a:spcPct val="107000"/>
              </a:lnSpc>
              <a:spcBef>
                <a:spcPts val="0"/>
              </a:spcBef>
              <a:spcAft>
                <a:spcPts val="0"/>
              </a:spcAft>
            </a:pPr>
            <a:r>
              <a:rPr lang="en-US" sz="2000" dirty="0">
                <a:latin typeface="Consolas" panose="020B0609020204030204" pitchFamily="49" charset="0"/>
                <a:ea typeface="Verdana" panose="020B0604030504040204" pitchFamily="34" charset="0"/>
              </a:rPr>
              <a:t>      }</a:t>
            </a:r>
          </a:p>
          <a:p>
            <a:pPr marR="0">
              <a:lnSpc>
                <a:spcPct val="107000"/>
              </a:lnSpc>
              <a:spcBef>
                <a:spcPts val="0"/>
              </a:spcBef>
              <a:spcAft>
                <a:spcPts val="0"/>
              </a:spcAft>
            </a:pPr>
            <a:r>
              <a:rPr lang="en-US" sz="2000" dirty="0">
                <a:latin typeface="Consolas" panose="020B0609020204030204" pitchFamily="49" charset="0"/>
                <a:ea typeface="Verdana" panose="020B0604030504040204" pitchFamily="34" charset="0"/>
              </a:rPr>
              <a:t>   }</a:t>
            </a:r>
          </a:p>
          <a:p>
            <a:pPr marR="0">
              <a:lnSpc>
                <a:spcPct val="107000"/>
              </a:lnSpc>
              <a:spcBef>
                <a:spcPts val="0"/>
              </a:spcBef>
              <a:spcAft>
                <a:spcPts val="0"/>
              </a:spcAft>
            </a:pPr>
            <a:r>
              <a:rPr lang="en-US" sz="2000" dirty="0">
                <a:latin typeface="Consolas" panose="020B0609020204030204" pitchFamily="49" charset="0"/>
                <a:ea typeface="Verdana" panose="020B0604030504040204" pitchFamily="34" charset="0"/>
              </a:rPr>
              <a:t>}</a:t>
            </a:r>
            <a:endParaRPr lang="en-US" sz="2000" dirty="0">
              <a:effectLst/>
              <a:latin typeface="Consolas" panose="020B0609020204030204" pitchFamily="49" charset="0"/>
              <a:ea typeface="Verdana" panose="020B0604030504040204" pitchFamily="34" charset="0"/>
            </a:endParaRPr>
          </a:p>
        </p:txBody>
      </p:sp>
    </p:spTree>
    <p:extLst>
      <p:ext uri="{BB962C8B-B14F-4D97-AF65-F5344CB8AC3E}">
        <p14:creationId xmlns:p14="http://schemas.microsoft.com/office/powerpoint/2010/main" val="3320109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BC89C-E65A-4F34-9F22-76392372BFD4}"/>
              </a:ext>
            </a:extLst>
          </p:cNvPr>
          <p:cNvSpPr>
            <a:spLocks noGrp="1"/>
          </p:cNvSpPr>
          <p:nvPr>
            <p:ph type="title"/>
          </p:nvPr>
        </p:nvSpPr>
        <p:spPr/>
        <p:txBody>
          <a:bodyPr/>
          <a:lstStyle/>
          <a:p>
            <a:r>
              <a:rPr lang="en-US" dirty="0"/>
              <a:t>Demonstration – Custom Script Extension</a:t>
            </a:r>
          </a:p>
        </p:txBody>
      </p:sp>
      <p:sp>
        <p:nvSpPr>
          <p:cNvPr id="3" name="Text Placeholder 2">
            <a:extLst>
              <a:ext uri="{FF2B5EF4-FFF2-40B4-BE49-F238E27FC236}">
                <a16:creationId xmlns:a16="http://schemas.microsoft.com/office/drawing/2014/main" id="{FE406ACE-6E63-4E40-8F6C-975429949682}"/>
              </a:ext>
            </a:extLst>
          </p:cNvPr>
          <p:cNvSpPr>
            <a:spLocks noGrp="1"/>
          </p:cNvSpPr>
          <p:nvPr>
            <p:ph type="body" sz="quarter" idx="10"/>
          </p:nvPr>
        </p:nvSpPr>
        <p:spPr>
          <a:xfrm>
            <a:off x="584200" y="1435497"/>
            <a:ext cx="11018520" cy="861774"/>
          </a:xfrm>
        </p:spPr>
        <p:txBody>
          <a:bodyPr/>
          <a:lstStyle/>
          <a:p>
            <a:r>
              <a:rPr lang="en-US" dirty="0"/>
              <a:t>Run a PowerShell script to install the Web Server role on a virtual machine</a:t>
            </a:r>
          </a:p>
        </p:txBody>
      </p:sp>
    </p:spTree>
    <p:extLst>
      <p:ext uri="{BB962C8B-B14F-4D97-AF65-F5344CB8AC3E}">
        <p14:creationId xmlns:p14="http://schemas.microsoft.com/office/powerpoint/2010/main" val="1689106411"/>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05: Labs and Review Questions</a:t>
            </a:r>
          </a:p>
        </p:txBody>
      </p:sp>
    </p:spTree>
    <p:extLst>
      <p:ext uri="{BB962C8B-B14F-4D97-AF65-F5344CB8AC3E}">
        <p14:creationId xmlns:p14="http://schemas.microsoft.com/office/powerpoint/2010/main" val="3194727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D4DA7-EEAE-4A8B-A91E-6590B153BF49}"/>
              </a:ext>
            </a:extLst>
          </p:cNvPr>
          <p:cNvSpPr>
            <a:spLocks noGrp="1"/>
          </p:cNvSpPr>
          <p:nvPr>
            <p:ph type="title"/>
          </p:nvPr>
        </p:nvSpPr>
        <p:spPr/>
        <p:txBody>
          <a:bodyPr/>
          <a:lstStyle/>
          <a:p>
            <a:r>
              <a:rPr lang="en-US" dirty="0"/>
              <a:t>Virtual Machine Planning Overview</a:t>
            </a:r>
          </a:p>
        </p:txBody>
      </p:sp>
      <p:sp>
        <p:nvSpPr>
          <p:cNvPr id="3" name="Text Placeholder 2">
            <a:extLst>
              <a:ext uri="{FF2B5EF4-FFF2-40B4-BE49-F238E27FC236}">
                <a16:creationId xmlns:a16="http://schemas.microsoft.com/office/drawing/2014/main" id="{905AEEDD-5D0D-4868-9530-91B5BD7D7319}"/>
              </a:ext>
            </a:extLst>
          </p:cNvPr>
          <p:cNvSpPr>
            <a:spLocks noGrp="1"/>
          </p:cNvSpPr>
          <p:nvPr>
            <p:ph type="body" sz="quarter" idx="10"/>
          </p:nvPr>
        </p:nvSpPr>
        <p:spPr>
          <a:xfrm>
            <a:off x="584200" y="1435497"/>
            <a:ext cx="11018520" cy="3533275"/>
          </a:xfrm>
        </p:spPr>
        <p:txBody>
          <a:bodyPr/>
          <a:lstStyle/>
          <a:p>
            <a:r>
              <a:rPr lang="en-US" dirty="0"/>
              <a:t>IaaS Cloud Services</a:t>
            </a:r>
          </a:p>
          <a:p>
            <a:r>
              <a:rPr lang="en-US" dirty="0"/>
              <a:t>Planning Checklist</a:t>
            </a:r>
          </a:p>
          <a:p>
            <a:r>
              <a:rPr lang="en-US" dirty="0"/>
              <a:t>Location and Pricing</a:t>
            </a:r>
          </a:p>
          <a:p>
            <a:r>
              <a:rPr lang="en-US" dirty="0"/>
              <a:t>Virtual Machine Sizing</a:t>
            </a:r>
          </a:p>
          <a:p>
            <a:r>
              <a:rPr lang="en-US" dirty="0"/>
              <a:t>Virtual Machine Disks</a:t>
            </a:r>
          </a:p>
          <a:p>
            <a:r>
              <a:rPr lang="en-US" dirty="0"/>
              <a:t>Storage Options </a:t>
            </a:r>
          </a:p>
          <a:p>
            <a:r>
              <a:rPr lang="en-US" dirty="0"/>
              <a:t>Supported Operating Systems</a:t>
            </a:r>
          </a:p>
        </p:txBody>
      </p:sp>
    </p:spTree>
    <p:extLst>
      <p:ext uri="{BB962C8B-B14F-4D97-AF65-F5344CB8AC3E}">
        <p14:creationId xmlns:p14="http://schemas.microsoft.com/office/powerpoint/2010/main" val="2707228551"/>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p:txBody>
          <a:bodyPr/>
          <a:lstStyle/>
          <a:p>
            <a:r>
              <a:rPr lang="en-US" dirty="0"/>
              <a:t>Lab - Deploy and Manage Virtual Machines</a:t>
            </a:r>
          </a:p>
        </p:txBody>
      </p:sp>
      <p:sp>
        <p:nvSpPr>
          <p:cNvPr id="3" name="Text Placeholder 2">
            <a:extLst>
              <a:ext uri="{FF2B5EF4-FFF2-40B4-BE49-F238E27FC236}">
                <a16:creationId xmlns:a16="http://schemas.microsoft.com/office/drawing/2014/main" id="{D463C3F3-1C03-40AA-A1FF-C685CB71C05F}"/>
              </a:ext>
            </a:extLst>
          </p:cNvPr>
          <p:cNvSpPr>
            <a:spLocks noGrp="1"/>
          </p:cNvSpPr>
          <p:nvPr>
            <p:ph type="body" sz="quarter" idx="10"/>
          </p:nvPr>
        </p:nvSpPr>
        <p:spPr>
          <a:xfrm>
            <a:off x="586390" y="1434370"/>
            <a:ext cx="11018520" cy="4407360"/>
          </a:xfrm>
        </p:spPr>
        <p:txBody>
          <a:bodyPr/>
          <a:lstStyle/>
          <a:p>
            <a:r>
              <a:rPr lang="en-US" dirty="0"/>
              <a:t>Adatum Corporation wants to implement its workloads by using Azure virtual machines (VMs) and Azure VM scale sets.</a:t>
            </a:r>
          </a:p>
          <a:p>
            <a:pPr marL="571500" lvl="1" indent="-342900">
              <a:buFont typeface="Arial" panose="020B0604020202020204" pitchFamily="34" charset="0"/>
              <a:buChar char="•"/>
            </a:pPr>
            <a:r>
              <a:rPr lang="en-US" sz="2400" b="1" dirty="0"/>
              <a:t>Exercise 1</a:t>
            </a:r>
            <a:r>
              <a:rPr lang="en-US" sz="2400" dirty="0"/>
              <a:t>. Deploy Azure VMs by using the Azure portal, Azure PowerShell, and Azure Resource Manager templates</a:t>
            </a:r>
          </a:p>
          <a:p>
            <a:pPr marL="571500" lvl="1" indent="-342900">
              <a:buFont typeface="Arial" panose="020B0604020202020204" pitchFamily="34" charset="0"/>
              <a:buChar char="•"/>
            </a:pPr>
            <a:r>
              <a:rPr lang="en-US" sz="2400" b="1" dirty="0"/>
              <a:t>Exercise 2</a:t>
            </a:r>
            <a:r>
              <a:rPr lang="en-US" sz="2400" dirty="0"/>
              <a:t>. Configure networking settings of Azure VMs running Windows and Linux operating systems</a:t>
            </a:r>
          </a:p>
          <a:p>
            <a:pPr marL="571500" lvl="1" indent="-342900">
              <a:buFont typeface="Arial" panose="020B0604020202020204" pitchFamily="34" charset="0"/>
              <a:buChar char="•"/>
            </a:pPr>
            <a:r>
              <a:rPr lang="en-US" sz="2400" b="1" dirty="0"/>
              <a:t>Exercise 3</a:t>
            </a:r>
            <a:r>
              <a:rPr lang="en-US" sz="2400" dirty="0"/>
              <a:t>. Deploy and configure Azure VM scale sets</a:t>
            </a:r>
          </a:p>
          <a:p>
            <a:pPr lvl="1"/>
            <a:endParaRPr lang="en-US" dirty="0"/>
          </a:p>
          <a:p>
            <a:pPr lvl="1"/>
            <a:endParaRPr lang="en-US" dirty="0"/>
          </a:p>
          <a:p>
            <a:pPr lvl="1"/>
            <a:endParaRPr lang="en-US" dirty="0"/>
          </a:p>
          <a:p>
            <a:pPr lvl="1"/>
            <a:r>
              <a:rPr lang="en-US" dirty="0"/>
              <a:t>Lab time: 60 minutes</a:t>
            </a:r>
          </a:p>
        </p:txBody>
      </p:sp>
    </p:spTree>
    <p:extLst>
      <p:ext uri="{BB962C8B-B14F-4D97-AF65-F5344CB8AC3E}">
        <p14:creationId xmlns:p14="http://schemas.microsoft.com/office/powerpoint/2010/main" val="1873800944"/>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B55C8-6368-4BBB-A9E6-0DE88363DA1D}"/>
              </a:ext>
            </a:extLst>
          </p:cNvPr>
          <p:cNvSpPr>
            <a:spLocks noGrp="1"/>
          </p:cNvSpPr>
          <p:nvPr>
            <p:ph type="title"/>
          </p:nvPr>
        </p:nvSpPr>
        <p:spPr/>
        <p:txBody>
          <a:bodyPr/>
          <a:lstStyle/>
          <a:p>
            <a:r>
              <a:rPr lang="en-US" dirty="0"/>
              <a:t>Lab – Virtual Machines and Scale Sets</a:t>
            </a:r>
          </a:p>
        </p:txBody>
      </p:sp>
      <p:sp>
        <p:nvSpPr>
          <p:cNvPr id="3" name="Text Placeholder 2">
            <a:extLst>
              <a:ext uri="{FF2B5EF4-FFF2-40B4-BE49-F238E27FC236}">
                <a16:creationId xmlns:a16="http://schemas.microsoft.com/office/drawing/2014/main" id="{76AA030A-0331-4BAD-B57E-71AE2526CC18}"/>
              </a:ext>
            </a:extLst>
          </p:cNvPr>
          <p:cNvSpPr>
            <a:spLocks noGrp="1"/>
          </p:cNvSpPr>
          <p:nvPr>
            <p:ph type="body" sz="quarter" idx="10"/>
          </p:nvPr>
        </p:nvSpPr>
        <p:spPr>
          <a:xfrm>
            <a:off x="584201" y="1435497"/>
            <a:ext cx="10205720" cy="5281446"/>
          </a:xfrm>
        </p:spPr>
        <p:txBody>
          <a:bodyPr/>
          <a:lstStyle/>
          <a:p>
            <a:r>
              <a:rPr lang="en-US" dirty="0"/>
              <a:t>Adatum Corporation wants to scale compute and storage resources for workloads running on Azure VMs and Azure VM scale sets</a:t>
            </a:r>
            <a:r>
              <a:rPr lang="en-US" sz="2400" b="1" dirty="0"/>
              <a:t>.</a:t>
            </a:r>
          </a:p>
          <a:p>
            <a:pPr marL="688975" lvl="1" indent="-460375">
              <a:buFont typeface="Arial" panose="020B0604020202020204" pitchFamily="34" charset="0"/>
              <a:buChar char="•"/>
            </a:pPr>
            <a:r>
              <a:rPr lang="en-US" sz="2400" b="1" dirty="0"/>
              <a:t>Exercise 0. </a:t>
            </a:r>
            <a:r>
              <a:rPr lang="en-US" sz="2400" dirty="0"/>
              <a:t>Prepare the lab environment</a:t>
            </a:r>
          </a:p>
          <a:p>
            <a:pPr marL="688975" lvl="1" indent="-460375">
              <a:buFont typeface="Arial" panose="020B0604020202020204" pitchFamily="34" charset="0"/>
              <a:buChar char="•"/>
            </a:pPr>
            <a:r>
              <a:rPr lang="en-US" sz="2400" b="1" dirty="0"/>
              <a:t>Exercise 1</a:t>
            </a:r>
            <a:r>
              <a:rPr lang="en-US" sz="2400" dirty="0"/>
              <a:t>. Configure compute and storage resources of Azure VMs</a:t>
            </a:r>
          </a:p>
          <a:p>
            <a:pPr marL="688975" lvl="1" indent="-460375">
              <a:buFont typeface="Arial" panose="020B0604020202020204" pitchFamily="34" charset="0"/>
              <a:buChar char="•"/>
            </a:pPr>
            <a:r>
              <a:rPr lang="en-US" sz="2400" b="1" dirty="0"/>
              <a:t>Exercise 2</a:t>
            </a:r>
            <a:r>
              <a:rPr lang="en-US" sz="2400" dirty="0"/>
              <a:t>. Configure compute and storage resources of Azure VM scale sets</a:t>
            </a:r>
          </a:p>
          <a:p>
            <a:pPr marL="228600" lvl="1" indent="0">
              <a:buNone/>
            </a:pPr>
            <a:endParaRPr lang="en-US" sz="2400" dirty="0"/>
          </a:p>
          <a:p>
            <a:pPr marL="228600" lvl="1" indent="0">
              <a:buNone/>
            </a:pPr>
            <a:endParaRPr lang="en-US" sz="2400" dirty="0"/>
          </a:p>
          <a:p>
            <a:pPr marL="228600" lvl="1" indent="0">
              <a:buNone/>
            </a:pPr>
            <a:endParaRPr lang="en-US" sz="2400" dirty="0"/>
          </a:p>
          <a:p>
            <a:pPr marL="228600" lvl="1" indent="0">
              <a:buNone/>
            </a:pPr>
            <a:r>
              <a:rPr lang="en-US" sz="2400" dirty="0"/>
              <a:t>Lab time: 60 minutes</a:t>
            </a:r>
          </a:p>
          <a:p>
            <a:pPr marL="0" indent="0">
              <a:buNone/>
            </a:pPr>
            <a:endParaRPr lang="en-US" dirty="0"/>
          </a:p>
        </p:txBody>
      </p:sp>
    </p:spTree>
    <p:extLst>
      <p:ext uri="{BB962C8B-B14F-4D97-AF65-F5344CB8AC3E}">
        <p14:creationId xmlns:p14="http://schemas.microsoft.com/office/powerpoint/2010/main" val="3832365085"/>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Module Review Questions</a:t>
            </a:r>
          </a:p>
        </p:txBody>
      </p:sp>
    </p:spTree>
    <p:extLst>
      <p:ext uri="{BB962C8B-B14F-4D97-AF65-F5344CB8AC3E}">
        <p14:creationId xmlns:p14="http://schemas.microsoft.com/office/powerpoint/2010/main" val="526492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IaaS Cloud Services</a:t>
            </a:r>
          </a:p>
        </p:txBody>
      </p:sp>
      <p:sp>
        <p:nvSpPr>
          <p:cNvPr id="6" name="Text Placeholder 5"/>
          <p:cNvSpPr>
            <a:spLocks noGrp="1"/>
          </p:cNvSpPr>
          <p:nvPr>
            <p:ph type="body" sz="quarter" idx="10"/>
          </p:nvPr>
        </p:nvSpPr>
        <p:spPr>
          <a:xfrm>
            <a:off x="576388" y="1688269"/>
            <a:ext cx="5718175" cy="3102388"/>
          </a:xfrm>
        </p:spPr>
        <p:txBody>
          <a:bodyPr/>
          <a:lstStyle/>
          <a:p>
            <a:r>
              <a:rPr lang="en-US" sz="2400" dirty="0"/>
              <a:t>Test and development</a:t>
            </a:r>
          </a:p>
          <a:p>
            <a:r>
              <a:rPr lang="en-US" sz="2400" dirty="0"/>
              <a:t>Website hosting</a:t>
            </a:r>
          </a:p>
          <a:p>
            <a:r>
              <a:rPr lang="en-US" sz="2400" dirty="0"/>
              <a:t>Storage, backup, and recovery</a:t>
            </a:r>
          </a:p>
          <a:p>
            <a:r>
              <a:rPr lang="en-US" sz="2400" dirty="0"/>
              <a:t>Web apps</a:t>
            </a:r>
          </a:p>
          <a:p>
            <a:r>
              <a:rPr lang="en-US" sz="2400" dirty="0"/>
              <a:t>High-performance computing</a:t>
            </a:r>
          </a:p>
          <a:p>
            <a:r>
              <a:rPr lang="en-US" sz="2400" dirty="0"/>
              <a:t>Big data analysis</a:t>
            </a:r>
          </a:p>
          <a:p>
            <a:r>
              <a:rPr lang="en-US" sz="2400" dirty="0"/>
              <a:t>Extended data center</a:t>
            </a:r>
          </a:p>
        </p:txBody>
      </p:sp>
      <p:pic>
        <p:nvPicPr>
          <p:cNvPr id="5" name="Picture 4" descr="Visual Representation of the SaaS, PaaS, and IaaS. Different apps are shown for each. For example, IaaS has Servers and Storage.">
            <a:extLst>
              <a:ext uri="{FF2B5EF4-FFF2-40B4-BE49-F238E27FC236}">
                <a16:creationId xmlns:a16="http://schemas.microsoft.com/office/drawing/2014/main" id="{2C5F730C-BACF-485C-90FE-113E5627D164}"/>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4918303" y="2042549"/>
            <a:ext cx="7172325" cy="2628900"/>
          </a:xfrm>
          <a:prstGeom prst="rect">
            <a:avLst/>
          </a:prstGeom>
        </p:spPr>
      </p:pic>
    </p:spTree>
    <p:extLst>
      <p:ext uri="{BB962C8B-B14F-4D97-AF65-F5344CB8AC3E}">
        <p14:creationId xmlns:p14="http://schemas.microsoft.com/office/powerpoint/2010/main" val="267195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Planning Checklist</a:t>
            </a:r>
          </a:p>
        </p:txBody>
      </p:sp>
      <p:sp>
        <p:nvSpPr>
          <p:cNvPr id="6" name="Text Placeholder 5"/>
          <p:cNvSpPr>
            <a:spLocks noGrp="1"/>
          </p:cNvSpPr>
          <p:nvPr>
            <p:ph type="body" sz="quarter" idx="10"/>
          </p:nvPr>
        </p:nvSpPr>
        <p:spPr>
          <a:xfrm>
            <a:off x="567244" y="1534027"/>
            <a:ext cx="5718175" cy="3533275"/>
          </a:xfrm>
        </p:spPr>
        <p:txBody>
          <a:bodyPr/>
          <a:lstStyle/>
          <a:p>
            <a:r>
              <a:rPr lang="en-US" dirty="0"/>
              <a:t>Start with the network</a:t>
            </a:r>
          </a:p>
          <a:p>
            <a:r>
              <a:rPr lang="en-US" dirty="0"/>
              <a:t>Name the VM</a:t>
            </a:r>
          </a:p>
          <a:p>
            <a:r>
              <a:rPr lang="en-US" dirty="0"/>
              <a:t>Decide the location for the VM</a:t>
            </a:r>
          </a:p>
          <a:p>
            <a:r>
              <a:rPr lang="en-US" dirty="0"/>
              <a:t>Determine the size of the VM</a:t>
            </a:r>
          </a:p>
          <a:p>
            <a:r>
              <a:rPr lang="en-US" dirty="0"/>
              <a:t>Understand the pricing model</a:t>
            </a:r>
          </a:p>
          <a:p>
            <a:r>
              <a:rPr lang="en-US" dirty="0"/>
              <a:t>Consider storage for the VM</a:t>
            </a:r>
          </a:p>
          <a:p>
            <a:r>
              <a:rPr lang="en-US" dirty="0"/>
              <a:t>Select an operating system</a:t>
            </a:r>
          </a:p>
        </p:txBody>
      </p:sp>
    </p:spTree>
    <p:extLst>
      <p:ext uri="{BB962C8B-B14F-4D97-AF65-F5344CB8AC3E}">
        <p14:creationId xmlns:p14="http://schemas.microsoft.com/office/powerpoint/2010/main" val="3343820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Location and Pricing</a:t>
            </a:r>
          </a:p>
        </p:txBody>
      </p:sp>
      <p:sp>
        <p:nvSpPr>
          <p:cNvPr id="6" name="Text Placeholder 5"/>
          <p:cNvSpPr>
            <a:spLocks noGrp="1"/>
          </p:cNvSpPr>
          <p:nvPr>
            <p:ph type="body" sz="quarter" idx="10"/>
          </p:nvPr>
        </p:nvSpPr>
        <p:spPr>
          <a:xfrm>
            <a:off x="584200" y="1435100"/>
            <a:ext cx="6474968" cy="4025717"/>
          </a:xfrm>
        </p:spPr>
        <p:txBody>
          <a:bodyPr/>
          <a:lstStyle/>
          <a:p>
            <a:r>
              <a:rPr lang="en-US" dirty="0"/>
              <a:t>Location</a:t>
            </a:r>
          </a:p>
          <a:p>
            <a:pPr lvl="1"/>
            <a:r>
              <a:rPr lang="en-US" dirty="0"/>
              <a:t>Each region has different hardware and service capabilities</a:t>
            </a:r>
          </a:p>
          <a:p>
            <a:pPr lvl="1"/>
            <a:r>
              <a:rPr lang="en-US" dirty="0"/>
              <a:t>Locate virtual machines as close as possible to your users</a:t>
            </a:r>
          </a:p>
          <a:p>
            <a:pPr lvl="1"/>
            <a:r>
              <a:rPr lang="en-US" dirty="0"/>
              <a:t>Locate virtual machines to ensure compliance and legal obligations</a:t>
            </a:r>
          </a:p>
          <a:p>
            <a:r>
              <a:rPr lang="en-US" dirty="0"/>
              <a:t>Pricing</a:t>
            </a:r>
          </a:p>
          <a:p>
            <a:pPr lvl="1"/>
            <a:r>
              <a:rPr lang="en-US" dirty="0"/>
              <a:t>Compute costs</a:t>
            </a:r>
          </a:p>
          <a:p>
            <a:pPr lvl="1"/>
            <a:r>
              <a:rPr lang="en-US" dirty="0"/>
              <a:t>Storage costs (consumption-based and reserved instances)</a:t>
            </a:r>
          </a:p>
        </p:txBody>
      </p:sp>
      <p:pic>
        <p:nvPicPr>
          <p:cNvPr id="5" name="Graphic 4">
            <a:extLst>
              <a:ext uri="{FF2B5EF4-FFF2-40B4-BE49-F238E27FC236}">
                <a16:creationId xmlns:a16="http://schemas.microsoft.com/office/drawing/2014/main" id="{FBC83108-BA75-430F-B090-D518A6986888}"/>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61010" y="1709928"/>
            <a:ext cx="3530990" cy="2295144"/>
          </a:xfrm>
          <a:prstGeom prst="rect">
            <a:avLst/>
          </a:prstGeom>
        </p:spPr>
      </p:pic>
      <p:sp>
        <p:nvSpPr>
          <p:cNvPr id="8" name="Rectangle 7">
            <a:extLst>
              <a:ext uri="{FF2B5EF4-FFF2-40B4-BE49-F238E27FC236}">
                <a16:creationId xmlns:a16="http://schemas.microsoft.com/office/drawing/2014/main" id="{0211898C-7C14-4D3A-9AAA-E1B5433C96F8}"/>
              </a:ext>
            </a:extLst>
          </p:cNvPr>
          <p:cNvSpPr/>
          <p:nvPr/>
        </p:nvSpPr>
        <p:spPr>
          <a:xfrm>
            <a:off x="8065008" y="3983659"/>
            <a:ext cx="3200400" cy="707886"/>
          </a:xfrm>
          <a:prstGeom prst="rect">
            <a:avLst/>
          </a:prstGeom>
        </p:spPr>
        <p:txBody>
          <a:bodyPr wrap="square">
            <a:spAutoFit/>
          </a:bodyPr>
          <a:lstStyle/>
          <a:p>
            <a:pPr algn="ctr"/>
            <a:r>
              <a:rPr lang="en-US" sz="2000" dirty="0"/>
              <a:t>54 Azure regions </a:t>
            </a:r>
          </a:p>
          <a:p>
            <a:pPr algn="ctr"/>
            <a:r>
              <a:rPr lang="en-US" sz="2000" dirty="0"/>
              <a:t>Available in 140 countries </a:t>
            </a:r>
          </a:p>
        </p:txBody>
      </p:sp>
    </p:spTree>
    <p:extLst>
      <p:ext uri="{BB962C8B-B14F-4D97-AF65-F5344CB8AC3E}">
        <p14:creationId xmlns:p14="http://schemas.microsoft.com/office/powerpoint/2010/main" val="3930096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b="1" dirty="0"/>
              <a:t>Virtual Machine Sizing</a:t>
            </a:r>
          </a:p>
        </p:txBody>
      </p:sp>
      <p:graphicFrame>
        <p:nvGraphicFramePr>
          <p:cNvPr id="5" name="Table 4">
            <a:extLst>
              <a:ext uri="{FF2B5EF4-FFF2-40B4-BE49-F238E27FC236}">
                <a16:creationId xmlns:a16="http://schemas.microsoft.com/office/drawing/2014/main" id="{153E478C-528F-43DB-8BBC-4499491F0D73}"/>
              </a:ext>
            </a:extLst>
          </p:cNvPr>
          <p:cNvGraphicFramePr>
            <a:graphicFrameLocks noGrp="1"/>
          </p:cNvGraphicFramePr>
          <p:nvPr>
            <p:extLst>
              <p:ext uri="{D42A27DB-BD31-4B8C-83A1-F6EECF244321}">
                <p14:modId xmlns:p14="http://schemas.microsoft.com/office/powerpoint/2010/main" val="1792174820"/>
              </p:ext>
            </p:extLst>
          </p:nvPr>
        </p:nvGraphicFramePr>
        <p:xfrm>
          <a:off x="629920" y="1327228"/>
          <a:ext cx="10855346" cy="4960587"/>
        </p:xfrm>
        <a:graphic>
          <a:graphicData uri="http://schemas.openxmlformats.org/drawingml/2006/table">
            <a:tbl>
              <a:tblPr firstRow="1" firstCol="1" bandRow="1">
                <a:tableStyleId>{5C22544A-7EE6-4342-B048-85BDC9FD1C3A}</a:tableStyleId>
              </a:tblPr>
              <a:tblGrid>
                <a:gridCol w="1419944">
                  <a:extLst>
                    <a:ext uri="{9D8B030D-6E8A-4147-A177-3AD203B41FA5}">
                      <a16:colId xmlns:a16="http://schemas.microsoft.com/office/drawing/2014/main" val="2041811728"/>
                    </a:ext>
                  </a:extLst>
                </a:gridCol>
                <a:gridCol w="2542233">
                  <a:extLst>
                    <a:ext uri="{9D8B030D-6E8A-4147-A177-3AD203B41FA5}">
                      <a16:colId xmlns:a16="http://schemas.microsoft.com/office/drawing/2014/main" val="1112647399"/>
                    </a:ext>
                  </a:extLst>
                </a:gridCol>
                <a:gridCol w="6893169">
                  <a:extLst>
                    <a:ext uri="{9D8B030D-6E8A-4147-A177-3AD203B41FA5}">
                      <a16:colId xmlns:a16="http://schemas.microsoft.com/office/drawing/2014/main" val="3160190726"/>
                    </a:ext>
                  </a:extLst>
                </a:gridCol>
              </a:tblGrid>
              <a:tr h="213449">
                <a:tc>
                  <a:txBody>
                    <a:bodyPr/>
                    <a:lstStyle/>
                    <a:p>
                      <a:pPr marL="0" marR="0" algn="ctr">
                        <a:lnSpc>
                          <a:spcPct val="107000"/>
                        </a:lnSpc>
                        <a:spcBef>
                          <a:spcPts val="0"/>
                        </a:spcBef>
                        <a:spcAft>
                          <a:spcPts val="800"/>
                        </a:spcAft>
                      </a:pPr>
                      <a:r>
                        <a:rPr lang="en-US" sz="1800" b="0" dirty="0">
                          <a:solidFill>
                            <a:srgbClr val="FFFFFF"/>
                          </a:solidFill>
                          <a:effectLst/>
                          <a:latin typeface="Segoe UI Semilight" panose="020B0402040204020203" pitchFamily="34" charset="0"/>
                          <a:cs typeface="Segoe UI Semilight" panose="020B0402040204020203" pitchFamily="34" charset="0"/>
                        </a:rPr>
                        <a:t>VM Type</a:t>
                      </a:r>
                      <a:endParaRPr lang="en-US" sz="1800" b="0" dirty="0">
                        <a:solidFill>
                          <a:srgbClr val="FFFFFF"/>
                        </a:solidFill>
                        <a:effectLst/>
                        <a:latin typeface="Segoe UI Semilight" panose="020B0402040204020203" pitchFamily="34" charset="0"/>
                        <a:ea typeface="Verdana" panose="020B0604030504040204" pitchFamily="34" charset="0"/>
                        <a:cs typeface="Segoe UI Semilight" panose="020B0402040204020203" pitchFamily="34" charset="0"/>
                      </a:endParaRPr>
                    </a:p>
                  </a:txBody>
                  <a:tcPr marL="25137" marR="2513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800" b="0" dirty="0">
                          <a:effectLst/>
                          <a:latin typeface="Segoe UI Semilight" panose="020B0402040204020203" pitchFamily="34" charset="0"/>
                          <a:ea typeface="Verdana" panose="020B0604030504040204" pitchFamily="34" charset="0"/>
                          <a:cs typeface="Segoe UI Semilight" panose="020B0402040204020203" pitchFamily="34" charset="0"/>
                        </a:rPr>
                        <a:t>Sizes</a:t>
                      </a:r>
                    </a:p>
                  </a:txBody>
                  <a:tcPr marL="25137" marR="2513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800" b="0" dirty="0">
                          <a:effectLst/>
                          <a:latin typeface="Segoe UI Semilight" panose="020B0402040204020203" pitchFamily="34" charset="0"/>
                          <a:cs typeface="Segoe UI Semilight" panose="020B0402040204020203" pitchFamily="34" charset="0"/>
                        </a:rPr>
                        <a:t>Purpose </a:t>
                      </a:r>
                      <a:endParaRPr lang="en-US" sz="1800" b="0" dirty="0">
                        <a:effectLst/>
                        <a:latin typeface="Segoe UI Semilight" panose="020B0402040204020203" pitchFamily="34" charset="0"/>
                        <a:ea typeface="Verdana" panose="020B0604030504040204" pitchFamily="34" charset="0"/>
                        <a:cs typeface="Segoe UI Semilight" panose="020B0402040204020203" pitchFamily="34" charset="0"/>
                      </a:endParaRPr>
                    </a:p>
                  </a:txBody>
                  <a:tcPr marL="25137" marR="2513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003482"/>
                  </a:ext>
                </a:extLst>
              </a:tr>
              <a:tr h="888033">
                <a:tc>
                  <a:txBody>
                    <a:bodyPr/>
                    <a:lstStyle/>
                    <a:p>
                      <a:pPr marL="0" marR="0" algn="ctr">
                        <a:lnSpc>
                          <a:spcPct val="107000"/>
                        </a:lnSpc>
                        <a:spcBef>
                          <a:spcPts val="0"/>
                        </a:spcBef>
                        <a:spcAft>
                          <a:spcPts val="800"/>
                        </a:spcAft>
                      </a:pPr>
                      <a:r>
                        <a:rPr lang="en-US" sz="1800" b="0" u="none" dirty="0">
                          <a:solidFill>
                            <a:srgbClr val="FFFFFF"/>
                          </a:solidFill>
                          <a:effectLst/>
                          <a:latin typeface="Segoe UI Semilight" panose="020B0402040204020203" pitchFamily="34" charset="0"/>
                          <a:cs typeface="Segoe UI Semilight" panose="020B0402040204020203" pitchFamily="34" charset="0"/>
                        </a:rPr>
                        <a:t>General Purpose</a:t>
                      </a:r>
                      <a:endParaRPr lang="en-US" sz="1800" b="0" u="none" dirty="0">
                        <a:solidFill>
                          <a:srgbClr val="FFFFFF"/>
                        </a:solidFill>
                        <a:effectLst/>
                        <a:latin typeface="Segoe UI Semilight" panose="020B0402040204020203" pitchFamily="34" charset="0"/>
                        <a:ea typeface="Verdana" panose="020B0604030504040204" pitchFamily="34" charset="0"/>
                        <a:cs typeface="Segoe UI Semilight" panose="020B0402040204020203" pitchFamily="34" charset="0"/>
                      </a:endParaRPr>
                    </a:p>
                  </a:txBody>
                  <a:tcPr marL="25137" marR="251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800" b="0" i="0" u="none" strike="noStrike" kern="1200" dirty="0">
                          <a:solidFill>
                            <a:schemeClr val="dk1"/>
                          </a:solidFill>
                          <a:effectLst/>
                          <a:latin typeface="+mn-lt"/>
                          <a:ea typeface="+mn-ea"/>
                          <a:cs typeface="+mn-cs"/>
                        </a:rPr>
                        <a:t>B, Dsv3, Dv3, DSv2, Dv2, Av2, DC</a:t>
                      </a:r>
                      <a:endParaRPr lang="en-US" sz="1800" b="0" kern="1200" dirty="0">
                        <a:solidFill>
                          <a:schemeClr val="dk1"/>
                        </a:solidFill>
                        <a:effectLst/>
                        <a:latin typeface="Segoe UI Semilight" panose="020B0402040204020203" pitchFamily="34" charset="0"/>
                        <a:ea typeface="+mn-ea"/>
                        <a:cs typeface="Segoe UI Semilight" panose="020B0402040204020203" pitchFamily="34" charset="0"/>
                      </a:endParaRPr>
                    </a:p>
                  </a:txBody>
                  <a:tcPr marL="25137" marR="251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800" b="0" kern="1200" dirty="0">
                          <a:solidFill>
                            <a:schemeClr val="dk1"/>
                          </a:solidFill>
                          <a:effectLst/>
                          <a:latin typeface="Segoe UI Semilight" panose="020B0402040204020203" pitchFamily="34" charset="0"/>
                          <a:ea typeface="+mn-ea"/>
                          <a:cs typeface="Segoe UI Semilight" panose="020B0402040204020203" pitchFamily="34" charset="0"/>
                        </a:rPr>
                        <a:t>Testing and development, small to medium databases, and low to medium traffic web servers.</a:t>
                      </a:r>
                    </a:p>
                  </a:txBody>
                  <a:tcPr marL="25137" marR="251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9502112"/>
                  </a:ext>
                </a:extLst>
              </a:tr>
              <a:tr h="794430">
                <a:tc>
                  <a:txBody>
                    <a:bodyPr/>
                    <a:lstStyle/>
                    <a:p>
                      <a:pPr marL="0" marR="0" algn="ctr">
                        <a:lnSpc>
                          <a:spcPct val="107000"/>
                        </a:lnSpc>
                        <a:spcBef>
                          <a:spcPts val="0"/>
                        </a:spcBef>
                        <a:spcAft>
                          <a:spcPts val="800"/>
                        </a:spcAft>
                      </a:pPr>
                      <a:r>
                        <a:rPr lang="en-US" sz="1800" b="0" u="none" dirty="0">
                          <a:solidFill>
                            <a:srgbClr val="FFFFFF"/>
                          </a:solidFill>
                          <a:effectLst/>
                          <a:latin typeface="Segoe UI Semilight" panose="020B0402040204020203" pitchFamily="34" charset="0"/>
                          <a:cs typeface="Segoe UI Semilight" panose="020B0402040204020203" pitchFamily="34" charset="0"/>
                        </a:rPr>
                        <a:t>Compute Optimized</a:t>
                      </a:r>
                      <a:endParaRPr lang="en-US" sz="1800" b="0" u="none" dirty="0">
                        <a:solidFill>
                          <a:srgbClr val="FFFFFF"/>
                        </a:solidFill>
                        <a:effectLst/>
                        <a:latin typeface="Segoe UI Semilight" panose="020B0402040204020203" pitchFamily="34" charset="0"/>
                        <a:ea typeface="Verdana" panose="020B0604030504040204" pitchFamily="34" charset="0"/>
                        <a:cs typeface="Segoe UI Semilight" panose="020B0402040204020203" pitchFamily="34" charset="0"/>
                      </a:endParaRPr>
                    </a:p>
                  </a:txBody>
                  <a:tcPr marL="25137" marR="251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800" b="0" i="0" u="none" strike="noStrike" kern="1200" dirty="0">
                          <a:solidFill>
                            <a:schemeClr val="dk1"/>
                          </a:solidFill>
                          <a:effectLst/>
                          <a:latin typeface="+mn-lt"/>
                          <a:ea typeface="+mn-ea"/>
                          <a:cs typeface="+mn-cs"/>
                        </a:rPr>
                        <a:t>Fsv2, Fs, F</a:t>
                      </a:r>
                      <a:endParaRPr lang="en-US" sz="1800" b="0" kern="1200" dirty="0">
                        <a:solidFill>
                          <a:schemeClr val="dk1"/>
                        </a:solidFill>
                        <a:effectLst/>
                        <a:latin typeface="Segoe UI Semilight" panose="020B0402040204020203" pitchFamily="34" charset="0"/>
                        <a:ea typeface="+mn-ea"/>
                        <a:cs typeface="Segoe UI Semilight" panose="020B0402040204020203" pitchFamily="34" charset="0"/>
                      </a:endParaRPr>
                    </a:p>
                  </a:txBody>
                  <a:tcPr marL="25137" marR="251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800" b="0" kern="1200" dirty="0">
                          <a:solidFill>
                            <a:schemeClr val="dk1"/>
                          </a:solidFill>
                          <a:effectLst/>
                          <a:latin typeface="Segoe UI Semilight" panose="020B0402040204020203" pitchFamily="34" charset="0"/>
                          <a:ea typeface="+mn-ea"/>
                          <a:cs typeface="Segoe UI Semilight" panose="020B0402040204020203" pitchFamily="34" charset="0"/>
                        </a:rPr>
                        <a:t>Medium traffic web servers, network appliances, batch processes, and application servers.</a:t>
                      </a:r>
                    </a:p>
                  </a:txBody>
                  <a:tcPr marL="25137" marR="251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0292575"/>
                  </a:ext>
                </a:extLst>
              </a:tr>
              <a:tr h="723011">
                <a:tc>
                  <a:txBody>
                    <a:bodyPr/>
                    <a:lstStyle/>
                    <a:p>
                      <a:pPr marL="0" marR="0" algn="ctr">
                        <a:lnSpc>
                          <a:spcPct val="107000"/>
                        </a:lnSpc>
                        <a:spcBef>
                          <a:spcPts val="0"/>
                        </a:spcBef>
                        <a:spcAft>
                          <a:spcPts val="800"/>
                        </a:spcAft>
                      </a:pPr>
                      <a:r>
                        <a:rPr lang="en-US" sz="1800" b="0" u="none" dirty="0">
                          <a:solidFill>
                            <a:srgbClr val="FFFFFF"/>
                          </a:solidFill>
                          <a:effectLst/>
                          <a:latin typeface="Segoe UI Semilight" panose="020B0402040204020203" pitchFamily="34" charset="0"/>
                          <a:cs typeface="Segoe UI Semilight" panose="020B0402040204020203" pitchFamily="34" charset="0"/>
                        </a:rPr>
                        <a:t>Memory Optimized</a:t>
                      </a:r>
                      <a:endParaRPr lang="en-US" sz="1800" b="0" u="none" dirty="0">
                        <a:solidFill>
                          <a:srgbClr val="FFFFFF"/>
                        </a:solidFill>
                        <a:effectLst/>
                        <a:latin typeface="Segoe UI Semilight" panose="020B0402040204020203" pitchFamily="34" charset="0"/>
                        <a:ea typeface="Verdana" panose="020B0604030504040204" pitchFamily="34" charset="0"/>
                        <a:cs typeface="Segoe UI Semilight" panose="020B0402040204020203" pitchFamily="34" charset="0"/>
                      </a:endParaRPr>
                    </a:p>
                  </a:txBody>
                  <a:tcPr marL="25137" marR="251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800" b="0" kern="1200" dirty="0">
                          <a:solidFill>
                            <a:schemeClr val="dk1"/>
                          </a:solidFill>
                          <a:effectLst/>
                          <a:latin typeface="Segoe UI Semilight" panose="020B0402040204020203" pitchFamily="34" charset="0"/>
                          <a:ea typeface="+mn-ea"/>
                          <a:cs typeface="Segoe UI Semilight" panose="020B0402040204020203" pitchFamily="34" charset="0"/>
                        </a:rPr>
                        <a:t>Esv3, Ev3, M, GS, G, DSv2, Dv2</a:t>
                      </a:r>
                    </a:p>
                  </a:txBody>
                  <a:tcPr marL="25137" marR="251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800" b="0" kern="1200" dirty="0">
                          <a:solidFill>
                            <a:schemeClr val="dk1"/>
                          </a:solidFill>
                          <a:effectLst/>
                          <a:latin typeface="Segoe UI Semilight" panose="020B0402040204020203" pitchFamily="34" charset="0"/>
                          <a:ea typeface="+mn-ea"/>
                          <a:cs typeface="Segoe UI Semilight" panose="020B0402040204020203" pitchFamily="34" charset="0"/>
                        </a:rPr>
                        <a:t>Relational database servers, medium to large caches, and in-memory analytics.</a:t>
                      </a:r>
                    </a:p>
                  </a:txBody>
                  <a:tcPr marL="25137" marR="251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7997621"/>
                  </a:ext>
                </a:extLst>
              </a:tr>
              <a:tr h="443869">
                <a:tc>
                  <a:txBody>
                    <a:bodyPr/>
                    <a:lstStyle/>
                    <a:p>
                      <a:pPr marL="0" marR="0" algn="ctr">
                        <a:lnSpc>
                          <a:spcPct val="107000"/>
                        </a:lnSpc>
                        <a:spcBef>
                          <a:spcPts val="0"/>
                        </a:spcBef>
                        <a:spcAft>
                          <a:spcPts val="800"/>
                        </a:spcAft>
                      </a:pPr>
                      <a:r>
                        <a:rPr lang="en-US" sz="1800" b="0" u="none" dirty="0">
                          <a:solidFill>
                            <a:srgbClr val="FFFFFF"/>
                          </a:solidFill>
                          <a:effectLst/>
                          <a:latin typeface="Segoe UI Semilight" panose="020B0402040204020203" pitchFamily="34" charset="0"/>
                          <a:cs typeface="Segoe UI Semilight" panose="020B0402040204020203" pitchFamily="34" charset="0"/>
                        </a:rPr>
                        <a:t>Storage Optimized</a:t>
                      </a:r>
                      <a:endParaRPr lang="en-US" sz="1800" b="0" u="none" dirty="0">
                        <a:solidFill>
                          <a:srgbClr val="FFFFFF"/>
                        </a:solidFill>
                        <a:effectLst/>
                        <a:latin typeface="Segoe UI Semilight" panose="020B0402040204020203" pitchFamily="34" charset="0"/>
                        <a:ea typeface="Verdana" panose="020B0604030504040204" pitchFamily="34" charset="0"/>
                        <a:cs typeface="Segoe UI Semilight" panose="020B0402040204020203" pitchFamily="34" charset="0"/>
                      </a:endParaRPr>
                    </a:p>
                  </a:txBody>
                  <a:tcPr marL="25137" marR="251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800" b="0" dirty="0">
                          <a:effectLst/>
                          <a:latin typeface="Segoe UI Semilight" panose="020B0402040204020203" pitchFamily="34" charset="0"/>
                          <a:ea typeface="Verdana" panose="020B0604030504040204" pitchFamily="34" charset="0"/>
                          <a:cs typeface="Segoe UI Semilight" panose="020B0402040204020203" pitchFamily="34" charset="0"/>
                        </a:rPr>
                        <a:t>Lsv2, Ls</a:t>
                      </a:r>
                    </a:p>
                  </a:txBody>
                  <a:tcPr marL="25137" marR="251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800" b="0" dirty="0">
                          <a:effectLst/>
                          <a:latin typeface="Segoe UI Semilight" panose="020B0402040204020203" pitchFamily="34" charset="0"/>
                          <a:cs typeface="Segoe UI Semilight" panose="020B0402040204020203" pitchFamily="34" charset="0"/>
                        </a:rPr>
                        <a:t>Ideal for VMs running databases.</a:t>
                      </a:r>
                      <a:endParaRPr lang="en-US" sz="1800" b="0" dirty="0">
                        <a:effectLst/>
                        <a:latin typeface="Segoe UI Semilight" panose="020B0402040204020203" pitchFamily="34" charset="0"/>
                        <a:ea typeface="Verdana" panose="020B0604030504040204" pitchFamily="34" charset="0"/>
                        <a:cs typeface="Segoe UI Semilight" panose="020B0402040204020203" pitchFamily="34" charset="0"/>
                      </a:endParaRPr>
                    </a:p>
                  </a:txBody>
                  <a:tcPr marL="25137" marR="251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754523"/>
                  </a:ext>
                </a:extLst>
              </a:tr>
              <a:tr h="523195">
                <a:tc>
                  <a:txBody>
                    <a:bodyPr/>
                    <a:lstStyle/>
                    <a:p>
                      <a:pPr marL="0" marR="0" algn="ctr">
                        <a:lnSpc>
                          <a:spcPct val="107000"/>
                        </a:lnSpc>
                        <a:spcBef>
                          <a:spcPts val="0"/>
                        </a:spcBef>
                        <a:spcAft>
                          <a:spcPts val="800"/>
                        </a:spcAft>
                      </a:pPr>
                      <a:r>
                        <a:rPr lang="en-US" sz="1800" b="0" u="none" dirty="0">
                          <a:solidFill>
                            <a:srgbClr val="FFFFFF"/>
                          </a:solidFill>
                          <a:effectLst/>
                          <a:latin typeface="Segoe UI Semilight" panose="020B0402040204020203" pitchFamily="34" charset="0"/>
                          <a:cs typeface="Segoe UI Semilight" panose="020B0402040204020203" pitchFamily="34" charset="0"/>
                        </a:rPr>
                        <a:t>GPU</a:t>
                      </a:r>
                      <a:endParaRPr lang="en-US" sz="1800" b="0" u="none" dirty="0">
                        <a:solidFill>
                          <a:srgbClr val="FFFFFF"/>
                        </a:solidFill>
                        <a:effectLst/>
                        <a:latin typeface="Segoe UI Semilight" panose="020B0402040204020203" pitchFamily="34" charset="0"/>
                        <a:ea typeface="Verdana" panose="020B0604030504040204" pitchFamily="34" charset="0"/>
                        <a:cs typeface="Segoe UI Semilight" panose="020B0402040204020203" pitchFamily="34" charset="0"/>
                      </a:endParaRPr>
                    </a:p>
                  </a:txBody>
                  <a:tcPr marL="25137" marR="251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800" b="0" dirty="0">
                          <a:effectLst/>
                          <a:latin typeface="Segoe UI Semilight" panose="020B0402040204020203" pitchFamily="34" charset="0"/>
                          <a:ea typeface="Verdana" panose="020B0604030504040204" pitchFamily="34" charset="0"/>
                          <a:cs typeface="Segoe UI Semilight" panose="020B0402040204020203" pitchFamily="34" charset="0"/>
                        </a:rPr>
                        <a:t>NV, NVv2, NC, NCv2, NCv3, ND, NDv2 (Preview)</a:t>
                      </a:r>
                    </a:p>
                  </a:txBody>
                  <a:tcPr marL="25137" marR="251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800" b="0" dirty="0">
                          <a:effectLst/>
                          <a:latin typeface="Segoe UI Semilight" panose="020B0402040204020203" pitchFamily="34" charset="0"/>
                          <a:cs typeface="Segoe UI Semilight" panose="020B0402040204020203" pitchFamily="34" charset="0"/>
                        </a:rPr>
                        <a:t>Ideal for model training and inferencing with deep learning.</a:t>
                      </a:r>
                      <a:endParaRPr lang="en-US" sz="1800" b="0" dirty="0">
                        <a:effectLst/>
                        <a:latin typeface="Segoe UI Semilight" panose="020B0402040204020203" pitchFamily="34" charset="0"/>
                        <a:ea typeface="Verdana" panose="020B0604030504040204" pitchFamily="34" charset="0"/>
                        <a:cs typeface="Segoe UI Semilight" panose="020B0402040204020203" pitchFamily="34" charset="0"/>
                      </a:endParaRPr>
                    </a:p>
                  </a:txBody>
                  <a:tcPr marL="25137" marR="251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1735370"/>
                  </a:ext>
                </a:extLst>
              </a:tr>
              <a:tr h="674288">
                <a:tc>
                  <a:txBody>
                    <a:bodyPr/>
                    <a:lstStyle/>
                    <a:p>
                      <a:pPr marL="0" marR="0" algn="ctr">
                        <a:lnSpc>
                          <a:spcPct val="107000"/>
                        </a:lnSpc>
                        <a:spcBef>
                          <a:spcPts val="0"/>
                        </a:spcBef>
                        <a:spcAft>
                          <a:spcPts val="800"/>
                        </a:spcAft>
                      </a:pPr>
                      <a:r>
                        <a:rPr lang="en-US" sz="1800" b="0" u="none" dirty="0">
                          <a:solidFill>
                            <a:srgbClr val="FFFFFF"/>
                          </a:solidFill>
                          <a:effectLst/>
                          <a:latin typeface="Segoe UI Semilight" panose="020B0402040204020203" pitchFamily="34" charset="0"/>
                          <a:cs typeface="Segoe UI Semilight" panose="020B0402040204020203" pitchFamily="34" charset="0"/>
                        </a:rPr>
                        <a:t>High Performance Compute</a:t>
                      </a:r>
                      <a:endParaRPr lang="en-US" sz="1800" b="0" u="none" dirty="0">
                        <a:solidFill>
                          <a:srgbClr val="FFFFFF"/>
                        </a:solidFill>
                        <a:effectLst/>
                        <a:latin typeface="Segoe UI Semilight" panose="020B0402040204020203" pitchFamily="34" charset="0"/>
                        <a:ea typeface="Verdana" panose="020B0604030504040204" pitchFamily="34" charset="0"/>
                        <a:cs typeface="Segoe UI Semilight" panose="020B0402040204020203" pitchFamily="34" charset="0"/>
                      </a:endParaRPr>
                    </a:p>
                  </a:txBody>
                  <a:tcPr marL="25137" marR="251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800" b="0" dirty="0">
                          <a:effectLst/>
                          <a:latin typeface="Segoe UI Semilight" panose="020B0402040204020203" pitchFamily="34" charset="0"/>
                          <a:ea typeface="Verdana" panose="020B0604030504040204" pitchFamily="34" charset="0"/>
                          <a:cs typeface="Segoe UI Semilight" panose="020B0402040204020203" pitchFamily="34" charset="0"/>
                        </a:rPr>
                        <a:t>H</a:t>
                      </a:r>
                    </a:p>
                  </a:txBody>
                  <a:tcPr marL="25137" marR="251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800" b="0" dirty="0">
                          <a:effectLst/>
                          <a:latin typeface="Segoe UI Semilight" panose="020B0402040204020203" pitchFamily="34" charset="0"/>
                          <a:cs typeface="Segoe UI Semilight" panose="020B0402040204020203" pitchFamily="34" charset="0"/>
                        </a:rPr>
                        <a:t>Fastest and most powerful CPU virtual machines with optional high-throughput network interfaces.</a:t>
                      </a:r>
                      <a:endParaRPr lang="en-US" sz="1800" b="0" dirty="0">
                        <a:effectLst/>
                        <a:latin typeface="Segoe UI Semilight" panose="020B0402040204020203" pitchFamily="34" charset="0"/>
                        <a:ea typeface="Verdana" panose="020B0604030504040204" pitchFamily="34" charset="0"/>
                        <a:cs typeface="Segoe UI Semilight" panose="020B0402040204020203" pitchFamily="34" charset="0"/>
                      </a:endParaRPr>
                    </a:p>
                  </a:txBody>
                  <a:tcPr marL="25137" marR="251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05937926"/>
                  </a:ext>
                </a:extLst>
              </a:tr>
            </a:tbl>
          </a:graphicData>
        </a:graphic>
      </p:graphicFrame>
    </p:spTree>
    <p:extLst>
      <p:ext uri="{BB962C8B-B14F-4D97-AF65-F5344CB8AC3E}">
        <p14:creationId xmlns:p14="http://schemas.microsoft.com/office/powerpoint/2010/main" val="1063423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Virtual Machine Disks</a:t>
            </a:r>
          </a:p>
        </p:txBody>
      </p:sp>
      <p:sp>
        <p:nvSpPr>
          <p:cNvPr id="6" name="Text Placeholder 5"/>
          <p:cNvSpPr>
            <a:spLocks noGrp="1"/>
          </p:cNvSpPr>
          <p:nvPr>
            <p:ph type="body" sz="quarter" idx="10"/>
          </p:nvPr>
        </p:nvSpPr>
        <p:spPr>
          <a:xfrm>
            <a:off x="584200" y="3959940"/>
            <a:ext cx="11018520" cy="1465016"/>
          </a:xfrm>
        </p:spPr>
        <p:txBody>
          <a:bodyPr/>
          <a:lstStyle/>
          <a:p>
            <a:r>
              <a:rPr lang="en-US" b="1" dirty="0"/>
              <a:t>Operating System Disks </a:t>
            </a:r>
            <a:r>
              <a:rPr lang="en-US" dirty="0"/>
              <a:t>are SATA drives, labeled as C:</a:t>
            </a:r>
          </a:p>
          <a:p>
            <a:r>
              <a:rPr lang="en-US" b="1" dirty="0"/>
              <a:t>Temporary Disks </a:t>
            </a:r>
            <a:r>
              <a:rPr lang="en-US" dirty="0"/>
              <a:t>provides short term storage </a:t>
            </a:r>
          </a:p>
          <a:p>
            <a:r>
              <a:rPr lang="en-US" b="1" dirty="0"/>
              <a:t>Data Disks </a:t>
            </a:r>
            <a:r>
              <a:rPr lang="en-US" dirty="0"/>
              <a:t>are SCSI drives and depend on your virtual machine type</a:t>
            </a:r>
          </a:p>
        </p:txBody>
      </p:sp>
      <p:pic>
        <p:nvPicPr>
          <p:cNvPr id="5" name="Picture 4" descr="Screenshot of the VM disks blade. The OS disk is shown. There are no data disks.">
            <a:extLst>
              <a:ext uri="{FF2B5EF4-FFF2-40B4-BE49-F238E27FC236}">
                <a16:creationId xmlns:a16="http://schemas.microsoft.com/office/drawing/2014/main" id="{ACE2BAE8-3C94-49C0-ADD9-C7B18F40FC8D}"/>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1713960" y="1565728"/>
            <a:ext cx="8209524" cy="1790476"/>
          </a:xfrm>
          <a:prstGeom prst="rect">
            <a:avLst/>
          </a:prstGeom>
          <a:ln>
            <a:solidFill>
              <a:schemeClr val="tx1"/>
            </a:solidFill>
          </a:ln>
        </p:spPr>
      </p:pic>
    </p:spTree>
    <p:extLst>
      <p:ext uri="{BB962C8B-B14F-4D97-AF65-F5344CB8AC3E}">
        <p14:creationId xmlns:p14="http://schemas.microsoft.com/office/powerpoint/2010/main" val="2991835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2919</Words>
  <Application>Microsoft Office PowerPoint</Application>
  <PresentationFormat>Widescreen</PresentationFormat>
  <Paragraphs>366</Paragraphs>
  <Slides>42</Slides>
  <Notes>35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42</vt:i4>
      </vt:variant>
    </vt:vector>
  </HeadingPairs>
  <TitlesOfParts>
    <vt:vector size="51" baseType="lpstr">
      <vt:lpstr>Arial</vt:lpstr>
      <vt:lpstr>Calibri</vt:lpstr>
      <vt:lpstr>Consolas</vt:lpstr>
      <vt:lpstr>Segoe UI</vt:lpstr>
      <vt:lpstr>Segoe UI Emoji</vt:lpstr>
      <vt:lpstr>Segoe UI Semibold</vt:lpstr>
      <vt:lpstr>Segoe UI Semilight</vt:lpstr>
      <vt:lpstr>Wingdings</vt:lpstr>
      <vt:lpstr>WHITE TEMPLATE</vt:lpstr>
      <vt:lpstr>AZ-103T00A Module 02:  Azure Virtual Machines</vt:lpstr>
      <vt:lpstr>Module Overview</vt:lpstr>
      <vt:lpstr>Lesson 01: Virtual Machine Planning</vt:lpstr>
      <vt:lpstr>Virtual Machine Planning Overview</vt:lpstr>
      <vt:lpstr>IaaS Cloud Services</vt:lpstr>
      <vt:lpstr>Planning Checklist</vt:lpstr>
      <vt:lpstr>Location and Pricing</vt:lpstr>
      <vt:lpstr>Virtual Machine Sizing</vt:lpstr>
      <vt:lpstr>Virtual Machine Disks</vt:lpstr>
      <vt:lpstr>Storage Options</vt:lpstr>
      <vt:lpstr>Supported Operating Systems</vt:lpstr>
      <vt:lpstr>Lesson 02: Creating Virtual Machines</vt:lpstr>
      <vt:lpstr>Creating Virtual Machines Overview</vt:lpstr>
      <vt:lpstr>Creating Virtual Machines in the Portal</vt:lpstr>
      <vt:lpstr>Windows Virtual Machines</vt:lpstr>
      <vt:lpstr>Windows VM Connections</vt:lpstr>
      <vt:lpstr>Demonstration – Create a VM in the Portal</vt:lpstr>
      <vt:lpstr>PowerShell - Example (Part 1)</vt:lpstr>
      <vt:lpstr>PowerShell - Example (Part 2)</vt:lpstr>
      <vt:lpstr>Demonstration – Creating a VM with PowerShell</vt:lpstr>
      <vt:lpstr>Linux Virtual Machines</vt:lpstr>
      <vt:lpstr>Linux VM Connections</vt:lpstr>
      <vt:lpstr>Demonstration – Connect to Linux VMs</vt:lpstr>
      <vt:lpstr>Lesson 03: Virtual Machine Availability</vt:lpstr>
      <vt:lpstr>Virtual Machine Availability Overview</vt:lpstr>
      <vt:lpstr>Maintenance vs. Downtime</vt:lpstr>
      <vt:lpstr>Availability Sets</vt:lpstr>
      <vt:lpstr>Update and Fault Domains</vt:lpstr>
      <vt:lpstr>Scale Sets</vt:lpstr>
      <vt:lpstr>Implementing Scale Sets</vt:lpstr>
      <vt:lpstr>Autoscale</vt:lpstr>
      <vt:lpstr>Implementing Autoscale</vt:lpstr>
      <vt:lpstr>Lesson 04: Virtual Machine Extensions</vt:lpstr>
      <vt:lpstr>Virtual Machine Extensions Overview</vt:lpstr>
      <vt:lpstr>Virtual Machine Extensions</vt:lpstr>
      <vt:lpstr>Custom Script Extensions</vt:lpstr>
      <vt:lpstr>Desired State Configuration</vt:lpstr>
      <vt:lpstr>Demonstration – Custom Script Extension</vt:lpstr>
      <vt:lpstr>Lesson 05: Labs and Review Questions</vt:lpstr>
      <vt:lpstr>Lab - Deploy and Manage Virtual Machines</vt:lpstr>
      <vt:lpstr>Lab – Virtual Machines and Scale Sets</vt:lpstr>
      <vt:lpstr>Module Review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2019-04-16T13:14:19Z</dcterms:created>
  <dcterms:modified xsi:type="dcterms:W3CDTF">2019-04-16T13:14:22Z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cynthist@microsoft.com</vt:lpwstr>
  </property>
  <property fmtid="{D5CDD505-2E9C-101B-9397-08002B2CF9AE}" pid="5" name="MSIP_Label_f42aa342-8706-4288-bd11-ebb85995028c_SetDate">
    <vt:lpwstr>2019-04-16T13:14:22.3544427Z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5754f0c9-68b4-4810-88ac-72325ed00f34</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