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8"/>
  </p:notesMasterIdLst>
  <p:sldIdLst>
    <p:sldId id="1719" r:id="rId2"/>
    <p:sldId id="2253" r:id="rId3"/>
    <p:sldId id="1865" r:id="rId4"/>
    <p:sldId id="2235" r:id="rId5"/>
    <p:sldId id="1862" r:id="rId6"/>
    <p:sldId id="2227" r:id="rId7"/>
    <p:sldId id="1997" r:id="rId8"/>
    <p:sldId id="1858" r:id="rId9"/>
    <p:sldId id="1861" r:id="rId10"/>
    <p:sldId id="2228" r:id="rId11"/>
    <p:sldId id="2226" r:id="rId12"/>
    <p:sldId id="2229" r:id="rId13"/>
    <p:sldId id="2230" r:id="rId14"/>
    <p:sldId id="1866" r:id="rId15"/>
    <p:sldId id="2236" r:id="rId16"/>
    <p:sldId id="2028" r:id="rId17"/>
    <p:sldId id="2029" r:id="rId18"/>
    <p:sldId id="2231" r:id="rId19"/>
    <p:sldId id="2030" r:id="rId20"/>
    <p:sldId id="2256" r:id="rId21"/>
    <p:sldId id="1873" r:id="rId22"/>
    <p:sldId id="2232" r:id="rId23"/>
    <p:sldId id="2004" r:id="rId24"/>
    <p:sldId id="2237" r:id="rId25"/>
    <p:sldId id="2034" r:id="rId26"/>
    <p:sldId id="2035" r:id="rId27"/>
    <p:sldId id="2036" r:id="rId28"/>
    <p:sldId id="2038" r:id="rId29"/>
    <p:sldId id="2039" r:id="rId30"/>
    <p:sldId id="2040" r:id="rId31"/>
    <p:sldId id="2233" r:id="rId32"/>
    <p:sldId id="2234" r:id="rId33"/>
    <p:sldId id="2222" r:id="rId34"/>
    <p:sldId id="2238" r:id="rId35"/>
    <p:sldId id="2255" r:id="rId36"/>
    <p:sldId id="2054" r:id="rId37"/>
    <p:sldId id="2055" r:id="rId38"/>
    <p:sldId id="2056" r:id="rId39"/>
    <p:sldId id="2239" r:id="rId40"/>
    <p:sldId id="2240" r:id="rId41"/>
    <p:sldId id="2241" r:id="rId42"/>
    <p:sldId id="2059" r:id="rId43"/>
    <p:sldId id="2242" r:id="rId44"/>
    <p:sldId id="2223" r:id="rId45"/>
    <p:sldId id="1907" r:id="rId46"/>
    <p:sldId id="225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2657" autoAdjust="0"/>
  </p:normalViewPr>
  <p:slideViewPr>
    <p:cSldViewPr snapToGrid="0">
      <p:cViewPr varScale="1">
        <p:scale>
          <a:sx n="95" d="100"/>
          <a:sy n="95" d="100"/>
        </p:scale>
        <p:origin x="79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storage/common/storage-dotnet-shared-access-signature-part-1?toc=%2fazure%2fstorage%2fblobs%2ftoc.json"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 and Manage Storage lab for this module has setup time. If you are going to do the lab, consider completing Exercise 0: Prepare the lab environment before starting the lecture.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5552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29200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3360860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also create the Blob container with PowerShell using the New-AzureStorageContainer command.</a:t>
            </a:r>
          </a:p>
          <a:p>
            <a:r>
              <a:rPr lang="en-US" dirty="0"/>
              <a:t> </a:t>
            </a:r>
          </a:p>
          <a:p>
            <a:r>
              <a:rPr lang="en-US" dirty="0"/>
              <a:t>✔️ Have you thought about how you will organize your containers?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the blob has been created, its type cannot be changed.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is covered in more detail in the last lesson.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97986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 usage cases for file shares are you most interested in?</a:t>
            </a:r>
          </a:p>
          <a:p>
            <a:endParaRPr lang="en-US" dirty="0"/>
          </a:p>
          <a:p>
            <a:r>
              <a:rPr lang="en-US" dirty="0"/>
              <a:t>For more information, you can see: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What is Azure Files?- [https://docs.microsoft.com/en-us/azure/storage/files/storage-files-introduction](https://docs.microsoft.com/en-us/azure/storage/files/storage-files-introduction)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72707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Storage account has been redacted.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42431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 </a:t>
            </a:r>
          </a:p>
          <a:p>
            <a:r>
              <a:rPr lang="en-US" dirty="0"/>
              <a:t>Use Azure Files with Linux - https://docs.microsoft.com/en-us/azure/storage/files/storage-how-to-use-files-linux </a:t>
            </a:r>
          </a:p>
          <a:p>
            <a:r>
              <a:rPr lang="en-US" dirty="0"/>
              <a:t> </a:t>
            </a:r>
          </a:p>
          <a:p>
            <a:r>
              <a:rPr lang="en-US" dirty="0"/>
              <a:t>Create a persistent mount point for the Azure file share with /etc/fstab - https://docs.microsoft.com/en-us/azure/storage/files/storage-how-to-use-files-linux#create-a-persistent-mount-point-for-the-azure-file-share-with-etcfstab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088706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Because Azure storage doesn’t support HTTPs for custom domain names, this option is not applied using a custom domain name.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50042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What is a shared access signature? - https://docs.microsoft.com/en-us/azure/storage/common/storage-dotnet-shared-access-signature-part-1?toc=%2fazure%2fstorage%2fblobs%2ftoc.json#what-is-a-shared-access-signature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Shared access signature parameters - </a:t>
            </a:r>
            <a:r>
              <a:rPr lang="en-US" sz="1200" b="0" i="0" u="none" strike="noStrike" kern="1200" dirty="0">
                <a:solidFill>
                  <a:schemeClr val="tx1"/>
                </a:solidFill>
                <a:effectLst/>
                <a:latin typeface="+mn-lt"/>
                <a:ea typeface="+mn-ea"/>
                <a:cs typeface="+mn-cs"/>
                <a:hlinkClick r:id="rId3"/>
              </a:rPr>
              <a:t>https://docs.microsoft.com/en-us/azure/storage/common/storage-dotnet-shared-access-signature-part-1?toc=%2fazure%2fstorage%2fblobs%2ftoc.json#shared-access-signature-parameters</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129929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topics in the Data Service module, Import and Export Service lesson, that discuss </a:t>
            </a:r>
            <a:r>
              <a:rPr lang="en-US" dirty="0" err="1"/>
              <a:t>AzCopy</a:t>
            </a:r>
            <a:r>
              <a:rPr lang="en-US" dirty="0"/>
              <a:t>. That tool is used in the lab, if you want to review </a:t>
            </a:r>
            <a:r>
              <a:rPr lang="en-US"/>
              <a:t>the syntax.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174839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This topic was touched on in the Virtual Machines lesson.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It is not possible to convert a Standard storage account to Premium storage account or vice versa. You must create a new storage account with the desired type and copy data, if applicable, to a new storage account.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Endpoints are covered in more detail in the Virtual Networking lesson. </a:t>
            </a:r>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98031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03: </a:t>
            </a:r>
            <a:br>
              <a:rPr lang="en-US" dirty="0"/>
            </a:br>
            <a:r>
              <a:rPr lang="en-US" dirty="0"/>
              <a:t>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Creating a Storage Account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11018520" cy="1465016"/>
          </a:xfrm>
        </p:spPr>
        <p:txBody>
          <a:bodyPr/>
          <a:lstStyle/>
          <a:p>
            <a:r>
              <a:rPr lang="en-US" dirty="0"/>
              <a:t>Create a storage account in the portal</a:t>
            </a:r>
          </a:p>
          <a:p>
            <a:r>
              <a:rPr lang="en-US" dirty="0"/>
              <a:t>Create a storage account using PowerShell</a:t>
            </a:r>
          </a:p>
          <a:p>
            <a:r>
              <a:rPr lang="en-US" dirty="0"/>
              <a:t>Create a storage account using CLI</a:t>
            </a:r>
          </a:p>
        </p:txBody>
      </p:sp>
    </p:spTree>
    <p:extLst>
      <p:ext uri="{BB962C8B-B14F-4D97-AF65-F5344CB8AC3E}">
        <p14:creationId xmlns:p14="http://schemas.microsoft.com/office/powerpoint/2010/main" val="11546408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8681" y="1435100"/>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4294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4EB-187C-4D93-990B-AE3D4B6251C0}"/>
              </a:ext>
            </a:extLst>
          </p:cNvPr>
          <p:cNvSpPr>
            <a:spLocks noGrp="1"/>
          </p:cNvSpPr>
          <p:nvPr>
            <p:ph type="title"/>
          </p:nvPr>
        </p:nvSpPr>
        <p:spPr/>
        <p:txBody>
          <a:bodyPr/>
          <a:lstStyle/>
          <a:p>
            <a:r>
              <a:rPr lang="en-US" dirty="0"/>
              <a:t>Storage Explorer Connection Options</a:t>
            </a:r>
          </a:p>
        </p:txBody>
      </p:sp>
      <p:sp>
        <p:nvSpPr>
          <p:cNvPr id="3" name="Text Placeholder 2">
            <a:extLst>
              <a:ext uri="{FF2B5EF4-FFF2-40B4-BE49-F238E27FC236}">
                <a16:creationId xmlns:a16="http://schemas.microsoft.com/office/drawing/2014/main" id="{EDB22CE4-8750-47CE-AF7F-2E299D7AB1D3}"/>
              </a:ext>
            </a:extLst>
          </p:cNvPr>
          <p:cNvSpPr>
            <a:spLocks noGrp="1"/>
          </p:cNvSpPr>
          <p:nvPr>
            <p:ph type="body" sz="quarter" idx="10"/>
          </p:nvPr>
        </p:nvSpPr>
        <p:spPr>
          <a:xfrm>
            <a:off x="584200" y="1435497"/>
            <a:ext cx="5825744" cy="4653582"/>
          </a:xfrm>
        </p:spPr>
        <p:txBody>
          <a:bodyPr/>
          <a:lstStyle/>
          <a:p>
            <a:r>
              <a:rPr lang="en-US" dirty="0"/>
              <a:t>Connect to an Azure subscription</a:t>
            </a:r>
          </a:p>
          <a:p>
            <a:r>
              <a:rPr lang="en-US" dirty="0"/>
              <a:t>Work with local development storage (emulator)</a:t>
            </a:r>
          </a:p>
          <a:p>
            <a:r>
              <a:rPr lang="en-US" dirty="0"/>
              <a:t>Attach to external storage</a:t>
            </a:r>
          </a:p>
          <a:p>
            <a:r>
              <a:rPr lang="en-US" dirty="0"/>
              <a:t>Attach a storage account or storage service by using a shared access signature</a:t>
            </a:r>
          </a:p>
          <a:p>
            <a:r>
              <a:rPr lang="en-US" dirty="0"/>
              <a:t>Connect to an Azure Cosmos DB account by using a connection string</a:t>
            </a:r>
          </a:p>
        </p:txBody>
      </p:sp>
      <p:pic>
        <p:nvPicPr>
          <p:cNvPr id="4" name="Picture 3" descr="Screenshot of the Azure Explorer Manage Accounts page.">
            <a:extLst>
              <a:ext uri="{FF2B5EF4-FFF2-40B4-BE49-F238E27FC236}">
                <a16:creationId xmlns:a16="http://schemas.microsoft.com/office/drawing/2014/main" id="{B8251BE6-A964-4A46-9A2F-8BB10D34A5CF}"/>
              </a:ext>
            </a:extLst>
          </p:cNvPr>
          <p:cNvPicPr>
            <a:picLocks noChangeAspect="1"/>
          </p:cNvPicPr>
          <p:nvPr/>
        </p:nvPicPr>
        <p:blipFill>
          <a:blip r:embed="rId2"/>
          <a:stretch>
            <a:fillRect/>
          </a:stretch>
        </p:blipFill>
        <p:spPr>
          <a:xfrm>
            <a:off x="7117651" y="1708404"/>
            <a:ext cx="4010025" cy="3276600"/>
          </a:xfrm>
          <a:prstGeom prst="rect">
            <a:avLst/>
          </a:prstGeom>
          <a:ln>
            <a:solidFill>
              <a:schemeClr val="tx1"/>
            </a:solidFill>
          </a:ln>
        </p:spPr>
      </p:pic>
    </p:spTree>
    <p:extLst>
      <p:ext uri="{BB962C8B-B14F-4D97-AF65-F5344CB8AC3E}">
        <p14:creationId xmlns:p14="http://schemas.microsoft.com/office/powerpoint/2010/main" val="42126629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4200" y="1435497"/>
            <a:ext cx="11018520" cy="1465016"/>
          </a:xfrm>
        </p:spPr>
        <p:txBody>
          <a:bodyPr/>
          <a:lstStyle/>
          <a:p>
            <a:r>
              <a:rPr lang="en-US" dirty="0"/>
              <a:t>Download and install Storage Explorer</a:t>
            </a:r>
          </a:p>
          <a:p>
            <a:r>
              <a:rPr lang="en-US" dirty="0"/>
              <a:t>Connect to an Azure subscription</a:t>
            </a:r>
          </a:p>
          <a:p>
            <a:r>
              <a:rPr lang="en-US" dirty="0"/>
              <a:t>Attach an Azure storage account</a:t>
            </a:r>
          </a:p>
        </p:txBody>
      </p:sp>
    </p:spTree>
    <p:extLst>
      <p:ext uri="{BB962C8B-B14F-4D97-AF65-F5344CB8AC3E}">
        <p14:creationId xmlns:p14="http://schemas.microsoft.com/office/powerpoint/2010/main" val="26461423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a:lstStyle/>
          <a:p>
            <a:r>
              <a:rPr lang="en-US" dirty="0"/>
              <a:t>Blob Storage</a:t>
            </a:r>
          </a:p>
          <a:p>
            <a:r>
              <a:rPr lang="en-US" dirty="0"/>
              <a:t>Blob Containers</a:t>
            </a:r>
          </a:p>
          <a:p>
            <a:r>
              <a:rPr lang="en-US" dirty="0"/>
              <a:t>Blob Performance Tiers</a:t>
            </a:r>
          </a:p>
          <a:p>
            <a:r>
              <a:rPr lang="en-US" dirty="0"/>
              <a:t>Uploading Blobs</a:t>
            </a:r>
          </a:p>
          <a:p>
            <a:r>
              <a:rPr lang="en-US" dirty="0"/>
              <a:t>Blob Access Policies</a:t>
            </a:r>
          </a:p>
          <a:p>
            <a:r>
              <a:rPr lang="en-US" dirty="0"/>
              <a:t>Blob Storage Pricing</a:t>
            </a:r>
          </a:p>
          <a:p>
            <a:r>
              <a:rPr lang="en-US" dirty="0"/>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26096" y="3218878"/>
            <a:ext cx="3917976" cy="1988760"/>
          </a:xfrm>
          <a:prstGeom prst="rect">
            <a:avLst/>
          </a:prstGeom>
          <a:ln>
            <a:solidFill>
              <a:schemeClr val="tx1"/>
            </a:solidFill>
          </a:ln>
        </p:spPr>
      </p:pic>
      <p:pic>
        <p:nvPicPr>
          <p:cNvPr id="4" name="Picture 3">
            <a:extLst>
              <a:ext uri="{FF2B5EF4-FFF2-40B4-BE49-F238E27FC236}">
                <a16:creationId xmlns:a16="http://schemas.microsoft.com/office/drawing/2014/main" id="{85066DE9-9D9A-41E7-BE59-BC16DE93B4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2459" y="1556575"/>
            <a:ext cx="4286250" cy="1495425"/>
          </a:xfrm>
          <a:prstGeom prst="rect">
            <a:avLst/>
          </a:prstGeom>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7" name="Picture 6" descr="Screenshot of creating a new contain. The name and public access level are shown. The public access level choices are: private, blob, and container. ">
            <a:extLst>
              <a:ext uri="{FF2B5EF4-FFF2-40B4-BE49-F238E27FC236}">
                <a16:creationId xmlns:a16="http://schemas.microsoft.com/office/drawing/2014/main" id="{C475D586-13A4-47DC-BC7C-ECF7EAD1AF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42632" y="1380237"/>
            <a:ext cx="4175316" cy="3575811"/>
          </a:xfrm>
          <a:prstGeom prst="rect">
            <a:avLst/>
          </a:prstGeom>
          <a:noFill/>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t>Blob Performance Tiers</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483616" y="1325769"/>
            <a:ext cx="6639560" cy="4481227"/>
          </a:xfrm>
        </p:spPr>
        <p:txBody>
          <a:bodyPr/>
          <a:lstStyle/>
          <a:p>
            <a:r>
              <a:rPr lang="en-US" b="1" dirty="0"/>
              <a:t>Hot tier (inferred) </a:t>
            </a:r>
            <a:r>
              <a:rPr lang="en-US" dirty="0"/>
              <a:t>- Optimized for frequent access of objects in the storage account</a:t>
            </a:r>
          </a:p>
          <a:p>
            <a:r>
              <a:rPr lang="en-US" b="1" dirty="0"/>
              <a:t>Cool tier </a:t>
            </a:r>
            <a:r>
              <a:rPr lang="en-US" dirty="0"/>
              <a:t>- Optimized for storing large amounts of data that is infrequently accessed and stored for at least 30 days</a:t>
            </a:r>
          </a:p>
          <a:p>
            <a:r>
              <a:rPr lang="en-US" b="1" dirty="0"/>
              <a:t>Archive</a:t>
            </a:r>
            <a:r>
              <a:rPr lang="en-US" dirty="0"/>
              <a:t> - Optimized for data that can tolerate several hours of retrieval latency and will remain in the Archive tier for at least 180 days</a:t>
            </a:r>
          </a:p>
        </p:txBody>
      </p:sp>
      <p:sp>
        <p:nvSpPr>
          <p:cNvPr id="6" name="Rectangle 5">
            <a:extLst>
              <a:ext uri="{FF2B5EF4-FFF2-40B4-BE49-F238E27FC236}">
                <a16:creationId xmlns:a16="http://schemas.microsoft.com/office/drawing/2014/main" id="{6D31E909-EC90-4FF4-B257-F353E0481BBA}"/>
              </a:ext>
            </a:extLst>
          </p:cNvPr>
          <p:cNvSpPr/>
          <p:nvPr/>
        </p:nvSpPr>
        <p:spPr>
          <a:xfrm>
            <a:off x="641604" y="5993237"/>
            <a:ext cx="11152632" cy="523220"/>
          </a:xfrm>
          <a:prstGeom prst="rect">
            <a:avLst/>
          </a:prstGeom>
        </p:spPr>
        <p:txBody>
          <a:bodyPr wrap="square">
            <a:spAutoFit/>
          </a:bodyPr>
          <a:lstStyle/>
          <a:p>
            <a:r>
              <a:rPr lang="en-US" sz="2800" dirty="0">
                <a:solidFill>
                  <a:srgbClr val="92D050"/>
                </a:solidFill>
                <a:latin typeface="Segoe UI Emoji" panose="020B0502040204020203" pitchFamily="34" charset="0"/>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pic>
        <p:nvPicPr>
          <p:cNvPr id="7" name="Picture 6" descr="Screenshot of Blob Access tier selections: Hot, cool, and archive. ">
            <a:extLst>
              <a:ext uri="{FF2B5EF4-FFF2-40B4-BE49-F238E27FC236}">
                <a16:creationId xmlns:a16="http://schemas.microsoft.com/office/drawing/2014/main" id="{A3765628-9166-4EA0-A0DE-88D12326E0F2}"/>
              </a:ext>
            </a:extLst>
          </p:cNvPr>
          <p:cNvPicPr>
            <a:picLocks noChangeAspect="1"/>
          </p:cNvPicPr>
          <p:nvPr/>
        </p:nvPicPr>
        <p:blipFill>
          <a:blip r:embed="rId2"/>
          <a:stretch>
            <a:fillRect/>
          </a:stretch>
        </p:blipFill>
        <p:spPr>
          <a:xfrm>
            <a:off x="7609998" y="2201173"/>
            <a:ext cx="4140900" cy="1724133"/>
          </a:xfrm>
          <a:prstGeom prst="rect">
            <a:avLst/>
          </a:prstGeom>
          <a:ln>
            <a:solidFill>
              <a:schemeClr val="tx1"/>
            </a:solidFill>
          </a:ln>
        </p:spPr>
      </p:pic>
    </p:spTree>
    <p:extLst>
      <p:ext uri="{BB962C8B-B14F-4D97-AF65-F5344CB8AC3E}">
        <p14:creationId xmlns:p14="http://schemas.microsoft.com/office/powerpoint/2010/main" val="21428868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6541429" cy="3705630"/>
          </a:xfrm>
        </p:spPr>
        <p:txBody>
          <a:bodyPr/>
          <a:lstStyle/>
          <a:p>
            <a:r>
              <a:rPr lang="en-US" b="1" dirty="0"/>
              <a:t>Block blobs </a:t>
            </a:r>
            <a:r>
              <a:rPr lang="en-US" dirty="0"/>
              <a:t>(default) - useful for storing text or binary files</a:t>
            </a:r>
          </a:p>
          <a:p>
            <a:r>
              <a:rPr lang="en-US" b="1" dirty="0"/>
              <a:t>Page blobs </a:t>
            </a:r>
            <a:r>
              <a:rPr lang="en-US" dirty="0"/>
              <a:t>- More efficient for frequent read/write operations</a:t>
            </a:r>
          </a:p>
          <a:p>
            <a:r>
              <a:rPr lang="en-US" b="1" dirty="0"/>
              <a:t>Append blobs </a:t>
            </a:r>
            <a:r>
              <a:rPr lang="en-US" dirty="0"/>
              <a:t>- useful for logging scenarios</a:t>
            </a:r>
          </a:p>
          <a:p>
            <a:r>
              <a:rPr lang="en-US" dirty="0"/>
              <a:t>You cannot change a blob type once it has been created</a:t>
            </a:r>
          </a:p>
        </p:txBody>
      </p:sp>
      <p:pic>
        <p:nvPicPr>
          <p:cNvPr id="4" name="Picture 3" descr="Screenshot showing the Upload Blob blade. The Blob type drop-down is highlighted and shows three choices: block blob, page blob, and append blob.">
            <a:extLst>
              <a:ext uri="{FF2B5EF4-FFF2-40B4-BE49-F238E27FC236}">
                <a16:creationId xmlns:a16="http://schemas.microsoft.com/office/drawing/2014/main" id="{E3103264-2FA1-4C34-8715-1FCDB303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39871" y="1435099"/>
            <a:ext cx="4160373" cy="3839427"/>
          </a:xfrm>
          <a:prstGeom prst="rect">
            <a:avLst/>
          </a:prstGeom>
          <a:noFill/>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a:lstStyle/>
          <a:p>
            <a:r>
              <a:rPr lang="en-US" dirty="0"/>
              <a:t>Storage Accounts</a:t>
            </a:r>
          </a:p>
          <a:p>
            <a:r>
              <a:rPr lang="en-US" dirty="0"/>
              <a:t>Blob Storage</a:t>
            </a:r>
          </a:p>
          <a:p>
            <a:r>
              <a:rPr lang="en-US" dirty="0"/>
              <a:t>Azure Files</a:t>
            </a:r>
          </a:p>
          <a:p>
            <a:r>
              <a:rPr lang="en-US" dirty="0"/>
              <a:t>Storage Security</a:t>
            </a:r>
          </a:p>
          <a:p>
            <a:r>
              <a:rPr lang="en-US" dirty="0"/>
              <a:t>Lab and Review Questions</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2F4E-7F9E-4238-8857-56135D3F01BE}"/>
              </a:ext>
            </a:extLst>
          </p:cNvPr>
          <p:cNvSpPr>
            <a:spLocks noGrp="1"/>
          </p:cNvSpPr>
          <p:nvPr>
            <p:ph type="title"/>
          </p:nvPr>
        </p:nvSpPr>
        <p:spPr/>
        <p:txBody>
          <a:bodyPr/>
          <a:lstStyle/>
          <a:p>
            <a:r>
              <a:rPr lang="en-US" dirty="0"/>
              <a:t>Blob Access Policies</a:t>
            </a:r>
          </a:p>
        </p:txBody>
      </p:sp>
      <p:sp>
        <p:nvSpPr>
          <p:cNvPr id="3" name="Text Placeholder 2">
            <a:extLst>
              <a:ext uri="{FF2B5EF4-FFF2-40B4-BE49-F238E27FC236}">
                <a16:creationId xmlns:a16="http://schemas.microsoft.com/office/drawing/2014/main" id="{8364DC4D-A877-40DC-8501-420029126857}"/>
              </a:ext>
            </a:extLst>
          </p:cNvPr>
          <p:cNvSpPr>
            <a:spLocks noGrp="1"/>
          </p:cNvSpPr>
          <p:nvPr>
            <p:ph type="body" sz="quarter" idx="10"/>
          </p:nvPr>
        </p:nvSpPr>
        <p:spPr>
          <a:xfrm>
            <a:off x="456183" y="1636664"/>
            <a:ext cx="4741981" cy="4998291"/>
          </a:xfrm>
        </p:spPr>
        <p:txBody>
          <a:bodyPr/>
          <a:lstStyle/>
          <a:p>
            <a:r>
              <a:rPr lang="en-US" dirty="0"/>
              <a:t>Provides an additional level of control over server-side SAS</a:t>
            </a:r>
          </a:p>
          <a:p>
            <a:r>
              <a:rPr lang="en-US" dirty="0"/>
              <a:t>Groups SAS to provide additional restrictions for signatures bound to the policy</a:t>
            </a:r>
          </a:p>
          <a:p>
            <a:r>
              <a:rPr lang="en-US" dirty="0"/>
              <a:t>Supported for Blob containers, File shares, Tables, and Queues</a:t>
            </a:r>
          </a:p>
          <a:p>
            <a:endParaRPr lang="en-US" dirty="0"/>
          </a:p>
        </p:txBody>
      </p:sp>
      <p:pic>
        <p:nvPicPr>
          <p:cNvPr id="6" name="Picture 5" descr="Screenshot of the Blob access policy page. ">
            <a:extLst>
              <a:ext uri="{FF2B5EF4-FFF2-40B4-BE49-F238E27FC236}">
                <a16:creationId xmlns:a16="http://schemas.microsoft.com/office/drawing/2014/main" id="{075A08CA-D90E-494B-9620-44B84461C3B9}"/>
              </a:ext>
            </a:extLst>
          </p:cNvPr>
          <p:cNvPicPr>
            <a:picLocks noChangeAspect="1"/>
          </p:cNvPicPr>
          <p:nvPr/>
        </p:nvPicPr>
        <p:blipFill>
          <a:blip r:embed="rId3"/>
          <a:stretch>
            <a:fillRect/>
          </a:stretch>
        </p:blipFill>
        <p:spPr>
          <a:xfrm>
            <a:off x="5298580" y="1639559"/>
            <a:ext cx="6495238" cy="3723809"/>
          </a:xfrm>
          <a:prstGeom prst="rect">
            <a:avLst/>
          </a:prstGeom>
          <a:ln>
            <a:solidFill>
              <a:schemeClr val="tx1"/>
            </a:solidFill>
          </a:ln>
        </p:spPr>
      </p:pic>
    </p:spTree>
    <p:extLst>
      <p:ext uri="{BB962C8B-B14F-4D97-AF65-F5344CB8AC3E}">
        <p14:creationId xmlns:p14="http://schemas.microsoft.com/office/powerpoint/2010/main" val="23391576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11018520"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extLst>
              <p:ext uri="{D42A27DB-BD31-4B8C-83A1-F6EECF244321}">
                <p14:modId xmlns:p14="http://schemas.microsoft.com/office/powerpoint/2010/main" val="3418696911"/>
              </p:ext>
            </p:extLst>
          </p:nvPr>
        </p:nvGraphicFramePr>
        <p:xfrm>
          <a:off x="6848855" y="1225296"/>
          <a:ext cx="4650481" cy="3883402"/>
        </p:xfrm>
        <a:graphic>
          <a:graphicData uri="http://schemas.openxmlformats.org/presentationml/2006/ole">
            <mc:AlternateContent xmlns:mc="http://schemas.openxmlformats.org/markup-compatibility/2006">
              <mc:Choice xmlns:v="urn:schemas-microsoft-com:vml" Requires="v">
                <p:oleObj spid="_x0000_s5182" name="Bitmap Image" r:id="rId4" imgW="5495760" imgH="3533760" progId="Paint.Picture">
                  <p:embed/>
                </p:oleObj>
              </mc:Choice>
              <mc:Fallback>
                <p:oleObj name="Bitmap Image" r:id="rId4"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5"/>
                      <a:stretch>
                        <a:fillRect/>
                      </a:stretch>
                    </p:blipFill>
                    <p:spPr>
                      <a:xfrm>
                        <a:off x="6848855" y="1225296"/>
                        <a:ext cx="4650481" cy="3883402"/>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982081"/>
          </a:xfrm>
        </p:spPr>
        <p:txBody>
          <a:bodyPr/>
          <a:lstStyle/>
          <a:p>
            <a:r>
              <a:rPr lang="en-US" dirty="0"/>
              <a:t>Create a container</a:t>
            </a:r>
          </a:p>
          <a:p>
            <a:r>
              <a:rPr lang="en-US" dirty="0"/>
              <a:t>Upload a block blob</a:t>
            </a:r>
          </a:p>
          <a:p>
            <a:r>
              <a:rPr lang="en-US" dirty="0"/>
              <a:t>Download a block blob</a:t>
            </a:r>
          </a:p>
          <a:p>
            <a:r>
              <a:rPr lang="en-US" dirty="0"/>
              <a:t>Explore with Storage Explorer (optional)</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Files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11018520" cy="4050340"/>
          </a:xfrm>
        </p:spPr>
        <p:txBody>
          <a:bodyPr/>
          <a:lstStyle/>
          <a:p>
            <a:r>
              <a:rPr lang="en-US" dirty="0"/>
              <a:t>Azure Files</a:t>
            </a:r>
          </a:p>
          <a:p>
            <a:r>
              <a:rPr lang="en-US" dirty="0"/>
              <a:t>Files vs Blobs</a:t>
            </a:r>
          </a:p>
          <a:p>
            <a:r>
              <a:rPr lang="en-US" dirty="0"/>
              <a:t>Creating File Shares</a:t>
            </a:r>
          </a:p>
          <a:p>
            <a:r>
              <a:rPr lang="en-US" dirty="0"/>
              <a:t>Mapping File Shares (Windows)</a:t>
            </a:r>
          </a:p>
          <a:p>
            <a:r>
              <a:rPr lang="en-US" dirty="0"/>
              <a:t>Mapping File Shares (Linux)</a:t>
            </a:r>
          </a:p>
          <a:p>
            <a:r>
              <a:rPr lang="en-US" dirty="0"/>
              <a:t>Secure Transfer Required</a:t>
            </a:r>
          </a:p>
          <a:p>
            <a:r>
              <a:rPr lang="en-US" dirty="0"/>
              <a:t>File Share Snapshots</a:t>
            </a:r>
          </a:p>
          <a:p>
            <a:r>
              <a:rPr lang="en-US" dirty="0"/>
              <a:t>Demonstration – File Shares</a:t>
            </a:r>
          </a:p>
        </p:txBody>
      </p:sp>
    </p:spTree>
    <p:extLst>
      <p:ext uri="{BB962C8B-B14F-4D97-AF65-F5344CB8AC3E}">
        <p14:creationId xmlns:p14="http://schemas.microsoft.com/office/powerpoint/2010/main" val="17257754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a:t>
            </a:r>
          </a:p>
        </p:txBody>
      </p:sp>
      <p:sp>
        <p:nvSpPr>
          <p:cNvPr id="6" name="Text Placeholder 5"/>
          <p:cNvSpPr>
            <a:spLocks noGrp="1"/>
          </p:cNvSpPr>
          <p:nvPr>
            <p:ph type="body" sz="quarter" idx="10"/>
          </p:nvPr>
        </p:nvSpPr>
        <p:spPr>
          <a:xfrm>
            <a:off x="588263" y="1446919"/>
            <a:ext cx="9759504" cy="4050340"/>
          </a:xfrm>
        </p:spPr>
        <p:txBody>
          <a:bodyPr/>
          <a:lstStyle/>
          <a:p>
            <a:r>
              <a:rPr lang="en-US" b="1" dirty="0"/>
              <a:t>Managed file shares in the cloud that are accessible via SMB</a:t>
            </a:r>
          </a:p>
          <a:p>
            <a:r>
              <a:rPr lang="en-US" b="1" dirty="0"/>
              <a:t>Common uses:</a:t>
            </a:r>
          </a:p>
          <a:p>
            <a:pPr lvl="1"/>
            <a:r>
              <a:rPr lang="en-US" sz="2800" dirty="0"/>
              <a:t>Replace and supplement</a:t>
            </a:r>
          </a:p>
          <a:p>
            <a:pPr lvl="1"/>
            <a:r>
              <a:rPr lang="en-US" sz="2800" dirty="0"/>
              <a:t>Lift and shift</a:t>
            </a:r>
          </a:p>
          <a:p>
            <a:pPr lvl="1"/>
            <a:r>
              <a:rPr lang="en-US" sz="2800" dirty="0"/>
              <a:t>Azure File Sync</a:t>
            </a:r>
          </a:p>
          <a:p>
            <a:pPr lvl="1"/>
            <a:r>
              <a:rPr lang="en-US" sz="2800" dirty="0"/>
              <a:t>Shared applications</a:t>
            </a:r>
          </a:p>
          <a:p>
            <a:pPr lvl="1"/>
            <a:r>
              <a:rPr lang="en-US" sz="2800" dirty="0"/>
              <a:t>Diagnostic data</a:t>
            </a:r>
          </a:p>
          <a:p>
            <a:pPr lvl="1"/>
            <a:r>
              <a:rPr lang="en-US" sz="2800" dirty="0"/>
              <a:t>Tools and utilities</a:t>
            </a:r>
            <a:endParaRPr lang="en-US" dirty="0"/>
          </a:p>
        </p:txBody>
      </p:sp>
      <p:pic>
        <p:nvPicPr>
          <p:cNvPr id="3" name="Picture 2">
            <a:extLst>
              <a:ext uri="{FF2B5EF4-FFF2-40B4-BE49-F238E27FC236}">
                <a16:creationId xmlns:a16="http://schemas.microsoft.com/office/drawing/2014/main" id="{48E0426E-F886-4580-94BB-DD18A440A91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245733" y="2716530"/>
            <a:ext cx="4400550" cy="1333500"/>
          </a:xfrm>
          <a:prstGeom prst="rect">
            <a:avLst/>
          </a:prstGeom>
        </p:spPr>
      </p:pic>
    </p:spTree>
    <p:extLst>
      <p:ext uri="{BB962C8B-B14F-4D97-AF65-F5344CB8AC3E}">
        <p14:creationId xmlns:p14="http://schemas.microsoft.com/office/powerpoint/2010/main" val="42362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ext uri="{D42A27DB-BD31-4B8C-83A1-F6EECF244321}">
                <p14:modId xmlns:p14="http://schemas.microsoft.com/office/powerpoint/2010/main" val="353196931"/>
              </p:ext>
            </p:extLst>
          </p:nvPr>
        </p:nvGraphicFramePr>
        <p:xfrm>
          <a:off x="584199" y="1435100"/>
          <a:ext cx="11025189" cy="3729902"/>
        </p:xfrm>
        <a:graphic>
          <a:graphicData uri="http://schemas.openxmlformats.org/drawingml/2006/table">
            <a:tbl>
              <a:tblPr firstRow="1" firstCol="1" bandRow="1">
                <a:tableStyleId>{5C22544A-7EE6-4342-B048-85BDC9FD1C3A}</a:tableStyleId>
              </a:tblPr>
              <a:tblGrid>
                <a:gridCol w="1255644">
                  <a:extLst>
                    <a:ext uri="{9D8B030D-6E8A-4147-A177-3AD203B41FA5}">
                      <a16:colId xmlns:a16="http://schemas.microsoft.com/office/drawing/2014/main" val="645021739"/>
                    </a:ext>
                  </a:extLst>
                </a:gridCol>
                <a:gridCol w="4396365">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19537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164185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494956">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Creating File Shares</a:t>
            </a:r>
          </a:p>
        </p:txBody>
      </p:sp>
      <p:sp>
        <p:nvSpPr>
          <p:cNvPr id="14" name="Text Placeholder 5">
            <a:extLst>
              <a:ext uri="{FF2B5EF4-FFF2-40B4-BE49-F238E27FC236}">
                <a16:creationId xmlns:a16="http://schemas.microsoft.com/office/drawing/2014/main" id="{0D18F743-9658-4E70-AF27-A5D0FB77DA39}"/>
              </a:ext>
            </a:extLst>
          </p:cNvPr>
          <p:cNvSpPr txBox="1">
            <a:spLocks/>
          </p:cNvSpPr>
          <p:nvPr/>
        </p:nvSpPr>
        <p:spPr>
          <a:xfrm>
            <a:off x="586740" y="1431382"/>
            <a:ext cx="11018520" cy="249914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a:p>
          <a:p>
            <a:r>
              <a:rPr lang="en-US" b="1" dirty="0"/>
              <a:t>Portal</a:t>
            </a:r>
          </a:p>
          <a:p>
            <a:endParaRPr lang="en-US" b="1" dirty="0"/>
          </a:p>
          <a:p>
            <a:endParaRPr lang="en-US" b="1" dirty="0"/>
          </a:p>
          <a:p>
            <a:r>
              <a:rPr lang="en-US" b="1" dirty="0"/>
              <a:t>PowerShell</a:t>
            </a:r>
          </a:p>
        </p:txBody>
      </p:sp>
      <p:pic>
        <p:nvPicPr>
          <p:cNvPr id="6" name="Picture 5" descr="Screenshot of the Add a file share page in the portal. The file share and quota text boxes are not filled in. ">
            <a:extLst>
              <a:ext uri="{FF2B5EF4-FFF2-40B4-BE49-F238E27FC236}">
                <a16:creationId xmlns:a16="http://schemas.microsoft.com/office/drawing/2014/main" id="{1AF0B9AC-C85E-49EF-B75C-72AFEE6CA25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20100" y="1463040"/>
            <a:ext cx="5268252" cy="1655063"/>
          </a:xfrm>
          <a:prstGeom prst="rect">
            <a:avLst/>
          </a:prstGeom>
          <a:noFill/>
          <a:ln>
            <a:solidFill>
              <a:schemeClr val="tx1"/>
            </a:solidFill>
          </a:ln>
        </p:spPr>
      </p:pic>
      <p:sp>
        <p:nvSpPr>
          <p:cNvPr id="3" name="Rectangle 2">
            <a:extLst>
              <a:ext uri="{FF2B5EF4-FFF2-40B4-BE49-F238E27FC236}">
                <a16:creationId xmlns:a16="http://schemas.microsoft.com/office/drawing/2014/main" id="{92EAAC29-B4FD-4FCC-A5CF-3BF38E0E3A59}"/>
              </a:ext>
            </a:extLst>
          </p:cNvPr>
          <p:cNvSpPr/>
          <p:nvPr/>
        </p:nvSpPr>
        <p:spPr>
          <a:xfrm>
            <a:off x="584200" y="4047761"/>
            <a:ext cx="10600473" cy="2412455"/>
          </a:xfrm>
          <a:prstGeom prst="rect">
            <a:avLst/>
          </a:prstGeom>
        </p:spPr>
        <p:txBody>
          <a:bodyPr wrap="square">
            <a:spAutoFit/>
          </a:bodyPr>
          <a:lstStyle/>
          <a:p>
            <a:pPr marL="457200" marR="0">
              <a:lnSpc>
                <a:spcPct val="107000"/>
              </a:lnSpc>
              <a:spcBef>
                <a:spcPts val="0"/>
              </a:spcBef>
              <a:spcAft>
                <a:spcPts val="0"/>
              </a:spcAft>
            </a:pPr>
            <a:r>
              <a:rPr lang="en-US" sz="2400" dirty="0">
                <a:solidFill>
                  <a:schemeClr val="accent3"/>
                </a:solidFill>
              </a:rPr>
              <a:t># Retrieve storage account and storage account key</a:t>
            </a:r>
          </a:p>
          <a:p>
            <a:pPr marL="457200" marR="0">
              <a:lnSpc>
                <a:spcPct val="107000"/>
              </a:lnSpc>
              <a:spcBef>
                <a:spcPts val="0"/>
              </a:spcBef>
              <a:spcAft>
                <a:spcPts val="0"/>
              </a:spcAft>
            </a:pPr>
            <a:r>
              <a:rPr lang="en-US" sz="2400" dirty="0"/>
              <a:t>$storageContext = </a:t>
            </a:r>
            <a:r>
              <a:rPr lang="en-US" sz="2400" dirty="0">
                <a:solidFill>
                  <a:schemeClr val="accent2">
                    <a:lumMod val="90000"/>
                    <a:lumOff val="10000"/>
                  </a:schemeClr>
                </a:solidFill>
              </a:rPr>
              <a:t>New-AzStorageContext</a:t>
            </a:r>
            <a:r>
              <a:rPr lang="en-US" sz="2400" dirty="0">
                <a:latin typeface="Consolas" panose="020B0609020204030204" pitchFamily="49" charset="0"/>
                <a:ea typeface="Calibri" panose="020F0502020204030204" pitchFamily="34" charset="0"/>
              </a:rPr>
              <a:t> </a:t>
            </a:r>
            <a:r>
              <a:rPr lang="en-US" sz="2400" dirty="0"/>
              <a:t>&lt;storage-account-name&gt;</a:t>
            </a:r>
            <a:br>
              <a:rPr lang="en-US" sz="2400" dirty="0">
                <a:latin typeface="Consolas" panose="020B0609020204030204" pitchFamily="49" charset="0"/>
              </a:rPr>
            </a:br>
            <a:r>
              <a:rPr lang="en-US" sz="2400" dirty="0"/>
              <a:t>&lt;storage-account-key&gt;</a:t>
            </a:r>
          </a:p>
          <a:p>
            <a:pPr marL="457200">
              <a:lnSpc>
                <a:spcPct val="107000"/>
              </a:lnSpc>
            </a:pPr>
            <a:r>
              <a:rPr lang="en-US" sz="2400" dirty="0">
                <a:solidFill>
                  <a:schemeClr val="accent3"/>
                </a:solidFill>
              </a:rPr>
              <a:t># Create the file share, in this case “logs”</a:t>
            </a:r>
          </a:p>
          <a:p>
            <a:pPr marL="457200" marR="0">
              <a:lnSpc>
                <a:spcPct val="107000"/>
              </a:lnSpc>
              <a:spcBef>
                <a:spcPts val="0"/>
              </a:spcBef>
              <a:spcAft>
                <a:spcPts val="0"/>
              </a:spcAft>
            </a:pPr>
            <a:r>
              <a:rPr lang="en-US" sz="2400" dirty="0"/>
              <a:t>$share = </a:t>
            </a:r>
            <a:r>
              <a:rPr lang="en-US" sz="2400" dirty="0">
                <a:solidFill>
                  <a:schemeClr val="accent2">
                    <a:lumMod val="90000"/>
                    <a:lumOff val="10000"/>
                  </a:schemeClr>
                </a:solidFill>
              </a:rPr>
              <a:t>New-AzStorageShare</a:t>
            </a:r>
            <a:r>
              <a:rPr lang="en-US" sz="2400" dirty="0">
                <a:latin typeface="Consolas" panose="020B0609020204030204" pitchFamily="49" charset="0"/>
                <a:ea typeface="Calibri" panose="020F0502020204030204" pitchFamily="34" charset="0"/>
              </a:rPr>
              <a:t> </a:t>
            </a:r>
            <a:r>
              <a:rPr lang="en-US" sz="2400" dirty="0"/>
              <a:t>logs </a:t>
            </a:r>
            <a:r>
              <a:rPr lang="en-US" sz="2400" dirty="0">
                <a:solidFill>
                  <a:srgbClr val="0078D4"/>
                </a:solidFill>
              </a:rPr>
              <a:t>-Context </a:t>
            </a:r>
            <a:r>
              <a:rPr lang="en-US" sz="2400" dirty="0"/>
              <a:t>$storageContext</a:t>
            </a:r>
          </a:p>
          <a:p>
            <a:pPr marL="45720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017894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Mapping File Shares (Windows)</a:t>
            </a:r>
          </a:p>
        </p:txBody>
      </p:sp>
      <p:sp>
        <p:nvSpPr>
          <p:cNvPr id="6" name="Text Placeholder 5"/>
          <p:cNvSpPr>
            <a:spLocks noGrp="1"/>
          </p:cNvSpPr>
          <p:nvPr>
            <p:ph type="body" sz="quarter" idx="10"/>
          </p:nvPr>
        </p:nvSpPr>
        <p:spPr>
          <a:xfrm>
            <a:off x="590868" y="1435100"/>
            <a:ext cx="11018520" cy="1982081"/>
          </a:xfrm>
        </p:spPr>
        <p:txBody>
          <a:bodyPr/>
          <a:lstStyle/>
          <a:p>
            <a:r>
              <a:rPr lang="en-US" b="1" dirty="0"/>
              <a:t>Mapping drive letter</a:t>
            </a:r>
          </a:p>
          <a:p>
            <a:r>
              <a:rPr lang="en-US" b="1" dirty="0"/>
              <a:t>UNC path</a:t>
            </a:r>
          </a:p>
          <a:p>
            <a:r>
              <a:rPr lang="en-US" b="1" dirty="0"/>
              <a:t>Account user</a:t>
            </a:r>
          </a:p>
          <a:p>
            <a:r>
              <a:rPr lang="en-US" b="1" dirty="0"/>
              <a:t>Storage Account Key</a:t>
            </a:r>
          </a:p>
        </p:txBody>
      </p:sp>
      <p:pic>
        <p:nvPicPr>
          <p:cNvPr id="8" name="Picture 7" descr="Screenshot of the Connect to Windows page in the portal. The net use command is highlighted. ">
            <a:extLst>
              <a:ext uri="{FF2B5EF4-FFF2-40B4-BE49-F238E27FC236}">
                <a16:creationId xmlns:a16="http://schemas.microsoft.com/office/drawing/2014/main" id="{7D679C87-3E18-4377-8943-93E47F9D630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35041" y="1421658"/>
            <a:ext cx="4306824" cy="3799566"/>
          </a:xfrm>
          <a:prstGeom prst="rect">
            <a:avLst/>
          </a:prstGeom>
          <a:noFill/>
          <a:ln>
            <a:solidFill>
              <a:schemeClr val="tx1"/>
            </a:solidFill>
          </a:ln>
        </p:spPr>
      </p:pic>
      <p:sp>
        <p:nvSpPr>
          <p:cNvPr id="3" name="Rectangle 2">
            <a:extLst>
              <a:ext uri="{FF2B5EF4-FFF2-40B4-BE49-F238E27FC236}">
                <a16:creationId xmlns:a16="http://schemas.microsoft.com/office/drawing/2014/main" id="{E28EC7FA-5B18-4439-A9BA-B23BE0F0CBCA}"/>
              </a:ext>
            </a:extLst>
          </p:cNvPr>
          <p:cNvSpPr/>
          <p:nvPr/>
        </p:nvSpPr>
        <p:spPr>
          <a:xfrm>
            <a:off x="554108" y="4067294"/>
            <a:ext cx="4283545" cy="492443"/>
          </a:xfrm>
          <a:prstGeom prst="rect">
            <a:avLst/>
          </a:prstGeom>
        </p:spPr>
        <p:txBody>
          <a:bodyPr wrap="none">
            <a:spAutoFit/>
          </a:bodyPr>
          <a:lstStyle/>
          <a:p>
            <a:r>
              <a:rPr lang="en-US" sz="2600" dirty="0">
                <a:solidFill>
                  <a:srgbClr val="00B050"/>
                </a:solidFill>
              </a:rPr>
              <a:t>✔️</a:t>
            </a:r>
            <a:r>
              <a:rPr lang="en-US" sz="2600" dirty="0"/>
              <a:t> Ensure port 445 is open</a:t>
            </a:r>
          </a:p>
        </p:txBody>
      </p:sp>
    </p:spTree>
    <p:extLst>
      <p:ext uri="{BB962C8B-B14F-4D97-AF65-F5344CB8AC3E}">
        <p14:creationId xmlns:p14="http://schemas.microsoft.com/office/powerpoint/2010/main" val="135219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Mounting File Shares (Linux)</a:t>
            </a:r>
          </a:p>
        </p:txBody>
      </p:sp>
      <p:sp>
        <p:nvSpPr>
          <p:cNvPr id="6" name="Text Placeholder 5"/>
          <p:cNvSpPr>
            <a:spLocks noGrp="1"/>
          </p:cNvSpPr>
          <p:nvPr>
            <p:ph type="body" sz="quarter" idx="10"/>
          </p:nvPr>
        </p:nvSpPr>
        <p:spPr>
          <a:xfrm>
            <a:off x="590868" y="3769892"/>
            <a:ext cx="11018520" cy="1982081"/>
          </a:xfrm>
        </p:spPr>
        <p:txBody>
          <a:bodyPr/>
          <a:lstStyle/>
          <a:p>
            <a:r>
              <a:rPr lang="en-US" dirty="0"/>
              <a:t>Install the cifs-utils package</a:t>
            </a:r>
          </a:p>
          <a:p>
            <a:r>
              <a:rPr lang="en-US" dirty="0"/>
              <a:t>Meet the SMB client requirements</a:t>
            </a:r>
          </a:p>
          <a:p>
            <a:r>
              <a:rPr lang="en-US" dirty="0"/>
              <a:t>Decide on the directory file chmod permissions</a:t>
            </a:r>
          </a:p>
          <a:p>
            <a:r>
              <a:rPr lang="en-US" dirty="0"/>
              <a:t>Create an entry in /etc/fstab to persist the mount</a:t>
            </a:r>
          </a:p>
        </p:txBody>
      </p:sp>
      <p:sp>
        <p:nvSpPr>
          <p:cNvPr id="2" name="Rectangle 1">
            <a:extLst>
              <a:ext uri="{FF2B5EF4-FFF2-40B4-BE49-F238E27FC236}">
                <a16:creationId xmlns:a16="http://schemas.microsoft.com/office/drawing/2014/main" id="{97881293-7981-4A3A-8B88-9469D8A53552}"/>
              </a:ext>
            </a:extLst>
          </p:cNvPr>
          <p:cNvSpPr/>
          <p:nvPr/>
        </p:nvSpPr>
        <p:spPr>
          <a:xfrm>
            <a:off x="713678" y="1435100"/>
            <a:ext cx="10437541" cy="2048638"/>
          </a:xfrm>
          <a:prstGeom prst="rect">
            <a:avLst/>
          </a:prstGeom>
        </p:spPr>
        <p:txBody>
          <a:bodyPr wrap="square">
            <a:spAutoFit/>
          </a:bodyPr>
          <a:lstStyle/>
          <a:p>
            <a:pPr marL="457200" marR="0">
              <a:lnSpc>
                <a:spcPct val="107000"/>
              </a:lnSpc>
              <a:spcBef>
                <a:spcPts val="0"/>
              </a:spcBef>
              <a:spcAft>
                <a:spcPts val="0"/>
              </a:spcAft>
            </a:pPr>
            <a:r>
              <a:rPr lang="en-US" sz="2400" dirty="0">
                <a:latin typeface="Consolas" panose="020B0609020204030204" pitchFamily="49" charset="0"/>
                <a:ea typeface="Calibri" panose="020F0502020204030204" pitchFamily="34" charset="0"/>
              </a:rPr>
              <a:t>sudo </a:t>
            </a:r>
            <a:r>
              <a:rPr lang="en-US" sz="2400" b="1" dirty="0">
                <a:latin typeface="Consolas" panose="020B0609020204030204" pitchFamily="49" charset="0"/>
                <a:ea typeface="Calibri" panose="020F0502020204030204" pitchFamily="34" charset="0"/>
              </a:rPr>
              <a:t>mount</a:t>
            </a:r>
            <a:r>
              <a:rPr lang="en-US" sz="2400" dirty="0">
                <a:latin typeface="Consolas" panose="020B0609020204030204" pitchFamily="49" charset="0"/>
                <a:ea typeface="Calibri" panose="020F0502020204030204" pitchFamily="34" charset="0"/>
              </a:rPr>
              <a:t> -t cifs //&lt;storage-account-name&gt;.file.core.windows.net/&lt;share-name&gt; &lt;mount-point&gt; -o vers=&lt;smb-version&gt;,username=&lt;storage-account-name&gt;,password=&lt;storage-account-key&gt;,dir_mode=0777,file_mode=0777,serverino</a:t>
            </a:r>
            <a:endParaRPr lang="en-US" sz="24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242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Transfer Required</a:t>
            </a:r>
          </a:p>
        </p:txBody>
      </p:sp>
      <p:sp>
        <p:nvSpPr>
          <p:cNvPr id="6" name="Text Placeholder 5"/>
          <p:cNvSpPr>
            <a:spLocks noGrp="1"/>
          </p:cNvSpPr>
          <p:nvPr>
            <p:ph type="body" sz="quarter" idx="10"/>
          </p:nvPr>
        </p:nvSpPr>
        <p:spPr>
          <a:xfrm>
            <a:off x="584200" y="1435100"/>
            <a:ext cx="10043160" cy="3237809"/>
          </a:xfrm>
        </p:spPr>
        <p:txBody>
          <a:bodyPr/>
          <a:lstStyle/>
          <a:p>
            <a:r>
              <a:rPr lang="en-US" b="1" dirty="0"/>
              <a:t>Only allows requests by secure connection such as HTTPs</a:t>
            </a:r>
          </a:p>
          <a:p>
            <a:r>
              <a:rPr lang="en-US" b="1" dirty="0"/>
              <a:t>Portal</a:t>
            </a:r>
          </a:p>
          <a:p>
            <a:endParaRPr lang="en-US" sz="1100" b="1" dirty="0"/>
          </a:p>
          <a:p>
            <a:endParaRPr lang="en-US" b="1" dirty="0"/>
          </a:p>
          <a:p>
            <a:endParaRPr lang="en-US" b="1" dirty="0"/>
          </a:p>
          <a:p>
            <a:endParaRPr lang="en-US" b="1" dirty="0"/>
          </a:p>
          <a:p>
            <a:r>
              <a:rPr lang="en-US" b="1" dirty="0"/>
              <a:t>PowerShell</a:t>
            </a:r>
          </a:p>
        </p:txBody>
      </p:sp>
      <p:pic>
        <p:nvPicPr>
          <p:cNvPr id="5" name="Picture 4" descr="Screenshot of the Secure Transfer required selection. Disabled is highlighted, Enabled is not selected.">
            <a:extLst>
              <a:ext uri="{FF2B5EF4-FFF2-40B4-BE49-F238E27FC236}">
                <a16:creationId xmlns:a16="http://schemas.microsoft.com/office/drawing/2014/main" id="{F9BF3131-8470-4463-A4BD-878987B8F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0181" y="2565709"/>
            <a:ext cx="7656551" cy="1415276"/>
          </a:xfrm>
          <a:prstGeom prst="rect">
            <a:avLst/>
          </a:prstGeom>
          <a:noFill/>
          <a:ln>
            <a:solidFill>
              <a:schemeClr val="tx1"/>
            </a:solidFill>
          </a:ln>
        </p:spPr>
      </p:pic>
      <p:sp>
        <p:nvSpPr>
          <p:cNvPr id="2" name="Rectangle 1">
            <a:extLst>
              <a:ext uri="{FF2B5EF4-FFF2-40B4-BE49-F238E27FC236}">
                <a16:creationId xmlns:a16="http://schemas.microsoft.com/office/drawing/2014/main" id="{3439D6D9-E0E7-4719-A05A-E4C7FDD751D3}"/>
              </a:ext>
            </a:extLst>
          </p:cNvPr>
          <p:cNvSpPr/>
          <p:nvPr/>
        </p:nvSpPr>
        <p:spPr>
          <a:xfrm>
            <a:off x="795452" y="4745608"/>
            <a:ext cx="8281639" cy="1523430"/>
          </a:xfrm>
          <a:prstGeom prst="rect">
            <a:avLst/>
          </a:prstGeom>
        </p:spPr>
        <p:txBody>
          <a:bodyPr wrap="square">
            <a:spAutoFit/>
          </a:bodyPr>
          <a:lstStyle/>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Set-AzStorageAccount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-Name "{StorageAccountName}"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-ResourceGroupName "{ResourceGroupName}" </a:t>
            </a:r>
          </a:p>
          <a:p>
            <a:pPr marL="457200" marR="0">
              <a:lnSpc>
                <a:spcPct val="107000"/>
              </a:lnSpc>
              <a:spcBef>
                <a:spcPts val="0"/>
              </a:spcBef>
              <a:spcAft>
                <a:spcPts val="0"/>
              </a:spcAft>
            </a:pPr>
            <a:r>
              <a:rPr lang="en-US" sz="2200" b="1" dirty="0">
                <a:latin typeface="Consolas" panose="020B0609020204030204" pitchFamily="49" charset="0"/>
                <a:ea typeface="Calibri" panose="020F0502020204030204" pitchFamily="34" charset="0"/>
              </a:rPr>
              <a:t>	-EnableHttpsTrafficOnly $True</a:t>
            </a: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28039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4200" y="1435497"/>
            <a:ext cx="11018520" cy="4345805"/>
          </a:xfrm>
        </p:spPr>
        <p:txBody>
          <a:bodyPr/>
          <a:lstStyle/>
          <a:p>
            <a:r>
              <a:rPr lang="en-US" dirty="0"/>
              <a:t>Captures the share state at that point in time</a:t>
            </a:r>
          </a:p>
          <a:p>
            <a:r>
              <a:rPr lang="en-US" dirty="0"/>
              <a:t>Is read-only copy of your data</a:t>
            </a:r>
          </a:p>
          <a:p>
            <a:r>
              <a:rPr lang="en-US" dirty="0"/>
              <a:t>Snapshot at the file share level</a:t>
            </a:r>
          </a:p>
          <a:p>
            <a:r>
              <a:rPr lang="en-US" dirty="0"/>
              <a:t>Retrieve at the individual file level</a:t>
            </a:r>
          </a:p>
          <a:p>
            <a:r>
              <a:rPr lang="en-US" dirty="0"/>
              <a:t>Incremental in nature</a:t>
            </a:r>
          </a:p>
          <a:p>
            <a:r>
              <a:rPr lang="en-US" dirty="0"/>
              <a:t>Uses:</a:t>
            </a:r>
          </a:p>
          <a:p>
            <a:pPr lvl="1"/>
            <a:r>
              <a:rPr lang="en-US" sz="2400" dirty="0"/>
              <a:t>Protection against application error and data corruption.</a:t>
            </a:r>
          </a:p>
          <a:p>
            <a:pPr lvl="1"/>
            <a:r>
              <a:rPr lang="en-US" sz="2400" dirty="0"/>
              <a:t>Protection against accidental deletions or unintended changes.</a:t>
            </a:r>
          </a:p>
          <a:p>
            <a:pPr lvl="1"/>
            <a:r>
              <a:rPr lang="en-US" sz="2400" dirty="0"/>
              <a:t>General backup purposes.</a:t>
            </a:r>
          </a:p>
        </p:txBody>
      </p:sp>
      <p:pic>
        <p:nvPicPr>
          <p:cNvPr id="4" name="Picture 3" descr="Screenshot of the View snapshot and create snapshot meu in the portal.">
            <a:extLst>
              <a:ext uri="{FF2B5EF4-FFF2-40B4-BE49-F238E27FC236}">
                <a16:creationId xmlns:a16="http://schemas.microsoft.com/office/drawing/2014/main" id="{567234E6-DEFF-481C-9D4A-A067FACEED31}"/>
              </a:ext>
            </a:extLst>
          </p:cNvPr>
          <p:cNvPicPr>
            <a:picLocks noChangeAspect="1"/>
          </p:cNvPicPr>
          <p:nvPr/>
        </p:nvPicPr>
        <p:blipFill>
          <a:blip r:embed="rId2"/>
          <a:stretch>
            <a:fillRect/>
          </a:stretch>
        </p:blipFill>
        <p:spPr>
          <a:xfrm>
            <a:off x="6809616" y="2449437"/>
            <a:ext cx="4370063" cy="880133"/>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4567404"/>
          </a:xfrm>
        </p:spPr>
        <p:txBody>
          <a:bodyPr/>
          <a:lstStyle/>
          <a:p>
            <a:r>
              <a:rPr lang="en-US" dirty="0"/>
              <a:t>Storage Security</a:t>
            </a:r>
          </a:p>
          <a:p>
            <a:r>
              <a:rPr lang="en-US" dirty="0"/>
              <a:t>Shared Access Signatures</a:t>
            </a:r>
          </a:p>
          <a:p>
            <a:r>
              <a:rPr lang="en-US" dirty="0"/>
              <a:t>Configuring SAS Parameters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SAS Best Practices</a:t>
            </a:r>
          </a:p>
          <a:p>
            <a:r>
              <a:rPr lang="en-US" dirty="0"/>
              <a:t>Demonstration – SAS (Storage Explorer)</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sp>
        <p:nvSpPr>
          <p:cNvPr id="3" name="Text Placeholder 2">
            <a:extLst>
              <a:ext uri="{FF2B5EF4-FFF2-40B4-BE49-F238E27FC236}">
                <a16:creationId xmlns:a16="http://schemas.microsoft.com/office/drawing/2014/main" id="{D33CDAA0-116B-4C49-97C3-AEB7CF30B80D}"/>
              </a:ext>
            </a:extLst>
          </p:cNvPr>
          <p:cNvSpPr>
            <a:spLocks noGrp="1"/>
          </p:cNvSpPr>
          <p:nvPr>
            <p:ph type="body" sz="quarter" idx="10"/>
          </p:nvPr>
        </p:nvSpPr>
        <p:spPr>
          <a:xfrm>
            <a:off x="584200" y="1435497"/>
            <a:ext cx="11018520" cy="3533275"/>
          </a:xfrm>
        </p:spPr>
        <p:txBody>
          <a:bodyPr/>
          <a:lstStyle/>
          <a:p>
            <a:r>
              <a:rPr lang="en-US" dirty="0"/>
              <a:t>Storage Encryption Services</a:t>
            </a:r>
          </a:p>
          <a:p>
            <a:r>
              <a:rPr lang="en-US" dirty="0"/>
              <a:t>Authentication with Azure AD and RBAC</a:t>
            </a:r>
          </a:p>
          <a:p>
            <a:r>
              <a:rPr lang="en-US" dirty="0"/>
              <a:t>Client-side encryption, HTTPS, and SMB 3.0 for data in transit</a:t>
            </a:r>
          </a:p>
          <a:p>
            <a:r>
              <a:rPr lang="en-US" dirty="0"/>
              <a:t>Azure disk encryption</a:t>
            </a:r>
          </a:p>
          <a:p>
            <a:r>
              <a:rPr lang="en-US" dirty="0"/>
              <a:t>Shared Access Signatures – delegated access</a:t>
            </a:r>
          </a:p>
          <a:p>
            <a:r>
              <a:rPr lang="en-US" dirty="0"/>
              <a:t>Shared Key – encrypted signature string</a:t>
            </a:r>
          </a:p>
          <a:p>
            <a:r>
              <a:rPr lang="en-US" dirty="0"/>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Shared Access Signatures (SAS)</a:t>
            </a:r>
          </a:p>
        </p:txBody>
      </p:sp>
      <p:sp>
        <p:nvSpPr>
          <p:cNvPr id="6" name="Text Placeholder 5"/>
          <p:cNvSpPr>
            <a:spLocks noGrp="1"/>
          </p:cNvSpPr>
          <p:nvPr>
            <p:ph type="body" sz="quarter" idx="10"/>
          </p:nvPr>
        </p:nvSpPr>
        <p:spPr>
          <a:xfrm>
            <a:off x="584200" y="3425183"/>
            <a:ext cx="11018520" cy="2843855"/>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 Blob, Queue, Table, or File service</a:t>
            </a:r>
          </a:p>
          <a:p>
            <a:r>
              <a:rPr lang="en-US" dirty="0"/>
              <a:t>The service SAS delegates access to a resource in just one of the storage services</a:t>
            </a:r>
          </a:p>
        </p:txBody>
      </p:sp>
      <p:pic>
        <p:nvPicPr>
          <p:cNvPr id="5" name="Picture 4" descr="Image of a user providing a SAS key to access a folder in the cloud. ">
            <a:extLst>
              <a:ext uri="{FF2B5EF4-FFF2-40B4-BE49-F238E27FC236}">
                <a16:creationId xmlns:a16="http://schemas.microsoft.com/office/drawing/2014/main" id="{DB3598B2-F947-49C2-ACFF-E9E55968B1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264" y="1158240"/>
            <a:ext cx="7167409" cy="2066917"/>
          </a:xfrm>
          <a:prstGeom prst="rect">
            <a:avLst/>
          </a:prstGeom>
          <a:noFill/>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SAS Parameters</a:t>
            </a:r>
          </a:p>
        </p:txBody>
      </p:sp>
      <p:pic>
        <p:nvPicPr>
          <p:cNvPr id="7" name="Picture 6" descr="Screenshot of the SAS Parameters page in the portal. ">
            <a:extLst>
              <a:ext uri="{FF2B5EF4-FFF2-40B4-BE49-F238E27FC236}">
                <a16:creationId xmlns:a16="http://schemas.microsoft.com/office/drawing/2014/main" id="{00C04163-BE50-434C-BF52-D39F8DA116A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675120" y="1897736"/>
            <a:ext cx="4638414" cy="3506330"/>
          </a:xfrm>
          <a:prstGeom prst="rect">
            <a:avLst/>
          </a:prstGeom>
          <a:noFill/>
          <a:ln>
            <a:solidFill>
              <a:schemeClr val="tx1"/>
            </a:solidFill>
          </a:ln>
        </p:spPr>
      </p:pic>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828643" y="2037588"/>
            <a:ext cx="5689873" cy="1698927"/>
          </a:xfrm>
        </p:spPr>
        <p:txBody>
          <a:bodyPr/>
          <a:lstStyle/>
          <a:p>
            <a:pPr marL="0" indent="0">
              <a:buNone/>
            </a:pPr>
            <a:r>
              <a:rPr lang="en-US" sz="2400" dirty="0">
                <a:solidFill>
                  <a:schemeClr val="accent2">
                    <a:lumMod val="90000"/>
                    <a:lumOff val="10000"/>
                  </a:schemeClr>
                </a:solidFill>
                <a:latin typeface="+mn-lt"/>
                <a:cs typeface="+mn-cs"/>
              </a:rPr>
              <a:t>New-AzStorageAccountSASToken</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-Service</a:t>
            </a:r>
            <a:r>
              <a:rPr lang="en-US" sz="2400" dirty="0">
                <a:latin typeface="Consolas" panose="020B0609020204030204" pitchFamily="49" charset="0"/>
              </a:rPr>
              <a:t> </a:t>
            </a:r>
            <a:r>
              <a:rPr lang="en-US" sz="2400" dirty="0">
                <a:solidFill>
                  <a:schemeClr val="tx1"/>
                </a:solidFill>
                <a:latin typeface="+mn-lt"/>
                <a:cs typeface="+mn-cs"/>
              </a:rPr>
              <a:t>Blob,File,Table,Queue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-ResourceType </a:t>
            </a:r>
            <a:r>
              <a:rPr lang="en-US" sz="2400" dirty="0">
                <a:solidFill>
                  <a:schemeClr val="tx1"/>
                </a:solidFill>
                <a:latin typeface="+mn-lt"/>
                <a:cs typeface="+mn-cs"/>
              </a:rPr>
              <a:t>Service,Container,Object</a:t>
            </a:r>
          </a:p>
          <a:p>
            <a:pPr marL="0" indent="0">
              <a:buNone/>
            </a:pPr>
            <a:r>
              <a:rPr lang="en-US" sz="2400" dirty="0">
                <a:latin typeface="Consolas" panose="020B0609020204030204" pitchFamily="49" charset="0"/>
              </a:rPr>
              <a:t> </a:t>
            </a:r>
            <a:r>
              <a:rPr lang="en-US" sz="2400" dirty="0">
                <a:solidFill>
                  <a:srgbClr val="0078D4"/>
                </a:solidFill>
                <a:latin typeface="+mn-lt"/>
                <a:cs typeface="+mn-cs"/>
              </a:rPr>
              <a:t>-Permission </a:t>
            </a:r>
            <a:r>
              <a:rPr lang="en-US" sz="2400" dirty="0">
                <a:solidFill>
                  <a:schemeClr val="tx1"/>
                </a:solidFill>
                <a:latin typeface="+mn-lt"/>
                <a:cs typeface="+mn-cs"/>
              </a:rPr>
              <a:t>"racwdlup"</a:t>
            </a:r>
          </a:p>
        </p:txBody>
      </p:sp>
      <p:sp>
        <p:nvSpPr>
          <p:cNvPr id="5" name="Text Placeholder 5">
            <a:extLst>
              <a:ext uri="{FF2B5EF4-FFF2-40B4-BE49-F238E27FC236}">
                <a16:creationId xmlns:a16="http://schemas.microsoft.com/office/drawing/2014/main" id="{14C3FE7C-A186-47FB-9C26-939C23A0E05C}"/>
              </a:ext>
            </a:extLst>
          </p:cNvPr>
          <p:cNvSpPr txBox="1">
            <a:spLocks/>
          </p:cNvSpPr>
          <p:nvPr/>
        </p:nvSpPr>
        <p:spPr>
          <a:xfrm>
            <a:off x="560560" y="1415412"/>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Account level SAS, full permissions</a:t>
            </a:r>
          </a:p>
        </p:txBody>
      </p:sp>
      <p:sp>
        <p:nvSpPr>
          <p:cNvPr id="2" name="Rectangle 1">
            <a:extLst>
              <a:ext uri="{FF2B5EF4-FFF2-40B4-BE49-F238E27FC236}">
                <a16:creationId xmlns:a16="http://schemas.microsoft.com/office/drawing/2014/main" id="{2264BADF-6F10-4A81-9CEB-705FBC68E3FA}"/>
              </a:ext>
            </a:extLst>
          </p:cNvPr>
          <p:cNvSpPr/>
          <p:nvPr/>
        </p:nvSpPr>
        <p:spPr>
          <a:xfrm>
            <a:off x="819499" y="4423068"/>
            <a:ext cx="6096000" cy="1569660"/>
          </a:xfrm>
          <a:prstGeom prst="rect">
            <a:avLst/>
          </a:prstGeom>
        </p:spPr>
        <p:txBody>
          <a:bodyPr>
            <a:spAutoFit/>
          </a:bodyPr>
          <a:lstStyle/>
          <a:p>
            <a:r>
              <a:rPr lang="en-US" sz="2400" dirty="0">
                <a:solidFill>
                  <a:schemeClr val="accent2">
                    <a:lumMod val="90000"/>
                    <a:lumOff val="10000"/>
                  </a:schemeClr>
                </a:solidFill>
              </a:rPr>
              <a:t>New-AzStorageBlobSASToken</a:t>
            </a:r>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-Container </a:t>
            </a:r>
            <a:r>
              <a:rPr lang="en-US" sz="2400" dirty="0"/>
              <a:t>"ContainerName"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-Blob </a:t>
            </a:r>
            <a:r>
              <a:rPr lang="en-US" sz="2400" dirty="0"/>
              <a:t>"BlobName"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-Permission </a:t>
            </a:r>
            <a:r>
              <a:rPr lang="en-US" sz="2400" dirty="0"/>
              <a:t>rwd</a:t>
            </a:r>
          </a:p>
        </p:txBody>
      </p:sp>
      <p:sp>
        <p:nvSpPr>
          <p:cNvPr id="8" name="Text Placeholder 5">
            <a:extLst>
              <a:ext uri="{FF2B5EF4-FFF2-40B4-BE49-F238E27FC236}">
                <a16:creationId xmlns:a16="http://schemas.microsoft.com/office/drawing/2014/main" id="{407FDF96-3729-48B3-9708-8646C327D85F}"/>
              </a:ext>
            </a:extLst>
          </p:cNvPr>
          <p:cNvSpPr txBox="1">
            <a:spLocks/>
          </p:cNvSpPr>
          <p:nvPr/>
        </p:nvSpPr>
        <p:spPr>
          <a:xfrm>
            <a:off x="597135" y="3874404"/>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Blob level SAS, full permissions</a:t>
            </a:r>
          </a:p>
        </p:txBody>
      </p:sp>
    </p:spTree>
    <p:extLst>
      <p:ext uri="{BB962C8B-B14F-4D97-AF65-F5344CB8AC3E}">
        <p14:creationId xmlns:p14="http://schemas.microsoft.com/office/powerpoint/2010/main" val="30438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https:\\ ..) and the SAS Tokey (?sv= .. )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637541" y="4103452"/>
            <a:ext cx="11018520" cy="232679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r>
              <a:rPr lang="en-US" dirty="0"/>
              <a:t>Includes parameters for resource URI, storage services version, services, resource types, start time, expiry time, resource, permissions, IP range, protocol, signature</a:t>
            </a:r>
          </a:p>
        </p:txBody>
      </p:sp>
      <p:sp>
        <p:nvSpPr>
          <p:cNvPr id="2" name="Rectangle 1">
            <a:extLst>
              <a:ext uri="{FF2B5EF4-FFF2-40B4-BE49-F238E27FC236}">
                <a16:creationId xmlns:a16="http://schemas.microsoft.com/office/drawing/2014/main" id="{E157E203-F664-4C58-8805-C3587F77C87B}"/>
              </a:ext>
            </a:extLst>
          </p:cNvPr>
          <p:cNvSpPr/>
          <p:nvPr/>
        </p:nvSpPr>
        <p:spPr>
          <a:xfrm>
            <a:off x="1399032" y="3775794"/>
            <a:ext cx="10433304" cy="1200329"/>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https://myaccount.blob.core.windows.net/?restype=service&amp;comp=properties&amp;sv=2015-04-05&amp;ss=bf&amp;srt=s&amp;st=2015-04-29T22%3A18%3A26Z&amp;se=2015-04-30T02%3A23%3A26Z&amp;sr=b&amp;sp=rw&amp;sip=168.1.5.60-168.1.5.70&amp;spr=https &amp;sig=F%6GRVAZ5Cdj2Pw4txxxxx</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4567404"/>
          </a:xfrm>
        </p:spPr>
        <p:txBody>
          <a:bodyPr/>
          <a:lstStyle/>
          <a:p>
            <a:r>
              <a:rPr lang="en-US" dirty="0"/>
              <a:t>Azure Storage</a:t>
            </a:r>
          </a:p>
          <a:p>
            <a:r>
              <a:rPr lang="en-US" dirty="0"/>
              <a:t>Azure Storage Services</a:t>
            </a:r>
          </a:p>
          <a:p>
            <a:r>
              <a:rPr lang="en-US" dirty="0"/>
              <a:t>Standard and Premium Accounts</a:t>
            </a:r>
          </a:p>
          <a:p>
            <a:r>
              <a:rPr lang="en-US" dirty="0"/>
              <a:t>Storage Types</a:t>
            </a:r>
          </a:p>
          <a:p>
            <a:r>
              <a:rPr lang="en-US" dirty="0"/>
              <a:t>Accessing Storage</a:t>
            </a:r>
          </a:p>
          <a:p>
            <a:r>
              <a:rPr lang="en-US" dirty="0"/>
              <a:t>Demonstration – Creating Storage Accounts</a:t>
            </a:r>
          </a:p>
          <a:p>
            <a:r>
              <a:rPr lang="en-US" dirty="0"/>
              <a:t>Azure Storage Explorer</a:t>
            </a:r>
          </a:p>
          <a:p>
            <a:r>
              <a:rPr lang="en-US" dirty="0"/>
              <a:t>Storage Explorer Connection Options</a:t>
            </a:r>
          </a:p>
          <a:p>
            <a:r>
              <a:rPr lang="en-US" dirty="0"/>
              <a:t>Demonstration – Storage Explorer</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200" y="1435497"/>
            <a:ext cx="6676136" cy="4222694"/>
          </a:xfrm>
        </p:spPr>
        <p:txBody>
          <a:bodyPr/>
          <a:lstStyle/>
          <a:p>
            <a:r>
              <a:rPr lang="en-US" dirty="0"/>
              <a:t>Protects your data for security and compliance</a:t>
            </a:r>
          </a:p>
          <a:p>
            <a:r>
              <a:rPr lang="en-US" dirty="0"/>
              <a:t>Automatically encrypts and decrypts your data</a:t>
            </a:r>
          </a:p>
          <a:p>
            <a:r>
              <a:rPr lang="en-US" dirty="0"/>
              <a:t>Encrypted through 256-bit AES encryption</a:t>
            </a:r>
          </a:p>
          <a:p>
            <a:r>
              <a:rPr lang="en-US" dirty="0"/>
              <a:t>Is enabled for all new and existing storage accounts and cannot be disabled</a:t>
            </a:r>
          </a:p>
          <a:p>
            <a:r>
              <a:rPr lang="en-US" dirty="0"/>
              <a:t>Is transparent to users</a:t>
            </a:r>
          </a:p>
        </p:txBody>
      </p:sp>
      <p:pic>
        <p:nvPicPr>
          <p:cNvPr id="5" name="Picture 4" descr="Screenshot of the storage account encryption blade. ">
            <a:extLst>
              <a:ext uri="{FF2B5EF4-FFF2-40B4-BE49-F238E27FC236}">
                <a16:creationId xmlns:a16="http://schemas.microsoft.com/office/drawing/2014/main" id="{79CBED90-B1D9-4244-8900-A3874E94D909}"/>
              </a:ext>
            </a:extLst>
          </p:cNvPr>
          <p:cNvPicPr>
            <a:picLocks noChangeAspect="1"/>
          </p:cNvPicPr>
          <p:nvPr/>
        </p:nvPicPr>
        <p:blipFill>
          <a:blip r:embed="rId3"/>
          <a:stretch>
            <a:fillRect/>
          </a:stretch>
        </p:blipFill>
        <p:spPr>
          <a:xfrm>
            <a:off x="7417786" y="1450967"/>
            <a:ext cx="4515133" cy="4158967"/>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4" name="Picture 3" descr="Screenshot of using your own key. Includes key vault, encryption key, and firewall information. ">
            <a:extLst>
              <a:ext uri="{FF2B5EF4-FFF2-40B4-BE49-F238E27FC236}">
                <a16:creationId xmlns:a16="http://schemas.microsoft.com/office/drawing/2014/main" id="{22D99D84-45BA-4460-A46E-41244C7AE12F}"/>
              </a:ext>
            </a:extLst>
          </p:cNvPr>
          <p:cNvPicPr>
            <a:picLocks noChangeAspect="1"/>
          </p:cNvPicPr>
          <p:nvPr/>
        </p:nvPicPr>
        <p:blipFill>
          <a:blip r:embed="rId3"/>
          <a:stretch>
            <a:fillRect/>
          </a:stretch>
        </p:blipFill>
        <p:spPr>
          <a:xfrm>
            <a:off x="6690870" y="1293570"/>
            <a:ext cx="4620258" cy="43717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63DF-F9C9-4FD3-9A08-9866CC7CC357}"/>
              </a:ext>
            </a:extLst>
          </p:cNvPr>
          <p:cNvSpPr>
            <a:spLocks noGrp="1"/>
          </p:cNvSpPr>
          <p:nvPr>
            <p:ph type="title"/>
          </p:nvPr>
        </p:nvSpPr>
        <p:spPr/>
        <p:txBody>
          <a:bodyPr/>
          <a:lstStyle/>
          <a:p>
            <a:r>
              <a:rPr lang="en-US" dirty="0"/>
              <a:t>Demonstration – SAS (Storage Explorer)</a:t>
            </a:r>
          </a:p>
        </p:txBody>
      </p:sp>
      <p:sp>
        <p:nvSpPr>
          <p:cNvPr id="3" name="Text Placeholder 2">
            <a:extLst>
              <a:ext uri="{FF2B5EF4-FFF2-40B4-BE49-F238E27FC236}">
                <a16:creationId xmlns:a16="http://schemas.microsoft.com/office/drawing/2014/main" id="{1DBDD1F6-C717-41C4-83FF-0C532848491F}"/>
              </a:ext>
            </a:extLst>
          </p:cNvPr>
          <p:cNvSpPr>
            <a:spLocks noGrp="1"/>
          </p:cNvSpPr>
          <p:nvPr>
            <p:ph type="body" sz="quarter" idx="10"/>
          </p:nvPr>
        </p:nvSpPr>
        <p:spPr>
          <a:xfrm>
            <a:off x="584200" y="1435497"/>
            <a:ext cx="10772648" cy="947952"/>
          </a:xfrm>
        </p:spPr>
        <p:txBody>
          <a:bodyPr/>
          <a:lstStyle/>
          <a:p>
            <a:r>
              <a:rPr lang="en-US" dirty="0"/>
              <a:t>Generate a SAS connection string for the account you want to share</a:t>
            </a:r>
          </a:p>
          <a:p>
            <a:r>
              <a:rPr lang="en-US" dirty="0"/>
              <a:t>Attach to a storage account by using a SAS Connection string</a:t>
            </a:r>
          </a:p>
        </p:txBody>
      </p:sp>
    </p:spTree>
    <p:extLst>
      <p:ext uri="{BB962C8B-B14F-4D97-AF65-F5344CB8AC3E}">
        <p14:creationId xmlns:p14="http://schemas.microsoft.com/office/powerpoint/2010/main" val="92626590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2072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a:t>
            </a:r>
            <a:r>
              <a:rPr lang="en-US" b="1" dirty="0"/>
              <a:t>Implement and Manage Storage</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481227"/>
          </a:xfrm>
        </p:spPr>
        <p:txBody>
          <a:bodyPr/>
          <a:lstStyle/>
          <a:p>
            <a:r>
              <a:rPr lang="en-US" dirty="0"/>
              <a:t>Adatum Corporation wants to leverage Azure Storage for hosting its data</a:t>
            </a:r>
          </a:p>
          <a:p>
            <a:pPr marL="685800" lvl="1" indent="-457200">
              <a:buFont typeface="Arial" panose="020B0604020202020204" pitchFamily="34" charset="0"/>
              <a:buChar char="•"/>
            </a:pPr>
            <a:r>
              <a:rPr lang="en-US" sz="2400" b="1" dirty="0"/>
              <a:t>Exercise 0. </a:t>
            </a:r>
            <a:r>
              <a:rPr lang="en-US" sz="2400" dirty="0"/>
              <a:t>Prepare the lab environment</a:t>
            </a:r>
          </a:p>
          <a:p>
            <a:pPr marL="685800" lvl="1" indent="-457200">
              <a:buFont typeface="Arial" panose="020B0604020202020204" pitchFamily="34" charset="0"/>
              <a:buChar char="•"/>
            </a:pPr>
            <a:r>
              <a:rPr lang="en-US" sz="2400" b="1" dirty="0"/>
              <a:t>Exercise 1</a:t>
            </a:r>
            <a:r>
              <a:rPr lang="en-US" sz="2400" dirty="0"/>
              <a:t>. Implement and use Azure Blob Storage</a:t>
            </a:r>
          </a:p>
          <a:p>
            <a:pPr marL="685800" lvl="1" indent="-457200">
              <a:buFont typeface="Arial" panose="020B0604020202020204" pitchFamily="34" charset="0"/>
              <a:buChar char="•"/>
            </a:pPr>
            <a:r>
              <a:rPr lang="en-US" sz="2400" b="1" dirty="0"/>
              <a:t>Exercise 2. </a:t>
            </a:r>
            <a:r>
              <a:rPr lang="en-US" sz="2400" dirty="0"/>
              <a:t>Implement and use Azure File Storage</a:t>
            </a:r>
          </a:p>
          <a:p>
            <a:pPr lvl="1"/>
            <a:endParaRPr lang="en-US" sz="2400" dirty="0"/>
          </a:p>
          <a:p>
            <a:pPr lvl="1"/>
            <a:endParaRPr lang="en-US" sz="2400" dirty="0"/>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6740" y="1546934"/>
            <a:ext cx="9398508" cy="3742563"/>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Azure Storage Services</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a:lstStyle/>
          <a:p>
            <a:r>
              <a:rPr lang="en-US" b="1" dirty="0"/>
              <a:t>Azure Blobs</a:t>
            </a:r>
            <a:r>
              <a:rPr lang="en-US" dirty="0"/>
              <a:t>: A massively scalable object store for text and binary data</a:t>
            </a:r>
          </a:p>
          <a:p>
            <a:r>
              <a:rPr lang="en-US" b="1" dirty="0"/>
              <a:t>Azure Files</a:t>
            </a:r>
            <a:r>
              <a:rPr lang="en-US" dirty="0"/>
              <a:t>: Managed file shares for cloud or on-premises deployments</a:t>
            </a:r>
          </a:p>
          <a:p>
            <a:r>
              <a:rPr lang="en-US" b="1" dirty="0"/>
              <a:t>Azure Tables</a:t>
            </a:r>
            <a:r>
              <a:rPr lang="en-US" dirty="0"/>
              <a:t>: A NoSQL store for schema less storage of structured data</a:t>
            </a:r>
          </a:p>
          <a:p>
            <a:r>
              <a:rPr lang="en-US" b="1" dirty="0"/>
              <a:t>Azure Queues</a:t>
            </a:r>
            <a:r>
              <a:rPr lang="en-US" dirty="0"/>
              <a:t>: A messaging store for reliable messaging between application components</a:t>
            </a:r>
          </a:p>
        </p:txBody>
      </p:sp>
      <p:pic>
        <p:nvPicPr>
          <p:cNvPr id="4" name="Picture 3" descr="Screenshot with labels for blobs, files, tables, and queues. ">
            <a:extLst>
              <a:ext uri="{FF2B5EF4-FFF2-40B4-BE49-F238E27FC236}">
                <a16:creationId xmlns:a16="http://schemas.microsoft.com/office/drawing/2014/main" id="{502F9A2F-234A-48CB-9266-FD7CE6D9B27F}"/>
              </a:ext>
            </a:extLst>
          </p:cNvPr>
          <p:cNvPicPr>
            <a:picLocks noChangeAspect="1"/>
          </p:cNvPicPr>
          <p:nvPr/>
        </p:nvPicPr>
        <p:blipFill>
          <a:blip r:embed="rId3"/>
          <a:stretch>
            <a:fillRect/>
          </a:stretch>
        </p:blipFill>
        <p:spPr>
          <a:xfrm>
            <a:off x="7516066" y="1144625"/>
            <a:ext cx="3859070" cy="507329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Standard and Premium Storage Accounts</a:t>
            </a:r>
          </a:p>
        </p:txBody>
      </p:sp>
      <p:sp>
        <p:nvSpPr>
          <p:cNvPr id="6" name="Text Placeholder 5"/>
          <p:cNvSpPr>
            <a:spLocks noGrp="1"/>
          </p:cNvSpPr>
          <p:nvPr>
            <p:ph type="body" sz="quarter" idx="10"/>
          </p:nvPr>
        </p:nvSpPr>
        <p:spPr>
          <a:xfrm>
            <a:off x="590868" y="3105095"/>
            <a:ext cx="11018520" cy="3163943"/>
          </a:xfrm>
        </p:spPr>
        <p:txBody>
          <a:bodyPr/>
          <a:lstStyle/>
          <a:p>
            <a:r>
              <a:rPr lang="en-US" dirty="0"/>
              <a:t>Standard: </a:t>
            </a:r>
          </a:p>
          <a:p>
            <a:pPr lvl="1"/>
            <a:r>
              <a:rPr lang="en-US" sz="2400" dirty="0"/>
              <a:t>Backed by magnetic drives (HDD)</a:t>
            </a:r>
          </a:p>
          <a:p>
            <a:pPr lvl="1"/>
            <a:r>
              <a:rPr lang="en-US" sz="2400" dirty="0"/>
              <a:t>Lowest cost per GB</a:t>
            </a:r>
          </a:p>
          <a:p>
            <a:r>
              <a:rPr lang="en-US" dirty="0"/>
              <a:t>Premium:</a:t>
            </a:r>
          </a:p>
          <a:p>
            <a:pPr lvl="1"/>
            <a:r>
              <a:rPr lang="en-US" sz="2400" dirty="0"/>
              <a:t>Backed by solid state drives (SSD)</a:t>
            </a:r>
          </a:p>
          <a:p>
            <a:pPr lvl="1"/>
            <a:r>
              <a:rPr lang="en-US" sz="2400" dirty="0"/>
              <a:t>Can only be used with Azure VM disks</a:t>
            </a:r>
          </a:p>
          <a:p>
            <a:pPr marL="228600" lvl="1" indent="0">
              <a:buNone/>
            </a:pPr>
            <a:endParaRPr lang="en-US" sz="2400" dirty="0"/>
          </a:p>
        </p:txBody>
      </p:sp>
      <p:pic>
        <p:nvPicPr>
          <p:cNvPr id="5" name="Picture 4" descr="Screenshot of the Performance choices for storage accounts: Standard and Premium. ">
            <a:extLst>
              <a:ext uri="{FF2B5EF4-FFF2-40B4-BE49-F238E27FC236}">
                <a16:creationId xmlns:a16="http://schemas.microsoft.com/office/drawing/2014/main" id="{C8B8D764-08B4-4679-AE26-CEB46BA3B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8338" y="1435100"/>
            <a:ext cx="5264150" cy="1420642"/>
          </a:xfrm>
          <a:prstGeom prst="rect">
            <a:avLst/>
          </a:prstGeom>
          <a:noFill/>
          <a:ln>
            <a:solidFill>
              <a:schemeClr val="tx1"/>
            </a:solidFill>
          </a:ln>
        </p:spPr>
      </p:pic>
    </p:spTree>
    <p:extLst>
      <p:ext uri="{BB962C8B-B14F-4D97-AF65-F5344CB8AC3E}">
        <p14:creationId xmlns:p14="http://schemas.microsoft.com/office/powerpoint/2010/main" val="8417562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 Storage Types</a:t>
            </a:r>
          </a:p>
        </p:txBody>
      </p:sp>
      <p:sp>
        <p:nvSpPr>
          <p:cNvPr id="6" name="Text Placeholder 5"/>
          <p:cNvSpPr>
            <a:spLocks noGrp="1"/>
          </p:cNvSpPr>
          <p:nvPr>
            <p:ph type="body" sz="quarter" idx="10"/>
          </p:nvPr>
        </p:nvSpPr>
        <p:spPr>
          <a:xfrm>
            <a:off x="584200" y="1435497"/>
            <a:ext cx="5368544" cy="2757678"/>
          </a:xfrm>
        </p:spPr>
        <p:txBody>
          <a:bodyPr/>
          <a:lstStyle/>
          <a:p>
            <a:r>
              <a:rPr lang="en-US" b="1" dirty="0"/>
              <a:t>Storage V2 </a:t>
            </a:r>
            <a:r>
              <a:rPr lang="en-US" dirty="0"/>
              <a:t>– latest version, lowest price, supports all services, recommended</a:t>
            </a:r>
          </a:p>
          <a:p>
            <a:r>
              <a:rPr lang="en-US" b="1" dirty="0"/>
              <a:t>Storage V1 </a:t>
            </a:r>
            <a:r>
              <a:rPr lang="en-US" dirty="0"/>
              <a:t>– legacy account</a:t>
            </a:r>
          </a:p>
          <a:p>
            <a:r>
              <a:rPr lang="en-US" b="1" dirty="0"/>
              <a:t>Blob Storage </a:t>
            </a:r>
            <a:r>
              <a:rPr lang="en-US" dirty="0"/>
              <a:t>- specialized for storing unstructured object data</a:t>
            </a:r>
          </a:p>
        </p:txBody>
      </p:sp>
      <p:pic>
        <p:nvPicPr>
          <p:cNvPr id="2" name="Picture 1" descr="Screenshot of the create storage account page. Storage V2 is selected. ">
            <a:extLst>
              <a:ext uri="{FF2B5EF4-FFF2-40B4-BE49-F238E27FC236}">
                <a16:creationId xmlns:a16="http://schemas.microsoft.com/office/drawing/2014/main" id="{A4D6330B-107A-4701-B406-B230CE254E7F}"/>
              </a:ext>
            </a:extLst>
          </p:cNvPr>
          <p:cNvPicPr>
            <a:picLocks noChangeAspect="1"/>
          </p:cNvPicPr>
          <p:nvPr/>
        </p:nvPicPr>
        <p:blipFill>
          <a:blip r:embed="rId3"/>
          <a:stretch>
            <a:fillRect/>
          </a:stretch>
        </p:blipFill>
        <p:spPr>
          <a:xfrm>
            <a:off x="6511861" y="1512570"/>
            <a:ext cx="4581525" cy="2095500"/>
          </a:xfrm>
          <a:prstGeom prst="rect">
            <a:avLst/>
          </a:prstGeom>
          <a:ln>
            <a:solidFill>
              <a:schemeClr val="tx1"/>
            </a:solidFill>
          </a:ln>
        </p:spPr>
      </p:pic>
      <p:sp>
        <p:nvSpPr>
          <p:cNvPr id="7" name="Rectangle 6">
            <a:extLst>
              <a:ext uri="{FF2B5EF4-FFF2-40B4-BE49-F238E27FC236}">
                <a16:creationId xmlns:a16="http://schemas.microsoft.com/office/drawing/2014/main" id="{830AD1B0-1DB6-43A1-AECA-4613AE1E3E04}"/>
              </a:ext>
            </a:extLst>
          </p:cNvPr>
          <p:cNvSpPr/>
          <p:nvPr/>
        </p:nvSpPr>
        <p:spPr>
          <a:xfrm>
            <a:off x="569976" y="5381351"/>
            <a:ext cx="11152632" cy="830997"/>
          </a:xfrm>
          <a:prstGeom prst="rect">
            <a:avLst/>
          </a:prstGeom>
        </p:spPr>
        <p:txBody>
          <a:bodyPr wrap="square">
            <a:spAutoFit/>
          </a:bodyPr>
          <a:lstStyle/>
          <a:p>
            <a:r>
              <a:rPr lang="en-US"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easily upgrade a general-purpose v1 or Blob storage account to a general-purpose v2 account with no downtime and without the need to copy data</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0047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1446919"/>
            <a:ext cx="11018520"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Blob service</a:t>
            </a:r>
            <a:r>
              <a:rPr lang="en-US" sz="2400" dirty="0"/>
              <a:t>: http://</a:t>
            </a:r>
            <a:r>
              <a:rPr lang="en-US" sz="2400" i="1" dirty="0"/>
              <a:t>mystorageaccount</a:t>
            </a:r>
            <a:r>
              <a:rPr lang="en-US" sz="2400" dirty="0"/>
              <a:t>.blob.core.windows.net</a:t>
            </a:r>
          </a:p>
          <a:p>
            <a:pPr lvl="1"/>
            <a:r>
              <a:rPr lang="en-US" sz="2400" b="1" dirty="0"/>
              <a:t>Table service</a:t>
            </a:r>
            <a:r>
              <a:rPr lang="en-US" sz="2400" dirty="0"/>
              <a:t>: http://</a:t>
            </a:r>
            <a:r>
              <a:rPr lang="en-US" sz="2400" i="1" dirty="0"/>
              <a:t>mystorageaccount</a:t>
            </a:r>
            <a:r>
              <a:rPr lang="en-US" sz="2400" dirty="0"/>
              <a:t>.table.core.windows.net</a:t>
            </a:r>
          </a:p>
          <a:p>
            <a:pPr lvl="1"/>
            <a:r>
              <a:rPr lang="en-US" sz="2400" b="1" dirty="0"/>
              <a:t>Queue service</a:t>
            </a:r>
            <a:r>
              <a:rPr lang="en-US" sz="2400" dirty="0"/>
              <a:t>: http://</a:t>
            </a:r>
            <a:r>
              <a:rPr lang="en-US" sz="2400" i="1" dirty="0"/>
              <a:t>mystorageaccount</a:t>
            </a:r>
            <a:r>
              <a:rPr lang="en-US" sz="2400" dirty="0"/>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extLst>
              <p:ext uri="{D42A27DB-BD31-4B8C-83A1-F6EECF244321}">
                <p14:modId xmlns:p14="http://schemas.microsoft.com/office/powerpoint/2010/main" val="359282422"/>
              </p:ext>
            </p:extLst>
          </p:nvPr>
        </p:nvGraphicFramePr>
        <p:xfrm>
          <a:off x="944000" y="5644485"/>
          <a:ext cx="10529610" cy="74041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57208">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Widescreen</PresentationFormat>
  <Paragraphs>430</Paragraphs>
  <Slides>46</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Bitmap Image</vt:lpstr>
      <vt:lpstr>AZ-103T00A Module 03:  Azure Storage</vt:lpstr>
      <vt:lpstr>Module Overview</vt:lpstr>
      <vt:lpstr>Lesson 01: Storage Accounts</vt:lpstr>
      <vt:lpstr>Storage Accounts Overview</vt:lpstr>
      <vt:lpstr>Azure Storage</vt:lpstr>
      <vt:lpstr>Azure Storage Services</vt:lpstr>
      <vt:lpstr>Standard and Premium Storage Accounts</vt:lpstr>
      <vt:lpstr> Storage Types</vt:lpstr>
      <vt:lpstr>Accessing Storage</vt:lpstr>
      <vt:lpstr>Demonstration – Creating a Storage Account</vt:lpstr>
      <vt:lpstr>Azure Storage Explorer</vt:lpstr>
      <vt:lpstr>Storage Explorer Connection Options</vt:lpstr>
      <vt:lpstr>Demonstration – Storage Explorer</vt:lpstr>
      <vt:lpstr>Lesson 02: Blob Storage</vt:lpstr>
      <vt:lpstr>Blob Storage Overview</vt:lpstr>
      <vt:lpstr>Blob Storage</vt:lpstr>
      <vt:lpstr>Blob Containers</vt:lpstr>
      <vt:lpstr>Blob Performance Tiers</vt:lpstr>
      <vt:lpstr>Uploading Blobs</vt:lpstr>
      <vt:lpstr>Blob Access Policies</vt:lpstr>
      <vt:lpstr>Storage Pricing</vt:lpstr>
      <vt:lpstr>Demonstration – Blob Storage</vt:lpstr>
      <vt:lpstr>Lesson 03: Azure Files</vt:lpstr>
      <vt:lpstr>Azure Files Overview</vt:lpstr>
      <vt:lpstr>Azure Files</vt:lpstr>
      <vt:lpstr>Files vs Blobs</vt:lpstr>
      <vt:lpstr>Creating File Shares</vt:lpstr>
      <vt:lpstr>Mapping File Shares (Windows)</vt:lpstr>
      <vt:lpstr>Mounting File Shares (Linux)</vt:lpstr>
      <vt:lpstr>Secure Transfer Required</vt:lpstr>
      <vt:lpstr>File Share Snapshots</vt:lpstr>
      <vt:lpstr>Demonstration – File Shares</vt:lpstr>
      <vt:lpstr>Lesson 04: Storage Security</vt:lpstr>
      <vt:lpstr>Storage Security Overview</vt:lpstr>
      <vt:lpstr>Storage Security</vt:lpstr>
      <vt:lpstr>Shared Access Signatures (SAS)</vt:lpstr>
      <vt:lpstr>Configuring SAS Parameters</vt:lpstr>
      <vt:lpstr>URI and SAS Parameters</vt:lpstr>
      <vt:lpstr>Demonstration – SAS (Portal)</vt:lpstr>
      <vt:lpstr>Storage Service Encryption</vt:lpstr>
      <vt:lpstr>Customer Managed Keys</vt:lpstr>
      <vt:lpstr>Best Practices</vt:lpstr>
      <vt:lpstr>Demonstration – SAS (Storage Explorer)</vt:lpstr>
      <vt:lpstr>Lesson 05: Lab and Review Questions</vt:lpstr>
      <vt:lpstr>Lab: Implement and Manage Storage</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2019-04-16T13:13:55Z</dcterms:created>
  <dcterms:modified xsi:type="dcterms:W3CDTF">2019-04-16T13:14:04Z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2019-04-16T13:14:04.5741006Z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ef9ea063-11aa-4ba0-af1e-c966d553ea33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