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43"/>
  </p:notesMasterIdLst>
  <p:sldIdLst>
    <p:sldId id="1719" r:id="rId2"/>
    <p:sldId id="2409" r:id="rId3"/>
    <p:sldId id="1865" r:id="rId4"/>
    <p:sldId id="2393" r:id="rId5"/>
    <p:sldId id="2335" r:id="rId6"/>
    <p:sldId id="2336" r:id="rId7"/>
    <p:sldId id="2337" r:id="rId8"/>
    <p:sldId id="2341" r:id="rId9"/>
    <p:sldId id="2397" r:id="rId10"/>
    <p:sldId id="2344" r:id="rId11"/>
    <p:sldId id="2400" r:id="rId12"/>
    <p:sldId id="1866" r:id="rId13"/>
    <p:sldId id="2394" r:id="rId14"/>
    <p:sldId id="2348" r:id="rId15"/>
    <p:sldId id="2350" r:id="rId16"/>
    <p:sldId id="2352" r:id="rId17"/>
    <p:sldId id="2404" r:id="rId18"/>
    <p:sldId id="2309" r:id="rId19"/>
    <p:sldId id="2490" r:id="rId20"/>
    <p:sldId id="2310" r:id="rId21"/>
    <p:sldId id="2491" r:id="rId22"/>
    <p:sldId id="2004" r:id="rId23"/>
    <p:sldId id="2395" r:id="rId24"/>
    <p:sldId id="2535" r:id="rId25"/>
    <p:sldId id="2536" r:id="rId26"/>
    <p:sldId id="2370" r:id="rId27"/>
    <p:sldId id="2405" r:id="rId28"/>
    <p:sldId id="2375" r:id="rId29"/>
    <p:sldId id="2406" r:id="rId30"/>
    <p:sldId id="2378" r:id="rId31"/>
    <p:sldId id="2407" r:id="rId32"/>
    <p:sldId id="2222" r:id="rId33"/>
    <p:sldId id="2396" r:id="rId34"/>
    <p:sldId id="2387" r:id="rId35"/>
    <p:sldId id="2388" r:id="rId36"/>
    <p:sldId id="2389" r:id="rId37"/>
    <p:sldId id="2392" r:id="rId38"/>
    <p:sldId id="2408" r:id="rId39"/>
    <p:sldId id="2223" r:id="rId40"/>
    <p:sldId id="2003" r:id="rId41"/>
    <p:sldId id="223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82657" autoAdjust="0"/>
  </p:normalViewPr>
  <p:slideViewPr>
    <p:cSldViewPr snapToGrid="0">
      <p:cViewPr varScale="1">
        <p:scale>
          <a:sx n="95" d="100"/>
          <a:sy n="95" d="100"/>
        </p:scale>
        <p:origin x="1056"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4/16/2019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4/16/2019 6:13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dirty="0"/>
          </a:p>
        </p:txBody>
      </p:sp>
    </p:spTree>
    <p:extLst>
      <p:ext uri="{BB962C8B-B14F-4D97-AF65-F5344CB8AC3E}">
        <p14:creationId xmlns:p14="http://schemas.microsoft.com/office/powerpoint/2010/main" val="2910668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As a best practice you may decide to separate dynamically and statically assigned IP resources into different subnets. And, IP Addresses are never managed from within a virtual machine.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778475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502010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740782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dirty="0"/>
          </a:p>
        </p:txBody>
      </p:sp>
    </p:spTree>
    <p:extLst>
      <p:ext uri="{BB962C8B-B14F-4D97-AF65-F5344CB8AC3E}">
        <p14:creationId xmlns:p14="http://schemas.microsoft.com/office/powerpoint/2010/main" val="3491927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Can you see a use for service endpoints in your organization?</a:t>
            </a:r>
          </a:p>
          <a:p>
            <a:endParaRPr lang="en-US" dirty="0"/>
          </a:p>
          <a:p>
            <a:r>
              <a:rPr lang="en-US" dirty="0"/>
              <a:t>For more information, you can see:</a:t>
            </a:r>
          </a:p>
          <a:p>
            <a:r>
              <a:rPr lang="en-US" dirty="0"/>
              <a:t>Virtual network service endpoints - https://docs.microsoft.com/en-us/azure/virtual-network/virtual-network-service-endpoints-overview</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533283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to test and ensure the service endpoint is limiting access as expected. You will do this in the practice exercise.</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29058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23</a:t>
            </a:fld>
            <a:endParaRPr lang="en-US" dirty="0"/>
          </a:p>
        </p:txBody>
      </p:sp>
    </p:spTree>
    <p:extLst>
      <p:ext uri="{BB962C8B-B14F-4D97-AF65-F5344CB8AC3E}">
        <p14:creationId xmlns:p14="http://schemas.microsoft.com/office/powerpoint/2010/main" val="18415798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You do not have to own a domain name to create a DNS zone with that domain name in Azure DNS. However, you do need to own the domain to configure the domain.</a:t>
            </a:r>
          </a:p>
          <a:p>
            <a:endParaRPr lang="en-US" dirty="0"/>
          </a:p>
          <a:p>
            <a:r>
              <a:rPr lang="en-US" dirty="0"/>
              <a:t>For more information, you can see:</a:t>
            </a:r>
          </a:p>
          <a:p>
            <a:r>
              <a:rPr lang="en-US" dirty="0"/>
              <a:t>DNS Zones - https://docs.microsoft.com/en-us/azure/dns/dns-zones-records#dns-zones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317683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PowerShell slide is coming up.</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470181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130410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645195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31</a:t>
            </a:fld>
            <a:endParaRPr lang="en-US" dirty="0"/>
          </a:p>
        </p:txBody>
      </p:sp>
    </p:spTree>
    <p:extLst>
      <p:ext uri="{BB962C8B-B14F-4D97-AF65-F5344CB8AC3E}">
        <p14:creationId xmlns:p14="http://schemas.microsoft.com/office/powerpoint/2010/main" val="13695464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33</a:t>
            </a:fld>
            <a:endParaRPr lang="en-US" dirty="0"/>
          </a:p>
        </p:txBody>
      </p:sp>
    </p:spTree>
    <p:extLst>
      <p:ext uri="{BB962C8B-B14F-4D97-AF65-F5344CB8AC3E}">
        <p14:creationId xmlns:p14="http://schemas.microsoft.com/office/powerpoint/2010/main" val="13962385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To simplify management of security rules, it's recommended that you associate a network security group to individual subnets, rather than individual network interfaces within the subnet.</a:t>
            </a:r>
          </a:p>
          <a:p>
            <a:endParaRPr lang="en-US" dirty="0"/>
          </a:p>
          <a:p>
            <a:r>
              <a:rPr lang="en-US" dirty="0"/>
              <a:t>For more information, you can see:</a:t>
            </a:r>
          </a:p>
          <a:p>
            <a:r>
              <a:rPr lang="en-US" dirty="0"/>
              <a:t>Network Security Groups - https://docs.microsoft.com/en-us/azure/virtual-network/security-overview#network-security-groups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3176838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8733914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5756755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38</a:t>
            </a:fld>
            <a:endParaRPr lang="en-US" dirty="0"/>
          </a:p>
        </p:txBody>
      </p:sp>
    </p:spTree>
    <p:extLst>
      <p:ext uri="{BB962C8B-B14F-4D97-AF65-F5344CB8AC3E}">
        <p14:creationId xmlns:p14="http://schemas.microsoft.com/office/powerpoint/2010/main" val="4331929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40</a:t>
            </a:fld>
            <a:endParaRPr lang="en-US" dirty="0"/>
          </a:p>
        </p:txBody>
      </p:sp>
    </p:spTree>
    <p:extLst>
      <p:ext uri="{BB962C8B-B14F-4D97-AF65-F5344CB8AC3E}">
        <p14:creationId xmlns:p14="http://schemas.microsoft.com/office/powerpoint/2010/main" val="22173249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have time go through the Module Review questions in the student materials.</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41</a:t>
            </a:fld>
            <a:endParaRPr lang="en-US" dirty="0"/>
          </a:p>
        </p:txBody>
      </p:sp>
    </p:spTree>
    <p:extLst>
      <p:ext uri="{BB962C8B-B14F-4D97-AF65-F5344CB8AC3E}">
        <p14:creationId xmlns:p14="http://schemas.microsoft.com/office/powerpoint/2010/main" val="1960914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153924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Azure Virtual Networks - https://azure.microsoft.com/en-us/services/virtual-network/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490994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Azure reserves the first three IP addresses and the last IP address in each subnet address range.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842464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plan to use an address space that is not already in use in your organization, either on-premises or in other VNets. Even if you plan for a VNet to be cloud-only, you may want to make a VPN connection to it later. If there is any overlap in address spaces at that point, you will have to reconfigure or recreate the VNet. The next lesson will focus on IP addressing.</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470181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4/16/2019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90260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dirty="0"/>
          </a:p>
        </p:txBody>
      </p:sp>
    </p:spTree>
    <p:extLst>
      <p:ext uri="{BB962C8B-B14F-4D97-AF65-F5344CB8AC3E}">
        <p14:creationId xmlns:p14="http://schemas.microsoft.com/office/powerpoint/2010/main" val="4475319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31299793"/>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5452256"/>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6568318"/>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18810820"/>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897977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9046188"/>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2063" y="2443044"/>
            <a:ext cx="4167887" cy="1661993"/>
          </a:xfrm>
        </p:spPr>
        <p:txBody>
          <a:bodyPr/>
          <a:lstStyle/>
          <a:p>
            <a:r>
              <a:rPr lang="en-US" dirty="0"/>
              <a:t>AZ-103T00A</a:t>
            </a:r>
            <a:br>
              <a:rPr lang="en-US" dirty="0"/>
            </a:br>
            <a:r>
              <a:rPr lang="en-US" dirty="0"/>
              <a:t>Module 04: </a:t>
            </a:r>
            <a:br>
              <a:rPr lang="en-US" dirty="0"/>
            </a:br>
            <a:r>
              <a:rPr lang="en-US" dirty="0"/>
              <a:t>Virtual Networking</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Multiple NICs in Virtual Machines</a:t>
            </a:r>
          </a:p>
        </p:txBody>
      </p:sp>
      <p:pic>
        <p:nvPicPr>
          <p:cNvPr id="5" name="Picture 4" descr="Illustration showing Multi NIC configuration in a virtual network. The topic text more fully describes the illustration. ">
            <a:extLst>
              <a:ext uri="{FF2B5EF4-FFF2-40B4-BE49-F238E27FC236}">
                <a16:creationId xmlns:a16="http://schemas.microsoft.com/office/drawing/2014/main" id="{D78F298F-9900-4415-A692-993D94349DF3}"/>
              </a:ext>
            </a:extLst>
          </p:cNvPr>
          <p:cNvPicPr/>
          <p:nvPr/>
        </p:nvPicPr>
        <p:blipFill>
          <a:blip r:embed="rId3">
            <a:extLst>
              <a:ext uri="{28A0092B-C50C-407E-A947-70E740481C1C}">
                <a14:useLocalDpi xmlns:a14="http://schemas.microsoft.com/office/drawing/2010/main" val="0"/>
              </a:ext>
            </a:extLst>
          </a:blip>
          <a:stretch>
            <a:fillRect/>
          </a:stretch>
        </p:blipFill>
        <p:spPr>
          <a:xfrm>
            <a:off x="5683790" y="1571236"/>
            <a:ext cx="5925598" cy="3476753"/>
          </a:xfrm>
          <a:prstGeom prst="rect">
            <a:avLst/>
          </a:prstGeom>
        </p:spPr>
      </p:pic>
      <p:sp>
        <p:nvSpPr>
          <p:cNvPr id="3" name="Text Placeholder 2">
            <a:extLst>
              <a:ext uri="{FF2B5EF4-FFF2-40B4-BE49-F238E27FC236}">
                <a16:creationId xmlns:a16="http://schemas.microsoft.com/office/drawing/2014/main" id="{F3BEF130-8C79-425C-AF9D-A3E44816C0D0}"/>
              </a:ext>
            </a:extLst>
          </p:cNvPr>
          <p:cNvSpPr>
            <a:spLocks noGrp="1"/>
          </p:cNvSpPr>
          <p:nvPr>
            <p:ph type="body" sz="quarter" idx="10"/>
          </p:nvPr>
        </p:nvSpPr>
        <p:spPr>
          <a:xfrm>
            <a:off x="584200" y="1435497"/>
            <a:ext cx="5591132" cy="3619452"/>
          </a:xfrm>
        </p:spPr>
        <p:txBody>
          <a:bodyPr/>
          <a:lstStyle/>
          <a:p>
            <a:r>
              <a:rPr lang="en-US" dirty="0"/>
              <a:t>You can create virtual machines with multiple NICs</a:t>
            </a:r>
          </a:p>
          <a:p>
            <a:r>
              <a:rPr lang="en-US" dirty="0"/>
              <a:t>Useful for virtual appliances, network traffic management, and isolation of traffic</a:t>
            </a:r>
          </a:p>
          <a:p>
            <a:r>
              <a:rPr lang="en-US" dirty="0"/>
              <a:t>The VM size determines the number of NICs that can be supported</a:t>
            </a:r>
          </a:p>
        </p:txBody>
      </p:sp>
    </p:spTree>
    <p:extLst>
      <p:ext uri="{BB962C8B-B14F-4D97-AF65-F5344CB8AC3E}">
        <p14:creationId xmlns:p14="http://schemas.microsoft.com/office/powerpoint/2010/main" val="23916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95138-9AEA-4F02-B779-52B9D52E9711}"/>
              </a:ext>
            </a:extLst>
          </p:cNvPr>
          <p:cNvSpPr>
            <a:spLocks noGrp="1"/>
          </p:cNvSpPr>
          <p:nvPr>
            <p:ph type="title"/>
          </p:nvPr>
        </p:nvSpPr>
        <p:spPr/>
        <p:txBody>
          <a:bodyPr/>
          <a:lstStyle/>
          <a:p>
            <a:r>
              <a:rPr lang="en-US" dirty="0"/>
              <a:t>Demonstration – Create VMs with Multiple NICs (CLI)</a:t>
            </a:r>
          </a:p>
        </p:txBody>
      </p:sp>
      <p:sp>
        <p:nvSpPr>
          <p:cNvPr id="3" name="Text Placeholder 2">
            <a:extLst>
              <a:ext uri="{FF2B5EF4-FFF2-40B4-BE49-F238E27FC236}">
                <a16:creationId xmlns:a16="http://schemas.microsoft.com/office/drawing/2014/main" id="{ACDEEA85-D9E5-4286-9E34-DFE1BB4667C2}"/>
              </a:ext>
            </a:extLst>
          </p:cNvPr>
          <p:cNvSpPr>
            <a:spLocks noGrp="1"/>
          </p:cNvSpPr>
          <p:nvPr>
            <p:ph type="body" sz="quarter" idx="10"/>
          </p:nvPr>
        </p:nvSpPr>
        <p:spPr>
          <a:xfrm>
            <a:off x="584200" y="1435497"/>
            <a:ext cx="11018520" cy="1465016"/>
          </a:xfrm>
        </p:spPr>
        <p:txBody>
          <a:bodyPr/>
          <a:lstStyle/>
          <a:p>
            <a:r>
              <a:rPr lang="en-US" dirty="0"/>
              <a:t>Create a VNet, subnet, and NSG</a:t>
            </a:r>
          </a:p>
          <a:p>
            <a:r>
              <a:rPr lang="en-US" dirty="0"/>
              <a:t>Create and configure multiple NICs</a:t>
            </a:r>
          </a:p>
          <a:p>
            <a:r>
              <a:rPr lang="en-US" dirty="0"/>
              <a:t>Create a VM and attach the NICs</a:t>
            </a:r>
          </a:p>
        </p:txBody>
      </p:sp>
    </p:spTree>
    <p:extLst>
      <p:ext uri="{BB962C8B-B14F-4D97-AF65-F5344CB8AC3E}">
        <p14:creationId xmlns:p14="http://schemas.microsoft.com/office/powerpoint/2010/main" val="340796143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02: IP Addressing and Endpoints</a:t>
            </a:r>
          </a:p>
        </p:txBody>
      </p:sp>
    </p:spTree>
    <p:extLst>
      <p:ext uri="{BB962C8B-B14F-4D97-AF65-F5344CB8AC3E}">
        <p14:creationId xmlns:p14="http://schemas.microsoft.com/office/powerpoint/2010/main" val="102134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p:txBody>
          <a:bodyPr/>
          <a:lstStyle/>
          <a:p>
            <a:r>
              <a:rPr lang="en-US" dirty="0"/>
              <a:t>IP Addressing Overview</a:t>
            </a:r>
          </a:p>
        </p:txBody>
      </p:sp>
      <p:sp>
        <p:nvSpPr>
          <p:cNvPr id="3" name="Text Placeholder 2">
            <a:extLst>
              <a:ext uri="{FF2B5EF4-FFF2-40B4-BE49-F238E27FC236}">
                <a16:creationId xmlns:a16="http://schemas.microsoft.com/office/drawing/2014/main" id="{845E3F00-128B-4CD3-BE87-E0A69987626F}"/>
              </a:ext>
            </a:extLst>
          </p:cNvPr>
          <p:cNvSpPr>
            <a:spLocks noGrp="1"/>
          </p:cNvSpPr>
          <p:nvPr>
            <p:ph type="body" sz="quarter" idx="10"/>
          </p:nvPr>
        </p:nvSpPr>
        <p:spPr>
          <a:xfrm>
            <a:off x="584200" y="1435497"/>
            <a:ext cx="11018520" cy="4567404"/>
          </a:xfrm>
        </p:spPr>
        <p:txBody>
          <a:bodyPr/>
          <a:lstStyle/>
          <a:p>
            <a:r>
              <a:rPr lang="en-US" dirty="0"/>
              <a:t>IP Addressing</a:t>
            </a:r>
          </a:p>
          <a:p>
            <a:r>
              <a:rPr lang="en-US" dirty="0"/>
              <a:t>Public IP Addresses</a:t>
            </a:r>
          </a:p>
          <a:p>
            <a:r>
              <a:rPr lang="en-US" dirty="0"/>
              <a:t>Private IP Addresses</a:t>
            </a:r>
          </a:p>
          <a:p>
            <a:r>
              <a:rPr lang="en-US" dirty="0"/>
              <a:t>Demonstration – Manage IP Addresses</a:t>
            </a:r>
          </a:p>
          <a:p>
            <a:r>
              <a:rPr lang="en-US" dirty="0"/>
              <a:t>Service Endpoints</a:t>
            </a:r>
          </a:p>
          <a:p>
            <a:r>
              <a:rPr lang="en-US" dirty="0"/>
              <a:t>Service Endpoint Services</a:t>
            </a:r>
          </a:p>
          <a:p>
            <a:r>
              <a:rPr lang="en-US" dirty="0"/>
              <a:t>Secure Access to Storage</a:t>
            </a:r>
          </a:p>
          <a:p>
            <a:r>
              <a:rPr lang="en-US" dirty="0"/>
              <a:t>Demonstration – Service Endpoints</a:t>
            </a:r>
          </a:p>
          <a:p>
            <a:endParaRPr lang="en-US" dirty="0"/>
          </a:p>
        </p:txBody>
      </p:sp>
    </p:spTree>
    <p:extLst>
      <p:ext uri="{BB962C8B-B14F-4D97-AF65-F5344CB8AC3E}">
        <p14:creationId xmlns:p14="http://schemas.microsoft.com/office/powerpoint/2010/main" val="103327513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IP Addressing</a:t>
            </a:r>
          </a:p>
        </p:txBody>
      </p:sp>
      <p:sp>
        <p:nvSpPr>
          <p:cNvPr id="6" name="Text Placeholder 5"/>
          <p:cNvSpPr>
            <a:spLocks noGrp="1"/>
          </p:cNvSpPr>
          <p:nvPr>
            <p:ph type="body" sz="quarter" idx="10"/>
          </p:nvPr>
        </p:nvSpPr>
        <p:spPr>
          <a:xfrm>
            <a:off x="584200" y="3960714"/>
            <a:ext cx="11018520" cy="2308324"/>
          </a:xfrm>
        </p:spPr>
        <p:txBody>
          <a:bodyPr/>
          <a:lstStyle/>
          <a:p>
            <a:r>
              <a:rPr lang="en-US" b="1" dirty="0"/>
              <a:t>Private IP addresses </a:t>
            </a:r>
            <a:r>
              <a:rPr lang="en-US" dirty="0"/>
              <a:t>are used within an Azure virtual network (VNet), and your on-premises network, when you use a VPN gateway or ExpressRoute circuit to extend your network to Azure</a:t>
            </a:r>
          </a:p>
          <a:p>
            <a:r>
              <a:rPr lang="en-US" b="1" dirty="0"/>
              <a:t>Public IP addresses </a:t>
            </a:r>
            <a:r>
              <a:rPr lang="en-US" dirty="0"/>
              <a:t>is used for communication with the Internet, including Azure public-facing services</a:t>
            </a:r>
          </a:p>
        </p:txBody>
      </p:sp>
      <p:pic>
        <p:nvPicPr>
          <p:cNvPr id="5" name="Picture 4" descr="An Azure resource is shown. The resource is using a private IP address to connect to VNets, on-premises networks, VPN gateways, and ExpressRoute. The resource is using a public IP address to connect to the internet, and public-facing services.">
            <a:extLst>
              <a:ext uri="{FF2B5EF4-FFF2-40B4-BE49-F238E27FC236}">
                <a16:creationId xmlns:a16="http://schemas.microsoft.com/office/drawing/2014/main" id="{BE858628-71FA-4775-ACBD-7EAC6B69FF9F}"/>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311783" y="1828755"/>
            <a:ext cx="9413040" cy="1261981"/>
          </a:xfrm>
          <a:prstGeom prst="rect">
            <a:avLst/>
          </a:prstGeom>
        </p:spPr>
      </p:pic>
    </p:spTree>
    <p:extLst>
      <p:ext uri="{BB962C8B-B14F-4D97-AF65-F5344CB8AC3E}">
        <p14:creationId xmlns:p14="http://schemas.microsoft.com/office/powerpoint/2010/main" val="3129176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Public IP Addresses</a:t>
            </a:r>
          </a:p>
        </p:txBody>
      </p:sp>
      <p:sp>
        <p:nvSpPr>
          <p:cNvPr id="3" name="Text Placeholder 2">
            <a:extLst>
              <a:ext uri="{FF2B5EF4-FFF2-40B4-BE49-F238E27FC236}">
                <a16:creationId xmlns:a16="http://schemas.microsoft.com/office/drawing/2014/main" id="{E3CFE0E5-BC01-4AA6-86B3-F795E6BE316A}"/>
              </a:ext>
            </a:extLst>
          </p:cNvPr>
          <p:cNvSpPr>
            <a:spLocks noGrp="1"/>
          </p:cNvSpPr>
          <p:nvPr>
            <p:ph type="body" sz="quarter" idx="10"/>
          </p:nvPr>
        </p:nvSpPr>
        <p:spPr>
          <a:xfrm>
            <a:off x="584200" y="4754587"/>
            <a:ext cx="11018520" cy="1809726"/>
          </a:xfrm>
        </p:spPr>
        <p:txBody>
          <a:bodyPr/>
          <a:lstStyle/>
          <a:p>
            <a:r>
              <a:rPr lang="en-US" dirty="0"/>
              <a:t>A public IP address resource can be associated with virtual machine network interfaces, internet-facing load balancers, VPN gateways, and application gateways. </a:t>
            </a:r>
          </a:p>
          <a:p>
            <a:endParaRPr lang="en-US" dirty="0"/>
          </a:p>
        </p:txBody>
      </p:sp>
      <p:graphicFrame>
        <p:nvGraphicFramePr>
          <p:cNvPr id="9" name="Table 8">
            <a:extLst>
              <a:ext uri="{FF2B5EF4-FFF2-40B4-BE49-F238E27FC236}">
                <a16:creationId xmlns:a16="http://schemas.microsoft.com/office/drawing/2014/main" id="{E66B9D45-1ED8-4863-BC67-F226EAE91928}"/>
              </a:ext>
            </a:extLst>
          </p:cNvPr>
          <p:cNvGraphicFramePr>
            <a:graphicFrameLocks noGrp="1"/>
          </p:cNvGraphicFramePr>
          <p:nvPr>
            <p:extLst>
              <p:ext uri="{D42A27DB-BD31-4B8C-83A1-F6EECF244321}">
                <p14:modId xmlns:p14="http://schemas.microsoft.com/office/powerpoint/2010/main" val="338174419"/>
              </p:ext>
            </p:extLst>
          </p:nvPr>
        </p:nvGraphicFramePr>
        <p:xfrm>
          <a:off x="584200" y="1438681"/>
          <a:ext cx="10815894" cy="2845220"/>
        </p:xfrm>
        <a:graphic>
          <a:graphicData uri="http://schemas.openxmlformats.org/drawingml/2006/table">
            <a:tbl>
              <a:tblPr firstRow="1" firstCol="1" bandRow="1">
                <a:tableStyleId>{5C22544A-7EE6-4342-B048-85BDC9FD1C3A}</a:tableStyleId>
              </a:tblPr>
              <a:tblGrid>
                <a:gridCol w="3325743">
                  <a:extLst>
                    <a:ext uri="{9D8B030D-6E8A-4147-A177-3AD203B41FA5}">
                      <a16:colId xmlns:a16="http://schemas.microsoft.com/office/drawing/2014/main" val="3174192451"/>
                    </a:ext>
                  </a:extLst>
                </a:gridCol>
                <a:gridCol w="3956186">
                  <a:extLst>
                    <a:ext uri="{9D8B030D-6E8A-4147-A177-3AD203B41FA5}">
                      <a16:colId xmlns:a16="http://schemas.microsoft.com/office/drawing/2014/main" val="2284610204"/>
                    </a:ext>
                  </a:extLst>
                </a:gridCol>
                <a:gridCol w="1873986">
                  <a:extLst>
                    <a:ext uri="{9D8B030D-6E8A-4147-A177-3AD203B41FA5}">
                      <a16:colId xmlns:a16="http://schemas.microsoft.com/office/drawing/2014/main" val="1182798680"/>
                    </a:ext>
                  </a:extLst>
                </a:gridCol>
                <a:gridCol w="1659979">
                  <a:extLst>
                    <a:ext uri="{9D8B030D-6E8A-4147-A177-3AD203B41FA5}">
                      <a16:colId xmlns:a16="http://schemas.microsoft.com/office/drawing/2014/main" val="3457186022"/>
                    </a:ext>
                  </a:extLst>
                </a:gridCol>
              </a:tblGrid>
              <a:tr h="569044">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Public IP addresses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IP address association</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Dynamic</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Static</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4654805"/>
                  </a:ext>
                </a:extLst>
              </a:tr>
              <a:tr h="569044">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Virtual Machine</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NIC</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1043496"/>
                  </a:ext>
                </a:extLst>
              </a:tr>
              <a:tr h="569044">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Load Balancer</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Front-end configuration</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9406885"/>
                  </a:ext>
                </a:extLst>
              </a:tr>
              <a:tr h="569044">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VPN Gateway</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Gateway IP configuration</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No</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5675026"/>
                  </a:ext>
                </a:extLst>
              </a:tr>
              <a:tr h="569044">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Application Gateway</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Front-end configuration</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No</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1467203"/>
                  </a:ext>
                </a:extLst>
              </a:tr>
            </a:tbl>
          </a:graphicData>
        </a:graphic>
      </p:graphicFrame>
    </p:spTree>
    <p:extLst>
      <p:ext uri="{BB962C8B-B14F-4D97-AF65-F5344CB8AC3E}">
        <p14:creationId xmlns:p14="http://schemas.microsoft.com/office/powerpoint/2010/main" val="97330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Private IP Addresses</a:t>
            </a:r>
          </a:p>
        </p:txBody>
      </p:sp>
      <p:sp>
        <p:nvSpPr>
          <p:cNvPr id="3" name="Text Placeholder 2">
            <a:extLst>
              <a:ext uri="{FF2B5EF4-FFF2-40B4-BE49-F238E27FC236}">
                <a16:creationId xmlns:a16="http://schemas.microsoft.com/office/drawing/2014/main" id="{F011A511-94DA-4606-BAD7-6EDD40AFB7A8}"/>
              </a:ext>
            </a:extLst>
          </p:cNvPr>
          <p:cNvSpPr>
            <a:spLocks noGrp="1"/>
          </p:cNvSpPr>
          <p:nvPr>
            <p:ph type="body" sz="quarter" idx="10"/>
          </p:nvPr>
        </p:nvSpPr>
        <p:spPr>
          <a:xfrm>
            <a:off x="538480" y="4553419"/>
            <a:ext cx="11018520" cy="1809726"/>
          </a:xfrm>
        </p:spPr>
        <p:txBody>
          <a:bodyPr/>
          <a:lstStyle/>
          <a:p>
            <a:pPr lvl="0"/>
            <a:r>
              <a:rPr lang="en-US" b="1" dirty="0"/>
              <a:t>Dynamic (default)</a:t>
            </a:r>
            <a:r>
              <a:rPr lang="en-US" dirty="0"/>
              <a:t>. Azure assigns the next available unassigned or unreserved IP address in the subnet's address range </a:t>
            </a:r>
          </a:p>
          <a:p>
            <a:pPr lvl="0"/>
            <a:r>
              <a:rPr lang="en-US" b="1" dirty="0"/>
              <a:t>Static.</a:t>
            </a:r>
            <a:r>
              <a:rPr lang="en-US" dirty="0"/>
              <a:t> You select and assign any unassigned or unreserved IP address in the subnet's address range </a:t>
            </a:r>
          </a:p>
        </p:txBody>
      </p:sp>
      <p:graphicFrame>
        <p:nvGraphicFramePr>
          <p:cNvPr id="9" name="Table 8">
            <a:extLst>
              <a:ext uri="{FF2B5EF4-FFF2-40B4-BE49-F238E27FC236}">
                <a16:creationId xmlns:a16="http://schemas.microsoft.com/office/drawing/2014/main" id="{C82CA4EF-9753-473D-AD58-920D3A0EA892}"/>
              </a:ext>
            </a:extLst>
          </p:cNvPr>
          <p:cNvGraphicFramePr>
            <a:graphicFrameLocks noGrp="1"/>
          </p:cNvGraphicFramePr>
          <p:nvPr>
            <p:extLst>
              <p:ext uri="{D42A27DB-BD31-4B8C-83A1-F6EECF244321}">
                <p14:modId xmlns:p14="http://schemas.microsoft.com/office/powerpoint/2010/main" val="4192393070"/>
              </p:ext>
            </p:extLst>
          </p:nvPr>
        </p:nvGraphicFramePr>
        <p:xfrm>
          <a:off x="584199" y="1435100"/>
          <a:ext cx="10416033" cy="2695876"/>
        </p:xfrm>
        <a:graphic>
          <a:graphicData uri="http://schemas.openxmlformats.org/drawingml/2006/table">
            <a:tbl>
              <a:tblPr firstRow="1" firstCol="1" bandRow="1">
                <a:tableStyleId>{5C22544A-7EE6-4342-B048-85BDC9FD1C3A}</a:tableStyleId>
              </a:tblPr>
              <a:tblGrid>
                <a:gridCol w="3320289">
                  <a:extLst>
                    <a:ext uri="{9D8B030D-6E8A-4147-A177-3AD203B41FA5}">
                      <a16:colId xmlns:a16="http://schemas.microsoft.com/office/drawing/2014/main" val="3958975764"/>
                    </a:ext>
                  </a:extLst>
                </a:gridCol>
                <a:gridCol w="4169664">
                  <a:extLst>
                    <a:ext uri="{9D8B030D-6E8A-4147-A177-3AD203B41FA5}">
                      <a16:colId xmlns:a16="http://schemas.microsoft.com/office/drawing/2014/main" val="2354717621"/>
                    </a:ext>
                  </a:extLst>
                </a:gridCol>
                <a:gridCol w="1536192">
                  <a:extLst>
                    <a:ext uri="{9D8B030D-6E8A-4147-A177-3AD203B41FA5}">
                      <a16:colId xmlns:a16="http://schemas.microsoft.com/office/drawing/2014/main" val="1131238555"/>
                    </a:ext>
                  </a:extLst>
                </a:gridCol>
                <a:gridCol w="1389888">
                  <a:extLst>
                    <a:ext uri="{9D8B030D-6E8A-4147-A177-3AD203B41FA5}">
                      <a16:colId xmlns:a16="http://schemas.microsoft.com/office/drawing/2014/main" val="1892619202"/>
                    </a:ext>
                  </a:extLst>
                </a:gridCol>
              </a:tblGrid>
              <a:tr h="594868">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Private IP Addresses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IP address association</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Dynamic</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Static</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2162536"/>
                  </a:ext>
                </a:extLst>
              </a:tr>
              <a:tr h="530266">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Virtual Machine</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NIC</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8074148"/>
                  </a:ext>
                </a:extLst>
              </a:tr>
              <a:tr h="785371">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Internal Load Balancer</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Front-end configuration</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72633377"/>
                  </a:ext>
                </a:extLst>
              </a:tr>
              <a:tr h="785371">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Application Gateway</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Front-end configuration</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34450399"/>
                  </a:ext>
                </a:extLst>
              </a:tr>
            </a:tbl>
          </a:graphicData>
        </a:graphic>
      </p:graphicFrame>
    </p:spTree>
    <p:extLst>
      <p:ext uri="{BB962C8B-B14F-4D97-AF65-F5344CB8AC3E}">
        <p14:creationId xmlns:p14="http://schemas.microsoft.com/office/powerpoint/2010/main" val="3232483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6BC7F-1B6D-4109-8B55-24C1C8E84FEC}"/>
              </a:ext>
            </a:extLst>
          </p:cNvPr>
          <p:cNvSpPr>
            <a:spLocks noGrp="1"/>
          </p:cNvSpPr>
          <p:nvPr>
            <p:ph type="title"/>
          </p:nvPr>
        </p:nvSpPr>
        <p:spPr/>
        <p:txBody>
          <a:bodyPr/>
          <a:lstStyle/>
          <a:p>
            <a:r>
              <a:rPr lang="en-US" dirty="0"/>
              <a:t>Demonstration - Manage IP Addresses</a:t>
            </a:r>
          </a:p>
        </p:txBody>
      </p:sp>
      <p:sp>
        <p:nvSpPr>
          <p:cNvPr id="3" name="Text Placeholder 2">
            <a:extLst>
              <a:ext uri="{FF2B5EF4-FFF2-40B4-BE49-F238E27FC236}">
                <a16:creationId xmlns:a16="http://schemas.microsoft.com/office/drawing/2014/main" id="{28F6A61C-8869-48BA-A9C7-ED24F204A297}"/>
              </a:ext>
            </a:extLst>
          </p:cNvPr>
          <p:cNvSpPr>
            <a:spLocks noGrp="1"/>
          </p:cNvSpPr>
          <p:nvPr>
            <p:ph type="body" sz="quarter" idx="10"/>
          </p:nvPr>
        </p:nvSpPr>
        <p:spPr/>
        <p:txBody>
          <a:bodyPr/>
          <a:lstStyle/>
          <a:p>
            <a:r>
              <a:rPr lang="en-US" dirty="0"/>
              <a:t>Retrieve static private IP address information</a:t>
            </a:r>
          </a:p>
          <a:p>
            <a:r>
              <a:rPr lang="en-US" dirty="0"/>
              <a:t>Remove a static private IP address </a:t>
            </a:r>
          </a:p>
        </p:txBody>
      </p:sp>
    </p:spTree>
    <p:extLst>
      <p:ext uri="{BB962C8B-B14F-4D97-AF65-F5344CB8AC3E}">
        <p14:creationId xmlns:p14="http://schemas.microsoft.com/office/powerpoint/2010/main" val="249969988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Service Endpoints</a:t>
            </a:r>
          </a:p>
        </p:txBody>
      </p:sp>
      <p:sp>
        <p:nvSpPr>
          <p:cNvPr id="3" name="Text Placeholder 2">
            <a:extLst>
              <a:ext uri="{FF2B5EF4-FFF2-40B4-BE49-F238E27FC236}">
                <a16:creationId xmlns:a16="http://schemas.microsoft.com/office/drawing/2014/main" id="{6F2AAAC8-094B-41C1-A2D0-75EFC15A0BD9}"/>
              </a:ext>
            </a:extLst>
          </p:cNvPr>
          <p:cNvSpPr>
            <a:spLocks noGrp="1"/>
          </p:cNvSpPr>
          <p:nvPr>
            <p:ph type="body" sz="quarter" idx="10"/>
          </p:nvPr>
        </p:nvSpPr>
        <p:spPr>
          <a:xfrm>
            <a:off x="407988" y="3825614"/>
            <a:ext cx="11018520" cy="2499146"/>
          </a:xfrm>
        </p:spPr>
        <p:txBody>
          <a:bodyPr/>
          <a:lstStyle/>
          <a:p>
            <a:r>
              <a:rPr lang="en-US" dirty="0"/>
              <a:t>Endpoints limit network access to specific subnets and IP addresses </a:t>
            </a:r>
          </a:p>
          <a:p>
            <a:r>
              <a:rPr lang="en-US" dirty="0"/>
              <a:t>Improved security for your Azure service resources</a:t>
            </a:r>
          </a:p>
          <a:p>
            <a:r>
              <a:rPr lang="en-US" dirty="0"/>
              <a:t>Optimal routing for Azure service traffic from your virtual network</a:t>
            </a:r>
          </a:p>
          <a:p>
            <a:r>
              <a:rPr lang="en-US" dirty="0"/>
              <a:t>Endpoints use the Microsoft Azure backbone network</a:t>
            </a:r>
          </a:p>
          <a:p>
            <a:r>
              <a:rPr lang="en-US" dirty="0"/>
              <a:t>Simple to set up with less management overhead</a:t>
            </a:r>
          </a:p>
        </p:txBody>
      </p:sp>
      <p:pic>
        <p:nvPicPr>
          <p:cNvPr id="9" name="Picture 8" descr="Diagram of a VM connecting to the Azure service through a service endpoint. The Azure services include CosmosDB, Event Hub, Key Vault, SQL, and Storage. The Azure Service cannot connect to the Internet.">
            <a:extLst>
              <a:ext uri="{FF2B5EF4-FFF2-40B4-BE49-F238E27FC236}">
                <a16:creationId xmlns:a16="http://schemas.microsoft.com/office/drawing/2014/main" id="{FF189CB0-330C-4D15-9028-04FDB6194AC9}"/>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2185560" y="1228272"/>
            <a:ext cx="7095599" cy="2246448"/>
          </a:xfrm>
          <a:prstGeom prst="rect">
            <a:avLst/>
          </a:prstGeom>
          <a:noFill/>
        </p:spPr>
      </p:pic>
    </p:spTree>
    <p:extLst>
      <p:ext uri="{BB962C8B-B14F-4D97-AF65-F5344CB8AC3E}">
        <p14:creationId xmlns:p14="http://schemas.microsoft.com/office/powerpoint/2010/main" val="1781932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3C6D1-AC73-47E2-AA6F-2F0510621C2D}"/>
              </a:ext>
            </a:extLst>
          </p:cNvPr>
          <p:cNvSpPr>
            <a:spLocks noGrp="1"/>
          </p:cNvSpPr>
          <p:nvPr>
            <p:ph type="title"/>
          </p:nvPr>
        </p:nvSpPr>
        <p:spPr/>
        <p:txBody>
          <a:bodyPr/>
          <a:lstStyle/>
          <a:p>
            <a:r>
              <a:rPr lang="en-US" dirty="0"/>
              <a:t>Service Endpoint Services</a:t>
            </a:r>
          </a:p>
        </p:txBody>
      </p:sp>
      <p:pic>
        <p:nvPicPr>
          <p:cNvPr id="4" name="Picture 3" descr="Screenshot of the Service endpoints blade. The service drop-down displays the available services. Two subnets are selected.">
            <a:extLst>
              <a:ext uri="{FF2B5EF4-FFF2-40B4-BE49-F238E27FC236}">
                <a16:creationId xmlns:a16="http://schemas.microsoft.com/office/drawing/2014/main" id="{4BC60D0A-E4ED-4D7C-8F24-DE711A903551}"/>
              </a:ext>
            </a:extLst>
          </p:cNvPr>
          <p:cNvPicPr>
            <a:picLocks noChangeAspect="1"/>
          </p:cNvPicPr>
          <p:nvPr/>
        </p:nvPicPr>
        <p:blipFill>
          <a:blip r:embed="rId2"/>
          <a:stretch>
            <a:fillRect/>
          </a:stretch>
        </p:blipFill>
        <p:spPr>
          <a:xfrm>
            <a:off x="2382202" y="1308387"/>
            <a:ext cx="6642926" cy="4289846"/>
          </a:xfrm>
          <a:prstGeom prst="rect">
            <a:avLst/>
          </a:prstGeom>
        </p:spPr>
      </p:pic>
      <p:sp>
        <p:nvSpPr>
          <p:cNvPr id="5" name="Rectangle 4">
            <a:extLst>
              <a:ext uri="{FF2B5EF4-FFF2-40B4-BE49-F238E27FC236}">
                <a16:creationId xmlns:a16="http://schemas.microsoft.com/office/drawing/2014/main" id="{A480E700-7CB8-4505-AD10-4B0CD5974B2A}"/>
              </a:ext>
            </a:extLst>
          </p:cNvPr>
          <p:cNvSpPr/>
          <p:nvPr/>
        </p:nvSpPr>
        <p:spPr>
          <a:xfrm>
            <a:off x="1136904" y="5957423"/>
            <a:ext cx="10146792" cy="461665"/>
          </a:xfrm>
          <a:prstGeom prst="rect">
            <a:avLst/>
          </a:prstGeom>
        </p:spPr>
        <p:txBody>
          <a:bodyPr wrap="square">
            <a:spAutoFit/>
          </a:bodyPr>
          <a:lstStyle/>
          <a:p>
            <a:r>
              <a:rPr lang="en-US" dirty="0">
                <a:solidFill>
                  <a:srgbClr val="00B050"/>
                </a:solidFill>
                <a:latin typeface="Segoe UI VSS (Regular)"/>
              </a:rPr>
              <a:t>✔️</a:t>
            </a:r>
            <a:r>
              <a:rPr lang="en-US" dirty="0">
                <a:latin typeface="Segoe UI VSS (Regular)"/>
              </a:rPr>
              <a:t> </a:t>
            </a:r>
            <a:r>
              <a:rPr lang="en-US" sz="24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Adding service endpoints can take up to 15 minutes to complete </a:t>
            </a:r>
            <a:endParaRPr lang="en-US"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06275619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845E3F00-128B-4CD3-BE87-E0A69987626F}"/>
              </a:ext>
            </a:extLst>
          </p:cNvPr>
          <p:cNvSpPr>
            <a:spLocks noGrp="1"/>
          </p:cNvSpPr>
          <p:nvPr>
            <p:ph type="body" sz="quarter" idx="10"/>
          </p:nvPr>
        </p:nvSpPr>
        <p:spPr>
          <a:xfrm>
            <a:off x="584200" y="1435497"/>
            <a:ext cx="11018520" cy="3533275"/>
          </a:xfrm>
        </p:spPr>
        <p:txBody>
          <a:bodyPr/>
          <a:lstStyle/>
          <a:p>
            <a:r>
              <a:rPr lang="en-US" dirty="0"/>
              <a:t>Virtual Networks</a:t>
            </a:r>
          </a:p>
          <a:p>
            <a:r>
              <a:rPr lang="en-US" dirty="0"/>
              <a:t>IP Addressing and Endpoints</a:t>
            </a:r>
          </a:p>
          <a:p>
            <a:r>
              <a:rPr lang="en-US" dirty="0"/>
              <a:t>Azure DNS</a:t>
            </a:r>
          </a:p>
          <a:p>
            <a:r>
              <a:rPr lang="en-US" dirty="0"/>
              <a:t>Network Security Groups</a:t>
            </a:r>
          </a:p>
          <a:p>
            <a:r>
              <a:rPr lang="en-US" dirty="0"/>
              <a:t>Lab and Review Questions</a:t>
            </a:r>
          </a:p>
          <a:p>
            <a:endParaRPr lang="en-US" dirty="0"/>
          </a:p>
          <a:p>
            <a:endParaRPr lang="en-US" dirty="0"/>
          </a:p>
        </p:txBody>
      </p:sp>
    </p:spTree>
    <p:extLst>
      <p:ext uri="{BB962C8B-B14F-4D97-AF65-F5344CB8AC3E}">
        <p14:creationId xmlns:p14="http://schemas.microsoft.com/office/powerpoint/2010/main" val="326821280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Secure Access to Storage Endpoints</a:t>
            </a:r>
          </a:p>
        </p:txBody>
      </p:sp>
      <p:sp>
        <p:nvSpPr>
          <p:cNvPr id="3" name="Text Placeholder 2">
            <a:extLst>
              <a:ext uri="{FF2B5EF4-FFF2-40B4-BE49-F238E27FC236}">
                <a16:creationId xmlns:a16="http://schemas.microsoft.com/office/drawing/2014/main" id="{A926D8B4-6C55-4CCE-A8EF-71085BD75BBE}"/>
              </a:ext>
            </a:extLst>
          </p:cNvPr>
          <p:cNvSpPr>
            <a:spLocks noGrp="1"/>
          </p:cNvSpPr>
          <p:nvPr>
            <p:ph type="body" sz="quarter" idx="10"/>
          </p:nvPr>
        </p:nvSpPr>
        <p:spPr>
          <a:xfrm>
            <a:off x="584200" y="4890199"/>
            <a:ext cx="11018520" cy="1378839"/>
          </a:xfrm>
        </p:spPr>
        <p:txBody>
          <a:bodyPr/>
          <a:lstStyle/>
          <a:p>
            <a:r>
              <a:rPr lang="en-US" dirty="0"/>
              <a:t>Must configure both sides of the endpoints. For example, the virtual network side and the storage account side. </a:t>
            </a:r>
          </a:p>
          <a:p>
            <a:r>
              <a:rPr lang="en-US" dirty="0"/>
              <a:t>Each service endpoint has its own Azure documentation page</a:t>
            </a:r>
          </a:p>
        </p:txBody>
      </p:sp>
      <p:pic>
        <p:nvPicPr>
          <p:cNvPr id="9" name="Picture 8" descr="Screenshot of the Storage Account Firewalls and virtual networks blade in the Azure portal. One virtual network is selected and the firewall has an IP address range. ">
            <a:extLst>
              <a:ext uri="{FF2B5EF4-FFF2-40B4-BE49-F238E27FC236}">
                <a16:creationId xmlns:a16="http://schemas.microsoft.com/office/drawing/2014/main" id="{89CE4F4C-608B-4519-BC38-4F7C08715CC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38489" y="1435100"/>
            <a:ext cx="7992533" cy="3046589"/>
          </a:xfrm>
          <a:prstGeom prst="rect">
            <a:avLst/>
          </a:prstGeom>
          <a:noFill/>
          <a:ln>
            <a:solidFill>
              <a:schemeClr val="tx1"/>
            </a:solidFill>
          </a:ln>
        </p:spPr>
      </p:pic>
    </p:spTree>
    <p:extLst>
      <p:ext uri="{BB962C8B-B14F-4D97-AF65-F5344CB8AC3E}">
        <p14:creationId xmlns:p14="http://schemas.microsoft.com/office/powerpoint/2010/main" val="359580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8B150-DBE8-40D0-85DF-20A044751623}"/>
              </a:ext>
            </a:extLst>
          </p:cNvPr>
          <p:cNvSpPr>
            <a:spLocks noGrp="1"/>
          </p:cNvSpPr>
          <p:nvPr>
            <p:ph type="title"/>
          </p:nvPr>
        </p:nvSpPr>
        <p:spPr/>
        <p:txBody>
          <a:bodyPr/>
          <a:lstStyle/>
          <a:p>
            <a:r>
              <a:rPr lang="en-US" dirty="0"/>
              <a:t>Demonstration – Service Endpoints</a:t>
            </a:r>
          </a:p>
        </p:txBody>
      </p:sp>
      <p:sp>
        <p:nvSpPr>
          <p:cNvPr id="3" name="Text Placeholder 2">
            <a:extLst>
              <a:ext uri="{FF2B5EF4-FFF2-40B4-BE49-F238E27FC236}">
                <a16:creationId xmlns:a16="http://schemas.microsoft.com/office/drawing/2014/main" id="{BE80A786-BFB1-49E9-AB9A-28F3FB415F07}"/>
              </a:ext>
            </a:extLst>
          </p:cNvPr>
          <p:cNvSpPr>
            <a:spLocks noGrp="1"/>
          </p:cNvSpPr>
          <p:nvPr>
            <p:ph type="body" sz="quarter" idx="10"/>
          </p:nvPr>
        </p:nvSpPr>
        <p:spPr/>
        <p:txBody>
          <a:bodyPr/>
          <a:lstStyle/>
          <a:p>
            <a:r>
              <a:rPr lang="en-US" dirty="0"/>
              <a:t>Create a storage account</a:t>
            </a:r>
          </a:p>
          <a:p>
            <a:r>
              <a:rPr lang="en-US" dirty="0"/>
              <a:t>Create a subnet service endpoint</a:t>
            </a:r>
          </a:p>
          <a:p>
            <a:r>
              <a:rPr lang="en-US" dirty="0"/>
              <a:t>Secure the storage to the service endpoint</a:t>
            </a:r>
          </a:p>
          <a:p>
            <a:r>
              <a:rPr lang="en-US" dirty="0"/>
              <a:t>Test the storage endpoint</a:t>
            </a:r>
          </a:p>
        </p:txBody>
      </p:sp>
    </p:spTree>
    <p:extLst>
      <p:ext uri="{BB962C8B-B14F-4D97-AF65-F5344CB8AC3E}">
        <p14:creationId xmlns:p14="http://schemas.microsoft.com/office/powerpoint/2010/main" val="163003236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03: Azure DNS</a:t>
            </a:r>
          </a:p>
        </p:txBody>
      </p:sp>
    </p:spTree>
    <p:extLst>
      <p:ext uri="{BB962C8B-B14F-4D97-AF65-F5344CB8AC3E}">
        <p14:creationId xmlns:p14="http://schemas.microsoft.com/office/powerpoint/2010/main" val="338123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p:txBody>
          <a:bodyPr/>
          <a:lstStyle/>
          <a:p>
            <a:r>
              <a:rPr lang="en-US" dirty="0"/>
              <a:t>Azure DNS Overview</a:t>
            </a:r>
          </a:p>
        </p:txBody>
      </p:sp>
      <p:sp>
        <p:nvSpPr>
          <p:cNvPr id="3" name="Text Placeholder 2">
            <a:extLst>
              <a:ext uri="{FF2B5EF4-FFF2-40B4-BE49-F238E27FC236}">
                <a16:creationId xmlns:a16="http://schemas.microsoft.com/office/drawing/2014/main" id="{845E3F00-128B-4CD3-BE87-E0A69987626F}"/>
              </a:ext>
            </a:extLst>
          </p:cNvPr>
          <p:cNvSpPr>
            <a:spLocks noGrp="1"/>
          </p:cNvSpPr>
          <p:nvPr>
            <p:ph type="body" sz="quarter" idx="10"/>
          </p:nvPr>
        </p:nvSpPr>
        <p:spPr>
          <a:xfrm>
            <a:off x="584200" y="1435497"/>
            <a:ext cx="11018520" cy="4050340"/>
          </a:xfrm>
        </p:spPr>
        <p:txBody>
          <a:bodyPr/>
          <a:lstStyle/>
          <a:p>
            <a:r>
              <a:rPr lang="en-US" dirty="0"/>
              <a:t>Domains and Custom Domains</a:t>
            </a:r>
          </a:p>
          <a:p>
            <a:r>
              <a:rPr lang="en-US" dirty="0"/>
              <a:t>Verifying Custom Domain Names</a:t>
            </a:r>
          </a:p>
          <a:p>
            <a:r>
              <a:rPr lang="en-US" dirty="0"/>
              <a:t>Azure DNS Zones</a:t>
            </a:r>
          </a:p>
          <a:p>
            <a:r>
              <a:rPr lang="en-US" dirty="0"/>
              <a:t>DNS Record Sets</a:t>
            </a:r>
          </a:p>
          <a:p>
            <a:r>
              <a:rPr lang="en-US" dirty="0"/>
              <a:t>DNS Delegation</a:t>
            </a:r>
          </a:p>
          <a:p>
            <a:r>
              <a:rPr lang="en-US" dirty="0"/>
              <a:t>DNS for Private Domains</a:t>
            </a:r>
          </a:p>
          <a:p>
            <a:r>
              <a:rPr lang="en-US" dirty="0"/>
              <a:t>Private Zones Scenarios </a:t>
            </a:r>
          </a:p>
          <a:p>
            <a:r>
              <a:rPr lang="en-US" dirty="0"/>
              <a:t>Demonstration – DNS Name Resolution</a:t>
            </a:r>
          </a:p>
        </p:txBody>
      </p:sp>
    </p:spTree>
    <p:extLst>
      <p:ext uri="{BB962C8B-B14F-4D97-AF65-F5344CB8AC3E}">
        <p14:creationId xmlns:p14="http://schemas.microsoft.com/office/powerpoint/2010/main" val="143242697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015F5-7E54-4674-9594-975BAF12005A}"/>
              </a:ext>
            </a:extLst>
          </p:cNvPr>
          <p:cNvSpPr>
            <a:spLocks noGrp="1"/>
          </p:cNvSpPr>
          <p:nvPr>
            <p:ph type="title"/>
          </p:nvPr>
        </p:nvSpPr>
        <p:spPr/>
        <p:txBody>
          <a:bodyPr/>
          <a:lstStyle/>
          <a:p>
            <a:r>
              <a:rPr lang="en-US" dirty="0"/>
              <a:t>Domains and Custom Domains</a:t>
            </a:r>
          </a:p>
        </p:txBody>
      </p:sp>
      <p:sp>
        <p:nvSpPr>
          <p:cNvPr id="3" name="Text Placeholder 2">
            <a:extLst>
              <a:ext uri="{FF2B5EF4-FFF2-40B4-BE49-F238E27FC236}">
                <a16:creationId xmlns:a16="http://schemas.microsoft.com/office/drawing/2014/main" id="{C97B08B4-17DD-49E3-B081-AE5A0AFBEA32}"/>
              </a:ext>
            </a:extLst>
          </p:cNvPr>
          <p:cNvSpPr>
            <a:spLocks noGrp="1"/>
          </p:cNvSpPr>
          <p:nvPr>
            <p:ph type="body" sz="quarter" idx="10"/>
          </p:nvPr>
        </p:nvSpPr>
        <p:spPr>
          <a:xfrm>
            <a:off x="584200" y="1445436"/>
            <a:ext cx="6770758" cy="3274743"/>
          </a:xfrm>
        </p:spPr>
        <p:txBody>
          <a:bodyPr/>
          <a:lstStyle/>
          <a:p>
            <a:r>
              <a:rPr lang="en-US" dirty="0"/>
              <a:t>When you create an Azure subscription an Azure AD domain is created for you</a:t>
            </a:r>
          </a:p>
          <a:p>
            <a:r>
              <a:rPr lang="en-US" dirty="0"/>
              <a:t>The domain has initial domain name in the form </a:t>
            </a:r>
            <a:r>
              <a:rPr lang="en-US" i="1" dirty="0"/>
              <a:t>domainname.onmicrosoft.com</a:t>
            </a:r>
          </a:p>
          <a:p>
            <a:r>
              <a:rPr lang="en-US" dirty="0"/>
              <a:t>You can customize/change the name </a:t>
            </a:r>
          </a:p>
          <a:p>
            <a:r>
              <a:rPr lang="en-US" dirty="0"/>
              <a:t>After the custom name is added it must be verified (next topic)</a:t>
            </a:r>
          </a:p>
        </p:txBody>
      </p:sp>
      <p:grpSp>
        <p:nvGrpSpPr>
          <p:cNvPr id="4" name="Group 3" descr="Screenshot of the Create directory page.">
            <a:extLst>
              <a:ext uri="{FF2B5EF4-FFF2-40B4-BE49-F238E27FC236}">
                <a16:creationId xmlns:a16="http://schemas.microsoft.com/office/drawing/2014/main" id="{5E5CF53A-303F-45D7-906F-323EAAEB251B}"/>
              </a:ext>
            </a:extLst>
          </p:cNvPr>
          <p:cNvGrpSpPr/>
          <p:nvPr/>
        </p:nvGrpSpPr>
        <p:grpSpPr>
          <a:xfrm>
            <a:off x="8090112" y="1311966"/>
            <a:ext cx="3296409" cy="4896084"/>
            <a:chOff x="8090112" y="1311966"/>
            <a:chExt cx="3296409" cy="4896084"/>
          </a:xfrm>
        </p:grpSpPr>
        <p:pic>
          <p:nvPicPr>
            <p:cNvPr id="7" name="Picture 6" descr="Screenshot of the Create directory page.">
              <a:extLst>
                <a:ext uri="{FF2B5EF4-FFF2-40B4-BE49-F238E27FC236}">
                  <a16:creationId xmlns:a16="http://schemas.microsoft.com/office/drawing/2014/main" id="{EE1BA456-99A1-4DF6-ABA6-95BC37083D92}"/>
                </a:ext>
              </a:extLst>
            </p:cNvPr>
            <p:cNvPicPr>
              <a:picLocks noChangeAspect="1"/>
            </p:cNvPicPr>
            <p:nvPr/>
          </p:nvPicPr>
          <p:blipFill>
            <a:blip r:embed="rId2"/>
            <a:stretch>
              <a:fillRect/>
            </a:stretch>
          </p:blipFill>
          <p:spPr>
            <a:xfrm>
              <a:off x="8119325" y="1311966"/>
              <a:ext cx="3174182" cy="2081216"/>
            </a:xfrm>
            <a:prstGeom prst="rect">
              <a:avLst/>
            </a:prstGeom>
          </p:spPr>
        </p:pic>
        <p:pic>
          <p:nvPicPr>
            <p:cNvPr id="8" name="Picture 7" descr="Screenshot of the Create directory page.">
              <a:extLst>
                <a:ext uri="{FF2B5EF4-FFF2-40B4-BE49-F238E27FC236}">
                  <a16:creationId xmlns:a16="http://schemas.microsoft.com/office/drawing/2014/main" id="{14939E64-60ED-415A-B885-964AA6B0BB51}"/>
                </a:ext>
              </a:extLst>
            </p:cNvPr>
            <p:cNvPicPr>
              <a:picLocks noChangeAspect="1"/>
            </p:cNvPicPr>
            <p:nvPr/>
          </p:nvPicPr>
          <p:blipFill>
            <a:blip r:embed="rId3"/>
            <a:stretch>
              <a:fillRect/>
            </a:stretch>
          </p:blipFill>
          <p:spPr>
            <a:xfrm>
              <a:off x="8090112" y="3916016"/>
              <a:ext cx="3296409" cy="2292034"/>
            </a:xfrm>
            <a:prstGeom prst="rect">
              <a:avLst/>
            </a:prstGeom>
          </p:spPr>
        </p:pic>
        <p:sp>
          <p:nvSpPr>
            <p:cNvPr id="9" name="Arrow: Down 8">
              <a:extLst>
                <a:ext uri="{FF2B5EF4-FFF2-40B4-BE49-F238E27FC236}">
                  <a16:creationId xmlns:a16="http://schemas.microsoft.com/office/drawing/2014/main" id="{6E871C05-395F-491C-B7B0-7E01D7E3ABF4}"/>
                </a:ext>
                <a:ext uri="{C183D7F6-B498-43B3-948B-1728B52AA6E4}">
                  <adec:decorative xmlns:adec="http://schemas.microsoft.com/office/drawing/2017/decorative" val="1"/>
                </a:ext>
              </a:extLst>
            </p:cNvPr>
            <p:cNvSpPr/>
            <p:nvPr/>
          </p:nvSpPr>
          <p:spPr bwMode="auto">
            <a:xfrm>
              <a:off x="8488018" y="3429001"/>
              <a:ext cx="874643" cy="407504"/>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79739005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3137-CCDE-4D5D-AAB3-7D5EC85AF276}"/>
              </a:ext>
            </a:extLst>
          </p:cNvPr>
          <p:cNvSpPr>
            <a:spLocks noGrp="1"/>
          </p:cNvSpPr>
          <p:nvPr>
            <p:ph type="title"/>
          </p:nvPr>
        </p:nvSpPr>
        <p:spPr/>
        <p:txBody>
          <a:bodyPr/>
          <a:lstStyle/>
          <a:p>
            <a:r>
              <a:rPr lang="en-US" dirty="0"/>
              <a:t>Verify the Custom Domain Name</a:t>
            </a:r>
          </a:p>
        </p:txBody>
      </p:sp>
      <p:sp>
        <p:nvSpPr>
          <p:cNvPr id="3" name="Text Placeholder 2">
            <a:extLst>
              <a:ext uri="{FF2B5EF4-FFF2-40B4-BE49-F238E27FC236}">
                <a16:creationId xmlns:a16="http://schemas.microsoft.com/office/drawing/2014/main" id="{BF5AA6E9-4437-47A5-BE00-32DCCF96C249}"/>
              </a:ext>
            </a:extLst>
          </p:cNvPr>
          <p:cNvSpPr>
            <a:spLocks noGrp="1"/>
          </p:cNvSpPr>
          <p:nvPr>
            <p:ph type="body" sz="quarter" idx="10"/>
          </p:nvPr>
        </p:nvSpPr>
        <p:spPr>
          <a:xfrm>
            <a:off x="584200" y="1435496"/>
            <a:ext cx="5167376" cy="4567404"/>
          </a:xfrm>
        </p:spPr>
        <p:txBody>
          <a:bodyPr/>
          <a:lstStyle/>
          <a:p>
            <a:r>
              <a:rPr lang="en-US" dirty="0"/>
              <a:t>Verification demonstrates ownership of the domain name</a:t>
            </a:r>
          </a:p>
          <a:p>
            <a:r>
              <a:rPr lang="en-US" dirty="0"/>
              <a:t>Add a DNS record (MX or TXT) that is provided by Azure into your company’s DNS zone</a:t>
            </a:r>
          </a:p>
          <a:p>
            <a:r>
              <a:rPr lang="en-US" dirty="0"/>
              <a:t>Azure will query the DNS domain for the presence of the record</a:t>
            </a:r>
          </a:p>
          <a:p>
            <a:r>
              <a:rPr lang="en-US" dirty="0"/>
              <a:t>This could take several minutes or several hours</a:t>
            </a:r>
          </a:p>
        </p:txBody>
      </p:sp>
      <p:pic>
        <p:nvPicPr>
          <p:cNvPr id="5" name="Picture 4" descr="Screenshot of the custom domain name page. The TXT record is shown.">
            <a:extLst>
              <a:ext uri="{FF2B5EF4-FFF2-40B4-BE49-F238E27FC236}">
                <a16:creationId xmlns:a16="http://schemas.microsoft.com/office/drawing/2014/main" id="{EDC6D700-4105-48E0-A6C9-1E01686E0E52}"/>
              </a:ext>
            </a:extLst>
          </p:cNvPr>
          <p:cNvPicPr>
            <a:picLocks noChangeAspect="1"/>
          </p:cNvPicPr>
          <p:nvPr/>
        </p:nvPicPr>
        <p:blipFill>
          <a:blip r:embed="rId2"/>
          <a:stretch>
            <a:fillRect/>
          </a:stretch>
        </p:blipFill>
        <p:spPr>
          <a:xfrm>
            <a:off x="6373460" y="1554480"/>
            <a:ext cx="5171940" cy="3895344"/>
          </a:xfrm>
          <a:prstGeom prst="rect">
            <a:avLst/>
          </a:prstGeom>
          <a:ln>
            <a:solidFill>
              <a:schemeClr val="tx1"/>
            </a:solidFill>
          </a:ln>
        </p:spPr>
      </p:pic>
    </p:spTree>
    <p:extLst>
      <p:ext uri="{BB962C8B-B14F-4D97-AF65-F5344CB8AC3E}">
        <p14:creationId xmlns:p14="http://schemas.microsoft.com/office/powerpoint/2010/main" val="323713838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DNS Zones</a:t>
            </a:r>
          </a:p>
        </p:txBody>
      </p:sp>
      <p:sp>
        <p:nvSpPr>
          <p:cNvPr id="4" name="Text Placeholder 3">
            <a:extLst>
              <a:ext uri="{FF2B5EF4-FFF2-40B4-BE49-F238E27FC236}">
                <a16:creationId xmlns:a16="http://schemas.microsoft.com/office/drawing/2014/main" id="{E69AB0F7-30E7-4B07-892B-6E092350C69E}"/>
              </a:ext>
            </a:extLst>
          </p:cNvPr>
          <p:cNvSpPr>
            <a:spLocks noGrp="1"/>
          </p:cNvSpPr>
          <p:nvPr>
            <p:ph type="body" sz="quarter" idx="10"/>
          </p:nvPr>
        </p:nvSpPr>
        <p:spPr>
          <a:xfrm>
            <a:off x="584200" y="4200779"/>
            <a:ext cx="11018520" cy="2068259"/>
          </a:xfrm>
        </p:spPr>
        <p:txBody>
          <a:bodyPr/>
          <a:lstStyle/>
          <a:p>
            <a:r>
              <a:rPr lang="en-US" sz="2400" dirty="0"/>
              <a:t>A DNS zone hosts the DNS records for a domain</a:t>
            </a:r>
          </a:p>
          <a:p>
            <a:pPr lvl="0"/>
            <a:r>
              <a:rPr lang="en-US" sz="2400" dirty="0"/>
              <a:t>The name of the zone must be unique within the resource group</a:t>
            </a:r>
          </a:p>
          <a:p>
            <a:pPr lvl="0"/>
            <a:r>
              <a:rPr lang="en-US" sz="2400" dirty="0"/>
              <a:t>Where multiple zones share the same name, each instance is assigned different name server addresses </a:t>
            </a:r>
          </a:p>
          <a:p>
            <a:pPr lvl="0"/>
            <a:r>
              <a:rPr lang="en-US" sz="2400" dirty="0"/>
              <a:t>Only one set of addresses can be configured with the domain name registrar </a:t>
            </a:r>
          </a:p>
        </p:txBody>
      </p:sp>
      <p:pic>
        <p:nvPicPr>
          <p:cNvPr id="11" name="Picture 10" descr="Screenshot of Add a DNS Zone in the Azure portal. ">
            <a:extLst>
              <a:ext uri="{FF2B5EF4-FFF2-40B4-BE49-F238E27FC236}">
                <a16:creationId xmlns:a16="http://schemas.microsoft.com/office/drawing/2014/main" id="{FC500182-2B6D-42CA-9623-B7FD9101F1C7}"/>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2700742" y="1515221"/>
            <a:ext cx="5942857" cy="2123810"/>
          </a:xfrm>
          <a:prstGeom prst="rect">
            <a:avLst/>
          </a:prstGeom>
          <a:ln>
            <a:solidFill>
              <a:schemeClr val="tx1"/>
            </a:solidFill>
          </a:ln>
        </p:spPr>
      </p:pic>
    </p:spTree>
    <p:extLst>
      <p:ext uri="{BB962C8B-B14F-4D97-AF65-F5344CB8AC3E}">
        <p14:creationId xmlns:p14="http://schemas.microsoft.com/office/powerpoint/2010/main" val="1646937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645B-1F5B-40E4-9CB7-9CFBFB74CC3E}"/>
              </a:ext>
            </a:extLst>
          </p:cNvPr>
          <p:cNvSpPr>
            <a:spLocks noGrp="1"/>
          </p:cNvSpPr>
          <p:nvPr>
            <p:ph type="title"/>
          </p:nvPr>
        </p:nvSpPr>
        <p:spPr/>
        <p:txBody>
          <a:bodyPr/>
          <a:lstStyle/>
          <a:p>
            <a:r>
              <a:rPr lang="en-US" dirty="0"/>
              <a:t>DNS Record Sets</a:t>
            </a:r>
          </a:p>
        </p:txBody>
      </p:sp>
      <p:sp>
        <p:nvSpPr>
          <p:cNvPr id="3" name="Text Placeholder 2">
            <a:extLst>
              <a:ext uri="{FF2B5EF4-FFF2-40B4-BE49-F238E27FC236}">
                <a16:creationId xmlns:a16="http://schemas.microsoft.com/office/drawing/2014/main" id="{57FB410B-FD5D-4FF3-A9E3-F58B752BA9F3}"/>
              </a:ext>
            </a:extLst>
          </p:cNvPr>
          <p:cNvSpPr>
            <a:spLocks noGrp="1"/>
          </p:cNvSpPr>
          <p:nvPr>
            <p:ph type="body" sz="quarter" idx="10"/>
          </p:nvPr>
        </p:nvSpPr>
        <p:spPr>
          <a:xfrm>
            <a:off x="584200" y="1435497"/>
            <a:ext cx="6154928" cy="4136517"/>
          </a:xfrm>
        </p:spPr>
        <p:txBody>
          <a:bodyPr/>
          <a:lstStyle/>
          <a:p>
            <a:r>
              <a:rPr lang="en-US" dirty="0"/>
              <a:t>A record set is a collection of records in a zone that have the same name and are the same type</a:t>
            </a:r>
          </a:p>
          <a:p>
            <a:r>
              <a:rPr lang="en-US" dirty="0"/>
              <a:t>You can add up to 20 records to any record set</a:t>
            </a:r>
          </a:p>
          <a:p>
            <a:r>
              <a:rPr lang="en-US" dirty="0"/>
              <a:t>A record set cannot contain two identical records</a:t>
            </a:r>
          </a:p>
          <a:p>
            <a:r>
              <a:rPr lang="en-US" dirty="0"/>
              <a:t>Changing the drop-down Type, changes the information required</a:t>
            </a:r>
          </a:p>
        </p:txBody>
      </p:sp>
      <p:pic>
        <p:nvPicPr>
          <p:cNvPr id="4" name="Picture 3" descr="Screenshot of the Add a record set page. ">
            <a:extLst>
              <a:ext uri="{FF2B5EF4-FFF2-40B4-BE49-F238E27FC236}">
                <a16:creationId xmlns:a16="http://schemas.microsoft.com/office/drawing/2014/main" id="{81D856E3-0649-4CC5-A7C9-65D9BF10AE62}"/>
              </a:ext>
            </a:extLst>
          </p:cNvPr>
          <p:cNvPicPr>
            <a:picLocks noChangeAspect="1"/>
          </p:cNvPicPr>
          <p:nvPr/>
        </p:nvPicPr>
        <p:blipFill>
          <a:blip r:embed="rId2"/>
          <a:stretch>
            <a:fillRect/>
          </a:stretch>
        </p:blipFill>
        <p:spPr>
          <a:xfrm>
            <a:off x="7518654" y="1842135"/>
            <a:ext cx="3181350" cy="3000375"/>
          </a:xfrm>
          <a:prstGeom prst="rect">
            <a:avLst/>
          </a:prstGeom>
        </p:spPr>
      </p:pic>
    </p:spTree>
    <p:extLst>
      <p:ext uri="{BB962C8B-B14F-4D97-AF65-F5344CB8AC3E}">
        <p14:creationId xmlns:p14="http://schemas.microsoft.com/office/powerpoint/2010/main" val="83334419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DNS Delegation</a:t>
            </a:r>
          </a:p>
        </p:txBody>
      </p:sp>
      <p:sp>
        <p:nvSpPr>
          <p:cNvPr id="3" name="Text Placeholder 2">
            <a:extLst>
              <a:ext uri="{FF2B5EF4-FFF2-40B4-BE49-F238E27FC236}">
                <a16:creationId xmlns:a16="http://schemas.microsoft.com/office/drawing/2014/main" id="{1AEE1E11-6CBE-4069-BCE4-4A36AF388C6D}"/>
              </a:ext>
            </a:extLst>
          </p:cNvPr>
          <p:cNvSpPr>
            <a:spLocks noGrp="1"/>
          </p:cNvSpPr>
          <p:nvPr>
            <p:ph type="body" sz="quarter" idx="10"/>
          </p:nvPr>
        </p:nvSpPr>
        <p:spPr>
          <a:xfrm>
            <a:off x="476568" y="1694347"/>
            <a:ext cx="5952807" cy="1895904"/>
          </a:xfrm>
        </p:spPr>
        <p:txBody>
          <a:bodyPr/>
          <a:lstStyle/>
          <a:p>
            <a:r>
              <a:rPr lang="en-US" dirty="0"/>
              <a:t>When delegating a domain to Azure DNS, you must use the name server names provided by Azure DNS – use all four</a:t>
            </a:r>
          </a:p>
          <a:p>
            <a:r>
              <a:rPr lang="en-US" dirty="0"/>
              <a:t>Once the DNS zone is created, update the parent registrar</a:t>
            </a:r>
          </a:p>
          <a:p>
            <a:r>
              <a:rPr lang="en-US" dirty="0"/>
              <a:t>For child zones, register the NS records in the parent domain</a:t>
            </a:r>
          </a:p>
        </p:txBody>
      </p:sp>
      <p:pic>
        <p:nvPicPr>
          <p:cNvPr id="6" name="Picture 5" descr="Screenshot from the Azure portal where in this example, the zone 'contoso.net' has been assigned name servers 'ns1-01.azure-dns.com', 'ns2-01.azure-dns.net', 'ns3-01.azure-dns.org', and 'ns4-01.azure-dns.info">
            <a:extLst>
              <a:ext uri="{FF2B5EF4-FFF2-40B4-BE49-F238E27FC236}">
                <a16:creationId xmlns:a16="http://schemas.microsoft.com/office/drawing/2014/main" id="{EA1488B2-8B73-4A2F-A7A4-088BF68FD65A}"/>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7379956" y="2475396"/>
            <a:ext cx="3505689" cy="1704762"/>
          </a:xfrm>
          <a:prstGeom prst="rect">
            <a:avLst/>
          </a:prstGeom>
        </p:spPr>
      </p:pic>
    </p:spTree>
    <p:extLst>
      <p:ext uri="{BB962C8B-B14F-4D97-AF65-F5344CB8AC3E}">
        <p14:creationId xmlns:p14="http://schemas.microsoft.com/office/powerpoint/2010/main" val="413857470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5605-C6B8-454F-991A-3BC0214DCFD8}"/>
              </a:ext>
            </a:extLst>
          </p:cNvPr>
          <p:cNvSpPr>
            <a:spLocks noGrp="1"/>
          </p:cNvSpPr>
          <p:nvPr>
            <p:ph type="title"/>
          </p:nvPr>
        </p:nvSpPr>
        <p:spPr/>
        <p:txBody>
          <a:bodyPr/>
          <a:lstStyle/>
          <a:p>
            <a:r>
              <a:rPr lang="en-US" dirty="0"/>
              <a:t>DNS for Private Domains</a:t>
            </a:r>
          </a:p>
        </p:txBody>
      </p:sp>
      <p:sp>
        <p:nvSpPr>
          <p:cNvPr id="3" name="Text Placeholder 2">
            <a:extLst>
              <a:ext uri="{FF2B5EF4-FFF2-40B4-BE49-F238E27FC236}">
                <a16:creationId xmlns:a16="http://schemas.microsoft.com/office/drawing/2014/main" id="{4221813D-F1DF-424E-8C96-7BFC93F38FD3}"/>
              </a:ext>
            </a:extLst>
          </p:cNvPr>
          <p:cNvSpPr>
            <a:spLocks noGrp="1"/>
          </p:cNvSpPr>
          <p:nvPr>
            <p:ph type="body" sz="quarter" idx="10"/>
          </p:nvPr>
        </p:nvSpPr>
        <p:spPr>
          <a:xfrm>
            <a:off x="584200" y="1435497"/>
            <a:ext cx="5898896" cy="4825937"/>
          </a:xfrm>
        </p:spPr>
        <p:txBody>
          <a:bodyPr/>
          <a:lstStyle/>
          <a:p>
            <a:r>
              <a:rPr lang="en-US" dirty="0"/>
              <a:t>Use your own custom domain names</a:t>
            </a:r>
          </a:p>
          <a:p>
            <a:r>
              <a:rPr lang="en-US" dirty="0"/>
              <a:t>Provides name resolution for VMs within a VNet and between VNets</a:t>
            </a:r>
          </a:p>
          <a:p>
            <a:r>
              <a:rPr lang="en-US" dirty="0"/>
              <a:t>Automatic hostname record management</a:t>
            </a:r>
          </a:p>
          <a:p>
            <a:r>
              <a:rPr lang="en-US" dirty="0"/>
              <a:t>Removes the need for custom DNS solutions</a:t>
            </a:r>
          </a:p>
          <a:p>
            <a:r>
              <a:rPr lang="en-US" dirty="0"/>
              <a:t>Use all common DNS records types</a:t>
            </a:r>
          </a:p>
          <a:p>
            <a:r>
              <a:rPr lang="en-US" dirty="0"/>
              <a:t>Available in all Azure regions</a:t>
            </a:r>
          </a:p>
          <a:p>
            <a:endParaRPr lang="en-US" dirty="0"/>
          </a:p>
        </p:txBody>
      </p:sp>
      <p:pic>
        <p:nvPicPr>
          <p:cNvPr id="5" name="Picture 4" descr="Diagram showing a VM requesting and receiving a local IP address from Azure DNS. The IP address is used to communicate with another VM in the same virtual network. ">
            <a:extLst>
              <a:ext uri="{FF2B5EF4-FFF2-40B4-BE49-F238E27FC236}">
                <a16:creationId xmlns:a16="http://schemas.microsoft.com/office/drawing/2014/main" id="{F8DD0FB6-C7EB-4857-B5D6-372D0DDD0D8F}"/>
              </a:ext>
            </a:extLst>
          </p:cNvPr>
          <p:cNvPicPr>
            <a:picLocks noChangeAspect="1"/>
          </p:cNvPicPr>
          <p:nvPr/>
        </p:nvPicPr>
        <p:blipFill>
          <a:blip r:embed="rId2"/>
          <a:stretch>
            <a:fillRect/>
          </a:stretch>
        </p:blipFill>
        <p:spPr>
          <a:xfrm>
            <a:off x="6865013" y="1874520"/>
            <a:ext cx="5179540" cy="2958275"/>
          </a:xfrm>
          <a:prstGeom prst="rect">
            <a:avLst/>
          </a:prstGeom>
        </p:spPr>
      </p:pic>
    </p:spTree>
    <p:extLst>
      <p:ext uri="{BB962C8B-B14F-4D97-AF65-F5344CB8AC3E}">
        <p14:creationId xmlns:p14="http://schemas.microsoft.com/office/powerpoint/2010/main" val="84453254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Virtual Networks</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Private Zone Scenarios</a:t>
            </a:r>
          </a:p>
        </p:txBody>
      </p:sp>
      <p:sp>
        <p:nvSpPr>
          <p:cNvPr id="8" name="Text Placeholder 5">
            <a:extLst>
              <a:ext uri="{FF2B5EF4-FFF2-40B4-BE49-F238E27FC236}">
                <a16:creationId xmlns:a16="http://schemas.microsoft.com/office/drawing/2014/main" id="{195E3433-F99E-4046-8121-61855E87D55E}"/>
              </a:ext>
            </a:extLst>
          </p:cNvPr>
          <p:cNvSpPr>
            <a:spLocks noGrp="1"/>
          </p:cNvSpPr>
          <p:nvPr>
            <p:ph type="body" sz="quarter" idx="10"/>
          </p:nvPr>
        </p:nvSpPr>
        <p:spPr>
          <a:xfrm>
            <a:off x="454991" y="4506688"/>
            <a:ext cx="11018520" cy="1465016"/>
          </a:xfrm>
        </p:spPr>
        <p:txBody>
          <a:bodyPr/>
          <a:lstStyle/>
          <a:p>
            <a:r>
              <a:rPr lang="en-US" dirty="0"/>
              <a:t>DNS resolution in VNet1 is private and not accessible from the Internet</a:t>
            </a:r>
          </a:p>
          <a:p>
            <a:r>
              <a:rPr lang="en-US" dirty="0"/>
              <a:t>DNS queries across the virtual networks are resolved</a:t>
            </a:r>
          </a:p>
          <a:p>
            <a:r>
              <a:rPr lang="en-US" dirty="0"/>
              <a:t>Reverse DNS queries are scoped to the same virtual network</a:t>
            </a:r>
          </a:p>
        </p:txBody>
      </p:sp>
      <p:grpSp>
        <p:nvGrpSpPr>
          <p:cNvPr id="2" name="Group 1" descr="Diagram showing VNet1 as the registration VNet and VNet1 as the resolution VNet. Azure DNS is providing private zone records for the two VNets. ">
            <a:extLst>
              <a:ext uri="{FF2B5EF4-FFF2-40B4-BE49-F238E27FC236}">
                <a16:creationId xmlns:a16="http://schemas.microsoft.com/office/drawing/2014/main" id="{FE24B6EA-A9FF-4585-A9F6-E9FFD4B61A74}"/>
              </a:ext>
            </a:extLst>
          </p:cNvPr>
          <p:cNvGrpSpPr/>
          <p:nvPr/>
        </p:nvGrpSpPr>
        <p:grpSpPr>
          <a:xfrm>
            <a:off x="1877875" y="1361661"/>
            <a:ext cx="7405273" cy="2768876"/>
            <a:chOff x="1877875" y="1361661"/>
            <a:chExt cx="7405273" cy="2768876"/>
          </a:xfrm>
        </p:grpSpPr>
        <p:pic>
          <p:nvPicPr>
            <p:cNvPr id="3" name="Picture 2" descr="Diagram showing VNet1 as the registration VNet and VNet1 as the resolution VNet. Azure DNS is providing private zone records for the two VNets. ">
              <a:extLst>
                <a:ext uri="{FF2B5EF4-FFF2-40B4-BE49-F238E27FC236}">
                  <a16:creationId xmlns:a16="http://schemas.microsoft.com/office/drawing/2014/main" id="{91506BEC-5F15-4C33-BAFC-2CEB48AA3617}"/>
                </a:ext>
              </a:extLst>
            </p:cNvPr>
            <p:cNvPicPr>
              <a:picLocks noChangeAspect="1"/>
            </p:cNvPicPr>
            <p:nvPr/>
          </p:nvPicPr>
          <p:blipFill>
            <a:blip r:embed="rId3"/>
            <a:stretch>
              <a:fillRect/>
            </a:stretch>
          </p:blipFill>
          <p:spPr>
            <a:xfrm>
              <a:off x="1877875" y="1361661"/>
              <a:ext cx="6384731" cy="2768876"/>
            </a:xfrm>
            <a:prstGeom prst="rect">
              <a:avLst/>
            </a:prstGeom>
          </p:spPr>
        </p:pic>
        <p:sp>
          <p:nvSpPr>
            <p:cNvPr id="4" name="Rectangle 3">
              <a:extLst>
                <a:ext uri="{FF2B5EF4-FFF2-40B4-BE49-F238E27FC236}">
                  <a16:creationId xmlns:a16="http://schemas.microsoft.com/office/drawing/2014/main" id="{A3474874-1B42-4546-A15B-9D3BDF62ABD1}"/>
                </a:ext>
              </a:extLst>
            </p:cNvPr>
            <p:cNvSpPr/>
            <p:nvPr/>
          </p:nvSpPr>
          <p:spPr bwMode="auto">
            <a:xfrm>
              <a:off x="7733760" y="2228254"/>
              <a:ext cx="1549388" cy="97123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VNet2</a:t>
              </a:r>
            </a:p>
            <a:p>
              <a:pPr algn="l"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Resolution</a:t>
              </a:r>
            </a:p>
          </p:txBody>
        </p:sp>
        <p:cxnSp>
          <p:nvCxnSpPr>
            <p:cNvPr id="6" name="Straight Arrow Connector 5">
              <a:extLst>
                <a:ext uri="{FF2B5EF4-FFF2-40B4-BE49-F238E27FC236}">
                  <a16:creationId xmlns:a16="http://schemas.microsoft.com/office/drawing/2014/main" id="{9DDC4432-4233-4C00-8E0C-A0FD581FE5FC}"/>
                </a:ext>
              </a:extLst>
            </p:cNvPr>
            <p:cNvCxnSpPr>
              <a:cxnSpLocks/>
              <a:endCxn id="4" idx="1"/>
            </p:cNvCxnSpPr>
            <p:nvPr/>
          </p:nvCxnSpPr>
          <p:spPr>
            <a:xfrm>
              <a:off x="7185097" y="2713872"/>
              <a:ext cx="548662" cy="0"/>
            </a:xfrm>
            <a:prstGeom prst="straightConnector1">
              <a:avLst/>
            </a:prstGeom>
            <a:ln w="1905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589415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A1961-EF07-4B34-A4F5-A97D1136528C}"/>
              </a:ext>
            </a:extLst>
          </p:cNvPr>
          <p:cNvSpPr>
            <a:spLocks noGrp="1"/>
          </p:cNvSpPr>
          <p:nvPr>
            <p:ph type="title"/>
          </p:nvPr>
        </p:nvSpPr>
        <p:spPr/>
        <p:txBody>
          <a:bodyPr/>
          <a:lstStyle/>
          <a:p>
            <a:r>
              <a:rPr lang="en-US" dirty="0"/>
              <a:t>Demonstration – DNS Name Resolution</a:t>
            </a:r>
          </a:p>
        </p:txBody>
      </p:sp>
      <p:sp>
        <p:nvSpPr>
          <p:cNvPr id="3" name="Text Placeholder 2">
            <a:extLst>
              <a:ext uri="{FF2B5EF4-FFF2-40B4-BE49-F238E27FC236}">
                <a16:creationId xmlns:a16="http://schemas.microsoft.com/office/drawing/2014/main" id="{9FE4D301-447F-48F2-9631-A2EFC31CE8C8}"/>
              </a:ext>
            </a:extLst>
          </p:cNvPr>
          <p:cNvSpPr>
            <a:spLocks noGrp="1"/>
          </p:cNvSpPr>
          <p:nvPr>
            <p:ph type="body" sz="quarter" idx="10"/>
          </p:nvPr>
        </p:nvSpPr>
        <p:spPr>
          <a:xfrm>
            <a:off x="584200" y="1435497"/>
            <a:ext cx="11018520" cy="3016210"/>
          </a:xfrm>
        </p:spPr>
        <p:txBody>
          <a:bodyPr/>
          <a:lstStyle/>
          <a:p>
            <a:r>
              <a:rPr lang="en-US" dirty="0"/>
              <a:t>Create a DNS zone</a:t>
            </a:r>
          </a:p>
          <a:p>
            <a:r>
              <a:rPr lang="en-US" dirty="0"/>
              <a:t>Add a DNS record set</a:t>
            </a:r>
          </a:p>
          <a:p>
            <a:r>
              <a:rPr lang="en-US" dirty="0"/>
              <a:t>Use PowerShell to view DNS information</a:t>
            </a:r>
          </a:p>
          <a:p>
            <a:r>
              <a:rPr lang="en-US" dirty="0"/>
              <a:t>View your name servers</a:t>
            </a:r>
          </a:p>
          <a:p>
            <a:r>
              <a:rPr lang="en-US" dirty="0"/>
              <a:t>Test the resolution</a:t>
            </a:r>
          </a:p>
          <a:p>
            <a:r>
              <a:rPr lang="en-US" dirty="0"/>
              <a:t>Explore DNS metrics</a:t>
            </a:r>
          </a:p>
        </p:txBody>
      </p:sp>
    </p:spTree>
    <p:extLst>
      <p:ext uri="{BB962C8B-B14F-4D97-AF65-F5344CB8AC3E}">
        <p14:creationId xmlns:p14="http://schemas.microsoft.com/office/powerpoint/2010/main" val="228946496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04: Network Security Groups  (NSGs)</a:t>
            </a:r>
          </a:p>
        </p:txBody>
      </p:sp>
    </p:spTree>
    <p:extLst>
      <p:ext uri="{BB962C8B-B14F-4D97-AF65-F5344CB8AC3E}">
        <p14:creationId xmlns:p14="http://schemas.microsoft.com/office/powerpoint/2010/main" val="1789238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p:txBody>
          <a:bodyPr/>
          <a:lstStyle/>
          <a:p>
            <a:r>
              <a:rPr lang="en-US" dirty="0"/>
              <a:t>Network Security Groups Overview</a:t>
            </a:r>
          </a:p>
        </p:txBody>
      </p:sp>
      <p:sp>
        <p:nvSpPr>
          <p:cNvPr id="3" name="Text Placeholder 2">
            <a:extLst>
              <a:ext uri="{FF2B5EF4-FFF2-40B4-BE49-F238E27FC236}">
                <a16:creationId xmlns:a16="http://schemas.microsoft.com/office/drawing/2014/main" id="{845E3F00-128B-4CD3-BE87-E0A69987626F}"/>
              </a:ext>
            </a:extLst>
          </p:cNvPr>
          <p:cNvSpPr>
            <a:spLocks noGrp="1"/>
          </p:cNvSpPr>
          <p:nvPr>
            <p:ph type="body" sz="quarter" idx="10"/>
          </p:nvPr>
        </p:nvSpPr>
        <p:spPr>
          <a:xfrm>
            <a:off x="584200" y="1435497"/>
            <a:ext cx="11018520" cy="2499146"/>
          </a:xfrm>
        </p:spPr>
        <p:txBody>
          <a:bodyPr/>
          <a:lstStyle/>
          <a:p>
            <a:r>
              <a:rPr lang="en-US" dirty="0"/>
              <a:t>Network Security Groups </a:t>
            </a:r>
          </a:p>
          <a:p>
            <a:r>
              <a:rPr lang="en-US" dirty="0"/>
              <a:t>NSG Rules</a:t>
            </a:r>
          </a:p>
          <a:p>
            <a:r>
              <a:rPr lang="en-US" dirty="0"/>
              <a:t>NSG Effective Rules</a:t>
            </a:r>
          </a:p>
          <a:p>
            <a:r>
              <a:rPr lang="en-US" dirty="0"/>
              <a:t>Creating NSG Rules</a:t>
            </a:r>
          </a:p>
          <a:p>
            <a:r>
              <a:rPr lang="en-US" dirty="0"/>
              <a:t>Demonstration - NSGs</a:t>
            </a:r>
          </a:p>
        </p:txBody>
      </p:sp>
    </p:spTree>
    <p:extLst>
      <p:ext uri="{BB962C8B-B14F-4D97-AF65-F5344CB8AC3E}">
        <p14:creationId xmlns:p14="http://schemas.microsoft.com/office/powerpoint/2010/main" val="94199651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Network Security Groups (NSG)</a:t>
            </a:r>
          </a:p>
        </p:txBody>
      </p:sp>
      <p:sp>
        <p:nvSpPr>
          <p:cNvPr id="3" name="Text Placeholder 2">
            <a:extLst>
              <a:ext uri="{FF2B5EF4-FFF2-40B4-BE49-F238E27FC236}">
                <a16:creationId xmlns:a16="http://schemas.microsoft.com/office/drawing/2014/main" id="{9E21812E-01E8-44BA-BE97-5E9E1FBBF788}"/>
              </a:ext>
            </a:extLst>
          </p:cNvPr>
          <p:cNvSpPr>
            <a:spLocks noGrp="1"/>
          </p:cNvSpPr>
          <p:nvPr>
            <p:ph type="body" sz="quarter" idx="10"/>
          </p:nvPr>
        </p:nvSpPr>
        <p:spPr>
          <a:xfrm>
            <a:off x="584200" y="3984703"/>
            <a:ext cx="10507472" cy="2326791"/>
          </a:xfrm>
        </p:spPr>
        <p:txBody>
          <a:bodyPr/>
          <a:lstStyle/>
          <a:p>
            <a:r>
              <a:rPr lang="en-US" dirty="0"/>
              <a:t>You can limit network traffic to resources in a virtual network using a NSG</a:t>
            </a:r>
            <a:endParaRPr lang="bs-Latn-BA" dirty="0"/>
          </a:p>
          <a:p>
            <a:r>
              <a:rPr lang="en-US" dirty="0"/>
              <a:t>A NSG contains a list of security rules that allow or deny inbound or outbound network traffic </a:t>
            </a:r>
          </a:p>
          <a:p>
            <a:r>
              <a:rPr lang="en-US" dirty="0"/>
              <a:t>An NSG can be associated to a subnet or a network interface </a:t>
            </a:r>
          </a:p>
        </p:txBody>
      </p:sp>
      <p:pic>
        <p:nvPicPr>
          <p:cNvPr id="11" name="Picture 10" descr="Screenshot of the virtual machine Overview blade in the Azure portal. The Security rules and Associated with information is highlighted.">
            <a:extLst>
              <a:ext uri="{FF2B5EF4-FFF2-40B4-BE49-F238E27FC236}">
                <a16:creationId xmlns:a16="http://schemas.microsoft.com/office/drawing/2014/main" id="{2F66B6B3-330A-4499-A426-8A5CA8D15176}"/>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2151983" y="1330325"/>
            <a:ext cx="7190476" cy="2343477"/>
          </a:xfrm>
          <a:prstGeom prst="rect">
            <a:avLst/>
          </a:prstGeom>
          <a:ln>
            <a:solidFill>
              <a:schemeClr val="accent1"/>
            </a:solidFill>
          </a:ln>
        </p:spPr>
      </p:pic>
    </p:spTree>
    <p:extLst>
      <p:ext uri="{BB962C8B-B14F-4D97-AF65-F5344CB8AC3E}">
        <p14:creationId xmlns:p14="http://schemas.microsoft.com/office/powerpoint/2010/main" val="769872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NSG Rules</a:t>
            </a:r>
          </a:p>
        </p:txBody>
      </p:sp>
      <p:sp>
        <p:nvSpPr>
          <p:cNvPr id="8" name="Text Placeholder 7">
            <a:extLst>
              <a:ext uri="{FF2B5EF4-FFF2-40B4-BE49-F238E27FC236}">
                <a16:creationId xmlns:a16="http://schemas.microsoft.com/office/drawing/2014/main" id="{37B485B1-04A3-4531-A6A1-CA384C8FFB95}"/>
              </a:ext>
            </a:extLst>
          </p:cNvPr>
          <p:cNvSpPr>
            <a:spLocks noGrp="1"/>
          </p:cNvSpPr>
          <p:nvPr>
            <p:ph type="body" sz="quarter" idx="10"/>
          </p:nvPr>
        </p:nvSpPr>
        <p:spPr>
          <a:xfrm>
            <a:off x="584200" y="1435496"/>
            <a:ext cx="5492509" cy="4050340"/>
          </a:xfrm>
        </p:spPr>
        <p:txBody>
          <a:bodyPr/>
          <a:lstStyle/>
          <a:p>
            <a:r>
              <a:rPr lang="en-US" dirty="0">
                <a:solidFill>
                  <a:srgbClr val="3C3C3C"/>
                </a:solidFill>
                <a:ea typeface="Times New Roman" panose="02020603050405020304" pitchFamily="18" charset="0"/>
              </a:rPr>
              <a:t>Security rules in NSGs enable you to filter network traffic that can flow in and out of virtual network subnets and network interfaces. </a:t>
            </a:r>
          </a:p>
          <a:p>
            <a:r>
              <a:rPr lang="en-US" dirty="0"/>
              <a:t>There are default security rules. You cannot delete the default rules, but you can add other rules with a higher priority. </a:t>
            </a:r>
          </a:p>
          <a:p>
            <a:endParaRPr lang="en-US" dirty="0"/>
          </a:p>
        </p:txBody>
      </p:sp>
      <p:pic>
        <p:nvPicPr>
          <p:cNvPr id="2" name="Picture 1" descr="Screenshot of the default inbound and outbound security rules. ">
            <a:extLst>
              <a:ext uri="{FF2B5EF4-FFF2-40B4-BE49-F238E27FC236}">
                <a16:creationId xmlns:a16="http://schemas.microsoft.com/office/drawing/2014/main" id="{46DEF714-7DA8-46C4-8A89-DC1B5C303705}"/>
              </a:ext>
            </a:extLst>
          </p:cNvPr>
          <p:cNvPicPr>
            <a:picLocks noChangeAspect="1"/>
          </p:cNvPicPr>
          <p:nvPr/>
        </p:nvPicPr>
        <p:blipFill>
          <a:blip r:embed="rId3"/>
          <a:stretch>
            <a:fillRect/>
          </a:stretch>
        </p:blipFill>
        <p:spPr>
          <a:xfrm>
            <a:off x="6345946" y="1177520"/>
            <a:ext cx="5315692" cy="4887007"/>
          </a:xfrm>
          <a:prstGeom prst="rect">
            <a:avLst/>
          </a:prstGeom>
        </p:spPr>
      </p:pic>
    </p:spTree>
    <p:extLst>
      <p:ext uri="{BB962C8B-B14F-4D97-AF65-F5344CB8AC3E}">
        <p14:creationId xmlns:p14="http://schemas.microsoft.com/office/powerpoint/2010/main" val="759302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NSG Effective Rules</a:t>
            </a:r>
          </a:p>
        </p:txBody>
      </p:sp>
      <p:sp>
        <p:nvSpPr>
          <p:cNvPr id="5" name="Text Placeholder 4">
            <a:extLst>
              <a:ext uri="{FF2B5EF4-FFF2-40B4-BE49-F238E27FC236}">
                <a16:creationId xmlns:a16="http://schemas.microsoft.com/office/drawing/2014/main" id="{8CF8207D-B662-4CD9-BBA7-B833BC3B26DE}"/>
              </a:ext>
            </a:extLst>
          </p:cNvPr>
          <p:cNvSpPr>
            <a:spLocks noGrp="1"/>
          </p:cNvSpPr>
          <p:nvPr>
            <p:ph type="body" sz="quarter" idx="10"/>
          </p:nvPr>
        </p:nvSpPr>
        <p:spPr>
          <a:xfrm>
            <a:off x="584199" y="1435100"/>
            <a:ext cx="5673725" cy="4136517"/>
          </a:xfrm>
        </p:spPr>
        <p:txBody>
          <a:bodyPr/>
          <a:lstStyle/>
          <a:p>
            <a:r>
              <a:rPr lang="en-US" dirty="0"/>
              <a:t>NSGs are evaluated independently for the subnet and NIC </a:t>
            </a:r>
          </a:p>
          <a:p>
            <a:r>
              <a:rPr lang="en-US" dirty="0">
                <a:solidFill>
                  <a:srgbClr val="3C3C3C"/>
                </a:solidFill>
                <a:ea typeface="Times New Roman" panose="02020603050405020304" pitchFamily="18" charset="0"/>
              </a:rPr>
              <a:t>An “allow” rule must exist at both levels for traffic to be admitted </a:t>
            </a:r>
          </a:p>
          <a:p>
            <a:r>
              <a:rPr lang="en-US" dirty="0">
                <a:solidFill>
                  <a:srgbClr val="3C3C3C"/>
                </a:solidFill>
                <a:ea typeface="Times New Roman" panose="02020603050405020304" pitchFamily="18" charset="0"/>
              </a:rPr>
              <a:t>Use the Effective Rules link </a:t>
            </a:r>
            <a:r>
              <a:rPr lang="en-US" dirty="0"/>
              <a:t>if you are not sure which security rules are being applied</a:t>
            </a:r>
            <a:endParaRPr lang="en-US" dirty="0">
              <a:solidFill>
                <a:srgbClr val="3C3C3C"/>
              </a:solidFill>
              <a:ea typeface="Times New Roman" panose="02020603050405020304" pitchFamily="18" charset="0"/>
            </a:endParaRPr>
          </a:p>
          <a:p>
            <a:endParaRPr lang="en-US" dirty="0"/>
          </a:p>
        </p:txBody>
      </p:sp>
      <p:pic>
        <p:nvPicPr>
          <p:cNvPr id="7" name="Picture 6" descr="A NSG is shown controlling traffic to a subnet. Inside the subnet another NSG is shown controlling traffic to a virtual machine NIC. ">
            <a:extLst>
              <a:ext uri="{FF2B5EF4-FFF2-40B4-BE49-F238E27FC236}">
                <a16:creationId xmlns:a16="http://schemas.microsoft.com/office/drawing/2014/main" id="{345F8CA4-6895-4F95-9B5A-2FD3EE05A67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04001" y="1435100"/>
            <a:ext cx="4678010" cy="2956277"/>
          </a:xfrm>
          <a:prstGeom prst="rect">
            <a:avLst/>
          </a:prstGeom>
          <a:noFill/>
        </p:spPr>
      </p:pic>
      <p:pic>
        <p:nvPicPr>
          <p:cNvPr id="6" name="Picture 5" descr="Screenshot of the Networking blade in the Azure portal. The Effective security rules link is highlighted. ">
            <a:extLst>
              <a:ext uri="{FF2B5EF4-FFF2-40B4-BE49-F238E27FC236}">
                <a16:creationId xmlns:a16="http://schemas.microsoft.com/office/drawing/2014/main" id="{C4F7421B-DDA6-4340-89A1-FE1E13458BE8}"/>
              </a:ext>
            </a:extLst>
          </p:cNvPr>
          <p:cNvPicPr>
            <a:picLocks noChangeAspect="1"/>
          </p:cNvPicPr>
          <p:nvPr/>
        </p:nvPicPr>
        <p:blipFill>
          <a:blip r:embed="rId4"/>
          <a:stretch>
            <a:fillRect/>
          </a:stretch>
        </p:blipFill>
        <p:spPr>
          <a:xfrm>
            <a:off x="6380514" y="4793720"/>
            <a:ext cx="4962525" cy="628650"/>
          </a:xfrm>
          <a:prstGeom prst="rect">
            <a:avLst/>
          </a:prstGeom>
        </p:spPr>
      </p:pic>
    </p:spTree>
    <p:extLst>
      <p:ext uri="{BB962C8B-B14F-4D97-AF65-F5344CB8AC3E}">
        <p14:creationId xmlns:p14="http://schemas.microsoft.com/office/powerpoint/2010/main" val="90799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Creating NSG Rules</a:t>
            </a:r>
          </a:p>
        </p:txBody>
      </p:sp>
      <p:sp>
        <p:nvSpPr>
          <p:cNvPr id="7" name="Text Placeholder 5">
            <a:extLst>
              <a:ext uri="{FF2B5EF4-FFF2-40B4-BE49-F238E27FC236}">
                <a16:creationId xmlns:a16="http://schemas.microsoft.com/office/drawing/2014/main" id="{EA6B19EF-6F9D-4A6A-B191-D7CD3513609B}"/>
              </a:ext>
            </a:extLst>
          </p:cNvPr>
          <p:cNvSpPr>
            <a:spLocks noGrp="1"/>
          </p:cNvSpPr>
          <p:nvPr>
            <p:ph type="body" sz="quarter" idx="10"/>
          </p:nvPr>
        </p:nvSpPr>
        <p:spPr>
          <a:xfrm>
            <a:off x="584200" y="1435497"/>
            <a:ext cx="6054344" cy="3705630"/>
          </a:xfrm>
        </p:spPr>
        <p:txBody>
          <a:bodyPr/>
          <a:lstStyle/>
          <a:p>
            <a:r>
              <a:rPr lang="en-US" dirty="0"/>
              <a:t>Select from a large variety of services </a:t>
            </a:r>
          </a:p>
          <a:p>
            <a:r>
              <a:rPr lang="en-US" b="1" dirty="0"/>
              <a:t>Service</a:t>
            </a:r>
            <a:r>
              <a:rPr lang="en-US" dirty="0"/>
              <a:t> - The destination protocol and port range for this rule</a:t>
            </a:r>
          </a:p>
          <a:p>
            <a:r>
              <a:rPr lang="en-US" b="1" dirty="0"/>
              <a:t>Port ranges </a:t>
            </a:r>
            <a:r>
              <a:rPr lang="en-US" dirty="0"/>
              <a:t>– Single port or multiple ports</a:t>
            </a:r>
          </a:p>
          <a:p>
            <a:r>
              <a:rPr lang="en-US" b="1" dirty="0"/>
              <a:t>Priority</a:t>
            </a:r>
            <a:r>
              <a:rPr lang="en-US" dirty="0"/>
              <a:t> - The lower the number, the higher the priority</a:t>
            </a:r>
          </a:p>
        </p:txBody>
      </p:sp>
      <p:pic>
        <p:nvPicPr>
          <p:cNvPr id="6" name="Picture 5" descr="Screenshot of the Add inbound security rule page in the Azure portal. The Advanced configuration link is highlighted. Custom services are shown such as HTTP, HTTPS, and SSH. ">
            <a:extLst>
              <a:ext uri="{FF2B5EF4-FFF2-40B4-BE49-F238E27FC236}">
                <a16:creationId xmlns:a16="http://schemas.microsoft.com/office/drawing/2014/main" id="{52538E0A-9EA2-470F-B4E2-6343E575B290}"/>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7420329" y="1806575"/>
            <a:ext cx="3523793" cy="3231160"/>
          </a:xfrm>
          <a:prstGeom prst="rect">
            <a:avLst/>
          </a:prstGeom>
        </p:spPr>
      </p:pic>
    </p:spTree>
    <p:extLst>
      <p:ext uri="{BB962C8B-B14F-4D97-AF65-F5344CB8AC3E}">
        <p14:creationId xmlns:p14="http://schemas.microsoft.com/office/powerpoint/2010/main" val="4142514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2E84E-1BED-49C3-9537-ACBBFC4FBDF0}"/>
              </a:ext>
            </a:extLst>
          </p:cNvPr>
          <p:cNvSpPr>
            <a:spLocks noGrp="1"/>
          </p:cNvSpPr>
          <p:nvPr>
            <p:ph type="title"/>
          </p:nvPr>
        </p:nvSpPr>
        <p:spPr/>
        <p:txBody>
          <a:bodyPr/>
          <a:lstStyle/>
          <a:p>
            <a:r>
              <a:rPr lang="en-US" dirty="0"/>
              <a:t>Demonstration – Network Security Rules</a:t>
            </a:r>
          </a:p>
        </p:txBody>
      </p:sp>
      <p:sp>
        <p:nvSpPr>
          <p:cNvPr id="3" name="Text Placeholder 2">
            <a:extLst>
              <a:ext uri="{FF2B5EF4-FFF2-40B4-BE49-F238E27FC236}">
                <a16:creationId xmlns:a16="http://schemas.microsoft.com/office/drawing/2014/main" id="{EA13A14C-8C77-4E04-BBFC-903A3D33E7D0}"/>
              </a:ext>
            </a:extLst>
          </p:cNvPr>
          <p:cNvSpPr>
            <a:spLocks noGrp="1"/>
          </p:cNvSpPr>
          <p:nvPr>
            <p:ph type="body" sz="quarter" idx="10"/>
          </p:nvPr>
        </p:nvSpPr>
        <p:spPr>
          <a:xfrm>
            <a:off x="584200" y="1435497"/>
            <a:ext cx="11018520" cy="1465016"/>
          </a:xfrm>
        </p:spPr>
        <p:txBody>
          <a:bodyPr/>
          <a:lstStyle/>
          <a:p>
            <a:r>
              <a:rPr lang="en-US" dirty="0"/>
              <a:t>Access the NSGs blade</a:t>
            </a:r>
          </a:p>
          <a:p>
            <a:r>
              <a:rPr lang="en-US" dirty="0"/>
              <a:t>Add a new NSGs</a:t>
            </a:r>
          </a:p>
          <a:p>
            <a:r>
              <a:rPr lang="en-US" dirty="0"/>
              <a:t>Explore inbound and outbound rules</a:t>
            </a:r>
          </a:p>
        </p:txBody>
      </p:sp>
    </p:spTree>
    <p:extLst>
      <p:ext uri="{BB962C8B-B14F-4D97-AF65-F5344CB8AC3E}">
        <p14:creationId xmlns:p14="http://schemas.microsoft.com/office/powerpoint/2010/main" val="85511300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05</a:t>
            </a:r>
            <a:r>
              <a:rPr lang="en-US"/>
              <a:t>: </a:t>
            </a:r>
            <a:r>
              <a:rPr lang="en-US" dirty="0"/>
              <a:t>Lab and </a:t>
            </a:r>
            <a:r>
              <a:rPr lang="en-US"/>
              <a:t>Review Questions</a:t>
            </a:r>
            <a:endParaRPr lang="en-US" dirty="0"/>
          </a:p>
        </p:txBody>
      </p:sp>
    </p:spTree>
    <p:extLst>
      <p:ext uri="{BB962C8B-B14F-4D97-AF65-F5344CB8AC3E}">
        <p14:creationId xmlns:p14="http://schemas.microsoft.com/office/powerpoint/2010/main" val="207212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p:txBody>
          <a:bodyPr/>
          <a:lstStyle/>
          <a:p>
            <a:r>
              <a:rPr lang="en-US" dirty="0"/>
              <a:t>Virtual Networks Overview</a:t>
            </a:r>
          </a:p>
        </p:txBody>
      </p:sp>
      <p:sp>
        <p:nvSpPr>
          <p:cNvPr id="3" name="Text Placeholder 2">
            <a:extLst>
              <a:ext uri="{FF2B5EF4-FFF2-40B4-BE49-F238E27FC236}">
                <a16:creationId xmlns:a16="http://schemas.microsoft.com/office/drawing/2014/main" id="{845E3F00-128B-4CD3-BE87-E0A69987626F}"/>
              </a:ext>
            </a:extLst>
          </p:cNvPr>
          <p:cNvSpPr>
            <a:spLocks noGrp="1"/>
          </p:cNvSpPr>
          <p:nvPr>
            <p:ph type="body" sz="quarter" idx="10"/>
          </p:nvPr>
        </p:nvSpPr>
        <p:spPr>
          <a:xfrm>
            <a:off x="584200" y="1435497"/>
            <a:ext cx="11018520" cy="4050340"/>
          </a:xfrm>
        </p:spPr>
        <p:txBody>
          <a:bodyPr/>
          <a:lstStyle/>
          <a:p>
            <a:r>
              <a:rPr lang="en-US" dirty="0"/>
              <a:t>Azure Networking Components</a:t>
            </a:r>
          </a:p>
          <a:p>
            <a:r>
              <a:rPr lang="en-US" dirty="0"/>
              <a:t>Virtual Networks</a:t>
            </a:r>
          </a:p>
          <a:p>
            <a:r>
              <a:rPr lang="en-US" dirty="0"/>
              <a:t>Subnets</a:t>
            </a:r>
          </a:p>
          <a:p>
            <a:r>
              <a:rPr lang="en-US" dirty="0"/>
              <a:t>Implementing Virtual Networks</a:t>
            </a:r>
          </a:p>
          <a:p>
            <a:r>
              <a:rPr lang="en-US" dirty="0"/>
              <a:t>Demonstration – Creating Virtual Networks</a:t>
            </a:r>
          </a:p>
          <a:p>
            <a:r>
              <a:rPr lang="en-US" dirty="0"/>
              <a:t>Multiple NICs in Virtual Machines</a:t>
            </a:r>
          </a:p>
          <a:p>
            <a:r>
              <a:rPr lang="en-US" dirty="0"/>
              <a:t>Demonstration – Create VMs with Multiple NICs</a:t>
            </a:r>
          </a:p>
          <a:p>
            <a:endParaRPr lang="en-US" dirty="0"/>
          </a:p>
        </p:txBody>
      </p:sp>
    </p:spTree>
    <p:extLst>
      <p:ext uri="{BB962C8B-B14F-4D97-AF65-F5344CB8AC3E}">
        <p14:creationId xmlns:p14="http://schemas.microsoft.com/office/powerpoint/2010/main" val="4074022650"/>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55C8-6368-4BBB-A9E6-0DE88363DA1D}"/>
              </a:ext>
            </a:extLst>
          </p:cNvPr>
          <p:cNvSpPr>
            <a:spLocks noGrp="1"/>
          </p:cNvSpPr>
          <p:nvPr>
            <p:ph type="title"/>
          </p:nvPr>
        </p:nvSpPr>
        <p:spPr/>
        <p:txBody>
          <a:bodyPr/>
          <a:lstStyle/>
          <a:p>
            <a:r>
              <a:rPr lang="en-US" dirty="0"/>
              <a:t>Lab – Configure Azure DNS</a:t>
            </a:r>
          </a:p>
        </p:txBody>
      </p:sp>
      <p:sp>
        <p:nvSpPr>
          <p:cNvPr id="3" name="Text Placeholder 2">
            <a:extLst>
              <a:ext uri="{FF2B5EF4-FFF2-40B4-BE49-F238E27FC236}">
                <a16:creationId xmlns:a16="http://schemas.microsoft.com/office/drawing/2014/main" id="{76AA030A-0331-4BAD-B57E-71AE2526CC18}"/>
              </a:ext>
            </a:extLst>
          </p:cNvPr>
          <p:cNvSpPr>
            <a:spLocks noGrp="1"/>
          </p:cNvSpPr>
          <p:nvPr>
            <p:ph type="body" sz="quarter" idx="10"/>
          </p:nvPr>
        </p:nvSpPr>
        <p:spPr>
          <a:xfrm>
            <a:off x="584200" y="1435497"/>
            <a:ext cx="10505831" cy="4555093"/>
          </a:xfrm>
        </p:spPr>
        <p:txBody>
          <a:bodyPr/>
          <a:lstStyle/>
          <a:p>
            <a:pPr marL="0" indent="0">
              <a:buNone/>
            </a:pPr>
            <a:r>
              <a:rPr lang="en-US" dirty="0"/>
              <a:t>Adatum Corporation wants to implement public and private DNS service in Azure without having to deploy its own DNS servers.</a:t>
            </a:r>
            <a:r>
              <a:rPr lang="en-US" sz="2400" dirty="0"/>
              <a:t> </a:t>
            </a:r>
          </a:p>
          <a:p>
            <a:pPr marL="685800" lvl="1" indent="-457200">
              <a:buFont typeface="Arial" panose="020B0604020202020204" pitchFamily="34" charset="0"/>
              <a:buChar char="•"/>
            </a:pPr>
            <a:r>
              <a:rPr lang="en-US" sz="2800" b="1" dirty="0"/>
              <a:t>Exercise 1</a:t>
            </a:r>
            <a:r>
              <a:rPr lang="en-US" sz="2800" dirty="0"/>
              <a:t>. Configure Azure DNS for public domains</a:t>
            </a:r>
          </a:p>
          <a:p>
            <a:pPr marL="685800" lvl="1" indent="-457200">
              <a:buFont typeface="Arial" panose="020B0604020202020204" pitchFamily="34" charset="0"/>
              <a:buChar char="•"/>
            </a:pPr>
            <a:r>
              <a:rPr lang="en-US" sz="2800" b="1" dirty="0"/>
              <a:t>Exercise 2</a:t>
            </a:r>
            <a:r>
              <a:rPr lang="en-US" sz="2800" dirty="0"/>
              <a:t>. </a:t>
            </a:r>
            <a:r>
              <a:rPr lang="fr-FR" sz="2800" dirty="0"/>
              <a:t>Configure Azure DNS for private domains</a:t>
            </a:r>
            <a:endParaRPr lang="en-US" sz="2800" dirty="0"/>
          </a:p>
          <a:p>
            <a:pPr marL="685800" lvl="1" indent="-457200">
              <a:buFont typeface="Arial" panose="020B0604020202020204" pitchFamily="34" charset="0"/>
              <a:buChar char="•"/>
            </a:pPr>
            <a:endParaRPr lang="en-US" sz="2400" dirty="0"/>
          </a:p>
          <a:p>
            <a:pPr marL="685800" lvl="1" indent="-457200">
              <a:buFont typeface="Arial" panose="020B0604020202020204" pitchFamily="34" charset="0"/>
              <a:buChar char="•"/>
            </a:pPr>
            <a:endParaRPr lang="en-US" sz="2400" dirty="0"/>
          </a:p>
          <a:p>
            <a:pPr marL="685800" lvl="1" indent="-457200">
              <a:buFont typeface="Arial" panose="020B0604020202020204" pitchFamily="34" charset="0"/>
              <a:buChar char="•"/>
            </a:pPr>
            <a:endParaRPr lang="en-US" sz="2400" dirty="0"/>
          </a:p>
          <a:p>
            <a:pPr marL="685800" lvl="1" indent="-457200">
              <a:buFont typeface="Arial" panose="020B0604020202020204" pitchFamily="34" charset="0"/>
              <a:buChar char="•"/>
            </a:pPr>
            <a:endParaRPr lang="en-US" sz="2400" dirty="0"/>
          </a:p>
          <a:p>
            <a:pPr marL="685800" lvl="1" indent="-457200">
              <a:buFont typeface="Arial" panose="020B0604020202020204" pitchFamily="34" charset="0"/>
              <a:buChar char="•"/>
            </a:pPr>
            <a:endParaRPr lang="en-US" sz="2400" dirty="0"/>
          </a:p>
          <a:p>
            <a:pPr marL="0" indent="0">
              <a:buNone/>
            </a:pPr>
            <a:r>
              <a:rPr lang="en-US" sz="2400" dirty="0"/>
              <a:t>Lab time: 60 minutes</a:t>
            </a:r>
          </a:p>
        </p:txBody>
      </p:sp>
    </p:spTree>
    <p:extLst>
      <p:ext uri="{BB962C8B-B14F-4D97-AF65-F5344CB8AC3E}">
        <p14:creationId xmlns:p14="http://schemas.microsoft.com/office/powerpoint/2010/main" val="125736115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Module Review Questions</a:t>
            </a:r>
          </a:p>
        </p:txBody>
      </p:sp>
    </p:spTree>
    <p:extLst>
      <p:ext uri="{BB962C8B-B14F-4D97-AF65-F5344CB8AC3E}">
        <p14:creationId xmlns:p14="http://schemas.microsoft.com/office/powerpoint/2010/main" val="52649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Azure Networking Components</a:t>
            </a:r>
          </a:p>
        </p:txBody>
      </p:sp>
      <p:pic>
        <p:nvPicPr>
          <p:cNvPr id="7" name="Picture 6" descr="Screenshot of the Networking page from the Products section of Azure Documentation. Shows all the main networking components of Azure Networking, described in the following topic.">
            <a:extLst>
              <a:ext uri="{FF2B5EF4-FFF2-40B4-BE49-F238E27FC236}">
                <a16:creationId xmlns:a16="http://schemas.microsoft.com/office/drawing/2014/main" id="{CAE095D2-CEB2-49CB-86B1-47547427D075}"/>
              </a:ext>
            </a:extLst>
          </p:cNvPr>
          <p:cNvPicPr>
            <a:picLocks noChangeAspect="1"/>
          </p:cNvPicPr>
          <p:nvPr/>
        </p:nvPicPr>
        <p:blipFill>
          <a:blip r:embed="rId3"/>
          <a:stretch>
            <a:fillRect/>
          </a:stretch>
        </p:blipFill>
        <p:spPr>
          <a:xfrm>
            <a:off x="5708816" y="2148840"/>
            <a:ext cx="5877053" cy="3158002"/>
          </a:xfrm>
          <a:prstGeom prst="rect">
            <a:avLst/>
          </a:prstGeom>
        </p:spPr>
      </p:pic>
      <p:sp>
        <p:nvSpPr>
          <p:cNvPr id="3" name="Text Placeholder 2">
            <a:extLst>
              <a:ext uri="{FF2B5EF4-FFF2-40B4-BE49-F238E27FC236}">
                <a16:creationId xmlns:a16="http://schemas.microsoft.com/office/drawing/2014/main" id="{08C79525-6093-4957-B915-6381CCFCC68C}"/>
              </a:ext>
            </a:extLst>
          </p:cNvPr>
          <p:cNvSpPr>
            <a:spLocks noGrp="1"/>
          </p:cNvSpPr>
          <p:nvPr>
            <p:ph type="body" sz="quarter" idx="10"/>
          </p:nvPr>
        </p:nvSpPr>
        <p:spPr>
          <a:xfrm>
            <a:off x="584200" y="1435497"/>
            <a:ext cx="4689258" cy="4998291"/>
          </a:xfrm>
        </p:spPr>
        <p:txBody>
          <a:bodyPr/>
          <a:lstStyle/>
          <a:p>
            <a:r>
              <a:rPr lang="en-US" dirty="0"/>
              <a:t>Adopting cloud solutions can save time and simplify operations</a:t>
            </a:r>
          </a:p>
          <a:p>
            <a:r>
              <a:rPr lang="en-US" dirty="0"/>
              <a:t>Azure requires the same types of networking functionality as on-premises infrastructure</a:t>
            </a:r>
          </a:p>
          <a:p>
            <a:r>
              <a:rPr lang="en-US" dirty="0"/>
              <a:t>Azure networking offers a wide range of services and products</a:t>
            </a:r>
          </a:p>
          <a:p>
            <a:endParaRPr lang="en-US" dirty="0"/>
          </a:p>
        </p:txBody>
      </p:sp>
    </p:spTree>
    <p:extLst>
      <p:ext uri="{BB962C8B-B14F-4D97-AF65-F5344CB8AC3E}">
        <p14:creationId xmlns:p14="http://schemas.microsoft.com/office/powerpoint/2010/main" val="277876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A0DF7-843F-4CF1-994A-E870DCF34836}"/>
              </a:ext>
            </a:extLst>
          </p:cNvPr>
          <p:cNvSpPr>
            <a:spLocks noGrp="1"/>
          </p:cNvSpPr>
          <p:nvPr>
            <p:ph type="body" sz="quarter" idx="10"/>
          </p:nvPr>
        </p:nvSpPr>
        <p:spPr>
          <a:xfrm>
            <a:off x="584200" y="4286957"/>
            <a:ext cx="11018520" cy="1982081"/>
          </a:xfrm>
        </p:spPr>
        <p:txBody>
          <a:bodyPr/>
          <a:lstStyle/>
          <a:p>
            <a:r>
              <a:rPr lang="en-US" dirty="0"/>
              <a:t>Logical representation of your own network</a:t>
            </a:r>
          </a:p>
          <a:p>
            <a:r>
              <a:rPr lang="en-US" dirty="0"/>
              <a:t>Create a dedicated private cloud-only VNet</a:t>
            </a:r>
          </a:p>
          <a:p>
            <a:r>
              <a:rPr lang="en-US" dirty="0"/>
              <a:t>Securely extend your datacenter With VNets</a:t>
            </a:r>
          </a:p>
          <a:p>
            <a:r>
              <a:rPr lang="en-US" dirty="0"/>
              <a:t>Enable hybrid cloud scenarios</a:t>
            </a:r>
          </a:p>
        </p:txBody>
      </p:sp>
      <p:pic>
        <p:nvPicPr>
          <p:cNvPr id="11" name="Picture 10" descr="Diagram of a VNet with a subnet containing two virtual machines, pointing to a on-premises infrastructure and a separate virtual network, and showing connectivity with both.">
            <a:extLst>
              <a:ext uri="{FF2B5EF4-FFF2-40B4-BE49-F238E27FC236}">
                <a16:creationId xmlns:a16="http://schemas.microsoft.com/office/drawing/2014/main" id="{6904FF70-CF32-4B80-92C3-C16988E731E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38866" y="1276611"/>
            <a:ext cx="7191632" cy="2714621"/>
          </a:xfrm>
          <a:prstGeom prst="rect">
            <a:avLst/>
          </a:prstGeom>
          <a:noFill/>
        </p:spPr>
      </p:pic>
      <p:sp>
        <p:nvSpPr>
          <p:cNvPr id="4" name="Title 3">
            <a:extLst>
              <a:ext uri="{FF2B5EF4-FFF2-40B4-BE49-F238E27FC236}">
                <a16:creationId xmlns:a16="http://schemas.microsoft.com/office/drawing/2014/main" id="{00CECF43-A5B3-4EBA-84DE-4A669251E787}"/>
              </a:ext>
            </a:extLst>
          </p:cNvPr>
          <p:cNvSpPr>
            <a:spLocks noGrp="1"/>
          </p:cNvSpPr>
          <p:nvPr>
            <p:ph type="title"/>
          </p:nvPr>
        </p:nvSpPr>
        <p:spPr/>
        <p:txBody>
          <a:bodyPr/>
          <a:lstStyle/>
          <a:p>
            <a:r>
              <a:rPr lang="en-US" dirty="0"/>
              <a:t>Virtual Networks</a:t>
            </a:r>
          </a:p>
        </p:txBody>
      </p:sp>
    </p:spTree>
    <p:extLst>
      <p:ext uri="{BB962C8B-B14F-4D97-AF65-F5344CB8AC3E}">
        <p14:creationId xmlns:p14="http://schemas.microsoft.com/office/powerpoint/2010/main" val="126410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Subnets</a:t>
            </a:r>
          </a:p>
        </p:txBody>
      </p:sp>
      <p:sp>
        <p:nvSpPr>
          <p:cNvPr id="6" name="Text Placeholder 5"/>
          <p:cNvSpPr>
            <a:spLocks noGrp="1"/>
          </p:cNvSpPr>
          <p:nvPr>
            <p:ph type="body" sz="quarter" idx="10"/>
          </p:nvPr>
        </p:nvSpPr>
        <p:spPr>
          <a:xfrm>
            <a:off x="581724" y="4169800"/>
            <a:ext cx="11018520" cy="2437590"/>
          </a:xfrm>
        </p:spPr>
        <p:txBody>
          <a:bodyPr/>
          <a:lstStyle/>
          <a:p>
            <a:r>
              <a:rPr lang="en-US" sz="2400" dirty="0"/>
              <a:t>A virtual network can be segmented into one or more subnets</a:t>
            </a:r>
          </a:p>
          <a:p>
            <a:r>
              <a:rPr lang="en-US" sz="2400" dirty="0"/>
              <a:t>Subnets provide logical divisions within your network</a:t>
            </a:r>
          </a:p>
          <a:p>
            <a:r>
              <a:rPr lang="en-US" sz="2400" dirty="0"/>
              <a:t>Subnets can help improve security, increase performance, and make it easier to manage the network</a:t>
            </a:r>
          </a:p>
          <a:p>
            <a:r>
              <a:rPr lang="en-US" sz="2400" dirty="0"/>
              <a:t>Each subnet must have a unique address range - cannot overlap with other subnets in the virtual network in the subscription </a:t>
            </a:r>
            <a:endParaRPr lang="en-US" dirty="0"/>
          </a:p>
        </p:txBody>
      </p:sp>
      <p:pic>
        <p:nvPicPr>
          <p:cNvPr id="11" name="Picture 10" descr="The Create virtual network page of the Azure portal is shown. The Address space, 10.1.0.0/16, is highlighted. Connected to the address space are two subnets. Subnet 1 has an address of 10.1.0.0/17. Subnet 2 has an address of 10.1.128.0/17. ">
            <a:extLst>
              <a:ext uri="{FF2B5EF4-FFF2-40B4-BE49-F238E27FC236}">
                <a16:creationId xmlns:a16="http://schemas.microsoft.com/office/drawing/2014/main" id="{6D15669C-3217-4D27-A221-C595355188F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11497" y="1262104"/>
            <a:ext cx="7960405" cy="2766197"/>
          </a:xfrm>
          <a:prstGeom prst="rect">
            <a:avLst/>
          </a:prstGeom>
          <a:noFill/>
        </p:spPr>
      </p:pic>
    </p:spTree>
    <p:extLst>
      <p:ext uri="{BB962C8B-B14F-4D97-AF65-F5344CB8AC3E}">
        <p14:creationId xmlns:p14="http://schemas.microsoft.com/office/powerpoint/2010/main" val="204549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Implementing Virtual Networks</a:t>
            </a:r>
          </a:p>
        </p:txBody>
      </p:sp>
      <p:pic>
        <p:nvPicPr>
          <p:cNvPr id="5" name="Picture 4" descr="Screenshot of the Create virtual network page in the Azure portal. The virtual network name is new VNet and the address space is 10.1.0.0/16. The Subnet name is default and the address range is 10.1.0.0/24.">
            <a:extLst>
              <a:ext uri="{FF2B5EF4-FFF2-40B4-BE49-F238E27FC236}">
                <a16:creationId xmlns:a16="http://schemas.microsoft.com/office/drawing/2014/main" id="{2DA91447-C26E-4D6F-A6E0-CCFF4677652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302843" y="1435100"/>
            <a:ext cx="4306545" cy="3853592"/>
          </a:xfrm>
          <a:prstGeom prst="rect">
            <a:avLst/>
          </a:prstGeom>
          <a:noFill/>
          <a:ln>
            <a:solidFill>
              <a:schemeClr val="tx1"/>
            </a:solidFill>
          </a:ln>
        </p:spPr>
      </p:pic>
      <p:sp>
        <p:nvSpPr>
          <p:cNvPr id="3" name="Text Placeholder 2">
            <a:extLst>
              <a:ext uri="{FF2B5EF4-FFF2-40B4-BE49-F238E27FC236}">
                <a16:creationId xmlns:a16="http://schemas.microsoft.com/office/drawing/2014/main" id="{7363EC8A-7ACC-4D56-896F-282380E46F5E}"/>
              </a:ext>
            </a:extLst>
          </p:cNvPr>
          <p:cNvSpPr>
            <a:spLocks noGrp="1"/>
          </p:cNvSpPr>
          <p:nvPr>
            <p:ph type="body" sz="quarter" idx="10"/>
          </p:nvPr>
        </p:nvSpPr>
        <p:spPr>
          <a:xfrm>
            <a:off x="584200" y="1435497"/>
            <a:ext cx="6187303" cy="3705630"/>
          </a:xfrm>
        </p:spPr>
        <p:txBody>
          <a:bodyPr/>
          <a:lstStyle/>
          <a:p>
            <a:r>
              <a:rPr lang="en-US" dirty="0"/>
              <a:t>Create new virtual networks at any time</a:t>
            </a:r>
          </a:p>
          <a:p>
            <a:r>
              <a:rPr lang="en-US" dirty="0"/>
              <a:t>Add virtual networks when you create a virtual machine</a:t>
            </a:r>
          </a:p>
          <a:p>
            <a:r>
              <a:rPr lang="en-US" dirty="0"/>
              <a:t>Need to define the address space, and at least one subnet</a:t>
            </a:r>
          </a:p>
          <a:p>
            <a:r>
              <a:rPr lang="en-US" dirty="0"/>
              <a:t>Be careful with overlapping address spaces</a:t>
            </a:r>
          </a:p>
        </p:txBody>
      </p:sp>
    </p:spTree>
    <p:extLst>
      <p:ext uri="{BB962C8B-B14F-4D97-AF65-F5344CB8AC3E}">
        <p14:creationId xmlns:p14="http://schemas.microsoft.com/office/powerpoint/2010/main" val="285281172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01A9B-4884-43FC-B882-32050A4E731A}"/>
              </a:ext>
            </a:extLst>
          </p:cNvPr>
          <p:cNvSpPr>
            <a:spLocks noGrp="1"/>
          </p:cNvSpPr>
          <p:nvPr>
            <p:ph type="title"/>
          </p:nvPr>
        </p:nvSpPr>
        <p:spPr>
          <a:xfrm>
            <a:off x="588263" y="457200"/>
            <a:ext cx="11018520" cy="553998"/>
          </a:xfrm>
        </p:spPr>
        <p:txBody>
          <a:bodyPr/>
          <a:lstStyle/>
          <a:p>
            <a:r>
              <a:rPr lang="en-US" dirty="0"/>
              <a:t>Demonstration – Creating Virtual Networks</a:t>
            </a:r>
          </a:p>
        </p:txBody>
      </p:sp>
      <p:sp>
        <p:nvSpPr>
          <p:cNvPr id="3" name="Text Placeholder 2">
            <a:extLst>
              <a:ext uri="{FF2B5EF4-FFF2-40B4-BE49-F238E27FC236}">
                <a16:creationId xmlns:a16="http://schemas.microsoft.com/office/drawing/2014/main" id="{D07FCB18-58FA-4A6A-8A25-CD537568416E}"/>
              </a:ext>
            </a:extLst>
          </p:cNvPr>
          <p:cNvSpPr>
            <a:spLocks noGrp="1"/>
          </p:cNvSpPr>
          <p:nvPr>
            <p:ph type="body" sz="quarter" idx="10"/>
          </p:nvPr>
        </p:nvSpPr>
        <p:spPr>
          <a:xfrm>
            <a:off x="584200" y="1435497"/>
            <a:ext cx="11018520" cy="947952"/>
          </a:xfrm>
        </p:spPr>
        <p:txBody>
          <a:bodyPr/>
          <a:lstStyle/>
          <a:p>
            <a:r>
              <a:rPr lang="en-US" dirty="0"/>
              <a:t>Create a virtual network in the portal</a:t>
            </a:r>
          </a:p>
          <a:p>
            <a:r>
              <a:rPr lang="en-US" dirty="0"/>
              <a:t>Create a virtual network with PowerShell</a:t>
            </a:r>
          </a:p>
        </p:txBody>
      </p:sp>
    </p:spTree>
    <p:extLst>
      <p:ext uri="{BB962C8B-B14F-4D97-AF65-F5344CB8AC3E}">
        <p14:creationId xmlns:p14="http://schemas.microsoft.com/office/powerpoint/2010/main" val="2665455472"/>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2342</Words>
  <Application>Microsoft Office PowerPoint</Application>
  <PresentationFormat>Widescreen</PresentationFormat>
  <Paragraphs>306</Paragraphs>
  <Slides>41</Slides>
  <Notes>29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Arial</vt:lpstr>
      <vt:lpstr>Calibri</vt:lpstr>
      <vt:lpstr>Consolas</vt:lpstr>
      <vt:lpstr>Segoe UI</vt:lpstr>
      <vt:lpstr>Segoe UI Light</vt:lpstr>
      <vt:lpstr>Segoe UI Semibold</vt:lpstr>
      <vt:lpstr>Segoe UI Semilight</vt:lpstr>
      <vt:lpstr>Segoe UI VSS (Regular)</vt:lpstr>
      <vt:lpstr>Wingdings</vt:lpstr>
      <vt:lpstr>WHITE TEMPLATE</vt:lpstr>
      <vt:lpstr>AZ-103T00A Module 04:  Virtual Networking</vt:lpstr>
      <vt:lpstr>Module Overview</vt:lpstr>
      <vt:lpstr>Lesson 01: Virtual Networks</vt:lpstr>
      <vt:lpstr>Virtual Networks Overview</vt:lpstr>
      <vt:lpstr>Azure Networking Components</vt:lpstr>
      <vt:lpstr>Virtual Networks</vt:lpstr>
      <vt:lpstr>Subnets</vt:lpstr>
      <vt:lpstr>Implementing Virtual Networks</vt:lpstr>
      <vt:lpstr>Demonstration – Creating Virtual Networks</vt:lpstr>
      <vt:lpstr>Multiple NICs in Virtual Machines</vt:lpstr>
      <vt:lpstr>Demonstration – Create VMs with Multiple NICs (CLI)</vt:lpstr>
      <vt:lpstr>Lesson 02: IP Addressing and Endpoints</vt:lpstr>
      <vt:lpstr>IP Addressing Overview</vt:lpstr>
      <vt:lpstr>IP Addressing</vt:lpstr>
      <vt:lpstr>Public IP Addresses</vt:lpstr>
      <vt:lpstr>Private IP Addresses</vt:lpstr>
      <vt:lpstr>Demonstration - Manage IP Addresses</vt:lpstr>
      <vt:lpstr>Service Endpoints</vt:lpstr>
      <vt:lpstr>Service Endpoint Services</vt:lpstr>
      <vt:lpstr>Secure Access to Storage Endpoints</vt:lpstr>
      <vt:lpstr>Demonstration – Service Endpoints</vt:lpstr>
      <vt:lpstr>Lesson 03: Azure DNS</vt:lpstr>
      <vt:lpstr>Azure DNS Overview</vt:lpstr>
      <vt:lpstr>Domains and Custom Domains</vt:lpstr>
      <vt:lpstr>Verify the Custom Domain Name</vt:lpstr>
      <vt:lpstr>Azure DNS Zones</vt:lpstr>
      <vt:lpstr>DNS Record Sets</vt:lpstr>
      <vt:lpstr>DNS Delegation</vt:lpstr>
      <vt:lpstr>DNS for Private Domains</vt:lpstr>
      <vt:lpstr>Private Zone Scenarios</vt:lpstr>
      <vt:lpstr>Demonstration – DNS Name Resolution</vt:lpstr>
      <vt:lpstr>Lesson 04: Network Security Groups  (NSGs)</vt:lpstr>
      <vt:lpstr>Network Security Groups Overview</vt:lpstr>
      <vt:lpstr>Network Security Groups (NSG)</vt:lpstr>
      <vt:lpstr>NSG Rules</vt:lpstr>
      <vt:lpstr>NSG Effective Rules</vt:lpstr>
      <vt:lpstr>Creating NSG Rules</vt:lpstr>
      <vt:lpstr>Demonstration – Network Security Rules</vt:lpstr>
      <vt:lpstr>Lesson 05: Lab and Review Questions</vt:lpstr>
      <vt:lpstr>Lab – Configure Azure DNS</vt:lpstr>
      <vt:lpstr>Module Review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2019-04-16T13:13:29Z</dcterms:created>
  <dcterms:modified xsi:type="dcterms:W3CDTF">2019-04-16T13:13:36Z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cynthist@microsoft.com</vt:lpwstr>
  </property>
  <property fmtid="{D5CDD505-2E9C-101B-9397-08002B2CF9AE}" pid="5" name="MSIP_Label_f42aa342-8706-4288-bd11-ebb85995028c_SetDate">
    <vt:lpwstr>2019-04-16T13:13:36.3614453Z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91616361-6038-4dbf-a34a-e97bf9636207</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