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6"/>
  </p:notesMasterIdLst>
  <p:sldIdLst>
    <p:sldId id="1719" r:id="rId2"/>
    <p:sldId id="2543" r:id="rId3"/>
    <p:sldId id="1865" r:id="rId4"/>
    <p:sldId id="2537" r:id="rId5"/>
    <p:sldId id="1895" r:id="rId6"/>
    <p:sldId id="1925" r:id="rId7"/>
    <p:sldId id="1926" r:id="rId8"/>
    <p:sldId id="1927" r:id="rId9"/>
    <p:sldId id="1928" r:id="rId10"/>
    <p:sldId id="1929" r:id="rId11"/>
    <p:sldId id="1930" r:id="rId12"/>
    <p:sldId id="1931" r:id="rId13"/>
    <p:sldId id="1932" r:id="rId14"/>
    <p:sldId id="2534" r:id="rId15"/>
    <p:sldId id="2538" r:id="rId16"/>
    <p:sldId id="2115" r:id="rId17"/>
    <p:sldId id="2116" r:id="rId18"/>
    <p:sldId id="2117" r:id="rId19"/>
    <p:sldId id="1886" r:id="rId20"/>
    <p:sldId id="1937" r:id="rId21"/>
    <p:sldId id="1938" r:id="rId22"/>
    <p:sldId id="1939" r:id="rId23"/>
    <p:sldId id="1940" r:id="rId24"/>
    <p:sldId id="2535" r:id="rId25"/>
    <p:sldId id="2539" r:id="rId26"/>
    <p:sldId id="1911" r:id="rId27"/>
    <p:sldId id="1912" r:id="rId28"/>
    <p:sldId id="1913" r:id="rId29"/>
    <p:sldId id="1889" r:id="rId30"/>
    <p:sldId id="1918" r:id="rId31"/>
    <p:sldId id="1919" r:id="rId32"/>
    <p:sldId id="2542" r:id="rId33"/>
    <p:sldId id="2536" r:id="rId34"/>
    <p:sldId id="2540" r:id="rId35"/>
    <p:sldId id="2509" r:id="rId36"/>
    <p:sldId id="2510" r:id="rId37"/>
    <p:sldId id="2511" r:id="rId38"/>
    <p:sldId id="2512" r:id="rId39"/>
    <p:sldId id="1978" r:id="rId40"/>
    <p:sldId id="2514" r:id="rId41"/>
    <p:sldId id="2518" r:id="rId42"/>
    <p:sldId id="2007" r:id="rId43"/>
    <p:sldId id="2008" r:id="rId44"/>
    <p:sldId id="223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82657" autoAdjust="0"/>
  </p:normalViewPr>
  <p:slideViewPr>
    <p:cSldViewPr snapToGrid="0">
      <p:cViewPr varScale="1">
        <p:scale>
          <a:sx n="95" d="100"/>
          <a:sy n="95" d="100"/>
        </p:scale>
        <p:origin x="81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4/16/2019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azure-monitor/log-query/query-languag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azure/network-watcher/network-watcher-connectivity-porta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a:t>Network Watcher lab </a:t>
            </a:r>
            <a:r>
              <a:rPr lang="en-US" dirty="0"/>
              <a:t>Exercise 1 has a first step to</a:t>
            </a:r>
            <a:r>
              <a:rPr lang="en-US" i="0" dirty="0"/>
              <a:t> </a:t>
            </a:r>
            <a:r>
              <a:rPr lang="en-US" sz="1200" b="0" i="0" u="none" strike="noStrike" kern="1200" dirty="0">
                <a:solidFill>
                  <a:schemeClr val="tx1"/>
                </a:solidFill>
                <a:effectLst/>
                <a:latin typeface="+mn-lt"/>
                <a:ea typeface="+mn-ea"/>
                <a:cs typeface="+mn-cs"/>
              </a:rPr>
              <a:t>Deploy Azure VMs, an Azure Storage account, and an Azure SQL Database instance by using an Azure Resource Manager template. You may want to do that step before starting the lecture. </a:t>
            </a:r>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256360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The new alerts experience in Azure Monitor - https://docs.microsoft.com/en-us/azure/monitoring-and-diagnostics/monitoring-overview-unified-alerts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 Alert state is different and independent of the monitor condition. Alert state is set by the user. Monitor condition is set by the system. When an alert fires, the alert's monitor condition is set to fired. When the underlying condition that caused the alert to fire clears, the monitor condition is set to resolved. The alert state isn't changed until the user changes it.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56700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Alert rule name, description, and enable rule upon completion are not shown in the graphic.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6870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Always consider having students walk-through the demonstrations themselves. Also, consider the overlap with the  formal labs and your best use of time.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‎What is Log Analytics? https://docs.microsoft.com/en-us/azure/log-analytics/log-analytics-overview </a:t>
            </a:r>
          </a:p>
          <a:p>
            <a:r>
              <a:rPr lang="en-US" dirty="0"/>
              <a:t>What’s new in Microsoft Operations Management Suite: Log Analytics - https://blog.tyang.org/wp-content/uploads/2016/04/Whats-New-in-OMS.pdf </a:t>
            </a:r>
          </a:p>
          <a:p>
            <a:r>
              <a:rPr lang="en-US" dirty="0"/>
              <a:t>Log Analytics FAQ - https://azure.microsoft.com/en-us/services/log-analytics/faq/ </a:t>
            </a:r>
          </a:p>
          <a:p>
            <a:r>
              <a:rPr lang="en-US" dirty="0"/>
              <a:t>Unified Alerts in Log Analytics - https://docs.microsoft.com/en-us/azure/log-analytics/log-analytics-alerts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more information, you can see:</a:t>
            </a:r>
          </a:p>
          <a:p>
            <a:r>
              <a:rPr lang="en-US" sz="1200" b="0" i="0" u="none" strike="noStrike" kern="1200" dirty="0">
                <a:solidFill>
                  <a:schemeClr val="tx1"/>
                </a:solidFill>
                <a:effectLst/>
                <a:latin typeface="+mn-lt"/>
                <a:ea typeface="+mn-ea"/>
                <a:cs typeface="+mn-cs"/>
              </a:rPr>
              <a:t>Azure Monitor log queries - </a:t>
            </a:r>
            <a:r>
              <a:rPr lang="en-US" sz="1200" b="0" i="0" u="none" strike="noStrike" kern="1200" dirty="0">
                <a:solidFill>
                  <a:schemeClr val="tx1"/>
                </a:solidFill>
                <a:effectLst/>
                <a:latin typeface="+mn-lt"/>
                <a:ea typeface="+mn-ea"/>
                <a:cs typeface="+mn-cs"/>
                <a:hlinkClick r:id="rId3"/>
              </a:rPr>
              <a:t>https://docs.microsoft.com/en-us/azure/azure-monitor/log-query/query-language</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3825707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Network Watcher instance is automatically created in a resource group named NetworkWatcherRG. </a:t>
            </a:r>
          </a:p>
          <a:p>
            <a:endParaRPr lang="en-US" dirty="0"/>
          </a:p>
          <a:p>
            <a:r>
              <a:rPr lang="en-US" dirty="0"/>
              <a:t>For more information, you can see:</a:t>
            </a:r>
          </a:p>
          <a:p>
            <a:r>
              <a:rPr lang="en-US" dirty="0"/>
              <a:t>Network Watcher - https://azure.microsoft.com/en-us/services/network-watcher/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use Network Watcher capabilities, the account you log into Azure with, must be assigned to the Owner, Contributor, or Network contributor built-in roles, or assigned to a custom role. A custom role can be given permissions to read, write, and delete the Network Watcher.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131703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IP flow verify is ideal for making sure security rules are being correctly applied. When used for troubleshooting, if IP flow verify doesn’t show a problem, you will need to explore other areas such as firewall restrictions.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945937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can select multiple gateways or connections to troubleshoot simultaneously or you can focus on an individual component.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These capabilities can be used in security compliance and auditing. You can define a prescriptive set of security rules as a model for security governance in your organization. A periodic compliance audit can be implemented in a programmatic way by comparing the prescriptive rules with the effective rules for each of the VMs in your network.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93397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more information, see:</a:t>
            </a:r>
          </a:p>
          <a:p>
            <a:r>
              <a:rPr lang="en-US" sz="1200" b="0" i="0" u="none" strike="noStrike" kern="1200" dirty="0">
                <a:solidFill>
                  <a:schemeClr val="tx1"/>
                </a:solidFill>
                <a:effectLst/>
                <a:latin typeface="+mn-lt"/>
                <a:ea typeface="+mn-ea"/>
                <a:cs typeface="+mn-cs"/>
              </a:rPr>
              <a:t>Troubleshoot connections with Azure Network Watcher using the Azure portal - </a:t>
            </a:r>
            <a:r>
              <a:rPr lang="en-US" sz="1200" b="0" i="0" u="none" strike="noStrike" kern="1200" dirty="0">
                <a:solidFill>
                  <a:schemeClr val="tx1"/>
                </a:solidFill>
                <a:effectLst/>
                <a:latin typeface="+mn-lt"/>
                <a:ea typeface="+mn-ea"/>
                <a:cs typeface="+mn-cs"/>
                <a:hlinkClick r:id="rId3"/>
              </a:rPr>
              <a:t>https://docs.microsoft.com/en-us/azure/network-watcher/network-watcher-connectivity-portal</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395563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dirty="0"/>
          </a:p>
        </p:txBody>
      </p:sp>
    </p:spTree>
    <p:extLst>
      <p:ext uri="{BB962C8B-B14F-4D97-AF65-F5344CB8AC3E}">
        <p14:creationId xmlns:p14="http://schemas.microsoft.com/office/powerpoint/2010/main" val="164982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In this course we will cover the services that will help you with materials in the other courses. Specifically, the highlighted items in the diagram are covered in this course.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Monitor Documentation- https://docs.microsoft.com/en-us/azure/azure-monitor/</a:t>
            </a:r>
          </a:p>
          <a:p>
            <a:r>
              <a:rPr lang="en-US" sz="1200" b="0" kern="1200" dirty="0">
                <a:solidFill>
                  <a:schemeClr val="tx1"/>
                </a:solidFill>
                <a:effectLst/>
                <a:latin typeface="+mn-lt"/>
                <a:ea typeface="+mn-ea"/>
                <a:cs typeface="+mn-cs"/>
              </a:rPr>
              <a:t>Video - Azure Monitor Overview - https://youtu.be/_hGff5bVtkM</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1521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more information, you can see: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Azure Fridays, Azure Monitor - [https://channel9.msdn.com/Shows/Azure-Friday/Azure-Monitor/player](https://channel9.msdn.com/Shows/Azure-Friday/Azure-Monitor/player)</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93106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Advisor provides recommendations for virtual machines, availability sets, application gateways, App Services, SQL servers, and Redis Cache.</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707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t>
            </a:r>
            <a:r>
              <a:rPr lang="en-US" sz="882" u="none" kern="1200" dirty="0">
                <a:solidFill>
                  <a:schemeClr val="tx1"/>
                </a:solidFill>
                <a:effectLst/>
                <a:latin typeface="Segoe UI Light" pitchFamily="34" charset="0"/>
                <a:ea typeface="+mn-ea"/>
                <a:cs typeface="+mn-cs"/>
              </a:rPr>
              <a:t>Activity Logs provide data about the operations on a resource from the outside (the "control plane"). Diagnostics Logs are emitted by a resource and provide information about the operation of that resource (the "data plane"). </a:t>
            </a:r>
            <a:r>
              <a:rPr lang="en-US" sz="882" b="0" i="0" u="none" strike="noStrike" kern="1200" dirty="0">
                <a:solidFill>
                  <a:schemeClr val="tx1"/>
                </a:solidFill>
                <a:effectLst/>
                <a:latin typeface="Segoe UI Light" pitchFamily="34" charset="0"/>
                <a:ea typeface="+mn-ea"/>
                <a:cs typeface="+mn-cs"/>
              </a:rPr>
              <a:t>Activity logs are kept for 90 days. You can query for any range of dates, as long as the starting date isn't more than 90 days in the past.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9893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Once you have defined a set of filters, you can save it as a query that is persisted across sessions if you ever need to perform the same query with those filters applied again in the future. You can also pin a query to your Azure dashboard to always keep an eye on specific events.</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Query the Activity Log in the Azure portal - https://docs.microsoft.com/en-us/azure/monitoring-and-diagnostics/monitoring-overview-activity-logs#query-the-activity-log-in-the-azure-portal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18048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t>AZ-103T00A</a:t>
            </a:r>
            <a:br>
              <a:rPr lang="en-US" dirty="0"/>
            </a:br>
            <a:r>
              <a:rPr lang="en-US" dirty="0"/>
              <a:t>Module 06: </a:t>
            </a:r>
            <a:br>
              <a:rPr lang="en-US" dirty="0"/>
            </a:br>
            <a:r>
              <a:rPr lang="en-US" dirty="0"/>
              <a:t>Monitoring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Advisor</a:t>
            </a:r>
          </a:p>
        </p:txBody>
      </p:sp>
      <p:sp>
        <p:nvSpPr>
          <p:cNvPr id="6" name="Text Placeholder 5"/>
          <p:cNvSpPr>
            <a:spLocks noGrp="1"/>
          </p:cNvSpPr>
          <p:nvPr>
            <p:ph type="body" sz="quarter" idx="10"/>
          </p:nvPr>
        </p:nvSpPr>
        <p:spPr>
          <a:xfrm>
            <a:off x="584200" y="4530729"/>
            <a:ext cx="11018520" cy="1465016"/>
          </a:xfrm>
        </p:spPr>
        <p:txBody>
          <a:bodyPr/>
          <a:lstStyle/>
          <a:p>
            <a:r>
              <a:rPr lang="en-US" dirty="0"/>
              <a:t>Personalized cloud consultant</a:t>
            </a:r>
          </a:p>
          <a:p>
            <a:r>
              <a:rPr lang="en-US" dirty="0"/>
              <a:t>Analyzes your configuration and recommends solutions </a:t>
            </a:r>
          </a:p>
          <a:p>
            <a:r>
              <a:rPr lang="en-US" dirty="0"/>
              <a:t>Four areas: High Availability, Security, Performance, and Cost</a:t>
            </a:r>
          </a:p>
        </p:txBody>
      </p:sp>
      <p:pic>
        <p:nvPicPr>
          <p:cNvPr id="5" name="Picture 4" descr="Screenshot of the Advisor recommendations page, showing recommendations based on resource usage and telemetry for High Availability, Security, Performance, and Cost optimizations. A total cost savings of $2,876 USD per month based on the recommendations is highlighted.">
            <a:extLst>
              <a:ext uri="{FF2B5EF4-FFF2-40B4-BE49-F238E27FC236}">
                <a16:creationId xmlns:a16="http://schemas.microsoft.com/office/drawing/2014/main" id="{335502D8-8404-4DFA-8928-FC3BC0B641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91717" cy="2911269"/>
          </a:xfrm>
          <a:prstGeom prst="rect">
            <a:avLst/>
          </a:prstGeom>
          <a:noFill/>
          <a:ln>
            <a:solidFill>
              <a:schemeClr val="tx1"/>
            </a:solidFill>
          </a:ln>
        </p:spPr>
      </p:pic>
    </p:spTree>
    <p:extLst>
      <p:ext uri="{BB962C8B-B14F-4D97-AF65-F5344CB8AC3E}">
        <p14:creationId xmlns:p14="http://schemas.microsoft.com/office/powerpoint/2010/main" val="304465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Activity Log</a:t>
            </a:r>
          </a:p>
        </p:txBody>
      </p:sp>
      <p:sp>
        <p:nvSpPr>
          <p:cNvPr id="6" name="Text Placeholder 5"/>
          <p:cNvSpPr>
            <a:spLocks noGrp="1"/>
          </p:cNvSpPr>
          <p:nvPr>
            <p:ph type="body" sz="quarter" idx="10"/>
          </p:nvPr>
        </p:nvSpPr>
        <p:spPr>
          <a:xfrm>
            <a:off x="584200" y="1708630"/>
            <a:ext cx="5948485" cy="3360920"/>
          </a:xfrm>
        </p:spPr>
        <p:txBody>
          <a:bodyPr/>
          <a:lstStyle/>
          <a:p>
            <a:pPr lvl="0"/>
            <a:r>
              <a:rPr lang="en-US" dirty="0"/>
              <a:t>Send data to Log Analytics for advanced search and alerts</a:t>
            </a:r>
          </a:p>
          <a:p>
            <a:pPr lvl="0"/>
            <a:r>
              <a:rPr lang="en-US" dirty="0"/>
              <a:t>Query or manage events in the Portal, PowerShell, CLI, and REST API</a:t>
            </a:r>
          </a:p>
          <a:p>
            <a:pPr lvl="0"/>
            <a:r>
              <a:rPr lang="en-US" dirty="0"/>
              <a:t>Stream information to Event Hub</a:t>
            </a:r>
          </a:p>
          <a:p>
            <a:pPr lvl="0"/>
            <a:r>
              <a:rPr lang="en-US" dirty="0"/>
              <a:t>Archive data to a storage account</a:t>
            </a:r>
          </a:p>
          <a:p>
            <a:pPr lvl="0"/>
            <a:r>
              <a:rPr lang="en-US" dirty="0"/>
              <a:t>Analyze data with Power BI</a:t>
            </a:r>
          </a:p>
        </p:txBody>
      </p:sp>
      <p:pic>
        <p:nvPicPr>
          <p:cNvPr id="3" name="Picture 2" descr="Application and resources are shown populating the activity logs.">
            <a:extLst>
              <a:ext uri="{FF2B5EF4-FFF2-40B4-BE49-F238E27FC236}">
                <a16:creationId xmlns:a16="http://schemas.microsoft.com/office/drawing/2014/main" id="{C254D1CC-E81D-41C4-B4DE-F9FC6FD6DBE6}"/>
              </a:ext>
            </a:extLst>
          </p:cNvPr>
          <p:cNvPicPr>
            <a:picLocks noChangeAspect="1"/>
          </p:cNvPicPr>
          <p:nvPr/>
        </p:nvPicPr>
        <p:blipFill>
          <a:blip r:embed="rId3"/>
          <a:stretch>
            <a:fillRect/>
          </a:stretch>
        </p:blipFill>
        <p:spPr>
          <a:xfrm>
            <a:off x="6455832" y="1298222"/>
            <a:ext cx="5342753" cy="4516437"/>
          </a:xfrm>
          <a:prstGeom prst="rect">
            <a:avLst/>
          </a:prstGeom>
        </p:spPr>
      </p:pic>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Query the Activity Log</a:t>
            </a:r>
          </a:p>
        </p:txBody>
      </p:sp>
      <p:sp>
        <p:nvSpPr>
          <p:cNvPr id="6" name="Text Placeholder 5"/>
          <p:cNvSpPr>
            <a:spLocks noGrp="1"/>
          </p:cNvSpPr>
          <p:nvPr>
            <p:ph type="body" sz="quarter" idx="10"/>
          </p:nvPr>
        </p:nvSpPr>
        <p:spPr>
          <a:xfrm>
            <a:off x="584200" y="4613857"/>
            <a:ext cx="11018520" cy="1292662"/>
          </a:xfrm>
        </p:spPr>
        <p:txBody>
          <a:bodyPr/>
          <a:lstStyle/>
          <a:p>
            <a:pPr lvl="0"/>
            <a:r>
              <a:rPr lang="en-US" dirty="0"/>
              <a:t>Filter by: Subscription, Resource group, Resource (name), Resource type, Operation name, Timespan, Category, Severity, and Event initiated by </a:t>
            </a:r>
          </a:p>
        </p:txBody>
      </p:sp>
      <p:pic>
        <p:nvPicPr>
          <p:cNvPr id="5" name="Picture 4" descr="Screenshot of the Activity Log selections including: Subscription, Resource Group, Resource, Resource Type, Operation, Timespan, Event Category, Event Severity, Event initiated by, and Search. ">
            <a:extLst>
              <a:ext uri="{FF2B5EF4-FFF2-40B4-BE49-F238E27FC236}">
                <a16:creationId xmlns:a16="http://schemas.microsoft.com/office/drawing/2014/main" id="{CEFC25B9-9815-4B7A-8C63-9AC62A86301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1025188" cy="2923144"/>
          </a:xfrm>
          <a:prstGeom prst="rect">
            <a:avLst/>
          </a:prstGeom>
          <a:noFill/>
          <a:ln>
            <a:solidFill>
              <a:schemeClr val="tx1"/>
            </a:solidFill>
          </a:ln>
        </p:spPr>
      </p:pic>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Event Categories</a:t>
            </a:r>
          </a:p>
        </p:txBody>
      </p:sp>
      <p:sp>
        <p:nvSpPr>
          <p:cNvPr id="6" name="Text Placeholder 5"/>
          <p:cNvSpPr>
            <a:spLocks noGrp="1"/>
          </p:cNvSpPr>
          <p:nvPr>
            <p:ph type="body" sz="quarter" idx="10"/>
          </p:nvPr>
        </p:nvSpPr>
        <p:spPr>
          <a:xfrm>
            <a:off x="584200" y="1708630"/>
            <a:ext cx="6101608" cy="3964162"/>
          </a:xfrm>
        </p:spPr>
        <p:txBody>
          <a:bodyPr/>
          <a:lstStyle/>
          <a:p>
            <a:pPr lvl="0"/>
            <a:r>
              <a:rPr lang="en-US" dirty="0"/>
              <a:t>Administrative events</a:t>
            </a:r>
          </a:p>
          <a:p>
            <a:pPr lvl="0"/>
            <a:r>
              <a:rPr lang="en-US" dirty="0"/>
              <a:t>Service health events with status</a:t>
            </a:r>
          </a:p>
          <a:p>
            <a:pPr lvl="0"/>
            <a:r>
              <a:rPr lang="en-US" dirty="0"/>
              <a:t>Alert events</a:t>
            </a:r>
          </a:p>
          <a:p>
            <a:pPr lvl="0"/>
            <a:r>
              <a:rPr lang="en-US" dirty="0"/>
              <a:t>Autoscale events</a:t>
            </a:r>
          </a:p>
          <a:p>
            <a:pPr lvl="0"/>
            <a:r>
              <a:rPr lang="en-US" dirty="0"/>
              <a:t>Usage recommendations</a:t>
            </a:r>
          </a:p>
          <a:p>
            <a:pPr lvl="0"/>
            <a:r>
              <a:rPr lang="en-US" dirty="0"/>
              <a:t>Security events</a:t>
            </a:r>
          </a:p>
          <a:p>
            <a:pPr lvl="0"/>
            <a:r>
              <a:rPr lang="en-US" dirty="0"/>
              <a:t>Policy and Resource Health (reserved)</a:t>
            </a:r>
          </a:p>
        </p:txBody>
      </p:sp>
      <p:pic>
        <p:nvPicPr>
          <p:cNvPr id="5" name="Picture 4" descr="Screenshot of the Event categories drop-down. Selections include: All, Administrative, Secuirity, Service Health (selected), Alert, Recommendation, Policy, Autoscale, and Resource Health. ">
            <a:extLst>
              <a:ext uri="{FF2B5EF4-FFF2-40B4-BE49-F238E27FC236}">
                <a16:creationId xmlns:a16="http://schemas.microsoft.com/office/drawing/2014/main" id="{915C9FE4-9B0C-4AA1-B97C-275A472F20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88134" y="1435100"/>
            <a:ext cx="4521254" cy="4169493"/>
          </a:xfrm>
          <a:prstGeom prst="rect">
            <a:avLst/>
          </a:prstGeom>
          <a:noFill/>
          <a:ln>
            <a:solidFill>
              <a:schemeClr val="dk1"/>
            </a:solidFill>
          </a:ln>
        </p:spPr>
      </p:pic>
    </p:spTree>
    <p:extLst>
      <p:ext uri="{BB962C8B-B14F-4D97-AF65-F5344CB8AC3E}">
        <p14:creationId xmlns:p14="http://schemas.microsoft.com/office/powerpoint/2010/main" val="157686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Alerts</a:t>
            </a:r>
          </a:p>
        </p:txBody>
      </p:sp>
    </p:spTree>
    <p:extLst>
      <p:ext uri="{BB962C8B-B14F-4D97-AF65-F5344CB8AC3E}">
        <p14:creationId xmlns:p14="http://schemas.microsoft.com/office/powerpoint/2010/main" val="382038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Azure Alerts Overview</a:t>
            </a:r>
          </a:p>
        </p:txBody>
      </p:sp>
      <p:sp>
        <p:nvSpPr>
          <p:cNvPr id="3" name="Text Placeholder 2">
            <a:extLst>
              <a:ext uri="{FF2B5EF4-FFF2-40B4-BE49-F238E27FC236}">
                <a16:creationId xmlns:a16="http://schemas.microsoft.com/office/drawing/2014/main" id="{FB28A233-B27E-456E-A1B7-0C3B684E7A82}"/>
              </a:ext>
            </a:extLst>
          </p:cNvPr>
          <p:cNvSpPr>
            <a:spLocks noGrp="1"/>
          </p:cNvSpPr>
          <p:nvPr>
            <p:ph type="body" sz="quarter" idx="10"/>
          </p:nvPr>
        </p:nvSpPr>
        <p:spPr>
          <a:xfrm>
            <a:off x="584200" y="1435497"/>
            <a:ext cx="11018520" cy="4050340"/>
          </a:xfrm>
        </p:spPr>
        <p:txBody>
          <a:bodyPr/>
          <a:lstStyle/>
          <a:p>
            <a:r>
              <a:rPr lang="en-US" dirty="0"/>
              <a:t>Azure Monitor Alerts</a:t>
            </a:r>
          </a:p>
          <a:p>
            <a:r>
              <a:rPr lang="en-US" dirty="0"/>
              <a:t>Creating Alert Rules</a:t>
            </a:r>
          </a:p>
          <a:p>
            <a:r>
              <a:rPr lang="en-US" dirty="0"/>
              <a:t>Action Groups</a:t>
            </a:r>
          </a:p>
          <a:p>
            <a:r>
              <a:rPr lang="en-US" dirty="0"/>
              <a:t>Managing Alerts</a:t>
            </a:r>
          </a:p>
          <a:p>
            <a:r>
              <a:rPr lang="en-US" dirty="0"/>
              <a:t>Alerts Experience</a:t>
            </a:r>
          </a:p>
          <a:p>
            <a:r>
              <a:rPr lang="en-US" dirty="0"/>
              <a:t>Alert Detail Page</a:t>
            </a:r>
          </a:p>
          <a:p>
            <a:r>
              <a:rPr lang="en-US" dirty="0"/>
              <a:t>Create an Alert</a:t>
            </a:r>
          </a:p>
          <a:p>
            <a:r>
              <a:rPr lang="en-US" dirty="0"/>
              <a:t>Demonstration - Alerts</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 Alerts</a:t>
            </a:r>
          </a:p>
        </p:txBody>
      </p:sp>
      <p:sp>
        <p:nvSpPr>
          <p:cNvPr id="6" name="Text Placeholder 5"/>
          <p:cNvSpPr>
            <a:spLocks noGrp="1"/>
          </p:cNvSpPr>
          <p:nvPr>
            <p:ph type="body" sz="quarter" idx="10"/>
          </p:nvPr>
        </p:nvSpPr>
        <p:spPr>
          <a:xfrm>
            <a:off x="590868" y="3725888"/>
            <a:ext cx="11018520" cy="2499146"/>
          </a:xfrm>
        </p:spPr>
        <p:txBody>
          <a:bodyPr/>
          <a:lstStyle/>
          <a:p>
            <a:r>
              <a:rPr lang="en-US" dirty="0"/>
              <a:t>Better notification system</a:t>
            </a:r>
          </a:p>
          <a:p>
            <a:r>
              <a:rPr lang="en-US" dirty="0"/>
              <a:t>Unified authoring experience</a:t>
            </a:r>
          </a:p>
          <a:p>
            <a:r>
              <a:rPr lang="en-US" dirty="0"/>
              <a:t>Log Analytics alerts display in Azure portal</a:t>
            </a:r>
          </a:p>
          <a:p>
            <a:r>
              <a:rPr lang="en-US" dirty="0"/>
              <a:t>Separation of Fired Alerts and Alert Rules</a:t>
            </a:r>
          </a:p>
          <a:p>
            <a:r>
              <a:rPr lang="en-US" dirty="0"/>
              <a:t>Improved workflow</a:t>
            </a:r>
          </a:p>
        </p:txBody>
      </p:sp>
      <p:pic>
        <p:nvPicPr>
          <p:cNvPr id="5" name="Picture 4" descr="Monitor Alerts screenshot. Required information is provided including: Subscription, Resource Group, and Time Range. ">
            <a:extLst>
              <a:ext uri="{FF2B5EF4-FFF2-40B4-BE49-F238E27FC236}">
                <a16:creationId xmlns:a16="http://schemas.microsoft.com/office/drawing/2014/main" id="{2A046D39-077E-4A2B-907A-5C68FF99515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9157208" cy="2064004"/>
          </a:xfrm>
          <a:prstGeom prst="rect">
            <a:avLst/>
          </a:prstGeom>
          <a:noFill/>
          <a:ln>
            <a:solidFill>
              <a:schemeClr val="tx1"/>
            </a:solidFill>
          </a:ln>
        </p:spPr>
      </p:pic>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Alert Rules</a:t>
            </a:r>
          </a:p>
        </p:txBody>
      </p:sp>
      <p:sp>
        <p:nvSpPr>
          <p:cNvPr id="6" name="Text Placeholder 5"/>
          <p:cNvSpPr>
            <a:spLocks noGrp="1"/>
          </p:cNvSpPr>
          <p:nvPr>
            <p:ph type="body" sz="quarter" idx="10"/>
          </p:nvPr>
        </p:nvSpPr>
        <p:spPr>
          <a:xfrm>
            <a:off x="584200" y="1523876"/>
            <a:ext cx="7069836" cy="3188565"/>
          </a:xfrm>
        </p:spPr>
        <p:txBody>
          <a:bodyPr/>
          <a:lstStyle/>
          <a:p>
            <a:pPr marL="457200" indent="-457200">
              <a:buFont typeface="+mj-lt"/>
              <a:buAutoNum type="arabicPeriod"/>
            </a:pPr>
            <a:r>
              <a:rPr lang="en-US" b="1" dirty="0"/>
              <a:t>Define alert conditions</a:t>
            </a:r>
            <a:r>
              <a:rPr lang="en-US" dirty="0"/>
              <a:t>: Target selection, Alert criteria, and Alert logic</a:t>
            </a:r>
          </a:p>
          <a:p>
            <a:pPr marL="457200" indent="-457200">
              <a:buFont typeface="+mj-lt"/>
              <a:buAutoNum type="arabicPeriod"/>
            </a:pPr>
            <a:r>
              <a:rPr lang="en-US" b="1" dirty="0"/>
              <a:t>Define alert details</a:t>
            </a:r>
            <a:r>
              <a:rPr lang="en-US" dirty="0"/>
              <a:t>: Alert rule name, description, and severity (0 to 4)</a:t>
            </a:r>
          </a:p>
          <a:p>
            <a:pPr marL="457200" indent="-457200">
              <a:buFont typeface="+mj-lt"/>
              <a:buAutoNum type="arabicPeriod"/>
            </a:pPr>
            <a:r>
              <a:rPr lang="en-US" b="1" dirty="0"/>
              <a:t>Define action group</a:t>
            </a:r>
            <a:r>
              <a:rPr lang="en-US" dirty="0"/>
              <a:t>: notify your team via email and text messages or automate actions using webhooks and runbooks.</a:t>
            </a:r>
          </a:p>
        </p:txBody>
      </p:sp>
      <p:pic>
        <p:nvPicPr>
          <p:cNvPr id="2" name="Picture 1" descr="Flowchart with alert rules feeding action groups and monitor conditions">
            <a:extLst>
              <a:ext uri="{FF2B5EF4-FFF2-40B4-BE49-F238E27FC236}">
                <a16:creationId xmlns:a16="http://schemas.microsoft.com/office/drawing/2014/main" id="{F03242C2-3B01-4E96-9AEE-3DD57EB0BFA5}"/>
              </a:ext>
            </a:extLst>
          </p:cNvPr>
          <p:cNvPicPr>
            <a:picLocks noChangeAspect="1"/>
          </p:cNvPicPr>
          <p:nvPr/>
        </p:nvPicPr>
        <p:blipFill>
          <a:blip r:embed="rId3"/>
          <a:stretch>
            <a:fillRect/>
          </a:stretch>
        </p:blipFill>
        <p:spPr>
          <a:xfrm>
            <a:off x="7437310" y="1042606"/>
            <a:ext cx="4029075" cy="4791075"/>
          </a:xfrm>
          <a:prstGeom prst="rect">
            <a:avLst/>
          </a:prstGeom>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Action Groups</a:t>
            </a:r>
          </a:p>
        </p:txBody>
      </p:sp>
      <p:sp>
        <p:nvSpPr>
          <p:cNvPr id="6" name="Text Placeholder 5"/>
          <p:cNvSpPr>
            <a:spLocks noGrp="1"/>
          </p:cNvSpPr>
          <p:nvPr>
            <p:ph type="body" sz="quarter" idx="10"/>
          </p:nvPr>
        </p:nvSpPr>
        <p:spPr>
          <a:xfrm>
            <a:off x="471996" y="1389690"/>
            <a:ext cx="5535612" cy="4912114"/>
          </a:xfrm>
        </p:spPr>
        <p:txBody>
          <a:bodyPr/>
          <a:lstStyle/>
          <a:p>
            <a:r>
              <a:rPr lang="en-US" dirty="0"/>
              <a:t>Notifies a group of users that an alert has been triggered</a:t>
            </a:r>
          </a:p>
          <a:p>
            <a:r>
              <a:rPr lang="en-US" dirty="0"/>
              <a:t>Is a collection of notification preferences</a:t>
            </a:r>
          </a:p>
          <a:p>
            <a:r>
              <a:rPr lang="en-US" dirty="0"/>
              <a:t>Email/SMS/Voice</a:t>
            </a:r>
          </a:p>
          <a:p>
            <a:r>
              <a:rPr lang="en-US" dirty="0"/>
              <a:t>Azure Function </a:t>
            </a:r>
          </a:p>
          <a:p>
            <a:r>
              <a:rPr lang="en-US" dirty="0"/>
              <a:t>Logic App</a:t>
            </a:r>
          </a:p>
          <a:p>
            <a:r>
              <a:rPr lang="en-US" dirty="0"/>
              <a:t>Webhook</a:t>
            </a:r>
          </a:p>
          <a:p>
            <a:r>
              <a:rPr lang="en-US" dirty="0"/>
              <a:t>IT Service Management</a:t>
            </a:r>
          </a:p>
          <a:p>
            <a:r>
              <a:rPr lang="en-US" dirty="0"/>
              <a:t>Automation Runbook</a:t>
            </a:r>
          </a:p>
        </p:txBody>
      </p:sp>
      <p:pic>
        <p:nvPicPr>
          <p:cNvPr id="10" name="Picture 9" descr="Actions groups screenshot including email, Webhook, and Automation Runbook.">
            <a:extLst>
              <a:ext uri="{FF2B5EF4-FFF2-40B4-BE49-F238E27FC236}">
                <a16:creationId xmlns:a16="http://schemas.microsoft.com/office/drawing/2014/main" id="{9809C1BA-F218-4F44-A0EA-531E88C193C1}"/>
              </a:ext>
            </a:extLst>
          </p:cNvPr>
          <p:cNvPicPr>
            <a:picLocks noChangeAspect="1"/>
          </p:cNvPicPr>
          <p:nvPr/>
        </p:nvPicPr>
        <p:blipFill>
          <a:blip r:embed="rId3"/>
          <a:stretch>
            <a:fillRect/>
          </a:stretch>
        </p:blipFill>
        <p:spPr>
          <a:xfrm>
            <a:off x="6195346" y="1373702"/>
            <a:ext cx="5488876" cy="4458067"/>
          </a:xfrm>
          <a:prstGeom prst="rect">
            <a:avLst/>
          </a:prstGeom>
          <a:ln>
            <a:solidFill>
              <a:schemeClr val="tx1"/>
            </a:solidFill>
          </a:ln>
        </p:spPr>
      </p:pic>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Managing Alerts</a:t>
            </a:r>
          </a:p>
        </p:txBody>
      </p:sp>
      <p:sp>
        <p:nvSpPr>
          <p:cNvPr id="6" name="Text Placeholder 5"/>
          <p:cNvSpPr>
            <a:spLocks noGrp="1"/>
          </p:cNvSpPr>
          <p:nvPr>
            <p:ph type="body" sz="quarter" idx="10"/>
          </p:nvPr>
        </p:nvSpPr>
        <p:spPr>
          <a:xfrm>
            <a:off x="527755" y="4709275"/>
            <a:ext cx="11018520" cy="1292662"/>
          </a:xfrm>
        </p:spPr>
        <p:txBody>
          <a:bodyPr/>
          <a:lstStyle/>
          <a:p>
            <a:r>
              <a:rPr lang="en-US" dirty="0"/>
              <a:t>You can alert on metrics and logs as such as: Metric values, log search queries, activity log events, health of the underlying Azure platform, and tests for web site availability</a:t>
            </a:r>
          </a:p>
        </p:txBody>
      </p:sp>
      <p:graphicFrame>
        <p:nvGraphicFramePr>
          <p:cNvPr id="7" name="Table 6">
            <a:extLst>
              <a:ext uri="{FF2B5EF4-FFF2-40B4-BE49-F238E27FC236}">
                <a16:creationId xmlns:a16="http://schemas.microsoft.com/office/drawing/2014/main" id="{EF1054D6-D656-4FF7-91F0-A8452FD39ED8}"/>
              </a:ext>
            </a:extLst>
          </p:cNvPr>
          <p:cNvGraphicFramePr>
            <a:graphicFrameLocks noGrp="1"/>
          </p:cNvGraphicFramePr>
          <p:nvPr>
            <p:extLst/>
          </p:nvPr>
        </p:nvGraphicFramePr>
        <p:xfrm>
          <a:off x="1046640" y="1591732"/>
          <a:ext cx="10623042" cy="2742795"/>
        </p:xfrm>
        <a:graphic>
          <a:graphicData uri="http://schemas.openxmlformats.org/drawingml/2006/table">
            <a:tbl>
              <a:tblPr firstRow="1" bandRow="1">
                <a:tableStyleId>{5C22544A-7EE6-4342-B048-85BDC9FD1C3A}</a:tableStyleId>
              </a:tblPr>
              <a:tblGrid>
                <a:gridCol w="2215849">
                  <a:extLst>
                    <a:ext uri="{9D8B030D-6E8A-4147-A177-3AD203B41FA5}">
                      <a16:colId xmlns:a16="http://schemas.microsoft.com/office/drawing/2014/main" val="1244596785"/>
                    </a:ext>
                  </a:extLst>
                </a:gridCol>
                <a:gridCol w="8407193">
                  <a:extLst>
                    <a:ext uri="{9D8B030D-6E8A-4147-A177-3AD203B41FA5}">
                      <a16:colId xmlns:a16="http://schemas.microsoft.com/office/drawing/2014/main" val="1144169494"/>
                    </a:ext>
                  </a:extLst>
                </a:gridCol>
              </a:tblGrid>
              <a:tr h="374067">
                <a:tc>
                  <a:txBody>
                    <a:bodyPr/>
                    <a:lstStyle/>
                    <a:p>
                      <a:pPr algn="ctr"/>
                      <a:r>
                        <a:rPr lang="en-US" sz="2000" dirty="0"/>
                        <a:t>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422487"/>
                  </a:ext>
                </a:extLst>
              </a:tr>
              <a:tr h="782185">
                <a:tc>
                  <a:txBody>
                    <a:bodyPr/>
                    <a:lstStyle/>
                    <a:p>
                      <a:r>
                        <a:rPr lang="en-US" sz="2000" dirty="0"/>
                        <a:t>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dk1"/>
                          </a:solidFill>
                          <a:latin typeface="+mn-lt"/>
                          <a:ea typeface="+mn-ea"/>
                          <a:cs typeface="+mn-cs"/>
                        </a:rPr>
                        <a:t>The issue has just been detected and has not yet been reviewed.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7718024"/>
                  </a:ext>
                </a:extLst>
              </a:tr>
              <a:tr h="782185">
                <a:tc>
                  <a:txBody>
                    <a:bodyPr/>
                    <a:lstStyle/>
                    <a:p>
                      <a:r>
                        <a:rPr lang="en-US" sz="2000" dirty="0"/>
                        <a:t>Acknowledged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dk1"/>
                          </a:solidFill>
                          <a:latin typeface="+mn-lt"/>
                          <a:ea typeface="+mn-ea"/>
                          <a:cs typeface="+mn-cs"/>
                        </a:rPr>
                        <a:t>An administrator has reviewed the alert and started working on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247879"/>
                  </a:ext>
                </a:extLst>
              </a:tr>
              <a:tr h="782185">
                <a:tc>
                  <a:txBody>
                    <a:bodyPr/>
                    <a:lstStyle/>
                    <a:p>
                      <a:r>
                        <a:rPr lang="en-US" sz="2000" dirty="0"/>
                        <a:t>Closed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dk1"/>
                          </a:solidFill>
                          <a:latin typeface="+mn-lt"/>
                          <a:ea typeface="+mn-ea"/>
                          <a:cs typeface="+mn-cs"/>
                        </a:rPr>
                        <a:t>The issue has been resolved. After an alert has been closed, you can reopen it by changing it to another 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6433382"/>
                  </a:ext>
                </a:extLst>
              </a:tr>
            </a:tbl>
          </a:graphicData>
        </a:graphic>
      </p:graphicFrame>
    </p:spTree>
    <p:extLst>
      <p:ext uri="{BB962C8B-B14F-4D97-AF65-F5344CB8AC3E}">
        <p14:creationId xmlns:p14="http://schemas.microsoft.com/office/powerpoint/2010/main" val="204209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Module Overview</a:t>
            </a:r>
          </a:p>
        </p:txBody>
      </p:sp>
      <p:sp>
        <p:nvSpPr>
          <p:cNvPr id="4" name="Text Placeholder 3">
            <a:extLst>
              <a:ext uri="{FF2B5EF4-FFF2-40B4-BE49-F238E27FC236}">
                <a16:creationId xmlns:a16="http://schemas.microsoft.com/office/drawing/2014/main" id="{C62A348E-B1F0-4C72-8FC7-27FAEEB77CAD}"/>
              </a:ext>
            </a:extLst>
          </p:cNvPr>
          <p:cNvSpPr>
            <a:spLocks noGrp="1"/>
          </p:cNvSpPr>
          <p:nvPr>
            <p:ph type="body" sz="quarter" idx="10"/>
          </p:nvPr>
        </p:nvSpPr>
        <p:spPr>
          <a:xfrm>
            <a:off x="584200" y="1435497"/>
            <a:ext cx="11018520" cy="3016210"/>
          </a:xfrm>
        </p:spPr>
        <p:txBody>
          <a:bodyPr/>
          <a:lstStyle/>
          <a:p>
            <a:r>
              <a:rPr lang="en-US" dirty="0"/>
              <a:t>Azure Monitor</a:t>
            </a:r>
          </a:p>
          <a:p>
            <a:r>
              <a:rPr lang="en-US" dirty="0"/>
              <a:t>Azure Alerts</a:t>
            </a:r>
          </a:p>
          <a:p>
            <a:r>
              <a:rPr lang="en-US" dirty="0"/>
              <a:t>Log Analytics</a:t>
            </a:r>
          </a:p>
          <a:p>
            <a:r>
              <a:rPr lang="en-US" dirty="0"/>
              <a:t>Network Watcher</a:t>
            </a:r>
          </a:p>
          <a:p>
            <a:r>
              <a:rPr lang="en-US" dirty="0"/>
              <a:t>Lab and Review Questions</a:t>
            </a:r>
          </a:p>
          <a:p>
            <a:endParaRPr lang="en-US" dirty="0"/>
          </a:p>
        </p:txBody>
      </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151-5AB8-4731-A6C9-6FD21A378EB7}"/>
              </a:ext>
            </a:extLst>
          </p:cNvPr>
          <p:cNvSpPr>
            <a:spLocks noGrp="1"/>
          </p:cNvSpPr>
          <p:nvPr>
            <p:ph type="title"/>
          </p:nvPr>
        </p:nvSpPr>
        <p:spPr/>
        <p:txBody>
          <a:bodyPr/>
          <a:lstStyle/>
          <a:p>
            <a:r>
              <a:rPr lang="en-US" dirty="0"/>
              <a:t>Alerts Experience</a:t>
            </a:r>
          </a:p>
        </p:txBody>
      </p:sp>
      <p:sp>
        <p:nvSpPr>
          <p:cNvPr id="4" name="Text Placeholder 3">
            <a:extLst>
              <a:ext uri="{FF2B5EF4-FFF2-40B4-BE49-F238E27FC236}">
                <a16:creationId xmlns:a16="http://schemas.microsoft.com/office/drawing/2014/main" id="{29CAFA68-D82F-4CB1-8861-AD10709CB61C}"/>
              </a:ext>
            </a:extLst>
          </p:cNvPr>
          <p:cNvSpPr>
            <a:spLocks noGrp="1"/>
          </p:cNvSpPr>
          <p:nvPr>
            <p:ph type="body" sz="quarter" idx="10"/>
          </p:nvPr>
        </p:nvSpPr>
        <p:spPr>
          <a:xfrm>
            <a:off x="584200" y="1435497"/>
            <a:ext cx="6077857" cy="3188565"/>
          </a:xfrm>
        </p:spPr>
        <p:txBody>
          <a:bodyPr/>
          <a:lstStyle/>
          <a:p>
            <a:r>
              <a:rPr lang="en-US" b="1" dirty="0"/>
              <a:t>Subscription</a:t>
            </a:r>
            <a:r>
              <a:rPr lang="en-US" dirty="0"/>
              <a:t> – View up to five Azure subscriptions </a:t>
            </a:r>
          </a:p>
          <a:p>
            <a:r>
              <a:rPr lang="en-US" b="1" dirty="0"/>
              <a:t>Resource Group </a:t>
            </a:r>
            <a:r>
              <a:rPr lang="en-US" dirty="0"/>
              <a:t>– One resource group at a time</a:t>
            </a:r>
          </a:p>
          <a:p>
            <a:r>
              <a:rPr lang="en-US" b="1" dirty="0"/>
              <a:t>Time range </a:t>
            </a:r>
            <a:r>
              <a:rPr lang="en-US" dirty="0"/>
              <a:t>- Past hour, the past 24 hours, the past 7 days, and the past 30 days.</a:t>
            </a:r>
          </a:p>
        </p:txBody>
      </p:sp>
      <p:pic>
        <p:nvPicPr>
          <p:cNvPr id="10" name="Picture 9" descr="Screenshot of the severity events logged in the alerts experience.">
            <a:extLst>
              <a:ext uri="{FF2B5EF4-FFF2-40B4-BE49-F238E27FC236}">
                <a16:creationId xmlns:a16="http://schemas.microsoft.com/office/drawing/2014/main" id="{5B9EBB9D-FA76-4E35-A3AF-E1955145E199}"/>
              </a:ext>
            </a:extLst>
          </p:cNvPr>
          <p:cNvPicPr>
            <a:picLocks noChangeAspect="1"/>
          </p:cNvPicPr>
          <p:nvPr/>
        </p:nvPicPr>
        <p:blipFill>
          <a:blip r:embed="rId2"/>
          <a:stretch>
            <a:fillRect/>
          </a:stretch>
        </p:blipFill>
        <p:spPr>
          <a:xfrm>
            <a:off x="7134577" y="1794934"/>
            <a:ext cx="4685998" cy="3388205"/>
          </a:xfrm>
          <a:prstGeom prst="rect">
            <a:avLst/>
          </a:prstGeom>
          <a:ln>
            <a:solidFill>
              <a:schemeClr val="tx1"/>
            </a:solidFill>
          </a:ln>
        </p:spPr>
      </p:pic>
    </p:spTree>
    <p:extLst>
      <p:ext uri="{BB962C8B-B14F-4D97-AF65-F5344CB8AC3E}">
        <p14:creationId xmlns:p14="http://schemas.microsoft.com/office/powerpoint/2010/main" val="399741112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E2D1-07FA-4273-84D9-DD20D03189A9}"/>
              </a:ext>
            </a:extLst>
          </p:cNvPr>
          <p:cNvSpPr>
            <a:spLocks noGrp="1"/>
          </p:cNvSpPr>
          <p:nvPr>
            <p:ph type="title"/>
          </p:nvPr>
        </p:nvSpPr>
        <p:spPr/>
        <p:txBody>
          <a:bodyPr/>
          <a:lstStyle/>
          <a:p>
            <a:r>
              <a:rPr lang="en-US" dirty="0"/>
              <a:t>Alert Detail Page</a:t>
            </a:r>
          </a:p>
        </p:txBody>
      </p:sp>
      <p:sp>
        <p:nvSpPr>
          <p:cNvPr id="6" name="Text Placeholder 5">
            <a:extLst>
              <a:ext uri="{FF2B5EF4-FFF2-40B4-BE49-F238E27FC236}">
                <a16:creationId xmlns:a16="http://schemas.microsoft.com/office/drawing/2014/main" id="{F3C9119B-EB3C-4F8A-AECC-75C22345A99F}"/>
              </a:ext>
            </a:extLst>
          </p:cNvPr>
          <p:cNvSpPr>
            <a:spLocks noGrp="1"/>
          </p:cNvSpPr>
          <p:nvPr>
            <p:ph type="body" sz="quarter" idx="10"/>
          </p:nvPr>
        </p:nvSpPr>
        <p:spPr>
          <a:xfrm>
            <a:off x="513861" y="3877247"/>
            <a:ext cx="11018520" cy="2499146"/>
          </a:xfrm>
        </p:spPr>
        <p:txBody>
          <a:bodyPr/>
          <a:lstStyle/>
          <a:p>
            <a:r>
              <a:rPr lang="en-US" dirty="0"/>
              <a:t>Essentials</a:t>
            </a:r>
          </a:p>
          <a:p>
            <a:r>
              <a:rPr lang="en-US" dirty="0"/>
              <a:t>History</a:t>
            </a:r>
          </a:p>
          <a:p>
            <a:r>
              <a:rPr lang="en-US" dirty="0"/>
              <a:t>Smart group</a:t>
            </a:r>
          </a:p>
          <a:p>
            <a:r>
              <a:rPr lang="en-US" dirty="0"/>
              <a:t>More details</a:t>
            </a:r>
          </a:p>
          <a:p>
            <a:endParaRPr lang="en-US" dirty="0"/>
          </a:p>
        </p:txBody>
      </p:sp>
      <p:pic>
        <p:nvPicPr>
          <p:cNvPr id="4" name="Picture 3" descr="Screenshot of the heartbeats alerts on all Windows computers in the workspace. ">
            <a:extLst>
              <a:ext uri="{FF2B5EF4-FFF2-40B4-BE49-F238E27FC236}">
                <a16:creationId xmlns:a16="http://schemas.microsoft.com/office/drawing/2014/main" id="{3E8197FA-2D04-48D1-8F59-7A1FFF4F994C}"/>
              </a:ext>
            </a:extLst>
          </p:cNvPr>
          <p:cNvPicPr>
            <a:picLocks noChangeAspect="1"/>
          </p:cNvPicPr>
          <p:nvPr/>
        </p:nvPicPr>
        <p:blipFill>
          <a:blip r:embed="rId2"/>
          <a:stretch>
            <a:fillRect/>
          </a:stretch>
        </p:blipFill>
        <p:spPr>
          <a:xfrm>
            <a:off x="2181360" y="1653248"/>
            <a:ext cx="6974324" cy="1530667"/>
          </a:xfrm>
          <a:prstGeom prst="rect">
            <a:avLst/>
          </a:prstGeom>
          <a:ln>
            <a:solidFill>
              <a:schemeClr val="tx1"/>
            </a:solidFill>
          </a:ln>
        </p:spPr>
      </p:pic>
    </p:spTree>
    <p:extLst>
      <p:ext uri="{BB962C8B-B14F-4D97-AF65-F5344CB8AC3E}">
        <p14:creationId xmlns:p14="http://schemas.microsoft.com/office/powerpoint/2010/main" val="11890294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247B-CB7A-4893-8807-C315120C4D4E}"/>
              </a:ext>
            </a:extLst>
          </p:cNvPr>
          <p:cNvSpPr>
            <a:spLocks noGrp="1"/>
          </p:cNvSpPr>
          <p:nvPr>
            <p:ph type="title"/>
          </p:nvPr>
        </p:nvSpPr>
        <p:spPr/>
        <p:txBody>
          <a:bodyPr/>
          <a:lstStyle/>
          <a:p>
            <a:r>
              <a:rPr lang="en-US" dirty="0"/>
              <a:t>Create an Alert</a:t>
            </a:r>
          </a:p>
        </p:txBody>
      </p:sp>
      <p:sp>
        <p:nvSpPr>
          <p:cNvPr id="3" name="Text Placeholder 2">
            <a:extLst>
              <a:ext uri="{FF2B5EF4-FFF2-40B4-BE49-F238E27FC236}">
                <a16:creationId xmlns:a16="http://schemas.microsoft.com/office/drawing/2014/main" id="{0A35DF2B-2E02-40E2-A639-7288B360BF18}"/>
              </a:ext>
            </a:extLst>
          </p:cNvPr>
          <p:cNvSpPr>
            <a:spLocks noGrp="1"/>
          </p:cNvSpPr>
          <p:nvPr>
            <p:ph type="body" sz="quarter" idx="10"/>
          </p:nvPr>
        </p:nvSpPr>
        <p:spPr/>
        <p:txBody>
          <a:bodyPr/>
          <a:lstStyle/>
          <a:p>
            <a:r>
              <a:rPr lang="en-US" dirty="0"/>
              <a:t>Resource</a:t>
            </a:r>
          </a:p>
          <a:p>
            <a:r>
              <a:rPr lang="en-US" dirty="0"/>
              <a:t>Condition</a:t>
            </a:r>
          </a:p>
          <a:p>
            <a:r>
              <a:rPr lang="en-US" dirty="0"/>
              <a:t>Action Group</a:t>
            </a:r>
          </a:p>
          <a:p>
            <a:r>
              <a:rPr lang="en-US" dirty="0"/>
              <a:t>Alert rule name</a:t>
            </a:r>
          </a:p>
          <a:p>
            <a:r>
              <a:rPr lang="en-US" dirty="0"/>
              <a:t>Description</a:t>
            </a:r>
          </a:p>
          <a:p>
            <a:r>
              <a:rPr lang="en-US" dirty="0"/>
              <a:t>Enable rule upon creation </a:t>
            </a:r>
          </a:p>
          <a:p>
            <a:endParaRPr lang="en-US" dirty="0"/>
          </a:p>
        </p:txBody>
      </p:sp>
      <p:pic>
        <p:nvPicPr>
          <p:cNvPr id="4" name="Picture 3" descr="Screenshot of the create an alert page with resources, conditions, and action groups. ">
            <a:extLst>
              <a:ext uri="{FF2B5EF4-FFF2-40B4-BE49-F238E27FC236}">
                <a16:creationId xmlns:a16="http://schemas.microsoft.com/office/drawing/2014/main" id="{C5191D3D-BF98-4A32-A48B-4C475B759F44}"/>
              </a:ext>
            </a:extLst>
          </p:cNvPr>
          <p:cNvPicPr>
            <a:picLocks noChangeAspect="1"/>
          </p:cNvPicPr>
          <p:nvPr/>
        </p:nvPicPr>
        <p:blipFill>
          <a:blip r:embed="rId3"/>
          <a:stretch>
            <a:fillRect/>
          </a:stretch>
        </p:blipFill>
        <p:spPr>
          <a:xfrm>
            <a:off x="5610000" y="1444300"/>
            <a:ext cx="5871376" cy="4037134"/>
          </a:xfrm>
          <a:prstGeom prst="rect">
            <a:avLst/>
          </a:prstGeom>
        </p:spPr>
      </p:pic>
    </p:spTree>
    <p:extLst>
      <p:ext uri="{BB962C8B-B14F-4D97-AF65-F5344CB8AC3E}">
        <p14:creationId xmlns:p14="http://schemas.microsoft.com/office/powerpoint/2010/main" val="42279102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1982081"/>
          </a:xfrm>
        </p:spPr>
        <p:txBody>
          <a:bodyPr/>
          <a:lstStyle/>
          <a:p>
            <a:r>
              <a:rPr lang="en-US" dirty="0"/>
              <a:t>Create an alert rule</a:t>
            </a:r>
          </a:p>
          <a:p>
            <a:r>
              <a:rPr lang="en-US" dirty="0"/>
              <a:t>Explore alert targets</a:t>
            </a:r>
          </a:p>
          <a:p>
            <a:r>
              <a:rPr lang="en-US" dirty="0"/>
              <a:t>Explore alert conditions</a:t>
            </a:r>
          </a:p>
          <a:p>
            <a:r>
              <a:rPr lang="en-US" dirty="0"/>
              <a:t>Explore alert details</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Log Analytics</a:t>
            </a:r>
          </a:p>
        </p:txBody>
      </p:sp>
    </p:spTree>
    <p:extLst>
      <p:ext uri="{BB962C8B-B14F-4D97-AF65-F5344CB8AC3E}">
        <p14:creationId xmlns:p14="http://schemas.microsoft.com/office/powerpoint/2010/main" val="300925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Log Analytics Overview</a:t>
            </a:r>
          </a:p>
        </p:txBody>
      </p:sp>
      <p:sp>
        <p:nvSpPr>
          <p:cNvPr id="3" name="Text Placeholder 2">
            <a:extLst>
              <a:ext uri="{FF2B5EF4-FFF2-40B4-BE49-F238E27FC236}">
                <a16:creationId xmlns:a16="http://schemas.microsoft.com/office/drawing/2014/main" id="{97646B31-8D71-49FF-8D10-412C49985820}"/>
              </a:ext>
            </a:extLst>
          </p:cNvPr>
          <p:cNvSpPr>
            <a:spLocks noGrp="1"/>
          </p:cNvSpPr>
          <p:nvPr>
            <p:ph type="body" sz="quarter" idx="10"/>
          </p:nvPr>
        </p:nvSpPr>
        <p:spPr>
          <a:xfrm>
            <a:off x="584200" y="1435497"/>
            <a:ext cx="11018520" cy="3533275"/>
          </a:xfrm>
        </p:spPr>
        <p:txBody>
          <a:bodyPr/>
          <a:lstStyle/>
          <a:p>
            <a:r>
              <a:rPr lang="en-US" dirty="0"/>
              <a:t>Log Analytics Scenarios</a:t>
            </a:r>
          </a:p>
          <a:p>
            <a:r>
              <a:rPr lang="en-US" dirty="0"/>
              <a:t>Create a Workspace</a:t>
            </a:r>
          </a:p>
          <a:p>
            <a:r>
              <a:rPr lang="en-US" dirty="0"/>
              <a:t>Connected Sources</a:t>
            </a:r>
          </a:p>
          <a:p>
            <a:r>
              <a:rPr lang="en-US" dirty="0"/>
              <a:t>Data Sources</a:t>
            </a:r>
          </a:p>
          <a:p>
            <a:r>
              <a:rPr lang="en-US" dirty="0"/>
              <a:t>Log Analytics Querying</a:t>
            </a:r>
          </a:p>
          <a:p>
            <a:r>
              <a:rPr lang="en-US" dirty="0"/>
              <a:t>Query Language Syntax</a:t>
            </a:r>
          </a:p>
          <a:p>
            <a:r>
              <a:rPr lang="en-US" dirty="0"/>
              <a:t>Demonstration – Log Analytics</a:t>
            </a:r>
          </a:p>
        </p:txBody>
      </p:sp>
    </p:spTree>
    <p:extLst>
      <p:ext uri="{BB962C8B-B14F-4D97-AF65-F5344CB8AC3E}">
        <p14:creationId xmlns:p14="http://schemas.microsoft.com/office/powerpoint/2010/main" val="403808013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t>Log Analytics Scenarios</a:t>
            </a:r>
          </a:p>
        </p:txBody>
      </p:sp>
      <p:sp>
        <p:nvSpPr>
          <p:cNvPr id="5" name="Text Placeholder 4">
            <a:extLst>
              <a:ext uri="{FF2B5EF4-FFF2-40B4-BE49-F238E27FC236}">
                <a16:creationId xmlns:a16="http://schemas.microsoft.com/office/drawing/2014/main" id="{3DEAA8B7-AEE0-4F9F-8258-1619B1132534}"/>
              </a:ext>
            </a:extLst>
          </p:cNvPr>
          <p:cNvSpPr>
            <a:spLocks noGrp="1"/>
          </p:cNvSpPr>
          <p:nvPr>
            <p:ph type="body" sz="quarter" idx="10"/>
          </p:nvPr>
        </p:nvSpPr>
        <p:spPr>
          <a:xfrm>
            <a:off x="584200" y="1435100"/>
            <a:ext cx="5212080" cy="4678204"/>
          </a:xfrm>
        </p:spPr>
        <p:txBody>
          <a:bodyPr/>
          <a:lstStyle/>
          <a:p>
            <a:pPr algn="ctr"/>
            <a:r>
              <a:rPr lang="en-US" sz="2400" b="1" dirty="0"/>
              <a:t>Example 1 - Assessing updates</a:t>
            </a:r>
          </a:p>
          <a:p>
            <a:pPr marL="342900" indent="-342900">
              <a:buFont typeface="Arial" panose="020B0604020202020204" pitchFamily="34" charset="0"/>
              <a:buChar char="•"/>
            </a:pPr>
            <a:r>
              <a:rPr lang="en-US" sz="2400" dirty="0"/>
              <a:t>IT Administrators assess systems update requirements</a:t>
            </a:r>
          </a:p>
          <a:p>
            <a:pPr marL="342900" indent="-342900">
              <a:buFont typeface="Arial" panose="020B0604020202020204" pitchFamily="34" charset="0"/>
              <a:buChar char="•"/>
            </a:pPr>
            <a:r>
              <a:rPr lang="en-US" sz="2400" dirty="0"/>
              <a:t>Must be able to accurately schedule updates</a:t>
            </a:r>
          </a:p>
          <a:p>
            <a:pPr marL="342900" indent="-342900">
              <a:buFont typeface="Arial" panose="020B0604020202020204" pitchFamily="34" charset="0"/>
              <a:buChar char="•"/>
            </a:pPr>
            <a:r>
              <a:rPr lang="en-US" sz="2400" dirty="0"/>
              <a:t>OMS/Log Analytics collects data from all customers performing updates</a:t>
            </a:r>
          </a:p>
          <a:p>
            <a:pPr marL="342900" indent="-342900">
              <a:buFont typeface="Arial" panose="020B0604020202020204" pitchFamily="34" charset="0"/>
              <a:buChar char="•"/>
            </a:pPr>
            <a:r>
              <a:rPr lang="en-US" sz="2400" dirty="0"/>
              <a:t>Uses "Crowd-sourced" data to provide an average time to help meet strict SLAs</a:t>
            </a:r>
          </a:p>
        </p:txBody>
      </p:sp>
      <p:sp>
        <p:nvSpPr>
          <p:cNvPr id="6" name="Text Placeholder 5">
            <a:extLst>
              <a:ext uri="{FF2B5EF4-FFF2-40B4-BE49-F238E27FC236}">
                <a16:creationId xmlns:a16="http://schemas.microsoft.com/office/drawing/2014/main" id="{6E61254D-2C5B-40DB-B28F-1B77C3CC00EC}"/>
              </a:ext>
            </a:extLst>
          </p:cNvPr>
          <p:cNvSpPr>
            <a:spLocks noGrp="1"/>
          </p:cNvSpPr>
          <p:nvPr>
            <p:ph type="body" sz="quarter" idx="12"/>
          </p:nvPr>
        </p:nvSpPr>
        <p:spPr>
          <a:xfrm>
            <a:off x="6397171" y="1435100"/>
            <a:ext cx="5212080" cy="4770537"/>
          </a:xfrm>
        </p:spPr>
        <p:txBody>
          <a:bodyPr/>
          <a:lstStyle/>
          <a:p>
            <a:pPr algn="ctr"/>
            <a:r>
              <a:rPr lang="en-US" sz="2400" b="1" dirty="0"/>
              <a:t>Example 2 - Change tracking</a:t>
            </a:r>
          </a:p>
          <a:p>
            <a:pPr marL="342900" indent="-342900">
              <a:buFont typeface="Arial" panose="020B0604020202020204" pitchFamily="34" charset="0"/>
              <a:buChar char="•"/>
            </a:pPr>
            <a:r>
              <a:rPr lang="en-US" sz="2400" dirty="0"/>
              <a:t>Troubleshooting operational incidents is a complex process</a:t>
            </a:r>
          </a:p>
          <a:p>
            <a:pPr marL="342900" indent="-342900">
              <a:buFont typeface="Arial" panose="020B0604020202020204" pitchFamily="34" charset="0"/>
              <a:buChar char="•"/>
            </a:pPr>
            <a:r>
              <a:rPr lang="en-US" sz="2400" dirty="0"/>
              <a:t>OMS/Log Analytics let you perform analysis from multiple angles, using a variety of sources</a:t>
            </a:r>
          </a:p>
          <a:p>
            <a:pPr marL="342900" indent="-342900">
              <a:buFont typeface="Arial" panose="020B0604020202020204" pitchFamily="34" charset="0"/>
              <a:buChar char="•"/>
            </a:pPr>
            <a:r>
              <a:rPr lang="en-US" sz="2400" dirty="0"/>
              <a:t>Everything correlated through a single interface</a:t>
            </a:r>
          </a:p>
          <a:p>
            <a:pPr marL="342900" indent="-342900">
              <a:buFont typeface="Arial" panose="020B0604020202020204" pitchFamily="34" charset="0"/>
              <a:buChar char="•"/>
            </a:pPr>
            <a:r>
              <a:rPr lang="en-US" sz="2400" dirty="0"/>
              <a:t>Track issues such as unexpected system reboots or shutdowns</a:t>
            </a:r>
          </a:p>
          <a:p>
            <a:endParaRPr lang="en-US" sz="2000" dirty="0"/>
          </a:p>
        </p:txBody>
      </p:sp>
    </p:spTree>
    <p:extLst>
      <p:ext uri="{BB962C8B-B14F-4D97-AF65-F5344CB8AC3E}">
        <p14:creationId xmlns:p14="http://schemas.microsoft.com/office/powerpoint/2010/main" val="28387288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Create a Workspace</a:t>
            </a:r>
          </a:p>
        </p:txBody>
      </p:sp>
      <p:sp>
        <p:nvSpPr>
          <p:cNvPr id="6" name="Text Placeholder 5"/>
          <p:cNvSpPr>
            <a:spLocks noGrp="1"/>
          </p:cNvSpPr>
          <p:nvPr>
            <p:ph type="body" sz="quarter" idx="10"/>
          </p:nvPr>
        </p:nvSpPr>
        <p:spPr>
          <a:xfrm>
            <a:off x="584201" y="1435100"/>
            <a:ext cx="6196610" cy="3619452"/>
          </a:xfrm>
        </p:spPr>
        <p:txBody>
          <a:bodyPr/>
          <a:lstStyle/>
          <a:p>
            <a:r>
              <a:rPr lang="en-US" dirty="0"/>
              <a:t>A workspace is an Azure resource and is a container where data is collected, aggregated, analyzed, and presented</a:t>
            </a:r>
          </a:p>
          <a:p>
            <a:r>
              <a:rPr lang="en-US" dirty="0"/>
              <a:t>You can have multiple workspaces per Azure subscription, and you can have access to more than one workspace</a:t>
            </a:r>
          </a:p>
          <a:p>
            <a:r>
              <a:rPr lang="en-US" dirty="0"/>
              <a:t>A workspace provides a geographic location, data isolation, and scope</a:t>
            </a:r>
          </a:p>
        </p:txBody>
      </p:sp>
      <p:pic>
        <p:nvPicPr>
          <p:cNvPr id="9" name="Picture 8" descr="Screenshot of the Log analytics workspace page, showing the standard settings for creating a new resource: in this case, creating a new Log Analytics workspace, the settings shown are OMS Workspace, Subscription, Resource group, and location.">
            <a:extLst>
              <a:ext uri="{FF2B5EF4-FFF2-40B4-BE49-F238E27FC236}">
                <a16:creationId xmlns:a16="http://schemas.microsoft.com/office/drawing/2014/main" id="{138FF0A8-17E2-4C1E-BBC0-5B38121BB10C}"/>
              </a:ext>
            </a:extLst>
          </p:cNvPr>
          <p:cNvPicPr/>
          <p:nvPr/>
        </p:nvPicPr>
        <p:blipFill>
          <a:blip r:embed="rId3"/>
          <a:stretch>
            <a:fillRect/>
          </a:stretch>
        </p:blipFill>
        <p:spPr>
          <a:xfrm>
            <a:off x="7609490" y="1435100"/>
            <a:ext cx="3881145" cy="3944010"/>
          </a:xfrm>
          <a:prstGeom prst="rect">
            <a:avLst/>
          </a:prstGeom>
          <a:ln>
            <a:solidFill>
              <a:schemeClr val="tx1"/>
            </a:solidFill>
          </a:ln>
        </p:spPr>
      </p:pic>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Connected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638255"/>
            <a:ext cx="11018520" cy="1465016"/>
          </a:xfrm>
        </p:spPr>
        <p:txBody>
          <a:bodyPr/>
          <a:lstStyle/>
          <a:p>
            <a:r>
              <a:rPr lang="en-US" dirty="0"/>
              <a:t>Connected Sources generate data</a:t>
            </a:r>
          </a:p>
          <a:p>
            <a:r>
              <a:rPr lang="en-US" dirty="0"/>
              <a:t>Data can be collected from Windows, Linux, SCOM and Azure Storage</a:t>
            </a:r>
          </a:p>
          <a:p>
            <a:endParaRPr lang="en-US" dirty="0"/>
          </a:p>
        </p:txBody>
      </p:sp>
      <p:pic>
        <p:nvPicPr>
          <p:cNvPr id="4" name="Picture 3" descr="Diagram showing who Connected Sources flow data to the Log Analytics service. The flow and steps in the graphic are numbered 1 -5, and are described in the content.">
            <a:extLst>
              <a:ext uri="{FF2B5EF4-FFF2-40B4-BE49-F238E27FC236}">
                <a16:creationId xmlns:a16="http://schemas.microsoft.com/office/drawing/2014/main" id="{78290FED-D675-4F53-BEE1-F0ED70EC3AC4}"/>
              </a:ext>
            </a:extLst>
          </p:cNvPr>
          <p:cNvPicPr/>
          <p:nvPr/>
        </p:nvPicPr>
        <p:blipFill>
          <a:blip r:embed="rId3"/>
          <a:stretch>
            <a:fillRect/>
          </a:stretch>
        </p:blipFill>
        <p:spPr>
          <a:xfrm>
            <a:off x="584200" y="1435100"/>
            <a:ext cx="10294917" cy="2995980"/>
          </a:xfrm>
          <a:prstGeom prst="rect">
            <a:avLst/>
          </a:prstGeom>
        </p:spPr>
      </p:pic>
    </p:spTree>
    <p:extLst>
      <p:ext uri="{BB962C8B-B14F-4D97-AF65-F5344CB8AC3E}">
        <p14:creationId xmlns:p14="http://schemas.microsoft.com/office/powerpoint/2010/main" val="2821883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Data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459312"/>
            <a:ext cx="11018520" cy="1809726"/>
          </a:xfrm>
        </p:spPr>
        <p:txBody>
          <a:bodyPr/>
          <a:lstStyle/>
          <a:p>
            <a:r>
              <a:rPr lang="en-US" dirty="0"/>
              <a:t>Data sources include: Windows Event Logs, Windows Performance Counters, Linux Performance Counters, IIS Logs, Custom Fields, Custom Logs, and Syslog. </a:t>
            </a:r>
          </a:p>
          <a:p>
            <a:r>
              <a:rPr lang="en-US" dirty="0"/>
              <a:t>Each data source has additional configuration options.</a:t>
            </a:r>
          </a:p>
        </p:txBody>
      </p:sp>
      <p:pic>
        <p:nvPicPr>
          <p:cNvPr id="5" name="Picture 4" descr="Diagram showing how data is collected from various connected sources (for example logs and performance counters) and stored as a set of records with its own set of properties. The data is then stored in the OMS Repository.">
            <a:extLst>
              <a:ext uri="{FF2B5EF4-FFF2-40B4-BE49-F238E27FC236}">
                <a16:creationId xmlns:a16="http://schemas.microsoft.com/office/drawing/2014/main" id="{6765F268-8E28-4939-A686-D15FEB7E4410}"/>
              </a:ext>
            </a:extLst>
          </p:cNvPr>
          <p:cNvPicPr/>
          <p:nvPr/>
        </p:nvPicPr>
        <p:blipFill>
          <a:blip r:embed="rId3"/>
          <a:stretch>
            <a:fillRect/>
          </a:stretch>
        </p:blipFill>
        <p:spPr>
          <a:xfrm>
            <a:off x="584200" y="1435100"/>
            <a:ext cx="10079842" cy="2911269"/>
          </a:xfrm>
          <a:prstGeom prst="rect">
            <a:avLst/>
          </a:prstGeom>
        </p:spPr>
      </p:pic>
    </p:spTree>
    <p:extLst>
      <p:ext uri="{BB962C8B-B14F-4D97-AF65-F5344CB8AC3E}">
        <p14:creationId xmlns:p14="http://schemas.microsoft.com/office/powerpoint/2010/main" val="15252771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Monitor</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Log Analytics Querying</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584200" y="4342142"/>
            <a:ext cx="11018520" cy="1982081"/>
          </a:xfrm>
        </p:spPr>
        <p:txBody>
          <a:bodyPr/>
          <a:lstStyle/>
          <a:p>
            <a:r>
              <a:rPr lang="en-US" dirty="0"/>
              <a:t>Log Analytics provides a query syntax </a:t>
            </a:r>
          </a:p>
          <a:p>
            <a:r>
              <a:rPr lang="en-US" dirty="0"/>
              <a:t>Quickly retrieve and consolidate data in the repository</a:t>
            </a:r>
          </a:p>
          <a:p>
            <a:r>
              <a:rPr lang="en-US" dirty="0"/>
              <a:t>Save or have log searches run automatically to create an alert </a:t>
            </a:r>
          </a:p>
          <a:p>
            <a:r>
              <a:rPr lang="en-US" dirty="0"/>
              <a:t>Export the data to Power BI or Excel</a:t>
            </a:r>
          </a:p>
        </p:txBody>
      </p:sp>
      <p:pic>
        <p:nvPicPr>
          <p:cNvPr id="2" name="Picture 1" descr="Screenshot of a Log Analytics query (Type=Event Source | measure count() by Source). Shows 120 results based on data source with bar chart visualizations of the query results.">
            <a:extLst>
              <a:ext uri="{FF2B5EF4-FFF2-40B4-BE49-F238E27FC236}">
                <a16:creationId xmlns:a16="http://schemas.microsoft.com/office/drawing/2014/main" id="{373CE482-116F-4488-BB79-66602D3FE6AA}"/>
              </a:ext>
            </a:extLst>
          </p:cNvPr>
          <p:cNvPicPr>
            <a:picLocks noChangeAspect="1"/>
          </p:cNvPicPr>
          <p:nvPr/>
        </p:nvPicPr>
        <p:blipFill>
          <a:blip r:embed="rId3"/>
          <a:stretch>
            <a:fillRect/>
          </a:stretch>
        </p:blipFill>
        <p:spPr>
          <a:xfrm>
            <a:off x="584199" y="1278019"/>
            <a:ext cx="10091717" cy="2664589"/>
          </a:xfrm>
          <a:prstGeom prst="rect">
            <a:avLst/>
          </a:prstGeom>
          <a:ln>
            <a:solidFill>
              <a:schemeClr val="tx1"/>
            </a:solidFill>
          </a:ln>
        </p:spPr>
      </p:pic>
    </p:spTree>
    <p:extLst>
      <p:ext uri="{BB962C8B-B14F-4D97-AF65-F5344CB8AC3E}">
        <p14:creationId xmlns:p14="http://schemas.microsoft.com/office/powerpoint/2010/main" val="305324842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Query Language Syntax</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861270" y="4511366"/>
            <a:ext cx="7638732" cy="1785104"/>
          </a:xfrm>
        </p:spPr>
        <p:txBody>
          <a:bodyPr/>
          <a:lstStyle/>
          <a:p>
            <a:pPr marL="228600" lvl="1" indent="0">
              <a:buNone/>
            </a:pPr>
            <a:r>
              <a:rPr lang="en-US" dirty="0">
                <a:latin typeface="Consolas" panose="020B0609020204030204" pitchFamily="49" charset="0"/>
              </a:rPr>
              <a:t>Event</a:t>
            </a:r>
          </a:p>
          <a:p>
            <a:pPr marL="228600" lvl="1" indent="0">
              <a:buNone/>
            </a:pPr>
            <a:r>
              <a:rPr lang="en-US" dirty="0">
                <a:latin typeface="Consolas" panose="020B0609020204030204" pitchFamily="49" charset="0"/>
              </a:rPr>
              <a:t>| where (EventLevelName == "Error")</a:t>
            </a:r>
          </a:p>
          <a:p>
            <a:pPr marL="228600" lvl="1" indent="0">
              <a:buNone/>
            </a:pPr>
            <a:r>
              <a:rPr lang="en-US" dirty="0">
                <a:latin typeface="Consolas" panose="020B0609020204030204" pitchFamily="49" charset="0"/>
              </a:rPr>
              <a:t>| where (TimeGenerated &gt; ago(1days))</a:t>
            </a:r>
          </a:p>
          <a:p>
            <a:pPr marL="228600" lvl="1" indent="0">
              <a:buNone/>
            </a:pPr>
            <a:r>
              <a:rPr lang="en-US" dirty="0">
                <a:latin typeface="Consolas" panose="020B0609020204030204" pitchFamily="49" charset="0"/>
              </a:rPr>
              <a:t>| summarize ErrorCount = count() by Computer</a:t>
            </a:r>
          </a:p>
          <a:p>
            <a:pPr marL="228600" lvl="1" indent="0">
              <a:buNone/>
            </a:pPr>
            <a:r>
              <a:rPr lang="en-US" dirty="0">
                <a:latin typeface="Consolas" panose="020B0609020204030204" pitchFamily="49" charset="0"/>
              </a:rPr>
              <a:t>| top 10 by ErrorCount desc</a:t>
            </a: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892959" y="1435099"/>
            <a:ext cx="10067966" cy="2982521"/>
          </a:xfrm>
          <a:prstGeom prst="rect">
            <a:avLst/>
          </a:prstGeom>
        </p:spPr>
      </p:pic>
    </p:spTree>
    <p:extLst>
      <p:ext uri="{BB962C8B-B14F-4D97-AF65-F5344CB8AC3E}">
        <p14:creationId xmlns:p14="http://schemas.microsoft.com/office/powerpoint/2010/main" val="374233620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sp>
        <p:nvSpPr>
          <p:cNvPr id="3" name="Text Placeholder 2">
            <a:extLst>
              <a:ext uri="{FF2B5EF4-FFF2-40B4-BE49-F238E27FC236}">
                <a16:creationId xmlns:a16="http://schemas.microsoft.com/office/drawing/2014/main" id="{1FE1D7B6-923F-4EB8-9BFD-5735A5C2DA94}"/>
              </a:ext>
            </a:extLst>
          </p:cNvPr>
          <p:cNvSpPr>
            <a:spLocks noGrp="1"/>
          </p:cNvSpPr>
          <p:nvPr>
            <p:ph type="body" sz="quarter" idx="10"/>
          </p:nvPr>
        </p:nvSpPr>
        <p:spPr/>
        <p:txBody>
          <a:bodyPr/>
          <a:lstStyle/>
          <a:p>
            <a:r>
              <a:rPr lang="en-US" dirty="0"/>
              <a:t>Access the demonstration environment</a:t>
            </a:r>
          </a:p>
          <a:p>
            <a:r>
              <a:rPr lang="en-US" dirty="0"/>
              <a:t>Use the Query Explorer</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Network Watcher</a:t>
            </a:r>
          </a:p>
        </p:txBody>
      </p:sp>
    </p:spTree>
    <p:extLst>
      <p:ext uri="{BB962C8B-B14F-4D97-AF65-F5344CB8AC3E}">
        <p14:creationId xmlns:p14="http://schemas.microsoft.com/office/powerpoint/2010/main" val="159706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Network Watcher Overview</a:t>
            </a:r>
          </a:p>
        </p:txBody>
      </p:sp>
      <p:sp>
        <p:nvSpPr>
          <p:cNvPr id="3" name="Text Placeholder 2">
            <a:extLst>
              <a:ext uri="{FF2B5EF4-FFF2-40B4-BE49-F238E27FC236}">
                <a16:creationId xmlns:a16="http://schemas.microsoft.com/office/drawing/2014/main" id="{21F54B55-7BB1-4D03-A5CC-6B0A7677DDA9}"/>
              </a:ext>
            </a:extLst>
          </p:cNvPr>
          <p:cNvSpPr>
            <a:spLocks noGrp="1"/>
          </p:cNvSpPr>
          <p:nvPr>
            <p:ph type="body" sz="quarter" idx="10"/>
          </p:nvPr>
        </p:nvSpPr>
        <p:spPr>
          <a:xfrm>
            <a:off x="584200" y="1435497"/>
            <a:ext cx="11018520" cy="3533275"/>
          </a:xfrm>
        </p:spPr>
        <p:txBody>
          <a:bodyPr/>
          <a:lstStyle/>
          <a:p>
            <a:r>
              <a:rPr lang="en-US" dirty="0"/>
              <a:t>Network Watcher</a:t>
            </a:r>
          </a:p>
          <a:p>
            <a:r>
              <a:rPr lang="en-US" dirty="0"/>
              <a:t>Monitoring and Visualization</a:t>
            </a:r>
          </a:p>
          <a:p>
            <a:r>
              <a:rPr lang="en-US" dirty="0"/>
              <a:t>Diagnostics – IP Flow Verify</a:t>
            </a:r>
          </a:p>
          <a:p>
            <a:r>
              <a:rPr lang="en-US" dirty="0"/>
              <a:t>Diagnostics – Next Hop</a:t>
            </a:r>
          </a:p>
          <a:p>
            <a:r>
              <a:rPr lang="en-US" dirty="0"/>
              <a:t>Diagnostics – VPN Diagnostics</a:t>
            </a:r>
          </a:p>
          <a:p>
            <a:r>
              <a:rPr lang="en-US" dirty="0"/>
              <a:t>NSG Flow Logs</a:t>
            </a:r>
          </a:p>
          <a:p>
            <a:r>
              <a:rPr lang="en-US" dirty="0"/>
              <a:t>Connection Troubleshoot</a:t>
            </a:r>
          </a:p>
        </p:txBody>
      </p:sp>
    </p:spTree>
    <p:extLst>
      <p:ext uri="{BB962C8B-B14F-4D97-AF65-F5344CB8AC3E}">
        <p14:creationId xmlns:p14="http://schemas.microsoft.com/office/powerpoint/2010/main" val="284895880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Network Watcher</a:t>
            </a:r>
          </a:p>
        </p:txBody>
      </p:sp>
      <p:sp>
        <p:nvSpPr>
          <p:cNvPr id="6" name="Text Placeholder 5"/>
          <p:cNvSpPr>
            <a:spLocks noGrp="1"/>
          </p:cNvSpPr>
          <p:nvPr>
            <p:ph type="body" sz="quarter" idx="10"/>
          </p:nvPr>
        </p:nvSpPr>
        <p:spPr>
          <a:xfrm>
            <a:off x="584200" y="1435100"/>
            <a:ext cx="5659681" cy="3188565"/>
          </a:xfrm>
        </p:spPr>
        <p:txBody>
          <a:bodyPr/>
          <a:lstStyle/>
          <a:p>
            <a:r>
              <a:rPr lang="en-US" dirty="0"/>
              <a:t>Is a regional service</a:t>
            </a:r>
          </a:p>
          <a:p>
            <a:r>
              <a:rPr lang="en-US" dirty="0"/>
              <a:t>Provides tools to monitor, diagnose, view metrics, and enable or disable logs</a:t>
            </a:r>
          </a:p>
          <a:p>
            <a:r>
              <a:rPr lang="en-US" dirty="0"/>
              <a:t>Provides scenario level monitoring so you can diagnose problems at an end to end network level view</a:t>
            </a:r>
          </a:p>
        </p:txBody>
      </p:sp>
      <p:pic>
        <p:nvPicPr>
          <p:cNvPr id="5" name="Picture 4" descr="Screenshot of the Network Watcher page. Four headings are highlighted: Monitoring, Network Diagnostic Tools, Metrics, and Logs. ">
            <a:extLst>
              <a:ext uri="{FF2B5EF4-FFF2-40B4-BE49-F238E27FC236}">
                <a16:creationId xmlns:a16="http://schemas.microsoft.com/office/drawing/2014/main" id="{76E3A504-CFE1-4A07-A5AE-CB3C4DD2E3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2681" y="1435099"/>
            <a:ext cx="5006707" cy="4276931"/>
          </a:xfrm>
          <a:prstGeom prst="rect">
            <a:avLst/>
          </a:prstGeom>
          <a:noFill/>
          <a:ln>
            <a:solidFill>
              <a:schemeClr val="tx1"/>
            </a:solidFill>
          </a:ln>
        </p:spPr>
      </p:pic>
    </p:spTree>
    <p:extLst>
      <p:ext uri="{BB962C8B-B14F-4D97-AF65-F5344CB8AC3E}">
        <p14:creationId xmlns:p14="http://schemas.microsoft.com/office/powerpoint/2010/main" val="16600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Monitoring and Visualization</a:t>
            </a:r>
          </a:p>
        </p:txBody>
      </p:sp>
      <p:sp>
        <p:nvSpPr>
          <p:cNvPr id="6" name="Text Placeholder 5"/>
          <p:cNvSpPr>
            <a:spLocks noGrp="1"/>
          </p:cNvSpPr>
          <p:nvPr>
            <p:ph type="body" sz="quarter" idx="10"/>
          </p:nvPr>
        </p:nvSpPr>
        <p:spPr>
          <a:xfrm>
            <a:off x="592391" y="4890199"/>
            <a:ext cx="11016997" cy="1378839"/>
          </a:xfrm>
        </p:spPr>
        <p:txBody>
          <a:bodyPr/>
          <a:lstStyle/>
          <a:p>
            <a:r>
              <a:rPr lang="en-US" dirty="0"/>
              <a:t>Provides a visual representation of your networking elements</a:t>
            </a:r>
          </a:p>
          <a:p>
            <a:r>
              <a:rPr lang="en-US" dirty="0"/>
              <a:t>View all the resources in a virtual network, resource to resource associations, and relationships between the resources</a:t>
            </a:r>
          </a:p>
        </p:txBody>
      </p:sp>
      <p:pic>
        <p:nvPicPr>
          <p:cNvPr id="5" name="Picture 4" descr="Screenshot of the Network Watcher Topology page. The illustration is described in the text. ">
            <a:extLst>
              <a:ext uri="{FF2B5EF4-FFF2-40B4-BE49-F238E27FC236}">
                <a16:creationId xmlns:a16="http://schemas.microsoft.com/office/drawing/2014/main" id="{C89EFA95-74F4-435E-80CF-41420445EC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42556" y="1435099"/>
            <a:ext cx="7754587" cy="2840017"/>
          </a:xfrm>
          <a:prstGeom prst="rect">
            <a:avLst/>
          </a:prstGeom>
          <a:noFill/>
          <a:ln>
            <a:solidFill>
              <a:schemeClr val="tx1"/>
            </a:solidFill>
          </a:ln>
        </p:spPr>
      </p:pic>
    </p:spTree>
    <p:extLst>
      <p:ext uri="{BB962C8B-B14F-4D97-AF65-F5344CB8AC3E}">
        <p14:creationId xmlns:p14="http://schemas.microsoft.com/office/powerpoint/2010/main" val="207559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Diagnostics - IP Flow Verify</a:t>
            </a:r>
          </a:p>
        </p:txBody>
      </p:sp>
      <p:sp>
        <p:nvSpPr>
          <p:cNvPr id="6" name="Text Placeholder 5"/>
          <p:cNvSpPr>
            <a:spLocks noGrp="1"/>
          </p:cNvSpPr>
          <p:nvPr>
            <p:ph type="body" sz="quarter" idx="10"/>
          </p:nvPr>
        </p:nvSpPr>
        <p:spPr>
          <a:xfrm>
            <a:off x="634442" y="1921472"/>
            <a:ext cx="4882103" cy="2585323"/>
          </a:xfrm>
        </p:spPr>
        <p:txBody>
          <a:bodyPr/>
          <a:lstStyle/>
          <a:p>
            <a:pPr marL="0" indent="0">
              <a:buNone/>
            </a:pPr>
            <a:r>
              <a:rPr lang="en-US" dirty="0"/>
              <a:t>Diagnose connectivity issues from or to the internet and from or to the on-premises environment. Ideal for ensuring security rules are being correctly applied.</a:t>
            </a:r>
          </a:p>
        </p:txBody>
      </p:sp>
      <p:pic>
        <p:nvPicPr>
          <p:cNvPr id="4" name="Picture 3" descr="Screenshot of the IP flow verify page. The Protocol is TCP. The Direction is Inbound. The Local IP address is 10.1.4.4:3389. The Remote IP address is 13.4.6.21. The Check button is highlighted and the Result is Access Denied by the Security rule Deny_All_Internet. ">
            <a:extLst>
              <a:ext uri="{FF2B5EF4-FFF2-40B4-BE49-F238E27FC236}">
                <a16:creationId xmlns:a16="http://schemas.microsoft.com/office/drawing/2014/main" id="{ECE306BE-B2B1-422E-B3A6-9E423AEC4127}"/>
              </a:ext>
            </a:extLst>
          </p:cNvPr>
          <p:cNvPicPr>
            <a:picLocks noChangeAspect="1"/>
          </p:cNvPicPr>
          <p:nvPr/>
        </p:nvPicPr>
        <p:blipFill>
          <a:blip r:embed="rId3"/>
          <a:stretch>
            <a:fillRect/>
          </a:stretch>
        </p:blipFill>
        <p:spPr>
          <a:xfrm>
            <a:off x="5959406" y="1387719"/>
            <a:ext cx="5616296" cy="4359682"/>
          </a:xfrm>
          <a:prstGeom prst="rect">
            <a:avLst/>
          </a:prstGeom>
          <a:ln>
            <a:noFill/>
          </a:ln>
        </p:spPr>
      </p:pic>
    </p:spTree>
    <p:extLst>
      <p:ext uri="{BB962C8B-B14F-4D97-AF65-F5344CB8AC3E}">
        <p14:creationId xmlns:p14="http://schemas.microsoft.com/office/powerpoint/2010/main" val="131476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Diagnostics - Next Hop</a:t>
            </a:r>
          </a:p>
        </p:txBody>
      </p:sp>
      <p:pic>
        <p:nvPicPr>
          <p:cNvPr id="3" name="Picture 2" descr="Screenshot of the Next hop page. The Next hop button is highlighted showing that the next hop is a virtual appliance on IP address 10.1.2.4. ">
            <a:extLst>
              <a:ext uri="{FF2B5EF4-FFF2-40B4-BE49-F238E27FC236}">
                <a16:creationId xmlns:a16="http://schemas.microsoft.com/office/drawing/2014/main" id="{814FBF9D-D91D-4E14-B4BF-3F13292AE23D}"/>
              </a:ext>
            </a:extLst>
          </p:cNvPr>
          <p:cNvPicPr>
            <a:picLocks noChangeAspect="1"/>
          </p:cNvPicPr>
          <p:nvPr/>
        </p:nvPicPr>
        <p:blipFill>
          <a:blip r:embed="rId3"/>
          <a:stretch>
            <a:fillRect/>
          </a:stretch>
        </p:blipFill>
        <p:spPr>
          <a:xfrm>
            <a:off x="5705058" y="1512329"/>
            <a:ext cx="5886450" cy="3933825"/>
          </a:xfrm>
          <a:prstGeom prst="rect">
            <a:avLst/>
          </a:prstGeom>
          <a:ln>
            <a:noFill/>
          </a:ln>
        </p:spPr>
      </p:pic>
      <p:sp>
        <p:nvSpPr>
          <p:cNvPr id="7" name="Text Placeholder 6">
            <a:extLst>
              <a:ext uri="{FF2B5EF4-FFF2-40B4-BE49-F238E27FC236}">
                <a16:creationId xmlns:a16="http://schemas.microsoft.com/office/drawing/2014/main" id="{62882EB7-438F-43CB-91FF-E69A85C5034A}"/>
              </a:ext>
            </a:extLst>
          </p:cNvPr>
          <p:cNvSpPr>
            <a:spLocks noGrp="1"/>
          </p:cNvSpPr>
          <p:nvPr>
            <p:ph type="body" sz="quarter" idx="10"/>
          </p:nvPr>
        </p:nvSpPr>
        <p:spPr>
          <a:xfrm>
            <a:off x="584200" y="2470477"/>
            <a:ext cx="4831862" cy="2240613"/>
          </a:xfrm>
        </p:spPr>
        <p:txBody>
          <a:bodyPr/>
          <a:lstStyle/>
          <a:p>
            <a:pPr marL="0" indent="0">
              <a:buNone/>
            </a:pPr>
            <a:r>
              <a:rPr lang="en-US" dirty="0"/>
              <a:t>Helps with determining whether traffic is being directed to the intended destination by showing the next hop</a:t>
            </a:r>
          </a:p>
          <a:p>
            <a:endParaRPr lang="en-US" dirty="0"/>
          </a:p>
        </p:txBody>
      </p:sp>
    </p:spTree>
    <p:extLst>
      <p:ext uri="{BB962C8B-B14F-4D97-AF65-F5344CB8AC3E}">
        <p14:creationId xmlns:p14="http://schemas.microsoft.com/office/powerpoint/2010/main" val="244440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Diagnostics - VPN Diagnostics</a:t>
            </a:r>
          </a:p>
        </p:txBody>
      </p:sp>
      <p:sp>
        <p:nvSpPr>
          <p:cNvPr id="6" name="Text Placeholder 5"/>
          <p:cNvSpPr>
            <a:spLocks noGrp="1"/>
          </p:cNvSpPr>
          <p:nvPr>
            <p:ph type="body" sz="quarter" idx="10"/>
          </p:nvPr>
        </p:nvSpPr>
        <p:spPr>
          <a:xfrm>
            <a:off x="590868" y="4804022"/>
            <a:ext cx="11018520" cy="1465016"/>
          </a:xfrm>
        </p:spPr>
        <p:txBody>
          <a:bodyPr/>
          <a:lstStyle/>
          <a:p>
            <a:r>
              <a:rPr lang="en-US" dirty="0"/>
              <a:t>Helps you troubleshoot gateways and connections</a:t>
            </a:r>
          </a:p>
          <a:p>
            <a:r>
              <a:rPr lang="en-US" dirty="0"/>
              <a:t>Provides summary information and detailed information</a:t>
            </a:r>
          </a:p>
          <a:p>
            <a:r>
              <a:rPr lang="en-US" dirty="0"/>
              <a:t>Can troubleshoot multiple gateways or connections simultaneously</a:t>
            </a:r>
          </a:p>
        </p:txBody>
      </p:sp>
      <p:pic>
        <p:nvPicPr>
          <p:cNvPr id="7" name="Picture 6" descr="Screenshot of the VPN Diagnostics page. The Start Troubleshooting button is highlighted. VNet1toSite1 has a Troubleshooting Status of running, while VNet1GW has a Troubleshooting Status of Unhealthy.">
            <a:extLst>
              <a:ext uri="{FF2B5EF4-FFF2-40B4-BE49-F238E27FC236}">
                <a16:creationId xmlns:a16="http://schemas.microsoft.com/office/drawing/2014/main" id="{ABBA61EC-9619-4E8A-9A9D-47504CDBE1E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95055" y="1435099"/>
            <a:ext cx="7778337" cy="2246251"/>
          </a:xfrm>
          <a:prstGeom prst="rect">
            <a:avLst/>
          </a:prstGeom>
          <a:noFill/>
          <a:ln>
            <a:solidFill>
              <a:schemeClr val="tx1"/>
            </a:solidFill>
          </a:ln>
        </p:spPr>
      </p:pic>
    </p:spTree>
    <p:extLst>
      <p:ext uri="{BB962C8B-B14F-4D97-AF65-F5344CB8AC3E}">
        <p14:creationId xmlns:p14="http://schemas.microsoft.com/office/powerpoint/2010/main" val="387600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Azure Monitor Overview</a:t>
            </a:r>
          </a:p>
        </p:txBody>
      </p:sp>
      <p:sp>
        <p:nvSpPr>
          <p:cNvPr id="4" name="Text Placeholder 3">
            <a:extLst>
              <a:ext uri="{FF2B5EF4-FFF2-40B4-BE49-F238E27FC236}">
                <a16:creationId xmlns:a16="http://schemas.microsoft.com/office/drawing/2014/main" id="{C62A348E-B1F0-4C72-8FC7-27FAEEB77CAD}"/>
              </a:ext>
            </a:extLst>
          </p:cNvPr>
          <p:cNvSpPr>
            <a:spLocks noGrp="1"/>
          </p:cNvSpPr>
          <p:nvPr>
            <p:ph type="body" sz="quarter" idx="10"/>
          </p:nvPr>
        </p:nvSpPr>
        <p:spPr>
          <a:xfrm>
            <a:off x="584200" y="1435497"/>
            <a:ext cx="11018520" cy="4567404"/>
          </a:xfrm>
        </p:spPr>
        <p:txBody>
          <a:bodyPr/>
          <a:lstStyle/>
          <a:p>
            <a:r>
              <a:rPr lang="en-US" dirty="0"/>
              <a:t>Azure Monitor Service</a:t>
            </a:r>
          </a:p>
          <a:p>
            <a:r>
              <a:rPr lang="en-US" dirty="0"/>
              <a:t>Key Capabilities</a:t>
            </a:r>
          </a:p>
          <a:p>
            <a:r>
              <a:rPr lang="en-US" dirty="0"/>
              <a:t>Monitoring Data Platform</a:t>
            </a:r>
          </a:p>
          <a:p>
            <a:r>
              <a:rPr lang="en-US" dirty="0"/>
              <a:t>Log Data</a:t>
            </a:r>
          </a:p>
          <a:p>
            <a:r>
              <a:rPr lang="en-US" dirty="0"/>
              <a:t>Data Types</a:t>
            </a:r>
          </a:p>
          <a:p>
            <a:r>
              <a:rPr lang="en-US" dirty="0"/>
              <a:t>Azure Advisor</a:t>
            </a:r>
          </a:p>
          <a:p>
            <a:r>
              <a:rPr lang="en-US" dirty="0"/>
              <a:t>Activity Log</a:t>
            </a:r>
          </a:p>
          <a:p>
            <a:r>
              <a:rPr lang="en-US" dirty="0"/>
              <a:t>Query the Activity Log</a:t>
            </a:r>
          </a:p>
          <a:p>
            <a:r>
              <a:rPr lang="en-US" dirty="0"/>
              <a:t>Event Categories</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A3CF-F9F3-497D-8EAB-4EC017C36814}"/>
              </a:ext>
            </a:extLst>
          </p:cNvPr>
          <p:cNvSpPr>
            <a:spLocks noGrp="1"/>
          </p:cNvSpPr>
          <p:nvPr>
            <p:ph type="title"/>
          </p:nvPr>
        </p:nvSpPr>
        <p:spPr>
          <a:xfrm>
            <a:off x="588263" y="457200"/>
            <a:ext cx="11018520" cy="553998"/>
          </a:xfrm>
        </p:spPr>
        <p:txBody>
          <a:bodyPr/>
          <a:lstStyle/>
          <a:p>
            <a:r>
              <a:rPr lang="en-US" b="1" dirty="0"/>
              <a:t>NSG Flow Logs</a:t>
            </a:r>
            <a:endParaRPr lang="en-US" dirty="0"/>
          </a:p>
        </p:txBody>
      </p:sp>
      <p:sp>
        <p:nvSpPr>
          <p:cNvPr id="3" name="Text Placeholder 2">
            <a:extLst>
              <a:ext uri="{FF2B5EF4-FFF2-40B4-BE49-F238E27FC236}">
                <a16:creationId xmlns:a16="http://schemas.microsoft.com/office/drawing/2014/main" id="{A39D4600-A927-4D2B-B458-C9F8DA1CFD4A}"/>
              </a:ext>
            </a:extLst>
          </p:cNvPr>
          <p:cNvSpPr>
            <a:spLocks noGrp="1"/>
          </p:cNvSpPr>
          <p:nvPr>
            <p:ph type="body" sz="quarter" idx="10"/>
          </p:nvPr>
        </p:nvSpPr>
        <p:spPr>
          <a:xfrm>
            <a:off x="590868" y="3960714"/>
            <a:ext cx="11018520" cy="2326791"/>
          </a:xfrm>
        </p:spPr>
        <p:txBody>
          <a:bodyPr/>
          <a:lstStyle/>
          <a:p>
            <a:r>
              <a:rPr lang="en-US" dirty="0"/>
              <a:t>View information about ingress and egress IP traffic through an NSG</a:t>
            </a:r>
          </a:p>
          <a:p>
            <a:r>
              <a:rPr lang="en-US" dirty="0"/>
              <a:t>Flow logs are written in JSON format and show outbound and inbound flows on a per rule basis</a:t>
            </a:r>
          </a:p>
          <a:p>
            <a:r>
              <a:rPr lang="en-US" dirty="0"/>
              <a:t>The JSON format can be visually displayed in Power BI or third-party tools like Kibana</a:t>
            </a:r>
          </a:p>
        </p:txBody>
      </p:sp>
      <p:pic>
        <p:nvPicPr>
          <p:cNvPr id="4" name="Picture 3" descr="Screenshot of the NSG flow logs page. Several NSGs are shown including Name, Resource Group, Status, and Location.">
            <a:extLst>
              <a:ext uri="{FF2B5EF4-FFF2-40B4-BE49-F238E27FC236}">
                <a16:creationId xmlns:a16="http://schemas.microsoft.com/office/drawing/2014/main" id="{A4748E5A-7481-41EF-BB78-19E3556206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52044" y="1435101"/>
            <a:ext cx="6337577" cy="1889990"/>
          </a:xfrm>
          <a:prstGeom prst="rect">
            <a:avLst/>
          </a:prstGeom>
          <a:noFill/>
          <a:ln>
            <a:solidFill>
              <a:schemeClr val="tx1"/>
            </a:solidFill>
          </a:ln>
        </p:spPr>
      </p:pic>
    </p:spTree>
    <p:extLst>
      <p:ext uri="{BB962C8B-B14F-4D97-AF65-F5344CB8AC3E}">
        <p14:creationId xmlns:p14="http://schemas.microsoft.com/office/powerpoint/2010/main" val="41316752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Connection Troubleshoot</a:t>
            </a:r>
          </a:p>
        </p:txBody>
      </p:sp>
      <p:sp>
        <p:nvSpPr>
          <p:cNvPr id="6" name="Text Placeholder 5"/>
          <p:cNvSpPr>
            <a:spLocks noGrp="1"/>
          </p:cNvSpPr>
          <p:nvPr>
            <p:ph type="body" sz="quarter" idx="10"/>
          </p:nvPr>
        </p:nvSpPr>
        <p:spPr>
          <a:xfrm>
            <a:off x="584200" y="1435496"/>
            <a:ext cx="5962904" cy="5515356"/>
          </a:xfrm>
        </p:spPr>
        <p:txBody>
          <a:bodyPr/>
          <a:lstStyle/>
          <a:p>
            <a:r>
              <a:rPr lang="en-US" dirty="0"/>
              <a:t>Check connectivity between source VM and destination</a:t>
            </a:r>
          </a:p>
          <a:p>
            <a:r>
              <a:rPr lang="en-US" dirty="0"/>
              <a:t>Identify configuration issues that are impacting reachability</a:t>
            </a:r>
          </a:p>
          <a:p>
            <a:r>
              <a:rPr lang="en-US" dirty="0"/>
              <a:t>Provide all possible hop by hop paths from the source to destination</a:t>
            </a:r>
          </a:p>
          <a:p>
            <a:r>
              <a:rPr lang="en-US" dirty="0"/>
              <a:t>Review hop by hop latency - min, max, and average between source and destination</a:t>
            </a:r>
          </a:p>
          <a:p>
            <a:r>
              <a:rPr lang="en-US" dirty="0"/>
              <a:t>View a graphical topology from your source to destination</a:t>
            </a:r>
          </a:p>
        </p:txBody>
      </p:sp>
      <p:pic>
        <p:nvPicPr>
          <p:cNvPr id="4" name="Picture 3" descr="A screenshot of the connectivity troubleshoot check graph view of the Azure Network Watcher Connection Troubleshoot tool. Accessed from the portal and showing the topology of Azure VM source and destination.">
            <a:extLst>
              <a:ext uri="{FF2B5EF4-FFF2-40B4-BE49-F238E27FC236}">
                <a16:creationId xmlns:a16="http://schemas.microsoft.com/office/drawing/2014/main" id="{A7E2955E-8FCF-4C63-84CA-1500977AE552}"/>
              </a:ext>
            </a:extLst>
          </p:cNvPr>
          <p:cNvPicPr>
            <a:picLocks noChangeAspect="1"/>
          </p:cNvPicPr>
          <p:nvPr/>
        </p:nvPicPr>
        <p:blipFill>
          <a:blip r:embed="rId3"/>
          <a:stretch>
            <a:fillRect/>
          </a:stretch>
        </p:blipFill>
        <p:spPr>
          <a:xfrm>
            <a:off x="6709743" y="1362177"/>
            <a:ext cx="5173313" cy="4151934"/>
          </a:xfrm>
          <a:prstGeom prst="rect">
            <a:avLst/>
          </a:prstGeom>
        </p:spPr>
      </p:pic>
    </p:spTree>
    <p:extLst>
      <p:ext uri="{BB962C8B-B14F-4D97-AF65-F5344CB8AC3E}">
        <p14:creationId xmlns:p14="http://schemas.microsoft.com/office/powerpoint/2010/main" val="18891032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40080" y="2980944"/>
            <a:ext cx="9308592" cy="498598"/>
          </a:xfrm>
        </p:spPr>
        <p:txBody>
          <a:bodyPr/>
          <a:lstStyle/>
          <a:p>
            <a:r>
              <a:rPr lang="en-US" dirty="0"/>
              <a:t>Lesson 05</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 Network Watcher</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776692"/>
          </a:xfrm>
        </p:spPr>
        <p:txBody>
          <a:bodyPr/>
          <a:lstStyle/>
          <a:p>
            <a:r>
              <a:rPr lang="en-US" dirty="0"/>
              <a:t>Adatum Corporation wants to monitor Azure virtual network connectivity by using Azure Network Watcher.</a:t>
            </a:r>
          </a:p>
          <a:p>
            <a:pPr lvl="1"/>
            <a:r>
              <a:rPr lang="en-US" sz="2400" dirty="0"/>
              <a:t>Exercise 1: Prepare infrastructure for Azure Network Watcher-based monitoring</a:t>
            </a:r>
          </a:p>
          <a:p>
            <a:pPr lvl="1"/>
            <a:r>
              <a:rPr lang="en-US" sz="2400" dirty="0"/>
              <a:t>Exercise 2: Use Azure Network Watcher to monitor network connectivity</a:t>
            </a:r>
          </a:p>
          <a:p>
            <a:pPr lvl="1"/>
            <a:endParaRPr lang="en-US" sz="2400" dirty="0"/>
          </a:p>
          <a:p>
            <a:pPr lvl="1"/>
            <a:endParaRPr lang="en-US" sz="2400" dirty="0"/>
          </a:p>
          <a:p>
            <a:pPr lvl="1"/>
            <a:endParaRPr lang="en-US" sz="2400" dirty="0"/>
          </a:p>
          <a:p>
            <a:pPr lvl="1"/>
            <a:endParaRPr lang="en-US" sz="2400" dirty="0"/>
          </a:p>
          <a:p>
            <a:pPr marL="0" indent="0">
              <a:buNone/>
            </a:pPr>
            <a:endParaRPr lang="en-US" sz="2400" dirty="0"/>
          </a:p>
          <a:p>
            <a:pPr marL="0" indent="0">
              <a:buNone/>
            </a:pPr>
            <a:r>
              <a:rPr lang="en-US" sz="2400" dirty="0"/>
              <a:t>Lab timing: 60 minutes</a:t>
            </a: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932B10-EF92-49F3-B07D-D77E86237B56}"/>
              </a:ext>
            </a:extLst>
          </p:cNvPr>
          <p:cNvSpPr>
            <a:spLocks noGrp="1"/>
          </p:cNvSpPr>
          <p:nvPr>
            <p:ph type="title"/>
          </p:nvPr>
        </p:nvSpPr>
        <p:spPr/>
        <p:txBody>
          <a:bodyPr/>
          <a:lstStyle/>
          <a:p>
            <a:r>
              <a:rPr lang="en-US" dirty="0"/>
              <a:t>Introducing Azure Monitor Service</a:t>
            </a:r>
          </a:p>
        </p:txBody>
      </p:sp>
      <p:pic>
        <p:nvPicPr>
          <p:cNvPr id="2" name="Picture 1" descr="Diagram showing the different monitoring and diagnostic services available in Azure. Those services are divided into broad categories for monitoring such as Core, Application, Infrastructure, and Shared Capabilities.">
            <a:extLst>
              <a:ext uri="{FF2B5EF4-FFF2-40B4-BE49-F238E27FC236}">
                <a16:creationId xmlns:a16="http://schemas.microsoft.com/office/drawing/2014/main" id="{452C70F3-E2B3-4C19-BEE6-65D5AE3D5DF4}"/>
              </a:ext>
            </a:extLst>
          </p:cNvPr>
          <p:cNvPicPr>
            <a:picLocks noChangeAspect="1"/>
          </p:cNvPicPr>
          <p:nvPr/>
        </p:nvPicPr>
        <p:blipFill>
          <a:blip r:embed="rId3"/>
          <a:stretch>
            <a:fillRect/>
          </a:stretch>
        </p:blipFill>
        <p:spPr>
          <a:xfrm>
            <a:off x="967887" y="1392011"/>
            <a:ext cx="10115550" cy="4857750"/>
          </a:xfrm>
          <a:prstGeom prst="rect">
            <a:avLst/>
          </a:prstGeom>
        </p:spPr>
      </p:pic>
    </p:spTree>
    <p:extLst>
      <p:ext uri="{BB962C8B-B14F-4D97-AF65-F5344CB8AC3E}">
        <p14:creationId xmlns:p14="http://schemas.microsoft.com/office/powerpoint/2010/main" val="29821377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Monitor: Key Capabilities</a:t>
            </a:r>
          </a:p>
        </p:txBody>
      </p:sp>
      <p:sp>
        <p:nvSpPr>
          <p:cNvPr id="6" name="Text Placeholder 5"/>
          <p:cNvSpPr>
            <a:spLocks noGrp="1"/>
          </p:cNvSpPr>
          <p:nvPr>
            <p:ph type="body" sz="quarter" idx="10"/>
          </p:nvPr>
        </p:nvSpPr>
        <p:spPr>
          <a:xfrm>
            <a:off x="584200" y="4530729"/>
            <a:ext cx="11018520" cy="1465016"/>
          </a:xfrm>
        </p:spPr>
        <p:txBody>
          <a:bodyPr/>
          <a:lstStyle/>
          <a:p>
            <a:r>
              <a:rPr lang="en-US" dirty="0"/>
              <a:t>Core monitoring for Azure services </a:t>
            </a:r>
          </a:p>
          <a:p>
            <a:r>
              <a:rPr lang="en-US" dirty="0"/>
              <a:t>Collects metrics, activity logs, and diagnostic logs</a:t>
            </a:r>
          </a:p>
          <a:p>
            <a:r>
              <a:rPr lang="en-US" dirty="0"/>
              <a:t>Use for time critical alerts and notifications</a:t>
            </a: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91717" cy="2887518"/>
          </a:xfrm>
          <a:prstGeom prst="rect">
            <a:avLst/>
          </a:prstGeom>
          <a:noFill/>
          <a:ln>
            <a:noFill/>
          </a:ln>
        </p:spPr>
      </p:pic>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Monitoring Data Platform</a:t>
            </a:r>
          </a:p>
        </p:txBody>
      </p:sp>
      <p:sp>
        <p:nvSpPr>
          <p:cNvPr id="3" name="Text Placeholder 2">
            <a:extLst>
              <a:ext uri="{FF2B5EF4-FFF2-40B4-BE49-F238E27FC236}">
                <a16:creationId xmlns:a16="http://schemas.microsoft.com/office/drawing/2014/main" id="{DA7623EC-6379-4FB7-8C8C-01EA88DB9D96}"/>
              </a:ext>
            </a:extLst>
          </p:cNvPr>
          <p:cNvSpPr>
            <a:spLocks noGrp="1"/>
          </p:cNvSpPr>
          <p:nvPr>
            <p:ph type="body" sz="quarter" idx="10"/>
          </p:nvPr>
        </p:nvSpPr>
        <p:spPr>
          <a:xfrm>
            <a:off x="516466" y="4460919"/>
            <a:ext cx="11018520" cy="1920526"/>
          </a:xfrm>
        </p:spPr>
        <p:txBody>
          <a:bodyPr/>
          <a:lstStyle/>
          <a:p>
            <a:r>
              <a:rPr lang="en-US" sz="2400" b="1" dirty="0"/>
              <a:t>Metrics</a:t>
            </a:r>
            <a:r>
              <a:rPr lang="en-US" sz="2400" dirty="0"/>
              <a:t> are numerical values that describe some aspect of a system at a point in time. They are lightweight and capable of supporting near real-time scenarios.</a:t>
            </a:r>
          </a:p>
          <a:p>
            <a:r>
              <a:rPr lang="en-US" sz="2400" b="1" dirty="0"/>
              <a:t>Logs</a:t>
            </a:r>
            <a:r>
              <a:rPr lang="en-US" sz="2400" dirty="0"/>
              <a:t> contain different kinds of data organized into records with different sets of properties for each type. Telemetry such as events and traces are stored as logs in addition to performance data so that it can all be combined for analysis.</a:t>
            </a:r>
          </a:p>
        </p:txBody>
      </p:sp>
      <p:pic>
        <p:nvPicPr>
          <p:cNvPr id="5" name="Picture 4" descr="The metrics database is visualized to show metric analytics.">
            <a:extLst>
              <a:ext uri="{FF2B5EF4-FFF2-40B4-BE49-F238E27FC236}">
                <a16:creationId xmlns:a16="http://schemas.microsoft.com/office/drawing/2014/main" id="{56921599-533B-4F79-A9A6-02A759408D1B}"/>
              </a:ext>
            </a:extLst>
          </p:cNvPr>
          <p:cNvPicPr>
            <a:picLocks noChangeAspect="1"/>
          </p:cNvPicPr>
          <p:nvPr/>
        </p:nvPicPr>
        <p:blipFill>
          <a:blip r:embed="rId2"/>
          <a:stretch>
            <a:fillRect/>
          </a:stretch>
        </p:blipFill>
        <p:spPr>
          <a:xfrm>
            <a:off x="1626483" y="1450621"/>
            <a:ext cx="7777163" cy="2773431"/>
          </a:xfrm>
          <a:prstGeom prst="rect">
            <a:avLst/>
          </a:prstGeom>
        </p:spPr>
      </p:pic>
    </p:spTree>
    <p:extLst>
      <p:ext uri="{BB962C8B-B14F-4D97-AF65-F5344CB8AC3E}">
        <p14:creationId xmlns:p14="http://schemas.microsoft.com/office/powerpoint/2010/main" val="19325568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14F7-F781-4C19-9A4E-A5403AD192AE}"/>
              </a:ext>
            </a:extLst>
          </p:cNvPr>
          <p:cNvSpPr>
            <a:spLocks noGrp="1"/>
          </p:cNvSpPr>
          <p:nvPr>
            <p:ph type="title"/>
          </p:nvPr>
        </p:nvSpPr>
        <p:spPr/>
        <p:txBody>
          <a:bodyPr/>
          <a:lstStyle/>
          <a:p>
            <a:r>
              <a:rPr lang="en-US" dirty="0"/>
              <a:t>Log Data</a:t>
            </a:r>
          </a:p>
        </p:txBody>
      </p:sp>
      <p:sp>
        <p:nvSpPr>
          <p:cNvPr id="3" name="Text Placeholder 2">
            <a:extLst>
              <a:ext uri="{FF2B5EF4-FFF2-40B4-BE49-F238E27FC236}">
                <a16:creationId xmlns:a16="http://schemas.microsoft.com/office/drawing/2014/main" id="{17B2186C-9D51-4A26-AE9E-8A374077E86C}"/>
              </a:ext>
            </a:extLst>
          </p:cNvPr>
          <p:cNvSpPr>
            <a:spLocks noGrp="1"/>
          </p:cNvSpPr>
          <p:nvPr>
            <p:ph type="body" sz="quarter" idx="10"/>
          </p:nvPr>
        </p:nvSpPr>
        <p:spPr>
          <a:xfrm>
            <a:off x="561622" y="4280297"/>
            <a:ext cx="11018520" cy="2240613"/>
          </a:xfrm>
        </p:spPr>
        <p:txBody>
          <a:bodyPr/>
          <a:lstStyle/>
          <a:p>
            <a:r>
              <a:rPr lang="en-US" dirty="0"/>
              <a:t>Log data is stored in Log Analytics which includes a rich query language to quickly retrieve, consolidate, and analyze collected data</a:t>
            </a:r>
          </a:p>
          <a:p>
            <a:r>
              <a:rPr lang="en-US" dirty="0"/>
              <a:t>The Data Explorer query language that is suitable for simple log queries but also includes advanced functionality such as aggregations, joins, and smart analytics</a:t>
            </a:r>
          </a:p>
        </p:txBody>
      </p:sp>
      <p:pic>
        <p:nvPicPr>
          <p:cNvPr id="4" name="Picture 3" descr="The logs are visualized in log analytics.">
            <a:extLst>
              <a:ext uri="{FF2B5EF4-FFF2-40B4-BE49-F238E27FC236}">
                <a16:creationId xmlns:a16="http://schemas.microsoft.com/office/drawing/2014/main" id="{0FF3E6C6-2063-4563-A392-69E12CEB5262}"/>
              </a:ext>
            </a:extLst>
          </p:cNvPr>
          <p:cNvPicPr>
            <a:picLocks noChangeAspect="1"/>
          </p:cNvPicPr>
          <p:nvPr/>
        </p:nvPicPr>
        <p:blipFill>
          <a:blip r:embed="rId2"/>
          <a:stretch>
            <a:fillRect/>
          </a:stretch>
        </p:blipFill>
        <p:spPr>
          <a:xfrm>
            <a:off x="1523118" y="1513240"/>
            <a:ext cx="8806307" cy="2821693"/>
          </a:xfrm>
          <a:prstGeom prst="rect">
            <a:avLst/>
          </a:prstGeom>
        </p:spPr>
      </p:pic>
    </p:spTree>
    <p:extLst>
      <p:ext uri="{BB962C8B-B14F-4D97-AF65-F5344CB8AC3E}">
        <p14:creationId xmlns:p14="http://schemas.microsoft.com/office/powerpoint/2010/main" val="12608991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C55-B5AF-4C28-B88A-68B88D47B7B5}"/>
              </a:ext>
            </a:extLst>
          </p:cNvPr>
          <p:cNvSpPr>
            <a:spLocks noGrp="1"/>
          </p:cNvSpPr>
          <p:nvPr>
            <p:ph type="title"/>
          </p:nvPr>
        </p:nvSpPr>
        <p:spPr/>
        <p:txBody>
          <a:bodyPr/>
          <a:lstStyle/>
          <a:p>
            <a:r>
              <a:rPr lang="en-US" dirty="0"/>
              <a:t>Data Types</a:t>
            </a:r>
          </a:p>
        </p:txBody>
      </p:sp>
      <p:sp>
        <p:nvSpPr>
          <p:cNvPr id="3" name="Text Placeholder 2">
            <a:extLst>
              <a:ext uri="{FF2B5EF4-FFF2-40B4-BE49-F238E27FC236}">
                <a16:creationId xmlns:a16="http://schemas.microsoft.com/office/drawing/2014/main" id="{8A2F456E-EF34-48F5-95D0-FB799998D353}"/>
              </a:ext>
            </a:extLst>
          </p:cNvPr>
          <p:cNvSpPr>
            <a:spLocks noGrp="1"/>
          </p:cNvSpPr>
          <p:nvPr>
            <p:ph type="body" sz="quarter" idx="10"/>
          </p:nvPr>
        </p:nvSpPr>
        <p:spPr>
          <a:xfrm>
            <a:off x="584200" y="1435497"/>
            <a:ext cx="11018520" cy="4739759"/>
          </a:xfrm>
        </p:spPr>
        <p:txBody>
          <a:bodyPr/>
          <a:lstStyle/>
          <a:p>
            <a:r>
              <a:rPr lang="en-US" b="1" dirty="0"/>
              <a:t>Application monitoring data</a:t>
            </a:r>
            <a:r>
              <a:rPr lang="en-US" dirty="0"/>
              <a:t> - Performance and functionality of the code you have written, regardless of its platform</a:t>
            </a:r>
          </a:p>
          <a:p>
            <a:r>
              <a:rPr lang="en-US" b="1" dirty="0"/>
              <a:t>Guest OS monitoring </a:t>
            </a:r>
            <a:r>
              <a:rPr lang="en-US" dirty="0"/>
              <a:t>- Azure, another cloud, or on-premises</a:t>
            </a:r>
          </a:p>
          <a:p>
            <a:r>
              <a:rPr lang="en-US" b="1" dirty="0"/>
              <a:t>Azure resource monitoring </a:t>
            </a:r>
          </a:p>
          <a:p>
            <a:r>
              <a:rPr lang="en-US" b="1" dirty="0"/>
              <a:t>Azure subscription monitoring </a:t>
            </a:r>
            <a:r>
              <a:rPr lang="en-US" dirty="0"/>
              <a:t>- Operation and management of an Azure subscription, as well as data about the health and operation of Azure itself</a:t>
            </a:r>
          </a:p>
          <a:p>
            <a:r>
              <a:rPr lang="en-US" b="1" dirty="0"/>
              <a:t>Azure tenant monitoring </a:t>
            </a:r>
            <a:r>
              <a:rPr lang="en-US" dirty="0"/>
              <a:t>– Operation of tenant-level Azure services, such as Azure Active Directory</a:t>
            </a:r>
          </a:p>
          <a:p>
            <a:endParaRPr lang="en-US" dirty="0"/>
          </a:p>
        </p:txBody>
      </p:sp>
    </p:spTree>
    <p:extLst>
      <p:ext uri="{BB962C8B-B14F-4D97-AF65-F5344CB8AC3E}">
        <p14:creationId xmlns:p14="http://schemas.microsoft.com/office/powerpoint/2010/main" val="181136845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2740</Words>
  <Application>Microsoft Office PowerPoint</Application>
  <PresentationFormat>Widescreen</PresentationFormat>
  <Paragraphs>337</Paragraphs>
  <Slides>44</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Consolas</vt:lpstr>
      <vt:lpstr>Segoe UI</vt:lpstr>
      <vt:lpstr>Segoe UI Light</vt:lpstr>
      <vt:lpstr>Segoe UI Semibold</vt:lpstr>
      <vt:lpstr>Segoe UI Semilight</vt:lpstr>
      <vt:lpstr>Wingdings</vt:lpstr>
      <vt:lpstr>WHITE TEMPLATE</vt:lpstr>
      <vt:lpstr>AZ-103T00A Module 06:  Monitoring</vt:lpstr>
      <vt:lpstr>Module Overview</vt:lpstr>
      <vt:lpstr>Lesson 01: Azure Monitor</vt:lpstr>
      <vt:lpstr>Azure Monitor Overview</vt:lpstr>
      <vt:lpstr>Introducing Azure Monitor Service</vt:lpstr>
      <vt:lpstr>Azure Monitor: Key Capabilities</vt:lpstr>
      <vt:lpstr>Monitoring Data Platform</vt:lpstr>
      <vt:lpstr>Log Data</vt:lpstr>
      <vt:lpstr>Data Types</vt:lpstr>
      <vt:lpstr>Azure Advisor</vt:lpstr>
      <vt:lpstr>Activity Log</vt:lpstr>
      <vt:lpstr>Query the Activity Log</vt:lpstr>
      <vt:lpstr>Event Categories</vt:lpstr>
      <vt:lpstr>Lesson 02: Azure Alerts</vt:lpstr>
      <vt:lpstr>Azure Alerts Overview</vt:lpstr>
      <vt:lpstr>Azure Monitor Alerts</vt:lpstr>
      <vt:lpstr>Creating Alert Rules</vt:lpstr>
      <vt:lpstr>Action Groups</vt:lpstr>
      <vt:lpstr>Managing Alerts</vt:lpstr>
      <vt:lpstr>Alerts Experience</vt:lpstr>
      <vt:lpstr>Alert Detail Page</vt:lpstr>
      <vt:lpstr>Create an Alert</vt:lpstr>
      <vt:lpstr>Demonstration - Alerts</vt:lpstr>
      <vt:lpstr>Lesson 03: Log Analytics</vt:lpstr>
      <vt:lpstr>Log Analytics Overview</vt:lpstr>
      <vt:lpstr>Log Analytics Scenarios</vt:lpstr>
      <vt:lpstr>Create a Workspace</vt:lpstr>
      <vt:lpstr>Connected Sources</vt:lpstr>
      <vt:lpstr>Data Sources</vt:lpstr>
      <vt:lpstr>Log Analytics Querying</vt:lpstr>
      <vt:lpstr>Query Language Syntax</vt:lpstr>
      <vt:lpstr>Demonstration – Log Analytics</vt:lpstr>
      <vt:lpstr>Lesson 04: Network Watcher</vt:lpstr>
      <vt:lpstr>Network Watcher Overview</vt:lpstr>
      <vt:lpstr>Network Watcher</vt:lpstr>
      <vt:lpstr>Monitoring and Visualization</vt:lpstr>
      <vt:lpstr>Diagnostics - IP Flow Verify</vt:lpstr>
      <vt:lpstr>Diagnostics - Next Hop</vt:lpstr>
      <vt:lpstr>Diagnostics - VPN Diagnostics</vt:lpstr>
      <vt:lpstr>NSG Flow Logs</vt:lpstr>
      <vt:lpstr>Connection Troubleshoot</vt:lpstr>
      <vt:lpstr>Lesson 05: Lab and Review Questions</vt:lpstr>
      <vt:lpstr>Lab – Network Watcher</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2019-04-16T13:15:30Z</dcterms:created>
  <dcterms:modified xsi:type="dcterms:W3CDTF">2019-04-16T13:15:34Z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2019-04-16T13:15:34.1242227Z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6d96ba90-67de-45fd-8516-148341e1eb63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