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3"/>
  </p:notesMasterIdLst>
  <p:sldIdLst>
    <p:sldId id="1719" r:id="rId2"/>
    <p:sldId id="2462" r:id="rId3"/>
    <p:sldId id="1865" r:id="rId4"/>
    <p:sldId id="2451" r:id="rId5"/>
    <p:sldId id="2002" r:id="rId6"/>
    <p:sldId id="2003" r:id="rId7"/>
    <p:sldId id="2005" r:id="rId8"/>
    <p:sldId id="2004" r:id="rId9"/>
    <p:sldId id="1882" r:id="rId10"/>
    <p:sldId id="2009" r:id="rId11"/>
    <p:sldId id="2452" r:id="rId12"/>
    <p:sldId id="2062" r:id="rId13"/>
    <p:sldId id="2063" r:id="rId14"/>
    <p:sldId id="2454" r:id="rId15"/>
    <p:sldId id="2455" r:id="rId16"/>
    <p:sldId id="2065" r:id="rId17"/>
    <p:sldId id="2456" r:id="rId18"/>
    <p:sldId id="2010" r:id="rId19"/>
    <p:sldId id="2457" r:id="rId20"/>
    <p:sldId id="2422" r:id="rId21"/>
    <p:sldId id="2226" r:id="rId22"/>
    <p:sldId id="2225" r:id="rId23"/>
    <p:sldId id="2463" r:id="rId24"/>
    <p:sldId id="2459" r:id="rId25"/>
    <p:sldId id="2227" r:id="rId26"/>
    <p:sldId id="2228" r:id="rId27"/>
    <p:sldId id="2465" r:id="rId28"/>
    <p:sldId id="2464" r:id="rId29"/>
    <p:sldId id="2007" r:id="rId30"/>
    <p:sldId id="2008" r:id="rId31"/>
    <p:sldId id="223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4"/>
    <a:srgbClr val="E4F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82657" autoAdjust="0"/>
  </p:normalViewPr>
  <p:slideViewPr>
    <p:cSldViewPr snapToGrid="0">
      <p:cViewPr varScale="1">
        <p:scale>
          <a:sx n="95" d="100"/>
          <a:sy n="95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66F0-0810-43B6-89CA-8A60532D42CE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DC7E-BC41-4478-BA30-CBCC3A644F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4/16/2019 6:15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What are some of the reasons your organization might choose Azure Backup?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For more information, you can see: </a:t>
            </a:r>
          </a:p>
          <a:p>
            <a:r>
              <a:rPr lang="en-US" dirty="0"/>
              <a:t>Why use Azure Backup? - https://docs.microsoft.com/en-us/azure/backup/backup-introduction-to-azure-backup#why-use-azure-backup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4/16/2019 6:15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84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Focus on the choices when you select Azure or On-Premises and want to backup files and folders.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✔️ Within an Azure subscription, you can create up to 25 Recovery Services vaults per region.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✔️ Notice your backup choices for virtual machines. This will be covered in another lesson.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4/16/2019 6:15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03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4/16/2019 6:15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53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0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concentrate on replication within Azure and not migration scenarios from on-premises.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4/16/2019 6:15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816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Have you tried any of these backup methods? Do you have a backup plan?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4/16/2019 6:15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138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4/16/2019 6:15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70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choices when you select Azure or On-Premises and want to backup virtual machines.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34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more information, you can see: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Plan your VM backup infrastructure in Azure - https://docs.microsoft.com/en-us/azure/backup/backup-azure-vms-introduction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4/16/2019 6:15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312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4/16/2019 6:15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41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Module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39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have time go through the Module Review questions in the student materials.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Lesson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4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more information, you can see:</a:t>
            </a:r>
          </a:p>
          <a:p>
            <a:r>
              <a:rPr lang="en-US" dirty="0"/>
              <a:t>Azure storage replication - https://docs.microsoft.com/en-us/azure/storage/common/storage-redundancy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4/16/2019 6:15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54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4/16/2019 6:15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5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✔️Consider ZRS for scenarios that require strong consistency, strong durability, and high availability even if an outage or natural disaster renders a zonal data center unavailable.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4/16/2019 6:15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97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If you enable RA-GRS and your primary endpoint for the Blob service is myaccount.blob.core.windows.net, then your secondary endpoint is myaccount-secondary.blob.core.windows.net. The access keys for your storage account are the same for both the primary and secondary endpoints.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4/16/2019 6:15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5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4/16/2019 6:15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9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3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8797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997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903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68736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02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634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5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522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9669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5488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683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1082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97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461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93600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2443044"/>
            <a:ext cx="4167887" cy="1661993"/>
          </a:xfrm>
        </p:spPr>
        <p:txBody>
          <a:bodyPr/>
          <a:lstStyle/>
          <a:p>
            <a:r>
              <a:rPr lang="en-US" dirty="0"/>
              <a:t>AZ-103T00A</a:t>
            </a:r>
            <a:br>
              <a:rPr lang="en-US" dirty="0"/>
            </a:br>
            <a:r>
              <a:rPr lang="en-US" dirty="0"/>
              <a:t>Module 07: </a:t>
            </a:r>
            <a:br>
              <a:rPr lang="en-US" dirty="0"/>
            </a:br>
            <a:r>
              <a:rPr lang="en-US" dirty="0"/>
              <a:t>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02: File and Folder Backups</a:t>
            </a:r>
          </a:p>
        </p:txBody>
      </p:sp>
    </p:spTree>
    <p:extLst>
      <p:ext uri="{BB962C8B-B14F-4D97-AF65-F5344CB8AC3E}">
        <p14:creationId xmlns:p14="http://schemas.microsoft.com/office/powerpoint/2010/main" val="257291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C8A-3E3B-4CEE-8154-8D225F0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Folder Backups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926E-2930-40A8-A755-88FDF76C5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16210"/>
          </a:xfrm>
        </p:spPr>
        <p:txBody>
          <a:bodyPr/>
          <a:lstStyle/>
          <a:p>
            <a:r>
              <a:rPr lang="en-US" dirty="0"/>
              <a:t>Azure Backup</a:t>
            </a:r>
          </a:p>
          <a:p>
            <a:r>
              <a:rPr lang="en-US" dirty="0"/>
              <a:t>Recovery Service Vault Backup Options</a:t>
            </a:r>
          </a:p>
          <a:p>
            <a:r>
              <a:rPr lang="en-US" dirty="0"/>
              <a:t>Demonstration – Backup Azure File Shares</a:t>
            </a:r>
          </a:p>
          <a:p>
            <a:r>
              <a:rPr lang="en-US" dirty="0"/>
              <a:t>Implementing On-Premises File and Folder Backups</a:t>
            </a:r>
          </a:p>
          <a:p>
            <a:r>
              <a:rPr lang="en-US" dirty="0"/>
              <a:t>Microsoft Azure Recovery Services (MARS) Agent</a:t>
            </a:r>
          </a:p>
          <a:p>
            <a:r>
              <a:rPr lang="en-US" dirty="0"/>
              <a:t>Demonstration – Backup 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34611213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11018520" cy="3964162"/>
          </a:xfrm>
        </p:spPr>
        <p:txBody>
          <a:bodyPr/>
          <a:lstStyle/>
          <a:p>
            <a:r>
              <a:rPr lang="en-US" dirty="0"/>
              <a:t>Azure-based service used to back up and restore data in </a:t>
            </a:r>
            <a:br>
              <a:rPr lang="en-US" dirty="0"/>
            </a:br>
            <a:r>
              <a:rPr lang="en-US" dirty="0"/>
              <a:t>Microsoft cloud</a:t>
            </a:r>
          </a:p>
          <a:p>
            <a:r>
              <a:rPr lang="en-US" dirty="0"/>
              <a:t>Automatic Storage Management</a:t>
            </a:r>
          </a:p>
          <a:p>
            <a:r>
              <a:rPr lang="en-US" dirty="0"/>
              <a:t>Multiple storage options</a:t>
            </a:r>
          </a:p>
          <a:p>
            <a:r>
              <a:rPr lang="en-US" dirty="0"/>
              <a:t>Unlimited data transfer</a:t>
            </a:r>
          </a:p>
          <a:p>
            <a:r>
              <a:rPr lang="en-US" dirty="0"/>
              <a:t>Data encryption</a:t>
            </a:r>
          </a:p>
          <a:p>
            <a:r>
              <a:rPr lang="en-US" dirty="0"/>
              <a:t>Application consistent backup</a:t>
            </a:r>
          </a:p>
          <a:p>
            <a:r>
              <a:rPr lang="en-US" dirty="0"/>
              <a:t>Long-term retention</a:t>
            </a:r>
          </a:p>
        </p:txBody>
      </p:sp>
    </p:spTree>
    <p:extLst>
      <p:ext uri="{BB962C8B-B14F-4D97-AF65-F5344CB8AC3E}">
        <p14:creationId xmlns:p14="http://schemas.microsoft.com/office/powerpoint/2010/main" val="122750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Services Vault Backup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7C2DA-78C2-444F-B47A-FD0AD9D6D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430887"/>
          </a:xfrm>
        </p:spPr>
        <p:txBody>
          <a:bodyPr/>
          <a:lstStyle/>
          <a:p>
            <a:r>
              <a:rPr lang="en-US" dirty="0"/>
              <a:t>Azure Workloads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01A57-25AE-4121-B2F6-32E362E4B5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8042" y="1382617"/>
            <a:ext cx="5212080" cy="430887"/>
          </a:xfrm>
        </p:spPr>
        <p:txBody>
          <a:bodyPr/>
          <a:lstStyle/>
          <a:p>
            <a:r>
              <a:rPr lang="en-US" dirty="0"/>
              <a:t>On-Premises workloads</a:t>
            </a:r>
          </a:p>
        </p:txBody>
      </p:sp>
      <p:pic>
        <p:nvPicPr>
          <p:cNvPr id="8" name="Picture 7" descr="Screenshot of the recovery services vault configuration page. The workload is running on Azure. Azure FileShare is selected as the backup. ">
            <a:extLst>
              <a:ext uri="{FF2B5EF4-FFF2-40B4-BE49-F238E27FC236}">
                <a16:creationId xmlns:a16="http://schemas.microsoft.com/office/drawing/2014/main" id="{F4BC8EBE-F7D0-49B8-8A07-D6EE5369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47" y="2057019"/>
            <a:ext cx="2990850" cy="3219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Screenshot of the Recovery Services vault. The workload is running on-premises. File and Folders is selected as the backup. ">
            <a:extLst>
              <a:ext uri="{FF2B5EF4-FFF2-40B4-BE49-F238E27FC236}">
                <a16:creationId xmlns:a16="http://schemas.microsoft.com/office/drawing/2014/main" id="{A775974F-919E-4AB8-911C-3A39A6662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204" y="1993201"/>
            <a:ext cx="3000375" cy="4352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25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AA92-0A65-4CA5-94E3-663221A9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Backup Azure File Shares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E644-9B6D-4A3D-83A3-82416ECAAE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00438"/>
          </a:xfrm>
        </p:spPr>
        <p:txBody>
          <a:bodyPr/>
          <a:lstStyle/>
          <a:p>
            <a:r>
              <a:rPr lang="en-US" dirty="0"/>
              <a:t>Create a Recovery Services vault</a:t>
            </a:r>
          </a:p>
          <a:p>
            <a:r>
              <a:rPr lang="en-US" dirty="0"/>
              <a:t>Configure the vault</a:t>
            </a:r>
          </a:p>
          <a:p>
            <a:r>
              <a:rPr lang="en-US" dirty="0"/>
              <a:t>Explore monitoring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848862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2DD4-486A-4777-967F-6E5A31A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On-Premises File and Folder 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2E70F-BBC8-4DFD-9FF2-EFF54EFA6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328" y="2141569"/>
            <a:ext cx="5633720" cy="3046988"/>
          </a:xfrm>
        </p:spPr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/>
              <a:t>Create the recovery services vault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Download the agent and credential file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Install and register agent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Configure the backup</a:t>
            </a:r>
          </a:p>
        </p:txBody>
      </p:sp>
      <p:pic>
        <p:nvPicPr>
          <p:cNvPr id="4" name="Picture 3" descr="Flowchart of the steps on the slide. ">
            <a:extLst>
              <a:ext uri="{FF2B5EF4-FFF2-40B4-BE49-F238E27FC236}">
                <a16:creationId xmlns:a16="http://schemas.microsoft.com/office/drawing/2014/main" id="{DB88A3BD-A137-455F-BD6F-4458BDD4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368" y="1424597"/>
            <a:ext cx="4495651" cy="46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303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MARS Agent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13489-518B-413D-9332-1D75D12A1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50" y="4373461"/>
            <a:ext cx="11018520" cy="2068259"/>
          </a:xfrm>
        </p:spPr>
        <p:txBody>
          <a:bodyPr/>
          <a:lstStyle/>
          <a:p>
            <a:r>
              <a:rPr lang="en-US" sz="2400" dirty="0"/>
              <a:t>Backup or recover files and folders on physical or virtual Windows OS (VMs can be on-premises or in Azure)</a:t>
            </a:r>
          </a:p>
          <a:p>
            <a:r>
              <a:rPr lang="en-US" sz="2400" dirty="0"/>
              <a:t>No separate backup server required</a:t>
            </a:r>
          </a:p>
          <a:p>
            <a:r>
              <a:rPr lang="en-US" sz="2400" dirty="0"/>
              <a:t>Not application aware; file, folder, and volume-level restore only</a:t>
            </a:r>
          </a:p>
          <a:p>
            <a:r>
              <a:rPr lang="en-US" sz="2400" dirty="0"/>
              <a:t>No support for Linux</a:t>
            </a:r>
          </a:p>
        </p:txBody>
      </p:sp>
      <p:pic>
        <p:nvPicPr>
          <p:cNvPr id="5" name="Picture 4" descr="Screenshot of the MARS agent dashboard. Several completed backup jobs are shown. ">
            <a:extLst>
              <a:ext uri="{FF2B5EF4-FFF2-40B4-BE49-F238E27FC236}">
                <a16:creationId xmlns:a16="http://schemas.microsoft.com/office/drawing/2014/main" id="{14EEFCAF-EAD3-451A-A004-FAB6504A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952" y="1266469"/>
            <a:ext cx="7429500" cy="2884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761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318C-D460-4281-8715-EEEC41CC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Backup Files and Folders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EF1C5-1FD1-41B5-815E-30227CD35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050340"/>
          </a:xfrm>
        </p:spPr>
        <p:txBody>
          <a:bodyPr/>
          <a:lstStyle/>
          <a:p>
            <a:r>
              <a:rPr lang="en-US" dirty="0"/>
              <a:t>Create a Recovery Services vault</a:t>
            </a:r>
          </a:p>
          <a:p>
            <a:r>
              <a:rPr lang="en-US" dirty="0"/>
              <a:t>Configure the vault</a:t>
            </a:r>
          </a:p>
          <a:p>
            <a:r>
              <a:rPr lang="en-US" dirty="0"/>
              <a:t>Install and register the agent</a:t>
            </a:r>
          </a:p>
          <a:p>
            <a:r>
              <a:rPr lang="en-US" dirty="0"/>
              <a:t>Create the backup policy</a:t>
            </a:r>
          </a:p>
          <a:p>
            <a:r>
              <a:rPr lang="en-US" dirty="0"/>
              <a:t>Backup files and folders</a:t>
            </a:r>
          </a:p>
          <a:p>
            <a:r>
              <a:rPr lang="en-US" dirty="0"/>
              <a:t>Explore the recover settings</a:t>
            </a:r>
          </a:p>
          <a:p>
            <a:r>
              <a:rPr lang="en-US" dirty="0"/>
              <a:t>Explore the backup properties</a:t>
            </a:r>
          </a:p>
          <a:p>
            <a:r>
              <a:rPr lang="en-US" dirty="0"/>
              <a:t>Delete your backup schedule</a:t>
            </a:r>
          </a:p>
        </p:txBody>
      </p:sp>
    </p:spTree>
    <p:extLst>
      <p:ext uri="{BB962C8B-B14F-4D97-AF65-F5344CB8AC3E}">
        <p14:creationId xmlns:p14="http://schemas.microsoft.com/office/powerpoint/2010/main" val="239030319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03: Virtual Machine Backups</a:t>
            </a:r>
          </a:p>
        </p:txBody>
      </p:sp>
    </p:spTree>
    <p:extLst>
      <p:ext uri="{BB962C8B-B14F-4D97-AF65-F5344CB8AC3E}">
        <p14:creationId xmlns:p14="http://schemas.microsoft.com/office/powerpoint/2010/main" val="228663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22BA-A9AE-4921-BAF7-F996DC95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Backups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CA18C-8D1C-4F0C-A05B-370FC969B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567404"/>
          </a:xfrm>
        </p:spPr>
        <p:txBody>
          <a:bodyPr/>
          <a:lstStyle/>
          <a:p>
            <a:r>
              <a:rPr lang="en-US" dirty="0"/>
              <a:t>Azure Site Recovery (ASR) Scenarios</a:t>
            </a:r>
          </a:p>
          <a:p>
            <a:r>
              <a:rPr lang="en-US" dirty="0"/>
              <a:t>Virtual Machine Data Protection</a:t>
            </a:r>
          </a:p>
          <a:p>
            <a:r>
              <a:rPr lang="en-US" dirty="0"/>
              <a:t>Workload Protection Needs</a:t>
            </a:r>
          </a:p>
          <a:p>
            <a:r>
              <a:rPr lang="en-US" dirty="0"/>
              <a:t>Azure to Azure Architecture</a:t>
            </a:r>
          </a:p>
          <a:p>
            <a:r>
              <a:rPr lang="en-US" dirty="0"/>
              <a:t>Recovery Services Vault VM Backup Options</a:t>
            </a:r>
          </a:p>
          <a:p>
            <a:r>
              <a:rPr lang="en-US" dirty="0"/>
              <a:t>Implementing VM Backups</a:t>
            </a:r>
          </a:p>
          <a:p>
            <a:r>
              <a:rPr lang="en-US" dirty="0"/>
              <a:t>Implementing VM Restore</a:t>
            </a:r>
          </a:p>
          <a:p>
            <a:r>
              <a:rPr lang="en-US" dirty="0"/>
              <a:t>Azure Backup Server</a:t>
            </a:r>
          </a:p>
          <a:p>
            <a:r>
              <a:rPr lang="en-US" dirty="0"/>
              <a:t>Backup Component Comparison</a:t>
            </a:r>
          </a:p>
        </p:txBody>
      </p:sp>
    </p:spTree>
    <p:extLst>
      <p:ext uri="{BB962C8B-B14F-4D97-AF65-F5344CB8AC3E}">
        <p14:creationId xmlns:p14="http://schemas.microsoft.com/office/powerpoint/2010/main" val="31276643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C8A-3E3B-4CEE-8154-8D225F0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926E-2930-40A8-A755-88FDF76C5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US" dirty="0"/>
              <a:t>Data Replication</a:t>
            </a:r>
          </a:p>
          <a:p>
            <a:r>
              <a:rPr lang="en-US" dirty="0"/>
              <a:t>File and Folder Backups</a:t>
            </a:r>
          </a:p>
          <a:p>
            <a:r>
              <a:rPr lang="en-US" dirty="0"/>
              <a:t>Virtual Machine Backups</a:t>
            </a:r>
          </a:p>
          <a:p>
            <a:r>
              <a:rPr lang="en-US" dirty="0"/>
              <a:t>Lab and Review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884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b="1" dirty="0"/>
              <a:t>Azure Site Recovery (ASR) Scenarios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9119" y="1642449"/>
            <a:ext cx="5254753" cy="3841052"/>
          </a:xfrm>
        </p:spPr>
        <p:txBody>
          <a:bodyPr/>
          <a:lstStyle/>
          <a:p>
            <a:r>
              <a:rPr lang="en-US" sz="2400" dirty="0"/>
              <a:t>Replicate Azure VMs from one Azure region to another</a:t>
            </a:r>
          </a:p>
          <a:p>
            <a:r>
              <a:rPr lang="en-US" sz="2400" dirty="0"/>
              <a:t>Replicate on-premises VMware VMs, Hyper-V VMs, physical servers (Windows and Linux), Azure Stack VMs to Azure</a:t>
            </a:r>
          </a:p>
          <a:p>
            <a:r>
              <a:rPr lang="en-US" sz="2400" dirty="0"/>
              <a:t>Replicate on-premises VMware VMs, Hyper-V VMs managed by System Center VMM, and physical servers to a secondary site</a:t>
            </a:r>
          </a:p>
        </p:txBody>
      </p:sp>
      <p:pic>
        <p:nvPicPr>
          <p:cNvPr id="3" name="Picture 2" descr="Backups from Hyper-V, VMWare, Windows, and Linux systems. ">
            <a:extLst>
              <a:ext uri="{FF2B5EF4-FFF2-40B4-BE49-F238E27FC236}">
                <a16:creationId xmlns:a16="http://schemas.microsoft.com/office/drawing/2014/main" id="{A8FB9542-7C9C-49F9-AC9E-03385C1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655" y="2148840"/>
            <a:ext cx="5361996" cy="243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Data Protection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7EDF1-3804-439E-8BEA-B8D79A7EC9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11360"/>
            <a:ext cx="11018520" cy="2757678"/>
          </a:xfrm>
        </p:spPr>
        <p:txBody>
          <a:bodyPr/>
          <a:lstStyle/>
          <a:p>
            <a:r>
              <a:rPr lang="en-US" dirty="0"/>
              <a:t>Managed snapshots provide a quick and simple option for backing up VMs that use Managed Disks</a:t>
            </a:r>
          </a:p>
          <a:p>
            <a:r>
              <a:rPr lang="en-US" dirty="0"/>
              <a:t>Azure Backup supports application-consistent backups for both Windows and Linux VMs</a:t>
            </a:r>
          </a:p>
          <a:p>
            <a:r>
              <a:rPr lang="en-US" dirty="0"/>
              <a:t>Azure Site Recovery protects your VMs from a major disaster scenario when a whole region experiences an outage</a:t>
            </a:r>
          </a:p>
        </p:txBody>
      </p:sp>
      <p:pic>
        <p:nvPicPr>
          <p:cNvPr id="5" name="Picture 4" descr="Three textboxes: Snapshots, Azure Backup, and Azure Site Recovery. ">
            <a:extLst>
              <a:ext uri="{FF2B5EF4-FFF2-40B4-BE49-F238E27FC236}">
                <a16:creationId xmlns:a16="http://schemas.microsoft.com/office/drawing/2014/main" id="{06FD2F77-53B7-4308-80B9-3FC42499B7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974" y="1586418"/>
            <a:ext cx="6722609" cy="1117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776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Protection Needs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63D307-63B2-452B-AB2C-4DF73FA59D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17" y="1264582"/>
            <a:ext cx="5529236" cy="4665893"/>
          </a:xfrm>
        </p:spPr>
        <p:txBody>
          <a:bodyPr/>
          <a:lstStyle/>
          <a:p>
            <a:r>
              <a:rPr lang="en-US" dirty="0"/>
              <a:t>Many backup options are available</a:t>
            </a:r>
          </a:p>
          <a:p>
            <a:r>
              <a:rPr lang="en-US" dirty="0"/>
              <a:t>How the workload is being protected today?</a:t>
            </a:r>
          </a:p>
          <a:p>
            <a:r>
              <a:rPr lang="en-US" dirty="0"/>
              <a:t>How often is the workload is backed up?</a:t>
            </a:r>
          </a:p>
          <a:p>
            <a:r>
              <a:rPr lang="en-US" dirty="0"/>
              <a:t>What types of backups are being done?</a:t>
            </a:r>
          </a:p>
          <a:p>
            <a:r>
              <a:rPr lang="en-US" dirty="0"/>
              <a:t>Is disaster recovery protection in place?</a:t>
            </a: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 descr="Screenshot of Azure Marketplace. Shows different Backup services options available.">
            <a:extLst>
              <a:ext uri="{FF2B5EF4-FFF2-40B4-BE49-F238E27FC236}">
                <a16:creationId xmlns:a16="http://schemas.microsoft.com/office/drawing/2014/main" id="{621D5AC3-D5E4-4469-A2D4-F28151739AE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3" y="1235132"/>
            <a:ext cx="5606041" cy="47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9639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70CF-4D51-422A-BBC3-397E87D5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to Azure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DA3DB-B6E0-439A-A8E9-0C052DD45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344" y="4379865"/>
            <a:ext cx="11598656" cy="19820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VM is registered with Azure Site Recovery</a:t>
            </a:r>
          </a:p>
          <a:p>
            <a:pPr marL="514350" indent="-514350">
              <a:buAutoNum type="arabicPeriod"/>
            </a:pPr>
            <a:r>
              <a:rPr lang="en-US" dirty="0"/>
              <a:t>Data is continuously replicated to cache</a:t>
            </a:r>
          </a:p>
          <a:p>
            <a:pPr marL="514350" indent="-514350">
              <a:buAutoNum type="arabicPeriod"/>
            </a:pPr>
            <a:r>
              <a:rPr lang="en-US" dirty="0"/>
              <a:t>Cache is replicated to the target storage account</a:t>
            </a:r>
          </a:p>
          <a:p>
            <a:pPr marL="514350" indent="-514350">
              <a:buAutoNum type="arabicPeriod"/>
            </a:pPr>
            <a:r>
              <a:rPr lang="en-US" dirty="0"/>
              <a:t>During failover the virtual machine is added to the target environment</a:t>
            </a:r>
          </a:p>
        </p:txBody>
      </p:sp>
      <p:pic>
        <p:nvPicPr>
          <p:cNvPr id="26" name="Picture 25" descr="Diagram of a VM writing to cache then failing over to another region.">
            <a:extLst>
              <a:ext uri="{FF2B5EF4-FFF2-40B4-BE49-F238E27FC236}">
                <a16:creationId xmlns:a16="http://schemas.microsoft.com/office/drawing/2014/main" id="{2B2F1A3E-079D-4FE8-8193-8E0122F4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74" y="1250812"/>
            <a:ext cx="7577486" cy="27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011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37B9-7968-419C-A543-99FA6AD1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Services Vault VM Backup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252DF-5237-455B-88E8-63A3BDA16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8754" y="1476944"/>
            <a:ext cx="5212080" cy="430887"/>
          </a:xfrm>
        </p:spPr>
        <p:txBody>
          <a:bodyPr/>
          <a:lstStyle/>
          <a:p>
            <a:r>
              <a:rPr lang="en-US" dirty="0"/>
              <a:t>Azure Workloads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20C2E-8A5A-4AA6-B03F-C6CBB60C5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430887"/>
          </a:xfrm>
        </p:spPr>
        <p:txBody>
          <a:bodyPr/>
          <a:lstStyle/>
          <a:p>
            <a:r>
              <a:rPr lang="en-US" dirty="0"/>
              <a:t>On-Premises Workloads</a:t>
            </a:r>
          </a:p>
        </p:txBody>
      </p:sp>
      <p:pic>
        <p:nvPicPr>
          <p:cNvPr id="6" name="Picture 5" descr="Screenshot of Azure backup options including virtual machines. ">
            <a:extLst>
              <a:ext uri="{FF2B5EF4-FFF2-40B4-BE49-F238E27FC236}">
                <a16:creationId xmlns:a16="http://schemas.microsoft.com/office/drawing/2014/main" id="{21D08F0A-2650-4306-B3D6-B5B3E0D1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75" y="2230784"/>
            <a:ext cx="2905125" cy="3133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Screenshot on-premises VM backup options including Hyper-V, VMware, System State, and Bare Metal Recovery.">
            <a:extLst>
              <a:ext uri="{FF2B5EF4-FFF2-40B4-BE49-F238E27FC236}">
                <a16:creationId xmlns:a16="http://schemas.microsoft.com/office/drawing/2014/main" id="{400A0BEC-C477-443C-BA19-E0E813E1C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027" y="2026539"/>
            <a:ext cx="2609850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6E5467-A5EF-4BA2-B42E-6C87DFD94CCD}"/>
              </a:ext>
            </a:extLst>
          </p:cNvPr>
          <p:cNvSpPr/>
          <p:nvPr/>
        </p:nvSpPr>
        <p:spPr>
          <a:xfrm>
            <a:off x="449179" y="573459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Segoe UI VSS (Regular)"/>
              </a:rPr>
              <a:t>✔️</a:t>
            </a:r>
            <a:r>
              <a:rPr lang="en-US" sz="2400" dirty="0">
                <a:latin typeface="Segoe UI VSS (Regular)"/>
              </a:rPr>
              <a:t> Multiple servers can be protected using the same Recovery Services vault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133840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VM Backups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D8572-7B18-497A-93CA-53DFD97B9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458607"/>
            <a:ext cx="11018520" cy="2733056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Use a Recovery Services vault in the region where you want to store the data To backup your files and folders. Also determine how you want your storage replicated.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Take snapshots (recovery points) of your data at defined intervals. These snapshots are stored in recovery services vaults.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For the Backup extension to work, the Azure VM Agent must be installed on the Azure virtual machine. </a:t>
            </a:r>
          </a:p>
        </p:txBody>
      </p:sp>
      <p:pic>
        <p:nvPicPr>
          <p:cNvPr id="4" name="Picture 3" descr="Flowchart of the steps described in the text: create a recovery services vault, use the portal to define the backup, and backup the virtual machine. ">
            <a:extLst>
              <a:ext uri="{FF2B5EF4-FFF2-40B4-BE49-F238E27FC236}">
                <a16:creationId xmlns:a16="http://schemas.microsoft.com/office/drawing/2014/main" id="{BACA762A-26C0-48DE-A6A0-A6E1666E14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30" y="1040130"/>
            <a:ext cx="6983730" cy="2290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37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VM Restore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D8460-C17E-4815-BD43-C8C60E6C1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6079490" cy="4050340"/>
          </a:xfrm>
        </p:spPr>
        <p:txBody>
          <a:bodyPr/>
          <a:lstStyle/>
          <a:p>
            <a:r>
              <a:rPr lang="en-US" dirty="0"/>
              <a:t>Once you trigger the restore operation, the Backup service creates a job for tracking the restore operation</a:t>
            </a:r>
          </a:p>
          <a:p>
            <a:r>
              <a:rPr lang="en-US" dirty="0"/>
              <a:t>The Backup service also creates and temporarily displays notifications, so you monitor how the backup is proceeding</a:t>
            </a:r>
          </a:p>
          <a:p>
            <a:endParaRPr lang="en-US" dirty="0"/>
          </a:p>
        </p:txBody>
      </p:sp>
      <p:pic>
        <p:nvPicPr>
          <p:cNvPr id="7" name="Picture 6" descr="Screenshot of the recovery services vault. Highlighted is a backup item for an Azure virtual machine.">
            <a:extLst>
              <a:ext uri="{FF2B5EF4-FFF2-40B4-BE49-F238E27FC236}">
                <a16:creationId xmlns:a16="http://schemas.microsoft.com/office/drawing/2014/main" id="{080A1690-F8C5-4B25-A7B4-4CE3F3D4D8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203" y="1435100"/>
            <a:ext cx="4818185" cy="3841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5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FCB5-EC37-4F38-B1A0-1D321EA3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06CA9-D730-4004-9787-6D76F92BE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152" y="3173863"/>
            <a:ext cx="11018520" cy="2843855"/>
          </a:xfrm>
        </p:spPr>
        <p:txBody>
          <a:bodyPr/>
          <a:lstStyle/>
          <a:p>
            <a:r>
              <a:rPr lang="en-US" dirty="0"/>
              <a:t>App-aware backups, file/folder/volume backups, and machine state backups (bare-metal, system state)</a:t>
            </a:r>
          </a:p>
          <a:p>
            <a:r>
              <a:rPr lang="en-US" dirty="0"/>
              <a:t>Each machine runs the DPM/MABS protection agent, and the MARS agent runs on the MABS/DPM </a:t>
            </a:r>
          </a:p>
          <a:p>
            <a:r>
              <a:rPr lang="en-US" dirty="0"/>
              <a:t>Flexibility and granular scheduling options</a:t>
            </a:r>
          </a:p>
          <a:p>
            <a:r>
              <a:rPr lang="en-US" dirty="0"/>
              <a:t>Manage backups for multiple machines in a protection group</a:t>
            </a:r>
          </a:p>
        </p:txBody>
      </p:sp>
      <p:grpSp>
        <p:nvGrpSpPr>
          <p:cNvPr id="18" name="Group 17" descr="Specialized Workloads, Virtual Machines,&#10;Files/Folders/Volumes are shown going to disk. The disk using System Center DPM or Azure Backup Server to store data in Azure. &#10;">
            <a:extLst>
              <a:ext uri="{FF2B5EF4-FFF2-40B4-BE49-F238E27FC236}">
                <a16:creationId xmlns:a16="http://schemas.microsoft.com/office/drawing/2014/main" id="{D1E9CA2E-5C92-4711-988D-1063674DDDD8}"/>
              </a:ext>
            </a:extLst>
          </p:cNvPr>
          <p:cNvGrpSpPr/>
          <p:nvPr/>
        </p:nvGrpSpPr>
        <p:grpSpPr>
          <a:xfrm>
            <a:off x="1227540" y="1555522"/>
            <a:ext cx="9373473" cy="1137436"/>
            <a:chOff x="1227540" y="1555522"/>
            <a:chExt cx="9373473" cy="10534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497A3E-BA74-42F7-A4C2-C702CA310DF3}"/>
                </a:ext>
              </a:extLst>
            </p:cNvPr>
            <p:cNvSpPr/>
            <p:nvPr/>
          </p:nvSpPr>
          <p:spPr>
            <a:xfrm>
              <a:off x="1227540" y="1573563"/>
              <a:ext cx="3053144" cy="1026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Specialized Workloads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Virtual Machines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Files/Folders/Volumes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A2D95FE-7F62-4774-840B-9547B1844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3015" y="1555522"/>
              <a:ext cx="868313" cy="105342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ADF7F8-EBA2-47AD-AC1E-FB94038D2E8E}"/>
                </a:ext>
              </a:extLst>
            </p:cNvPr>
            <p:cNvSpPr/>
            <p:nvPr/>
          </p:nvSpPr>
          <p:spPr>
            <a:xfrm>
              <a:off x="5707333" y="1712594"/>
              <a:ext cx="3212739" cy="7838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Aft>
                  <a:spcPts val="60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System Center DPM</a:t>
              </a:r>
            </a:p>
            <a:p>
              <a:pPr algn="ctr" defTabSz="932472" fontAlgn="base">
                <a:spcAft>
                  <a:spcPts val="60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Or Azure Backup Server</a:t>
              </a:r>
            </a:p>
          </p:txBody>
        </p:sp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0D752EB9-9F45-4591-A859-6414C65AC780}"/>
                </a:ext>
              </a:extLst>
            </p:cNvPr>
            <p:cNvSpPr/>
            <p:nvPr/>
          </p:nvSpPr>
          <p:spPr>
            <a:xfrm>
              <a:off x="8901280" y="1585177"/>
              <a:ext cx="1699733" cy="98843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+mj-lt"/>
                </a:rPr>
                <a:t>Azure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D6A7DFB-58B5-4588-A346-F829F9ECC053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4280684" y="2082236"/>
              <a:ext cx="502331" cy="4408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0C5E355-D3A2-440D-82E6-1449CB5FC6A8}"/>
                </a:ext>
              </a:extLst>
            </p:cNvPr>
            <p:cNvCxnSpPr>
              <a:cxnSpLocks/>
              <a:stCxn id="6" idx="3"/>
              <a:endCxn id="8" idx="2"/>
            </p:cNvCxnSpPr>
            <p:nvPr/>
          </p:nvCxnSpPr>
          <p:spPr>
            <a:xfrm flipV="1">
              <a:off x="5651328" y="2079396"/>
              <a:ext cx="3255224" cy="2840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3341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DD8D-F14F-4ECF-97AD-E3DB7A44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Component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9CE051-9CE0-461A-AE76-C1C367230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57872"/>
              </p:ext>
            </p:extLst>
          </p:nvPr>
        </p:nvGraphicFramePr>
        <p:xfrm>
          <a:off x="673241" y="1125417"/>
          <a:ext cx="11093380" cy="5007248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1929282">
                  <a:extLst>
                    <a:ext uri="{9D8B030D-6E8A-4147-A177-3AD203B41FA5}">
                      <a16:colId xmlns:a16="http://schemas.microsoft.com/office/drawing/2014/main" val="432228811"/>
                    </a:ext>
                  </a:extLst>
                </a:gridCol>
                <a:gridCol w="2508070">
                  <a:extLst>
                    <a:ext uri="{9D8B030D-6E8A-4147-A177-3AD203B41FA5}">
                      <a16:colId xmlns:a16="http://schemas.microsoft.com/office/drawing/2014/main" val="75774198"/>
                    </a:ext>
                  </a:extLst>
                </a:gridCol>
                <a:gridCol w="2218676">
                  <a:extLst>
                    <a:ext uri="{9D8B030D-6E8A-4147-A177-3AD203B41FA5}">
                      <a16:colId xmlns:a16="http://schemas.microsoft.com/office/drawing/2014/main" val="2296394419"/>
                    </a:ext>
                  </a:extLst>
                </a:gridCol>
                <a:gridCol w="1995601">
                  <a:extLst>
                    <a:ext uri="{9D8B030D-6E8A-4147-A177-3AD203B41FA5}">
                      <a16:colId xmlns:a16="http://schemas.microsoft.com/office/drawing/2014/main" val="3872385710"/>
                    </a:ext>
                  </a:extLst>
                </a:gridCol>
                <a:gridCol w="2441751">
                  <a:extLst>
                    <a:ext uri="{9D8B030D-6E8A-4147-A177-3AD203B41FA5}">
                      <a16:colId xmlns:a16="http://schemas.microsoft.com/office/drawing/2014/main" val="8381727"/>
                    </a:ext>
                  </a:extLst>
                </a:gridCol>
              </a:tblGrid>
              <a:tr h="5493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Component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Benefits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Limits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Protects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Backup Storage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862615"/>
                  </a:ext>
                </a:extLst>
              </a:tr>
              <a:tr h="141347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Azure Backup (MARS) agent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Backup files and folders on physical or virtual Windows OS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No separate backup server required.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 3x per day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application aware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File, folder, and volume-level restore only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support for Linux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 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Folders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Recovery services vault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730330"/>
                  </a:ext>
                </a:extLst>
              </a:tr>
              <a:tr h="27096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Azure Backup Server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App aware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snapshots</a:t>
                      </a:r>
                      <a:endParaRPr lang="en-US" sz="1600" dirty="0">
                        <a:effectLst/>
                      </a:endParaRP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Full flex for when to backups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Recovery granularity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Linux support on Hyper-V and VMware VMs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Backup and restore VMware VMs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Doesn't require a System Center license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Cannot backup Oracle workloads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Always requires live Azure subscription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No support for tape backup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Folders,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Workloads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 services vault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Locally attached disk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43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4494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04</a:t>
            </a:r>
            <a:r>
              <a:rPr lang="en-US"/>
              <a:t>: </a:t>
            </a:r>
            <a:r>
              <a:rPr lang="en-US" dirty="0"/>
              <a:t>Lab and </a:t>
            </a:r>
            <a:r>
              <a:rPr lang="en-US"/>
              <a:t>Review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01: Data Replication </a:t>
            </a:r>
          </a:p>
        </p:txBody>
      </p:sp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55C8-6368-4BBB-A9E6-0DE88363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Lab – </a:t>
            </a:r>
            <a:r>
              <a:rPr lang="en-US" b="1" dirty="0"/>
              <a:t>Azure Site Recovery Between Regions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A030A-0331-4BAD-B57E-71AE2526C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0505831" cy="48259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Adatum Corporation wants to implement Azure Site Recovery to facilitate migration and protection of Azure VMs between regions.</a:t>
            </a:r>
          </a:p>
          <a:p>
            <a:pPr lvl="1"/>
            <a:r>
              <a:rPr lang="en-US" sz="2800" b="1" dirty="0"/>
              <a:t>Exercise 1: </a:t>
            </a:r>
            <a:r>
              <a:rPr lang="en-US" sz="2800" dirty="0"/>
              <a:t>Implement prerequisites for migration of Azure VMs by using Azure Site Recovery</a:t>
            </a:r>
          </a:p>
          <a:p>
            <a:pPr lvl="1"/>
            <a:r>
              <a:rPr lang="en-US" sz="2800" b="1" dirty="0"/>
              <a:t>Exercise 2: </a:t>
            </a:r>
            <a:r>
              <a:rPr lang="en-US" sz="2800" dirty="0"/>
              <a:t>Migrate an Azure VM between Azure regions by using Azure Site Recovery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Lab time: 60 minutes</a:t>
            </a:r>
          </a:p>
        </p:txBody>
      </p:sp>
    </p:spTree>
    <p:extLst>
      <p:ext uri="{BB962C8B-B14F-4D97-AF65-F5344CB8AC3E}">
        <p14:creationId xmlns:p14="http://schemas.microsoft.com/office/powerpoint/2010/main" val="383236508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Module Review Questions</a:t>
            </a:r>
          </a:p>
        </p:txBody>
      </p:sp>
    </p:spTree>
    <p:extLst>
      <p:ext uri="{BB962C8B-B14F-4D97-AF65-F5344CB8AC3E}">
        <p14:creationId xmlns:p14="http://schemas.microsoft.com/office/powerpoint/2010/main" val="52649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C8A-3E3B-4CEE-8154-8D225F0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926E-2930-40A8-A755-88FDF76C5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US" dirty="0"/>
              <a:t>Replication Options</a:t>
            </a:r>
          </a:p>
          <a:p>
            <a:r>
              <a:rPr lang="en-US" dirty="0"/>
              <a:t>Locally-redundant Storage</a:t>
            </a:r>
          </a:p>
          <a:p>
            <a:r>
              <a:rPr lang="en-US" dirty="0"/>
              <a:t>Zone-redundant Storage</a:t>
            </a:r>
          </a:p>
          <a:p>
            <a:r>
              <a:rPr lang="en-US" dirty="0"/>
              <a:t>Geo-redundant Storage</a:t>
            </a:r>
          </a:p>
          <a:p>
            <a:r>
              <a:rPr lang="en-US" dirty="0"/>
              <a:t>Comparing Replication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15048015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30F1-5051-4E93-9C87-3C53BC5E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C891D-307E-4D2E-9096-D2722E623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292" y="4276255"/>
            <a:ext cx="11018520" cy="2326791"/>
          </a:xfrm>
        </p:spPr>
        <p:txBody>
          <a:bodyPr/>
          <a:lstStyle/>
          <a:p>
            <a:r>
              <a:rPr lang="en-US" dirty="0"/>
              <a:t>Replication ensures durability and high availability</a:t>
            </a:r>
          </a:p>
          <a:p>
            <a:r>
              <a:rPr lang="en-US" dirty="0"/>
              <a:t>Replicate your data within the same data center, across zonal data centers within the same region, and even across regions</a:t>
            </a:r>
          </a:p>
          <a:p>
            <a:r>
              <a:rPr lang="en-US" dirty="0"/>
              <a:t>If you select Premium performance only LRS replication will be available</a:t>
            </a:r>
          </a:p>
        </p:txBody>
      </p:sp>
      <p:pic>
        <p:nvPicPr>
          <p:cNvPr id="7" name="Picture 6" descr="Screenshot of the storage replications drop-down showing LRS, GRS, and RA-GRS. ">
            <a:extLst>
              <a:ext uri="{FF2B5EF4-FFF2-40B4-BE49-F238E27FC236}">
                <a16:creationId xmlns:a16="http://schemas.microsoft.com/office/drawing/2014/main" id="{6F873A58-3250-4242-A6AC-A3EDB858C6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5" y="1384300"/>
            <a:ext cx="8611633" cy="2639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95345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Locally-redundant Storage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3654514"/>
            <a:ext cx="11018520" cy="2499146"/>
          </a:xfrm>
        </p:spPr>
        <p:txBody>
          <a:bodyPr/>
          <a:lstStyle/>
          <a:p>
            <a:r>
              <a:rPr lang="en-US" dirty="0"/>
              <a:t>Maintains three copies of your data at a single facility</a:t>
            </a:r>
          </a:p>
          <a:p>
            <a:r>
              <a:rPr lang="en-US" dirty="0"/>
              <a:t>All copies of the data exist within the same region</a:t>
            </a:r>
          </a:p>
          <a:p>
            <a:pPr lvl="0"/>
            <a:r>
              <a:rPr lang="en-US" dirty="0"/>
              <a:t>Use if data can be easily reconstructed </a:t>
            </a:r>
          </a:p>
          <a:p>
            <a:pPr lvl="0"/>
            <a:r>
              <a:rPr lang="en-US" dirty="0"/>
              <a:t>Use if there are regional governance requirements</a:t>
            </a:r>
          </a:p>
          <a:p>
            <a:r>
              <a:rPr lang="en-US" dirty="0"/>
              <a:t>Low-cost option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4068C2-EC37-48B9-A76C-E82EC789C1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200" y="1435100"/>
          <a:ext cx="11025187" cy="1809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66">
                  <a:extLst>
                    <a:ext uri="{9D8B030D-6E8A-4147-A177-3AD203B41FA5}">
                      <a16:colId xmlns:a16="http://schemas.microsoft.com/office/drawing/2014/main" val="3872822939"/>
                    </a:ext>
                  </a:extLst>
                </a:gridCol>
                <a:gridCol w="2806940">
                  <a:extLst>
                    <a:ext uri="{9D8B030D-6E8A-4147-A177-3AD203B41FA5}">
                      <a16:colId xmlns:a16="http://schemas.microsoft.com/office/drawing/2014/main" val="3098706265"/>
                    </a:ext>
                  </a:extLst>
                </a:gridCol>
                <a:gridCol w="6038581">
                  <a:extLst>
                    <a:ext uri="{9D8B030D-6E8A-4147-A177-3AD203B41FA5}">
                      <a16:colId xmlns:a16="http://schemas.microsoft.com/office/drawing/2014/main" val="3383557239"/>
                    </a:ext>
                  </a:extLst>
                </a:gridCol>
              </a:tblGrid>
              <a:tr h="439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Replication 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Copies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Strategy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1904226"/>
                  </a:ext>
                </a:extLst>
              </a:tr>
              <a:tr h="1369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Locally redundant storage (LRS)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Maintains three copies of your data.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Data is replicated three time within a single facility in a single region.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480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24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Zone-redundant Storage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3431566"/>
            <a:ext cx="11018520" cy="2843855"/>
          </a:xfrm>
        </p:spPr>
        <p:txBody>
          <a:bodyPr/>
          <a:lstStyle/>
          <a:p>
            <a:r>
              <a:rPr lang="en-US" dirty="0"/>
              <a:t>Replicates your data across three storage clusters in a single region</a:t>
            </a:r>
          </a:p>
          <a:p>
            <a:r>
              <a:rPr lang="en-US" dirty="0"/>
              <a:t>Each storage cluster is physically separated from the others and resides in its own availability zone</a:t>
            </a:r>
          </a:p>
          <a:p>
            <a:r>
              <a:rPr lang="en-US" dirty="0"/>
              <a:t>Each availability zone, and the ZRS cluster within it, is autonomous, with separate utilities and networking capabilities</a:t>
            </a:r>
          </a:p>
          <a:p>
            <a:r>
              <a:rPr lang="en-US" dirty="0"/>
              <a:t>Not available in all regions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195859-BEFA-41F7-81F3-35B1065D26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200" y="1435101"/>
          <a:ext cx="10076365" cy="1562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2085">
                  <a:extLst>
                    <a:ext uri="{9D8B030D-6E8A-4147-A177-3AD203B41FA5}">
                      <a16:colId xmlns:a16="http://schemas.microsoft.com/office/drawing/2014/main" val="2441931060"/>
                    </a:ext>
                  </a:extLst>
                </a:gridCol>
                <a:gridCol w="1992085">
                  <a:extLst>
                    <a:ext uri="{9D8B030D-6E8A-4147-A177-3AD203B41FA5}">
                      <a16:colId xmlns:a16="http://schemas.microsoft.com/office/drawing/2014/main" val="2540338844"/>
                    </a:ext>
                  </a:extLst>
                </a:gridCol>
                <a:gridCol w="6092195">
                  <a:extLst>
                    <a:ext uri="{9D8B030D-6E8A-4147-A177-3AD203B41FA5}">
                      <a16:colId xmlns:a16="http://schemas.microsoft.com/office/drawing/2014/main" val="1168729393"/>
                    </a:ext>
                  </a:extLst>
                </a:gridCol>
              </a:tblGrid>
              <a:tr h="416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Replication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Copies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Strategy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414925"/>
                  </a:ext>
                </a:extLst>
              </a:tr>
              <a:tr h="8576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Zone-redundant storage (ZRS)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Maintains three copies of your data.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Data is replicated three times across two to three facilities, either within a single region or across two regions.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8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64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Geo-redundant Storage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4717844"/>
            <a:ext cx="11322455" cy="1994392"/>
          </a:xfrm>
        </p:spPr>
        <p:txBody>
          <a:bodyPr/>
          <a:lstStyle/>
          <a:p>
            <a:pPr lvl="0"/>
            <a:r>
              <a:rPr lang="en-US" sz="2400" dirty="0"/>
              <a:t>GRS replicates your data to another data center in a secondary region, but that data is available to be read only during a failure </a:t>
            </a:r>
          </a:p>
          <a:p>
            <a:pPr lvl="0"/>
            <a:r>
              <a:rPr lang="en-US" sz="2400" dirty="0"/>
              <a:t>RA-GRS is based on GRS and replicates data to another data center in another region. Provides read access from the secondary region, even without a failure</a:t>
            </a:r>
          </a:p>
          <a:p>
            <a:pPr lvl="0"/>
            <a:r>
              <a:rPr lang="en-US" sz="2400" dirty="0"/>
              <a:t>Consider RTO and RPO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8364FE-25A9-425A-ADA3-26702A8BC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63157"/>
              </p:ext>
            </p:extLst>
          </p:nvPr>
        </p:nvGraphicFramePr>
        <p:xfrm>
          <a:off x="584198" y="1431694"/>
          <a:ext cx="11025189" cy="2956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8830">
                  <a:extLst>
                    <a:ext uri="{9D8B030D-6E8A-4147-A177-3AD203B41FA5}">
                      <a16:colId xmlns:a16="http://schemas.microsoft.com/office/drawing/2014/main" val="2650081204"/>
                    </a:ext>
                  </a:extLst>
                </a:gridCol>
                <a:gridCol w="1820502">
                  <a:extLst>
                    <a:ext uri="{9D8B030D-6E8A-4147-A177-3AD203B41FA5}">
                      <a16:colId xmlns:a16="http://schemas.microsoft.com/office/drawing/2014/main" val="1777980413"/>
                    </a:ext>
                  </a:extLst>
                </a:gridCol>
                <a:gridCol w="6665857">
                  <a:extLst>
                    <a:ext uri="{9D8B030D-6E8A-4147-A177-3AD203B41FA5}">
                      <a16:colId xmlns:a16="http://schemas.microsoft.com/office/drawing/2014/main" val="2473153594"/>
                    </a:ext>
                  </a:extLst>
                </a:gridCol>
              </a:tblGrid>
              <a:tr h="2868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Replication</a:t>
                      </a:r>
                      <a:endParaRPr lang="en-US" sz="22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7357" marR="573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Copies</a:t>
                      </a:r>
                      <a:endParaRPr lang="en-US" sz="22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7357" marR="573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Strategy</a:t>
                      </a:r>
                      <a:endParaRPr lang="en-US" sz="22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7357" marR="573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592752"/>
                  </a:ext>
                </a:extLst>
              </a:tr>
              <a:tr h="1215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Geo-redundant storage (GRS)</a:t>
                      </a:r>
                      <a:endParaRPr lang="en-US" sz="22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7357" marR="573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Maintains six copies of your data.</a:t>
                      </a:r>
                      <a:endParaRPr lang="en-US" sz="22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7357" marR="573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Data is replicated three times within the primary region and is also replicated three times in a secondary region hundreds of miles away from the primary region.</a:t>
                      </a:r>
                      <a:endParaRPr lang="en-US" sz="22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7357" marR="573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38131"/>
                  </a:ext>
                </a:extLst>
              </a:tr>
              <a:tr h="1215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Read access geo-redundant storage (RA-GRS) </a:t>
                      </a:r>
                      <a:endParaRPr lang="en-US" sz="22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7357" marR="573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Maintains six copies of your data.</a:t>
                      </a:r>
                      <a:endParaRPr lang="en-US" sz="22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7357" marR="573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Data is replicated to a secondary geographic location and provides read access to your data in the secondary location.</a:t>
                      </a:r>
                      <a:endParaRPr lang="en-US" sz="22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7357" marR="573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169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3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Replication Strategies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39CF22-2D5A-480C-8D17-1383AAD2FC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4196" y="1250765"/>
          <a:ext cx="11005192" cy="5081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2490">
                  <a:extLst>
                    <a:ext uri="{9D8B030D-6E8A-4147-A177-3AD203B41FA5}">
                      <a16:colId xmlns:a16="http://schemas.microsoft.com/office/drawing/2014/main" val="2144672916"/>
                    </a:ext>
                  </a:extLst>
                </a:gridCol>
                <a:gridCol w="1801863">
                  <a:extLst>
                    <a:ext uri="{9D8B030D-6E8A-4147-A177-3AD203B41FA5}">
                      <a16:colId xmlns:a16="http://schemas.microsoft.com/office/drawing/2014/main" val="3305447151"/>
                    </a:ext>
                  </a:extLst>
                </a:gridCol>
                <a:gridCol w="1557149">
                  <a:extLst>
                    <a:ext uri="{9D8B030D-6E8A-4147-A177-3AD203B41FA5}">
                      <a16:colId xmlns:a16="http://schemas.microsoft.com/office/drawing/2014/main" val="3169663095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1735161963"/>
                    </a:ext>
                  </a:extLst>
                </a:gridCol>
                <a:gridCol w="1649462">
                  <a:extLst>
                    <a:ext uri="{9D8B030D-6E8A-4147-A177-3AD203B41FA5}">
                      <a16:colId xmlns:a16="http://schemas.microsoft.com/office/drawing/2014/main" val="1972989554"/>
                    </a:ext>
                  </a:extLst>
                </a:gridCol>
              </a:tblGrid>
              <a:tr h="4409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Replication Option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LRS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ZRS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GRS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RA-GRS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6756897"/>
                  </a:ext>
                </a:extLst>
              </a:tr>
              <a:tr h="7405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Node unavailability within a data center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48507"/>
                  </a:ext>
                </a:extLst>
              </a:tr>
              <a:tr h="10511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An entire data center (zonal or non-zonal) becomes unavailable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No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3290947"/>
                  </a:ext>
                </a:extLst>
              </a:tr>
              <a:tr h="359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A region-wide outage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No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No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887293"/>
                  </a:ext>
                </a:extLst>
              </a:tr>
              <a:tr h="1304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Read access to your data (in a remote, geo-replicated region) for region-wide unavailability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No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No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No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029950"/>
                  </a:ext>
                </a:extLst>
              </a:tr>
              <a:tr h="11210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Available in storage account types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GPv1, GPv2, Blob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Standard,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GPv2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GPv1, GPv2, Blob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GPv1, GPv2, Blob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25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6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1964</Words>
  <Application>Microsoft Office PowerPoint</Application>
  <PresentationFormat>Widescreen</PresentationFormat>
  <Paragraphs>295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Consolas</vt:lpstr>
      <vt:lpstr>Open Sans</vt:lpstr>
      <vt:lpstr>Segoe UI</vt:lpstr>
      <vt:lpstr>Segoe UI Light</vt:lpstr>
      <vt:lpstr>Segoe UI Semibold</vt:lpstr>
      <vt:lpstr>Segoe UI Semilight</vt:lpstr>
      <vt:lpstr>Segoe UI VSS (Regular)</vt:lpstr>
      <vt:lpstr>Wingdings</vt:lpstr>
      <vt:lpstr>WHITE TEMPLATE</vt:lpstr>
      <vt:lpstr>AZ-103T00A Module 07:  Data Protection</vt:lpstr>
      <vt:lpstr>Module Overview</vt:lpstr>
      <vt:lpstr>Lesson 01: Data Replication </vt:lpstr>
      <vt:lpstr>Data Replication Overview</vt:lpstr>
      <vt:lpstr>Replication Options</vt:lpstr>
      <vt:lpstr>Locally-redundant Storage</vt:lpstr>
      <vt:lpstr>Zone-redundant Storage</vt:lpstr>
      <vt:lpstr>Geo-redundant Storage</vt:lpstr>
      <vt:lpstr>Comparing Replication Strategies</vt:lpstr>
      <vt:lpstr>Lesson 02: File and Folder Backups</vt:lpstr>
      <vt:lpstr>File and Folder Backups Overview</vt:lpstr>
      <vt:lpstr>Azure Backup</vt:lpstr>
      <vt:lpstr>Recovery Services Vault Backup Options</vt:lpstr>
      <vt:lpstr>Demonstration – Backup Azure File Shares</vt:lpstr>
      <vt:lpstr>Implementing On-Premises File and Folder Backup</vt:lpstr>
      <vt:lpstr>MARS Agent</vt:lpstr>
      <vt:lpstr>Demonstration – Backup Files and Folders</vt:lpstr>
      <vt:lpstr>Lesson 03: Virtual Machine Backups</vt:lpstr>
      <vt:lpstr>Virtual Machine Backups Overview</vt:lpstr>
      <vt:lpstr>Azure Site Recovery (ASR) Scenarios</vt:lpstr>
      <vt:lpstr>Virtual Machine Data Protection</vt:lpstr>
      <vt:lpstr>Workload Protection Needs</vt:lpstr>
      <vt:lpstr>Azure to Azure Architecture</vt:lpstr>
      <vt:lpstr>Recovery Services Vault VM Backup Options</vt:lpstr>
      <vt:lpstr>Implementing VM Backups</vt:lpstr>
      <vt:lpstr>Implementing VM Restore</vt:lpstr>
      <vt:lpstr>Azure Backup Server</vt:lpstr>
      <vt:lpstr>Backup Component Comparison</vt:lpstr>
      <vt:lpstr>Lesson 04: Lab and Review Questions</vt:lpstr>
      <vt:lpstr>Lab – Azure Site Recovery Between Regions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2019-04-16T13:16:03Z</dcterms:created>
  <dcterms:modified xsi:type="dcterms:W3CDTF">2019-04-16T13:16:07Z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cynthist@microsoft.com</vt:lpwstr>
  </property>
  <property fmtid="{D5CDD505-2E9C-101B-9397-08002B2CF9AE}" pid="5" name="MSIP_Label_f42aa342-8706-4288-bd11-ebb85995028c_SetDate">
    <vt:lpwstr>2019-04-16T13:16:07.2749769Z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9083fdd7-6452-43d8-9afc-aa507f2f148a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