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7"/>
  </p:notesMasterIdLst>
  <p:sldIdLst>
    <p:sldId id="1719" r:id="rId2"/>
    <p:sldId id="2495" r:id="rId3"/>
    <p:sldId id="1865" r:id="rId4"/>
    <p:sldId id="2485" r:id="rId5"/>
    <p:sldId id="2356" r:id="rId6"/>
    <p:sldId id="2357" r:id="rId7"/>
    <p:sldId id="2358" r:id="rId8"/>
    <p:sldId id="2359" r:id="rId9"/>
    <p:sldId id="2360" r:id="rId10"/>
    <p:sldId id="2361" r:id="rId11"/>
    <p:sldId id="2496" r:id="rId12"/>
    <p:sldId id="2010" r:id="rId13"/>
    <p:sldId id="2487" r:id="rId14"/>
    <p:sldId id="2456" r:id="rId15"/>
    <p:sldId id="2457" r:id="rId16"/>
    <p:sldId id="2458" r:id="rId17"/>
    <p:sldId id="1920" r:id="rId18"/>
    <p:sldId id="1921" r:id="rId19"/>
    <p:sldId id="2459" r:id="rId20"/>
    <p:sldId id="2461" r:id="rId21"/>
    <p:sldId id="1896" r:id="rId22"/>
    <p:sldId id="2011" r:id="rId23"/>
    <p:sldId id="2488" r:id="rId24"/>
    <p:sldId id="2464" r:id="rId25"/>
    <p:sldId id="2465" r:id="rId26"/>
    <p:sldId id="2467" r:id="rId27"/>
    <p:sldId id="2469" r:id="rId28"/>
    <p:sldId id="2471" r:id="rId29"/>
    <p:sldId id="2473" r:id="rId30"/>
    <p:sldId id="2493" r:id="rId31"/>
    <p:sldId id="2494" r:id="rId32"/>
    <p:sldId id="2453" r:id="rId33"/>
    <p:sldId id="2007" r:id="rId34"/>
    <p:sldId id="2008" r:id="rId35"/>
    <p:sldId id="223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15" autoAdjust="0"/>
    <p:restoredTop sz="82657" autoAdjust="0"/>
  </p:normalViewPr>
  <p:slideViewPr>
    <p:cSldViewPr snapToGrid="0">
      <p:cViewPr varScale="1">
        <p:scale>
          <a:sx n="95" d="100"/>
          <a:sy n="95" d="100"/>
        </p:scale>
        <p:origin x="816"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4/16/2019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Load Balancer and Traffic Manager lab for this module has setup time. If you are going to do the lab, consider completing Exercise 0: Prepare the lab environment before starting the lecture.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4/16/2019 6:15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Keep this diagram in mind since it covers the four components that must be configured for your load balancer: Frontend IP configuration, Backend pools, Health probes, and Load balancing rules. </a:t>
            </a:r>
          </a:p>
          <a:p>
            <a:endParaRPr lang="en-US" dirty="0"/>
          </a:p>
          <a:p>
            <a:r>
              <a:rPr lang="en-US" dirty="0"/>
              <a:t>For more information, you can see:</a:t>
            </a:r>
          </a:p>
          <a:p>
            <a:r>
              <a:rPr lang="en-US" dirty="0"/>
              <a:t>Load Balancer documentation - https://docs.microsoft.com/en-us/azure/load-balancer/</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945937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728164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see how a public load balancer could be placed in front of the internal load balancer to create a multi-tier application.</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131289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562995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the Standard SKU you can have up to 1000 instances in the backend pool. In the Basic SKU you can have up to 100 instances.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143078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see the difference between load balancing rules and NAT rules? Remember, this approach should only be used when you need connectivity from the Internet. Most normal communications would occur from on-premises to Azure connections such as site-to-site VPN and ExpressRoute.</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✔Keeping session persistence information is very important in applications that use a shopping cart. Can you think of any other applications?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87660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 is also a guest agent probe. This probe uses the guest agent inside the VM. It is not recommended when HTTP or TCP custom probe configurations are possible. Relate back to the original diagram to ensure all the components are covered.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766556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dirty="0"/>
          </a:p>
        </p:txBody>
      </p:sp>
    </p:spTree>
    <p:extLst>
      <p:ext uri="{BB962C8B-B14F-4D97-AF65-F5344CB8AC3E}">
        <p14:creationId xmlns:p14="http://schemas.microsoft.com/office/powerpoint/2010/main" val="3899503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Traffic Manager - https://azure.microsoft.com/en-us/services/traffic-manager/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90260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245515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2671158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869803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Remember Traffic Manager does not receive DNS queries directly from clients. Rather, DNS queries come from the recursive DNS service that the clients are configured to use. Therefore, the IP address used to determine the 'closest' endpoint is not the client's IP address, but it is the IP address of the recursive DNS service. In practice, this IP address is a good proxy for the client.</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567577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Similar to Performance routing Traffic Manager uses the source IP address of the DNS query to determine the region from which a user is querying from. Usually, this is the IP address of the local DNS resolver doing the query on behalf of the user.</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3384282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Using the same weight across all endpoints results in an even traffic distribution. Using higher or lower weights on specific endpoints causes those endpoints to be returned frequently in the DNS responses.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6033858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34</a:t>
            </a:fld>
            <a:endParaRPr lang="en-US" dirty="0"/>
          </a:p>
        </p:txBody>
      </p:sp>
    </p:spTree>
    <p:extLst>
      <p:ext uri="{BB962C8B-B14F-4D97-AF65-F5344CB8AC3E}">
        <p14:creationId xmlns:p14="http://schemas.microsoft.com/office/powerpoint/2010/main" val="31437879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have time go through the Module Review questions in the student materials.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35</a:t>
            </a:fld>
            <a:endParaRPr lang="en-US" dirty="0"/>
          </a:p>
        </p:txBody>
      </p:sp>
    </p:spTree>
    <p:extLst>
      <p:ext uri="{BB962C8B-B14F-4D97-AF65-F5344CB8AC3E}">
        <p14:creationId xmlns:p14="http://schemas.microsoft.com/office/powerpoint/2010/main" val="783100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System routes - https://docs.microsoft.com/en-us/azure/virtual-network/virtual-networks-udr-overview#system-routes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632575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Each route table can be associated to multiple subnets, but a subnet can only be associated to a single route table. There are no additional charges for creating route tables in Microsoft Azure. Do you think you will need to create custom routes?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34197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three topics will cover this information.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171694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65219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23719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In this case the virtual appliance should not have a public IP address and IP forwarding should be enabled.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537947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15373433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1299793"/>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5452256"/>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6568318"/>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8810820"/>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897977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9046188"/>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19" y="2007918"/>
            <a:ext cx="4167887" cy="2215991"/>
          </a:xfrm>
        </p:spPr>
        <p:txBody>
          <a:bodyPr/>
          <a:lstStyle/>
          <a:p>
            <a:r>
              <a:rPr lang="en-US" dirty="0"/>
              <a:t>AZ-103T00A</a:t>
            </a:r>
            <a:br>
              <a:rPr lang="en-US" dirty="0"/>
            </a:br>
            <a:r>
              <a:rPr lang="en-US" dirty="0"/>
              <a:t>Module 08: </a:t>
            </a:r>
            <a:br>
              <a:rPr lang="en-US" dirty="0"/>
            </a:br>
            <a:r>
              <a:rPr lang="en-US" dirty="0"/>
              <a:t>Network Traffic</a:t>
            </a:r>
            <a:br>
              <a:rPr lang="en-US" dirty="0"/>
            </a:br>
            <a:r>
              <a:rPr lang="en-US" dirty="0"/>
              <a:t>Management</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Associate the Route</a:t>
            </a:r>
          </a:p>
        </p:txBody>
      </p:sp>
      <p:sp>
        <p:nvSpPr>
          <p:cNvPr id="3" name="Text Placeholder 2">
            <a:extLst>
              <a:ext uri="{FF2B5EF4-FFF2-40B4-BE49-F238E27FC236}">
                <a16:creationId xmlns:a16="http://schemas.microsoft.com/office/drawing/2014/main" id="{13999A32-F504-479E-9A9E-50160343265D}"/>
              </a:ext>
            </a:extLst>
          </p:cNvPr>
          <p:cNvSpPr>
            <a:spLocks noGrp="1"/>
          </p:cNvSpPr>
          <p:nvPr>
            <p:ph type="body" sz="quarter" idx="10"/>
          </p:nvPr>
        </p:nvSpPr>
        <p:spPr>
          <a:xfrm>
            <a:off x="590868" y="1435100"/>
            <a:ext cx="3605351" cy="3619452"/>
          </a:xfrm>
        </p:spPr>
        <p:txBody>
          <a:bodyPr/>
          <a:lstStyle/>
          <a:p>
            <a:r>
              <a:rPr lang="en-US" dirty="0"/>
              <a:t>Each subnet can have zero or one route table associated to it</a:t>
            </a:r>
          </a:p>
          <a:p>
            <a:r>
              <a:rPr lang="en-US" dirty="0"/>
              <a:t>In our example, the Public subnet will be associated with the routing table </a:t>
            </a:r>
          </a:p>
          <a:p>
            <a:endParaRPr lang="en-US" dirty="0"/>
          </a:p>
        </p:txBody>
      </p:sp>
      <p:pic>
        <p:nvPicPr>
          <p:cNvPr id="4" name="Picture 3" descr="Screenshot of a route table being associated with a virtual network. ">
            <a:extLst>
              <a:ext uri="{FF2B5EF4-FFF2-40B4-BE49-F238E27FC236}">
                <a16:creationId xmlns:a16="http://schemas.microsoft.com/office/drawing/2014/main" id="{2F811640-4801-42AB-B67C-FF1624E2E92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34432" y="1435100"/>
            <a:ext cx="6874956" cy="3698215"/>
          </a:xfrm>
          <a:prstGeom prst="rect">
            <a:avLst/>
          </a:prstGeom>
          <a:noFill/>
          <a:ln>
            <a:solidFill>
              <a:schemeClr val="tx1"/>
            </a:solidFill>
          </a:ln>
        </p:spPr>
      </p:pic>
    </p:spTree>
    <p:extLst>
      <p:ext uri="{BB962C8B-B14F-4D97-AF65-F5344CB8AC3E}">
        <p14:creationId xmlns:p14="http://schemas.microsoft.com/office/powerpoint/2010/main" val="21347637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AD121-6B8C-4559-B2CA-F9501BD6C7E7}"/>
              </a:ext>
            </a:extLst>
          </p:cNvPr>
          <p:cNvSpPr>
            <a:spLocks noGrp="1"/>
          </p:cNvSpPr>
          <p:nvPr>
            <p:ph type="title"/>
          </p:nvPr>
        </p:nvSpPr>
        <p:spPr/>
        <p:txBody>
          <a:bodyPr/>
          <a:lstStyle/>
          <a:p>
            <a:r>
              <a:rPr lang="en-US" dirty="0"/>
              <a:t>Demonstration – Custom Routing Tables</a:t>
            </a:r>
          </a:p>
        </p:txBody>
      </p:sp>
      <p:sp>
        <p:nvSpPr>
          <p:cNvPr id="3" name="Text Placeholder 2">
            <a:extLst>
              <a:ext uri="{FF2B5EF4-FFF2-40B4-BE49-F238E27FC236}">
                <a16:creationId xmlns:a16="http://schemas.microsoft.com/office/drawing/2014/main" id="{AE7CA012-B60A-4816-8895-3E2AA667E045}"/>
              </a:ext>
            </a:extLst>
          </p:cNvPr>
          <p:cNvSpPr>
            <a:spLocks noGrp="1"/>
          </p:cNvSpPr>
          <p:nvPr>
            <p:ph type="body" sz="quarter" idx="10"/>
          </p:nvPr>
        </p:nvSpPr>
        <p:spPr>
          <a:xfrm>
            <a:off x="584200" y="1435497"/>
            <a:ext cx="11018520" cy="1982081"/>
          </a:xfrm>
        </p:spPr>
        <p:txBody>
          <a:bodyPr/>
          <a:lstStyle/>
          <a:p>
            <a:r>
              <a:rPr lang="en-US" dirty="0"/>
              <a:t>Create a route table</a:t>
            </a:r>
          </a:p>
          <a:p>
            <a:r>
              <a:rPr lang="en-US" dirty="0"/>
              <a:t>Add a route</a:t>
            </a:r>
          </a:p>
          <a:p>
            <a:r>
              <a:rPr lang="en-US" dirty="0"/>
              <a:t>Associate a route table to a subnet</a:t>
            </a:r>
          </a:p>
          <a:p>
            <a:r>
              <a:rPr lang="en-US" dirty="0"/>
              <a:t>Use PowerShell to view your routing information</a:t>
            </a:r>
          </a:p>
        </p:txBody>
      </p:sp>
    </p:spTree>
    <p:extLst>
      <p:ext uri="{BB962C8B-B14F-4D97-AF65-F5344CB8AC3E}">
        <p14:creationId xmlns:p14="http://schemas.microsoft.com/office/powerpoint/2010/main" val="31631294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Azure Load Balancer</a:t>
            </a:r>
          </a:p>
        </p:txBody>
      </p:sp>
    </p:spTree>
    <p:extLst>
      <p:ext uri="{BB962C8B-B14F-4D97-AF65-F5344CB8AC3E}">
        <p14:creationId xmlns:p14="http://schemas.microsoft.com/office/powerpoint/2010/main" val="222886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t>Azure Load Balancer Overview</a:t>
            </a:r>
          </a:p>
        </p:txBody>
      </p:sp>
      <p:sp>
        <p:nvSpPr>
          <p:cNvPr id="3" name="Text Placeholder 2">
            <a:extLst>
              <a:ext uri="{FF2B5EF4-FFF2-40B4-BE49-F238E27FC236}">
                <a16:creationId xmlns:a16="http://schemas.microsoft.com/office/drawing/2014/main" id="{AA0C651F-EF8D-4A96-BF69-5590DC92F281}"/>
              </a:ext>
            </a:extLst>
          </p:cNvPr>
          <p:cNvSpPr>
            <a:spLocks noGrp="1"/>
          </p:cNvSpPr>
          <p:nvPr>
            <p:ph type="body" sz="quarter" idx="10"/>
          </p:nvPr>
        </p:nvSpPr>
        <p:spPr>
          <a:xfrm>
            <a:off x="584200" y="1435497"/>
            <a:ext cx="11018520" cy="4050340"/>
          </a:xfrm>
        </p:spPr>
        <p:txBody>
          <a:bodyPr/>
          <a:lstStyle/>
          <a:p>
            <a:r>
              <a:rPr lang="en-US" dirty="0"/>
              <a:t>Azure Load Balancer</a:t>
            </a:r>
          </a:p>
          <a:p>
            <a:r>
              <a:rPr lang="en-US" dirty="0"/>
              <a:t>Public Load Balancer</a:t>
            </a:r>
          </a:p>
          <a:p>
            <a:r>
              <a:rPr lang="en-US" dirty="0"/>
              <a:t>Internal Load Balancer</a:t>
            </a:r>
          </a:p>
          <a:p>
            <a:r>
              <a:rPr lang="en-US" dirty="0"/>
              <a:t>Load Balancer SKUs</a:t>
            </a:r>
          </a:p>
          <a:p>
            <a:r>
              <a:rPr lang="en-US" dirty="0"/>
              <a:t>Backend Pools</a:t>
            </a:r>
          </a:p>
          <a:p>
            <a:r>
              <a:rPr lang="en-US" dirty="0"/>
              <a:t>Load Balancer Rules</a:t>
            </a:r>
          </a:p>
          <a:p>
            <a:r>
              <a:rPr lang="en-US" dirty="0"/>
              <a:t>Session Persistence</a:t>
            </a:r>
          </a:p>
          <a:p>
            <a:r>
              <a:rPr lang="en-US" dirty="0"/>
              <a:t>Health Probes</a:t>
            </a:r>
          </a:p>
        </p:txBody>
      </p:sp>
    </p:spTree>
    <p:extLst>
      <p:ext uri="{BB962C8B-B14F-4D97-AF65-F5344CB8AC3E}">
        <p14:creationId xmlns:p14="http://schemas.microsoft.com/office/powerpoint/2010/main" val="12025603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Load Balancer</a:t>
            </a:r>
          </a:p>
        </p:txBody>
      </p:sp>
      <p:sp>
        <p:nvSpPr>
          <p:cNvPr id="6" name="Text Placeholder 5"/>
          <p:cNvSpPr>
            <a:spLocks noGrp="1"/>
          </p:cNvSpPr>
          <p:nvPr>
            <p:ph type="body" sz="quarter" idx="10"/>
          </p:nvPr>
        </p:nvSpPr>
        <p:spPr>
          <a:xfrm>
            <a:off x="565912" y="3520794"/>
            <a:ext cx="10176510" cy="2949412"/>
          </a:xfrm>
        </p:spPr>
        <p:txBody>
          <a:bodyPr/>
          <a:lstStyle/>
          <a:p>
            <a:r>
              <a:rPr lang="en-US" dirty="0"/>
              <a:t>Distributes inbound traffic to backend resources using load-balancing rules and health probes</a:t>
            </a:r>
          </a:p>
          <a:p>
            <a:r>
              <a:rPr lang="en-US" dirty="0"/>
              <a:t>Can be used for both inbound/outbound scenarios</a:t>
            </a:r>
          </a:p>
          <a:p>
            <a:r>
              <a:rPr lang="en-US" dirty="0"/>
              <a:t>Protect on-premises web applications with secure remote access</a:t>
            </a:r>
          </a:p>
          <a:p>
            <a:r>
              <a:rPr lang="en-US" dirty="0"/>
              <a:t>Extend Active Directory to the cloud</a:t>
            </a:r>
          </a:p>
          <a:p>
            <a:r>
              <a:rPr lang="en-US" dirty="0"/>
              <a:t>Two types: Public and Internal</a:t>
            </a:r>
          </a:p>
        </p:txBody>
      </p:sp>
      <p:pic>
        <p:nvPicPr>
          <p:cNvPr id="8" name="Picture 7" descr="Diagram showing how load balancer works. Left to right. The frontend is exchanging information with the Load Balancer. The Load Balancer is using rules and probes to communicate with the backend. ">
            <a:extLst>
              <a:ext uri="{FF2B5EF4-FFF2-40B4-BE49-F238E27FC236}">
                <a16:creationId xmlns:a16="http://schemas.microsoft.com/office/drawing/2014/main" id="{26081A2A-F3F5-4D79-AD0F-200DAA895C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94291" y="721107"/>
            <a:ext cx="7328452" cy="2651250"/>
          </a:xfrm>
          <a:prstGeom prst="rect">
            <a:avLst/>
          </a:prstGeom>
          <a:noFill/>
        </p:spPr>
      </p:pic>
    </p:spTree>
    <p:extLst>
      <p:ext uri="{BB962C8B-B14F-4D97-AF65-F5344CB8AC3E}">
        <p14:creationId xmlns:p14="http://schemas.microsoft.com/office/powerpoint/2010/main" val="420108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 showing how public load balancer works. Incoming requests on port 80 are sent to  the public load balancer. The LB sends requests on port 80 to three VMs in the web tier subnet. ">
            <a:extLst>
              <a:ext uri="{FF2B5EF4-FFF2-40B4-BE49-F238E27FC236}">
                <a16:creationId xmlns:a16="http://schemas.microsoft.com/office/drawing/2014/main" id="{0DA8EF73-74A4-49A1-85B0-9907A58A40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77367" y="934278"/>
            <a:ext cx="6166633" cy="3730487"/>
          </a:xfrm>
          <a:prstGeom prst="rect">
            <a:avLst/>
          </a:prstGeom>
          <a:noFill/>
          <a:ln>
            <a:noFill/>
          </a:ln>
        </p:spPr>
      </p:pic>
      <p:sp>
        <p:nvSpPr>
          <p:cNvPr id="17" name="Title 16"/>
          <p:cNvSpPr>
            <a:spLocks noGrp="1"/>
          </p:cNvSpPr>
          <p:nvPr>
            <p:ph type="title"/>
          </p:nvPr>
        </p:nvSpPr>
        <p:spPr/>
        <p:txBody>
          <a:bodyPr/>
          <a:lstStyle/>
          <a:p>
            <a:r>
              <a:rPr lang="en-US" dirty="0"/>
              <a:t>Public Load Balancer</a:t>
            </a:r>
          </a:p>
        </p:txBody>
      </p:sp>
      <p:sp>
        <p:nvSpPr>
          <p:cNvPr id="6" name="Text Placeholder 5"/>
          <p:cNvSpPr>
            <a:spLocks noGrp="1"/>
          </p:cNvSpPr>
          <p:nvPr>
            <p:ph type="body" sz="quarter" idx="10"/>
          </p:nvPr>
        </p:nvSpPr>
        <p:spPr>
          <a:xfrm>
            <a:off x="584200" y="4890199"/>
            <a:ext cx="10901855" cy="1378839"/>
          </a:xfrm>
        </p:spPr>
        <p:txBody>
          <a:bodyPr/>
          <a:lstStyle/>
          <a:p>
            <a:r>
              <a:rPr lang="en-US" dirty="0"/>
              <a:t>Maps public IP addresses and port number of incoming traffic to the VM’s private IP address and port number, and vice versa. </a:t>
            </a:r>
          </a:p>
          <a:p>
            <a:r>
              <a:rPr lang="en-US" dirty="0"/>
              <a:t>Apply load balancing rules to distribute traffic across VMs or services.</a:t>
            </a:r>
          </a:p>
        </p:txBody>
      </p:sp>
    </p:spTree>
    <p:extLst>
      <p:ext uri="{BB962C8B-B14F-4D97-AF65-F5344CB8AC3E}">
        <p14:creationId xmlns:p14="http://schemas.microsoft.com/office/powerpoint/2010/main" val="350576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Internal Load Balancer</a:t>
            </a:r>
          </a:p>
        </p:txBody>
      </p:sp>
      <p:sp>
        <p:nvSpPr>
          <p:cNvPr id="6" name="Text Placeholder 5"/>
          <p:cNvSpPr>
            <a:spLocks noGrp="1"/>
          </p:cNvSpPr>
          <p:nvPr>
            <p:ph type="body" sz="quarter" idx="10"/>
          </p:nvPr>
        </p:nvSpPr>
        <p:spPr>
          <a:xfrm>
            <a:off x="584200" y="1435496"/>
            <a:ext cx="6346687" cy="4481227"/>
          </a:xfrm>
        </p:spPr>
        <p:txBody>
          <a:bodyPr/>
          <a:lstStyle/>
          <a:p>
            <a:r>
              <a:rPr lang="en-US" dirty="0"/>
              <a:t>Directs traffic only to resources inside a virtual network or that use a VPN to access Azure infrastructure.</a:t>
            </a:r>
          </a:p>
          <a:p>
            <a:r>
              <a:rPr lang="en-US" dirty="0"/>
              <a:t>Frontend IP addresses and virtual networks are never directly exposed to an internet endpoint.</a:t>
            </a:r>
          </a:p>
          <a:p>
            <a:r>
              <a:rPr lang="en-US" dirty="0"/>
              <a:t>Enables load balancing within a virtual network, for cross-premises virtual networks, for multi-tier applications, and for line-of-business applications.</a:t>
            </a:r>
          </a:p>
        </p:txBody>
      </p:sp>
      <p:pic>
        <p:nvPicPr>
          <p:cNvPr id="9" name="Picture 8" descr="Diagram showing how an internal load balancer works. Three VMs are shown going through a load balancer to access SQL servers in the database tier subnet. The SQL servers are responding on port 1443. ">
            <a:extLst>
              <a:ext uri="{FF2B5EF4-FFF2-40B4-BE49-F238E27FC236}">
                <a16:creationId xmlns:a16="http://schemas.microsoft.com/office/drawing/2014/main" id="{817C95F0-5DA6-4C44-A4E7-A63F968D322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94126" y="1435100"/>
            <a:ext cx="4188713" cy="3347879"/>
          </a:xfrm>
          <a:prstGeom prst="rect">
            <a:avLst/>
          </a:prstGeom>
          <a:noFill/>
          <a:ln>
            <a:noFill/>
          </a:ln>
        </p:spPr>
      </p:pic>
    </p:spTree>
    <p:extLst>
      <p:ext uri="{BB962C8B-B14F-4D97-AF65-F5344CB8AC3E}">
        <p14:creationId xmlns:p14="http://schemas.microsoft.com/office/powerpoint/2010/main" val="305071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Load Balancer SKUs</a:t>
            </a:r>
          </a:p>
        </p:txBody>
      </p:sp>
      <p:sp>
        <p:nvSpPr>
          <p:cNvPr id="6" name="Text Placeholder 5"/>
          <p:cNvSpPr>
            <a:spLocks noGrp="1"/>
          </p:cNvSpPr>
          <p:nvPr>
            <p:ph type="body" sz="quarter" idx="10"/>
          </p:nvPr>
        </p:nvSpPr>
        <p:spPr>
          <a:xfrm>
            <a:off x="584200" y="1435100"/>
            <a:ext cx="6982791" cy="4130813"/>
          </a:xfrm>
        </p:spPr>
        <p:txBody>
          <a:bodyPr/>
          <a:lstStyle/>
          <a:p>
            <a:r>
              <a:rPr lang="en-US" dirty="0"/>
              <a:t>Load balancer supports both Basic and Standard (newer) SKUs</a:t>
            </a:r>
          </a:p>
          <a:p>
            <a:r>
              <a:rPr lang="en-US" dirty="0"/>
              <a:t>SKUs are not mutable</a:t>
            </a:r>
          </a:p>
          <a:p>
            <a:r>
              <a:rPr lang="en-US" dirty="0"/>
              <a:t>Load Balancer rule cannot span two virtual networks</a:t>
            </a:r>
          </a:p>
          <a:p>
            <a:r>
              <a:rPr lang="en-US" dirty="0"/>
              <a:t>No charge for the Basic load balancer</a:t>
            </a:r>
          </a:p>
          <a:p>
            <a:r>
              <a:rPr lang="en-US" dirty="0"/>
              <a:t>Load Balancer frontends are not accessible across global virtual network peering</a:t>
            </a:r>
          </a:p>
        </p:txBody>
      </p:sp>
      <p:pic>
        <p:nvPicPr>
          <p:cNvPr id="7" name="Picture 6" descr="Screenshot of the Create a load balancer page. The Type is Public. The SKU is Standard. ">
            <a:extLst>
              <a:ext uri="{FF2B5EF4-FFF2-40B4-BE49-F238E27FC236}">
                <a16:creationId xmlns:a16="http://schemas.microsoft.com/office/drawing/2014/main" id="{3597101A-1871-4775-8CF7-6530545F3E7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071940" y="1739900"/>
            <a:ext cx="3006877" cy="2681605"/>
          </a:xfrm>
          <a:prstGeom prst="rect">
            <a:avLst/>
          </a:prstGeom>
          <a:noFill/>
          <a:ln>
            <a:noFill/>
          </a:ln>
        </p:spPr>
      </p:pic>
    </p:spTree>
    <p:extLst>
      <p:ext uri="{BB962C8B-B14F-4D97-AF65-F5344CB8AC3E}">
        <p14:creationId xmlns:p14="http://schemas.microsoft.com/office/powerpoint/2010/main" val="113646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Backend Pools</a:t>
            </a:r>
          </a:p>
        </p:txBody>
      </p:sp>
      <p:sp>
        <p:nvSpPr>
          <p:cNvPr id="6" name="Text Placeholder 5"/>
          <p:cNvSpPr>
            <a:spLocks noGrp="1"/>
          </p:cNvSpPr>
          <p:nvPr>
            <p:ph type="body" sz="quarter" idx="10"/>
          </p:nvPr>
        </p:nvSpPr>
        <p:spPr>
          <a:xfrm>
            <a:off x="666496" y="3785108"/>
            <a:ext cx="4902200" cy="2671501"/>
          </a:xfrm>
        </p:spPr>
        <p:txBody>
          <a:bodyPr/>
          <a:lstStyle/>
          <a:p>
            <a:pPr marL="0" indent="0">
              <a:buNone/>
            </a:pPr>
            <a:r>
              <a:rPr lang="en-US" dirty="0"/>
              <a:t>To distribute traffic, a back-end address pool contains the IP addresses of the virtual NICs that are connected to the load balancer. </a:t>
            </a:r>
          </a:p>
          <a:p>
            <a:endParaRPr lang="en-US" dirty="0"/>
          </a:p>
        </p:txBody>
      </p:sp>
      <p:graphicFrame>
        <p:nvGraphicFramePr>
          <p:cNvPr id="7" name="Table 6">
            <a:extLst>
              <a:ext uri="{FF2B5EF4-FFF2-40B4-BE49-F238E27FC236}">
                <a16:creationId xmlns:a16="http://schemas.microsoft.com/office/drawing/2014/main" id="{8DCFB727-F488-4332-83F5-C20A0462ED2B}"/>
              </a:ext>
            </a:extLst>
          </p:cNvPr>
          <p:cNvGraphicFramePr>
            <a:graphicFrameLocks noGrp="1"/>
          </p:cNvGraphicFramePr>
          <p:nvPr>
            <p:extLst>
              <p:ext uri="{D42A27DB-BD31-4B8C-83A1-F6EECF244321}">
                <p14:modId xmlns:p14="http://schemas.microsoft.com/office/powerpoint/2010/main" val="826068711"/>
              </p:ext>
            </p:extLst>
          </p:nvPr>
        </p:nvGraphicFramePr>
        <p:xfrm>
          <a:off x="5923069" y="1435100"/>
          <a:ext cx="5686319" cy="3170673"/>
        </p:xfrm>
        <a:graphic>
          <a:graphicData uri="http://schemas.openxmlformats.org/drawingml/2006/table">
            <a:tbl>
              <a:tblPr firstRow="1" firstCol="1" bandRow="1">
                <a:tableStyleId>{5C22544A-7EE6-4342-B048-85BDC9FD1C3A}</a:tableStyleId>
              </a:tblPr>
              <a:tblGrid>
                <a:gridCol w="2019572">
                  <a:extLst>
                    <a:ext uri="{9D8B030D-6E8A-4147-A177-3AD203B41FA5}">
                      <a16:colId xmlns:a16="http://schemas.microsoft.com/office/drawing/2014/main" val="3188652653"/>
                    </a:ext>
                  </a:extLst>
                </a:gridCol>
                <a:gridCol w="3666747">
                  <a:extLst>
                    <a:ext uri="{9D8B030D-6E8A-4147-A177-3AD203B41FA5}">
                      <a16:colId xmlns:a16="http://schemas.microsoft.com/office/drawing/2014/main" val="1801538278"/>
                    </a:ext>
                  </a:extLst>
                </a:gridCol>
              </a:tblGrid>
              <a:tr h="352297">
                <a:tc>
                  <a:txBody>
                    <a:bodyPr/>
                    <a:lstStyle/>
                    <a:p>
                      <a:pPr marL="0" marR="156845" algn="ctr"/>
                      <a:r>
                        <a:rPr lang="en-US" sz="2000" b="0" dirty="0">
                          <a:effectLst/>
                        </a:rPr>
                        <a:t> SKU</a:t>
                      </a:r>
                      <a:endParaRPr lang="en-US" sz="2000" b="0" dirty="0">
                        <a:solidFill>
                          <a:srgbClr val="3C3C3C"/>
                        </a:solidFill>
                        <a:effectLst/>
                        <a:latin typeface="Open Sans"/>
                        <a:ea typeface="Times New Roman" panose="02020603050405020304" pitchFamily="18" charset="0"/>
                      </a:endParaRP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156845"/>
                      <a:r>
                        <a:rPr lang="en-US" sz="2000" b="0" kern="1200" dirty="0">
                          <a:solidFill>
                            <a:schemeClr val="lt1"/>
                          </a:solidFill>
                          <a:effectLst/>
                          <a:latin typeface="+mn-lt"/>
                          <a:ea typeface="+mn-ea"/>
                          <a:cs typeface="+mn-cs"/>
                        </a:rPr>
                        <a:t>Backend pool endpoints</a:t>
                      </a: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8697460"/>
                  </a:ext>
                </a:extLst>
              </a:tr>
              <a:tr h="1409188">
                <a:tc>
                  <a:txBody>
                    <a:bodyPr/>
                    <a:lstStyle/>
                    <a:p>
                      <a:pPr marL="0" marR="156845"/>
                      <a:r>
                        <a:rPr lang="en-US" sz="2000" b="0" dirty="0">
                          <a:solidFill>
                            <a:schemeClr val="tx1"/>
                          </a:solidFill>
                          <a:effectLst/>
                          <a:latin typeface="Open Sans"/>
                          <a:ea typeface="Times New Roman" panose="02020603050405020304" pitchFamily="18" charset="0"/>
                        </a:rPr>
                        <a:t>Basic SKU</a:t>
                      </a: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156845" lvl="0" indent="0" algn="l" defTabSz="932742" rtl="0" eaLnBrk="1" fontAlgn="auto" latinLnBrk="0" hangingPunct="1">
                        <a:lnSpc>
                          <a:spcPct val="100000"/>
                        </a:lnSpc>
                        <a:spcBef>
                          <a:spcPts val="0"/>
                        </a:spcBef>
                        <a:spcAft>
                          <a:spcPts val="0"/>
                        </a:spcAft>
                        <a:buClrTx/>
                        <a:buSzTx/>
                        <a:buFontTx/>
                        <a:buNone/>
                        <a:tabLst/>
                        <a:defRPr/>
                      </a:pPr>
                      <a:r>
                        <a:rPr lang="en-US" sz="2000" dirty="0">
                          <a:effectLst/>
                        </a:rPr>
                        <a:t>VMs in a single availability set or VM scale set.</a:t>
                      </a:r>
                      <a:endParaRPr lang="en-US" sz="2000" dirty="0">
                        <a:solidFill>
                          <a:srgbClr val="3C3C3C"/>
                        </a:solidFill>
                        <a:effectLst/>
                        <a:latin typeface="Open Sans"/>
                        <a:ea typeface="Times New Roman" panose="02020603050405020304" pitchFamily="18" charset="0"/>
                      </a:endParaRPr>
                    </a:p>
                    <a:p>
                      <a:pPr marL="0" marR="156845"/>
                      <a:endParaRPr lang="en-US" sz="2000" dirty="0">
                        <a:solidFill>
                          <a:srgbClr val="3C3C3C"/>
                        </a:solidFill>
                        <a:effectLst/>
                        <a:latin typeface="Open Sans"/>
                        <a:ea typeface="Times New Roman" panose="02020603050405020304" pitchFamily="18" charset="0"/>
                      </a:endParaRP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2944636"/>
                  </a:ext>
                </a:extLst>
              </a:tr>
              <a:tr h="1409188">
                <a:tc>
                  <a:txBody>
                    <a:bodyPr/>
                    <a:lstStyle/>
                    <a:p>
                      <a:pPr marL="0" marR="156845"/>
                      <a:r>
                        <a:rPr lang="en-US" sz="2000" b="0" dirty="0">
                          <a:solidFill>
                            <a:schemeClr val="tx1"/>
                          </a:solidFill>
                          <a:effectLst/>
                          <a:latin typeface="Open Sans"/>
                          <a:ea typeface="Times New Roman" panose="02020603050405020304" pitchFamily="18" charset="0"/>
                        </a:rPr>
                        <a:t>Standard SKU</a:t>
                      </a: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156845"/>
                      <a:r>
                        <a:rPr lang="en-US" sz="2000" dirty="0">
                          <a:effectLst/>
                        </a:rPr>
                        <a:t>Any VM in a single virtual network, including a blend of VMs, availability sets, and VM scale sets.</a:t>
                      </a:r>
                      <a:endParaRPr lang="en-US" sz="2000" dirty="0">
                        <a:solidFill>
                          <a:srgbClr val="3C3C3C"/>
                        </a:solidFill>
                        <a:effectLst/>
                        <a:latin typeface="Open Sans"/>
                        <a:ea typeface="Times New Roman" panose="02020603050405020304" pitchFamily="18" charset="0"/>
                      </a:endParaRP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8724596"/>
                  </a:ext>
                </a:extLst>
              </a:tr>
            </a:tbl>
          </a:graphicData>
        </a:graphic>
      </p:graphicFrame>
      <p:pic>
        <p:nvPicPr>
          <p:cNvPr id="2" name="Picture 1" descr="Flowchart. The frontend is connected to the load balancer. The load balancer is connected to the backend. ">
            <a:extLst>
              <a:ext uri="{FF2B5EF4-FFF2-40B4-BE49-F238E27FC236}">
                <a16:creationId xmlns:a16="http://schemas.microsoft.com/office/drawing/2014/main" id="{03D91D40-BE41-4A8B-AE7D-AFD300C1AA95}"/>
              </a:ext>
            </a:extLst>
          </p:cNvPr>
          <p:cNvPicPr>
            <a:picLocks noChangeAspect="1"/>
          </p:cNvPicPr>
          <p:nvPr/>
        </p:nvPicPr>
        <p:blipFill>
          <a:blip r:embed="rId3"/>
          <a:stretch>
            <a:fillRect/>
          </a:stretch>
        </p:blipFill>
        <p:spPr>
          <a:xfrm>
            <a:off x="1125283" y="1484185"/>
            <a:ext cx="3705225" cy="1914525"/>
          </a:xfrm>
          <a:prstGeom prst="rect">
            <a:avLst/>
          </a:prstGeom>
        </p:spPr>
      </p:pic>
    </p:spTree>
    <p:extLst>
      <p:ext uri="{BB962C8B-B14F-4D97-AF65-F5344CB8AC3E}">
        <p14:creationId xmlns:p14="http://schemas.microsoft.com/office/powerpoint/2010/main" val="129820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Load Balancer Rules</a:t>
            </a:r>
          </a:p>
        </p:txBody>
      </p:sp>
      <p:sp>
        <p:nvSpPr>
          <p:cNvPr id="6" name="Text Placeholder 5"/>
          <p:cNvSpPr>
            <a:spLocks noGrp="1"/>
          </p:cNvSpPr>
          <p:nvPr>
            <p:ph type="body" sz="quarter" idx="10"/>
          </p:nvPr>
        </p:nvSpPr>
        <p:spPr>
          <a:xfrm>
            <a:off x="584200" y="1435496"/>
            <a:ext cx="5114235" cy="4050340"/>
          </a:xfrm>
        </p:spPr>
        <p:txBody>
          <a:bodyPr/>
          <a:lstStyle/>
          <a:p>
            <a:r>
              <a:rPr lang="en-US" dirty="0"/>
              <a:t>Maps a frontend IP and port combination to a set of backend IP addresses and port combination</a:t>
            </a:r>
          </a:p>
          <a:p>
            <a:r>
              <a:rPr lang="en-US" dirty="0"/>
              <a:t>Rules can be used in combination with NAT rules</a:t>
            </a:r>
          </a:p>
          <a:p>
            <a:r>
              <a:rPr lang="en-US" dirty="0"/>
              <a:t>A NAT rule is explicitly attached to a VM (or network interface) to complete the path to the target</a:t>
            </a:r>
          </a:p>
        </p:txBody>
      </p:sp>
      <p:pic>
        <p:nvPicPr>
          <p:cNvPr id="7" name="Picture 6" descr="Screenshot of creating a TCP inbound NAT on port 3389. The NAT is associated with a single load balancer. ">
            <a:extLst>
              <a:ext uri="{FF2B5EF4-FFF2-40B4-BE49-F238E27FC236}">
                <a16:creationId xmlns:a16="http://schemas.microsoft.com/office/drawing/2014/main" id="{22A1E776-DF60-4A06-AA33-B2059C63D96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66353" y="1435100"/>
            <a:ext cx="5843035" cy="4104309"/>
          </a:xfrm>
          <a:prstGeom prst="rect">
            <a:avLst/>
          </a:prstGeom>
          <a:noFill/>
          <a:ln>
            <a:noFill/>
          </a:ln>
        </p:spPr>
      </p:pic>
    </p:spTree>
    <p:extLst>
      <p:ext uri="{BB962C8B-B14F-4D97-AF65-F5344CB8AC3E}">
        <p14:creationId xmlns:p14="http://schemas.microsoft.com/office/powerpoint/2010/main" val="249114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AA0C651F-EF8D-4A96-BF69-5590DC92F281}"/>
              </a:ext>
            </a:extLst>
          </p:cNvPr>
          <p:cNvSpPr>
            <a:spLocks noGrp="1"/>
          </p:cNvSpPr>
          <p:nvPr>
            <p:ph type="body" sz="quarter" idx="10"/>
          </p:nvPr>
        </p:nvSpPr>
        <p:spPr/>
        <p:txBody>
          <a:bodyPr/>
          <a:lstStyle/>
          <a:p>
            <a:r>
              <a:rPr lang="en-US" dirty="0"/>
              <a:t>Network Routing</a:t>
            </a:r>
          </a:p>
          <a:p>
            <a:r>
              <a:rPr lang="en-US" dirty="0"/>
              <a:t>Azure Load Balancer</a:t>
            </a:r>
          </a:p>
          <a:p>
            <a:r>
              <a:rPr lang="en-US" dirty="0"/>
              <a:t>Azure Traffic Manager</a:t>
            </a:r>
          </a:p>
          <a:p>
            <a:r>
              <a:rPr lang="en-US" dirty="0"/>
              <a:t>Lab and Review Questions</a:t>
            </a:r>
          </a:p>
          <a:p>
            <a:endParaRPr lang="en-US" dirty="0"/>
          </a:p>
        </p:txBody>
      </p:sp>
    </p:spTree>
    <p:extLst>
      <p:ext uri="{BB962C8B-B14F-4D97-AF65-F5344CB8AC3E}">
        <p14:creationId xmlns:p14="http://schemas.microsoft.com/office/powerpoint/2010/main" val="180088025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Illustration of hash-based distribution with a load balancer and 3 virtual machines.">
            <a:extLst>
              <a:ext uri="{FF2B5EF4-FFF2-40B4-BE49-F238E27FC236}">
                <a16:creationId xmlns:a16="http://schemas.microsoft.com/office/drawing/2014/main" id="{697F01D7-7159-4CDF-BEF4-7D01856D607D}"/>
              </a:ext>
            </a:extLst>
          </p:cNvPr>
          <p:cNvPicPr/>
          <p:nvPr/>
        </p:nvPicPr>
        <p:blipFill>
          <a:blip r:embed="rId3">
            <a:extLst>
              <a:ext uri="{28A0092B-C50C-407E-A947-70E740481C1C}">
                <a14:useLocalDpi xmlns:a14="http://schemas.microsoft.com/office/drawing/2010/main" val="0"/>
              </a:ext>
            </a:extLst>
          </a:blip>
          <a:stretch>
            <a:fillRect/>
          </a:stretch>
        </p:blipFill>
        <p:spPr>
          <a:xfrm>
            <a:off x="3366052" y="874644"/>
            <a:ext cx="7513982" cy="3405808"/>
          </a:xfrm>
          <a:prstGeom prst="rect">
            <a:avLst/>
          </a:prstGeom>
        </p:spPr>
      </p:pic>
      <p:sp>
        <p:nvSpPr>
          <p:cNvPr id="17" name="Title 16"/>
          <p:cNvSpPr>
            <a:spLocks noGrp="1"/>
          </p:cNvSpPr>
          <p:nvPr>
            <p:ph type="title"/>
          </p:nvPr>
        </p:nvSpPr>
        <p:spPr/>
        <p:txBody>
          <a:bodyPr/>
          <a:lstStyle/>
          <a:p>
            <a:r>
              <a:rPr lang="en-US" dirty="0"/>
              <a:t>Session Persistence</a:t>
            </a:r>
          </a:p>
        </p:txBody>
      </p:sp>
      <p:sp>
        <p:nvSpPr>
          <p:cNvPr id="6" name="Text Placeholder 5"/>
          <p:cNvSpPr>
            <a:spLocks noGrp="1"/>
          </p:cNvSpPr>
          <p:nvPr>
            <p:ph type="body" sz="quarter" idx="10"/>
          </p:nvPr>
        </p:nvSpPr>
        <p:spPr>
          <a:xfrm>
            <a:off x="584200" y="4373134"/>
            <a:ext cx="11018520" cy="1895904"/>
          </a:xfrm>
        </p:spPr>
        <p:txBody>
          <a:bodyPr/>
          <a:lstStyle/>
          <a:p>
            <a:r>
              <a:rPr lang="en-US" dirty="0"/>
              <a:t>Session persistence specifies how client traffic is handled </a:t>
            </a:r>
          </a:p>
          <a:p>
            <a:r>
              <a:rPr lang="en-US" b="1" dirty="0"/>
              <a:t>Client IP </a:t>
            </a:r>
            <a:r>
              <a:rPr lang="en-US" dirty="0"/>
              <a:t>(default) requests can be handled by any virtual machine </a:t>
            </a:r>
          </a:p>
          <a:p>
            <a:pPr lvl="0"/>
            <a:r>
              <a:rPr lang="en-US" b="1" dirty="0"/>
              <a:t>Client IP and protocol </a:t>
            </a:r>
            <a:r>
              <a:rPr lang="en-US" dirty="0"/>
              <a:t>specifies that successive requests from the same address and protocol will be handled by the same virtual machine</a:t>
            </a:r>
          </a:p>
        </p:txBody>
      </p:sp>
      <p:pic>
        <p:nvPicPr>
          <p:cNvPr id="10" name="Picture 9" descr="Screenshot of the Add load balancing rule for the load balancer's session persistence. Highlighted options include none, Client IP, and Client IP and protocol.">
            <a:extLst>
              <a:ext uri="{FF2B5EF4-FFF2-40B4-BE49-F238E27FC236}">
                <a16:creationId xmlns:a16="http://schemas.microsoft.com/office/drawing/2014/main" id="{E84D9EB2-2DAB-4932-AFDD-56BCFD976DB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12966" y="1686891"/>
            <a:ext cx="2308529" cy="1811683"/>
          </a:xfrm>
          <a:prstGeom prst="rect">
            <a:avLst/>
          </a:prstGeom>
          <a:noFill/>
          <a:ln>
            <a:solidFill>
              <a:schemeClr val="accent1"/>
            </a:solidFill>
          </a:ln>
        </p:spPr>
      </p:pic>
    </p:spTree>
    <p:extLst>
      <p:ext uri="{BB962C8B-B14F-4D97-AF65-F5344CB8AC3E}">
        <p14:creationId xmlns:p14="http://schemas.microsoft.com/office/powerpoint/2010/main" val="130988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Health Probes</a:t>
            </a:r>
          </a:p>
        </p:txBody>
      </p:sp>
      <p:sp>
        <p:nvSpPr>
          <p:cNvPr id="6" name="Text Placeholder 5"/>
          <p:cNvSpPr>
            <a:spLocks noGrp="1"/>
          </p:cNvSpPr>
          <p:nvPr>
            <p:ph type="body" sz="quarter" idx="10"/>
          </p:nvPr>
        </p:nvSpPr>
        <p:spPr>
          <a:xfrm>
            <a:off x="584200" y="1435100"/>
            <a:ext cx="6754964" cy="4136517"/>
          </a:xfrm>
        </p:spPr>
        <p:txBody>
          <a:bodyPr/>
          <a:lstStyle/>
          <a:p>
            <a:r>
              <a:rPr lang="en-US" dirty="0"/>
              <a:t>Allows the load balancer to monitor the status of an app</a:t>
            </a:r>
          </a:p>
          <a:p>
            <a:r>
              <a:rPr lang="en-US" dirty="0"/>
              <a:t>Dynamically adds or removes VMs from the load balancer rotation based on their response to health checks</a:t>
            </a:r>
          </a:p>
          <a:p>
            <a:r>
              <a:rPr lang="en-US" dirty="0"/>
              <a:t>HTTP custom probe (preferred) pings every 15 seconds</a:t>
            </a:r>
          </a:p>
          <a:p>
            <a:r>
              <a:rPr lang="en-US" dirty="0"/>
              <a:t>TCP custom probe tries to establish a successful TCP session </a:t>
            </a:r>
          </a:p>
        </p:txBody>
      </p:sp>
      <p:pic>
        <p:nvPicPr>
          <p:cNvPr id="7" name="Picture 6" descr="Screenshot of the HTTP custom probe page. The port is 80. The path is /. The interval is 5. The unhealthy threshold is 3. ">
            <a:extLst>
              <a:ext uri="{FF2B5EF4-FFF2-40B4-BE49-F238E27FC236}">
                <a16:creationId xmlns:a16="http://schemas.microsoft.com/office/drawing/2014/main" id="{65CAFC21-B8BD-47A9-B0BA-F88EF93D422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20000" y="1435099"/>
            <a:ext cx="3989388" cy="4130813"/>
          </a:xfrm>
          <a:prstGeom prst="rect">
            <a:avLst/>
          </a:prstGeom>
          <a:noFill/>
          <a:ln>
            <a:solidFill>
              <a:schemeClr val="tx1"/>
            </a:solidFill>
          </a:ln>
        </p:spPr>
      </p:pic>
    </p:spTree>
    <p:extLst>
      <p:ext uri="{BB962C8B-B14F-4D97-AF65-F5344CB8AC3E}">
        <p14:creationId xmlns:p14="http://schemas.microsoft.com/office/powerpoint/2010/main" val="104186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Azure Traffic Manager</a:t>
            </a:r>
          </a:p>
        </p:txBody>
      </p:sp>
    </p:spTree>
    <p:extLst>
      <p:ext uri="{BB962C8B-B14F-4D97-AF65-F5344CB8AC3E}">
        <p14:creationId xmlns:p14="http://schemas.microsoft.com/office/powerpoint/2010/main" val="226839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t>Azure Traffic Manager Overview</a:t>
            </a:r>
          </a:p>
        </p:txBody>
      </p:sp>
      <p:sp>
        <p:nvSpPr>
          <p:cNvPr id="3" name="Text Placeholder 2">
            <a:extLst>
              <a:ext uri="{FF2B5EF4-FFF2-40B4-BE49-F238E27FC236}">
                <a16:creationId xmlns:a16="http://schemas.microsoft.com/office/drawing/2014/main" id="{AA0C651F-EF8D-4A96-BF69-5590DC92F281}"/>
              </a:ext>
            </a:extLst>
          </p:cNvPr>
          <p:cNvSpPr>
            <a:spLocks noGrp="1"/>
          </p:cNvSpPr>
          <p:nvPr>
            <p:ph type="body" sz="quarter" idx="10"/>
          </p:nvPr>
        </p:nvSpPr>
        <p:spPr>
          <a:xfrm>
            <a:off x="584200" y="1435497"/>
            <a:ext cx="11018520" cy="4567404"/>
          </a:xfrm>
        </p:spPr>
        <p:txBody>
          <a:bodyPr/>
          <a:lstStyle/>
          <a:p>
            <a:r>
              <a:rPr lang="en-US" dirty="0"/>
              <a:t>Azure Traffic Manager</a:t>
            </a:r>
          </a:p>
          <a:p>
            <a:r>
              <a:rPr lang="en-US" dirty="0"/>
              <a:t>Traffic Manager Features</a:t>
            </a:r>
          </a:p>
          <a:p>
            <a:r>
              <a:rPr lang="en-US" dirty="0"/>
              <a:t>Priority Routing</a:t>
            </a:r>
          </a:p>
          <a:p>
            <a:r>
              <a:rPr lang="en-US" dirty="0"/>
              <a:t>Performance Routing</a:t>
            </a:r>
          </a:p>
          <a:p>
            <a:r>
              <a:rPr lang="en-US" dirty="0"/>
              <a:t>Geographic Routing</a:t>
            </a:r>
          </a:p>
          <a:p>
            <a:r>
              <a:rPr lang="en-US" dirty="0"/>
              <a:t>Weighted Routing</a:t>
            </a:r>
          </a:p>
          <a:p>
            <a:r>
              <a:rPr lang="en-US" dirty="0"/>
              <a:t>Implementing Traffic Manager Profiles</a:t>
            </a:r>
          </a:p>
          <a:p>
            <a:r>
              <a:rPr lang="en-US" dirty="0"/>
              <a:t>Implementing Traffic Manager Endpoints</a:t>
            </a:r>
          </a:p>
          <a:p>
            <a:r>
              <a:rPr lang="en-US" dirty="0"/>
              <a:t>Traffic Manager vs Load Balancer</a:t>
            </a:r>
          </a:p>
        </p:txBody>
      </p:sp>
    </p:spTree>
    <p:extLst>
      <p:ext uri="{BB962C8B-B14F-4D97-AF65-F5344CB8AC3E}">
        <p14:creationId xmlns:p14="http://schemas.microsoft.com/office/powerpoint/2010/main" val="85114981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illustrating how Azure Traffic Manager controls traffic, with 4 steps shown. Step 1 is the DNS query. Step 2 is Traffic Manager using  a routing method to determine the best endpoint. Step 3 is the DNS response back to the user. Step 4 is the clients connects directly to the selected endpoint, not through Traffic Manager. ">
            <a:extLst>
              <a:ext uri="{FF2B5EF4-FFF2-40B4-BE49-F238E27FC236}">
                <a16:creationId xmlns:a16="http://schemas.microsoft.com/office/drawing/2014/main" id="{E8CAC7E1-5A94-4DFA-880D-D304F32498C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80313" y="1435100"/>
            <a:ext cx="5129075" cy="4077804"/>
          </a:xfrm>
          <a:prstGeom prst="rect">
            <a:avLst/>
          </a:prstGeom>
          <a:noFill/>
          <a:ln>
            <a:noFill/>
          </a:ln>
        </p:spPr>
      </p:pic>
      <p:sp>
        <p:nvSpPr>
          <p:cNvPr id="17" name="Title 16"/>
          <p:cNvSpPr>
            <a:spLocks noGrp="1"/>
          </p:cNvSpPr>
          <p:nvPr>
            <p:ph type="title"/>
          </p:nvPr>
        </p:nvSpPr>
        <p:spPr/>
        <p:txBody>
          <a:bodyPr/>
          <a:lstStyle/>
          <a:p>
            <a:r>
              <a:rPr lang="en-US" dirty="0"/>
              <a:t>Azure Traffic Manager</a:t>
            </a:r>
          </a:p>
        </p:txBody>
      </p:sp>
      <p:sp>
        <p:nvSpPr>
          <p:cNvPr id="6" name="Text Placeholder 5"/>
          <p:cNvSpPr>
            <a:spLocks noGrp="1"/>
          </p:cNvSpPr>
          <p:nvPr>
            <p:ph type="body" sz="quarter" idx="10"/>
          </p:nvPr>
        </p:nvSpPr>
        <p:spPr>
          <a:xfrm>
            <a:off x="554101" y="1295210"/>
            <a:ext cx="6151500" cy="4136517"/>
          </a:xfrm>
        </p:spPr>
        <p:txBody>
          <a:bodyPr/>
          <a:lstStyle/>
          <a:p>
            <a:r>
              <a:rPr lang="en-US" dirty="0"/>
              <a:t>Allows you to control distribution of user traffic to service endpoints around the world</a:t>
            </a:r>
          </a:p>
          <a:p>
            <a:r>
              <a:rPr lang="en-US" dirty="0"/>
              <a:t>Uses DNS to direct end-user requests to the most appropriate endpoint</a:t>
            </a:r>
          </a:p>
          <a:p>
            <a:r>
              <a:rPr lang="en-US" dirty="0"/>
              <a:t>Selects an endpoint based on the configuring traffic-routing method</a:t>
            </a:r>
          </a:p>
          <a:p>
            <a:r>
              <a:rPr lang="en-US" dirty="0"/>
              <a:t>Provides endpoint health checks and automatic endpoint failover</a:t>
            </a:r>
          </a:p>
        </p:txBody>
      </p:sp>
    </p:spTree>
    <p:extLst>
      <p:ext uri="{BB962C8B-B14F-4D97-AF65-F5344CB8AC3E}">
        <p14:creationId xmlns:p14="http://schemas.microsoft.com/office/powerpoint/2010/main" val="3536756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Traffic Manager Features</a:t>
            </a:r>
          </a:p>
        </p:txBody>
      </p:sp>
      <p:sp>
        <p:nvSpPr>
          <p:cNvPr id="6" name="Text Placeholder 5"/>
          <p:cNvSpPr>
            <a:spLocks noGrp="1"/>
          </p:cNvSpPr>
          <p:nvPr>
            <p:ph type="body" sz="quarter" idx="10"/>
          </p:nvPr>
        </p:nvSpPr>
        <p:spPr>
          <a:xfrm>
            <a:off x="588263" y="1371410"/>
            <a:ext cx="9870187" cy="3533275"/>
          </a:xfrm>
        </p:spPr>
        <p:txBody>
          <a:bodyPr/>
          <a:lstStyle/>
          <a:p>
            <a:r>
              <a:rPr lang="en-US" dirty="0"/>
              <a:t>Improve availability of critical applications</a:t>
            </a:r>
          </a:p>
          <a:p>
            <a:r>
              <a:rPr lang="en-US" dirty="0"/>
              <a:t>Improve responsiveness for high performance applications</a:t>
            </a:r>
          </a:p>
          <a:p>
            <a:r>
              <a:rPr lang="en-US" dirty="0"/>
              <a:t>Upgrade and perform service maintenance without downtime</a:t>
            </a:r>
          </a:p>
          <a:p>
            <a:r>
              <a:rPr lang="en-US" dirty="0"/>
              <a:t>Combine on-premises and Cloud-based applications</a:t>
            </a:r>
          </a:p>
          <a:p>
            <a:r>
              <a:rPr lang="en-US" dirty="0"/>
              <a:t>Distribute traffic for large, complex deployments</a:t>
            </a:r>
          </a:p>
          <a:p>
            <a:r>
              <a:rPr lang="en-US" dirty="0"/>
              <a:t>Create profiles for different routing scenarios</a:t>
            </a:r>
          </a:p>
          <a:p>
            <a:r>
              <a:rPr lang="en-US" dirty="0"/>
              <a:t>Several routing algorithms (next topics)</a:t>
            </a:r>
          </a:p>
        </p:txBody>
      </p:sp>
    </p:spTree>
    <p:extLst>
      <p:ext uri="{BB962C8B-B14F-4D97-AF65-F5344CB8AC3E}">
        <p14:creationId xmlns:p14="http://schemas.microsoft.com/office/powerpoint/2010/main" val="191806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agram showing the Traffic Manager using the priority method to select the endpoint. A priority table shows the priority based on endpoint status. ">
            <a:extLst>
              <a:ext uri="{FF2B5EF4-FFF2-40B4-BE49-F238E27FC236}">
                <a16:creationId xmlns:a16="http://schemas.microsoft.com/office/drawing/2014/main" id="{47A5FDFF-7AC4-4193-A7D8-C813BE998CA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31026" y="1435100"/>
            <a:ext cx="6878362" cy="4740412"/>
          </a:xfrm>
          <a:prstGeom prst="rect">
            <a:avLst/>
          </a:prstGeom>
          <a:noFill/>
          <a:ln>
            <a:noFill/>
          </a:ln>
        </p:spPr>
      </p:pic>
      <p:sp>
        <p:nvSpPr>
          <p:cNvPr id="17" name="Title 16"/>
          <p:cNvSpPr>
            <a:spLocks noGrp="1"/>
          </p:cNvSpPr>
          <p:nvPr>
            <p:ph type="title"/>
          </p:nvPr>
        </p:nvSpPr>
        <p:spPr/>
        <p:txBody>
          <a:bodyPr/>
          <a:lstStyle/>
          <a:p>
            <a:r>
              <a:rPr lang="en-US" dirty="0"/>
              <a:t>Priority Routing</a:t>
            </a:r>
          </a:p>
        </p:txBody>
      </p:sp>
      <p:sp>
        <p:nvSpPr>
          <p:cNvPr id="4" name="Text Placeholder 3">
            <a:extLst>
              <a:ext uri="{FF2B5EF4-FFF2-40B4-BE49-F238E27FC236}">
                <a16:creationId xmlns:a16="http://schemas.microsoft.com/office/drawing/2014/main" id="{2D0AAE84-EC5E-4C00-886C-BFFCE06911D0}"/>
              </a:ext>
            </a:extLst>
          </p:cNvPr>
          <p:cNvSpPr>
            <a:spLocks noGrp="1"/>
          </p:cNvSpPr>
          <p:nvPr>
            <p:ph type="body" sz="quarter" idx="10"/>
          </p:nvPr>
        </p:nvSpPr>
        <p:spPr>
          <a:xfrm>
            <a:off x="584200" y="1435496"/>
            <a:ext cx="4292600" cy="2671501"/>
          </a:xfrm>
        </p:spPr>
        <p:txBody>
          <a:bodyPr/>
          <a:lstStyle/>
          <a:p>
            <a:r>
              <a:rPr lang="en-US" dirty="0"/>
              <a:t>Routes traffic to a  prioritized list of service endpoints </a:t>
            </a:r>
          </a:p>
          <a:p>
            <a:r>
              <a:rPr lang="en-US" dirty="0"/>
              <a:t>Sends all traffic to the primary (highest-priority) endpoint first</a:t>
            </a:r>
          </a:p>
        </p:txBody>
      </p:sp>
    </p:spTree>
    <p:extLst>
      <p:ext uri="{BB962C8B-B14F-4D97-AF65-F5344CB8AC3E}">
        <p14:creationId xmlns:p14="http://schemas.microsoft.com/office/powerpoint/2010/main" val="81059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iagram showing the Traffic Manager using the performance method to select the endpoint. A latency table shows response times for IP address ranges. ">
            <a:extLst>
              <a:ext uri="{FF2B5EF4-FFF2-40B4-BE49-F238E27FC236}">
                <a16:creationId xmlns:a16="http://schemas.microsoft.com/office/drawing/2014/main" id="{B38A47EF-CC57-4B14-9E95-DA097F09E14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86470" y="1435100"/>
            <a:ext cx="7222919" cy="4833938"/>
          </a:xfrm>
          <a:prstGeom prst="rect">
            <a:avLst/>
          </a:prstGeom>
          <a:noFill/>
          <a:ln>
            <a:noFill/>
          </a:ln>
        </p:spPr>
      </p:pic>
      <p:sp>
        <p:nvSpPr>
          <p:cNvPr id="17" name="Title 16"/>
          <p:cNvSpPr>
            <a:spLocks noGrp="1"/>
          </p:cNvSpPr>
          <p:nvPr>
            <p:ph type="title"/>
          </p:nvPr>
        </p:nvSpPr>
        <p:spPr/>
        <p:txBody>
          <a:bodyPr/>
          <a:lstStyle/>
          <a:p>
            <a:r>
              <a:rPr lang="en-US" dirty="0"/>
              <a:t>Performance Routing</a:t>
            </a:r>
          </a:p>
        </p:txBody>
      </p:sp>
      <p:sp>
        <p:nvSpPr>
          <p:cNvPr id="6" name="Text Placeholder 5"/>
          <p:cNvSpPr>
            <a:spLocks noGrp="1"/>
          </p:cNvSpPr>
          <p:nvPr>
            <p:ph type="body" sz="quarter" idx="10"/>
          </p:nvPr>
        </p:nvSpPr>
        <p:spPr>
          <a:xfrm>
            <a:off x="584200" y="1435497"/>
            <a:ext cx="4319104" cy="4064155"/>
          </a:xfrm>
        </p:spPr>
        <p:txBody>
          <a:bodyPr/>
          <a:lstStyle/>
          <a:p>
            <a:r>
              <a:rPr lang="en-US" dirty="0"/>
              <a:t>Routes traffic to the location closest to the user</a:t>
            </a:r>
          </a:p>
          <a:p>
            <a:r>
              <a:rPr lang="en-US" dirty="0"/>
              <a:t>The closest endpoint is measured by network latency recorded in a table</a:t>
            </a:r>
          </a:p>
        </p:txBody>
      </p:sp>
    </p:spTree>
    <p:extLst>
      <p:ext uri="{BB962C8B-B14F-4D97-AF65-F5344CB8AC3E}">
        <p14:creationId xmlns:p14="http://schemas.microsoft.com/office/powerpoint/2010/main" val="3611890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Geographic Routing</a:t>
            </a:r>
          </a:p>
        </p:txBody>
      </p:sp>
      <p:sp>
        <p:nvSpPr>
          <p:cNvPr id="6" name="Text Placeholder 5"/>
          <p:cNvSpPr>
            <a:spLocks noGrp="1"/>
          </p:cNvSpPr>
          <p:nvPr>
            <p:ph type="body" sz="quarter" idx="10"/>
          </p:nvPr>
        </p:nvSpPr>
        <p:spPr>
          <a:xfrm>
            <a:off x="584200" y="1435497"/>
            <a:ext cx="3749261" cy="4222694"/>
          </a:xfrm>
        </p:spPr>
        <p:txBody>
          <a:bodyPr/>
          <a:lstStyle/>
          <a:p>
            <a:r>
              <a:rPr lang="en-US" dirty="0"/>
              <a:t>Routes traffic to a set of geographic locations </a:t>
            </a:r>
          </a:p>
          <a:p>
            <a:r>
              <a:rPr lang="en-US" dirty="0"/>
              <a:t>A location cannot be in more than one endpoint</a:t>
            </a:r>
          </a:p>
          <a:p>
            <a:r>
              <a:rPr lang="en-US" dirty="0"/>
              <a:t>Regional Grouping</a:t>
            </a:r>
          </a:p>
          <a:p>
            <a:r>
              <a:rPr lang="en-US" dirty="0"/>
              <a:t>Country/Region</a:t>
            </a:r>
          </a:p>
          <a:p>
            <a:r>
              <a:rPr lang="en-US" dirty="0"/>
              <a:t>State/Province</a:t>
            </a:r>
          </a:p>
        </p:txBody>
      </p:sp>
      <p:pic>
        <p:nvPicPr>
          <p:cNvPr id="7" name="Picture 6" descr="Diagram showing the Traffic Manager using the geographic method to select the endpoint. An assigned geography is shown with locations in each endpoint. ">
            <a:extLst>
              <a:ext uri="{FF2B5EF4-FFF2-40B4-BE49-F238E27FC236}">
                <a16:creationId xmlns:a16="http://schemas.microsoft.com/office/drawing/2014/main" id="{6AF0BB42-28B8-48B2-A358-8F19588F560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07781" y="1362345"/>
            <a:ext cx="7342188" cy="4833938"/>
          </a:xfrm>
          <a:prstGeom prst="rect">
            <a:avLst/>
          </a:prstGeom>
          <a:noFill/>
          <a:ln>
            <a:noFill/>
          </a:ln>
        </p:spPr>
      </p:pic>
    </p:spTree>
    <p:extLst>
      <p:ext uri="{BB962C8B-B14F-4D97-AF65-F5344CB8AC3E}">
        <p14:creationId xmlns:p14="http://schemas.microsoft.com/office/powerpoint/2010/main" val="2267099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Weighted Routing</a:t>
            </a:r>
          </a:p>
        </p:txBody>
      </p:sp>
      <p:sp>
        <p:nvSpPr>
          <p:cNvPr id="6" name="Text Placeholder 5"/>
          <p:cNvSpPr>
            <a:spLocks noGrp="1"/>
          </p:cNvSpPr>
          <p:nvPr>
            <p:ph type="body" sz="quarter" idx="10"/>
          </p:nvPr>
        </p:nvSpPr>
        <p:spPr>
          <a:xfrm>
            <a:off x="586740" y="1546934"/>
            <a:ext cx="3972008" cy="2839536"/>
          </a:xfrm>
        </p:spPr>
        <p:txBody>
          <a:bodyPr/>
          <a:lstStyle/>
          <a:p>
            <a:r>
              <a:rPr lang="en-US" dirty="0"/>
              <a:t>Distributes traffic evenly using a pre-defined weighting</a:t>
            </a:r>
          </a:p>
          <a:p>
            <a:r>
              <a:rPr lang="en-US" dirty="0"/>
              <a:t>Higher weight equals higher priority</a:t>
            </a:r>
          </a:p>
        </p:txBody>
      </p:sp>
      <p:pic>
        <p:nvPicPr>
          <p:cNvPr id="7" name="Picture 6" descr="Diagram showing the Traffic Manager using the weighted method to select the endpoint. A table is shown with endpoint weights based on status.">
            <a:extLst>
              <a:ext uri="{FF2B5EF4-FFF2-40B4-BE49-F238E27FC236}">
                <a16:creationId xmlns:a16="http://schemas.microsoft.com/office/drawing/2014/main" id="{CCF5F5D3-14DF-490C-99EC-B2D94CD4634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23232" y="1435100"/>
            <a:ext cx="7086156" cy="4833938"/>
          </a:xfrm>
          <a:prstGeom prst="rect">
            <a:avLst/>
          </a:prstGeom>
          <a:noFill/>
          <a:ln>
            <a:noFill/>
          </a:ln>
        </p:spPr>
      </p:pic>
    </p:spTree>
    <p:extLst>
      <p:ext uri="{BB962C8B-B14F-4D97-AF65-F5344CB8AC3E}">
        <p14:creationId xmlns:p14="http://schemas.microsoft.com/office/powerpoint/2010/main" val="237130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Network Routing</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1B1E3-25AE-4C26-88E8-A060F47008CD}"/>
              </a:ext>
            </a:extLst>
          </p:cNvPr>
          <p:cNvSpPr>
            <a:spLocks noGrp="1"/>
          </p:cNvSpPr>
          <p:nvPr>
            <p:ph type="title"/>
          </p:nvPr>
        </p:nvSpPr>
        <p:spPr/>
        <p:txBody>
          <a:bodyPr/>
          <a:lstStyle/>
          <a:p>
            <a:r>
              <a:rPr lang="en-US" dirty="0"/>
              <a:t>Implementing Traffic Manager Profiles</a:t>
            </a:r>
          </a:p>
        </p:txBody>
      </p:sp>
      <p:sp>
        <p:nvSpPr>
          <p:cNvPr id="3" name="Text Placeholder 2">
            <a:extLst>
              <a:ext uri="{FF2B5EF4-FFF2-40B4-BE49-F238E27FC236}">
                <a16:creationId xmlns:a16="http://schemas.microsoft.com/office/drawing/2014/main" id="{313F3BBF-B2FF-41CC-894E-10174336107B}"/>
              </a:ext>
            </a:extLst>
          </p:cNvPr>
          <p:cNvSpPr>
            <a:spLocks noGrp="1"/>
          </p:cNvSpPr>
          <p:nvPr>
            <p:ph type="body" sz="quarter" idx="10"/>
          </p:nvPr>
        </p:nvSpPr>
        <p:spPr>
          <a:xfrm>
            <a:off x="584200" y="1435497"/>
            <a:ext cx="6356096" cy="4222694"/>
          </a:xfrm>
        </p:spPr>
        <p:txBody>
          <a:bodyPr/>
          <a:lstStyle/>
          <a:p>
            <a:r>
              <a:rPr lang="en-US" dirty="0"/>
              <a:t>Select the routing method in the Traffic Manager profile</a:t>
            </a:r>
          </a:p>
          <a:p>
            <a:r>
              <a:rPr lang="en-US" dirty="0"/>
              <a:t>The DNS TTL determines how often to query for updated DNS entries</a:t>
            </a:r>
          </a:p>
          <a:p>
            <a:r>
              <a:rPr lang="en-US" dirty="0"/>
              <a:t>Configure each endpoint with the same monitoring settings</a:t>
            </a:r>
          </a:p>
          <a:p>
            <a:r>
              <a:rPr lang="en-US" dirty="0"/>
              <a:t>You can Enable or Disable your profile at anytime</a:t>
            </a:r>
          </a:p>
          <a:p>
            <a:endParaRPr lang="en-US" dirty="0"/>
          </a:p>
        </p:txBody>
      </p:sp>
      <p:pic>
        <p:nvPicPr>
          <p:cNvPr id="4" name="Picture 3" descr="Screenshot of the routing method page in the portal. The weighted method is selected.">
            <a:extLst>
              <a:ext uri="{FF2B5EF4-FFF2-40B4-BE49-F238E27FC236}">
                <a16:creationId xmlns:a16="http://schemas.microsoft.com/office/drawing/2014/main" id="{F8BB7BAC-1B07-42F9-999B-B6C0CF36DE76}"/>
              </a:ext>
            </a:extLst>
          </p:cNvPr>
          <p:cNvPicPr>
            <a:picLocks noChangeAspect="1"/>
          </p:cNvPicPr>
          <p:nvPr/>
        </p:nvPicPr>
        <p:blipFill>
          <a:blip r:embed="rId2"/>
          <a:stretch>
            <a:fillRect/>
          </a:stretch>
        </p:blipFill>
        <p:spPr>
          <a:xfrm>
            <a:off x="7387780" y="1579816"/>
            <a:ext cx="4219575" cy="3990975"/>
          </a:xfrm>
          <a:prstGeom prst="rect">
            <a:avLst/>
          </a:prstGeom>
          <a:ln>
            <a:solidFill>
              <a:schemeClr val="tx1"/>
            </a:solidFill>
          </a:ln>
        </p:spPr>
      </p:pic>
    </p:spTree>
    <p:extLst>
      <p:ext uri="{BB962C8B-B14F-4D97-AF65-F5344CB8AC3E}">
        <p14:creationId xmlns:p14="http://schemas.microsoft.com/office/powerpoint/2010/main" val="145914203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7D6C-EB4F-4D8C-B845-BEC2E86F5470}"/>
              </a:ext>
            </a:extLst>
          </p:cNvPr>
          <p:cNvSpPr>
            <a:spLocks noGrp="1"/>
          </p:cNvSpPr>
          <p:nvPr>
            <p:ph type="title"/>
          </p:nvPr>
        </p:nvSpPr>
        <p:spPr/>
        <p:txBody>
          <a:bodyPr/>
          <a:lstStyle/>
          <a:p>
            <a:r>
              <a:rPr lang="en-US" dirty="0"/>
              <a:t>Implementing Traffic Manager Endpoints</a:t>
            </a:r>
          </a:p>
        </p:txBody>
      </p:sp>
      <p:sp>
        <p:nvSpPr>
          <p:cNvPr id="3" name="Text Placeholder 2">
            <a:extLst>
              <a:ext uri="{FF2B5EF4-FFF2-40B4-BE49-F238E27FC236}">
                <a16:creationId xmlns:a16="http://schemas.microsoft.com/office/drawing/2014/main" id="{6048BC05-6713-4440-A48D-484803EF0D26}"/>
              </a:ext>
            </a:extLst>
          </p:cNvPr>
          <p:cNvSpPr>
            <a:spLocks noGrp="1"/>
          </p:cNvSpPr>
          <p:nvPr>
            <p:ph type="body" sz="quarter" idx="10"/>
          </p:nvPr>
        </p:nvSpPr>
        <p:spPr>
          <a:xfrm>
            <a:off x="584200" y="1435496"/>
            <a:ext cx="6694424" cy="3533275"/>
          </a:xfrm>
        </p:spPr>
        <p:txBody>
          <a:bodyPr/>
          <a:lstStyle/>
          <a:p>
            <a:r>
              <a:rPr lang="en-US" b="1" dirty="0"/>
              <a:t>Azure endpoints</a:t>
            </a:r>
            <a:r>
              <a:rPr lang="en-US" dirty="0"/>
              <a:t> - Use this type of endpoint to load balance traffic to a Cloud service, Web app, or Public IP address in the same subscription</a:t>
            </a:r>
          </a:p>
          <a:p>
            <a:r>
              <a:rPr lang="en-US" b="1" dirty="0"/>
              <a:t>External endpoints</a:t>
            </a:r>
            <a:r>
              <a:rPr lang="en-US" dirty="0"/>
              <a:t> - Use this type of endpoint to load balance traffic to any fully-qualified domain name, even for applications not hosted in Azure</a:t>
            </a:r>
          </a:p>
        </p:txBody>
      </p:sp>
      <p:pic>
        <p:nvPicPr>
          <p:cNvPr id="4" name="Picture 3" descr="Screenshot of the add endpoint page in the portal. The weight is 1. ">
            <a:extLst>
              <a:ext uri="{FF2B5EF4-FFF2-40B4-BE49-F238E27FC236}">
                <a16:creationId xmlns:a16="http://schemas.microsoft.com/office/drawing/2014/main" id="{DB0B0320-2161-4E5D-B1B0-264D65E16EF7}"/>
              </a:ext>
            </a:extLst>
          </p:cNvPr>
          <p:cNvPicPr>
            <a:picLocks noChangeAspect="1"/>
          </p:cNvPicPr>
          <p:nvPr/>
        </p:nvPicPr>
        <p:blipFill>
          <a:blip r:embed="rId2"/>
          <a:stretch>
            <a:fillRect/>
          </a:stretch>
        </p:blipFill>
        <p:spPr>
          <a:xfrm>
            <a:off x="8033749" y="1479615"/>
            <a:ext cx="3244381" cy="4061650"/>
          </a:xfrm>
          <a:prstGeom prst="rect">
            <a:avLst/>
          </a:prstGeom>
          <a:ln>
            <a:solidFill>
              <a:schemeClr val="tx1"/>
            </a:solidFill>
          </a:ln>
        </p:spPr>
      </p:pic>
    </p:spTree>
    <p:extLst>
      <p:ext uri="{BB962C8B-B14F-4D97-AF65-F5344CB8AC3E}">
        <p14:creationId xmlns:p14="http://schemas.microsoft.com/office/powerpoint/2010/main" val="100258950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Distributing Network Traffic</a:t>
            </a:r>
          </a:p>
        </p:txBody>
      </p:sp>
      <p:sp>
        <p:nvSpPr>
          <p:cNvPr id="5" name="Text Placeholder 4">
            <a:extLst>
              <a:ext uri="{FF2B5EF4-FFF2-40B4-BE49-F238E27FC236}">
                <a16:creationId xmlns:a16="http://schemas.microsoft.com/office/drawing/2014/main" id="{428F47AE-8823-480F-9A8E-46AACCA40447}"/>
              </a:ext>
            </a:extLst>
          </p:cNvPr>
          <p:cNvSpPr>
            <a:spLocks noGrp="1"/>
          </p:cNvSpPr>
          <p:nvPr>
            <p:ph type="body" sz="quarter" idx="10"/>
          </p:nvPr>
        </p:nvSpPr>
        <p:spPr>
          <a:xfrm>
            <a:off x="584200" y="5407264"/>
            <a:ext cx="10780486" cy="947952"/>
          </a:xfrm>
        </p:spPr>
        <p:txBody>
          <a:bodyPr/>
          <a:lstStyle/>
          <a:p>
            <a:r>
              <a:rPr lang="en-US" dirty="0"/>
              <a:t>Azure has several options to distribute network traffic</a:t>
            </a:r>
          </a:p>
          <a:p>
            <a:r>
              <a:rPr lang="en-US" dirty="0"/>
              <a:t>They can each be used in isolation or in combination</a:t>
            </a:r>
          </a:p>
        </p:txBody>
      </p:sp>
      <p:graphicFrame>
        <p:nvGraphicFramePr>
          <p:cNvPr id="2" name="Table 1">
            <a:extLst>
              <a:ext uri="{FF2B5EF4-FFF2-40B4-BE49-F238E27FC236}">
                <a16:creationId xmlns:a16="http://schemas.microsoft.com/office/drawing/2014/main" id="{2993296F-8BFF-40F9-92B1-9A0C0EF84840}"/>
              </a:ext>
            </a:extLst>
          </p:cNvPr>
          <p:cNvGraphicFramePr>
            <a:graphicFrameLocks noGrp="1"/>
          </p:cNvGraphicFramePr>
          <p:nvPr>
            <p:extLst>
              <p:ext uri="{D42A27DB-BD31-4B8C-83A1-F6EECF244321}">
                <p14:modId xmlns:p14="http://schemas.microsoft.com/office/powerpoint/2010/main" val="1694600438"/>
              </p:ext>
            </p:extLst>
          </p:nvPr>
        </p:nvGraphicFramePr>
        <p:xfrm>
          <a:off x="650043" y="1435100"/>
          <a:ext cx="9956997" cy="3621274"/>
        </p:xfrm>
        <a:graphic>
          <a:graphicData uri="http://schemas.openxmlformats.org/drawingml/2006/table">
            <a:tbl>
              <a:tblPr firstRow="1" firstCol="1" bandRow="1">
                <a:tableStyleId>{5C22544A-7EE6-4342-B048-85BDC9FD1C3A}</a:tableStyleId>
              </a:tblPr>
              <a:tblGrid>
                <a:gridCol w="2359057">
                  <a:extLst>
                    <a:ext uri="{9D8B030D-6E8A-4147-A177-3AD203B41FA5}">
                      <a16:colId xmlns:a16="http://schemas.microsoft.com/office/drawing/2014/main" val="4103797862"/>
                    </a:ext>
                  </a:extLst>
                </a:gridCol>
                <a:gridCol w="3810805">
                  <a:extLst>
                    <a:ext uri="{9D8B030D-6E8A-4147-A177-3AD203B41FA5}">
                      <a16:colId xmlns:a16="http://schemas.microsoft.com/office/drawing/2014/main" val="4258134149"/>
                    </a:ext>
                  </a:extLst>
                </a:gridCol>
                <a:gridCol w="3787135">
                  <a:extLst>
                    <a:ext uri="{9D8B030D-6E8A-4147-A177-3AD203B41FA5}">
                      <a16:colId xmlns:a16="http://schemas.microsoft.com/office/drawing/2014/main" val="1419478650"/>
                    </a:ext>
                  </a:extLst>
                </a:gridCol>
              </a:tblGrid>
              <a:tr h="510055">
                <a:tc>
                  <a:txBody>
                    <a:bodyPr/>
                    <a:lstStyle/>
                    <a:p>
                      <a:pPr marL="0" marR="156845"/>
                      <a:r>
                        <a:rPr lang="en-US" sz="1800" b="0" dirty="0">
                          <a:effectLst/>
                        </a:rPr>
                        <a:t>Service</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Azure Load Balancer</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Traffic Manager</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2780995"/>
                  </a:ext>
                </a:extLst>
              </a:tr>
              <a:tr h="416798">
                <a:tc>
                  <a:txBody>
                    <a:bodyPr/>
                    <a:lstStyle/>
                    <a:p>
                      <a:pPr marL="0" marR="156845"/>
                      <a:r>
                        <a:rPr lang="en-US" sz="1800" b="0" dirty="0">
                          <a:effectLst/>
                        </a:rPr>
                        <a:t>Technology</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Transport layer (level 4)</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DNS</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310459"/>
                  </a:ext>
                </a:extLst>
              </a:tr>
              <a:tr h="833597">
                <a:tc>
                  <a:txBody>
                    <a:bodyPr/>
                    <a:lstStyle/>
                    <a:p>
                      <a:pPr marL="0" marR="156845"/>
                      <a:r>
                        <a:rPr lang="en-US" sz="1800" b="0" dirty="0">
                          <a:effectLst/>
                        </a:rPr>
                        <a:t>Protocols</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Any</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Any HTTP/S endpoint needed for endpoint monitoring</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8540193"/>
                  </a:ext>
                </a:extLst>
              </a:tr>
              <a:tr h="1033791">
                <a:tc>
                  <a:txBody>
                    <a:bodyPr/>
                    <a:lstStyle/>
                    <a:p>
                      <a:pPr marL="0" marR="156845"/>
                      <a:r>
                        <a:rPr lang="en-US" sz="1800" b="0" dirty="0">
                          <a:effectLst/>
                        </a:rPr>
                        <a:t>Endpoints</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Azure VMs and Cloud Services role instances</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Azure VMs, Cloud Services, Azure Web Apps, and external endpoints</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5229977"/>
                  </a:ext>
                </a:extLst>
              </a:tr>
              <a:tr h="827033">
                <a:tc>
                  <a:txBody>
                    <a:bodyPr/>
                    <a:lstStyle/>
                    <a:p>
                      <a:pPr marL="0" marR="156845"/>
                      <a:r>
                        <a:rPr lang="en-US" sz="1800" b="0" dirty="0">
                          <a:effectLst/>
                        </a:rPr>
                        <a:t>Network connectivity</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Both internet-facing and internal (VNet) applications</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Internet-facing</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8005993"/>
                  </a:ext>
                </a:extLst>
              </a:tr>
            </a:tbl>
          </a:graphicData>
        </a:graphic>
      </p:graphicFrame>
    </p:spTree>
    <p:extLst>
      <p:ext uri="{BB962C8B-B14F-4D97-AF65-F5344CB8AC3E}">
        <p14:creationId xmlns:p14="http://schemas.microsoft.com/office/powerpoint/2010/main" val="395917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a:t>
            </a:r>
            <a:r>
              <a:rPr lang="en-US"/>
              <a:t>: </a:t>
            </a:r>
            <a:r>
              <a:rPr lang="en-US" dirty="0"/>
              <a:t>Lab and </a:t>
            </a:r>
            <a:r>
              <a:rPr lang="en-US"/>
              <a:t>Review Questions</a:t>
            </a:r>
            <a:endParaRPr lang="en-US" dirty="0"/>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p:txBody>
          <a:bodyPr/>
          <a:lstStyle/>
          <a:p>
            <a:r>
              <a:rPr lang="en-US" dirty="0"/>
              <a:t>Lab – Load Balancer and Traffic Manager</a:t>
            </a:r>
          </a:p>
        </p:txBody>
      </p:sp>
      <p:sp>
        <p:nvSpPr>
          <p:cNvPr id="3" name="Text Placeholder 2">
            <a:extLst>
              <a:ext uri="{FF2B5EF4-FFF2-40B4-BE49-F238E27FC236}">
                <a16:creationId xmlns:a16="http://schemas.microsoft.com/office/drawing/2014/main" id="{76AA030A-0331-4BAD-B57E-71AE2526CC18}"/>
              </a:ext>
            </a:extLst>
          </p:cNvPr>
          <p:cNvSpPr>
            <a:spLocks noGrp="1"/>
          </p:cNvSpPr>
          <p:nvPr>
            <p:ph type="body" sz="quarter" idx="10"/>
          </p:nvPr>
        </p:nvSpPr>
        <p:spPr>
          <a:xfrm>
            <a:off x="584200" y="1435497"/>
            <a:ext cx="10505831" cy="4825937"/>
          </a:xfrm>
        </p:spPr>
        <p:txBody>
          <a:bodyPr/>
          <a:lstStyle/>
          <a:p>
            <a:r>
              <a:rPr lang="en-US" dirty="0"/>
              <a:t>Adatum Corporation wants to implement Azure VM-hosted web workloads by leveraging load balancing and Network Address Translation (NAT) features of Azure Load Balancer.</a:t>
            </a:r>
          </a:p>
          <a:p>
            <a:pPr lvl="1"/>
            <a:r>
              <a:rPr lang="en-US" sz="2800" dirty="0"/>
              <a:t>Exercise 0: Deploy Azure VMs by using Azure Resource Manager templates</a:t>
            </a:r>
          </a:p>
          <a:p>
            <a:pPr lvl="1"/>
            <a:r>
              <a:rPr lang="en-US" sz="2800" dirty="0"/>
              <a:t>Exercise 1: Implement Azure Load Balancing</a:t>
            </a:r>
          </a:p>
          <a:p>
            <a:pPr lvl="1"/>
            <a:r>
              <a:rPr lang="en-US" sz="2800" dirty="0"/>
              <a:t>Exercise 2: Implement Azure Traffic Manager load balancing</a:t>
            </a:r>
          </a:p>
          <a:p>
            <a:pPr lvl="1"/>
            <a:endParaRPr lang="en-US" sz="2800" dirty="0"/>
          </a:p>
          <a:p>
            <a:pPr lvl="1"/>
            <a:endParaRPr lang="en-US" sz="2800" dirty="0"/>
          </a:p>
          <a:p>
            <a:pPr marL="0" indent="0">
              <a:buNone/>
            </a:pPr>
            <a:r>
              <a:rPr lang="en-US" dirty="0"/>
              <a:t>Lab time: 60 minutes</a:t>
            </a:r>
          </a:p>
        </p:txBody>
      </p:sp>
    </p:spTree>
    <p:extLst>
      <p:ext uri="{BB962C8B-B14F-4D97-AF65-F5344CB8AC3E}">
        <p14:creationId xmlns:p14="http://schemas.microsoft.com/office/powerpoint/2010/main" val="383236508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Module Review Questions</a:t>
            </a:r>
          </a:p>
        </p:txBody>
      </p:sp>
    </p:spTree>
    <p:extLst>
      <p:ext uri="{BB962C8B-B14F-4D97-AF65-F5344CB8AC3E}">
        <p14:creationId xmlns:p14="http://schemas.microsoft.com/office/powerpoint/2010/main" val="52649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t>Network Routing Overview</a:t>
            </a:r>
          </a:p>
        </p:txBody>
      </p:sp>
      <p:sp>
        <p:nvSpPr>
          <p:cNvPr id="3" name="Text Placeholder 2">
            <a:extLst>
              <a:ext uri="{FF2B5EF4-FFF2-40B4-BE49-F238E27FC236}">
                <a16:creationId xmlns:a16="http://schemas.microsoft.com/office/drawing/2014/main" id="{AA0C651F-EF8D-4A96-BF69-5590DC92F281}"/>
              </a:ext>
            </a:extLst>
          </p:cNvPr>
          <p:cNvSpPr>
            <a:spLocks noGrp="1"/>
          </p:cNvSpPr>
          <p:nvPr>
            <p:ph type="body" sz="quarter" idx="10"/>
          </p:nvPr>
        </p:nvSpPr>
        <p:spPr>
          <a:xfrm>
            <a:off x="575056" y="1307481"/>
            <a:ext cx="11018520" cy="2585323"/>
          </a:xfrm>
        </p:spPr>
        <p:txBody>
          <a:bodyPr/>
          <a:lstStyle/>
          <a:p>
            <a:r>
              <a:rPr lang="en-US" sz="2400" dirty="0"/>
              <a:t>System Routes</a:t>
            </a:r>
          </a:p>
          <a:p>
            <a:r>
              <a:rPr lang="en-US" sz="2400" dirty="0"/>
              <a:t>User Defined Routes</a:t>
            </a:r>
          </a:p>
          <a:p>
            <a:r>
              <a:rPr lang="en-US" sz="2400" dirty="0"/>
              <a:t>Routing Examples</a:t>
            </a:r>
          </a:p>
          <a:p>
            <a:r>
              <a:rPr lang="en-US" sz="2400" dirty="0"/>
              <a:t>Create a Routing Table</a:t>
            </a:r>
          </a:p>
          <a:p>
            <a:r>
              <a:rPr lang="en-US" sz="2400" dirty="0"/>
              <a:t>Create a Custom Route</a:t>
            </a:r>
          </a:p>
          <a:p>
            <a:r>
              <a:rPr lang="en-US" sz="2400" dirty="0"/>
              <a:t>Associate the Route</a:t>
            </a:r>
          </a:p>
        </p:txBody>
      </p:sp>
    </p:spTree>
    <p:extLst>
      <p:ext uri="{BB962C8B-B14F-4D97-AF65-F5344CB8AC3E}">
        <p14:creationId xmlns:p14="http://schemas.microsoft.com/office/powerpoint/2010/main" val="179226705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System Routes</a:t>
            </a:r>
          </a:p>
        </p:txBody>
      </p:sp>
      <p:sp>
        <p:nvSpPr>
          <p:cNvPr id="10" name="Text Placeholder 5">
            <a:extLst>
              <a:ext uri="{FF2B5EF4-FFF2-40B4-BE49-F238E27FC236}">
                <a16:creationId xmlns:a16="http://schemas.microsoft.com/office/drawing/2014/main" id="{D6B86ACE-7EB3-48D6-BB84-628A9CF9B6C4}"/>
              </a:ext>
            </a:extLst>
          </p:cNvPr>
          <p:cNvSpPr>
            <a:spLocks noGrp="1"/>
          </p:cNvSpPr>
          <p:nvPr>
            <p:ph type="body" sz="quarter" idx="10"/>
          </p:nvPr>
        </p:nvSpPr>
        <p:spPr>
          <a:xfrm>
            <a:off x="588263" y="1444153"/>
            <a:ext cx="5950323" cy="4819781"/>
          </a:xfrm>
        </p:spPr>
        <p:txBody>
          <a:bodyPr/>
          <a:lstStyle/>
          <a:p>
            <a:pPr marL="0" indent="0">
              <a:buNone/>
            </a:pPr>
            <a:r>
              <a:rPr lang="en-US" dirty="0"/>
              <a:t>System routes direct network traffic between virtual machines, on-premises networks, and the Internet</a:t>
            </a:r>
          </a:p>
          <a:p>
            <a:pPr marL="0" indent="0">
              <a:buNone/>
            </a:pPr>
            <a:endParaRPr lang="en-US" sz="1100" dirty="0"/>
          </a:p>
          <a:p>
            <a:r>
              <a:rPr lang="en-US" sz="2400" dirty="0"/>
              <a:t>Traffic between VMs in the same subnet</a:t>
            </a:r>
          </a:p>
          <a:p>
            <a:r>
              <a:rPr lang="en-US" sz="2400" dirty="0"/>
              <a:t>Between VMs in different subnets in the same virtual network</a:t>
            </a:r>
          </a:p>
          <a:p>
            <a:r>
              <a:rPr lang="en-US" sz="2400" dirty="0"/>
              <a:t>Data flow from VMs to the Internet</a:t>
            </a:r>
          </a:p>
          <a:p>
            <a:r>
              <a:rPr lang="en-US" sz="2400" dirty="0"/>
              <a:t>Communication between VMs using a VNet-to-VNet VPN</a:t>
            </a:r>
          </a:p>
          <a:p>
            <a:r>
              <a:rPr lang="en-US" sz="2400" dirty="0"/>
              <a:t>Site-to-Site and ExpressRoute communication through the VPN gateway </a:t>
            </a:r>
          </a:p>
        </p:txBody>
      </p:sp>
      <p:pic>
        <p:nvPicPr>
          <p:cNvPr id="4" name="Picture 3" descr="Diagram of two subnets. One subnet is using a System route to access the internet. The other subnet is using a System route to access the first subnet. Both subnets are accessing a route table. ">
            <a:extLst>
              <a:ext uri="{FF2B5EF4-FFF2-40B4-BE49-F238E27FC236}">
                <a16:creationId xmlns:a16="http://schemas.microsoft.com/office/drawing/2014/main" id="{A26D4932-EEEE-46C9-B03F-3B713029C0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14967" y="1587013"/>
            <a:ext cx="5109206" cy="4400429"/>
          </a:xfrm>
          <a:prstGeom prst="rect">
            <a:avLst/>
          </a:prstGeom>
          <a:noFill/>
        </p:spPr>
      </p:pic>
    </p:spTree>
    <p:extLst>
      <p:ext uri="{BB962C8B-B14F-4D97-AF65-F5344CB8AC3E}">
        <p14:creationId xmlns:p14="http://schemas.microsoft.com/office/powerpoint/2010/main" val="99872804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User Defined Routes</a:t>
            </a:r>
          </a:p>
        </p:txBody>
      </p:sp>
      <p:pic>
        <p:nvPicPr>
          <p:cNvPr id="5" name="Picture 4" descr="Diagram of a subnet using a UDR to access an NVA and then the internet. The subnet is using another UDR and NVA to access the backend subnet. ">
            <a:extLst>
              <a:ext uri="{FF2B5EF4-FFF2-40B4-BE49-F238E27FC236}">
                <a16:creationId xmlns:a16="http://schemas.microsoft.com/office/drawing/2014/main" id="{547D00E3-6514-4D57-B115-0EFD9BB6C727}"/>
              </a:ext>
            </a:extLst>
          </p:cNvPr>
          <p:cNvPicPr/>
          <p:nvPr/>
        </p:nvPicPr>
        <p:blipFill>
          <a:blip r:embed="rId3"/>
          <a:stretch>
            <a:fillRect/>
          </a:stretch>
        </p:blipFill>
        <p:spPr>
          <a:xfrm>
            <a:off x="6659563" y="1202499"/>
            <a:ext cx="5238750" cy="4446739"/>
          </a:xfrm>
          <a:prstGeom prst="rect">
            <a:avLst/>
          </a:prstGeom>
        </p:spPr>
      </p:pic>
      <p:sp>
        <p:nvSpPr>
          <p:cNvPr id="4" name="Text Placeholder 3">
            <a:extLst>
              <a:ext uri="{FF2B5EF4-FFF2-40B4-BE49-F238E27FC236}">
                <a16:creationId xmlns:a16="http://schemas.microsoft.com/office/drawing/2014/main" id="{45117791-B2FA-4BBA-A216-8A5879167CE1}"/>
              </a:ext>
            </a:extLst>
          </p:cNvPr>
          <p:cNvSpPr>
            <a:spLocks noGrp="1"/>
          </p:cNvSpPr>
          <p:nvPr>
            <p:ph type="body" sz="quarter" idx="10"/>
          </p:nvPr>
        </p:nvSpPr>
        <p:spPr>
          <a:xfrm>
            <a:off x="584200" y="1435497"/>
            <a:ext cx="5829126" cy="4912114"/>
          </a:xfrm>
        </p:spPr>
        <p:txBody>
          <a:bodyPr/>
          <a:lstStyle/>
          <a:p>
            <a:r>
              <a:rPr lang="en-US" dirty="0"/>
              <a:t>A route table contains a set of rules, called routes, that specifies how packets should be routed in a virtual network</a:t>
            </a:r>
          </a:p>
          <a:p>
            <a:r>
              <a:rPr lang="en-US" dirty="0"/>
              <a:t>User-defined routes are custom routes that control network traffic by defining routes that specify the next hop of the traffic flow </a:t>
            </a:r>
          </a:p>
          <a:p>
            <a:r>
              <a:rPr lang="en-US" dirty="0"/>
              <a:t>The next hop can be a virtual network gateway, virtual network, internet, or virtual appliance </a:t>
            </a:r>
          </a:p>
        </p:txBody>
      </p:sp>
    </p:spTree>
    <p:extLst>
      <p:ext uri="{BB962C8B-B14F-4D97-AF65-F5344CB8AC3E}">
        <p14:creationId xmlns:p14="http://schemas.microsoft.com/office/powerpoint/2010/main" val="29943038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Routing Example</a:t>
            </a:r>
          </a:p>
        </p:txBody>
      </p:sp>
      <p:sp>
        <p:nvSpPr>
          <p:cNvPr id="2" name="Text Placeholder 1">
            <a:extLst>
              <a:ext uri="{FF2B5EF4-FFF2-40B4-BE49-F238E27FC236}">
                <a16:creationId xmlns:a16="http://schemas.microsoft.com/office/drawing/2014/main" id="{A551D73F-6918-4FA2-841A-0AB7C632E772}"/>
              </a:ext>
            </a:extLst>
          </p:cNvPr>
          <p:cNvSpPr>
            <a:spLocks noGrp="1"/>
          </p:cNvSpPr>
          <p:nvPr>
            <p:ph type="body" sz="quarter" idx="10"/>
          </p:nvPr>
        </p:nvSpPr>
        <p:spPr>
          <a:xfrm>
            <a:off x="584200" y="4892681"/>
            <a:ext cx="11018520" cy="1465016"/>
          </a:xfrm>
        </p:spPr>
        <p:txBody>
          <a:bodyPr/>
          <a:lstStyle/>
          <a:p>
            <a:pPr marL="514350" indent="-514350">
              <a:buFont typeface="+mj-lt"/>
              <a:buAutoNum type="arabicPeriod"/>
            </a:pPr>
            <a:r>
              <a:rPr lang="en-US" dirty="0"/>
              <a:t>Create a routing table</a:t>
            </a:r>
          </a:p>
          <a:p>
            <a:pPr marL="514350" indent="-514350">
              <a:buFont typeface="+mj-lt"/>
              <a:buAutoNum type="arabicPeriod"/>
            </a:pPr>
            <a:r>
              <a:rPr lang="en-US" dirty="0"/>
              <a:t>Create a custom route</a:t>
            </a:r>
          </a:p>
          <a:p>
            <a:pPr marL="514350" indent="-514350">
              <a:buFont typeface="+mj-lt"/>
              <a:buAutoNum type="arabicPeriod"/>
            </a:pPr>
            <a:r>
              <a:rPr lang="en-US" dirty="0"/>
              <a:t>Associate the route to the subnet</a:t>
            </a:r>
          </a:p>
        </p:txBody>
      </p:sp>
      <p:pic>
        <p:nvPicPr>
          <p:cNvPr id="4" name="Picture 3" descr="Diagram of three subnets within a Vnet as described in the text: private, DMZ, and public. A route table is also displayed">
            <a:extLst>
              <a:ext uri="{FF2B5EF4-FFF2-40B4-BE49-F238E27FC236}">
                <a16:creationId xmlns:a16="http://schemas.microsoft.com/office/drawing/2014/main" id="{CFC8E7DC-D9E9-4564-BAA5-5F6F1B0859F5}"/>
              </a:ext>
            </a:extLst>
          </p:cNvPr>
          <p:cNvPicPr>
            <a:picLocks noChangeAspect="1"/>
          </p:cNvPicPr>
          <p:nvPr/>
        </p:nvPicPr>
        <p:blipFill>
          <a:blip r:embed="rId3"/>
          <a:stretch>
            <a:fillRect/>
          </a:stretch>
        </p:blipFill>
        <p:spPr>
          <a:xfrm>
            <a:off x="2066311" y="1468693"/>
            <a:ext cx="7117018" cy="3240981"/>
          </a:xfrm>
          <a:prstGeom prst="rect">
            <a:avLst/>
          </a:prstGeom>
        </p:spPr>
      </p:pic>
    </p:spTree>
    <p:extLst>
      <p:ext uri="{BB962C8B-B14F-4D97-AF65-F5344CB8AC3E}">
        <p14:creationId xmlns:p14="http://schemas.microsoft.com/office/powerpoint/2010/main" val="42124672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Create a Routing Table</a:t>
            </a:r>
          </a:p>
        </p:txBody>
      </p:sp>
      <p:pic>
        <p:nvPicPr>
          <p:cNvPr id="5" name="Picture 4" descr="Screenshot of the Create route table page. BGP route propagation is Enabled. ">
            <a:extLst>
              <a:ext uri="{FF2B5EF4-FFF2-40B4-BE49-F238E27FC236}">
                <a16:creationId xmlns:a16="http://schemas.microsoft.com/office/drawing/2014/main" id="{0E1F4234-8C0E-4D12-B194-57D06D4C297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41085" y="1435100"/>
            <a:ext cx="3868303" cy="3913514"/>
          </a:xfrm>
          <a:prstGeom prst="rect">
            <a:avLst/>
          </a:prstGeom>
          <a:noFill/>
          <a:ln>
            <a:solidFill>
              <a:schemeClr val="tx1"/>
            </a:solidFill>
          </a:ln>
        </p:spPr>
      </p:pic>
      <p:sp>
        <p:nvSpPr>
          <p:cNvPr id="3" name="Text Placeholder 2">
            <a:extLst>
              <a:ext uri="{FF2B5EF4-FFF2-40B4-BE49-F238E27FC236}">
                <a16:creationId xmlns:a16="http://schemas.microsoft.com/office/drawing/2014/main" id="{0C2447D8-0BF7-4882-B338-E3D8A7FC4B75}"/>
              </a:ext>
            </a:extLst>
          </p:cNvPr>
          <p:cNvSpPr>
            <a:spLocks noGrp="1"/>
          </p:cNvSpPr>
          <p:nvPr>
            <p:ph type="body" sz="quarter" idx="10"/>
          </p:nvPr>
        </p:nvSpPr>
        <p:spPr>
          <a:xfrm>
            <a:off x="584200" y="1435497"/>
            <a:ext cx="6167329" cy="4481227"/>
          </a:xfrm>
        </p:spPr>
        <p:txBody>
          <a:bodyPr/>
          <a:lstStyle/>
          <a:p>
            <a:r>
              <a:rPr lang="en-US" dirty="0"/>
              <a:t>Border Gateway Protocol (GBP) is a standard routing protocol used to exchange routing and reachability information between two or more networks </a:t>
            </a:r>
          </a:p>
          <a:p>
            <a:r>
              <a:rPr lang="en-US" dirty="0"/>
              <a:t>Routes are automatically added to the route table of all subnets with BGP propagation enabled</a:t>
            </a:r>
          </a:p>
          <a:p>
            <a:r>
              <a:rPr lang="en-US" dirty="0"/>
              <a:t>In most situations you will want to enable BGP route propagation</a:t>
            </a:r>
          </a:p>
        </p:txBody>
      </p:sp>
    </p:spTree>
    <p:extLst>
      <p:ext uri="{BB962C8B-B14F-4D97-AF65-F5344CB8AC3E}">
        <p14:creationId xmlns:p14="http://schemas.microsoft.com/office/powerpoint/2010/main" val="77850179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 Custom Route</a:t>
            </a:r>
          </a:p>
        </p:txBody>
      </p:sp>
      <p:sp>
        <p:nvSpPr>
          <p:cNvPr id="4" name="Text Placeholder 5">
            <a:extLst>
              <a:ext uri="{FF2B5EF4-FFF2-40B4-BE49-F238E27FC236}">
                <a16:creationId xmlns:a16="http://schemas.microsoft.com/office/drawing/2014/main" id="{464B6B0F-EC30-4AD4-96AA-84A648B2C2B0}"/>
              </a:ext>
            </a:extLst>
          </p:cNvPr>
          <p:cNvSpPr>
            <a:spLocks noGrp="1"/>
          </p:cNvSpPr>
          <p:nvPr>
            <p:ph type="body" sz="quarter" idx="10"/>
          </p:nvPr>
        </p:nvSpPr>
        <p:spPr>
          <a:xfrm>
            <a:off x="584200" y="1435497"/>
            <a:ext cx="6705948" cy="3619452"/>
          </a:xfrm>
        </p:spPr>
        <p:txBody>
          <a:bodyPr/>
          <a:lstStyle/>
          <a:p>
            <a:r>
              <a:rPr lang="en-US" dirty="0"/>
              <a:t>When you create a route there are several Next hop types </a:t>
            </a:r>
          </a:p>
          <a:p>
            <a:r>
              <a:rPr lang="en-US" dirty="0"/>
              <a:t>In this example, any private subnet IP addresses will be sent to the virtual appliance </a:t>
            </a:r>
          </a:p>
          <a:p>
            <a:r>
              <a:rPr lang="en-US" dirty="0"/>
              <a:t>Other choices are Virtual network gateway, Virtual network, Internet, and None</a:t>
            </a:r>
          </a:p>
        </p:txBody>
      </p:sp>
      <p:pic>
        <p:nvPicPr>
          <p:cNvPr id="7" name="Picture 6" descr="Screenshot of the Add route page. The Next hop type drop-down is highlighted. Virtual appliance is selected. ">
            <a:extLst>
              <a:ext uri="{FF2B5EF4-FFF2-40B4-BE49-F238E27FC236}">
                <a16:creationId xmlns:a16="http://schemas.microsoft.com/office/drawing/2014/main" id="{776D9845-5FA7-487D-93CF-2953F128670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78247" y="1435099"/>
            <a:ext cx="4031141" cy="4665075"/>
          </a:xfrm>
          <a:prstGeom prst="rect">
            <a:avLst/>
          </a:prstGeom>
          <a:noFill/>
          <a:ln>
            <a:solidFill>
              <a:schemeClr val="tx1"/>
            </a:solidFill>
          </a:ln>
        </p:spPr>
      </p:pic>
    </p:spTree>
    <p:extLst>
      <p:ext uri="{BB962C8B-B14F-4D97-AF65-F5344CB8AC3E}">
        <p14:creationId xmlns:p14="http://schemas.microsoft.com/office/powerpoint/2010/main" val="2205384495"/>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2452</Words>
  <Application>Microsoft Office PowerPoint</Application>
  <PresentationFormat>Widescreen</PresentationFormat>
  <Paragraphs>266</Paragraphs>
  <Slides>35</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Calibri</vt:lpstr>
      <vt:lpstr>Consolas</vt:lpstr>
      <vt:lpstr>Open Sans</vt:lpstr>
      <vt:lpstr>Segoe UI</vt:lpstr>
      <vt:lpstr>Segoe UI Light</vt:lpstr>
      <vt:lpstr>Segoe UI Semibold</vt:lpstr>
      <vt:lpstr>Segoe UI Semilight</vt:lpstr>
      <vt:lpstr>Wingdings</vt:lpstr>
      <vt:lpstr>WHITE TEMPLATE</vt:lpstr>
      <vt:lpstr>AZ-103T00A Module 08:  Network Traffic Management</vt:lpstr>
      <vt:lpstr>Module Overview</vt:lpstr>
      <vt:lpstr>Lesson 01: Network Routing</vt:lpstr>
      <vt:lpstr>Network Routing Overview</vt:lpstr>
      <vt:lpstr>System Routes</vt:lpstr>
      <vt:lpstr>User Defined Routes</vt:lpstr>
      <vt:lpstr>Routing Example</vt:lpstr>
      <vt:lpstr>Create a Routing Table</vt:lpstr>
      <vt:lpstr>Create a Custom Route</vt:lpstr>
      <vt:lpstr>Associate the Route</vt:lpstr>
      <vt:lpstr>Demonstration – Custom Routing Tables</vt:lpstr>
      <vt:lpstr>Lesson 02: Azure Load Balancer</vt:lpstr>
      <vt:lpstr>Azure Load Balancer Overview</vt:lpstr>
      <vt:lpstr>Azure Load Balancer</vt:lpstr>
      <vt:lpstr>Public Load Balancer</vt:lpstr>
      <vt:lpstr>Internal Load Balancer</vt:lpstr>
      <vt:lpstr>Load Balancer SKUs</vt:lpstr>
      <vt:lpstr>Backend Pools</vt:lpstr>
      <vt:lpstr>Load Balancer Rules</vt:lpstr>
      <vt:lpstr>Session Persistence</vt:lpstr>
      <vt:lpstr>Health Probes</vt:lpstr>
      <vt:lpstr>Lesson 03: Azure Traffic Manager</vt:lpstr>
      <vt:lpstr>Azure Traffic Manager Overview</vt:lpstr>
      <vt:lpstr>Azure Traffic Manager</vt:lpstr>
      <vt:lpstr>Traffic Manager Features</vt:lpstr>
      <vt:lpstr>Priority Routing</vt:lpstr>
      <vt:lpstr>Performance Routing</vt:lpstr>
      <vt:lpstr>Geographic Routing</vt:lpstr>
      <vt:lpstr>Weighted Routing</vt:lpstr>
      <vt:lpstr>Implementing Traffic Manager Profiles</vt:lpstr>
      <vt:lpstr>Implementing Traffic Manager Endpoints</vt:lpstr>
      <vt:lpstr>Distributing Network Traffic</vt:lpstr>
      <vt:lpstr>Lesson 04: Lab and Review Questions</vt:lpstr>
      <vt:lpstr>Lab – Load Balancer and Traffic Manager</vt:lpstr>
      <vt:lpstr>Module 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2019-04-16T13:16:19Z</dcterms:created>
  <dcterms:modified xsi:type="dcterms:W3CDTF">2019-04-16T13:16:22Z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cynthist@microsoft.com</vt:lpwstr>
  </property>
  <property fmtid="{D5CDD505-2E9C-101B-9397-08002B2CF9AE}" pid="5" name="MSIP_Label_f42aa342-8706-4288-bd11-ebb85995028c_SetDate">
    <vt:lpwstr>2019-04-16T13:16:22.4116519Z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6448dabf-e695-43d9-abd4-2963a02a6ed4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