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9"/>
  </p:notesMasterIdLst>
  <p:sldIdLst>
    <p:sldId id="1719" r:id="rId2"/>
    <p:sldId id="2544" r:id="rId3"/>
    <p:sldId id="1865" r:id="rId4"/>
    <p:sldId id="2543" r:id="rId5"/>
    <p:sldId id="2529" r:id="rId6"/>
    <p:sldId id="2530" r:id="rId7"/>
    <p:sldId id="2531" r:id="rId8"/>
    <p:sldId id="2533" r:id="rId9"/>
    <p:sldId id="2534" r:id="rId10"/>
    <p:sldId id="2009" r:id="rId11"/>
    <p:sldId id="2545" r:id="rId12"/>
    <p:sldId id="2537" r:id="rId13"/>
    <p:sldId id="2538" r:id="rId14"/>
    <p:sldId id="2540" r:id="rId15"/>
    <p:sldId id="2539" r:id="rId16"/>
    <p:sldId id="2541" r:id="rId17"/>
    <p:sldId id="1873" r:id="rId18"/>
    <p:sldId id="2542" r:id="rId19"/>
    <p:sldId id="2010" r:id="rId20"/>
    <p:sldId id="2563" r:id="rId21"/>
    <p:sldId id="1933" r:id="rId22"/>
    <p:sldId id="1934" r:id="rId23"/>
    <p:sldId id="1935" r:id="rId24"/>
    <p:sldId id="1937" r:id="rId25"/>
    <p:sldId id="2007" r:id="rId26"/>
    <p:sldId id="2008" r:id="rId27"/>
    <p:sldId id="223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82657" autoAdjust="0"/>
  </p:normalViewPr>
  <p:slideViewPr>
    <p:cSldViewPr snapToGrid="0">
      <p:cViewPr varScale="1">
        <p:scale>
          <a:sx n="95" d="100"/>
          <a:sy n="95" d="100"/>
        </p:scale>
        <p:origin x="81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a:t>
            </a:r>
            <a:r>
              <a:rPr lang="en-US" dirty="0"/>
              <a:t> </a:t>
            </a:r>
            <a:r>
              <a:rPr lang="en-US" sz="12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This is same sign-in, not single sign-on. The user still authenticates against two separate directory services. </a:t>
            </a:r>
            <a:endParaRPr lang="en-US" sz="1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55296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Use the link below to read about the password writeback features. Which of the features are you most interested 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4229124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Registration combined with a mobile device management (MDM) solution such as Microsoft Intune, provides additional device attributes in Azure AD. This allows you to create conditional access rules that enforce access from devices to meet your standards for security and compliance. </a:t>
            </a:r>
          </a:p>
          <a:p>
            <a:endParaRPr lang="en-US" dirty="0"/>
          </a:p>
          <a:p>
            <a:r>
              <a:rPr lang="en-US" dirty="0"/>
              <a:t>For more information, you can see:</a:t>
            </a:r>
          </a:p>
          <a:p>
            <a:r>
              <a:rPr lang="en-US" dirty="0"/>
              <a:t>Introduction to device management - https://docs.microsoft.com/en-us/azure/active-directory/device-management-introduction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13479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Although AD Join is intended for organizations that do not have on-premises Windows Server Active Directory infrastructure it can be used for other scenarios like branch offices. Read more at the reference link. </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49307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Are you understanding the different types of joined devices? Which do you think your organization needs?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437249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773547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322433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23124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93093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 are an Office365, Azure or Dynamics CRM Online customer, you might not realize that you are already using Azure AD. Every Office365, Azure and Dynamics CRM tenant is already an Azure AD tenant. Whenever you want you can start using that tenant to manage access to thousands of other cloud applications Azure AD integrates with.</a:t>
            </a:r>
          </a:p>
          <a:p>
            <a:endParaRPr lang="en-US" dirty="0"/>
          </a:p>
          <a:p>
            <a:r>
              <a:rPr lang="en-US" dirty="0"/>
              <a:t>For more information, you can see:</a:t>
            </a:r>
          </a:p>
          <a:p>
            <a:r>
              <a:rPr lang="en-US" dirty="0"/>
              <a:t>Azure Active Directory Documentation - https://docs.microsoft.com/en-us/azure/active-directory/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reasons do you have for considering Azure Active Directory?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Did you look through the pricing list to determine which features your organization needs and to compare edition capabilities?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For more information, you can see: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Azure AD Pricing Editions - https://azure.microsoft.com/en-us/pricing/details/active-directory/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127695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time to look at the decision flow chart in the student materials.</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224686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t>AZ-103T00A</a:t>
            </a:r>
            <a:br>
              <a:rPr lang="en-US" dirty="0"/>
            </a:br>
            <a:r>
              <a:rPr lang="en-US" dirty="0"/>
              <a:t>Module 09: </a:t>
            </a:r>
            <a:br>
              <a:rPr lang="en-US" dirty="0"/>
            </a:br>
            <a:r>
              <a:rPr lang="en-US" dirty="0"/>
              <a:t>Active Directory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Active Directory Connect</a:t>
            </a:r>
          </a:p>
        </p:txBody>
      </p:sp>
    </p:spTree>
    <p:extLst>
      <p:ext uri="{BB962C8B-B14F-4D97-AF65-F5344CB8AC3E}">
        <p14:creationId xmlns:p14="http://schemas.microsoft.com/office/powerpoint/2010/main" val="284709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Azure Active Directory Connect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435497"/>
            <a:ext cx="11018520" cy="3533275"/>
          </a:xfrm>
        </p:spPr>
        <p:txBody>
          <a:bodyPr/>
          <a:lstStyle/>
          <a:p>
            <a:r>
              <a:rPr lang="en-US" dirty="0"/>
              <a:t>Azure AD Connect</a:t>
            </a:r>
          </a:p>
          <a:p>
            <a:r>
              <a:rPr lang="en-US" dirty="0"/>
              <a:t>Authentication Options</a:t>
            </a:r>
          </a:p>
          <a:p>
            <a:r>
              <a:rPr lang="en-US" dirty="0"/>
              <a:t>Password Hash Synchronization (PHS)</a:t>
            </a:r>
          </a:p>
          <a:p>
            <a:r>
              <a:rPr lang="en-US" dirty="0"/>
              <a:t>Pass-through Authentication (PTA)</a:t>
            </a:r>
          </a:p>
          <a:p>
            <a:r>
              <a:rPr lang="en-US" dirty="0"/>
              <a:t>Federation with Azure AD</a:t>
            </a:r>
          </a:p>
          <a:p>
            <a:r>
              <a:rPr lang="en-US" dirty="0"/>
              <a:t>Password Writeback</a:t>
            </a:r>
          </a:p>
          <a:p>
            <a:r>
              <a:rPr lang="en-US" dirty="0"/>
              <a:t>Azure AD Connect Health</a:t>
            </a:r>
          </a:p>
        </p:txBody>
      </p:sp>
    </p:spTree>
    <p:extLst>
      <p:ext uri="{BB962C8B-B14F-4D97-AF65-F5344CB8AC3E}">
        <p14:creationId xmlns:p14="http://schemas.microsoft.com/office/powerpoint/2010/main" val="12166377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Azure AD Connect</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0" y="1435496"/>
            <a:ext cx="6136640" cy="3705630"/>
          </a:xfrm>
        </p:spPr>
        <p:txBody>
          <a:bodyPr/>
          <a:lstStyle/>
          <a:p>
            <a:r>
              <a:rPr lang="en-US" dirty="0"/>
              <a:t>Integrate your on-premises directories with Azure Active Directory</a:t>
            </a:r>
          </a:p>
          <a:p>
            <a:r>
              <a:rPr lang="en-US" dirty="0"/>
              <a:t>Provides a common identity for your users for Office 365, Azure, and SaaS applications integrated with Azure AD</a:t>
            </a:r>
          </a:p>
          <a:p>
            <a:r>
              <a:rPr lang="en-US" dirty="0"/>
              <a:t>There are several authentication options</a:t>
            </a:r>
          </a:p>
          <a:p>
            <a:r>
              <a:rPr lang="en-US" dirty="0"/>
              <a:t>Enables hybrid identity</a:t>
            </a:r>
          </a:p>
        </p:txBody>
      </p:sp>
      <p:pic>
        <p:nvPicPr>
          <p:cNvPr id="4" name="Picture 3" descr="Azure AD Connect is shown connecting on-premises AD to Azure AD.">
            <a:extLst>
              <a:ext uri="{FF2B5EF4-FFF2-40B4-BE49-F238E27FC236}">
                <a16:creationId xmlns:a16="http://schemas.microsoft.com/office/drawing/2014/main" id="{2FF2D0F8-EF31-4E09-A9A1-02F6F6CA08DC}"/>
              </a:ext>
            </a:extLst>
          </p:cNvPr>
          <p:cNvPicPr>
            <a:picLocks noChangeAspect="1"/>
          </p:cNvPicPr>
          <p:nvPr/>
        </p:nvPicPr>
        <p:blipFill>
          <a:blip r:embed="rId2"/>
          <a:stretch>
            <a:fillRect/>
          </a:stretch>
        </p:blipFill>
        <p:spPr>
          <a:xfrm>
            <a:off x="6867144" y="1600200"/>
            <a:ext cx="4706148" cy="2679193"/>
          </a:xfrm>
          <a:prstGeom prst="rect">
            <a:avLst/>
          </a:prstGeom>
        </p:spPr>
      </p:pic>
    </p:spTree>
    <p:extLst>
      <p:ext uri="{BB962C8B-B14F-4D97-AF65-F5344CB8AC3E}">
        <p14:creationId xmlns:p14="http://schemas.microsoft.com/office/powerpoint/2010/main" val="9076710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1FD7-02B2-431A-AF26-9D42C7E12517}"/>
              </a:ext>
            </a:extLst>
          </p:cNvPr>
          <p:cNvSpPr>
            <a:spLocks noGrp="1"/>
          </p:cNvSpPr>
          <p:nvPr>
            <p:ph type="title"/>
          </p:nvPr>
        </p:nvSpPr>
        <p:spPr/>
        <p:txBody>
          <a:bodyPr/>
          <a:lstStyle/>
          <a:p>
            <a:r>
              <a:rPr lang="en-US" dirty="0"/>
              <a:t>Authentication Options</a:t>
            </a:r>
          </a:p>
        </p:txBody>
      </p:sp>
      <p:sp>
        <p:nvSpPr>
          <p:cNvPr id="3" name="Text Placeholder 2">
            <a:extLst>
              <a:ext uri="{FF2B5EF4-FFF2-40B4-BE49-F238E27FC236}">
                <a16:creationId xmlns:a16="http://schemas.microsoft.com/office/drawing/2014/main" id="{0FA40FCA-A3BE-4670-97E5-04D0220D2752}"/>
              </a:ext>
            </a:extLst>
          </p:cNvPr>
          <p:cNvSpPr>
            <a:spLocks noGrp="1"/>
          </p:cNvSpPr>
          <p:nvPr>
            <p:ph type="body" sz="quarter" idx="10"/>
          </p:nvPr>
        </p:nvSpPr>
        <p:spPr>
          <a:xfrm>
            <a:off x="584200" y="1435497"/>
            <a:ext cx="6145784" cy="5343001"/>
          </a:xfrm>
        </p:spPr>
        <p:txBody>
          <a:bodyPr/>
          <a:lstStyle/>
          <a:p>
            <a:r>
              <a:rPr lang="en-US" dirty="0"/>
              <a:t>Password Hash Synchronization (PHS) can synchronize an encrypted version of the password hash for user accounts</a:t>
            </a:r>
          </a:p>
          <a:p>
            <a:r>
              <a:rPr lang="en-US" dirty="0"/>
              <a:t>Pass-through authentication (PTA) authenticates the username and password with the on-premises domain controllers</a:t>
            </a:r>
          </a:p>
          <a:p>
            <a:r>
              <a:rPr lang="en-US" dirty="0"/>
              <a:t>AD FS is the Microsoft implementation of an identity federation solution that uses claims-based authentication </a:t>
            </a:r>
          </a:p>
        </p:txBody>
      </p:sp>
      <p:pic>
        <p:nvPicPr>
          <p:cNvPr id="6" name="Picture 5" descr="Diagram of Azure AD using password synchronization and federation with AD FS to access the on-premises infrastructure.">
            <a:extLst>
              <a:ext uri="{FF2B5EF4-FFF2-40B4-BE49-F238E27FC236}">
                <a16:creationId xmlns:a16="http://schemas.microsoft.com/office/drawing/2014/main" id="{6225261A-5FC3-4ED8-95D5-2DA06BE9862F}"/>
              </a:ext>
            </a:extLst>
          </p:cNvPr>
          <p:cNvPicPr>
            <a:picLocks noChangeAspect="1"/>
          </p:cNvPicPr>
          <p:nvPr/>
        </p:nvPicPr>
        <p:blipFill>
          <a:blip r:embed="rId3"/>
          <a:stretch>
            <a:fillRect/>
          </a:stretch>
        </p:blipFill>
        <p:spPr>
          <a:xfrm>
            <a:off x="6948758" y="1738127"/>
            <a:ext cx="4907705" cy="3938357"/>
          </a:xfrm>
          <a:prstGeom prst="rect">
            <a:avLst/>
          </a:prstGeom>
        </p:spPr>
      </p:pic>
    </p:spTree>
    <p:extLst>
      <p:ext uri="{BB962C8B-B14F-4D97-AF65-F5344CB8AC3E}">
        <p14:creationId xmlns:p14="http://schemas.microsoft.com/office/powerpoint/2010/main" val="16011301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Password Hash Synchronization</a:t>
            </a:r>
          </a:p>
        </p:txBody>
      </p:sp>
      <p:sp>
        <p:nvSpPr>
          <p:cNvPr id="6" name="Text Placeholder 5"/>
          <p:cNvSpPr>
            <a:spLocks noGrp="1"/>
          </p:cNvSpPr>
          <p:nvPr>
            <p:ph type="body" sz="quarter" idx="10"/>
          </p:nvPr>
        </p:nvSpPr>
        <p:spPr>
          <a:xfrm>
            <a:off x="584200" y="1435497"/>
            <a:ext cx="5620657" cy="4653582"/>
          </a:xfrm>
        </p:spPr>
        <p:txBody>
          <a:bodyPr/>
          <a:lstStyle/>
          <a:p>
            <a:r>
              <a:rPr lang="en-US" dirty="0"/>
              <a:t>Password hash synchronizes user passwords from on-premises Active Directory to cloud-based Azure AD</a:t>
            </a:r>
          </a:p>
          <a:p>
            <a:r>
              <a:rPr lang="en-US" dirty="0"/>
              <a:t>Sign in to Azure AD services using the on-premises password</a:t>
            </a:r>
          </a:p>
          <a:p>
            <a:pPr lvl="0"/>
            <a:r>
              <a:rPr lang="en-US" dirty="0"/>
              <a:t>Improve the productivity of your users and reduce your helpdesk costs</a:t>
            </a:r>
          </a:p>
          <a:p>
            <a:endParaRPr lang="en-US" dirty="0"/>
          </a:p>
        </p:txBody>
      </p:sp>
      <p:pic>
        <p:nvPicPr>
          <p:cNvPr id="3" name="Picture 2" descr="Users and devices are shown connecting to the on-premises AD, Azure AD, Office 365, and SaaS Apps. Password1 is being used to connect. ">
            <a:extLst>
              <a:ext uri="{FF2B5EF4-FFF2-40B4-BE49-F238E27FC236}">
                <a16:creationId xmlns:a16="http://schemas.microsoft.com/office/drawing/2014/main" id="{2EE4C7F4-423B-436B-BC08-378CAF413451}"/>
              </a:ext>
            </a:extLst>
          </p:cNvPr>
          <p:cNvPicPr>
            <a:picLocks noChangeAspect="1"/>
          </p:cNvPicPr>
          <p:nvPr/>
        </p:nvPicPr>
        <p:blipFill>
          <a:blip r:embed="rId3"/>
          <a:stretch>
            <a:fillRect/>
          </a:stretch>
        </p:blipFill>
        <p:spPr>
          <a:xfrm>
            <a:off x="6380773" y="2015068"/>
            <a:ext cx="5624286" cy="2286000"/>
          </a:xfrm>
          <a:prstGeom prst="rect">
            <a:avLst/>
          </a:prstGeom>
        </p:spPr>
      </p:pic>
    </p:spTree>
    <p:extLst>
      <p:ext uri="{BB962C8B-B14F-4D97-AF65-F5344CB8AC3E}">
        <p14:creationId xmlns:p14="http://schemas.microsoft.com/office/powerpoint/2010/main" val="168095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8E99-A4F1-4D01-8E29-E43960D221E9}"/>
              </a:ext>
            </a:extLst>
          </p:cNvPr>
          <p:cNvSpPr>
            <a:spLocks noGrp="1"/>
          </p:cNvSpPr>
          <p:nvPr>
            <p:ph type="title"/>
          </p:nvPr>
        </p:nvSpPr>
        <p:spPr/>
        <p:txBody>
          <a:bodyPr/>
          <a:lstStyle/>
          <a:p>
            <a:r>
              <a:rPr lang="en-US" dirty="0"/>
              <a:t>Pass-through Authentication</a:t>
            </a:r>
          </a:p>
        </p:txBody>
      </p:sp>
      <p:sp>
        <p:nvSpPr>
          <p:cNvPr id="3" name="Text Placeholder 2">
            <a:extLst>
              <a:ext uri="{FF2B5EF4-FFF2-40B4-BE49-F238E27FC236}">
                <a16:creationId xmlns:a16="http://schemas.microsoft.com/office/drawing/2014/main" id="{3A98C78C-9BBA-45BB-84A3-4F39C1FEFFAC}"/>
              </a:ext>
            </a:extLst>
          </p:cNvPr>
          <p:cNvSpPr>
            <a:spLocks noGrp="1"/>
          </p:cNvSpPr>
          <p:nvPr>
            <p:ph type="body" sz="quarter" idx="10"/>
          </p:nvPr>
        </p:nvSpPr>
        <p:spPr>
          <a:xfrm>
            <a:off x="401320" y="3831225"/>
            <a:ext cx="11018520" cy="2326791"/>
          </a:xfrm>
        </p:spPr>
        <p:txBody>
          <a:bodyPr/>
          <a:lstStyle/>
          <a:p>
            <a:r>
              <a:rPr lang="en-US" dirty="0"/>
              <a:t>Supports user sign-in into all web browser-based applications and into Microsoft Office client applications </a:t>
            </a:r>
          </a:p>
          <a:p>
            <a:r>
              <a:rPr lang="en-US" dirty="0"/>
              <a:t>Is a free feature and can be enabled via Azure AD Connect</a:t>
            </a:r>
          </a:p>
          <a:p>
            <a:r>
              <a:rPr lang="en-US" dirty="0"/>
              <a:t>Is not only for user sign-in but allows an organization to use other Azure AD features – MFA and Self-Service Password Reset</a:t>
            </a:r>
          </a:p>
        </p:txBody>
      </p:sp>
      <p:pic>
        <p:nvPicPr>
          <p:cNvPr id="4" name="Picture 3" descr="PTA diagram showing a user device with the PTA agent authenticating to AD and then to Azure AD.">
            <a:extLst>
              <a:ext uri="{FF2B5EF4-FFF2-40B4-BE49-F238E27FC236}">
                <a16:creationId xmlns:a16="http://schemas.microsoft.com/office/drawing/2014/main" id="{2D69014F-216F-465C-9F57-82302F89586B}"/>
              </a:ext>
            </a:extLst>
          </p:cNvPr>
          <p:cNvPicPr>
            <a:picLocks noChangeAspect="1"/>
          </p:cNvPicPr>
          <p:nvPr/>
        </p:nvPicPr>
        <p:blipFill>
          <a:blip r:embed="rId2"/>
          <a:stretch>
            <a:fillRect/>
          </a:stretch>
        </p:blipFill>
        <p:spPr>
          <a:xfrm>
            <a:off x="1603438" y="1371790"/>
            <a:ext cx="7770793" cy="2349818"/>
          </a:xfrm>
          <a:prstGeom prst="rect">
            <a:avLst/>
          </a:prstGeom>
        </p:spPr>
      </p:pic>
    </p:spTree>
    <p:extLst>
      <p:ext uri="{BB962C8B-B14F-4D97-AF65-F5344CB8AC3E}">
        <p14:creationId xmlns:p14="http://schemas.microsoft.com/office/powerpoint/2010/main" val="15008383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BDA9-DD9D-4A17-968B-A003291FB0A2}"/>
              </a:ext>
            </a:extLst>
          </p:cNvPr>
          <p:cNvSpPr>
            <a:spLocks noGrp="1"/>
          </p:cNvSpPr>
          <p:nvPr>
            <p:ph type="title"/>
          </p:nvPr>
        </p:nvSpPr>
        <p:spPr/>
        <p:txBody>
          <a:bodyPr/>
          <a:lstStyle/>
          <a:p>
            <a:r>
              <a:rPr lang="en-US" dirty="0"/>
              <a:t>Federation with Azure AD</a:t>
            </a:r>
          </a:p>
        </p:txBody>
      </p:sp>
      <p:sp>
        <p:nvSpPr>
          <p:cNvPr id="3" name="Text Placeholder 2">
            <a:extLst>
              <a:ext uri="{FF2B5EF4-FFF2-40B4-BE49-F238E27FC236}">
                <a16:creationId xmlns:a16="http://schemas.microsoft.com/office/drawing/2014/main" id="{3234E1FB-5716-4AC8-8C3C-E76136B154F3}"/>
              </a:ext>
            </a:extLst>
          </p:cNvPr>
          <p:cNvSpPr>
            <a:spLocks noGrp="1"/>
          </p:cNvSpPr>
          <p:nvPr>
            <p:ph type="body" sz="quarter" idx="10"/>
          </p:nvPr>
        </p:nvSpPr>
        <p:spPr>
          <a:xfrm>
            <a:off x="584200" y="1435497"/>
            <a:ext cx="5560568" cy="4481227"/>
          </a:xfrm>
        </p:spPr>
        <p:txBody>
          <a:bodyPr/>
          <a:lstStyle/>
          <a:p>
            <a:r>
              <a:rPr lang="en-US" dirty="0"/>
              <a:t>Federation is a collection of domains that have established trust</a:t>
            </a:r>
          </a:p>
          <a:p>
            <a:r>
              <a:rPr lang="en-US" dirty="0"/>
              <a:t>You can federate your on-premises environment with Azure AD and use this federation for authentication and authorization</a:t>
            </a:r>
          </a:p>
          <a:p>
            <a:r>
              <a:rPr lang="en-US" dirty="0"/>
              <a:t>This sign-in method ensures that all user authentication occurs on-premises</a:t>
            </a:r>
          </a:p>
        </p:txBody>
      </p:sp>
      <p:pic>
        <p:nvPicPr>
          <p:cNvPr id="4" name="Picture 3" descr="Diagram showing an internal user going to on-premises AD and Azure. External users are using the web application proxy.">
            <a:extLst>
              <a:ext uri="{FF2B5EF4-FFF2-40B4-BE49-F238E27FC236}">
                <a16:creationId xmlns:a16="http://schemas.microsoft.com/office/drawing/2014/main" id="{9E8E454F-AF23-4670-8C43-CD4203D4DC29}"/>
              </a:ext>
            </a:extLst>
          </p:cNvPr>
          <p:cNvPicPr>
            <a:picLocks noChangeAspect="1"/>
          </p:cNvPicPr>
          <p:nvPr/>
        </p:nvPicPr>
        <p:blipFill>
          <a:blip r:embed="rId2"/>
          <a:stretch>
            <a:fillRect/>
          </a:stretch>
        </p:blipFill>
        <p:spPr>
          <a:xfrm>
            <a:off x="6300215" y="1444752"/>
            <a:ext cx="5745075" cy="3209163"/>
          </a:xfrm>
          <a:prstGeom prst="rect">
            <a:avLst/>
          </a:prstGeom>
        </p:spPr>
      </p:pic>
    </p:spTree>
    <p:extLst>
      <p:ext uri="{BB962C8B-B14F-4D97-AF65-F5344CB8AC3E}">
        <p14:creationId xmlns:p14="http://schemas.microsoft.com/office/powerpoint/2010/main" val="15401271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Password Writeback</a:t>
            </a:r>
          </a:p>
        </p:txBody>
      </p:sp>
      <p:sp>
        <p:nvSpPr>
          <p:cNvPr id="6" name="Text Placeholder 5"/>
          <p:cNvSpPr>
            <a:spLocks noGrp="1"/>
          </p:cNvSpPr>
          <p:nvPr>
            <p:ph type="body" sz="quarter" idx="10"/>
          </p:nvPr>
        </p:nvSpPr>
        <p:spPr>
          <a:xfrm>
            <a:off x="584200" y="1435496"/>
            <a:ext cx="6578600" cy="4025503"/>
          </a:xfrm>
        </p:spPr>
        <p:txBody>
          <a:bodyPr/>
          <a:lstStyle/>
          <a:p>
            <a:r>
              <a:rPr lang="en-US" dirty="0"/>
              <a:t>Use Password Writeback to configure Azure AD to write passwords back to your on-premises Active Directory</a:t>
            </a:r>
          </a:p>
          <a:p>
            <a:r>
              <a:rPr lang="en-US" dirty="0"/>
              <a:t>A component of Azure AD Connect </a:t>
            </a:r>
          </a:p>
          <a:p>
            <a:r>
              <a:rPr lang="en-US" dirty="0"/>
              <a:t>Available to subscribers of Premium Azure Active Directory editions</a:t>
            </a:r>
          </a:p>
          <a:p>
            <a:r>
              <a:rPr lang="en-US" dirty="0"/>
              <a:t>Removes the need to set up and manage an on-premises  SSPR solution</a:t>
            </a:r>
          </a:p>
        </p:txBody>
      </p:sp>
      <p:pic>
        <p:nvPicPr>
          <p:cNvPr id="5" name="Picture 4" descr="Screenshot of Azure AD Connect Optional Features. The Password Writeback checkbox is selected. ">
            <a:extLst>
              <a:ext uri="{FF2B5EF4-FFF2-40B4-BE49-F238E27FC236}">
                <a16:creationId xmlns:a16="http://schemas.microsoft.com/office/drawing/2014/main" id="{13CA5B21-E49F-4514-ABFE-769DF42001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79745" y="1650253"/>
            <a:ext cx="3777821" cy="3222961"/>
          </a:xfrm>
          <a:prstGeom prst="rect">
            <a:avLst/>
          </a:prstGeom>
          <a:noFill/>
          <a:ln>
            <a:solidFill>
              <a:schemeClr val="tx1"/>
            </a:solidFill>
          </a:ln>
        </p:spPr>
      </p:pic>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Screenshot of the Azure AD Health page. Active alerts, resolved alerts, and notifications are shown.">
            <a:extLst>
              <a:ext uri="{FF2B5EF4-FFF2-40B4-BE49-F238E27FC236}">
                <a16:creationId xmlns:a16="http://schemas.microsoft.com/office/drawing/2014/main" id="{EF3E562A-8DDE-4C34-9A56-B87EA948E5BB}"/>
              </a:ext>
            </a:extLst>
          </p:cNvPr>
          <p:cNvSpPr>
            <a:spLocks noGrp="1"/>
          </p:cNvSpPr>
          <p:nvPr>
            <p:ph type="title"/>
          </p:nvPr>
        </p:nvSpPr>
        <p:spPr/>
        <p:txBody>
          <a:bodyPr/>
          <a:lstStyle/>
          <a:p>
            <a:r>
              <a:rPr lang="en-US" dirty="0"/>
              <a:t>Azure AD Connect Health</a:t>
            </a:r>
          </a:p>
        </p:txBody>
      </p:sp>
      <p:sp>
        <p:nvSpPr>
          <p:cNvPr id="3" name="Text Placeholder 2">
            <a:extLst>
              <a:ext uri="{FF2B5EF4-FFF2-40B4-BE49-F238E27FC236}">
                <a16:creationId xmlns:a16="http://schemas.microsoft.com/office/drawing/2014/main" id="{B87E5052-0737-4CB0-873E-131E8F32231F}"/>
              </a:ext>
            </a:extLst>
          </p:cNvPr>
          <p:cNvSpPr>
            <a:spLocks noGrp="1"/>
          </p:cNvSpPr>
          <p:nvPr>
            <p:ph type="body" sz="quarter" idx="10"/>
          </p:nvPr>
        </p:nvSpPr>
        <p:spPr>
          <a:xfrm>
            <a:off x="584200" y="1435497"/>
            <a:ext cx="5688584" cy="4912114"/>
          </a:xfrm>
        </p:spPr>
        <p:txBody>
          <a:bodyPr/>
          <a:lstStyle/>
          <a:p>
            <a:r>
              <a:rPr lang="en-US" dirty="0"/>
              <a:t>Monitor and gain insights into AD FS servers, Azure AD Connect, and AD domain controllers</a:t>
            </a:r>
          </a:p>
          <a:p>
            <a:r>
              <a:rPr lang="en-US" dirty="0"/>
              <a:t>Monitor and gain insights into the synchronizations that occur between your on-premises AD DS and Azure AD</a:t>
            </a:r>
          </a:p>
          <a:p>
            <a:r>
              <a:rPr lang="en-US" dirty="0"/>
              <a:t>Monitor and gain insights into your on-premises identity infrastructure that is used to access Office 365 or other Azure AD applications</a:t>
            </a:r>
          </a:p>
        </p:txBody>
      </p:sp>
      <p:pic>
        <p:nvPicPr>
          <p:cNvPr id="4" name="Picture 3" descr="Diagram of an on-premises infrastructure using AD connect to access Azure AD and Azure AD Connect Health. ">
            <a:extLst>
              <a:ext uri="{FF2B5EF4-FFF2-40B4-BE49-F238E27FC236}">
                <a16:creationId xmlns:a16="http://schemas.microsoft.com/office/drawing/2014/main" id="{3C6D7288-70C6-41E6-B732-DDE4625D1795}"/>
              </a:ext>
            </a:extLst>
          </p:cNvPr>
          <p:cNvPicPr>
            <a:picLocks noChangeAspect="1"/>
          </p:cNvPicPr>
          <p:nvPr/>
        </p:nvPicPr>
        <p:blipFill>
          <a:blip r:embed="rId2"/>
          <a:stretch>
            <a:fillRect/>
          </a:stretch>
        </p:blipFill>
        <p:spPr>
          <a:xfrm>
            <a:off x="6623685" y="1938528"/>
            <a:ext cx="5228610" cy="2778633"/>
          </a:xfrm>
          <a:prstGeom prst="rect">
            <a:avLst/>
          </a:prstGeom>
        </p:spPr>
      </p:pic>
    </p:spTree>
    <p:extLst>
      <p:ext uri="{BB962C8B-B14F-4D97-AF65-F5344CB8AC3E}">
        <p14:creationId xmlns:p14="http://schemas.microsoft.com/office/powerpoint/2010/main" val="36875254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AD Join</a:t>
            </a:r>
          </a:p>
        </p:txBody>
      </p:sp>
    </p:spTree>
    <p:extLst>
      <p:ext uri="{BB962C8B-B14F-4D97-AF65-F5344CB8AC3E}">
        <p14:creationId xmlns:p14="http://schemas.microsoft.com/office/powerpoint/2010/main" val="264110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435497"/>
            <a:ext cx="11018520" cy="1982081"/>
          </a:xfrm>
        </p:spPr>
        <p:txBody>
          <a:bodyPr/>
          <a:lstStyle/>
          <a:p>
            <a:r>
              <a:rPr lang="en-US" dirty="0"/>
              <a:t>Azure Active Directory</a:t>
            </a:r>
          </a:p>
          <a:p>
            <a:r>
              <a:rPr lang="en-US" dirty="0"/>
              <a:t>Azure AD Connect</a:t>
            </a:r>
          </a:p>
          <a:p>
            <a:r>
              <a:rPr lang="en-US" dirty="0"/>
              <a:t>AD Join</a:t>
            </a:r>
          </a:p>
          <a:p>
            <a:r>
              <a:rPr lang="en-US" dirty="0"/>
              <a:t>Lab and Review Questions</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BF4A-49DE-4269-B143-00DAE827CD43}"/>
              </a:ext>
            </a:extLst>
          </p:cNvPr>
          <p:cNvSpPr>
            <a:spLocks noGrp="1"/>
          </p:cNvSpPr>
          <p:nvPr>
            <p:ph type="title"/>
          </p:nvPr>
        </p:nvSpPr>
        <p:spPr/>
        <p:txBody>
          <a:bodyPr/>
          <a:lstStyle/>
          <a:p>
            <a:r>
              <a:rPr lang="en-US" dirty="0"/>
              <a:t>Azure AD Join Overview</a:t>
            </a:r>
          </a:p>
        </p:txBody>
      </p:sp>
      <p:sp>
        <p:nvSpPr>
          <p:cNvPr id="3" name="Text Placeholder 2">
            <a:extLst>
              <a:ext uri="{FF2B5EF4-FFF2-40B4-BE49-F238E27FC236}">
                <a16:creationId xmlns:a16="http://schemas.microsoft.com/office/drawing/2014/main" id="{1DB16FCD-357A-4D38-AC55-5DB2992ACA37}"/>
              </a:ext>
            </a:extLst>
          </p:cNvPr>
          <p:cNvSpPr>
            <a:spLocks noGrp="1"/>
          </p:cNvSpPr>
          <p:nvPr>
            <p:ph type="body" sz="quarter" idx="10"/>
          </p:nvPr>
        </p:nvSpPr>
        <p:spPr>
          <a:xfrm>
            <a:off x="584200" y="1435497"/>
            <a:ext cx="11018520" cy="1982081"/>
          </a:xfrm>
        </p:spPr>
        <p:txBody>
          <a:bodyPr/>
          <a:lstStyle/>
          <a:p>
            <a:r>
              <a:rPr lang="en-US" dirty="0"/>
              <a:t>Device Management</a:t>
            </a:r>
          </a:p>
          <a:p>
            <a:r>
              <a:rPr lang="en-US" dirty="0"/>
              <a:t>Azure AD Joined Devices</a:t>
            </a:r>
          </a:p>
          <a:p>
            <a:r>
              <a:rPr lang="en-US" dirty="0"/>
              <a:t>Hybrid AD Joined Devices</a:t>
            </a:r>
          </a:p>
          <a:p>
            <a:r>
              <a:rPr lang="en-US" dirty="0"/>
              <a:t>Configuring Azure AD Join</a:t>
            </a:r>
          </a:p>
        </p:txBody>
      </p:sp>
    </p:spTree>
    <p:extLst>
      <p:ext uri="{BB962C8B-B14F-4D97-AF65-F5344CB8AC3E}">
        <p14:creationId xmlns:p14="http://schemas.microsoft.com/office/powerpoint/2010/main" val="12259868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2BFF46-557B-4FA6-8663-2990B973126A}"/>
              </a:ext>
            </a:extLst>
          </p:cNvPr>
          <p:cNvSpPr>
            <a:spLocks noGrp="1"/>
          </p:cNvSpPr>
          <p:nvPr>
            <p:ph type="title"/>
          </p:nvPr>
        </p:nvSpPr>
        <p:spPr/>
        <p:txBody>
          <a:bodyPr/>
          <a:lstStyle/>
          <a:p>
            <a:r>
              <a:rPr lang="en-US" dirty="0"/>
              <a:t>Device Management</a:t>
            </a:r>
          </a:p>
        </p:txBody>
      </p:sp>
      <p:sp>
        <p:nvSpPr>
          <p:cNvPr id="4" name="Text Placeholder 3">
            <a:extLst>
              <a:ext uri="{FF2B5EF4-FFF2-40B4-BE49-F238E27FC236}">
                <a16:creationId xmlns:a16="http://schemas.microsoft.com/office/drawing/2014/main" id="{F1D077DF-344C-42C8-973A-73B613211D38}"/>
              </a:ext>
            </a:extLst>
          </p:cNvPr>
          <p:cNvSpPr>
            <a:spLocks noGrp="1"/>
          </p:cNvSpPr>
          <p:nvPr>
            <p:ph type="body" sz="quarter" idx="10"/>
          </p:nvPr>
        </p:nvSpPr>
        <p:spPr>
          <a:xfrm>
            <a:off x="584200" y="1435497"/>
            <a:ext cx="10338358" cy="5429179"/>
          </a:xfrm>
        </p:spPr>
        <p:txBody>
          <a:bodyPr/>
          <a:lstStyle/>
          <a:p>
            <a:r>
              <a:rPr lang="en-US" dirty="0"/>
              <a:t>Azure AD enables SSO to devices from anywhere (BYOD) </a:t>
            </a:r>
          </a:p>
          <a:p>
            <a:pPr lvl="0"/>
            <a:r>
              <a:rPr lang="en-US" dirty="0"/>
              <a:t>Registering a device</a:t>
            </a:r>
          </a:p>
          <a:p>
            <a:pPr lvl="1"/>
            <a:r>
              <a:rPr lang="en-US" sz="2800" dirty="0"/>
              <a:t>Enable a registered device to authenticate when the user signs-in</a:t>
            </a:r>
          </a:p>
          <a:p>
            <a:pPr lvl="1"/>
            <a:r>
              <a:rPr lang="en-US" sz="2800" dirty="0"/>
              <a:t>Disable the device, as needed</a:t>
            </a:r>
          </a:p>
          <a:p>
            <a:pPr lvl="0"/>
            <a:r>
              <a:rPr lang="en-US" dirty="0"/>
              <a:t>Joining a device</a:t>
            </a:r>
          </a:p>
          <a:p>
            <a:pPr lvl="1"/>
            <a:r>
              <a:rPr lang="en-US" sz="2800" dirty="0"/>
              <a:t>Extends a registered device - all the benefits of registration</a:t>
            </a:r>
          </a:p>
          <a:p>
            <a:pPr lvl="1"/>
            <a:r>
              <a:rPr lang="en-US" sz="2800" dirty="0"/>
              <a:t>Changes the local state of device</a:t>
            </a:r>
          </a:p>
          <a:p>
            <a:pPr lvl="1"/>
            <a:r>
              <a:rPr lang="en-US" sz="2800" dirty="0"/>
              <a:t>Sign-in using an organizational work or school account instead of a personal account</a:t>
            </a:r>
          </a:p>
          <a:p>
            <a:endParaRPr lang="en-US" dirty="0"/>
          </a:p>
        </p:txBody>
      </p:sp>
    </p:spTree>
    <p:extLst>
      <p:ext uri="{BB962C8B-B14F-4D97-AF65-F5344CB8AC3E}">
        <p14:creationId xmlns:p14="http://schemas.microsoft.com/office/powerpoint/2010/main" val="38876081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t>Azure AD Joined Devices</a:t>
            </a:r>
          </a:p>
        </p:txBody>
      </p:sp>
      <p:sp>
        <p:nvSpPr>
          <p:cNvPr id="3" name="Text Placeholder 2">
            <a:extLst>
              <a:ext uri="{FF2B5EF4-FFF2-40B4-BE49-F238E27FC236}">
                <a16:creationId xmlns:a16="http://schemas.microsoft.com/office/drawing/2014/main" id="{779A7499-F4DA-499A-9A40-846D2E8A0307}"/>
              </a:ext>
            </a:extLst>
          </p:cNvPr>
          <p:cNvSpPr>
            <a:spLocks noGrp="1"/>
          </p:cNvSpPr>
          <p:nvPr>
            <p:ph type="body" sz="quarter" idx="10"/>
          </p:nvPr>
        </p:nvSpPr>
        <p:spPr>
          <a:xfrm>
            <a:off x="584200" y="1435100"/>
            <a:ext cx="6351859" cy="4739759"/>
          </a:xfrm>
        </p:spPr>
        <p:txBody>
          <a:bodyPr/>
          <a:lstStyle/>
          <a:p>
            <a:pPr lvl="0"/>
            <a:r>
              <a:rPr lang="en-US" dirty="0"/>
              <a:t>Single-Sign-On (SSO) to your Azure managed SaaS apps and services</a:t>
            </a:r>
          </a:p>
          <a:p>
            <a:pPr lvl="0"/>
            <a:r>
              <a:rPr lang="en-US" dirty="0"/>
              <a:t>Enterprise compliant roaming of user settings across joined devices</a:t>
            </a:r>
          </a:p>
          <a:p>
            <a:pPr lvl="0"/>
            <a:r>
              <a:rPr lang="en-US" dirty="0"/>
              <a:t>Access to Windows Store for Business </a:t>
            </a:r>
          </a:p>
          <a:p>
            <a:pPr lvl="0"/>
            <a:r>
              <a:rPr lang="en-US" dirty="0"/>
              <a:t>Windows Hello support </a:t>
            </a:r>
          </a:p>
          <a:p>
            <a:pPr lvl="0"/>
            <a:r>
              <a:rPr lang="en-US" dirty="0"/>
              <a:t>Restriction of access to apps from only compliant devices </a:t>
            </a:r>
          </a:p>
          <a:p>
            <a:pPr lvl="0"/>
            <a:r>
              <a:rPr lang="en-US" dirty="0"/>
              <a:t>Seamless access to on-premise resources </a:t>
            </a:r>
          </a:p>
        </p:txBody>
      </p:sp>
      <p:pic>
        <p:nvPicPr>
          <p:cNvPr id="4" name="Picture 3" descr="A device is shown connecting to Azure AD. Azure AD is shown connecting with On-premises AD. ">
            <a:extLst>
              <a:ext uri="{FF2B5EF4-FFF2-40B4-BE49-F238E27FC236}">
                <a16:creationId xmlns:a16="http://schemas.microsoft.com/office/drawing/2014/main" id="{0DB0ADF1-1024-4F59-BD87-BABE6AB35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69512" y="2377982"/>
            <a:ext cx="4348975" cy="2115959"/>
          </a:xfrm>
          <a:prstGeom prst="rect">
            <a:avLst/>
          </a:prstGeom>
          <a:noFill/>
        </p:spPr>
      </p:pic>
    </p:spTree>
    <p:extLst>
      <p:ext uri="{BB962C8B-B14F-4D97-AF65-F5344CB8AC3E}">
        <p14:creationId xmlns:p14="http://schemas.microsoft.com/office/powerpoint/2010/main" val="42621518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81F8-B2BF-4178-8CDE-43A8ED405461}"/>
              </a:ext>
            </a:extLst>
          </p:cNvPr>
          <p:cNvSpPr>
            <a:spLocks noGrp="1"/>
          </p:cNvSpPr>
          <p:nvPr>
            <p:ph type="title"/>
          </p:nvPr>
        </p:nvSpPr>
        <p:spPr>
          <a:xfrm>
            <a:off x="588263" y="457200"/>
            <a:ext cx="11018520" cy="553998"/>
          </a:xfrm>
        </p:spPr>
        <p:txBody>
          <a:bodyPr/>
          <a:lstStyle/>
          <a:p>
            <a:r>
              <a:rPr lang="en-US" b="1" dirty="0"/>
              <a:t>Hybrid Azure AD Joined Devices</a:t>
            </a:r>
            <a:endParaRPr lang="en-US" dirty="0"/>
          </a:p>
        </p:txBody>
      </p:sp>
      <p:sp>
        <p:nvSpPr>
          <p:cNvPr id="3" name="Text Placeholder 2">
            <a:extLst>
              <a:ext uri="{FF2B5EF4-FFF2-40B4-BE49-F238E27FC236}">
                <a16:creationId xmlns:a16="http://schemas.microsoft.com/office/drawing/2014/main" id="{1DF4996B-BD0B-447B-B90A-792E19E976D9}"/>
              </a:ext>
            </a:extLst>
          </p:cNvPr>
          <p:cNvSpPr>
            <a:spLocks noGrp="1"/>
          </p:cNvSpPr>
          <p:nvPr>
            <p:ph type="body" sz="quarter" idx="10"/>
          </p:nvPr>
        </p:nvSpPr>
        <p:spPr>
          <a:xfrm>
            <a:off x="584200" y="4538546"/>
            <a:ext cx="11018520" cy="1575626"/>
          </a:xfrm>
        </p:spPr>
        <p:txBody>
          <a:bodyPr/>
          <a:lstStyle/>
          <a:p>
            <a:r>
              <a:rPr lang="en-US" dirty="0"/>
              <a:t>Devices joined to both devices on-premises AD and Azure AD</a:t>
            </a:r>
          </a:p>
          <a:p>
            <a:pPr lvl="0"/>
            <a:r>
              <a:rPr lang="en-US" dirty="0"/>
              <a:t>Central management of work-owned </a:t>
            </a:r>
          </a:p>
          <a:p>
            <a:pPr lvl="0"/>
            <a:r>
              <a:rPr lang="en-US" dirty="0"/>
              <a:t>Users to sign in to their devices with their AD work or school accounts</a:t>
            </a:r>
          </a:p>
          <a:p>
            <a:endParaRPr lang="en-US" dirty="0"/>
          </a:p>
          <a:p>
            <a:endParaRPr lang="en-US" dirty="0"/>
          </a:p>
        </p:txBody>
      </p:sp>
      <p:graphicFrame>
        <p:nvGraphicFramePr>
          <p:cNvPr id="4" name="Table 3">
            <a:extLst>
              <a:ext uri="{FF2B5EF4-FFF2-40B4-BE49-F238E27FC236}">
                <a16:creationId xmlns:a16="http://schemas.microsoft.com/office/drawing/2014/main" id="{A3532C30-3791-4719-8F0A-6A96747F04F7}"/>
              </a:ext>
            </a:extLst>
          </p:cNvPr>
          <p:cNvGraphicFramePr>
            <a:graphicFrameLocks noGrp="1"/>
          </p:cNvGraphicFramePr>
          <p:nvPr>
            <p:extLst/>
          </p:nvPr>
        </p:nvGraphicFramePr>
        <p:xfrm>
          <a:off x="584200" y="1435100"/>
          <a:ext cx="11025188" cy="2445523"/>
        </p:xfrm>
        <a:graphic>
          <a:graphicData uri="http://schemas.openxmlformats.org/drawingml/2006/table">
            <a:tbl>
              <a:tblPr firstRow="1" firstCol="1" bandRow="1">
                <a:tableStyleId>{5C22544A-7EE6-4342-B048-85BDC9FD1C3A}</a:tableStyleId>
              </a:tblPr>
              <a:tblGrid>
                <a:gridCol w="2281663">
                  <a:extLst>
                    <a:ext uri="{9D8B030D-6E8A-4147-A177-3AD203B41FA5}">
                      <a16:colId xmlns:a16="http://schemas.microsoft.com/office/drawing/2014/main" val="3909572094"/>
                    </a:ext>
                  </a:extLst>
                </a:gridCol>
                <a:gridCol w="2430966">
                  <a:extLst>
                    <a:ext uri="{9D8B030D-6E8A-4147-A177-3AD203B41FA5}">
                      <a16:colId xmlns:a16="http://schemas.microsoft.com/office/drawing/2014/main" val="426167829"/>
                    </a:ext>
                  </a:extLst>
                </a:gridCol>
                <a:gridCol w="3033132">
                  <a:extLst>
                    <a:ext uri="{9D8B030D-6E8A-4147-A177-3AD203B41FA5}">
                      <a16:colId xmlns:a16="http://schemas.microsoft.com/office/drawing/2014/main" val="2113313439"/>
                    </a:ext>
                  </a:extLst>
                </a:gridCol>
                <a:gridCol w="3279427">
                  <a:extLst>
                    <a:ext uri="{9D8B030D-6E8A-4147-A177-3AD203B41FA5}">
                      <a16:colId xmlns:a16="http://schemas.microsoft.com/office/drawing/2014/main" val="716184289"/>
                    </a:ext>
                  </a:extLst>
                </a:gridCol>
              </a:tblGrid>
              <a:tr h="665466">
                <a:tc>
                  <a:txBody>
                    <a:bodyPr/>
                    <a:lstStyle/>
                    <a:p>
                      <a:pPr marL="0" marR="156845" algn="l"/>
                      <a:r>
                        <a:rPr lang="en-US" sz="2000" b="0" dirty="0">
                          <a:effectLst/>
                          <a:latin typeface="Segoe UI Semilight" panose="020B0402040204020203" pitchFamily="34" charset="0"/>
                          <a:cs typeface="Segoe UI Semilight" panose="020B0402040204020203" pitchFamily="34" charset="0"/>
                        </a:rPr>
                        <a:t> </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Registered Devices</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Azure AD Joined Devices</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Hybrid AD Joined Devices</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8549739"/>
                  </a:ext>
                </a:extLst>
              </a:tr>
              <a:tr h="665466">
                <a:tc>
                  <a:txBody>
                    <a:bodyPr/>
                    <a:lstStyle/>
                    <a:p>
                      <a:pPr marL="0" marR="156845" algn="l"/>
                      <a:r>
                        <a:rPr lang="en-US" sz="2000" b="0" dirty="0">
                          <a:effectLst/>
                          <a:latin typeface="Segoe UI Semilight" panose="020B0402040204020203" pitchFamily="34" charset="0"/>
                          <a:cs typeface="Segoe UI Semilight" panose="020B0402040204020203" pitchFamily="34" charset="0"/>
                        </a:rPr>
                        <a:t>Device Type</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Personal</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Organization owned</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Organization owned</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7200626"/>
                  </a:ext>
                </a:extLst>
              </a:tr>
              <a:tr h="449125">
                <a:tc>
                  <a:txBody>
                    <a:bodyPr/>
                    <a:lstStyle/>
                    <a:p>
                      <a:pPr marL="0" marR="156845" algn="l"/>
                      <a:r>
                        <a:rPr lang="en-US" sz="2000" b="0" dirty="0">
                          <a:effectLst/>
                          <a:latin typeface="Segoe UI Semilight" panose="020B0402040204020203" pitchFamily="34" charset="0"/>
                          <a:cs typeface="Segoe UI Semilight" panose="020B0402040204020203" pitchFamily="34" charset="0"/>
                        </a:rPr>
                        <a:t>Registration</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Manual</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Manual</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Automatic</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9445213"/>
                  </a:ext>
                </a:extLst>
              </a:tr>
              <a:tr h="665466">
                <a:tc>
                  <a:txBody>
                    <a:bodyPr/>
                    <a:lstStyle/>
                    <a:p>
                      <a:pPr marL="0" marR="156845" algn="l"/>
                      <a:r>
                        <a:rPr lang="en-US" sz="2000" b="0" dirty="0">
                          <a:effectLst/>
                          <a:latin typeface="Segoe UI Semilight" panose="020B0402040204020203" pitchFamily="34" charset="0"/>
                          <a:cs typeface="Segoe UI Semilight" panose="020B0402040204020203" pitchFamily="34" charset="0"/>
                        </a:rPr>
                        <a:t>Operating System</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Windows 10</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Windows 10</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l"/>
                      <a:r>
                        <a:rPr lang="en-US" sz="2000" b="0" dirty="0">
                          <a:effectLst/>
                          <a:latin typeface="Segoe UI Semilight" panose="020B0402040204020203" pitchFamily="34" charset="0"/>
                          <a:cs typeface="Segoe UI Semilight" panose="020B0402040204020203" pitchFamily="34" charset="0"/>
                        </a:rPr>
                        <a:t>Windows 7, 8, and 10</a:t>
                      </a:r>
                      <a:endParaRPr lang="en-US" sz="20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057461"/>
                  </a:ext>
                </a:extLst>
              </a:tr>
            </a:tbl>
          </a:graphicData>
        </a:graphic>
      </p:graphicFrame>
    </p:spTree>
    <p:extLst>
      <p:ext uri="{BB962C8B-B14F-4D97-AF65-F5344CB8AC3E}">
        <p14:creationId xmlns:p14="http://schemas.microsoft.com/office/powerpoint/2010/main" val="17840338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0E7A-2752-4217-A545-7685D90AB234}"/>
              </a:ext>
            </a:extLst>
          </p:cNvPr>
          <p:cNvSpPr>
            <a:spLocks noGrp="1"/>
          </p:cNvSpPr>
          <p:nvPr>
            <p:ph type="title"/>
          </p:nvPr>
        </p:nvSpPr>
        <p:spPr/>
        <p:txBody>
          <a:bodyPr/>
          <a:lstStyle/>
          <a:p>
            <a:r>
              <a:rPr lang="en-US" dirty="0"/>
              <a:t>Configuring Azure AD Join</a:t>
            </a:r>
          </a:p>
        </p:txBody>
      </p:sp>
      <p:sp>
        <p:nvSpPr>
          <p:cNvPr id="3" name="Text Placeholder 2">
            <a:extLst>
              <a:ext uri="{FF2B5EF4-FFF2-40B4-BE49-F238E27FC236}">
                <a16:creationId xmlns:a16="http://schemas.microsoft.com/office/drawing/2014/main" id="{28B9AA75-0886-45D0-A2D0-326E33405B8F}"/>
              </a:ext>
            </a:extLst>
          </p:cNvPr>
          <p:cNvSpPr>
            <a:spLocks noGrp="1"/>
          </p:cNvSpPr>
          <p:nvPr>
            <p:ph type="body" sz="quarter" idx="10"/>
          </p:nvPr>
        </p:nvSpPr>
        <p:spPr>
          <a:xfrm>
            <a:off x="584200" y="1435497"/>
            <a:ext cx="6563732" cy="5281446"/>
          </a:xfrm>
        </p:spPr>
        <p:txBody>
          <a:bodyPr/>
          <a:lstStyle/>
          <a:p>
            <a:pPr lvl="0"/>
            <a:r>
              <a:rPr lang="en-US" sz="2600" dirty="0"/>
              <a:t>Select the users who can join devices to Azure AD </a:t>
            </a:r>
          </a:p>
          <a:p>
            <a:pPr lvl="0"/>
            <a:r>
              <a:rPr lang="en-US" sz="2600" dirty="0"/>
              <a:t>Select the users that are granted local administrator rights on a device </a:t>
            </a:r>
          </a:p>
          <a:p>
            <a:pPr lvl="0"/>
            <a:r>
              <a:rPr lang="en-US" sz="2600" dirty="0"/>
              <a:t>Allow Azure AD joined or hybrid Azure AD joined to register with Azure AD </a:t>
            </a:r>
          </a:p>
          <a:p>
            <a:pPr lvl="0"/>
            <a:r>
              <a:rPr lang="en-US" sz="2600" dirty="0"/>
              <a:t>Require MFA to join devices </a:t>
            </a:r>
          </a:p>
          <a:p>
            <a:pPr lvl="0"/>
            <a:r>
              <a:rPr lang="en-US" sz="2600" dirty="0"/>
              <a:t>Select the maximum number of devices a user can have </a:t>
            </a:r>
          </a:p>
          <a:p>
            <a:pPr lvl="0"/>
            <a:r>
              <a:rPr lang="en-US" sz="2600" dirty="0"/>
              <a:t>Allow user’s settings and app data to sync across their Windows 10 devices</a:t>
            </a:r>
          </a:p>
          <a:p>
            <a:endParaRPr lang="en-US" sz="2600" dirty="0"/>
          </a:p>
        </p:txBody>
      </p:sp>
      <p:pic>
        <p:nvPicPr>
          <p:cNvPr id="2050" name="Picture 2" descr="Manage an Intune device screenshot with the parameters discussed on the slide. ">
            <a:extLst>
              <a:ext uri="{FF2B5EF4-FFF2-40B4-BE49-F238E27FC236}">
                <a16:creationId xmlns:a16="http://schemas.microsoft.com/office/drawing/2014/main" id="{E997DD96-D57E-4BFE-B7CE-55EF338357E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49000"/>
                    </a14:imgEffect>
                  </a14:imgLayer>
                </a14:imgProps>
              </a:ext>
              <a:ext uri="{28A0092B-C50C-407E-A947-70E740481C1C}">
                <a14:useLocalDpi xmlns:a14="http://schemas.microsoft.com/office/drawing/2010/main" val="0"/>
              </a:ext>
            </a:extLst>
          </a:blip>
          <a:srcRect/>
          <a:stretch>
            <a:fillRect/>
          </a:stretch>
        </p:blipFill>
        <p:spPr bwMode="auto">
          <a:xfrm>
            <a:off x="7434756" y="1435100"/>
            <a:ext cx="4432470" cy="393203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0788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909098"/>
            <a:ext cx="9308592" cy="498598"/>
          </a:xfrm>
        </p:spPr>
        <p:txBody>
          <a:bodyPr/>
          <a:lstStyle/>
          <a:p>
            <a:r>
              <a:rPr lang="en-US" dirty="0"/>
              <a:t>Lesson 04</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Implement Directory Synchronization</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481227"/>
          </a:xfrm>
        </p:spPr>
        <p:txBody>
          <a:bodyPr/>
          <a:lstStyle/>
          <a:p>
            <a:pPr marL="0" indent="0">
              <a:buNone/>
            </a:pPr>
            <a:r>
              <a:rPr lang="en-US" dirty="0"/>
              <a:t>Adatum Corporation wants to integrate its Active Directory with Azure Active Directory.</a:t>
            </a:r>
            <a:endParaRPr lang="en-US" sz="2400" dirty="0"/>
          </a:p>
          <a:p>
            <a:pPr marL="685800" lvl="1" indent="-457200">
              <a:buFont typeface="Arial" panose="020B0604020202020204" pitchFamily="34" charset="0"/>
              <a:buChar char="•"/>
            </a:pPr>
            <a:r>
              <a:rPr lang="en-US" sz="2400" b="1" dirty="0"/>
              <a:t>Exercise 1</a:t>
            </a:r>
            <a:r>
              <a:rPr lang="en-US" sz="2400" dirty="0"/>
              <a:t>. Deploy an Azure VM hosting an Active Directory domain controller.</a:t>
            </a:r>
          </a:p>
          <a:p>
            <a:pPr marL="685800" lvl="1" indent="-457200">
              <a:buFont typeface="Arial" panose="020B0604020202020204" pitchFamily="34" charset="0"/>
              <a:buChar char="•"/>
            </a:pPr>
            <a:r>
              <a:rPr lang="en-US" sz="2400" b="1" dirty="0"/>
              <a:t>Exercise 2</a:t>
            </a:r>
            <a:r>
              <a:rPr lang="en-US" sz="2400" dirty="0"/>
              <a:t>. Create and configure an Azure Active Directory tenant</a:t>
            </a:r>
          </a:p>
          <a:p>
            <a:pPr marL="685800" lvl="1" indent="-457200">
              <a:buFont typeface="Arial" panose="020B0604020202020204" pitchFamily="34" charset="0"/>
              <a:buChar char="•"/>
            </a:pPr>
            <a:r>
              <a:rPr lang="en-US" sz="2400" b="1" dirty="0"/>
              <a:t>Exercise 3</a:t>
            </a:r>
            <a:r>
              <a:rPr lang="en-US" sz="2400" dirty="0"/>
              <a:t>. Synchronize Active Directory forest with an Azure Active Directory tenant</a:t>
            </a:r>
          </a:p>
          <a:p>
            <a:pPr marL="228600" lvl="1" indent="0">
              <a:buNone/>
            </a:pPr>
            <a:endParaRPr lang="en-US" sz="2400" dirty="0"/>
          </a:p>
          <a:p>
            <a:pPr marL="0" indent="0">
              <a:buNone/>
            </a:pPr>
            <a:endParaRPr lang="en-US" sz="3200" dirty="0"/>
          </a:p>
          <a:p>
            <a:pPr marL="0" indent="0">
              <a:buNone/>
            </a:pPr>
            <a:r>
              <a:rPr lang="en-US" dirty="0"/>
              <a:t>Lab time: 60 minutes</a:t>
            </a: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Active Directory</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Azure Active Directory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435497"/>
            <a:ext cx="11018520" cy="2499146"/>
          </a:xfrm>
        </p:spPr>
        <p:txBody>
          <a:bodyPr/>
          <a:lstStyle/>
          <a:p>
            <a:r>
              <a:rPr lang="en-US" dirty="0"/>
              <a:t>Azure Active Directory</a:t>
            </a:r>
          </a:p>
          <a:p>
            <a:r>
              <a:rPr lang="en-US" dirty="0"/>
              <a:t>Azure Active Directory Benefits</a:t>
            </a:r>
          </a:p>
          <a:p>
            <a:r>
              <a:rPr lang="en-US" dirty="0"/>
              <a:t>Azure Active Directory Differences</a:t>
            </a:r>
          </a:p>
          <a:p>
            <a:r>
              <a:rPr lang="en-US" dirty="0"/>
              <a:t>Azure Active Directory Editions</a:t>
            </a:r>
          </a:p>
          <a:p>
            <a:r>
              <a:rPr lang="en-US" dirty="0"/>
              <a:t>Azure AD Directories (Tenants)</a:t>
            </a:r>
          </a:p>
        </p:txBody>
      </p:sp>
    </p:spTree>
    <p:extLst>
      <p:ext uri="{BB962C8B-B14F-4D97-AF65-F5344CB8AC3E}">
        <p14:creationId xmlns:p14="http://schemas.microsoft.com/office/powerpoint/2010/main" val="39345433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a:t>
            </a:r>
          </a:p>
        </p:txBody>
      </p:sp>
      <p:sp>
        <p:nvSpPr>
          <p:cNvPr id="6" name="Text Placeholder 5"/>
          <p:cNvSpPr>
            <a:spLocks noGrp="1"/>
          </p:cNvSpPr>
          <p:nvPr>
            <p:ph type="body" sz="quarter" idx="10"/>
          </p:nvPr>
        </p:nvSpPr>
        <p:spPr>
          <a:xfrm>
            <a:off x="584199" y="3856070"/>
            <a:ext cx="10291781" cy="2412968"/>
          </a:xfrm>
        </p:spPr>
        <p:txBody>
          <a:bodyPr/>
          <a:lstStyle/>
          <a:p>
            <a:r>
              <a:rPr lang="en-US" dirty="0"/>
              <a:t>Microsoft’s multi-tenant cloud-based directory and identity management service</a:t>
            </a:r>
          </a:p>
          <a:p>
            <a:r>
              <a:rPr lang="en-US" dirty="0"/>
              <a:t>Provides SSO access</a:t>
            </a:r>
          </a:p>
          <a:p>
            <a:r>
              <a:rPr lang="en-US" dirty="0"/>
              <a:t>Identity management capabilities and integration</a:t>
            </a:r>
          </a:p>
          <a:p>
            <a:r>
              <a:rPr lang="en-US" dirty="0"/>
              <a:t>Integrates with Windows Server Active Directory</a:t>
            </a:r>
          </a:p>
        </p:txBody>
      </p:sp>
      <p:pic>
        <p:nvPicPr>
          <p:cNvPr id="4" name="Picture 3" descr="Diagram showing the Azure AD Connect Stack. An on-premises organization is connected to the Azure Active Directory, which is connected o the Cloud. Azure Active Directory has a simple connection, self-service connection, and single sign-on. ">
            <a:extLst>
              <a:ext uri="{FF2B5EF4-FFF2-40B4-BE49-F238E27FC236}">
                <a16:creationId xmlns:a16="http://schemas.microsoft.com/office/drawing/2014/main" id="{79901189-437E-4314-B4D6-2D3131E309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09713" y="1435100"/>
            <a:ext cx="6411557" cy="2330076"/>
          </a:xfrm>
          <a:prstGeom prst="rect">
            <a:avLst/>
          </a:prstGeom>
          <a:noFill/>
          <a:ln>
            <a:noFill/>
          </a:ln>
        </p:spPr>
      </p:pic>
    </p:spTree>
    <p:extLst>
      <p:ext uri="{BB962C8B-B14F-4D97-AF65-F5344CB8AC3E}">
        <p14:creationId xmlns:p14="http://schemas.microsoft.com/office/powerpoint/2010/main" val="358995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Benefits</a:t>
            </a:r>
          </a:p>
        </p:txBody>
      </p:sp>
      <p:sp>
        <p:nvSpPr>
          <p:cNvPr id="6" name="Text Placeholder 5"/>
          <p:cNvSpPr>
            <a:spLocks noGrp="1"/>
          </p:cNvSpPr>
          <p:nvPr>
            <p:ph type="body" sz="quarter" idx="10"/>
          </p:nvPr>
        </p:nvSpPr>
        <p:spPr>
          <a:xfrm>
            <a:off x="584200" y="1435497"/>
            <a:ext cx="5661152" cy="4653582"/>
          </a:xfrm>
        </p:spPr>
        <p:txBody>
          <a:bodyPr/>
          <a:lstStyle/>
          <a:p>
            <a:r>
              <a:rPr lang="en-US" dirty="0"/>
              <a:t>Single sign-on to any cloud or on-premises web app</a:t>
            </a:r>
          </a:p>
          <a:p>
            <a:r>
              <a:rPr lang="en-US" dirty="0"/>
              <a:t>Compatible with iOS, Mac OS X, Android, and Windows devices</a:t>
            </a:r>
          </a:p>
          <a:p>
            <a:r>
              <a:rPr lang="en-US" dirty="0"/>
              <a:t>Protect on-premises web applications with secure remote access</a:t>
            </a:r>
          </a:p>
          <a:p>
            <a:r>
              <a:rPr lang="en-US" dirty="0"/>
              <a:t>Extend AD to the cloud</a:t>
            </a:r>
          </a:p>
          <a:p>
            <a:r>
              <a:rPr lang="en-US" dirty="0"/>
              <a:t>Help protect sensitive data and applications</a:t>
            </a:r>
          </a:p>
        </p:txBody>
      </p:sp>
      <p:pic>
        <p:nvPicPr>
          <p:cNvPr id="2" name="Picture 1" descr="Screenshot of Azure AD features including Azure AD Connect and Self-Service capabilities. ">
            <a:extLst>
              <a:ext uri="{FF2B5EF4-FFF2-40B4-BE49-F238E27FC236}">
                <a16:creationId xmlns:a16="http://schemas.microsoft.com/office/drawing/2014/main" id="{0DB75D26-C48C-4231-B48D-95D3A5467B1A}"/>
              </a:ext>
            </a:extLst>
          </p:cNvPr>
          <p:cNvPicPr>
            <a:picLocks noChangeAspect="1"/>
          </p:cNvPicPr>
          <p:nvPr/>
        </p:nvPicPr>
        <p:blipFill>
          <a:blip r:embed="rId3"/>
          <a:stretch>
            <a:fillRect/>
          </a:stretch>
        </p:blipFill>
        <p:spPr>
          <a:xfrm>
            <a:off x="6305774" y="1655064"/>
            <a:ext cx="5652430" cy="3960517"/>
          </a:xfrm>
          <a:prstGeom prst="rect">
            <a:avLst/>
          </a:prstGeom>
          <a:ln>
            <a:solidFill>
              <a:schemeClr val="tx1"/>
            </a:solidFill>
          </a:ln>
        </p:spPr>
      </p:pic>
    </p:spTree>
    <p:extLst>
      <p:ext uri="{BB962C8B-B14F-4D97-AF65-F5344CB8AC3E}">
        <p14:creationId xmlns:p14="http://schemas.microsoft.com/office/powerpoint/2010/main" val="232539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Differences</a:t>
            </a:r>
          </a:p>
        </p:txBody>
      </p:sp>
      <p:sp>
        <p:nvSpPr>
          <p:cNvPr id="9" name="Text Placeholder 8">
            <a:extLst>
              <a:ext uri="{FF2B5EF4-FFF2-40B4-BE49-F238E27FC236}">
                <a16:creationId xmlns:a16="http://schemas.microsoft.com/office/drawing/2014/main" id="{DF067D0F-55EE-42A8-A4B3-407F6619EB22}"/>
              </a:ext>
            </a:extLst>
          </p:cNvPr>
          <p:cNvSpPr>
            <a:spLocks noGrp="1"/>
          </p:cNvSpPr>
          <p:nvPr>
            <p:ph type="body" sz="quarter" idx="10"/>
          </p:nvPr>
        </p:nvSpPr>
        <p:spPr>
          <a:xfrm>
            <a:off x="584200" y="1435497"/>
            <a:ext cx="11018520" cy="5170646"/>
          </a:xfrm>
        </p:spPr>
        <p:txBody>
          <a:bodyPr/>
          <a:lstStyle/>
          <a:p>
            <a:pPr lvl="0"/>
            <a:r>
              <a:rPr lang="en-US" dirty="0"/>
              <a:t>Azure AD is primarily an identity solution, and designed for HTTP and HTTPS communications</a:t>
            </a:r>
          </a:p>
          <a:p>
            <a:pPr lvl="0"/>
            <a:r>
              <a:rPr lang="en-US" dirty="0"/>
              <a:t>Queried using the REST API over HTTP and HTTPS. Instead of LDAP.</a:t>
            </a:r>
          </a:p>
          <a:p>
            <a:pPr lvl="0"/>
            <a:r>
              <a:rPr lang="en-US" dirty="0"/>
              <a:t>Uses HTTP and HTTPS protocols such as SAML, WS-Federation, and OpenID Connect for authentication (and OAuth for authorization). Instead of Kerberos</a:t>
            </a:r>
          </a:p>
          <a:p>
            <a:pPr lvl="0"/>
            <a:r>
              <a:rPr lang="en-US" dirty="0"/>
              <a:t>Includes federation services, and many third-party services (such as Facebook)</a:t>
            </a:r>
          </a:p>
          <a:p>
            <a:pPr lvl="0"/>
            <a:r>
              <a:rPr lang="en-US" dirty="0"/>
              <a:t>Azure AD users and groups are created in a flat structure, and there are no Organizational Units (OUs) or Group Policy Objects (GPOs)</a:t>
            </a:r>
          </a:p>
          <a:p>
            <a:endParaRPr lang="en-US" dirty="0"/>
          </a:p>
        </p:txBody>
      </p:sp>
    </p:spTree>
    <p:extLst>
      <p:ext uri="{BB962C8B-B14F-4D97-AF65-F5344CB8AC3E}">
        <p14:creationId xmlns:p14="http://schemas.microsoft.com/office/powerpoint/2010/main" val="353612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Editions</a:t>
            </a:r>
          </a:p>
        </p:txBody>
      </p:sp>
      <p:sp>
        <p:nvSpPr>
          <p:cNvPr id="6" name="Text Placeholder 5"/>
          <p:cNvSpPr>
            <a:spLocks noGrp="1"/>
          </p:cNvSpPr>
          <p:nvPr>
            <p:ph type="body" sz="quarter" idx="10"/>
          </p:nvPr>
        </p:nvSpPr>
        <p:spPr>
          <a:xfrm>
            <a:off x="584200" y="2812517"/>
            <a:ext cx="11018520" cy="3751796"/>
          </a:xfrm>
        </p:spPr>
        <p:txBody>
          <a:bodyPr/>
          <a:lstStyle/>
          <a:p>
            <a:pPr lvl="0"/>
            <a:r>
              <a:rPr lang="en-US" sz="2300" b="1" dirty="0"/>
              <a:t>Azure Active Directory Free</a:t>
            </a:r>
            <a:r>
              <a:rPr lang="en-US" sz="2300" dirty="0"/>
              <a:t> designed to introduce system administrators to Azure Active Directory. </a:t>
            </a:r>
          </a:p>
          <a:p>
            <a:pPr lvl="0"/>
            <a:r>
              <a:rPr lang="en-US" sz="2300" b="1" dirty="0"/>
              <a:t>Azure Active Directory Basic</a:t>
            </a:r>
            <a:r>
              <a:rPr lang="en-US" sz="2300" dirty="0"/>
              <a:t> designed for task workers with cloud-first needs, this edition provides cloud-centric application access and self-service identity management solutions. </a:t>
            </a:r>
          </a:p>
          <a:p>
            <a:pPr lvl="0"/>
            <a:r>
              <a:rPr lang="en-US" sz="2300" b="1" dirty="0"/>
              <a:t>Azure Active Directory Premium P1</a:t>
            </a:r>
            <a:r>
              <a:rPr lang="en-US" sz="2300" dirty="0"/>
              <a:t> designed to empower organizations with more demanding identity and access management needs.</a:t>
            </a:r>
          </a:p>
          <a:p>
            <a:pPr lvl="0"/>
            <a:r>
              <a:rPr lang="en-US" sz="2300" b="1" dirty="0"/>
              <a:t>Azure Active Directory Premium P2</a:t>
            </a:r>
            <a:r>
              <a:rPr lang="en-US" sz="2300" dirty="0"/>
              <a:t> includes every feature of all other Azure Active Directory editions enhanced with advanced identity protection and privileged identity management capabilities.</a:t>
            </a:r>
          </a:p>
        </p:txBody>
      </p:sp>
      <p:pic>
        <p:nvPicPr>
          <p:cNvPr id="5" name="Picture 4" descr="Four boxes are shown, representing the four Azure AD editions: Free, Basic, Premium P1, and Premium P2. ">
            <a:extLst>
              <a:ext uri="{FF2B5EF4-FFF2-40B4-BE49-F238E27FC236}">
                <a16:creationId xmlns:a16="http://schemas.microsoft.com/office/drawing/2014/main" id="{5B769E95-5503-428E-8EBE-45950DB20B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0384" y="1301676"/>
            <a:ext cx="6230620" cy="1129552"/>
          </a:xfrm>
          <a:prstGeom prst="rect">
            <a:avLst/>
          </a:prstGeom>
          <a:noFill/>
        </p:spPr>
      </p:pic>
    </p:spTree>
    <p:extLst>
      <p:ext uri="{BB962C8B-B14F-4D97-AF65-F5344CB8AC3E}">
        <p14:creationId xmlns:p14="http://schemas.microsoft.com/office/powerpoint/2010/main" val="42447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0CBC-FC29-45F6-84AA-393EFA2428B6}"/>
              </a:ext>
            </a:extLst>
          </p:cNvPr>
          <p:cNvSpPr>
            <a:spLocks noGrp="1"/>
          </p:cNvSpPr>
          <p:nvPr>
            <p:ph type="title"/>
          </p:nvPr>
        </p:nvSpPr>
        <p:spPr/>
        <p:txBody>
          <a:bodyPr/>
          <a:lstStyle/>
          <a:p>
            <a:r>
              <a:rPr lang="en-US" dirty="0"/>
              <a:t>Azure AD Directories (Tenants)</a:t>
            </a:r>
          </a:p>
        </p:txBody>
      </p:sp>
      <p:sp>
        <p:nvSpPr>
          <p:cNvPr id="3" name="Text Placeholder 2">
            <a:extLst>
              <a:ext uri="{FF2B5EF4-FFF2-40B4-BE49-F238E27FC236}">
                <a16:creationId xmlns:a16="http://schemas.microsoft.com/office/drawing/2014/main" id="{634C9953-EEB7-4D8D-A80D-0B594E82032B}"/>
              </a:ext>
            </a:extLst>
          </p:cNvPr>
          <p:cNvSpPr>
            <a:spLocks noGrp="1"/>
          </p:cNvSpPr>
          <p:nvPr>
            <p:ph type="body" sz="quarter" idx="10"/>
          </p:nvPr>
        </p:nvSpPr>
        <p:spPr>
          <a:xfrm>
            <a:off x="504687" y="4109124"/>
            <a:ext cx="11018520" cy="2277547"/>
          </a:xfrm>
        </p:spPr>
        <p:txBody>
          <a:bodyPr/>
          <a:lstStyle/>
          <a:p>
            <a:r>
              <a:rPr lang="en-US" dirty="0"/>
              <a:t>A tenant is a dedicated instance of an Azure AD directory</a:t>
            </a:r>
          </a:p>
          <a:p>
            <a:r>
              <a:rPr lang="en-US" dirty="0"/>
              <a:t>You can have multiple tenants for:</a:t>
            </a:r>
          </a:p>
          <a:p>
            <a:pPr lvl="1"/>
            <a:r>
              <a:rPr lang="en-US" sz="2400" dirty="0"/>
              <a:t>Resource independence</a:t>
            </a:r>
          </a:p>
          <a:p>
            <a:pPr lvl="1"/>
            <a:r>
              <a:rPr lang="en-US" sz="2400" dirty="0"/>
              <a:t>Administrative independence</a:t>
            </a:r>
          </a:p>
          <a:p>
            <a:pPr lvl="1"/>
            <a:r>
              <a:rPr lang="en-US" sz="2400" dirty="0"/>
              <a:t>Synchronization independence</a:t>
            </a:r>
          </a:p>
        </p:txBody>
      </p:sp>
      <p:pic>
        <p:nvPicPr>
          <p:cNvPr id="7" name="Picture 6" descr="Two tenants are shown accessing AD. The Admins cannot access resources in the other tenant.">
            <a:extLst>
              <a:ext uri="{FF2B5EF4-FFF2-40B4-BE49-F238E27FC236}">
                <a16:creationId xmlns:a16="http://schemas.microsoft.com/office/drawing/2014/main" id="{F56F943A-2B78-46E9-B0E0-87C66707FFA4}"/>
              </a:ext>
            </a:extLst>
          </p:cNvPr>
          <p:cNvPicPr>
            <a:picLocks noChangeAspect="1"/>
          </p:cNvPicPr>
          <p:nvPr/>
        </p:nvPicPr>
        <p:blipFill>
          <a:blip r:embed="rId2"/>
          <a:stretch>
            <a:fillRect/>
          </a:stretch>
        </p:blipFill>
        <p:spPr>
          <a:xfrm>
            <a:off x="1494867" y="1135339"/>
            <a:ext cx="8553740" cy="2939705"/>
          </a:xfrm>
          <a:prstGeom prst="rect">
            <a:avLst/>
          </a:prstGeom>
        </p:spPr>
      </p:pic>
    </p:spTree>
    <p:extLst>
      <p:ext uri="{BB962C8B-B14F-4D97-AF65-F5344CB8AC3E}">
        <p14:creationId xmlns:p14="http://schemas.microsoft.com/office/powerpoint/2010/main" val="287740891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1551</Words>
  <Application>Microsoft Office PowerPoint</Application>
  <PresentationFormat>Widescreen</PresentationFormat>
  <Paragraphs>203</Paragraphs>
  <Slides>27</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Semibold</vt:lpstr>
      <vt:lpstr>Segoe UI Semilight</vt:lpstr>
      <vt:lpstr>Wingdings</vt:lpstr>
      <vt:lpstr>WHITE TEMPLATE</vt:lpstr>
      <vt:lpstr>AZ-103T00A Module 09:  Active Directory</vt:lpstr>
      <vt:lpstr>Module Overview</vt:lpstr>
      <vt:lpstr>Lesson 01: Azure Active Directory</vt:lpstr>
      <vt:lpstr>Azure Active Directory Overview</vt:lpstr>
      <vt:lpstr>Azure Active Directory</vt:lpstr>
      <vt:lpstr>Azure Active Directory Benefits</vt:lpstr>
      <vt:lpstr>Azure Active Directory Differences</vt:lpstr>
      <vt:lpstr>Azure Active Directory Editions</vt:lpstr>
      <vt:lpstr>Azure AD Directories (Tenants)</vt:lpstr>
      <vt:lpstr>Lesson 02: Azure Active Directory Connect</vt:lpstr>
      <vt:lpstr>Azure Active Directory Connect Overview</vt:lpstr>
      <vt:lpstr>Azure AD Connect</vt:lpstr>
      <vt:lpstr>Authentication Options</vt:lpstr>
      <vt:lpstr>Password Hash Synchronization</vt:lpstr>
      <vt:lpstr>Pass-through Authentication</vt:lpstr>
      <vt:lpstr>Federation with Azure AD</vt:lpstr>
      <vt:lpstr>Password Writeback</vt:lpstr>
      <vt:lpstr>Azure AD Connect Health</vt:lpstr>
      <vt:lpstr>Lesson 03: Azure AD Join</vt:lpstr>
      <vt:lpstr>Azure AD Join Overview</vt:lpstr>
      <vt:lpstr>Device Management</vt:lpstr>
      <vt:lpstr>Azure AD Joined Devices</vt:lpstr>
      <vt:lpstr>Hybrid Azure AD Joined Devices</vt:lpstr>
      <vt:lpstr>Configuring Azure AD Join</vt:lpstr>
      <vt:lpstr>Lesson 04: Lab and Review Questions</vt:lpstr>
      <vt:lpstr>Lab – Implement Directory Synchronization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2019-04-16T13:15:46Z</dcterms:created>
  <dcterms:modified xsi:type="dcterms:W3CDTF">2019-04-16T13:15:50Z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2019-04-16T13:15:50.5480513Z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ad268ae4-5b6d-4212-8902-06989b121f1c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