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1"/>
  </p:notesMasterIdLst>
  <p:sldIdLst>
    <p:sldId id="1719" r:id="rId2"/>
    <p:sldId id="2567" r:id="rId3"/>
    <p:sldId id="1865" r:id="rId4"/>
    <p:sldId id="2561" r:id="rId5"/>
    <p:sldId id="2548" r:id="rId6"/>
    <p:sldId id="2555" r:id="rId7"/>
    <p:sldId id="2557" r:id="rId8"/>
    <p:sldId id="2559" r:id="rId9"/>
    <p:sldId id="2558" r:id="rId10"/>
    <p:sldId id="1881" r:id="rId11"/>
    <p:sldId id="2560" r:id="rId12"/>
    <p:sldId id="1915" r:id="rId13"/>
    <p:sldId id="2009" r:id="rId14"/>
    <p:sldId id="2562" r:id="rId15"/>
    <p:sldId id="1904" r:id="rId16"/>
    <p:sldId id="1902" r:id="rId17"/>
    <p:sldId id="2565" r:id="rId18"/>
    <p:sldId id="1871" r:id="rId19"/>
    <p:sldId id="2538" r:id="rId20"/>
    <p:sldId id="2011" r:id="rId21"/>
    <p:sldId id="2564" r:id="rId22"/>
    <p:sldId id="1859" r:id="rId23"/>
    <p:sldId id="1861" r:id="rId24"/>
    <p:sldId id="2566" r:id="rId25"/>
    <p:sldId id="2556" r:id="rId26"/>
    <p:sldId id="2012" r:id="rId27"/>
    <p:sldId id="2008" r:id="rId28"/>
    <p:sldId id="2013" r:id="rId29"/>
    <p:sldId id="223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63" autoAdjust="0"/>
    <p:restoredTop sz="82657" autoAdjust="0"/>
  </p:normalViewPr>
  <p:slideViewPr>
    <p:cSldViewPr snapToGrid="0">
      <p:cViewPr varScale="1">
        <p:scale>
          <a:sx n="95" d="100"/>
          <a:sy n="95" d="100"/>
        </p:scale>
        <p:origin x="822"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4/16/2019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youtube.com/watch?time_continue=55&amp;v=Pa0eyqjEjvQ"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Azure AD Identity Management lab for this module has setup time. If you are going to do the lab, consider completing Exercise 0: Prepare the lab environment before starting the lecture.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default voice greetings from Microsoft instruct users to press 0# to submit a fraud alert. If you want to use a code other than 0, record and upload your own custom voice greetings with appropriate instructions for your users.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850852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Which of these licensing options is appropriate for your organization?</a:t>
            </a:r>
          </a:p>
          <a:p>
            <a:endParaRPr lang="en-US" dirty="0"/>
          </a:p>
          <a:p>
            <a:r>
              <a:rPr lang="en-US" dirty="0"/>
              <a:t>For more information, you can see:</a:t>
            </a:r>
          </a:p>
          <a:p>
            <a:r>
              <a:rPr lang="en-US" dirty="0"/>
              <a:t>MFA Pricing - https://azure.microsoft.com/en-us/pricing/details/multi-factor-authentication/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42638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lab on Azure AD Identity Protection. If you are going to do this lab, you may want to do the lab after this lesson rather than wait until the end of the module. </a:t>
            </a: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1071080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3596810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813899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764929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975254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476421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783402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2315894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3839914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Azure Administrator accounts will always be able to reset their passwords no matter what this option is set to.</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58597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90260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For more information, you can see:</a:t>
            </a:r>
          </a:p>
          <a:p>
            <a:r>
              <a:rPr lang="en-US" sz="1200" b="0" i="0" u="none" strike="noStrike" kern="1200" dirty="0">
                <a:solidFill>
                  <a:schemeClr val="tx1"/>
                </a:solidFill>
                <a:effectLst/>
                <a:latin typeface="+mn-lt"/>
                <a:ea typeface="+mn-ea"/>
                <a:cs typeface="+mn-cs"/>
              </a:rPr>
              <a:t>Video - Deploying self-service password reset | Azure Active Directory - </a:t>
            </a:r>
            <a:r>
              <a:rPr lang="en-US" sz="1200" b="0" i="0" u="sng" strike="noStrike" kern="1200" dirty="0">
                <a:solidFill>
                  <a:schemeClr val="tx1"/>
                </a:solidFill>
                <a:effectLst/>
                <a:latin typeface="+mn-lt"/>
                <a:ea typeface="+mn-ea"/>
                <a:cs typeface="+mn-cs"/>
                <a:hlinkClick r:id="rId3"/>
              </a:rPr>
              <a:t>https://www.youtube.com/watch?v=Pa0eyqjEjvQ</a:t>
            </a:r>
            <a:r>
              <a:rPr lang="en-US" sz="1200" b="0" i="0" u="none" strike="noStrike"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dirty="0"/>
          </a:p>
        </p:txBody>
      </p:sp>
    </p:spTree>
    <p:extLst>
      <p:ext uri="{BB962C8B-B14F-4D97-AF65-F5344CB8AC3E}">
        <p14:creationId xmlns:p14="http://schemas.microsoft.com/office/powerpoint/2010/main" val="2772299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Your Azure AD password is considered an authentication method. It is the one method that cannot be disabled.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546748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Pick the lab(s) most appropriate for your audience. </a:t>
            </a:r>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3877649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dirty="0"/>
          </a:p>
        </p:txBody>
      </p:sp>
    </p:spTree>
    <p:extLst>
      <p:ext uri="{BB962C8B-B14F-4D97-AF65-F5344CB8AC3E}">
        <p14:creationId xmlns:p14="http://schemas.microsoft.com/office/powerpoint/2010/main" val="9187839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have time go through the Module Review questions in the student materials.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29</a:t>
            </a:fld>
            <a:endParaRPr lang="en-US" dirty="0"/>
          </a:p>
        </p:txBody>
      </p:sp>
    </p:spTree>
    <p:extLst>
      <p:ext uri="{BB962C8B-B14F-4D97-AF65-F5344CB8AC3E}">
        <p14:creationId xmlns:p14="http://schemas.microsoft.com/office/powerpoint/2010/main" val="1014971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2997108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How many methods can you identify in this graphic? Can you think of any ways to overcome the two-step authentication? For example, phishing, stolen devices, or malware. </a:t>
            </a:r>
          </a:p>
          <a:p>
            <a:endParaRPr lang="en-US" dirty="0"/>
          </a:p>
          <a:p>
            <a:r>
              <a:rPr lang="en-US" dirty="0"/>
              <a:t>For more information, you can see:</a:t>
            </a:r>
          </a:p>
          <a:p>
            <a:r>
              <a:rPr lang="en-US" dirty="0"/>
              <a:t>Multi-factor authentication - https://azure.microsoft.com/en-us/services/multi-factor-authentication/ </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63987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7923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On first-time sign-in, after MFA has been enabled, users are prompted to configure their MFA settings. For example, if you enable MFA so that users must use a mobile device, users will be prompted to configure their mobile device for MFA. Users must complete those steps, or they will not be permitted to sign in, which they cannot do until they have validated that their mobile device is MFA-compliant.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386763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Do you think conditional access would be something your organization is interested in?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38634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Trusted IPs bypass works only from inside of the company intranet. If you select the All Federated Users option and a user signs in from outside the company intranet, the user must authenticate by using two-step verification. The process is the same even if the user presents an AD FS claim.</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45497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In situations where the mobile app or phone is not receiving a notification or phone call, you can allow a one-time bypass, so the user can access the desired resource.</a:t>
            </a: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6745045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1299793"/>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45225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56831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881082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97977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904618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3.png"/><Relationship Id="rId5" Type="http://schemas.microsoft.com/office/2007/relationships/hdphoto" Target="../media/hdphoto3.wdp"/><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214444"/>
            <a:ext cx="4167887" cy="1661993"/>
          </a:xfrm>
        </p:spPr>
        <p:txBody>
          <a:bodyPr/>
          <a:lstStyle/>
          <a:p>
            <a:r>
              <a:rPr lang="en-US" dirty="0"/>
              <a:t>AZ-103T00A</a:t>
            </a:r>
            <a:br>
              <a:rPr lang="en-US" dirty="0"/>
            </a:br>
            <a:r>
              <a:rPr lang="en-US" dirty="0"/>
              <a:t>Module 10: </a:t>
            </a:r>
            <a:br>
              <a:rPr lang="en-US" dirty="0"/>
            </a:br>
            <a:r>
              <a:rPr lang="en-US" dirty="0"/>
              <a:t>Securing Identities</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591D-70C0-42F8-B2AF-E5D11E419AFE}"/>
              </a:ext>
            </a:extLst>
          </p:cNvPr>
          <p:cNvSpPr>
            <a:spLocks noGrp="1"/>
          </p:cNvSpPr>
          <p:nvPr>
            <p:ph type="title"/>
          </p:nvPr>
        </p:nvSpPr>
        <p:spPr/>
        <p:txBody>
          <a:bodyPr/>
          <a:lstStyle/>
          <a:p>
            <a:r>
              <a:rPr lang="en-US" dirty="0"/>
              <a:t>One-time Bypass</a:t>
            </a:r>
          </a:p>
        </p:txBody>
      </p:sp>
      <p:sp>
        <p:nvSpPr>
          <p:cNvPr id="3" name="Text Placeholder 2">
            <a:extLst>
              <a:ext uri="{FF2B5EF4-FFF2-40B4-BE49-F238E27FC236}">
                <a16:creationId xmlns:a16="http://schemas.microsoft.com/office/drawing/2014/main" id="{411E7A3E-7ADE-4EBB-9DA9-E99605590886}"/>
              </a:ext>
            </a:extLst>
          </p:cNvPr>
          <p:cNvSpPr>
            <a:spLocks noGrp="1"/>
          </p:cNvSpPr>
          <p:nvPr>
            <p:ph type="body" sz="quarter" idx="10"/>
          </p:nvPr>
        </p:nvSpPr>
        <p:spPr>
          <a:xfrm>
            <a:off x="584200" y="4445397"/>
            <a:ext cx="10680700" cy="1809726"/>
          </a:xfrm>
        </p:spPr>
        <p:txBody>
          <a:bodyPr/>
          <a:lstStyle/>
          <a:p>
            <a:r>
              <a:rPr lang="en-US" dirty="0"/>
              <a:t>Allows a user to authenticate a single time without performing two-step verification</a:t>
            </a:r>
          </a:p>
          <a:p>
            <a:r>
              <a:rPr lang="en-US" dirty="0"/>
              <a:t>The bypass is temporary and expires after a specified number of seconds.</a:t>
            </a:r>
          </a:p>
        </p:txBody>
      </p:sp>
      <p:pic>
        <p:nvPicPr>
          <p:cNvPr id="4" name="Picture 3" descr="Screenshot of the one-time bypass page that allows a user to authenticate without performing two-step verification for a limited time. In this case, the limit is set to 300 seconds.">
            <a:extLst>
              <a:ext uri="{FF2B5EF4-FFF2-40B4-BE49-F238E27FC236}">
                <a16:creationId xmlns:a16="http://schemas.microsoft.com/office/drawing/2014/main" id="{A41BC1A5-7E24-44F8-A464-F31AFABB8A1F}"/>
              </a:ext>
            </a:extLst>
          </p:cNvPr>
          <p:cNvPicPr/>
          <p:nvPr/>
        </p:nvPicPr>
        <p:blipFill>
          <a:blip r:embed="rId3"/>
          <a:stretch>
            <a:fillRect/>
          </a:stretch>
        </p:blipFill>
        <p:spPr>
          <a:xfrm>
            <a:off x="1969008" y="1334516"/>
            <a:ext cx="7518400" cy="2862580"/>
          </a:xfrm>
          <a:prstGeom prst="rect">
            <a:avLst/>
          </a:prstGeom>
          <a:ln>
            <a:solidFill>
              <a:schemeClr val="tx1"/>
            </a:solidFill>
          </a:ln>
        </p:spPr>
      </p:pic>
    </p:spTree>
    <p:extLst>
      <p:ext uri="{BB962C8B-B14F-4D97-AF65-F5344CB8AC3E}">
        <p14:creationId xmlns:p14="http://schemas.microsoft.com/office/powerpoint/2010/main" val="156580116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B513-7A77-40F3-A54E-C8CA4F9C2538}"/>
              </a:ext>
            </a:extLst>
          </p:cNvPr>
          <p:cNvSpPr>
            <a:spLocks noGrp="1"/>
          </p:cNvSpPr>
          <p:nvPr>
            <p:ph type="title"/>
          </p:nvPr>
        </p:nvSpPr>
        <p:spPr/>
        <p:txBody>
          <a:bodyPr/>
          <a:lstStyle/>
          <a:p>
            <a:r>
              <a:rPr lang="en-US" dirty="0"/>
              <a:t>Fraud Alerts</a:t>
            </a:r>
          </a:p>
        </p:txBody>
      </p:sp>
      <p:sp>
        <p:nvSpPr>
          <p:cNvPr id="3" name="Text Placeholder 2">
            <a:extLst>
              <a:ext uri="{FF2B5EF4-FFF2-40B4-BE49-F238E27FC236}">
                <a16:creationId xmlns:a16="http://schemas.microsoft.com/office/drawing/2014/main" id="{D1552340-CE9F-4344-BC7B-017C935EDA96}"/>
              </a:ext>
            </a:extLst>
          </p:cNvPr>
          <p:cNvSpPr>
            <a:spLocks noGrp="1"/>
          </p:cNvSpPr>
          <p:nvPr>
            <p:ph type="body" sz="quarter" idx="10"/>
          </p:nvPr>
        </p:nvSpPr>
        <p:spPr>
          <a:xfrm>
            <a:off x="584200" y="1435496"/>
            <a:ext cx="5041900" cy="3619452"/>
          </a:xfrm>
        </p:spPr>
        <p:txBody>
          <a:bodyPr/>
          <a:lstStyle/>
          <a:p>
            <a:r>
              <a:rPr lang="en-US" dirty="0"/>
              <a:t>Users can report fraudulent attempts to access their resources</a:t>
            </a:r>
          </a:p>
          <a:p>
            <a:r>
              <a:rPr lang="en-US" dirty="0"/>
              <a:t>Report fraud attempts by using the mobile app or through their phone</a:t>
            </a:r>
          </a:p>
          <a:p>
            <a:r>
              <a:rPr lang="en-US" dirty="0"/>
              <a:t>Block user when fraud is reported</a:t>
            </a:r>
          </a:p>
        </p:txBody>
      </p:sp>
      <p:pic>
        <p:nvPicPr>
          <p:cNvPr id="4" name="Picture 3" descr="Screenshot of Fraud alert page in the portal to turn on fraud alerts.">
            <a:extLst>
              <a:ext uri="{FF2B5EF4-FFF2-40B4-BE49-F238E27FC236}">
                <a16:creationId xmlns:a16="http://schemas.microsoft.com/office/drawing/2014/main" id="{960FE636-927C-4190-AD2A-C58EEE857D7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65788" y="1435100"/>
            <a:ext cx="5943600" cy="3784600"/>
          </a:xfrm>
          <a:prstGeom prst="rect">
            <a:avLst/>
          </a:prstGeom>
          <a:noFill/>
          <a:ln>
            <a:solidFill>
              <a:schemeClr val="tx1"/>
            </a:solidFill>
          </a:ln>
        </p:spPr>
      </p:pic>
    </p:spTree>
    <p:extLst>
      <p:ext uri="{BB962C8B-B14F-4D97-AF65-F5344CB8AC3E}">
        <p14:creationId xmlns:p14="http://schemas.microsoft.com/office/powerpoint/2010/main" val="131789623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3C299-35D2-4B29-AD2B-DFD43930BC9B}"/>
              </a:ext>
            </a:extLst>
          </p:cNvPr>
          <p:cNvSpPr>
            <a:spLocks noGrp="1"/>
          </p:cNvSpPr>
          <p:nvPr>
            <p:ph type="title"/>
          </p:nvPr>
        </p:nvSpPr>
        <p:spPr>
          <a:xfrm>
            <a:off x="588263" y="457200"/>
            <a:ext cx="11018520" cy="553998"/>
          </a:xfrm>
        </p:spPr>
        <p:txBody>
          <a:bodyPr/>
          <a:lstStyle/>
          <a:p>
            <a:r>
              <a:rPr lang="en-US" b="1" dirty="0"/>
              <a:t>MFA Licensing and Pricing</a:t>
            </a:r>
            <a:endParaRPr lang="en-US" dirty="0"/>
          </a:p>
        </p:txBody>
      </p:sp>
      <p:sp>
        <p:nvSpPr>
          <p:cNvPr id="3" name="Text Placeholder 2">
            <a:extLst>
              <a:ext uri="{FF2B5EF4-FFF2-40B4-BE49-F238E27FC236}">
                <a16:creationId xmlns:a16="http://schemas.microsoft.com/office/drawing/2014/main" id="{2DA92119-4DC9-41BD-89AB-1A97B6395DFE}"/>
              </a:ext>
            </a:extLst>
          </p:cNvPr>
          <p:cNvSpPr>
            <a:spLocks noGrp="1"/>
          </p:cNvSpPr>
          <p:nvPr>
            <p:ph type="body" sz="quarter" idx="10"/>
          </p:nvPr>
        </p:nvSpPr>
        <p:spPr>
          <a:xfrm>
            <a:off x="584200" y="1435497"/>
            <a:ext cx="11018520" cy="3828740"/>
          </a:xfrm>
        </p:spPr>
        <p:txBody>
          <a:bodyPr/>
          <a:lstStyle/>
          <a:p>
            <a:r>
              <a:rPr lang="en-US" b="1" dirty="0"/>
              <a:t>Consumption based billing</a:t>
            </a:r>
            <a:endParaRPr lang="en-US" dirty="0"/>
          </a:p>
          <a:p>
            <a:pPr lvl="1"/>
            <a:r>
              <a:rPr lang="en-US" sz="2400" b="1" dirty="0"/>
              <a:t>Per user. </a:t>
            </a:r>
            <a:r>
              <a:rPr lang="en-US" sz="2400" dirty="0"/>
              <a:t>You can pay per user. Each user has unlimited authentications. Use this model if you know how many users you have and can accurately estimate your costs.</a:t>
            </a:r>
          </a:p>
          <a:p>
            <a:pPr lvl="1"/>
            <a:r>
              <a:rPr lang="en-US" sz="2400" b="1" dirty="0"/>
              <a:t>Per authentication</a:t>
            </a:r>
            <a:r>
              <a:rPr lang="en-US" sz="2400" dirty="0"/>
              <a:t>. You can pay for a bundle (10) of authentications. Use this model when you are unsure how many users will participate in MFA authentication.</a:t>
            </a:r>
          </a:p>
          <a:p>
            <a:r>
              <a:rPr lang="en-US" b="1" dirty="0"/>
              <a:t>MFA licenses included in other products</a:t>
            </a:r>
            <a:endParaRPr lang="en-US" dirty="0"/>
          </a:p>
          <a:p>
            <a:r>
              <a:rPr lang="en-US" b="1" dirty="0"/>
              <a:t>Direct and Volume licensing</a:t>
            </a:r>
            <a:endParaRPr lang="en-US" dirty="0"/>
          </a:p>
        </p:txBody>
      </p:sp>
    </p:spTree>
    <p:extLst>
      <p:ext uri="{BB962C8B-B14F-4D97-AF65-F5344CB8AC3E}">
        <p14:creationId xmlns:p14="http://schemas.microsoft.com/office/powerpoint/2010/main" val="42455573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Azure AD Identity Protection</a:t>
            </a:r>
          </a:p>
        </p:txBody>
      </p:sp>
    </p:spTree>
    <p:extLst>
      <p:ext uri="{BB962C8B-B14F-4D97-AF65-F5344CB8AC3E}">
        <p14:creationId xmlns:p14="http://schemas.microsoft.com/office/powerpoint/2010/main" val="136454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BF4A-49DE-4269-B143-00DAE827CD43}"/>
              </a:ext>
            </a:extLst>
          </p:cNvPr>
          <p:cNvSpPr>
            <a:spLocks noGrp="1"/>
          </p:cNvSpPr>
          <p:nvPr>
            <p:ph type="title"/>
          </p:nvPr>
        </p:nvSpPr>
        <p:spPr/>
        <p:txBody>
          <a:bodyPr/>
          <a:lstStyle/>
          <a:p>
            <a:r>
              <a:rPr lang="en-US" dirty="0"/>
              <a:t>Azure AD Identity Protection Overview</a:t>
            </a:r>
          </a:p>
        </p:txBody>
      </p:sp>
      <p:sp>
        <p:nvSpPr>
          <p:cNvPr id="3" name="Text Placeholder 2">
            <a:extLst>
              <a:ext uri="{FF2B5EF4-FFF2-40B4-BE49-F238E27FC236}">
                <a16:creationId xmlns:a16="http://schemas.microsoft.com/office/drawing/2014/main" id="{1DB16FCD-357A-4D38-AC55-5DB2992ACA37}"/>
              </a:ext>
            </a:extLst>
          </p:cNvPr>
          <p:cNvSpPr>
            <a:spLocks noGrp="1"/>
          </p:cNvSpPr>
          <p:nvPr>
            <p:ph type="body" sz="quarter" idx="10"/>
          </p:nvPr>
        </p:nvSpPr>
        <p:spPr>
          <a:xfrm>
            <a:off x="584200" y="1435497"/>
            <a:ext cx="11018520" cy="2499146"/>
          </a:xfrm>
        </p:spPr>
        <p:txBody>
          <a:bodyPr/>
          <a:lstStyle/>
          <a:p>
            <a:r>
              <a:rPr lang="en-US" dirty="0"/>
              <a:t>Azure AD Identity Protection</a:t>
            </a:r>
          </a:p>
          <a:p>
            <a:r>
              <a:rPr lang="en-US" dirty="0"/>
              <a:t>Azure AD Risk Events</a:t>
            </a:r>
          </a:p>
          <a:p>
            <a:r>
              <a:rPr lang="en-US" dirty="0"/>
              <a:t>User Risk Policy</a:t>
            </a:r>
          </a:p>
          <a:p>
            <a:r>
              <a:rPr lang="en-US" dirty="0"/>
              <a:t>Sign-in Risk Policy</a:t>
            </a:r>
          </a:p>
          <a:p>
            <a:r>
              <a:rPr lang="en-US" dirty="0"/>
              <a:t>Security Best Practices</a:t>
            </a:r>
          </a:p>
        </p:txBody>
      </p:sp>
    </p:spTree>
    <p:extLst>
      <p:ext uri="{BB962C8B-B14F-4D97-AF65-F5344CB8AC3E}">
        <p14:creationId xmlns:p14="http://schemas.microsoft.com/office/powerpoint/2010/main" val="27038825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AD Identity Protection</a:t>
            </a:r>
          </a:p>
        </p:txBody>
      </p:sp>
      <p:sp>
        <p:nvSpPr>
          <p:cNvPr id="6" name="Text Placeholder 5"/>
          <p:cNvSpPr>
            <a:spLocks noGrp="1"/>
          </p:cNvSpPr>
          <p:nvPr>
            <p:ph type="body" sz="quarter" idx="10"/>
          </p:nvPr>
        </p:nvSpPr>
        <p:spPr>
          <a:xfrm>
            <a:off x="529336" y="1382879"/>
            <a:ext cx="6259090" cy="2757678"/>
          </a:xfrm>
        </p:spPr>
        <p:txBody>
          <a:bodyPr/>
          <a:lstStyle/>
          <a:p>
            <a:r>
              <a:rPr lang="en-US" dirty="0"/>
              <a:t>Protect your organization from compromised accounts, identity attacks, and configuration issues. </a:t>
            </a:r>
          </a:p>
          <a:p>
            <a:r>
              <a:rPr lang="en-US" dirty="0"/>
              <a:t>Get a consolidated view of identity threats and vulnerabilities. </a:t>
            </a:r>
          </a:p>
          <a:p>
            <a:r>
              <a:rPr lang="en-US" dirty="0"/>
              <a:t>Receive notifications of new identity risks, perform recommended remediation, and automate future response with Conditional Access policies. </a:t>
            </a:r>
          </a:p>
        </p:txBody>
      </p:sp>
      <p:pic>
        <p:nvPicPr>
          <p:cNvPr id="7" name="Picture 6" descr="Screenshot of the Marketplace showing Intune, Multi-Factor Authentication, Azure AD Identity Protection (highlighted), and Azure AD Connect Health.">
            <a:extLst>
              <a:ext uri="{FF2B5EF4-FFF2-40B4-BE49-F238E27FC236}">
                <a16:creationId xmlns:a16="http://schemas.microsoft.com/office/drawing/2014/main" id="{290337CA-1D30-40C5-BDF7-5CD6FA7227C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78040" y="1106424"/>
            <a:ext cx="3868450" cy="1409252"/>
          </a:xfrm>
          <a:prstGeom prst="rect">
            <a:avLst/>
          </a:prstGeom>
          <a:noFill/>
          <a:ln>
            <a:solidFill>
              <a:schemeClr val="tx1"/>
            </a:solidFill>
          </a:ln>
        </p:spPr>
      </p:pic>
      <p:pic>
        <p:nvPicPr>
          <p:cNvPr id="3" name="Picture 2" descr="Screenshot of the Azure AD Identity Protection dashboard.">
            <a:extLst>
              <a:ext uri="{FF2B5EF4-FFF2-40B4-BE49-F238E27FC236}">
                <a16:creationId xmlns:a16="http://schemas.microsoft.com/office/drawing/2014/main" id="{5468600E-2B77-4CD8-97DE-78D972E46185}"/>
              </a:ext>
            </a:extLst>
          </p:cNvPr>
          <p:cNvPicPr>
            <a:picLocks noChangeAspect="1"/>
          </p:cNvPicPr>
          <p:nvPr/>
        </p:nvPicPr>
        <p:blipFill>
          <a:blip r:embed="rId4"/>
          <a:stretch>
            <a:fillRect/>
          </a:stretch>
        </p:blipFill>
        <p:spPr>
          <a:xfrm>
            <a:off x="7027931" y="2724912"/>
            <a:ext cx="4262277" cy="3521141"/>
          </a:xfrm>
          <a:prstGeom prst="rect">
            <a:avLst/>
          </a:prstGeom>
          <a:ln>
            <a:solidFill>
              <a:schemeClr val="tx1"/>
            </a:solidFill>
          </a:ln>
        </p:spPr>
      </p:pic>
    </p:spTree>
    <p:extLst>
      <p:ext uri="{BB962C8B-B14F-4D97-AF65-F5344CB8AC3E}">
        <p14:creationId xmlns:p14="http://schemas.microsoft.com/office/powerpoint/2010/main" val="385267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AD Risk Events</a:t>
            </a:r>
          </a:p>
        </p:txBody>
      </p:sp>
      <p:sp>
        <p:nvSpPr>
          <p:cNvPr id="6" name="Text Placeholder 5"/>
          <p:cNvSpPr>
            <a:spLocks noGrp="1"/>
          </p:cNvSpPr>
          <p:nvPr>
            <p:ph type="body" sz="quarter" idx="10"/>
          </p:nvPr>
        </p:nvSpPr>
        <p:spPr>
          <a:xfrm>
            <a:off x="584200" y="1435497"/>
            <a:ext cx="5667513" cy="2308324"/>
          </a:xfrm>
        </p:spPr>
        <p:txBody>
          <a:bodyPr/>
          <a:lstStyle/>
          <a:p>
            <a:r>
              <a:rPr lang="en-US" dirty="0"/>
              <a:t>Linked credentials</a:t>
            </a:r>
          </a:p>
          <a:p>
            <a:r>
              <a:rPr lang="en-US" dirty="0"/>
              <a:t>Sign-ins from anonymous IP addresses</a:t>
            </a:r>
          </a:p>
          <a:p>
            <a:r>
              <a:rPr lang="en-US" dirty="0"/>
              <a:t>Impossible travel to atypical locations</a:t>
            </a:r>
          </a:p>
          <a:p>
            <a:r>
              <a:rPr lang="en-US" dirty="0"/>
              <a:t>Sign-in from unfamiliar locations</a:t>
            </a:r>
          </a:p>
          <a:p>
            <a:r>
              <a:rPr lang="en-US" dirty="0"/>
              <a:t>Sign-ins from infected devices</a:t>
            </a:r>
          </a:p>
          <a:p>
            <a:r>
              <a:rPr lang="en-US" dirty="0"/>
              <a:t>Sign-ins from IP addresses with suspicious activity</a:t>
            </a:r>
          </a:p>
        </p:txBody>
      </p:sp>
      <p:pic>
        <p:nvPicPr>
          <p:cNvPr id="8" name="Picture 7" descr="Screenshot of the Vulnerabilities page. Five vulnerabilities are shown. For each vulnerability there is a risk level, count, and description. ">
            <a:extLst>
              <a:ext uri="{FF2B5EF4-FFF2-40B4-BE49-F238E27FC236}">
                <a16:creationId xmlns:a16="http://schemas.microsoft.com/office/drawing/2014/main" id="{831075C2-5710-4774-A8F7-039C6293DD82}"/>
              </a:ext>
            </a:extLst>
          </p:cNvPr>
          <p:cNvPicPr/>
          <p:nvPr/>
        </p:nvPicPr>
        <p:blipFill>
          <a:blip r:embed="rId3"/>
          <a:stretch>
            <a:fillRect/>
          </a:stretch>
        </p:blipFill>
        <p:spPr>
          <a:xfrm>
            <a:off x="6463297" y="1471523"/>
            <a:ext cx="5044440" cy="2811145"/>
          </a:xfrm>
          <a:prstGeom prst="rect">
            <a:avLst/>
          </a:prstGeom>
          <a:ln>
            <a:solidFill>
              <a:schemeClr val="tx1"/>
            </a:solidFill>
          </a:ln>
        </p:spPr>
      </p:pic>
      <p:sp>
        <p:nvSpPr>
          <p:cNvPr id="2" name="Rectangle 1">
            <a:extLst>
              <a:ext uri="{FF2B5EF4-FFF2-40B4-BE49-F238E27FC236}">
                <a16:creationId xmlns:a16="http://schemas.microsoft.com/office/drawing/2014/main" id="{D22B2009-BA92-426C-A363-B69F8C8D9406}"/>
              </a:ext>
            </a:extLst>
          </p:cNvPr>
          <p:cNvSpPr/>
          <p:nvPr/>
        </p:nvSpPr>
        <p:spPr>
          <a:xfrm>
            <a:off x="6370982" y="4422913"/>
            <a:ext cx="5237922" cy="830997"/>
          </a:xfrm>
          <a:prstGeom prst="rect">
            <a:avLst/>
          </a:prstGeom>
        </p:spPr>
        <p:txBody>
          <a:bodyPr wrap="square">
            <a:spAutoFit/>
          </a:bodyPr>
          <a:lstStyle/>
          <a:p>
            <a:pPr algn="ctr"/>
            <a:r>
              <a:rPr lang="en-US" sz="2400" dirty="0"/>
              <a:t>Each detected suspicious action is stored in a record called a </a:t>
            </a:r>
            <a:r>
              <a:rPr lang="en-US" sz="2400" b="1" dirty="0"/>
              <a:t>risk event</a:t>
            </a:r>
          </a:p>
        </p:txBody>
      </p:sp>
    </p:spTree>
    <p:extLst>
      <p:ext uri="{BB962C8B-B14F-4D97-AF65-F5344CB8AC3E}">
        <p14:creationId xmlns:p14="http://schemas.microsoft.com/office/powerpoint/2010/main" val="337791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C39E5-B82F-4958-BF17-4965AC7B1F56}"/>
              </a:ext>
            </a:extLst>
          </p:cNvPr>
          <p:cNvSpPr>
            <a:spLocks noGrp="1"/>
          </p:cNvSpPr>
          <p:nvPr>
            <p:ph type="title"/>
          </p:nvPr>
        </p:nvSpPr>
        <p:spPr/>
        <p:txBody>
          <a:bodyPr/>
          <a:lstStyle/>
          <a:p>
            <a:r>
              <a:rPr lang="en-US" dirty="0"/>
              <a:t>User Risk Policy</a:t>
            </a:r>
          </a:p>
        </p:txBody>
      </p:sp>
      <p:sp>
        <p:nvSpPr>
          <p:cNvPr id="3" name="Text Placeholder 2">
            <a:extLst>
              <a:ext uri="{FF2B5EF4-FFF2-40B4-BE49-F238E27FC236}">
                <a16:creationId xmlns:a16="http://schemas.microsoft.com/office/drawing/2014/main" id="{FE0E2BF1-1E91-4218-AEB9-B6FB33209E15}"/>
              </a:ext>
            </a:extLst>
          </p:cNvPr>
          <p:cNvSpPr>
            <a:spLocks noGrp="1"/>
          </p:cNvSpPr>
          <p:nvPr>
            <p:ph type="body" sz="quarter" idx="10"/>
          </p:nvPr>
        </p:nvSpPr>
        <p:spPr>
          <a:xfrm>
            <a:off x="529336" y="3950097"/>
            <a:ext cx="11018520" cy="2499146"/>
          </a:xfrm>
        </p:spPr>
        <p:txBody>
          <a:bodyPr/>
          <a:lstStyle/>
          <a:p>
            <a:r>
              <a:rPr lang="en-US" dirty="0"/>
              <a:t>Applied to user sign-ins</a:t>
            </a:r>
          </a:p>
          <a:p>
            <a:r>
              <a:rPr lang="en-US" dirty="0"/>
              <a:t>Automatically respond based on a specific user’s risk level</a:t>
            </a:r>
          </a:p>
          <a:p>
            <a:r>
              <a:rPr lang="en-US" dirty="0"/>
              <a:t>Provide the condition (risk level) and action (block or allow)</a:t>
            </a:r>
          </a:p>
          <a:p>
            <a:r>
              <a:rPr lang="en-US" dirty="0"/>
              <a:t>Use a high threshold during policy roll out</a:t>
            </a:r>
          </a:p>
          <a:p>
            <a:r>
              <a:rPr lang="en-US" dirty="0"/>
              <a:t>Use a low threshold for greater security</a:t>
            </a:r>
          </a:p>
        </p:txBody>
      </p:sp>
      <p:pic>
        <p:nvPicPr>
          <p:cNvPr id="10" name="Picture 9" descr="Screenshot of the Azure AD risk events.">
            <a:extLst>
              <a:ext uri="{FF2B5EF4-FFF2-40B4-BE49-F238E27FC236}">
                <a16:creationId xmlns:a16="http://schemas.microsoft.com/office/drawing/2014/main" id="{1940CF53-35BF-4869-AD15-CD1C7E911E54}"/>
              </a:ext>
            </a:extLst>
          </p:cNvPr>
          <p:cNvPicPr>
            <a:picLocks noChangeAspect="1"/>
          </p:cNvPicPr>
          <p:nvPr/>
        </p:nvPicPr>
        <p:blipFill>
          <a:blip r:embed="rId3"/>
          <a:stretch>
            <a:fillRect/>
          </a:stretch>
        </p:blipFill>
        <p:spPr>
          <a:xfrm>
            <a:off x="3924029" y="1396082"/>
            <a:ext cx="3878188" cy="2276793"/>
          </a:xfrm>
          <a:prstGeom prst="rect">
            <a:avLst/>
          </a:prstGeom>
          <a:ln>
            <a:solidFill>
              <a:schemeClr val="tx1"/>
            </a:solidFill>
          </a:ln>
        </p:spPr>
      </p:pic>
      <p:pic>
        <p:nvPicPr>
          <p:cNvPr id="11" name="Picture 10" descr="Screenshot of User Risk Policy selection.">
            <a:extLst>
              <a:ext uri="{FF2B5EF4-FFF2-40B4-BE49-F238E27FC236}">
                <a16:creationId xmlns:a16="http://schemas.microsoft.com/office/drawing/2014/main" id="{7B33917B-F5B7-4245-AD7D-DBD679A04F29}"/>
              </a:ext>
            </a:extLst>
          </p:cNvPr>
          <p:cNvPicPr>
            <a:picLocks noChangeAspect="1"/>
          </p:cNvPicPr>
          <p:nvPr/>
        </p:nvPicPr>
        <p:blipFill>
          <a:blip r:embed="rId4"/>
          <a:stretch>
            <a:fillRect/>
          </a:stretch>
        </p:blipFill>
        <p:spPr>
          <a:xfrm>
            <a:off x="1303475" y="1755099"/>
            <a:ext cx="1966499" cy="1558358"/>
          </a:xfrm>
          <a:prstGeom prst="rect">
            <a:avLst/>
          </a:prstGeom>
        </p:spPr>
      </p:pic>
      <p:pic>
        <p:nvPicPr>
          <p:cNvPr id="12" name="Picture 11" descr="Screenshot of the Access page. Block and Allow Access are shown. ">
            <a:extLst>
              <a:ext uri="{FF2B5EF4-FFF2-40B4-BE49-F238E27FC236}">
                <a16:creationId xmlns:a16="http://schemas.microsoft.com/office/drawing/2014/main" id="{6CBB6DD5-55DA-4C6F-ADD5-67798EB3D097}"/>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66000"/>
                    </a14:imgEffect>
                  </a14:imgLayer>
                </a14:imgProps>
              </a:ext>
            </a:extLst>
          </a:blip>
          <a:stretch>
            <a:fillRect/>
          </a:stretch>
        </p:blipFill>
        <p:spPr>
          <a:xfrm>
            <a:off x="8480357" y="1610140"/>
            <a:ext cx="2924175" cy="1828800"/>
          </a:xfrm>
          <a:prstGeom prst="rect">
            <a:avLst/>
          </a:prstGeom>
        </p:spPr>
      </p:pic>
      <p:cxnSp>
        <p:nvCxnSpPr>
          <p:cNvPr id="13" name="Connector: Elbow 12">
            <a:extLst>
              <a:ext uri="{FF2B5EF4-FFF2-40B4-BE49-F238E27FC236}">
                <a16:creationId xmlns:a16="http://schemas.microsoft.com/office/drawing/2014/main" id="{D9FADFD0-24B4-4382-AC4E-599D14E81914}"/>
              </a:ext>
              <a:ext uri="{C183D7F6-B498-43B3-948B-1728B52AA6E4}">
                <adec:decorative xmlns:adec="http://schemas.microsoft.com/office/drawing/2017/decorative" val="1"/>
              </a:ext>
            </a:extLst>
          </p:cNvPr>
          <p:cNvCxnSpPr>
            <a:cxnSpLocks/>
            <a:stCxn id="11" idx="3"/>
            <a:endCxn id="10" idx="1"/>
          </p:cNvCxnSpPr>
          <p:nvPr/>
        </p:nvCxnSpPr>
        <p:spPr>
          <a:xfrm>
            <a:off x="3269974" y="2534278"/>
            <a:ext cx="654055" cy="201"/>
          </a:xfrm>
          <a:prstGeom prst="bentConnector3">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B80F1D9-47CB-4A08-ACF7-5EC9F6C34FC2}"/>
              </a:ext>
              <a:ext uri="{C183D7F6-B498-43B3-948B-1728B52AA6E4}">
                <adec:decorative xmlns:adec="http://schemas.microsoft.com/office/drawing/2017/decorative" val="1"/>
              </a:ext>
            </a:extLst>
          </p:cNvPr>
          <p:cNvCxnSpPr>
            <a:cxnSpLocks/>
            <a:stCxn id="10" idx="3"/>
            <a:endCxn id="12" idx="1"/>
          </p:cNvCxnSpPr>
          <p:nvPr/>
        </p:nvCxnSpPr>
        <p:spPr>
          <a:xfrm flipV="1">
            <a:off x="7802217" y="2524540"/>
            <a:ext cx="678140" cy="9939"/>
          </a:xfrm>
          <a:prstGeom prst="bentConnector3">
            <a:avLst>
              <a:gd name="adj1" fmla="val 50000"/>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7822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t>Sign-In Risk Policy</a:t>
            </a:r>
          </a:p>
        </p:txBody>
      </p:sp>
      <p:sp>
        <p:nvSpPr>
          <p:cNvPr id="3" name="Text Placeholder 2">
            <a:extLst>
              <a:ext uri="{FF2B5EF4-FFF2-40B4-BE49-F238E27FC236}">
                <a16:creationId xmlns:a16="http://schemas.microsoft.com/office/drawing/2014/main" id="{DB217581-4C25-474C-AA65-F135D48152FC}"/>
              </a:ext>
            </a:extLst>
          </p:cNvPr>
          <p:cNvSpPr>
            <a:spLocks noGrp="1"/>
          </p:cNvSpPr>
          <p:nvPr>
            <p:ph type="body" sz="quarter" idx="10"/>
          </p:nvPr>
        </p:nvSpPr>
        <p:spPr>
          <a:xfrm>
            <a:off x="584200" y="4023249"/>
            <a:ext cx="11018520" cy="1982081"/>
          </a:xfrm>
        </p:spPr>
        <p:txBody>
          <a:bodyPr/>
          <a:lstStyle/>
          <a:p>
            <a:r>
              <a:rPr lang="en-US" dirty="0"/>
              <a:t>Applied to all browser traffic and sign-ins using modern authentication</a:t>
            </a:r>
          </a:p>
          <a:p>
            <a:r>
              <a:rPr lang="en-US" dirty="0"/>
              <a:t>Automatically respond to a specific risk level</a:t>
            </a:r>
          </a:p>
          <a:p>
            <a:r>
              <a:rPr lang="en-US" dirty="0"/>
              <a:t>Provide the condition (risk level) and action (block or allow)</a:t>
            </a:r>
          </a:p>
          <a:p>
            <a:r>
              <a:rPr lang="en-US" dirty="0"/>
              <a:t>Target all policies to specific users – omit certain types of users</a:t>
            </a:r>
          </a:p>
        </p:txBody>
      </p:sp>
      <p:pic>
        <p:nvPicPr>
          <p:cNvPr id="5" name="Picture 4" descr="Screenshot of the Configure Sign-in Risk Policy menu. ">
            <a:extLst>
              <a:ext uri="{FF2B5EF4-FFF2-40B4-BE49-F238E27FC236}">
                <a16:creationId xmlns:a16="http://schemas.microsoft.com/office/drawing/2014/main" id="{29270719-32C3-45C9-A1FE-796CB3C047B3}"/>
              </a:ext>
            </a:extLst>
          </p:cNvPr>
          <p:cNvPicPr>
            <a:picLocks noChangeAspect="1"/>
          </p:cNvPicPr>
          <p:nvPr/>
        </p:nvPicPr>
        <p:blipFill>
          <a:blip r:embed="rId3"/>
          <a:stretch>
            <a:fillRect/>
          </a:stretch>
        </p:blipFill>
        <p:spPr>
          <a:xfrm>
            <a:off x="1035741" y="1874144"/>
            <a:ext cx="2228850" cy="1400175"/>
          </a:xfrm>
          <a:prstGeom prst="rect">
            <a:avLst/>
          </a:prstGeom>
        </p:spPr>
      </p:pic>
      <p:pic>
        <p:nvPicPr>
          <p:cNvPr id="7" name="Picture 6" descr="Screenshot of the Access sign-in risk page .Block access and Allow Access are shown. Require MFA is selected. ">
            <a:extLst>
              <a:ext uri="{FF2B5EF4-FFF2-40B4-BE49-F238E27FC236}">
                <a16:creationId xmlns:a16="http://schemas.microsoft.com/office/drawing/2014/main" id="{0B10F266-BD0F-4C67-9909-6A09D6645B4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1000"/>
                    </a14:imgEffect>
                  </a14:imgLayer>
                </a14:imgProps>
              </a:ext>
            </a:extLst>
          </a:blip>
          <a:stretch>
            <a:fillRect/>
          </a:stretch>
        </p:blipFill>
        <p:spPr>
          <a:xfrm>
            <a:off x="8480770" y="1683648"/>
            <a:ext cx="2943225" cy="1781175"/>
          </a:xfrm>
          <a:prstGeom prst="rect">
            <a:avLst/>
          </a:prstGeom>
        </p:spPr>
      </p:pic>
      <p:pic>
        <p:nvPicPr>
          <p:cNvPr id="8" name="Picture 7" descr="Screenshot of the User risk page. High and medium risk levels are highlighted. ">
            <a:extLst>
              <a:ext uri="{FF2B5EF4-FFF2-40B4-BE49-F238E27FC236}">
                <a16:creationId xmlns:a16="http://schemas.microsoft.com/office/drawing/2014/main" id="{31378C85-AAF2-4E37-ADAA-72937ADD98DD}"/>
              </a:ext>
            </a:extLst>
          </p:cNvPr>
          <p:cNvPicPr>
            <a:picLocks noChangeAspect="1"/>
          </p:cNvPicPr>
          <p:nvPr/>
        </p:nvPicPr>
        <p:blipFill>
          <a:blip r:embed="rId6"/>
          <a:stretch>
            <a:fillRect/>
          </a:stretch>
        </p:blipFill>
        <p:spPr>
          <a:xfrm>
            <a:off x="3983663" y="1435838"/>
            <a:ext cx="3886742" cy="2276793"/>
          </a:xfrm>
          <a:prstGeom prst="rect">
            <a:avLst/>
          </a:prstGeom>
          <a:ln>
            <a:solidFill>
              <a:schemeClr val="tx1"/>
            </a:solidFill>
          </a:ln>
        </p:spPr>
      </p:pic>
      <p:cxnSp>
        <p:nvCxnSpPr>
          <p:cNvPr id="9" name="Connector: Elbow 8">
            <a:extLst>
              <a:ext uri="{FF2B5EF4-FFF2-40B4-BE49-F238E27FC236}">
                <a16:creationId xmlns:a16="http://schemas.microsoft.com/office/drawing/2014/main" id="{419CD363-5D3C-442D-961A-BF77BD1CFDE8}"/>
              </a:ext>
              <a:ext uri="{C183D7F6-B498-43B3-948B-1728B52AA6E4}">
                <adec:decorative xmlns:adec="http://schemas.microsoft.com/office/drawing/2017/decorative" val="1"/>
              </a:ext>
            </a:extLst>
          </p:cNvPr>
          <p:cNvCxnSpPr>
            <a:stCxn id="5" idx="3"/>
            <a:endCxn id="8" idx="1"/>
          </p:cNvCxnSpPr>
          <p:nvPr/>
        </p:nvCxnSpPr>
        <p:spPr>
          <a:xfrm>
            <a:off x="3264591" y="2574232"/>
            <a:ext cx="719072" cy="3"/>
          </a:xfrm>
          <a:prstGeom prst="bentConnector3">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109A3B89-18A3-43D8-BDC0-61811340DA0A}"/>
              </a:ext>
              <a:ext uri="{C183D7F6-B498-43B3-948B-1728B52AA6E4}">
                <adec:decorative xmlns:adec="http://schemas.microsoft.com/office/drawing/2017/decorative" val="1"/>
              </a:ext>
            </a:extLst>
          </p:cNvPr>
          <p:cNvCxnSpPr>
            <a:cxnSpLocks/>
            <a:stCxn id="8" idx="3"/>
            <a:endCxn id="7" idx="1"/>
          </p:cNvCxnSpPr>
          <p:nvPr/>
        </p:nvCxnSpPr>
        <p:spPr>
          <a:xfrm>
            <a:off x="7870405" y="2574235"/>
            <a:ext cx="610365" cy="1"/>
          </a:xfrm>
          <a:prstGeom prst="bentConnector3">
            <a:avLst>
              <a:gd name="adj1" fmla="val 50000"/>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57755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A0C8-B848-47C0-9EE5-33EA94D7C1E1}"/>
              </a:ext>
            </a:extLst>
          </p:cNvPr>
          <p:cNvSpPr>
            <a:spLocks noGrp="1"/>
          </p:cNvSpPr>
          <p:nvPr>
            <p:ph type="title"/>
          </p:nvPr>
        </p:nvSpPr>
        <p:spPr/>
        <p:txBody>
          <a:bodyPr/>
          <a:lstStyle/>
          <a:p>
            <a:r>
              <a:rPr lang="en-US" dirty="0"/>
              <a:t>Security Best Practices</a:t>
            </a:r>
          </a:p>
        </p:txBody>
      </p:sp>
      <p:sp>
        <p:nvSpPr>
          <p:cNvPr id="3" name="Text Placeholder 2">
            <a:extLst>
              <a:ext uri="{FF2B5EF4-FFF2-40B4-BE49-F238E27FC236}">
                <a16:creationId xmlns:a16="http://schemas.microsoft.com/office/drawing/2014/main" id="{F7179A57-20CD-4056-A3E9-DB687613004B}"/>
              </a:ext>
            </a:extLst>
          </p:cNvPr>
          <p:cNvSpPr>
            <a:spLocks noGrp="1"/>
          </p:cNvSpPr>
          <p:nvPr>
            <p:ph type="body" sz="quarter" idx="10"/>
          </p:nvPr>
        </p:nvSpPr>
        <p:spPr>
          <a:xfrm>
            <a:off x="584200" y="1435497"/>
            <a:ext cx="11018520" cy="4050340"/>
          </a:xfrm>
        </p:spPr>
        <p:txBody>
          <a:bodyPr/>
          <a:lstStyle/>
          <a:p>
            <a:pPr lvl="0"/>
            <a:r>
              <a:rPr lang="en-US" dirty="0"/>
              <a:t>Centralize your identity management</a:t>
            </a:r>
          </a:p>
          <a:p>
            <a:pPr lvl="0"/>
            <a:r>
              <a:rPr lang="en-US" dirty="0"/>
              <a:t>Enable Single Sign-On (SSO)</a:t>
            </a:r>
          </a:p>
          <a:p>
            <a:pPr lvl="0"/>
            <a:r>
              <a:rPr lang="en-US" dirty="0"/>
              <a:t>Deploy password management</a:t>
            </a:r>
          </a:p>
          <a:p>
            <a:pPr lvl="0"/>
            <a:r>
              <a:rPr lang="en-US" dirty="0"/>
              <a:t>Enforce MFA for users</a:t>
            </a:r>
          </a:p>
          <a:p>
            <a:pPr lvl="0"/>
            <a:r>
              <a:rPr lang="en-US" dirty="0"/>
              <a:t>Use role-based access control (RBAC)</a:t>
            </a:r>
          </a:p>
          <a:p>
            <a:pPr lvl="0"/>
            <a:r>
              <a:rPr lang="en-US" dirty="0"/>
              <a:t>Control Resource Manager resource locations</a:t>
            </a:r>
          </a:p>
          <a:p>
            <a:pPr lvl="0"/>
            <a:r>
              <a:rPr lang="en-US" dirty="0"/>
              <a:t>Guide developers to leverage identity capabilities for SaaS apps</a:t>
            </a:r>
          </a:p>
          <a:p>
            <a:pPr lvl="0"/>
            <a:r>
              <a:rPr lang="en-US" dirty="0"/>
              <a:t>Actively monitor for suspicious activities</a:t>
            </a:r>
          </a:p>
        </p:txBody>
      </p:sp>
    </p:spTree>
    <p:extLst>
      <p:ext uri="{BB962C8B-B14F-4D97-AF65-F5344CB8AC3E}">
        <p14:creationId xmlns:p14="http://schemas.microsoft.com/office/powerpoint/2010/main" val="204270714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BF4A-49DE-4269-B143-00DAE827CD43}"/>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1DB16FCD-357A-4D38-AC55-5DB2992ACA37}"/>
              </a:ext>
            </a:extLst>
          </p:cNvPr>
          <p:cNvSpPr>
            <a:spLocks noGrp="1"/>
          </p:cNvSpPr>
          <p:nvPr>
            <p:ph type="body" sz="quarter" idx="10"/>
          </p:nvPr>
        </p:nvSpPr>
        <p:spPr>
          <a:xfrm>
            <a:off x="584200" y="1435497"/>
            <a:ext cx="11018520" cy="1982081"/>
          </a:xfrm>
        </p:spPr>
        <p:txBody>
          <a:bodyPr/>
          <a:lstStyle/>
          <a:p>
            <a:r>
              <a:rPr lang="en-US" dirty="0"/>
              <a:t>Multi-Factor Authentication </a:t>
            </a:r>
          </a:p>
          <a:p>
            <a:r>
              <a:rPr lang="en-US" dirty="0"/>
              <a:t>Azure AD Identity Protection</a:t>
            </a:r>
          </a:p>
          <a:p>
            <a:r>
              <a:rPr lang="en-US" dirty="0"/>
              <a:t>Self-Service Password Reset</a:t>
            </a:r>
          </a:p>
          <a:p>
            <a:r>
              <a:rPr lang="en-US" dirty="0"/>
              <a:t>Lab and Review Questions</a:t>
            </a:r>
          </a:p>
        </p:txBody>
      </p:sp>
    </p:spTree>
    <p:extLst>
      <p:ext uri="{BB962C8B-B14F-4D97-AF65-F5344CB8AC3E}">
        <p14:creationId xmlns:p14="http://schemas.microsoft.com/office/powerpoint/2010/main" val="355124412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Self-Service Password Reset</a:t>
            </a:r>
          </a:p>
        </p:txBody>
      </p:sp>
    </p:spTree>
    <p:extLst>
      <p:ext uri="{BB962C8B-B14F-4D97-AF65-F5344CB8AC3E}">
        <p14:creationId xmlns:p14="http://schemas.microsoft.com/office/powerpoint/2010/main" val="2037387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BF4A-49DE-4269-B143-00DAE827CD43}"/>
              </a:ext>
            </a:extLst>
          </p:cNvPr>
          <p:cNvSpPr>
            <a:spLocks noGrp="1"/>
          </p:cNvSpPr>
          <p:nvPr>
            <p:ph type="title"/>
          </p:nvPr>
        </p:nvSpPr>
        <p:spPr/>
        <p:txBody>
          <a:bodyPr/>
          <a:lstStyle/>
          <a:p>
            <a:r>
              <a:rPr lang="en-US" dirty="0"/>
              <a:t>Self-Service Password Reset (SSPR) Overview</a:t>
            </a:r>
          </a:p>
        </p:txBody>
      </p:sp>
      <p:sp>
        <p:nvSpPr>
          <p:cNvPr id="3" name="Text Placeholder 2">
            <a:extLst>
              <a:ext uri="{FF2B5EF4-FFF2-40B4-BE49-F238E27FC236}">
                <a16:creationId xmlns:a16="http://schemas.microsoft.com/office/drawing/2014/main" id="{1DB16FCD-357A-4D38-AC55-5DB2992ACA37}"/>
              </a:ext>
            </a:extLst>
          </p:cNvPr>
          <p:cNvSpPr>
            <a:spLocks noGrp="1"/>
          </p:cNvSpPr>
          <p:nvPr>
            <p:ph type="body" sz="quarter" idx="10"/>
          </p:nvPr>
        </p:nvSpPr>
        <p:spPr>
          <a:xfrm>
            <a:off x="584200" y="1435497"/>
            <a:ext cx="11018520" cy="2499146"/>
          </a:xfrm>
        </p:spPr>
        <p:txBody>
          <a:bodyPr/>
          <a:lstStyle/>
          <a:p>
            <a:r>
              <a:rPr lang="en-US" dirty="0"/>
              <a:t>Self-Service Password Rest</a:t>
            </a:r>
          </a:p>
          <a:p>
            <a:r>
              <a:rPr lang="en-US" dirty="0"/>
              <a:t>SSPR Authentication Methods</a:t>
            </a:r>
          </a:p>
          <a:p>
            <a:r>
              <a:rPr lang="en-US" dirty="0"/>
              <a:t>SSPR Registration </a:t>
            </a:r>
          </a:p>
          <a:p>
            <a:r>
              <a:rPr lang="en-US" dirty="0"/>
              <a:t>Comparing SSPR to MFA</a:t>
            </a:r>
          </a:p>
          <a:p>
            <a:pPr marL="0" indent="0">
              <a:buNone/>
            </a:pPr>
            <a:endParaRPr lang="en-US" dirty="0"/>
          </a:p>
        </p:txBody>
      </p:sp>
    </p:spTree>
    <p:extLst>
      <p:ext uri="{BB962C8B-B14F-4D97-AF65-F5344CB8AC3E}">
        <p14:creationId xmlns:p14="http://schemas.microsoft.com/office/powerpoint/2010/main" val="72790582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Configuring Self-Service Password Reset</a:t>
            </a:r>
          </a:p>
        </p:txBody>
      </p:sp>
      <p:sp>
        <p:nvSpPr>
          <p:cNvPr id="6" name="Text Placeholder 5"/>
          <p:cNvSpPr>
            <a:spLocks noGrp="1"/>
          </p:cNvSpPr>
          <p:nvPr>
            <p:ph type="body" sz="quarter" idx="10"/>
          </p:nvPr>
        </p:nvSpPr>
        <p:spPr>
          <a:xfrm>
            <a:off x="474870" y="5003645"/>
            <a:ext cx="11018520" cy="1426972"/>
          </a:xfrm>
        </p:spPr>
        <p:txBody>
          <a:bodyPr/>
          <a:lstStyle/>
          <a:p>
            <a:r>
              <a:rPr lang="en-US" dirty="0"/>
              <a:t>Determine who will be enabled to use self-service password reset</a:t>
            </a:r>
          </a:p>
          <a:p>
            <a:r>
              <a:rPr lang="en-US" dirty="0"/>
              <a:t>Narrow your selection to specific groups</a:t>
            </a:r>
          </a:p>
        </p:txBody>
      </p:sp>
      <p:pic>
        <p:nvPicPr>
          <p:cNvPr id="5" name="Picture 4" descr="Screen shot of the Password reset - Properties page in Azure portal showing the options for which groups can be enabled for self-service password reset: None, Selected, and All.">
            <a:extLst>
              <a:ext uri="{FF2B5EF4-FFF2-40B4-BE49-F238E27FC236}">
                <a16:creationId xmlns:a16="http://schemas.microsoft.com/office/drawing/2014/main" id="{62FD1D67-9EAA-4F89-8B9F-7A9312BD22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76170" y="1435100"/>
            <a:ext cx="7804150" cy="3275330"/>
          </a:xfrm>
          <a:prstGeom prst="rect">
            <a:avLst/>
          </a:prstGeom>
          <a:noFill/>
          <a:ln>
            <a:solidFill>
              <a:schemeClr val="tx1"/>
            </a:solidFill>
          </a:ln>
        </p:spPr>
      </p:pic>
    </p:spTree>
    <p:extLst>
      <p:ext uri="{BB962C8B-B14F-4D97-AF65-F5344CB8AC3E}">
        <p14:creationId xmlns:p14="http://schemas.microsoft.com/office/powerpoint/2010/main" val="84175625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Authentication Methods for Password Reset</a:t>
            </a:r>
          </a:p>
        </p:txBody>
      </p:sp>
      <p:sp>
        <p:nvSpPr>
          <p:cNvPr id="6" name="Text Placeholder 5"/>
          <p:cNvSpPr>
            <a:spLocks noGrp="1"/>
          </p:cNvSpPr>
          <p:nvPr>
            <p:ph type="body" sz="quarter" idx="10"/>
          </p:nvPr>
        </p:nvSpPr>
        <p:spPr>
          <a:xfrm>
            <a:off x="588263" y="1713618"/>
            <a:ext cx="6384037" cy="3717941"/>
          </a:xfrm>
        </p:spPr>
        <p:txBody>
          <a:bodyPr/>
          <a:lstStyle/>
          <a:p>
            <a:r>
              <a:rPr lang="en-US" b="1" dirty="0"/>
              <a:t>Choose the: </a:t>
            </a:r>
          </a:p>
          <a:p>
            <a:pPr lvl="1"/>
            <a:r>
              <a:rPr lang="en-US" dirty="0"/>
              <a:t>Number of authentication methods required to reset a password</a:t>
            </a:r>
          </a:p>
          <a:p>
            <a:pPr lvl="1"/>
            <a:r>
              <a:rPr lang="en-US" dirty="0"/>
              <a:t>Number of authentication methods available to users</a:t>
            </a:r>
          </a:p>
          <a:p>
            <a:r>
              <a:rPr lang="en-US" b="1" dirty="0"/>
              <a:t>Authentication methods include:</a:t>
            </a:r>
          </a:p>
          <a:p>
            <a:pPr lvl="1"/>
            <a:r>
              <a:rPr lang="en-US" dirty="0"/>
              <a:t>Email notification</a:t>
            </a:r>
          </a:p>
          <a:p>
            <a:pPr lvl="1"/>
            <a:r>
              <a:rPr lang="en-US" dirty="0"/>
              <a:t>Text or code sent to phone</a:t>
            </a:r>
          </a:p>
          <a:p>
            <a:pPr lvl="1"/>
            <a:r>
              <a:rPr lang="en-US" dirty="0"/>
              <a:t>Number of security questions to be registered and how many must be correctly answered</a:t>
            </a:r>
          </a:p>
        </p:txBody>
      </p:sp>
      <p:pic>
        <p:nvPicPr>
          <p:cNvPr id="7" name="Picture 6" descr="Screen shot from the Azure portal of the Password reset - Authentication methods page showing Azure AD authentication methods available and the number required.">
            <a:extLst>
              <a:ext uri="{FF2B5EF4-FFF2-40B4-BE49-F238E27FC236}">
                <a16:creationId xmlns:a16="http://schemas.microsoft.com/office/drawing/2014/main" id="{C31631D4-3230-4F25-8238-250636213A0A}"/>
              </a:ext>
            </a:extLst>
          </p:cNvPr>
          <p:cNvPicPr/>
          <p:nvPr/>
        </p:nvPicPr>
        <p:blipFill>
          <a:blip r:embed="rId3"/>
          <a:stretch>
            <a:fillRect/>
          </a:stretch>
        </p:blipFill>
        <p:spPr>
          <a:xfrm>
            <a:off x="7361193" y="1713618"/>
            <a:ext cx="4389007" cy="4268082"/>
          </a:xfrm>
          <a:prstGeom prst="rect">
            <a:avLst/>
          </a:prstGeom>
          <a:ln>
            <a:solidFill>
              <a:schemeClr val="tx1"/>
            </a:solidFill>
          </a:ln>
        </p:spPr>
      </p:pic>
    </p:spTree>
    <p:extLst>
      <p:ext uri="{BB962C8B-B14F-4D97-AF65-F5344CB8AC3E}">
        <p14:creationId xmlns:p14="http://schemas.microsoft.com/office/powerpoint/2010/main" val="205445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9861-43D6-4007-8BC8-319996D2B231}"/>
              </a:ext>
            </a:extLst>
          </p:cNvPr>
          <p:cNvSpPr>
            <a:spLocks noGrp="1"/>
          </p:cNvSpPr>
          <p:nvPr>
            <p:ph type="title"/>
          </p:nvPr>
        </p:nvSpPr>
        <p:spPr/>
        <p:txBody>
          <a:bodyPr/>
          <a:lstStyle/>
          <a:p>
            <a:r>
              <a:rPr lang="en-US" dirty="0"/>
              <a:t>SSPR Registration</a:t>
            </a:r>
          </a:p>
        </p:txBody>
      </p:sp>
      <p:sp>
        <p:nvSpPr>
          <p:cNvPr id="3" name="Text Placeholder 2">
            <a:extLst>
              <a:ext uri="{FF2B5EF4-FFF2-40B4-BE49-F238E27FC236}">
                <a16:creationId xmlns:a16="http://schemas.microsoft.com/office/drawing/2014/main" id="{8949C2E4-CB9E-431B-B365-5271E42E140B}"/>
              </a:ext>
            </a:extLst>
          </p:cNvPr>
          <p:cNvSpPr>
            <a:spLocks noGrp="1"/>
          </p:cNvSpPr>
          <p:nvPr>
            <p:ph type="body" sz="quarter" idx="10"/>
          </p:nvPr>
        </p:nvSpPr>
        <p:spPr>
          <a:xfrm>
            <a:off x="494748" y="1515008"/>
            <a:ext cx="4464878" cy="3791807"/>
          </a:xfrm>
        </p:spPr>
        <p:txBody>
          <a:bodyPr/>
          <a:lstStyle/>
          <a:p>
            <a:r>
              <a:rPr lang="en-US" dirty="0"/>
              <a:t>You can require users to register for SSPR</a:t>
            </a:r>
          </a:p>
          <a:p>
            <a:endParaRPr lang="en-US" dirty="0"/>
          </a:p>
          <a:p>
            <a:endParaRPr lang="en-US" dirty="0"/>
          </a:p>
          <a:p>
            <a:r>
              <a:rPr lang="en-US" dirty="0"/>
              <a:t>Two modes: interrupt and manage</a:t>
            </a:r>
          </a:p>
          <a:p>
            <a:r>
              <a:rPr lang="en-US" dirty="0"/>
              <a:t>MFA and SSPR now use the same registration process</a:t>
            </a:r>
          </a:p>
        </p:txBody>
      </p:sp>
      <p:pic>
        <p:nvPicPr>
          <p:cNvPr id="4" name="Picture 3" descr="Flow chart of MFA and SPPR registration process. ">
            <a:extLst>
              <a:ext uri="{FF2B5EF4-FFF2-40B4-BE49-F238E27FC236}">
                <a16:creationId xmlns:a16="http://schemas.microsoft.com/office/drawing/2014/main" id="{D14454E2-D58C-4DF9-9222-2E90E7A864F8}"/>
              </a:ext>
            </a:extLst>
          </p:cNvPr>
          <p:cNvPicPr>
            <a:picLocks noChangeAspect="1"/>
          </p:cNvPicPr>
          <p:nvPr/>
        </p:nvPicPr>
        <p:blipFill>
          <a:blip r:embed="rId3"/>
          <a:stretch>
            <a:fillRect/>
          </a:stretch>
        </p:blipFill>
        <p:spPr>
          <a:xfrm>
            <a:off x="4968474" y="1041278"/>
            <a:ext cx="6943726" cy="5439035"/>
          </a:xfrm>
          <a:prstGeom prst="rect">
            <a:avLst/>
          </a:prstGeom>
        </p:spPr>
      </p:pic>
      <p:pic>
        <p:nvPicPr>
          <p:cNvPr id="5" name="Picture 4" descr="Screenshot of the require users to register when signing in toggle. No is selected. ">
            <a:extLst>
              <a:ext uri="{FF2B5EF4-FFF2-40B4-BE49-F238E27FC236}">
                <a16:creationId xmlns:a16="http://schemas.microsoft.com/office/drawing/2014/main" id="{EA7EF3EC-646E-483E-B657-083331DDDC4C}"/>
              </a:ext>
            </a:extLst>
          </p:cNvPr>
          <p:cNvPicPr>
            <a:picLocks noChangeAspect="1"/>
          </p:cNvPicPr>
          <p:nvPr/>
        </p:nvPicPr>
        <p:blipFill>
          <a:blip r:embed="rId4"/>
          <a:stretch>
            <a:fillRect/>
          </a:stretch>
        </p:blipFill>
        <p:spPr>
          <a:xfrm>
            <a:off x="673169" y="2622480"/>
            <a:ext cx="2695575" cy="619125"/>
          </a:xfrm>
          <a:prstGeom prst="rect">
            <a:avLst/>
          </a:prstGeom>
        </p:spPr>
      </p:pic>
    </p:spTree>
    <p:extLst>
      <p:ext uri="{BB962C8B-B14F-4D97-AF65-F5344CB8AC3E}">
        <p14:creationId xmlns:p14="http://schemas.microsoft.com/office/powerpoint/2010/main" val="98512157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2DC77-F54B-45CD-B33F-CF43753F3139}"/>
              </a:ext>
            </a:extLst>
          </p:cNvPr>
          <p:cNvSpPr>
            <a:spLocks noGrp="1"/>
          </p:cNvSpPr>
          <p:nvPr>
            <p:ph type="title"/>
          </p:nvPr>
        </p:nvSpPr>
        <p:spPr/>
        <p:txBody>
          <a:bodyPr/>
          <a:lstStyle/>
          <a:p>
            <a:r>
              <a:rPr lang="en-US" dirty="0"/>
              <a:t>Comparing SSPR to MFA</a:t>
            </a:r>
          </a:p>
        </p:txBody>
      </p:sp>
      <p:graphicFrame>
        <p:nvGraphicFramePr>
          <p:cNvPr id="4" name="Table 3">
            <a:extLst>
              <a:ext uri="{FF2B5EF4-FFF2-40B4-BE49-F238E27FC236}">
                <a16:creationId xmlns:a16="http://schemas.microsoft.com/office/drawing/2014/main" id="{3F701E46-B025-4F09-8C0C-F715F42938A2}"/>
              </a:ext>
            </a:extLst>
          </p:cNvPr>
          <p:cNvGraphicFramePr>
            <a:graphicFrameLocks noGrp="1"/>
          </p:cNvGraphicFramePr>
          <p:nvPr>
            <p:extLst>
              <p:ext uri="{D42A27DB-BD31-4B8C-83A1-F6EECF244321}">
                <p14:modId xmlns:p14="http://schemas.microsoft.com/office/powerpoint/2010/main" val="4255389128"/>
              </p:ext>
            </p:extLst>
          </p:nvPr>
        </p:nvGraphicFramePr>
        <p:xfrm>
          <a:off x="584200" y="1435100"/>
          <a:ext cx="10210800" cy="4279904"/>
        </p:xfrm>
        <a:graphic>
          <a:graphicData uri="http://schemas.openxmlformats.org/drawingml/2006/table">
            <a:tbl>
              <a:tblPr firstRow="1" firstCol="1" bandRow="1">
                <a:tableStyleId>{5C22544A-7EE6-4342-B048-85BDC9FD1C3A}</a:tableStyleId>
              </a:tblPr>
              <a:tblGrid>
                <a:gridCol w="5105400">
                  <a:extLst>
                    <a:ext uri="{9D8B030D-6E8A-4147-A177-3AD203B41FA5}">
                      <a16:colId xmlns:a16="http://schemas.microsoft.com/office/drawing/2014/main" val="3378496436"/>
                    </a:ext>
                  </a:extLst>
                </a:gridCol>
                <a:gridCol w="5105400">
                  <a:extLst>
                    <a:ext uri="{9D8B030D-6E8A-4147-A177-3AD203B41FA5}">
                      <a16:colId xmlns:a16="http://schemas.microsoft.com/office/drawing/2014/main" val="1109543515"/>
                    </a:ext>
                  </a:extLst>
                </a:gridCol>
              </a:tblGrid>
              <a:tr h="534988">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Authentication Method</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Usage</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206097"/>
                  </a:ext>
                </a:extLst>
              </a:tr>
              <a:tr h="534988">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Password</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MFA and SSPR</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9120139"/>
                  </a:ext>
                </a:extLst>
              </a:tr>
              <a:tr h="534988">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Security questions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SSPR Only</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4592834"/>
                  </a:ext>
                </a:extLst>
              </a:tr>
              <a:tr h="534988">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Email address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SSPR Only</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94274631"/>
                  </a:ext>
                </a:extLst>
              </a:tr>
              <a:tr h="534988">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Microsoft Authenticator app</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MFA and Public Preview for SSPR</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8658330"/>
                  </a:ext>
                </a:extLst>
              </a:tr>
              <a:tr h="534988">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SMS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MFA and SSPR</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9584881"/>
                  </a:ext>
                </a:extLst>
              </a:tr>
              <a:tr h="534988">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Voice call</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MFA and SSPR</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99677"/>
                  </a:ext>
                </a:extLst>
              </a:tr>
              <a:tr h="534988">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App passwords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MFA only in certain cases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2634615"/>
                  </a:ext>
                </a:extLst>
              </a:tr>
            </a:tbl>
          </a:graphicData>
        </a:graphic>
      </p:graphicFrame>
    </p:spTree>
    <p:extLst>
      <p:ext uri="{BB962C8B-B14F-4D97-AF65-F5344CB8AC3E}">
        <p14:creationId xmlns:p14="http://schemas.microsoft.com/office/powerpoint/2010/main" val="268804004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9727"/>
            <a:ext cx="9308592" cy="498598"/>
          </a:xfrm>
        </p:spPr>
        <p:txBody>
          <a:bodyPr/>
          <a:lstStyle/>
          <a:p>
            <a:r>
              <a:rPr lang="en-US" dirty="0"/>
              <a:t>Lesson 04</a:t>
            </a:r>
            <a:r>
              <a:rPr lang="en-US"/>
              <a:t>: </a:t>
            </a:r>
            <a:r>
              <a:rPr lang="en-US" dirty="0"/>
              <a:t>Lab and </a:t>
            </a:r>
            <a:r>
              <a:rPr lang="en-US"/>
              <a:t>Review Questions</a:t>
            </a:r>
            <a:endParaRPr lang="en-US" dirty="0"/>
          </a:p>
        </p:txBody>
      </p:sp>
    </p:spTree>
    <p:extLst>
      <p:ext uri="{BB962C8B-B14F-4D97-AF65-F5344CB8AC3E}">
        <p14:creationId xmlns:p14="http://schemas.microsoft.com/office/powerpoint/2010/main" val="40012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 Azure AD Identity Protection</a:t>
            </a:r>
          </a:p>
        </p:txBody>
      </p:sp>
      <p:sp>
        <p:nvSpPr>
          <p:cNvPr id="3" name="Text Placeholder 2">
            <a:extLst>
              <a:ext uri="{FF2B5EF4-FFF2-40B4-BE49-F238E27FC236}">
                <a16:creationId xmlns:a16="http://schemas.microsoft.com/office/drawing/2014/main" id="{76AA030A-0331-4BAD-B57E-71AE2526CC18}"/>
              </a:ext>
            </a:extLst>
          </p:cNvPr>
          <p:cNvSpPr>
            <a:spLocks noGrp="1"/>
          </p:cNvSpPr>
          <p:nvPr>
            <p:ph type="body" sz="quarter" idx="10"/>
          </p:nvPr>
        </p:nvSpPr>
        <p:spPr>
          <a:xfrm>
            <a:off x="584200" y="1435497"/>
            <a:ext cx="10505831" cy="4407360"/>
          </a:xfrm>
        </p:spPr>
        <p:txBody>
          <a:bodyPr/>
          <a:lstStyle/>
          <a:p>
            <a:r>
              <a:rPr lang="en-US" dirty="0"/>
              <a:t>Adatum Corporation wants to take advantage of Azure AD Premium features for Identity Protection</a:t>
            </a:r>
            <a:endParaRPr lang="en-US" sz="2400" dirty="0"/>
          </a:p>
          <a:p>
            <a:pPr marL="685800" lvl="1" indent="-457200">
              <a:buFont typeface="Arial" panose="020B0604020202020204" pitchFamily="34" charset="0"/>
              <a:buChar char="•"/>
            </a:pPr>
            <a:r>
              <a:rPr lang="en-US" sz="2400" b="1" dirty="0"/>
              <a:t>Exercise 0</a:t>
            </a:r>
            <a:r>
              <a:rPr lang="en-US" sz="2400" dirty="0"/>
              <a:t>. Prepare the environment</a:t>
            </a:r>
          </a:p>
          <a:p>
            <a:pPr marL="685800" lvl="1" indent="-457200">
              <a:buFont typeface="Arial" panose="020B0604020202020204" pitchFamily="34" charset="0"/>
              <a:buChar char="•"/>
            </a:pPr>
            <a:r>
              <a:rPr lang="en-US" sz="2400" b="1" dirty="0"/>
              <a:t>Exercise 1</a:t>
            </a:r>
            <a:r>
              <a:rPr lang="en-US" sz="2400" dirty="0"/>
              <a:t>. Implement Azure MFA</a:t>
            </a:r>
          </a:p>
          <a:p>
            <a:pPr marL="685800" lvl="1" indent="-457200">
              <a:buFont typeface="Arial" panose="020B0604020202020204" pitchFamily="34" charset="0"/>
              <a:buChar char="•"/>
            </a:pPr>
            <a:r>
              <a:rPr lang="en-US" sz="2400" b="1" dirty="0"/>
              <a:t>Exercise 2</a:t>
            </a:r>
            <a:r>
              <a:rPr lang="en-US" sz="2400" dirty="0"/>
              <a:t>. Implement Azure AD Identity Protection</a:t>
            </a:r>
          </a:p>
          <a:p>
            <a:pPr marL="685800" lvl="1" indent="-457200">
              <a:buFont typeface="Arial" panose="020B0604020202020204" pitchFamily="34" charset="0"/>
              <a:buChar char="•"/>
            </a:pPr>
            <a:endParaRPr lang="en-US" sz="2400" dirty="0"/>
          </a:p>
          <a:p>
            <a:pPr marL="685800" lvl="1" indent="-457200">
              <a:buFont typeface="Arial" panose="020B0604020202020204" pitchFamily="34" charset="0"/>
              <a:buChar char="•"/>
            </a:pPr>
            <a:endParaRPr lang="en-US" sz="2400" dirty="0"/>
          </a:p>
          <a:p>
            <a:pPr marL="685800" lvl="1" indent="-457200">
              <a:buFont typeface="Arial" panose="020B0604020202020204" pitchFamily="34" charset="0"/>
              <a:buChar char="•"/>
            </a:pPr>
            <a:endParaRPr lang="en-US" sz="2400" dirty="0"/>
          </a:p>
          <a:p>
            <a:pPr marL="685800" lvl="1" indent="-457200">
              <a:buFont typeface="Arial" panose="020B0604020202020204" pitchFamily="34" charset="0"/>
              <a:buChar char="•"/>
            </a:pPr>
            <a:endParaRPr lang="en-US" sz="2400" dirty="0"/>
          </a:p>
          <a:p>
            <a:pPr marL="228600" lvl="1" indent="0">
              <a:buNone/>
            </a:pPr>
            <a:r>
              <a:rPr lang="en-US" sz="2400" dirty="0"/>
              <a:t>Lab time: 60 minutes</a:t>
            </a:r>
          </a:p>
        </p:txBody>
      </p:sp>
    </p:spTree>
    <p:extLst>
      <p:ext uri="{BB962C8B-B14F-4D97-AF65-F5344CB8AC3E}">
        <p14:creationId xmlns:p14="http://schemas.microsoft.com/office/powerpoint/2010/main" val="234472831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 Self-Service Password Reset</a:t>
            </a:r>
          </a:p>
        </p:txBody>
      </p:sp>
      <p:sp>
        <p:nvSpPr>
          <p:cNvPr id="3" name="Text Placeholder 2">
            <a:extLst>
              <a:ext uri="{FF2B5EF4-FFF2-40B4-BE49-F238E27FC236}">
                <a16:creationId xmlns:a16="http://schemas.microsoft.com/office/drawing/2014/main" id="{76AA030A-0331-4BAD-B57E-71AE2526CC18}"/>
              </a:ext>
            </a:extLst>
          </p:cNvPr>
          <p:cNvSpPr>
            <a:spLocks noGrp="1"/>
          </p:cNvSpPr>
          <p:nvPr>
            <p:ph type="body" sz="quarter" idx="10"/>
          </p:nvPr>
        </p:nvSpPr>
        <p:spPr>
          <a:xfrm>
            <a:off x="584200" y="1435497"/>
            <a:ext cx="10505831" cy="4407360"/>
          </a:xfrm>
        </p:spPr>
        <p:txBody>
          <a:bodyPr/>
          <a:lstStyle/>
          <a:p>
            <a:r>
              <a:rPr lang="en-US" dirty="0"/>
              <a:t>Adatum Corporation wants to take advantage of Azure AD Premium features for Self-Service Password Reset</a:t>
            </a:r>
            <a:endParaRPr lang="en-US" sz="2400" dirty="0"/>
          </a:p>
          <a:p>
            <a:pPr marL="685800" lvl="1" indent="-457200">
              <a:buFont typeface="Arial" panose="020B0604020202020204" pitchFamily="34" charset="0"/>
              <a:buChar char="•"/>
            </a:pPr>
            <a:r>
              <a:rPr lang="en-US" sz="2400" b="1" dirty="0"/>
              <a:t>Exercise 1</a:t>
            </a:r>
            <a:r>
              <a:rPr lang="en-US" sz="2400" dirty="0"/>
              <a:t>. Manage Azure AD users and groups</a:t>
            </a:r>
          </a:p>
          <a:p>
            <a:pPr marL="685800" lvl="1" indent="-457200">
              <a:buFont typeface="Arial" panose="020B0604020202020204" pitchFamily="34" charset="0"/>
              <a:buChar char="•"/>
            </a:pPr>
            <a:r>
              <a:rPr lang="en-US" sz="2400" b="1" dirty="0"/>
              <a:t>Exercise 2</a:t>
            </a:r>
            <a:r>
              <a:rPr lang="en-US" sz="2400" dirty="0"/>
              <a:t>. Manage Azure AD-integrated SaaS applications.</a:t>
            </a:r>
          </a:p>
          <a:p>
            <a:pPr marL="685800" lvl="1" indent="-457200">
              <a:buFont typeface="Arial" panose="020B0604020202020204" pitchFamily="34" charset="0"/>
              <a:buChar char="•"/>
            </a:pPr>
            <a:endParaRPr lang="en-US" sz="2400" dirty="0"/>
          </a:p>
          <a:p>
            <a:pPr marL="685800" lvl="1" indent="-457200">
              <a:buFont typeface="Arial" panose="020B0604020202020204" pitchFamily="34" charset="0"/>
              <a:buChar char="•"/>
            </a:pPr>
            <a:endParaRPr lang="en-US" sz="2400" dirty="0"/>
          </a:p>
          <a:p>
            <a:pPr marL="685800" lvl="1" indent="-457200">
              <a:buFont typeface="Arial" panose="020B0604020202020204" pitchFamily="34" charset="0"/>
              <a:buChar char="•"/>
            </a:pPr>
            <a:endParaRPr lang="en-US" sz="2400" dirty="0"/>
          </a:p>
          <a:p>
            <a:pPr marL="685800" lvl="1" indent="-457200">
              <a:buFont typeface="Arial" panose="020B0604020202020204" pitchFamily="34" charset="0"/>
              <a:buChar char="•"/>
            </a:pPr>
            <a:endParaRPr lang="en-US" sz="2400" dirty="0"/>
          </a:p>
          <a:p>
            <a:pPr marL="685800" lvl="1" indent="-457200">
              <a:buFont typeface="Arial" panose="020B0604020202020204" pitchFamily="34" charset="0"/>
              <a:buChar char="•"/>
            </a:pPr>
            <a:endParaRPr lang="en-US" sz="2400" dirty="0"/>
          </a:p>
          <a:p>
            <a:pPr marL="228600" lvl="1" indent="0">
              <a:buNone/>
            </a:pPr>
            <a:r>
              <a:rPr lang="en-US" sz="2400" dirty="0"/>
              <a:t>Lab time: 60 minutes</a:t>
            </a:r>
          </a:p>
        </p:txBody>
      </p:sp>
    </p:spTree>
    <p:extLst>
      <p:ext uri="{BB962C8B-B14F-4D97-AF65-F5344CB8AC3E}">
        <p14:creationId xmlns:p14="http://schemas.microsoft.com/office/powerpoint/2010/main" val="47087001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Module Review Questions</a:t>
            </a:r>
          </a:p>
        </p:txBody>
      </p:sp>
    </p:spTree>
    <p:extLst>
      <p:ext uri="{BB962C8B-B14F-4D97-AF65-F5344CB8AC3E}">
        <p14:creationId xmlns:p14="http://schemas.microsoft.com/office/powerpoint/2010/main" val="52649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Multi-Factor Authentication</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BF4A-49DE-4269-B143-00DAE827CD43}"/>
              </a:ext>
            </a:extLst>
          </p:cNvPr>
          <p:cNvSpPr>
            <a:spLocks noGrp="1"/>
          </p:cNvSpPr>
          <p:nvPr>
            <p:ph type="title"/>
          </p:nvPr>
        </p:nvSpPr>
        <p:spPr/>
        <p:txBody>
          <a:bodyPr/>
          <a:lstStyle/>
          <a:p>
            <a:r>
              <a:rPr lang="en-US" dirty="0"/>
              <a:t>Multi-Factor Authentication (MFA) Overview</a:t>
            </a:r>
          </a:p>
        </p:txBody>
      </p:sp>
      <p:sp>
        <p:nvSpPr>
          <p:cNvPr id="3" name="Text Placeholder 2">
            <a:extLst>
              <a:ext uri="{FF2B5EF4-FFF2-40B4-BE49-F238E27FC236}">
                <a16:creationId xmlns:a16="http://schemas.microsoft.com/office/drawing/2014/main" id="{1DB16FCD-357A-4D38-AC55-5DB2992ACA37}"/>
              </a:ext>
            </a:extLst>
          </p:cNvPr>
          <p:cNvSpPr>
            <a:spLocks noGrp="1"/>
          </p:cNvSpPr>
          <p:nvPr>
            <p:ph type="body" sz="quarter" idx="10"/>
          </p:nvPr>
        </p:nvSpPr>
        <p:spPr>
          <a:xfrm>
            <a:off x="584200" y="1435497"/>
            <a:ext cx="11018520" cy="4050340"/>
          </a:xfrm>
        </p:spPr>
        <p:txBody>
          <a:bodyPr/>
          <a:lstStyle/>
          <a:p>
            <a:r>
              <a:rPr lang="en-US" dirty="0"/>
              <a:t>Azure MFA Concepts</a:t>
            </a:r>
          </a:p>
          <a:p>
            <a:r>
              <a:rPr lang="en-US" dirty="0"/>
              <a:t>MFA Authentication Options</a:t>
            </a:r>
          </a:p>
          <a:p>
            <a:r>
              <a:rPr lang="en-US" dirty="0"/>
              <a:t>Enabling MFA</a:t>
            </a:r>
          </a:p>
          <a:p>
            <a:r>
              <a:rPr lang="en-US" dirty="0"/>
              <a:t>Requiring MFA</a:t>
            </a:r>
          </a:p>
          <a:p>
            <a:r>
              <a:rPr lang="en-US" dirty="0"/>
              <a:t>Trusted IPs</a:t>
            </a:r>
          </a:p>
          <a:p>
            <a:r>
              <a:rPr lang="en-US" dirty="0"/>
              <a:t>One-time Bypass</a:t>
            </a:r>
          </a:p>
          <a:p>
            <a:r>
              <a:rPr lang="en-US" dirty="0"/>
              <a:t>Fraud Alerts</a:t>
            </a:r>
          </a:p>
          <a:p>
            <a:r>
              <a:rPr lang="en-US" dirty="0"/>
              <a:t>MFA Licensing and Pricing</a:t>
            </a:r>
          </a:p>
        </p:txBody>
      </p:sp>
    </p:spTree>
    <p:extLst>
      <p:ext uri="{BB962C8B-B14F-4D97-AF65-F5344CB8AC3E}">
        <p14:creationId xmlns:p14="http://schemas.microsoft.com/office/powerpoint/2010/main" val="20930213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D94034-BCBF-45A8-ACA7-9AA55FD467C2}"/>
              </a:ext>
            </a:extLst>
          </p:cNvPr>
          <p:cNvSpPr>
            <a:spLocks noGrp="1"/>
          </p:cNvSpPr>
          <p:nvPr>
            <p:ph type="title"/>
          </p:nvPr>
        </p:nvSpPr>
        <p:spPr>
          <a:xfrm>
            <a:off x="588263" y="457200"/>
            <a:ext cx="11018520" cy="553998"/>
          </a:xfrm>
        </p:spPr>
        <p:txBody>
          <a:bodyPr/>
          <a:lstStyle/>
          <a:p>
            <a:r>
              <a:rPr lang="en-US" b="1" dirty="0"/>
              <a:t>Azure MFA Concepts</a:t>
            </a:r>
          </a:p>
        </p:txBody>
      </p:sp>
      <p:sp>
        <p:nvSpPr>
          <p:cNvPr id="4" name="Text Placeholder 3">
            <a:extLst>
              <a:ext uri="{FF2B5EF4-FFF2-40B4-BE49-F238E27FC236}">
                <a16:creationId xmlns:a16="http://schemas.microsoft.com/office/drawing/2014/main" id="{9F16CB3C-AEAE-40AD-A646-BF43D54B62AF}"/>
              </a:ext>
            </a:extLst>
          </p:cNvPr>
          <p:cNvSpPr>
            <a:spLocks noGrp="1"/>
          </p:cNvSpPr>
          <p:nvPr>
            <p:ph type="body" sz="quarter" idx="10"/>
          </p:nvPr>
        </p:nvSpPr>
        <p:spPr>
          <a:xfrm>
            <a:off x="584200" y="3492897"/>
            <a:ext cx="11018520" cy="2646878"/>
          </a:xfrm>
        </p:spPr>
        <p:txBody>
          <a:bodyPr/>
          <a:lstStyle/>
          <a:p>
            <a:r>
              <a:rPr lang="en-US" dirty="0"/>
              <a:t>The security of MFA two-step verification lies in its layered approach</a:t>
            </a:r>
          </a:p>
          <a:p>
            <a:r>
              <a:rPr lang="en-US" dirty="0"/>
              <a:t>Authentication methods include:</a:t>
            </a:r>
          </a:p>
          <a:p>
            <a:pPr lvl="1"/>
            <a:r>
              <a:rPr lang="en-US" sz="2400" dirty="0"/>
              <a:t>Something you know (typically a password)</a:t>
            </a:r>
          </a:p>
          <a:p>
            <a:pPr lvl="1"/>
            <a:r>
              <a:rPr lang="en-US" sz="2400" dirty="0"/>
              <a:t>Something you have (a trusted device that is not easily duplicated, like a phone)</a:t>
            </a:r>
          </a:p>
          <a:p>
            <a:pPr lvl="1"/>
            <a:r>
              <a:rPr lang="en-US" sz="2400" dirty="0"/>
              <a:t>Something you are (biometrics)</a:t>
            </a:r>
            <a:endParaRPr lang="en-US" dirty="0"/>
          </a:p>
        </p:txBody>
      </p:sp>
      <p:pic>
        <p:nvPicPr>
          <p:cNvPr id="6" name="Picture 5" descr="Graphic with icons representing various factors or methods that can be used as an additional form of authentication: username and password sign-in, device, USB device, smart card with chip, and certificate.">
            <a:extLst>
              <a:ext uri="{FF2B5EF4-FFF2-40B4-BE49-F238E27FC236}">
                <a16:creationId xmlns:a16="http://schemas.microsoft.com/office/drawing/2014/main" id="{365E51D3-7A6C-4231-AFB5-DBE614792201}"/>
              </a:ext>
            </a:extLst>
          </p:cNvPr>
          <p:cNvPicPr>
            <a:picLocks noChangeAspect="1"/>
          </p:cNvPicPr>
          <p:nvPr/>
        </p:nvPicPr>
        <p:blipFill>
          <a:blip r:embed="rId3"/>
          <a:stretch>
            <a:fillRect/>
          </a:stretch>
        </p:blipFill>
        <p:spPr>
          <a:xfrm>
            <a:off x="1060597" y="1515158"/>
            <a:ext cx="9279055" cy="1660662"/>
          </a:xfrm>
          <a:prstGeom prst="rect">
            <a:avLst/>
          </a:prstGeom>
        </p:spPr>
      </p:pic>
    </p:spTree>
    <p:extLst>
      <p:ext uri="{BB962C8B-B14F-4D97-AF65-F5344CB8AC3E}">
        <p14:creationId xmlns:p14="http://schemas.microsoft.com/office/powerpoint/2010/main" val="24208666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CA54-660F-407D-8EBD-9E7B18B3F9A6}"/>
              </a:ext>
            </a:extLst>
          </p:cNvPr>
          <p:cNvSpPr>
            <a:spLocks noGrp="1"/>
          </p:cNvSpPr>
          <p:nvPr>
            <p:ph type="title"/>
          </p:nvPr>
        </p:nvSpPr>
        <p:spPr/>
        <p:txBody>
          <a:bodyPr/>
          <a:lstStyle/>
          <a:p>
            <a:r>
              <a:rPr lang="en-US" dirty="0"/>
              <a:t>MFA Authentication Options</a:t>
            </a:r>
          </a:p>
        </p:txBody>
      </p:sp>
      <p:sp>
        <p:nvSpPr>
          <p:cNvPr id="4" name="Text Placeholder 3">
            <a:extLst>
              <a:ext uri="{FF2B5EF4-FFF2-40B4-BE49-F238E27FC236}">
                <a16:creationId xmlns:a16="http://schemas.microsoft.com/office/drawing/2014/main" id="{AFBA714B-9974-4A86-A65E-437494D38CF3}"/>
              </a:ext>
            </a:extLst>
          </p:cNvPr>
          <p:cNvSpPr>
            <a:spLocks noGrp="1"/>
          </p:cNvSpPr>
          <p:nvPr>
            <p:ph type="body" sz="quarter" idx="10"/>
          </p:nvPr>
        </p:nvSpPr>
        <p:spPr>
          <a:xfrm>
            <a:off x="584200" y="1435497"/>
            <a:ext cx="5829300" cy="3705630"/>
          </a:xfrm>
        </p:spPr>
        <p:txBody>
          <a:bodyPr/>
          <a:lstStyle/>
          <a:p>
            <a:pPr lvl="0"/>
            <a:r>
              <a:rPr lang="en-US" b="1" dirty="0"/>
              <a:t>Phone Call </a:t>
            </a:r>
            <a:r>
              <a:rPr lang="en-US" dirty="0"/>
              <a:t>- automated</a:t>
            </a:r>
          </a:p>
          <a:p>
            <a:pPr lvl="0"/>
            <a:r>
              <a:rPr lang="en-US" b="1" dirty="0"/>
              <a:t>Text Message</a:t>
            </a:r>
            <a:r>
              <a:rPr lang="en-US" dirty="0"/>
              <a:t> - A six-digit code is sent to the user’s cell phone</a:t>
            </a:r>
          </a:p>
          <a:p>
            <a:pPr lvl="0"/>
            <a:r>
              <a:rPr lang="en-US" b="1" dirty="0"/>
              <a:t>Mobile App Notification</a:t>
            </a:r>
            <a:r>
              <a:rPr lang="en-US" dirty="0"/>
              <a:t> – push notification</a:t>
            </a:r>
            <a:endParaRPr lang="en-US" b="1" dirty="0"/>
          </a:p>
          <a:p>
            <a:pPr lvl="0"/>
            <a:r>
              <a:rPr lang="en-US" b="1" dirty="0"/>
              <a:t>Mobile app verification code</a:t>
            </a:r>
            <a:r>
              <a:rPr lang="en-US" dirty="0"/>
              <a:t> - A six-digit code is sent to the user mobile app</a:t>
            </a:r>
          </a:p>
        </p:txBody>
      </p:sp>
      <p:pic>
        <p:nvPicPr>
          <p:cNvPr id="6" name="Picture 5" descr="Screenshot of MFA users settings page with options to allow or disallow users to create app passwords to sign in to non-browser apps. Also different verification options that can be selected by users, and a checkbox to enable users to remember MFA on devices they trust.">
            <a:extLst>
              <a:ext uri="{FF2B5EF4-FFF2-40B4-BE49-F238E27FC236}">
                <a16:creationId xmlns:a16="http://schemas.microsoft.com/office/drawing/2014/main" id="{1990A0F5-BEC4-40F7-9B0F-0D78F97C8855}"/>
              </a:ext>
            </a:extLst>
          </p:cNvPr>
          <p:cNvPicPr>
            <a:picLocks noChangeAspect="1"/>
          </p:cNvPicPr>
          <p:nvPr/>
        </p:nvPicPr>
        <p:blipFill>
          <a:blip r:embed="rId3"/>
          <a:stretch>
            <a:fillRect/>
          </a:stretch>
        </p:blipFill>
        <p:spPr>
          <a:xfrm>
            <a:off x="7624376" y="1448525"/>
            <a:ext cx="3613077" cy="3034985"/>
          </a:xfrm>
          <a:prstGeom prst="rect">
            <a:avLst/>
          </a:prstGeom>
        </p:spPr>
      </p:pic>
    </p:spTree>
    <p:extLst>
      <p:ext uri="{BB962C8B-B14F-4D97-AF65-F5344CB8AC3E}">
        <p14:creationId xmlns:p14="http://schemas.microsoft.com/office/powerpoint/2010/main" val="5518645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16319-DEA2-46D7-9EEF-96F74DE4B717}"/>
              </a:ext>
            </a:extLst>
          </p:cNvPr>
          <p:cNvSpPr>
            <a:spLocks noGrp="1"/>
          </p:cNvSpPr>
          <p:nvPr>
            <p:ph type="title"/>
          </p:nvPr>
        </p:nvSpPr>
        <p:spPr/>
        <p:txBody>
          <a:bodyPr/>
          <a:lstStyle/>
          <a:p>
            <a:r>
              <a:rPr lang="en-US" dirty="0"/>
              <a:t>Enabling MFA</a:t>
            </a:r>
          </a:p>
        </p:txBody>
      </p:sp>
      <p:sp>
        <p:nvSpPr>
          <p:cNvPr id="5" name="Text Placeholder 4">
            <a:extLst>
              <a:ext uri="{FF2B5EF4-FFF2-40B4-BE49-F238E27FC236}">
                <a16:creationId xmlns:a16="http://schemas.microsoft.com/office/drawing/2014/main" id="{7174F609-FE05-4A22-A093-740991EF5F96}"/>
              </a:ext>
            </a:extLst>
          </p:cNvPr>
          <p:cNvSpPr>
            <a:spLocks noGrp="1"/>
          </p:cNvSpPr>
          <p:nvPr>
            <p:ph type="body" sz="quarter" idx="10"/>
          </p:nvPr>
        </p:nvSpPr>
        <p:spPr>
          <a:xfrm>
            <a:off x="586390" y="1434370"/>
            <a:ext cx="5585810" cy="5515356"/>
          </a:xfrm>
        </p:spPr>
        <p:txBody>
          <a:bodyPr/>
          <a:lstStyle/>
          <a:p>
            <a:pPr marL="457200" indent="-457200">
              <a:buFont typeface="Arial" panose="020B0604020202020204" pitchFamily="34" charset="0"/>
              <a:buChar char="•"/>
            </a:pPr>
            <a:r>
              <a:rPr lang="en-US" dirty="0"/>
              <a:t>Select the users that you want to modify and enable for MFA</a:t>
            </a:r>
          </a:p>
          <a:p>
            <a:pPr marL="457200" indent="-457200">
              <a:buFont typeface="Arial" panose="020B0604020202020204" pitchFamily="34" charset="0"/>
              <a:buChar char="•"/>
            </a:pPr>
            <a:r>
              <a:rPr lang="en-US" dirty="0"/>
              <a:t>Can also bulk enable groups of users with PowerShell</a:t>
            </a:r>
          </a:p>
          <a:p>
            <a:pPr marL="457200" indent="-457200">
              <a:buFont typeface="Arial" panose="020B0604020202020204" pitchFamily="34" charset="0"/>
              <a:buChar char="•"/>
            </a:pPr>
            <a:r>
              <a:rPr lang="en-US" dirty="0"/>
              <a:t>On first-time sign-in, after MFA has been enabled, users are prompted to configure their MFA settings</a:t>
            </a:r>
          </a:p>
          <a:p>
            <a:pPr marL="457200" indent="-457200">
              <a:buFont typeface="Arial" panose="020B0604020202020204" pitchFamily="34" charset="0"/>
              <a:buChar char="•"/>
            </a:pPr>
            <a:r>
              <a:rPr lang="en-US" dirty="0"/>
              <a:t>Azure MFA is included free of charge for global administrator security</a:t>
            </a:r>
          </a:p>
          <a:p>
            <a:pPr marL="457200" indent="-457200">
              <a:buFont typeface="Arial" panose="020B0604020202020204" pitchFamily="34" charset="0"/>
              <a:buChar char="•"/>
            </a:pPr>
            <a:endParaRPr lang="en-US" dirty="0"/>
          </a:p>
        </p:txBody>
      </p:sp>
      <p:pic>
        <p:nvPicPr>
          <p:cNvPr id="7" name="Picture 6" descr="Screenshot of the multi-factor authentication user page. Several users are selected. Drop-downs are shown for Views and Multi-Factor Auth status.">
            <a:extLst>
              <a:ext uri="{FF2B5EF4-FFF2-40B4-BE49-F238E27FC236}">
                <a16:creationId xmlns:a16="http://schemas.microsoft.com/office/drawing/2014/main" id="{F0CDEA76-8075-4ABE-872A-06098F2358B1}"/>
              </a:ext>
            </a:extLst>
          </p:cNvPr>
          <p:cNvPicPr>
            <a:picLocks noChangeAspect="1"/>
          </p:cNvPicPr>
          <p:nvPr/>
        </p:nvPicPr>
        <p:blipFill>
          <a:blip r:embed="rId3"/>
          <a:stretch>
            <a:fillRect/>
          </a:stretch>
        </p:blipFill>
        <p:spPr>
          <a:xfrm>
            <a:off x="6614705" y="1558398"/>
            <a:ext cx="5220429" cy="4077269"/>
          </a:xfrm>
          <a:prstGeom prst="rect">
            <a:avLst/>
          </a:prstGeom>
        </p:spPr>
      </p:pic>
    </p:spTree>
    <p:extLst>
      <p:ext uri="{BB962C8B-B14F-4D97-AF65-F5344CB8AC3E}">
        <p14:creationId xmlns:p14="http://schemas.microsoft.com/office/powerpoint/2010/main" val="14670692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showing a Condition to test a user's access. The Condition will allow enforce MFA, or block the users access.">
            <a:extLst>
              <a:ext uri="{FF2B5EF4-FFF2-40B4-BE49-F238E27FC236}">
                <a16:creationId xmlns:a16="http://schemas.microsoft.com/office/drawing/2014/main" id="{FA0CD75C-D9BE-42D8-A727-BF3B243BFEC5}"/>
              </a:ext>
            </a:extLst>
          </p:cNvPr>
          <p:cNvPicPr>
            <a:picLocks noChangeAspect="1"/>
          </p:cNvPicPr>
          <p:nvPr/>
        </p:nvPicPr>
        <p:blipFill>
          <a:blip r:embed="rId3"/>
          <a:stretch>
            <a:fillRect/>
          </a:stretch>
        </p:blipFill>
        <p:spPr>
          <a:xfrm>
            <a:off x="393424" y="1248395"/>
            <a:ext cx="8641246" cy="3705225"/>
          </a:xfrm>
          <a:prstGeom prst="rect">
            <a:avLst/>
          </a:prstGeom>
        </p:spPr>
      </p:pic>
      <p:sp>
        <p:nvSpPr>
          <p:cNvPr id="17" name="Title 16"/>
          <p:cNvSpPr>
            <a:spLocks noGrp="1"/>
          </p:cNvSpPr>
          <p:nvPr>
            <p:ph type="title"/>
          </p:nvPr>
        </p:nvSpPr>
        <p:spPr/>
        <p:txBody>
          <a:bodyPr/>
          <a:lstStyle/>
          <a:p>
            <a:r>
              <a:rPr lang="en-US" dirty="0"/>
              <a:t>Requiring MFA</a:t>
            </a:r>
          </a:p>
        </p:txBody>
      </p:sp>
      <p:sp>
        <p:nvSpPr>
          <p:cNvPr id="6" name="Text Placeholder 2">
            <a:extLst>
              <a:ext uri="{FF2B5EF4-FFF2-40B4-BE49-F238E27FC236}">
                <a16:creationId xmlns:a16="http://schemas.microsoft.com/office/drawing/2014/main" id="{8B1A38D8-DE71-4164-966A-9E7D59E8DD66}"/>
              </a:ext>
            </a:extLst>
          </p:cNvPr>
          <p:cNvSpPr>
            <a:spLocks noGrp="1"/>
          </p:cNvSpPr>
          <p:nvPr>
            <p:ph type="body" sz="quarter" idx="10"/>
          </p:nvPr>
        </p:nvSpPr>
        <p:spPr>
          <a:xfrm>
            <a:off x="435112" y="5211970"/>
            <a:ext cx="10835861" cy="1339854"/>
          </a:xfrm>
        </p:spPr>
        <p:txBody>
          <a:bodyPr/>
          <a:lstStyle/>
          <a:p>
            <a:pPr>
              <a:lnSpc>
                <a:spcPct val="115000"/>
              </a:lnSpc>
              <a:spcBef>
                <a:spcPts val="0"/>
              </a:spcBef>
              <a:spcAft>
                <a:spcPts val="800"/>
              </a:spcAft>
            </a:pPr>
            <a:r>
              <a:rPr lang="en-US" sz="2400" dirty="0">
                <a:latin typeface="Open Sans" panose="020B0606030504020204" pitchFamily="34" charset="0"/>
                <a:ea typeface="Calibri" panose="020F0502020204030204" pitchFamily="34" charset="0"/>
                <a:cs typeface="Open Sans" panose="020B0606030504020204" pitchFamily="34" charset="0"/>
              </a:rPr>
              <a:t>Lets you enforce controls on access to apps based on specific conditions</a:t>
            </a:r>
          </a:p>
          <a:p>
            <a:r>
              <a:rPr lang="en-US" sz="2400" dirty="0">
                <a:latin typeface="Open Sans" panose="020B0606030504020204" pitchFamily="34" charset="0"/>
                <a:cs typeface="Open Sans" panose="020B0606030504020204" pitchFamily="34" charset="0"/>
              </a:rPr>
              <a:t>The combination of your conditions with your access controls represents a conditional access policy</a:t>
            </a:r>
          </a:p>
        </p:txBody>
      </p:sp>
      <p:sp>
        <p:nvSpPr>
          <p:cNvPr id="2" name="Rectangle 1">
            <a:extLst>
              <a:ext uri="{FF2B5EF4-FFF2-40B4-BE49-F238E27FC236}">
                <a16:creationId xmlns:a16="http://schemas.microsoft.com/office/drawing/2014/main" id="{8D7B45AB-AF40-4EC6-B1CA-B318686EEA1C}"/>
              </a:ext>
            </a:extLst>
          </p:cNvPr>
          <p:cNvSpPr/>
          <p:nvPr/>
        </p:nvSpPr>
        <p:spPr>
          <a:xfrm>
            <a:off x="9142898" y="2073362"/>
            <a:ext cx="2913268" cy="1857368"/>
          </a:xfrm>
          <a:prstGeom prst="rect">
            <a:avLst/>
          </a:prstGeom>
        </p:spPr>
        <p:txBody>
          <a:bodyPr wrap="square">
            <a:spAutoFit/>
          </a:bodyPr>
          <a:lstStyle/>
          <a:p>
            <a:pPr>
              <a:lnSpc>
                <a:spcPct val="115000"/>
              </a:lnSpc>
              <a:spcBef>
                <a:spcPts val="0"/>
              </a:spcBef>
              <a:spcAft>
                <a:spcPts val="800"/>
              </a:spcAft>
            </a:pPr>
            <a:r>
              <a:rPr lang="en-US" sz="2400" dirty="0">
                <a:latin typeface="Segoe UI Semilight" panose="020B0402040204020203" pitchFamily="34" charset="0"/>
                <a:ea typeface="Calibri" panose="020F0502020204030204" pitchFamily="34" charset="0"/>
                <a:cs typeface="Segoe UI Semilight" panose="020B0402040204020203" pitchFamily="34" charset="0"/>
              </a:rPr>
              <a:t>Conditions – “When this happens”</a:t>
            </a:r>
          </a:p>
          <a:p>
            <a:pPr>
              <a:lnSpc>
                <a:spcPct val="115000"/>
              </a:lnSpc>
              <a:spcBef>
                <a:spcPts val="0"/>
              </a:spcBef>
              <a:spcAft>
                <a:spcPts val="800"/>
              </a:spcAft>
            </a:pPr>
            <a:r>
              <a:rPr lang="en-US" sz="2400" dirty="0">
                <a:latin typeface="Segoe UI Semilight" panose="020B0402040204020203" pitchFamily="34" charset="0"/>
                <a:ea typeface="Calibri" panose="020F0502020204030204" pitchFamily="34" charset="0"/>
                <a:cs typeface="Segoe UI Semilight" panose="020B0402040204020203" pitchFamily="34" charset="0"/>
              </a:rPr>
              <a:t>Access controls – “Then do this”</a:t>
            </a:r>
          </a:p>
        </p:txBody>
      </p:sp>
    </p:spTree>
    <p:extLst>
      <p:ext uri="{BB962C8B-B14F-4D97-AF65-F5344CB8AC3E}">
        <p14:creationId xmlns:p14="http://schemas.microsoft.com/office/powerpoint/2010/main" val="70569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0454E-3B90-47F5-83E5-1DA57A46368E}"/>
              </a:ext>
            </a:extLst>
          </p:cNvPr>
          <p:cNvSpPr>
            <a:spLocks noGrp="1"/>
          </p:cNvSpPr>
          <p:nvPr>
            <p:ph type="title"/>
          </p:nvPr>
        </p:nvSpPr>
        <p:spPr/>
        <p:txBody>
          <a:bodyPr/>
          <a:lstStyle/>
          <a:p>
            <a:r>
              <a:rPr lang="en-US" dirty="0"/>
              <a:t>Trusted IPs</a:t>
            </a:r>
          </a:p>
        </p:txBody>
      </p:sp>
      <p:sp>
        <p:nvSpPr>
          <p:cNvPr id="3" name="Text Placeholder 2">
            <a:extLst>
              <a:ext uri="{FF2B5EF4-FFF2-40B4-BE49-F238E27FC236}">
                <a16:creationId xmlns:a16="http://schemas.microsoft.com/office/drawing/2014/main" id="{1888ADD8-F4F1-48DC-A542-FE45128AE952}"/>
              </a:ext>
            </a:extLst>
          </p:cNvPr>
          <p:cNvSpPr>
            <a:spLocks noGrp="1"/>
          </p:cNvSpPr>
          <p:nvPr>
            <p:ph type="body" sz="quarter" idx="10"/>
          </p:nvPr>
        </p:nvSpPr>
        <p:spPr>
          <a:xfrm>
            <a:off x="584200" y="1435497"/>
            <a:ext cx="5626100" cy="4136517"/>
          </a:xfrm>
        </p:spPr>
        <p:txBody>
          <a:bodyPr/>
          <a:lstStyle/>
          <a:p>
            <a:r>
              <a:rPr lang="en-US" dirty="0"/>
              <a:t>Allows federated users or IP address ranges to bypass two-step authentication</a:t>
            </a:r>
          </a:p>
          <a:p>
            <a:pPr lvl="0"/>
            <a:r>
              <a:rPr lang="en-US" dirty="0"/>
              <a:t>For </a:t>
            </a:r>
            <a:r>
              <a:rPr lang="en-US" b="1" dirty="0"/>
              <a:t>managed tenants</a:t>
            </a:r>
            <a:r>
              <a:rPr lang="en-US" dirty="0"/>
              <a:t>, you can specify IP ranges that can skip MFA</a:t>
            </a:r>
          </a:p>
          <a:p>
            <a:pPr lvl="0"/>
            <a:r>
              <a:rPr lang="en-US" dirty="0"/>
              <a:t>For </a:t>
            </a:r>
            <a:r>
              <a:rPr lang="en-US" b="1" dirty="0"/>
              <a:t>federated tenants</a:t>
            </a:r>
            <a:r>
              <a:rPr lang="en-US" dirty="0"/>
              <a:t>, you can specify IP ranges and you can also exempt AD FS claims users </a:t>
            </a:r>
          </a:p>
          <a:p>
            <a:endParaRPr lang="en-US" dirty="0"/>
          </a:p>
        </p:txBody>
      </p:sp>
      <p:pic>
        <p:nvPicPr>
          <p:cNvPr id="4" name="Picture 3" descr="Screenshot of the multi-factor authentication service settings page. Options are shown for bypassing the two-step authentication, either as a managed tenant via specific IP ranges, or as a federated user.">
            <a:extLst>
              <a:ext uri="{FF2B5EF4-FFF2-40B4-BE49-F238E27FC236}">
                <a16:creationId xmlns:a16="http://schemas.microsoft.com/office/drawing/2014/main" id="{EFD7BB32-0C00-496F-932F-69E10E873CA0}"/>
              </a:ext>
            </a:extLst>
          </p:cNvPr>
          <p:cNvPicPr/>
          <p:nvPr/>
        </p:nvPicPr>
        <p:blipFill rotWithShape="1">
          <a:blip r:embed="rId3">
            <a:extLst>
              <a:ext uri="{BEBA8EAE-BF5A-486C-A8C5-ECC9F3942E4B}">
                <a14:imgProps xmlns:a14="http://schemas.microsoft.com/office/drawing/2010/main">
                  <a14:imgLayer r:embed="rId4">
                    <a14:imgEffect>
                      <a14:sharpenSoften amount="60000"/>
                    </a14:imgEffect>
                  </a14:imgLayer>
                </a14:imgProps>
              </a:ext>
              <a:ext uri="{28A0092B-C50C-407E-A947-70E740481C1C}">
                <a14:useLocalDpi xmlns:a14="http://schemas.microsoft.com/office/drawing/2010/main" val="0"/>
              </a:ext>
            </a:extLst>
          </a:blip>
          <a:srcRect b="12514"/>
          <a:stretch/>
        </p:blipFill>
        <p:spPr bwMode="auto">
          <a:xfrm>
            <a:off x="6883400" y="1640840"/>
            <a:ext cx="4579937" cy="3353191"/>
          </a:xfrm>
          <a:prstGeom prst="rect">
            <a:avLst/>
          </a:prstGeom>
          <a:noFill/>
          <a:ln>
            <a:noFill/>
          </a:ln>
        </p:spPr>
      </p:pic>
    </p:spTree>
    <p:extLst>
      <p:ext uri="{BB962C8B-B14F-4D97-AF65-F5344CB8AC3E}">
        <p14:creationId xmlns:p14="http://schemas.microsoft.com/office/powerpoint/2010/main" val="152517436"/>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1903</Words>
  <Application>Microsoft Office PowerPoint</Application>
  <PresentationFormat>Widescreen</PresentationFormat>
  <Paragraphs>239</Paragraphs>
  <Slides>29</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Consolas</vt:lpstr>
      <vt:lpstr>Open Sans</vt:lpstr>
      <vt:lpstr>Segoe UI</vt:lpstr>
      <vt:lpstr>Segoe UI Light</vt:lpstr>
      <vt:lpstr>Segoe UI Semibold</vt:lpstr>
      <vt:lpstr>Segoe UI Semilight</vt:lpstr>
      <vt:lpstr>Wingdings</vt:lpstr>
      <vt:lpstr>WHITE TEMPLATE</vt:lpstr>
      <vt:lpstr>AZ-103T00A Module 10:  Securing Identities</vt:lpstr>
      <vt:lpstr>Module Overview</vt:lpstr>
      <vt:lpstr>Lesson 01: Multi-Factor Authentication</vt:lpstr>
      <vt:lpstr>Multi-Factor Authentication (MFA) Overview</vt:lpstr>
      <vt:lpstr>Azure MFA Concepts</vt:lpstr>
      <vt:lpstr>MFA Authentication Options</vt:lpstr>
      <vt:lpstr>Enabling MFA</vt:lpstr>
      <vt:lpstr>Requiring MFA</vt:lpstr>
      <vt:lpstr>Trusted IPs</vt:lpstr>
      <vt:lpstr>One-time Bypass</vt:lpstr>
      <vt:lpstr>Fraud Alerts</vt:lpstr>
      <vt:lpstr>MFA Licensing and Pricing</vt:lpstr>
      <vt:lpstr>Lesson 02: Azure AD Identity Protection</vt:lpstr>
      <vt:lpstr>Azure AD Identity Protection Overview</vt:lpstr>
      <vt:lpstr>Azure AD Identity Protection</vt:lpstr>
      <vt:lpstr>Azure AD Risk Events</vt:lpstr>
      <vt:lpstr>User Risk Policy</vt:lpstr>
      <vt:lpstr>Sign-In Risk Policy</vt:lpstr>
      <vt:lpstr>Security Best Practices</vt:lpstr>
      <vt:lpstr>Lesson 03: Self-Service Password Reset</vt:lpstr>
      <vt:lpstr>Self-Service Password Reset (SSPR) Overview</vt:lpstr>
      <vt:lpstr>Configuring Self-Service Password Reset</vt:lpstr>
      <vt:lpstr>Authentication Methods for Password Reset</vt:lpstr>
      <vt:lpstr>SSPR Registration</vt:lpstr>
      <vt:lpstr>Comparing SSPR to MFA</vt:lpstr>
      <vt:lpstr>Lesson 04: Lab and Review Questions</vt:lpstr>
      <vt:lpstr>Lab – Azure AD Identity Protection</vt:lpstr>
      <vt:lpstr>Lab – Self-Service Password Reset</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2019-04-16T13:17:45Z</dcterms:created>
  <dcterms:modified xsi:type="dcterms:W3CDTF">2019-04-16T13:17:52Z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2019-04-16T13:17:52.0717940Z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0dcf3498-066d-41bb-b062-d90cadf7dbbe</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