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5"/>
  </p:notesMasterIdLst>
  <p:sldIdLst>
    <p:sldId id="1719" r:id="rId2"/>
    <p:sldId id="2021" r:id="rId3"/>
    <p:sldId id="1865" r:id="rId4"/>
    <p:sldId id="2013" r:id="rId5"/>
    <p:sldId id="1971" r:id="rId6"/>
    <p:sldId id="1972" r:id="rId7"/>
    <p:sldId id="1856" r:id="rId8"/>
    <p:sldId id="1857" r:id="rId9"/>
    <p:sldId id="1973" r:id="rId10"/>
    <p:sldId id="1974" r:id="rId11"/>
    <p:sldId id="1670" r:id="rId12"/>
    <p:sldId id="1863" r:id="rId13"/>
    <p:sldId id="2237" r:id="rId14"/>
    <p:sldId id="2009" r:id="rId15"/>
    <p:sldId id="2014" r:id="rId16"/>
    <p:sldId id="1959" r:id="rId17"/>
    <p:sldId id="1859" r:id="rId18"/>
    <p:sldId id="1961" r:id="rId19"/>
    <p:sldId id="1963" r:id="rId20"/>
    <p:sldId id="1964" r:id="rId21"/>
    <p:sldId id="1966" r:id="rId22"/>
    <p:sldId id="2010" r:id="rId23"/>
    <p:sldId id="2015" r:id="rId24"/>
    <p:sldId id="1953" r:id="rId25"/>
    <p:sldId id="1954" r:id="rId26"/>
    <p:sldId id="1885" r:id="rId27"/>
    <p:sldId id="1660" r:id="rId28"/>
    <p:sldId id="1887" r:id="rId29"/>
    <p:sldId id="1956" r:id="rId30"/>
    <p:sldId id="2018" r:id="rId31"/>
    <p:sldId id="2011" r:id="rId32"/>
    <p:sldId id="2016" r:id="rId33"/>
    <p:sldId id="1875" r:id="rId34"/>
    <p:sldId id="1876" r:id="rId35"/>
    <p:sldId id="1877" r:id="rId36"/>
    <p:sldId id="1878" r:id="rId37"/>
    <p:sldId id="1879" r:id="rId38"/>
    <p:sldId id="1880" r:id="rId39"/>
    <p:sldId id="2019" r:id="rId40"/>
    <p:sldId id="2007" r:id="rId41"/>
    <p:sldId id="2023" r:id="rId42"/>
    <p:sldId id="1907" r:id="rId43"/>
    <p:sldId id="223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82657" autoAdjust="0"/>
  </p:normalViewPr>
  <p:slideViewPr>
    <p:cSldViewPr snapToGrid="0">
      <p:cViewPr varScale="1">
        <p:scale>
          <a:sx n="95" d="100"/>
          <a:sy n="95" d="100"/>
        </p:scale>
        <p:origin x="816"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4/16/2019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youtube.com/watch?v=CGxNV_qKmqA"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a:p>
        </p:txBody>
      </p:sp>
    </p:spTree>
    <p:extLst>
      <p:ext uri="{BB962C8B-B14F-4D97-AF65-F5344CB8AC3E}">
        <p14:creationId xmlns:p14="http://schemas.microsoft.com/office/powerpoint/2010/main" val="270632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Users and groups are sourced from Azure Active Directory, which is commonly populated with credentials from on-premises directories, such as Active Directory. Note that RBAC access that you grant at parent scopes is inherited at child scopes.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531891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4/16/2019 6:16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644739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4/16/2019 6:16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57241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4/16/2019 6:16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95032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Built-in roles in Azure - https://docs.microsoft.com/en-us/azure/role-based-access-control/built-in-roles</a:t>
            </a:r>
          </a:p>
          <a:p>
            <a:r>
              <a:rPr lang="en-US" sz="882" kern="1200" dirty="0">
                <a:solidFill>
                  <a:schemeClr val="tx1"/>
                </a:solidFill>
                <a:effectLst/>
                <a:latin typeface="Segoe UI Light" pitchFamily="34" charset="0"/>
                <a:ea typeface="+mn-ea"/>
                <a:cs typeface="+mn-cs"/>
              </a:rPr>
              <a:t>Create custom roles for Azure Role-Based Access Control - https://docs.microsoft.com/en-us/azure/active-directory/role-based-access-control-custom-roles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4/16/2019 6:16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175166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4/16/2019 6:16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446497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a:p>
        </p:txBody>
      </p:sp>
    </p:spTree>
    <p:extLst>
      <p:ext uri="{BB962C8B-B14F-4D97-AF65-F5344CB8AC3E}">
        <p14:creationId xmlns:p14="http://schemas.microsoft.com/office/powerpoint/2010/main" val="1283879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Have you given any thought as to the type of users you will need?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Users can also be added to Azure AD through </a:t>
            </a:r>
            <a:r>
              <a:rPr lang="en-US" sz="882" b="1" kern="1200" dirty="0">
                <a:solidFill>
                  <a:schemeClr val="tx1"/>
                </a:solidFill>
                <a:effectLst/>
                <a:latin typeface="Segoe UI Light" pitchFamily="34" charset="0"/>
                <a:ea typeface="+mn-ea"/>
                <a:cs typeface="+mn-cs"/>
              </a:rPr>
              <a:t>Office 365 Admin Center,</a:t>
            </a:r>
            <a:r>
              <a:rPr lang="en-US" sz="882" kern="1200" dirty="0">
                <a:solidFill>
                  <a:schemeClr val="tx1"/>
                </a:solidFill>
                <a:effectLst/>
                <a:latin typeface="Segoe UI Light" pitchFamily="34" charset="0"/>
                <a:ea typeface="+mn-ea"/>
                <a:cs typeface="+mn-cs"/>
              </a:rPr>
              <a:t> </a:t>
            </a:r>
            <a:r>
              <a:rPr lang="en-US" sz="882" b="1" kern="1200" dirty="0">
                <a:solidFill>
                  <a:schemeClr val="tx1"/>
                </a:solidFill>
                <a:effectLst/>
                <a:latin typeface="Segoe UI Light" pitchFamily="34" charset="0"/>
                <a:ea typeface="+mn-ea"/>
                <a:cs typeface="+mn-cs"/>
              </a:rPr>
              <a:t>Microsoft Intune admin console</a:t>
            </a:r>
            <a:r>
              <a:rPr lang="en-US" sz="882" kern="1200" dirty="0">
                <a:solidFill>
                  <a:schemeClr val="tx1"/>
                </a:solidFill>
                <a:effectLst/>
                <a:latin typeface="Segoe UI Light" pitchFamily="34" charset="0"/>
                <a:ea typeface="+mn-ea"/>
                <a:cs typeface="+mn-cs"/>
              </a:rPr>
              <a:t>, and the </a:t>
            </a:r>
            <a:r>
              <a:rPr lang="en-US" sz="882" b="1" kern="1200" dirty="0">
                <a:solidFill>
                  <a:schemeClr val="tx1"/>
                </a:solidFill>
                <a:effectLst/>
                <a:latin typeface="Segoe UI Light" pitchFamily="34" charset="0"/>
                <a:ea typeface="+mn-ea"/>
                <a:cs typeface="+mn-cs"/>
              </a:rPr>
              <a:t>CLI</a:t>
            </a:r>
            <a:r>
              <a:rPr lang="en-US" sz="882" kern="1200" dirty="0">
                <a:solidFill>
                  <a:schemeClr val="tx1"/>
                </a:solidFill>
                <a:effectLst/>
                <a:latin typeface="Segoe UI Light" pitchFamily="34" charset="0"/>
                <a:ea typeface="+mn-ea"/>
                <a:cs typeface="+mn-cs"/>
              </a:rPr>
              <a:t>. Which of the options mentioned in this topic do you prefer?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4/16/2019 6:16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156700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2935463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Establish or implement a naming convention for usernames, display names and aliases. </a:t>
            </a:r>
            <a:r>
              <a:rPr lang="en-US" sz="900" dirty="0"/>
              <a:t>The password for the new users needs to conform to the password complexity rules you have set for your directory. User parameters include User Principal Name, Display Name, Given Name, Department, and Job Title.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Importing data into my directory - https://docs.microsoft.com/en-us/powershell/azure/active-directory/importing-data?view=azureadps-2.0 </a:t>
            </a:r>
          </a:p>
          <a:p>
            <a:r>
              <a:rPr lang="en-US" sz="882" kern="1200" dirty="0">
                <a:solidFill>
                  <a:schemeClr val="tx1"/>
                </a:solidFill>
                <a:effectLst/>
                <a:latin typeface="Segoe UI Light" pitchFamily="34" charset="0"/>
                <a:ea typeface="+mn-ea"/>
                <a:cs typeface="+mn-cs"/>
              </a:rPr>
              <a:t>New-ADUser - https://docs.microsoft.com/en-us/powershell/module/azuread/new-azureaduser?view=azureadps-2.0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355914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Have you given any thought to which groups you need to create? Would you directly assign or dynamically assign membership?</a:t>
            </a:r>
          </a:p>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4/16/2019 6:16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4/16/2019 6:16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0237615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a:p>
        </p:txBody>
      </p:sp>
    </p:spTree>
    <p:extLst>
      <p:ext uri="{BB962C8B-B14F-4D97-AF65-F5344CB8AC3E}">
        <p14:creationId xmlns:p14="http://schemas.microsoft.com/office/powerpoint/2010/main" val="2733925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a:p>
        </p:txBody>
      </p:sp>
    </p:spTree>
    <p:extLst>
      <p:ext uri="{BB962C8B-B14F-4D97-AF65-F5344CB8AC3E}">
        <p14:creationId xmlns:p14="http://schemas.microsoft.com/office/powerpoint/2010/main" val="1410351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Azure Policy Documentation - https://docs.microsoft.com/azure/azure-policy/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236231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The next four topics step you through creating an Azure policy. </a:t>
            </a:r>
          </a:p>
          <a:p>
            <a:r>
              <a:rPr lang="en-US" sz="882" kern="1200" dirty="0">
                <a:solidFill>
                  <a:schemeClr val="tx1"/>
                </a:solidFill>
                <a:effectLst/>
                <a:latin typeface="Segoe UI Light" pitchFamily="34" charset="0"/>
                <a:ea typeface="+mn-ea"/>
                <a:cs typeface="+mn-cs"/>
              </a:rPr>
              <a:t>✔ Even if you have only a few Policy Definitions, we recommend creating an Initiative Definition.</a:t>
            </a: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8635539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 Policy Definitions have a specific JSON format.  As an Azure Administrator you will not need to create files in this format, but you may want to take a look so you are familiar.  Review the available definitions in the portal and in GitHub. </a:t>
            </a:r>
          </a:p>
          <a:p>
            <a:r>
              <a:rPr lang="en-US" sz="882" kern="1200" dirty="0">
                <a:solidFill>
                  <a:schemeClr val="tx1"/>
                </a:solidFill>
                <a:effectLst/>
                <a:latin typeface="Segoe UI Light" pitchFamily="34" charset="0"/>
                <a:ea typeface="+mn-ea"/>
                <a:cs typeface="+mn-cs"/>
              </a:rPr>
              <a: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789882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Can you see how this will require some planning to organize your policies?</a:t>
            </a:r>
          </a:p>
          <a:p>
            <a:r>
              <a:rPr lang="en-US" sz="882" kern="1200" dirty="0">
                <a:solidFill>
                  <a:schemeClr val="tx1"/>
                </a:solidFill>
                <a:effectLst/>
                <a:latin typeface="Segoe UI Light" pitchFamily="34" charset="0"/>
                <a:ea typeface="+mn-ea"/>
                <a:cs typeface="+mn-cs"/>
              </a:rPr>
              <a:t> </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076101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Currently, an Initiative Definition can have up to 100 policies.  </a:t>
            </a:r>
          </a:p>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339911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4/16/2019 6:16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Policy evaluation happens about once an hour, which means that if you make changes to your policy definition and create a policy assignment then it will be re-evaluated over your resources within the hour.</a:t>
            </a:r>
          </a:p>
          <a:p>
            <a:endParaRPr lang="en-US" dirty="0"/>
          </a:p>
          <a:p>
            <a:r>
              <a:rPr lang="en-US" sz="1200" b="0" i="0" u="none" strike="noStrike" kern="1200" dirty="0">
                <a:solidFill>
                  <a:schemeClr val="tx1"/>
                </a:solidFill>
                <a:effectLst/>
                <a:latin typeface="+mn-lt"/>
                <a:ea typeface="+mn-ea"/>
                <a:cs typeface="+mn-cs"/>
              </a:rPr>
              <a:t>For more information, you can see:</a:t>
            </a:r>
          </a:p>
          <a:p>
            <a:r>
              <a:rPr lang="en-US" sz="1200" b="0" i="0" u="none" strike="noStrike" kern="1200" dirty="0">
                <a:solidFill>
                  <a:schemeClr val="tx1"/>
                </a:solidFill>
                <a:effectLst/>
                <a:latin typeface="+mn-lt"/>
                <a:ea typeface="+mn-ea"/>
                <a:cs typeface="+mn-cs"/>
              </a:rPr>
              <a:t>Video - Azure Resource Manager (ARM) Policies &amp; RBAC - </a:t>
            </a:r>
            <a:r>
              <a:rPr lang="en-US" sz="1200" b="0" i="0" u="none" strike="noStrike" kern="1200" dirty="0">
                <a:solidFill>
                  <a:schemeClr val="tx1"/>
                </a:solidFill>
                <a:effectLst/>
                <a:latin typeface="+mn-lt"/>
                <a:ea typeface="+mn-ea"/>
                <a:cs typeface="+mn-cs"/>
                <a:hlinkClick r:id="rId3"/>
              </a:rPr>
              <a:t>https://www.youtube.com/watch?v=CGxNV_qKmqA</a:t>
            </a:r>
            <a:r>
              <a:rPr lang="en-US" sz="1200" b="0" i="0" u="none" strike="noStrike" kern="1200" dirty="0">
                <a:solidFill>
                  <a:schemeClr val="tx1"/>
                </a:solidFill>
                <a:effectLst/>
                <a:latin typeface="+mn-lt"/>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695683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39</a:t>
            </a:fld>
            <a:endParaRPr lang="en-US"/>
          </a:p>
        </p:txBody>
      </p:sp>
    </p:spTree>
    <p:extLst>
      <p:ext uri="{BB962C8B-B14F-4D97-AF65-F5344CB8AC3E}">
        <p14:creationId xmlns:p14="http://schemas.microsoft.com/office/powerpoint/2010/main" val="37913744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the lab(s) most appropriate for your audience.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40</a:t>
            </a:fld>
            <a:endParaRPr lang="en-US"/>
          </a:p>
        </p:txBody>
      </p:sp>
    </p:spTree>
    <p:extLst>
      <p:ext uri="{BB962C8B-B14F-4D97-AF65-F5344CB8AC3E}">
        <p14:creationId xmlns:p14="http://schemas.microsoft.com/office/powerpoint/2010/main" val="3372728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4/16/2019 6:16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As you have time go through the Module Review questions in the student materials.</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43</a:t>
            </a:fld>
            <a:endParaRPr lang="en-US"/>
          </a:p>
        </p:txBody>
      </p:sp>
    </p:spTree>
    <p:extLst>
      <p:ext uri="{BB962C8B-B14F-4D97-AF65-F5344CB8AC3E}">
        <p14:creationId xmlns:p14="http://schemas.microsoft.com/office/powerpoint/2010/main" val="899605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Do you know how many subscriptions your organization has? Do you know how resources are organized into resource groups?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4/16/2019 6:16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549343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Which subscription model are you most interested in? </a:t>
            </a:r>
          </a:p>
          <a:p>
            <a:endParaRPr lang="en-US" dirty="0"/>
          </a:p>
          <a:p>
            <a:r>
              <a:rPr lang="en-US" dirty="0"/>
              <a:t>For more information, you can see:</a:t>
            </a:r>
          </a:p>
          <a:p>
            <a:r>
              <a:rPr lang="en-US" dirty="0"/>
              <a:t>Solution providers - https://www.microsoft.com/en-us/solution-providers/home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4/16/2019 6:16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83865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Credit card information is used for identity verification only. You won’t be charged for any services until you upgrade.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4/16/2019 6:16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70610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Account Administrators using a Microsoft account must log in every 2 years (or more frequently) to keep the account active. Inactive accounts are cancelled, and the related subscriptions removed. There are no login requirements if using a work or school account.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4/16/2019 6:16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57338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If you must create a lot of tags you will want to do that programmatically. You can use PowerShell or the CLI.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9252566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129979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45225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56831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881082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97977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904618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s://microsoft.sharepoint.com/teams/DevOps75/Shared%20Documents/General/JTA%20Azure%20DevOps%20Summary.docx?web=1"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6.emf"/></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007918"/>
            <a:ext cx="4167887" cy="2215991"/>
          </a:xfrm>
        </p:spPr>
        <p:txBody>
          <a:bodyPr/>
          <a:lstStyle/>
          <a:p>
            <a:r>
              <a:rPr lang="en-US" dirty="0"/>
              <a:t>AZ-103T00A</a:t>
            </a:r>
            <a:br>
              <a:rPr lang="en-US" dirty="0"/>
            </a:br>
            <a:r>
              <a:rPr lang="en-US" dirty="0"/>
              <a:t>Module 11: </a:t>
            </a:r>
            <a:br>
              <a:rPr lang="en-US" dirty="0"/>
            </a:br>
            <a:r>
              <a:rPr lang="en-US" dirty="0"/>
              <a:t>Governance </a:t>
            </a:r>
            <a:br>
              <a:rPr lang="en-US" dirty="0"/>
            </a:br>
            <a:r>
              <a:rPr lang="en-US" dirty="0"/>
              <a:t>and Compliance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t>Subscription User Types</a:t>
            </a:r>
          </a:p>
        </p:txBody>
      </p:sp>
      <p:graphicFrame>
        <p:nvGraphicFramePr>
          <p:cNvPr id="5" name="Table 4">
            <a:extLst>
              <a:ext uri="{FF2B5EF4-FFF2-40B4-BE49-F238E27FC236}">
                <a16:creationId xmlns:a16="http://schemas.microsoft.com/office/drawing/2014/main" id="{DD6DB910-A45F-4BDE-AA4A-AAF52A9CB67C}"/>
              </a:ext>
            </a:extLst>
          </p:cNvPr>
          <p:cNvGraphicFramePr>
            <a:graphicFrameLocks noGrp="1"/>
          </p:cNvGraphicFramePr>
          <p:nvPr>
            <p:extLst>
              <p:ext uri="{D42A27DB-BD31-4B8C-83A1-F6EECF244321}">
                <p14:modId xmlns:p14="http://schemas.microsoft.com/office/powerpoint/2010/main" val="992848073"/>
              </p:ext>
            </p:extLst>
          </p:nvPr>
        </p:nvGraphicFramePr>
        <p:xfrm>
          <a:off x="595085" y="1432186"/>
          <a:ext cx="10969386" cy="4066318"/>
        </p:xfrm>
        <a:graphic>
          <a:graphicData uri="http://schemas.openxmlformats.org/drawingml/2006/table">
            <a:tbl>
              <a:tblPr firstRow="1" bandRow="1">
                <a:tableStyleId>{5C22544A-7EE6-4342-B048-85BDC9FD1C3A}</a:tableStyleId>
              </a:tblPr>
              <a:tblGrid>
                <a:gridCol w="2958877">
                  <a:extLst>
                    <a:ext uri="{9D8B030D-6E8A-4147-A177-3AD203B41FA5}">
                      <a16:colId xmlns:a16="http://schemas.microsoft.com/office/drawing/2014/main" val="1244596785"/>
                    </a:ext>
                  </a:extLst>
                </a:gridCol>
                <a:gridCol w="2238823">
                  <a:extLst>
                    <a:ext uri="{9D8B030D-6E8A-4147-A177-3AD203B41FA5}">
                      <a16:colId xmlns:a16="http://schemas.microsoft.com/office/drawing/2014/main" val="1087951837"/>
                    </a:ext>
                  </a:extLst>
                </a:gridCol>
                <a:gridCol w="5771686">
                  <a:extLst>
                    <a:ext uri="{9D8B030D-6E8A-4147-A177-3AD203B41FA5}">
                      <a16:colId xmlns:a16="http://schemas.microsoft.com/office/drawing/2014/main" val="1144169494"/>
                    </a:ext>
                  </a:extLst>
                </a:gridCol>
              </a:tblGrid>
              <a:tr h="571426">
                <a:tc>
                  <a:txBody>
                    <a:bodyPr/>
                    <a:lstStyle/>
                    <a:p>
                      <a:pPr algn="ctr"/>
                      <a:r>
                        <a:rPr lang="en-US" sz="2000" dirty="0"/>
                        <a:t>Administrative Role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422487"/>
                  </a:ext>
                </a:extLst>
              </a:tr>
              <a:tr h="1164964">
                <a:tc>
                  <a:txBody>
                    <a:bodyPr/>
                    <a:lstStyle/>
                    <a:p>
                      <a:r>
                        <a:rPr lang="en-US" sz="2000" dirty="0"/>
                        <a:t>Account Administrator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 per Azure 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Authorized to access the Account Center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7718024"/>
                  </a:ext>
                </a:extLst>
              </a:tr>
              <a:tr h="1164964">
                <a:tc>
                  <a:txBody>
                    <a:bodyPr/>
                    <a:lstStyle/>
                    <a:p>
                      <a:r>
                        <a:rPr lang="en-US" sz="2000" dirty="0"/>
                        <a:t>Service Administrator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 per Azure subscription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Authorized to access the Azure Management Portal for all subscriptions in the 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5247879"/>
                  </a:ext>
                </a:extLst>
              </a:tr>
              <a:tr h="1164964">
                <a:tc>
                  <a:txBody>
                    <a:bodyPr/>
                    <a:lstStyle/>
                    <a:p>
                      <a:r>
                        <a:rPr lang="en-US" sz="2000" dirty="0"/>
                        <a:t>Co-administrator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200 per subscription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Same as the Service Administrator but can’t change the association of subscriptions to Azure directories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6433382"/>
                  </a:ext>
                </a:extLst>
              </a:tr>
            </a:tbl>
          </a:graphicData>
        </a:graphic>
      </p:graphicFrame>
    </p:spTree>
    <p:extLst>
      <p:ext uri="{BB962C8B-B14F-4D97-AF65-F5344CB8AC3E}">
        <p14:creationId xmlns:p14="http://schemas.microsoft.com/office/powerpoint/2010/main" val="43983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Check Resource Limits</a:t>
            </a:r>
          </a:p>
        </p:txBody>
      </p:sp>
      <p:sp>
        <p:nvSpPr>
          <p:cNvPr id="6" name="Text Placeholder 5"/>
          <p:cNvSpPr>
            <a:spLocks noGrp="1"/>
          </p:cNvSpPr>
          <p:nvPr>
            <p:ph type="body" sz="quarter" idx="10"/>
          </p:nvPr>
        </p:nvSpPr>
        <p:spPr>
          <a:xfrm>
            <a:off x="584200" y="4340724"/>
            <a:ext cx="11018520" cy="1465016"/>
          </a:xfrm>
        </p:spPr>
        <p:txBody>
          <a:bodyPr/>
          <a:lstStyle/>
          <a:p>
            <a:r>
              <a:rPr lang="en-US" dirty="0"/>
              <a:t>All resources have a maximum limit listed in Azure limits</a:t>
            </a:r>
          </a:p>
          <a:p>
            <a:r>
              <a:rPr lang="en-US" dirty="0"/>
              <a:t>Helpful to track current usage, and plan for future use</a:t>
            </a:r>
          </a:p>
          <a:p>
            <a:r>
              <a:rPr lang="en-US" dirty="0"/>
              <a:t>You can request an increase</a:t>
            </a:r>
          </a:p>
        </p:txBody>
      </p:sp>
      <p:pic>
        <p:nvPicPr>
          <p:cNvPr id="4" name="Picture 3"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a16="http://schemas.microsoft.com/office/drawing/2014/main" id="{40217EE4-57F8-4240-B215-0BA6B516CE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199" y="1435100"/>
            <a:ext cx="10020465" cy="2234375"/>
          </a:xfrm>
          <a:prstGeom prst="rect">
            <a:avLst/>
          </a:prstGeom>
          <a:noFill/>
          <a:ln>
            <a:solidFill>
              <a:schemeClr val="tx1"/>
            </a:solidFill>
          </a:ln>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Resource Tags</a:t>
            </a:r>
          </a:p>
        </p:txBody>
      </p:sp>
      <p:sp>
        <p:nvSpPr>
          <p:cNvPr id="6" name="Text Placeholder 5"/>
          <p:cNvSpPr>
            <a:spLocks noGrp="1"/>
          </p:cNvSpPr>
          <p:nvPr>
            <p:ph type="body" sz="quarter" idx="10"/>
          </p:nvPr>
        </p:nvSpPr>
        <p:spPr>
          <a:xfrm>
            <a:off x="584200" y="4293223"/>
            <a:ext cx="11018520" cy="1465016"/>
          </a:xfrm>
        </p:spPr>
        <p:txBody>
          <a:bodyPr/>
          <a:lstStyle/>
          <a:p>
            <a:r>
              <a:rPr lang="en-US" dirty="0"/>
              <a:t>Tags logically organize your resources</a:t>
            </a:r>
          </a:p>
          <a:p>
            <a:r>
              <a:rPr lang="en-US" dirty="0"/>
              <a:t>Tags consist of a name and value</a:t>
            </a:r>
          </a:p>
          <a:p>
            <a:r>
              <a:rPr lang="en-US" dirty="0"/>
              <a:t>Useful especially in billing</a:t>
            </a:r>
          </a:p>
        </p:txBody>
      </p:sp>
      <p:pic>
        <p:nvPicPr>
          <p:cNvPr id="5" name="Picture 4" descr="Screenshot of the CSV file for service usage. It shows 2 entries for virtual machines with the fields usage consumption by unit (Hours), instance id and the associated tags.">
            <a:extLst>
              <a:ext uri="{FF2B5EF4-FFF2-40B4-BE49-F238E27FC236}">
                <a16:creationId xmlns:a16="http://schemas.microsoft.com/office/drawing/2014/main" id="{A88DE444-BB45-4063-BCF8-9553C2DE6E1B}"/>
              </a:ext>
            </a:extLst>
          </p:cNvPr>
          <p:cNvPicPr/>
          <p:nvPr/>
        </p:nvPicPr>
        <p:blipFill>
          <a:blip r:embed="rId3"/>
          <a:stretch>
            <a:fillRect/>
          </a:stretch>
        </p:blipFill>
        <p:spPr>
          <a:xfrm>
            <a:off x="584199" y="1435100"/>
            <a:ext cx="11148889" cy="2471882"/>
          </a:xfrm>
          <a:prstGeom prst="rect">
            <a:avLst/>
          </a:prstGeom>
          <a:ln>
            <a:solidFill>
              <a:schemeClr val="tx1"/>
            </a:solidFill>
          </a:ln>
        </p:spPr>
      </p:pic>
    </p:spTree>
    <p:extLst>
      <p:ext uri="{BB962C8B-B14F-4D97-AF65-F5344CB8AC3E}">
        <p14:creationId xmlns:p14="http://schemas.microsoft.com/office/powerpoint/2010/main" val="251166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93AA-4DA8-4B19-9E38-18F12BE14C8A}"/>
              </a:ext>
            </a:extLst>
          </p:cNvPr>
          <p:cNvSpPr>
            <a:spLocks noGrp="1"/>
          </p:cNvSpPr>
          <p:nvPr>
            <p:ph type="title"/>
          </p:nvPr>
        </p:nvSpPr>
        <p:spPr/>
        <p:txBody>
          <a:bodyPr/>
          <a:lstStyle/>
          <a:p>
            <a:r>
              <a:rPr lang="en-US" dirty="0"/>
              <a:t>Billing</a:t>
            </a:r>
          </a:p>
        </p:txBody>
      </p:sp>
      <p:sp>
        <p:nvSpPr>
          <p:cNvPr id="3" name="Text Placeholder 2">
            <a:extLst>
              <a:ext uri="{FF2B5EF4-FFF2-40B4-BE49-F238E27FC236}">
                <a16:creationId xmlns:a16="http://schemas.microsoft.com/office/drawing/2014/main" id="{FBDC0826-31A4-428E-936A-04976BF88A28}"/>
              </a:ext>
            </a:extLst>
          </p:cNvPr>
          <p:cNvSpPr>
            <a:spLocks noGrp="1"/>
          </p:cNvSpPr>
          <p:nvPr>
            <p:ph type="body" sz="quarter" idx="10"/>
          </p:nvPr>
        </p:nvSpPr>
        <p:spPr>
          <a:xfrm>
            <a:off x="584200" y="1435497"/>
            <a:ext cx="11018520" cy="3447098"/>
          </a:xfrm>
        </p:spPr>
        <p:txBody>
          <a:bodyPr/>
          <a:lstStyle/>
          <a:p>
            <a:r>
              <a:rPr lang="en-US" dirty="0"/>
              <a:t>Pricing Calculator – estimate expenditures in all areas of Azure</a:t>
            </a:r>
          </a:p>
          <a:p>
            <a:r>
              <a:rPr lang="en-US" dirty="0"/>
              <a:t>Billing Alert Service - monitor and manage billing activity </a:t>
            </a:r>
          </a:p>
          <a:p>
            <a:r>
              <a:rPr lang="en-US" dirty="0"/>
              <a:t>Create and Manage a Budget - plan for and drive organizational accountability</a:t>
            </a:r>
          </a:p>
          <a:p>
            <a:r>
              <a:rPr lang="en-US" dirty="0"/>
              <a:t>Azure Reservations - helps you save money by pre-paying for services</a:t>
            </a:r>
          </a:p>
          <a:p>
            <a:endParaRPr lang="en-US" dirty="0"/>
          </a:p>
          <a:p>
            <a:endParaRPr lang="en-US" dirty="0"/>
          </a:p>
        </p:txBody>
      </p:sp>
    </p:spTree>
    <p:extLst>
      <p:ext uri="{BB962C8B-B14F-4D97-AF65-F5344CB8AC3E}">
        <p14:creationId xmlns:p14="http://schemas.microsoft.com/office/powerpoint/2010/main" val="32573527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Role-based Access Control</a:t>
            </a:r>
          </a:p>
        </p:txBody>
      </p:sp>
    </p:spTree>
    <p:extLst>
      <p:ext uri="{BB962C8B-B14F-4D97-AF65-F5344CB8AC3E}">
        <p14:creationId xmlns:p14="http://schemas.microsoft.com/office/powerpoint/2010/main" val="239653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p:txBody>
          <a:bodyPr/>
          <a:lstStyle/>
          <a:p>
            <a:r>
              <a:rPr lang="en-US" dirty="0"/>
              <a:t>Role-based Access Control Overview</a:t>
            </a:r>
          </a:p>
        </p:txBody>
      </p:sp>
      <p:sp>
        <p:nvSpPr>
          <p:cNvPr id="3" name="Text Placeholder 2">
            <a:extLst>
              <a:ext uri="{FF2B5EF4-FFF2-40B4-BE49-F238E27FC236}">
                <a16:creationId xmlns:a16="http://schemas.microsoft.com/office/drawing/2014/main" id="{332D3DB3-B59D-4E6F-98E4-F1169ABE032D}"/>
              </a:ext>
            </a:extLst>
          </p:cNvPr>
          <p:cNvSpPr>
            <a:spLocks noGrp="1"/>
          </p:cNvSpPr>
          <p:nvPr>
            <p:ph type="body" sz="quarter" idx="10"/>
          </p:nvPr>
        </p:nvSpPr>
        <p:spPr>
          <a:xfrm>
            <a:off x="584200" y="1435497"/>
            <a:ext cx="11018520" cy="3016210"/>
          </a:xfrm>
        </p:spPr>
        <p:txBody>
          <a:bodyPr/>
          <a:lstStyle/>
          <a:p>
            <a:r>
              <a:rPr lang="en-US" dirty="0"/>
              <a:t>RBAC Concepts</a:t>
            </a:r>
          </a:p>
          <a:p>
            <a:r>
              <a:rPr lang="en-US" dirty="0"/>
              <a:t>RBAC Roles</a:t>
            </a:r>
          </a:p>
          <a:p>
            <a:r>
              <a:rPr lang="en-US" dirty="0"/>
              <a:t>Administrator Permissions</a:t>
            </a:r>
          </a:p>
          <a:p>
            <a:r>
              <a:rPr lang="en-US" dirty="0"/>
              <a:t>Role Assignment</a:t>
            </a:r>
          </a:p>
          <a:p>
            <a:r>
              <a:rPr lang="en-US" dirty="0"/>
              <a:t>Role Definitions</a:t>
            </a:r>
          </a:p>
          <a:p>
            <a:r>
              <a:rPr lang="en-US" dirty="0"/>
              <a:t>Demonstration - RBAC</a:t>
            </a:r>
          </a:p>
        </p:txBody>
      </p:sp>
    </p:spTree>
    <p:extLst>
      <p:ext uri="{BB962C8B-B14F-4D97-AF65-F5344CB8AC3E}">
        <p14:creationId xmlns:p14="http://schemas.microsoft.com/office/powerpoint/2010/main" val="1281686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RBAC Concepts</a:t>
            </a:r>
          </a:p>
        </p:txBody>
      </p:sp>
      <p:sp>
        <p:nvSpPr>
          <p:cNvPr id="6" name="Text Placeholder 5"/>
          <p:cNvSpPr>
            <a:spLocks noGrp="1"/>
          </p:cNvSpPr>
          <p:nvPr>
            <p:ph type="body" sz="quarter" idx="10"/>
          </p:nvPr>
        </p:nvSpPr>
        <p:spPr>
          <a:xfrm>
            <a:off x="584200" y="4530729"/>
            <a:ext cx="11018520" cy="1465016"/>
          </a:xfrm>
        </p:spPr>
        <p:txBody>
          <a:bodyPr/>
          <a:lstStyle/>
          <a:p>
            <a:pPr marL="514350" indent="-514350">
              <a:buFont typeface="+mj-lt"/>
              <a:buAutoNum type="arabicPeriod"/>
            </a:pPr>
            <a:r>
              <a:rPr lang="en-US" dirty="0"/>
              <a:t>Define what actions are allowed and/or denied</a:t>
            </a:r>
          </a:p>
          <a:p>
            <a:pPr marL="514350" indent="-514350">
              <a:buFont typeface="+mj-lt"/>
              <a:buAutoNum type="arabicPeriod"/>
            </a:pPr>
            <a:r>
              <a:rPr lang="en-US" dirty="0"/>
              <a:t>Associate the role with a user, group or service principal</a:t>
            </a:r>
          </a:p>
          <a:p>
            <a:pPr marL="514350" indent="-514350">
              <a:buFont typeface="+mj-lt"/>
              <a:buAutoNum type="arabicPeriod"/>
            </a:pPr>
            <a:r>
              <a:rPr lang="en-US" dirty="0"/>
              <a:t>Scope to a subscription, a resource group, or specific resources</a:t>
            </a:r>
          </a:p>
        </p:txBody>
      </p:sp>
      <p:pic>
        <p:nvPicPr>
          <p:cNvPr id="7" name="Picture 6" descr="Architectural diagram showing how role-based access control works across subscription, resource groups and resources. The Azure subscription is shown with 2 resource groups containing resources. On the right side are set of roles (owner, contributor, and reader) with an arrow going downwards showing that access to resources is inherited all the way down from the subscription level.">
            <a:extLst>
              <a:ext uri="{FF2B5EF4-FFF2-40B4-BE49-F238E27FC236}">
                <a16:creationId xmlns:a16="http://schemas.microsoft.com/office/drawing/2014/main" id="{0630154E-3886-4300-9AF3-F5AC769E745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4200" y="1435099"/>
            <a:ext cx="9842062" cy="2911269"/>
          </a:xfrm>
          <a:prstGeom prst="rect">
            <a:avLst/>
          </a:prstGeom>
          <a:ln>
            <a:solidFill>
              <a:schemeClr val="tx1"/>
            </a:solidFill>
          </a:ln>
        </p:spPr>
      </p:pic>
    </p:spTree>
    <p:extLst>
      <p:ext uri="{BB962C8B-B14F-4D97-AF65-F5344CB8AC3E}">
        <p14:creationId xmlns:p14="http://schemas.microsoft.com/office/powerpoint/2010/main" val="18996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t>RBAC Roles</a:t>
            </a:r>
          </a:p>
        </p:txBody>
      </p:sp>
      <p:pic>
        <p:nvPicPr>
          <p:cNvPr id="6" name="Picture 5" descr="Screenshot of the Add Access Control (IAM) page in the Azure Portal. Two users are shown: Owner and Virtual Machine Contributor. ">
            <a:extLst>
              <a:ext uri="{FF2B5EF4-FFF2-40B4-BE49-F238E27FC236}">
                <a16:creationId xmlns:a16="http://schemas.microsoft.com/office/drawing/2014/main" id="{0C933A9C-38FF-47FE-9104-83EC8D60973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199" y="1435100"/>
            <a:ext cx="10091717" cy="2887518"/>
          </a:xfrm>
          <a:prstGeom prst="rect">
            <a:avLst/>
          </a:prstGeom>
          <a:noFill/>
          <a:ln>
            <a:solidFill>
              <a:schemeClr val="tx1"/>
            </a:solidFill>
          </a:ln>
        </p:spPr>
      </p:pic>
      <p:sp>
        <p:nvSpPr>
          <p:cNvPr id="7" name="Text Placeholder 5">
            <a:extLst>
              <a:ext uri="{FF2B5EF4-FFF2-40B4-BE49-F238E27FC236}">
                <a16:creationId xmlns:a16="http://schemas.microsoft.com/office/drawing/2014/main" id="{72DE4147-5B22-419A-BF51-E562C5482ECF}"/>
              </a:ext>
            </a:extLst>
          </p:cNvPr>
          <p:cNvSpPr>
            <a:spLocks noGrp="1"/>
          </p:cNvSpPr>
          <p:nvPr>
            <p:ph type="body" sz="quarter" idx="10"/>
          </p:nvPr>
        </p:nvSpPr>
        <p:spPr>
          <a:xfrm>
            <a:off x="584200" y="4530729"/>
            <a:ext cx="11018520" cy="1465016"/>
          </a:xfrm>
        </p:spPr>
        <p:txBody>
          <a:bodyPr/>
          <a:lstStyle/>
          <a:p>
            <a:r>
              <a:rPr lang="en-US" dirty="0"/>
              <a:t>Owner can manage everything, including access</a:t>
            </a:r>
          </a:p>
          <a:p>
            <a:r>
              <a:rPr lang="en-US" dirty="0"/>
              <a:t>Contributors can manage everything except access</a:t>
            </a:r>
          </a:p>
          <a:p>
            <a:r>
              <a:rPr lang="en-US" dirty="0"/>
              <a:t>Readers can view everything but can't make changes</a:t>
            </a:r>
          </a:p>
        </p:txBody>
      </p:sp>
    </p:spTree>
    <p:extLst>
      <p:ext uri="{BB962C8B-B14F-4D97-AF65-F5344CB8AC3E}">
        <p14:creationId xmlns:p14="http://schemas.microsoft.com/office/powerpoint/2010/main" val="46779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t>Administrator Permissions</a:t>
            </a:r>
          </a:p>
        </p:txBody>
      </p:sp>
      <p:sp>
        <p:nvSpPr>
          <p:cNvPr id="7" name="Text Placeholder 5">
            <a:extLst>
              <a:ext uri="{FF2B5EF4-FFF2-40B4-BE49-F238E27FC236}">
                <a16:creationId xmlns:a16="http://schemas.microsoft.com/office/drawing/2014/main" id="{72DE4147-5B22-419A-BF51-E562C5482ECF}"/>
              </a:ext>
            </a:extLst>
          </p:cNvPr>
          <p:cNvSpPr>
            <a:spLocks noGrp="1"/>
          </p:cNvSpPr>
          <p:nvPr>
            <p:ph type="body" sz="quarter" idx="10"/>
          </p:nvPr>
        </p:nvSpPr>
        <p:spPr>
          <a:xfrm>
            <a:off x="584200" y="4530729"/>
            <a:ext cx="11018520" cy="1465016"/>
          </a:xfrm>
        </p:spPr>
        <p:txBody>
          <a:bodyPr/>
          <a:lstStyle/>
          <a:p>
            <a:r>
              <a:rPr lang="en-US" dirty="0"/>
              <a:t>Designate separate administrators for different functions</a:t>
            </a:r>
          </a:p>
          <a:p>
            <a:r>
              <a:rPr lang="en-US" dirty="0"/>
              <a:t>Global administrators can access all administrative features</a:t>
            </a:r>
          </a:p>
          <a:p>
            <a:r>
              <a:rPr lang="en-US" dirty="0"/>
              <a:t>Global administrators can assign other administrators</a:t>
            </a:r>
          </a:p>
        </p:txBody>
      </p:sp>
      <p:pic>
        <p:nvPicPr>
          <p:cNvPr id="5" name="Picture 4" descr="Screenshot of the Azure Active Directory Roles and administrators page. In this example, the &quot;Your Role&quot; for the directory is highlighted signifying that for this subscription &quot;Your Role&quot; includes the Global administrator and 1 other role. The other role is highlighted: Application administrator.">
            <a:extLst>
              <a:ext uri="{FF2B5EF4-FFF2-40B4-BE49-F238E27FC236}">
                <a16:creationId xmlns:a16="http://schemas.microsoft.com/office/drawing/2014/main" id="{7FE02C47-488D-41CE-B4ED-32B91A38B38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200" y="1435100"/>
            <a:ext cx="10103592" cy="2887518"/>
          </a:xfrm>
          <a:prstGeom prst="rect">
            <a:avLst/>
          </a:prstGeom>
          <a:noFill/>
          <a:ln>
            <a:solidFill>
              <a:schemeClr val="tx1"/>
            </a:solidFill>
          </a:ln>
        </p:spPr>
      </p:pic>
    </p:spTree>
    <p:extLst>
      <p:ext uri="{BB962C8B-B14F-4D97-AF65-F5344CB8AC3E}">
        <p14:creationId xmlns:p14="http://schemas.microsoft.com/office/powerpoint/2010/main" val="30874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Role Assignment</a:t>
            </a:r>
          </a:p>
        </p:txBody>
      </p:sp>
      <p:sp>
        <p:nvSpPr>
          <p:cNvPr id="3" name="Text Placeholder 2">
            <a:extLst>
              <a:ext uri="{FF2B5EF4-FFF2-40B4-BE49-F238E27FC236}">
                <a16:creationId xmlns:a16="http://schemas.microsoft.com/office/drawing/2014/main" id="{29FA23E7-56CC-4234-A79B-4833FD53B2B0}"/>
              </a:ext>
            </a:extLst>
          </p:cNvPr>
          <p:cNvSpPr>
            <a:spLocks noGrp="1"/>
          </p:cNvSpPr>
          <p:nvPr>
            <p:ph type="body" sz="quarter" idx="10"/>
          </p:nvPr>
        </p:nvSpPr>
        <p:spPr>
          <a:xfrm>
            <a:off x="586390" y="1434370"/>
            <a:ext cx="11018520" cy="6561796"/>
          </a:xfrm>
        </p:spPr>
        <p:txBody>
          <a:bodyPr/>
          <a:lstStyle/>
          <a:p>
            <a:pPr marL="284163" indent="-284163">
              <a:buFont typeface="Arial" panose="020B0604020202020204" pitchFamily="34" charset="0"/>
              <a:buChar char="•"/>
            </a:pPr>
            <a:r>
              <a:rPr lang="en-US" dirty="0"/>
              <a:t>Users</a:t>
            </a:r>
          </a:p>
          <a:p>
            <a:pPr marL="685800" lvl="1" indent="-457200">
              <a:buFont typeface="Arial" panose="020B0604020202020204" pitchFamily="34" charset="0"/>
              <a:buChar char="•"/>
            </a:pPr>
            <a:r>
              <a:rPr lang="en-US" sz="2400" dirty="0"/>
              <a:t>Assigned to organizational users in the AD associated with the subscription</a:t>
            </a:r>
          </a:p>
          <a:p>
            <a:pPr marL="685800" lvl="1" indent="-457200">
              <a:buFont typeface="Arial" panose="020B0604020202020204" pitchFamily="34" charset="0"/>
              <a:buChar char="•"/>
            </a:pPr>
            <a:r>
              <a:rPr lang="en-US" sz="2400" dirty="0"/>
              <a:t>Or, external Microsoft accounts in the same directory</a:t>
            </a:r>
          </a:p>
          <a:p>
            <a:pPr marL="284163" indent="-284163">
              <a:buFont typeface="Arial" panose="020B0604020202020204" pitchFamily="34" charset="0"/>
              <a:buChar char="•"/>
            </a:pPr>
            <a:r>
              <a:rPr lang="en-US" dirty="0"/>
              <a:t>Groups</a:t>
            </a:r>
          </a:p>
          <a:p>
            <a:pPr marL="685800" lvl="1" indent="-457200">
              <a:buFont typeface="Arial" panose="020B0604020202020204" pitchFamily="34" charset="0"/>
              <a:buChar char="•"/>
            </a:pPr>
            <a:r>
              <a:rPr lang="en-US" sz="2400" dirty="0"/>
              <a:t>Assigned to Azure AD security groups</a:t>
            </a:r>
          </a:p>
          <a:p>
            <a:pPr marL="685800" lvl="1" indent="-457200">
              <a:buFont typeface="Arial" panose="020B0604020202020204" pitchFamily="34" charset="0"/>
              <a:buChar char="•"/>
            </a:pPr>
            <a:r>
              <a:rPr lang="en-US" sz="2400" dirty="0"/>
              <a:t>Best practice: manage access through groups, adding roles, and assigning users</a:t>
            </a:r>
          </a:p>
          <a:p>
            <a:pPr marL="284163" indent="-284163">
              <a:buFont typeface="Arial" panose="020B0604020202020204" pitchFamily="34" charset="0"/>
              <a:buChar char="•"/>
            </a:pPr>
            <a:r>
              <a:rPr lang="en-US" dirty="0"/>
              <a:t>Service Principals</a:t>
            </a:r>
          </a:p>
          <a:p>
            <a:pPr marL="685800" lvl="1" indent="-457200">
              <a:buFont typeface="Arial" panose="020B0604020202020204" pitchFamily="34" charset="0"/>
              <a:buChar char="•"/>
            </a:pPr>
            <a:r>
              <a:rPr lang="en-US" sz="2400" dirty="0"/>
              <a:t>Service identities represented as service principals in the directory</a:t>
            </a:r>
          </a:p>
          <a:p>
            <a:pPr marL="685800" lvl="1" indent="-457200">
              <a:buFont typeface="Arial" panose="020B0604020202020204" pitchFamily="34" charset="0"/>
              <a:buChar char="•"/>
            </a:pPr>
            <a:r>
              <a:rPr lang="en-US" sz="2400" dirty="0"/>
              <a:t>Authenticate with Azure AD and securely communicate with one another</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91534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332D3DB3-B59D-4E6F-98E4-F1169ABE032D}"/>
              </a:ext>
            </a:extLst>
          </p:cNvPr>
          <p:cNvSpPr>
            <a:spLocks noGrp="1"/>
          </p:cNvSpPr>
          <p:nvPr>
            <p:ph type="body" sz="quarter" idx="10"/>
          </p:nvPr>
        </p:nvSpPr>
        <p:spPr/>
        <p:txBody>
          <a:bodyPr/>
          <a:lstStyle/>
          <a:p>
            <a:r>
              <a:rPr lang="en-US" dirty="0"/>
              <a:t>Subscriptions and Accounts</a:t>
            </a:r>
          </a:p>
          <a:p>
            <a:r>
              <a:rPr lang="en-US" dirty="0"/>
              <a:t>Role-based Access Control (RBAC)</a:t>
            </a:r>
          </a:p>
          <a:p>
            <a:r>
              <a:rPr lang="en-US" dirty="0"/>
              <a:t>Users and Groups</a:t>
            </a:r>
          </a:p>
          <a:p>
            <a:r>
              <a:rPr lang="en-US" dirty="0"/>
              <a:t>Azure Policy</a:t>
            </a:r>
          </a:p>
          <a:p>
            <a:r>
              <a:rPr lang="en-US" dirty="0"/>
              <a:t>Lab and Review Questions</a:t>
            </a:r>
          </a:p>
        </p:txBody>
      </p:sp>
    </p:spTree>
    <p:extLst>
      <p:ext uri="{BB962C8B-B14F-4D97-AF65-F5344CB8AC3E}">
        <p14:creationId xmlns:p14="http://schemas.microsoft.com/office/powerpoint/2010/main" val="53258594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Role Definitions</a:t>
            </a:r>
          </a:p>
        </p:txBody>
      </p:sp>
      <p:sp>
        <p:nvSpPr>
          <p:cNvPr id="7" name="Text Placeholder 5">
            <a:extLst>
              <a:ext uri="{FF2B5EF4-FFF2-40B4-BE49-F238E27FC236}">
                <a16:creationId xmlns:a16="http://schemas.microsoft.com/office/drawing/2014/main" id="{72DE4147-5B22-419A-BF51-E562C5482ECF}"/>
              </a:ext>
            </a:extLst>
          </p:cNvPr>
          <p:cNvSpPr>
            <a:spLocks noGrp="1"/>
          </p:cNvSpPr>
          <p:nvPr>
            <p:ph type="body" sz="quarter" idx="10"/>
          </p:nvPr>
        </p:nvSpPr>
        <p:spPr>
          <a:xfrm>
            <a:off x="590868" y="3942382"/>
            <a:ext cx="11018520" cy="2523768"/>
          </a:xfrm>
        </p:spPr>
        <p:txBody>
          <a:bodyPr/>
          <a:lstStyle/>
          <a:p>
            <a:pPr marL="0" indent="0">
              <a:buNone/>
            </a:pPr>
            <a:r>
              <a:rPr lang="en-US" sz="2000" dirty="0">
                <a:latin typeface="Consolas" panose="020B0609020204030204" pitchFamily="49" charset="0"/>
              </a:rPr>
              <a:t>Name			: </a:t>
            </a:r>
            <a:r>
              <a:rPr lang="en-US" sz="2000" b="1" dirty="0">
                <a:latin typeface="Consolas" panose="020B0609020204030204" pitchFamily="49" charset="0"/>
              </a:rPr>
              <a:t>Owner</a:t>
            </a:r>
          </a:p>
          <a:p>
            <a:pPr marL="0" indent="0">
              <a:buNone/>
            </a:pPr>
            <a:r>
              <a:rPr lang="en-US" sz="2000" dirty="0">
                <a:latin typeface="Consolas" panose="020B0609020204030204" pitchFamily="49" charset="0"/>
              </a:rPr>
              <a:t>ID			: 8e3af657-a8ff-443c-a75c-2fe8c4bcb65</a:t>
            </a:r>
          </a:p>
          <a:p>
            <a:pPr marL="0" indent="0">
              <a:buNone/>
            </a:pPr>
            <a:r>
              <a:rPr lang="en-US" sz="2000" dirty="0">
                <a:latin typeface="Consolas" panose="020B0609020204030204" pitchFamily="49" charset="0"/>
              </a:rPr>
              <a:t>IsCustom		: False</a:t>
            </a:r>
          </a:p>
          <a:p>
            <a:pPr marL="0" indent="0">
              <a:buNone/>
            </a:pPr>
            <a:r>
              <a:rPr lang="en-US" sz="2000" dirty="0">
                <a:latin typeface="Consolas" panose="020B0609020204030204" pitchFamily="49" charset="0"/>
              </a:rPr>
              <a:t>Description		: Manage everything, including access to resources</a:t>
            </a:r>
          </a:p>
          <a:p>
            <a:pPr marL="0" indent="0">
              <a:buNone/>
            </a:pPr>
            <a:r>
              <a:rPr lang="en-US" sz="2000" dirty="0">
                <a:latin typeface="Consolas" panose="020B0609020204030204" pitchFamily="49" charset="0"/>
              </a:rPr>
              <a:t>Actions		: {*}</a:t>
            </a:r>
          </a:p>
          <a:p>
            <a:pPr marL="0" indent="0">
              <a:buNone/>
            </a:pPr>
            <a:r>
              <a:rPr lang="en-US" sz="2000" dirty="0">
                <a:latin typeface="Consolas" panose="020B0609020204030204" pitchFamily="49" charset="0"/>
              </a:rPr>
              <a:t>NotActions		: {}</a:t>
            </a:r>
          </a:p>
          <a:p>
            <a:pPr marL="0" indent="0">
              <a:buNone/>
            </a:pPr>
            <a:r>
              <a:rPr lang="en-US" sz="2000" dirty="0">
                <a:latin typeface="Consolas" panose="020B0609020204030204" pitchFamily="49" charset="0"/>
              </a:rPr>
              <a:t>AssignableScopes	: {/}</a:t>
            </a:r>
          </a:p>
        </p:txBody>
      </p:sp>
      <p:graphicFrame>
        <p:nvGraphicFramePr>
          <p:cNvPr id="2" name="Table 1">
            <a:extLst>
              <a:ext uri="{FF2B5EF4-FFF2-40B4-BE49-F238E27FC236}">
                <a16:creationId xmlns:a16="http://schemas.microsoft.com/office/drawing/2014/main" id="{1FB77A4E-32C3-4C02-8970-6B36970AEBB1}"/>
              </a:ext>
            </a:extLst>
          </p:cNvPr>
          <p:cNvGraphicFramePr>
            <a:graphicFrameLocks noGrp="1"/>
          </p:cNvGraphicFramePr>
          <p:nvPr>
            <p:extLst/>
          </p:nvPr>
        </p:nvGraphicFramePr>
        <p:xfrm>
          <a:off x="584200" y="1436688"/>
          <a:ext cx="10908650" cy="2186940"/>
        </p:xfrm>
        <a:graphic>
          <a:graphicData uri="http://schemas.openxmlformats.org/drawingml/2006/table">
            <a:tbl>
              <a:tblPr firstRow="1" firstCol="1" bandRow="1">
                <a:tableStyleId>{5C22544A-7EE6-4342-B048-85BDC9FD1C3A}</a:tableStyleId>
              </a:tblPr>
              <a:tblGrid>
                <a:gridCol w="4337279">
                  <a:extLst>
                    <a:ext uri="{9D8B030D-6E8A-4147-A177-3AD203B41FA5}">
                      <a16:colId xmlns:a16="http://schemas.microsoft.com/office/drawing/2014/main" val="235435445"/>
                    </a:ext>
                  </a:extLst>
                </a:gridCol>
                <a:gridCol w="1271949">
                  <a:extLst>
                    <a:ext uri="{9D8B030D-6E8A-4147-A177-3AD203B41FA5}">
                      <a16:colId xmlns:a16="http://schemas.microsoft.com/office/drawing/2014/main" val="3271702961"/>
                    </a:ext>
                  </a:extLst>
                </a:gridCol>
                <a:gridCol w="5299422">
                  <a:extLst>
                    <a:ext uri="{9D8B030D-6E8A-4147-A177-3AD203B41FA5}">
                      <a16:colId xmlns:a16="http://schemas.microsoft.com/office/drawing/2014/main" val="1042998214"/>
                    </a:ext>
                  </a:extLst>
                </a:gridCol>
              </a:tblGrid>
              <a:tr h="277431">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Built-in Role</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Action</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NotActions</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2146525569"/>
                  </a:ext>
                </a:extLst>
              </a:tr>
              <a:tr h="277431">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Owner (allow all actions)</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 </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2104119979"/>
                  </a:ext>
                </a:extLst>
              </a:tr>
              <a:tr h="1059108">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Contributor (allow all actions except writing or deleting role assignment)</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Microsoft.Authorization/*/Delete,</a:t>
                      </a:r>
                      <a:br>
                        <a:rPr lang="en-US" sz="2000" dirty="0">
                          <a:effectLst/>
                          <a:latin typeface="Segoe UI Semilight" panose="020B0402040204020203" pitchFamily="34" charset="0"/>
                          <a:cs typeface="Segoe UI Semilight" panose="020B0402040204020203" pitchFamily="34" charset="0"/>
                        </a:rPr>
                      </a:br>
                      <a:r>
                        <a:rPr lang="en-US" sz="2000" dirty="0">
                          <a:effectLst/>
                          <a:latin typeface="Segoe UI Semilight" panose="020B0402040204020203" pitchFamily="34" charset="0"/>
                          <a:cs typeface="Segoe UI Semilight" panose="020B0402040204020203" pitchFamily="34" charset="0"/>
                        </a:rPr>
                        <a:t>Microsoft.Authorization/*/Write,</a:t>
                      </a:r>
                    </a:p>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Microsoft.Authorization/elevateAccess/Action</a:t>
                      </a:r>
                      <a:br>
                        <a:rPr lang="en-US" sz="2000" dirty="0">
                          <a:effectLst/>
                          <a:latin typeface="Segoe UI Semilight" panose="020B0402040204020203" pitchFamily="34" charset="0"/>
                          <a:cs typeface="Segoe UI Semilight" panose="020B0402040204020203" pitchFamily="34" charset="0"/>
                        </a:rPr>
                      </a:b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2704584623"/>
                  </a:ext>
                </a:extLst>
              </a:tr>
              <a:tr h="278301">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Reader (allow all read actions)</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*/read</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 </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2534558099"/>
                  </a:ext>
                </a:extLst>
              </a:tr>
            </a:tbl>
          </a:graphicData>
        </a:graphic>
      </p:graphicFrame>
    </p:spTree>
    <p:extLst>
      <p:ext uri="{BB962C8B-B14F-4D97-AF65-F5344CB8AC3E}">
        <p14:creationId xmlns:p14="http://schemas.microsoft.com/office/powerpoint/2010/main" val="322765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Demonstration - RBAC</a:t>
            </a:r>
          </a:p>
        </p:txBody>
      </p:sp>
      <p:sp>
        <p:nvSpPr>
          <p:cNvPr id="2" name="Text Placeholder 1">
            <a:extLst>
              <a:ext uri="{FF2B5EF4-FFF2-40B4-BE49-F238E27FC236}">
                <a16:creationId xmlns:a16="http://schemas.microsoft.com/office/drawing/2014/main" id="{E8EC1430-519B-49AE-9775-F86B0FD493AE}"/>
              </a:ext>
            </a:extLst>
          </p:cNvPr>
          <p:cNvSpPr>
            <a:spLocks noGrp="1"/>
          </p:cNvSpPr>
          <p:nvPr>
            <p:ph type="body" sz="quarter" idx="10"/>
          </p:nvPr>
        </p:nvSpPr>
        <p:spPr/>
        <p:txBody>
          <a:bodyPr/>
          <a:lstStyle/>
          <a:p>
            <a:r>
              <a:rPr lang="en-US" dirty="0"/>
              <a:t>Locate the Access Control blade</a:t>
            </a:r>
          </a:p>
          <a:p>
            <a:r>
              <a:rPr lang="en-US" dirty="0"/>
              <a:t>Review role permissions</a:t>
            </a:r>
          </a:p>
          <a:p>
            <a:r>
              <a:rPr lang="en-US" dirty="0"/>
              <a:t>Add a role assignment</a:t>
            </a:r>
          </a:p>
          <a:p>
            <a:r>
              <a:rPr lang="en-US" dirty="0"/>
              <a:t>Explore PowerShell commands</a:t>
            </a:r>
          </a:p>
          <a:p>
            <a:endParaRPr lang="en-US" dirty="0"/>
          </a:p>
        </p:txBody>
      </p:sp>
    </p:spTree>
    <p:extLst>
      <p:ext uri="{BB962C8B-B14F-4D97-AF65-F5344CB8AC3E}">
        <p14:creationId xmlns:p14="http://schemas.microsoft.com/office/powerpoint/2010/main" val="409284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Users and Groups</a:t>
            </a:r>
          </a:p>
        </p:txBody>
      </p:sp>
    </p:spTree>
    <p:extLst>
      <p:ext uri="{BB962C8B-B14F-4D97-AF65-F5344CB8AC3E}">
        <p14:creationId xmlns:p14="http://schemas.microsoft.com/office/powerpoint/2010/main" val="125484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p:txBody>
          <a:bodyPr/>
          <a:lstStyle/>
          <a:p>
            <a:r>
              <a:rPr lang="en-US" dirty="0"/>
              <a:t>Users and Groups Overview</a:t>
            </a:r>
          </a:p>
        </p:txBody>
      </p:sp>
      <p:sp>
        <p:nvSpPr>
          <p:cNvPr id="3" name="Text Placeholder 2">
            <a:extLst>
              <a:ext uri="{FF2B5EF4-FFF2-40B4-BE49-F238E27FC236}">
                <a16:creationId xmlns:a16="http://schemas.microsoft.com/office/drawing/2014/main" id="{332D3DB3-B59D-4E6F-98E4-F1169ABE032D}"/>
              </a:ext>
            </a:extLst>
          </p:cNvPr>
          <p:cNvSpPr>
            <a:spLocks noGrp="1"/>
          </p:cNvSpPr>
          <p:nvPr>
            <p:ph type="body" sz="quarter" idx="10"/>
          </p:nvPr>
        </p:nvSpPr>
        <p:spPr>
          <a:xfrm>
            <a:off x="584200" y="1435497"/>
            <a:ext cx="11018520" cy="3533275"/>
          </a:xfrm>
        </p:spPr>
        <p:txBody>
          <a:bodyPr/>
          <a:lstStyle/>
          <a:p>
            <a:r>
              <a:rPr lang="en-US" dirty="0"/>
              <a:t>User Accounts</a:t>
            </a:r>
          </a:p>
          <a:p>
            <a:r>
              <a:rPr lang="en-US" dirty="0"/>
              <a:t>Adding User Accounts</a:t>
            </a:r>
          </a:p>
          <a:p>
            <a:r>
              <a:rPr lang="en-US" dirty="0"/>
              <a:t>Bulk User Accounts</a:t>
            </a:r>
          </a:p>
          <a:p>
            <a:r>
              <a:rPr lang="en-US" dirty="0"/>
              <a:t>Group Accounts</a:t>
            </a:r>
          </a:p>
          <a:p>
            <a:r>
              <a:rPr lang="en-US" dirty="0"/>
              <a:t>Adding Group Members</a:t>
            </a:r>
          </a:p>
          <a:p>
            <a:r>
              <a:rPr lang="en-US" dirty="0"/>
              <a:t>Adding a Group Owner</a:t>
            </a:r>
          </a:p>
          <a:p>
            <a:r>
              <a:rPr lang="en-US" dirty="0"/>
              <a:t>Demonstration – Users and Groups</a:t>
            </a:r>
          </a:p>
        </p:txBody>
      </p:sp>
    </p:spTree>
    <p:extLst>
      <p:ext uri="{BB962C8B-B14F-4D97-AF65-F5344CB8AC3E}">
        <p14:creationId xmlns:p14="http://schemas.microsoft.com/office/powerpoint/2010/main" val="33413747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User Accounts</a:t>
            </a:r>
          </a:p>
        </p:txBody>
      </p:sp>
      <p:sp>
        <p:nvSpPr>
          <p:cNvPr id="6" name="Text Placeholder 5"/>
          <p:cNvSpPr>
            <a:spLocks noGrp="1"/>
          </p:cNvSpPr>
          <p:nvPr>
            <p:ph type="body" sz="quarter" idx="10"/>
          </p:nvPr>
        </p:nvSpPr>
        <p:spPr>
          <a:xfrm>
            <a:off x="584200" y="4530729"/>
            <a:ext cx="11018520" cy="1465016"/>
          </a:xfrm>
        </p:spPr>
        <p:txBody>
          <a:bodyPr/>
          <a:lstStyle/>
          <a:p>
            <a:r>
              <a:rPr lang="en-US" dirty="0"/>
              <a:t>All users must have a user account</a:t>
            </a:r>
          </a:p>
          <a:p>
            <a:r>
              <a:rPr lang="en-US" dirty="0"/>
              <a:t>The account is used for authentication and authorization</a:t>
            </a:r>
          </a:p>
          <a:p>
            <a:r>
              <a:rPr lang="en-US" dirty="0"/>
              <a:t>Identity Sources: Cloud, Directory-synchronized, and Guest </a:t>
            </a:r>
          </a:p>
        </p:txBody>
      </p:sp>
      <p:pic>
        <p:nvPicPr>
          <p:cNvPr id="5" name="Picture 4" descr="Screenshot of the All Users page. Several users are shown. The User Type and Source information is highlighted. ">
            <a:extLst>
              <a:ext uri="{FF2B5EF4-FFF2-40B4-BE49-F238E27FC236}">
                <a16:creationId xmlns:a16="http://schemas.microsoft.com/office/drawing/2014/main" id="{A6DD5C87-FF96-4EF6-BB5E-475269991CC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199" y="1435100"/>
            <a:ext cx="10091717" cy="2828142"/>
          </a:xfrm>
          <a:prstGeom prst="rect">
            <a:avLst/>
          </a:prstGeom>
          <a:noFill/>
          <a:ln>
            <a:solidFill>
              <a:schemeClr val="tx1"/>
            </a:solidFill>
          </a:ln>
        </p:spPr>
      </p:pic>
    </p:spTree>
    <p:extLst>
      <p:ext uri="{BB962C8B-B14F-4D97-AF65-F5344CB8AC3E}">
        <p14:creationId xmlns:p14="http://schemas.microsoft.com/office/powerpoint/2010/main" val="3467062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Adding User Accounts</a:t>
            </a:r>
          </a:p>
        </p:txBody>
      </p:sp>
      <p:sp>
        <p:nvSpPr>
          <p:cNvPr id="6" name="Text Placeholder 5"/>
          <p:cNvSpPr>
            <a:spLocks noGrp="1"/>
          </p:cNvSpPr>
          <p:nvPr>
            <p:ph type="body" sz="quarter" idx="10"/>
          </p:nvPr>
        </p:nvSpPr>
        <p:spPr>
          <a:xfrm>
            <a:off x="584200" y="1435497"/>
            <a:ext cx="6708422" cy="4493538"/>
          </a:xfrm>
        </p:spPr>
        <p:txBody>
          <a:bodyPr/>
          <a:lstStyle/>
          <a:p>
            <a:pPr marL="0" indent="0">
              <a:buNone/>
            </a:pPr>
            <a:r>
              <a:rPr lang="en-US" sz="2000" dirty="0">
                <a:latin typeface="Consolas" panose="020B0609020204030204" pitchFamily="49" charset="0"/>
              </a:rPr>
              <a:t># Create a password object</a:t>
            </a:r>
          </a:p>
          <a:p>
            <a:pPr marL="0" indent="0">
              <a:buNone/>
            </a:pPr>
            <a:r>
              <a:rPr lang="en-US" sz="2000" dirty="0">
                <a:latin typeface="Consolas" panose="020B0609020204030204" pitchFamily="49" charset="0"/>
              </a:rPr>
              <a:t>$PasswordProfile = New-Object -TypeName Microsoft.Open.AzureAD.Model.PasswordProfile</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Assign the password</a:t>
            </a:r>
          </a:p>
          <a:p>
            <a:pPr marL="0" indent="0">
              <a:buNone/>
            </a:pPr>
            <a:r>
              <a:rPr lang="en-US" sz="2000" dirty="0">
                <a:latin typeface="Consolas" panose="020B0609020204030204" pitchFamily="49" charset="0"/>
              </a:rPr>
              <a:t>$PasswordProfile.Password = "&lt;Password&gt;“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Create the new user</a:t>
            </a:r>
          </a:p>
          <a:p>
            <a:pPr marL="0" indent="0">
              <a:buNone/>
            </a:pPr>
            <a:r>
              <a:rPr lang="en-US" sz="2000" b="1" dirty="0">
                <a:latin typeface="Consolas" panose="020B0609020204030204" pitchFamily="49" charset="0"/>
              </a:rPr>
              <a:t>New-AzureADUser</a:t>
            </a:r>
            <a:r>
              <a:rPr lang="en-US" sz="2000" dirty="0">
                <a:latin typeface="Consolas" panose="020B0609020204030204" pitchFamily="49" charset="0"/>
              </a:rPr>
              <a:t> -AccountEnabled $True -DisplayName "Abby Brown" -</a:t>
            </a:r>
            <a:r>
              <a:rPr lang="en-US" sz="2000" dirty="0" err="1">
                <a:latin typeface="Consolas" panose="020B0609020204030204" pitchFamily="49" charset="0"/>
              </a:rPr>
              <a:t>PasswordProfile</a:t>
            </a:r>
            <a:r>
              <a:rPr lang="en-US" sz="2000" dirty="0">
                <a:latin typeface="Consolas" panose="020B0609020204030204" pitchFamily="49" charset="0"/>
              </a:rPr>
              <a:t> $PasswordProfile -MailNickName "AbbyB" -UserPrincipalName </a:t>
            </a:r>
            <a:r>
              <a:rPr lang="en-US" sz="2000" u="sng" dirty="0">
                <a:latin typeface="Consolas" panose="020B0609020204030204" pitchFamily="49" charset="0"/>
              </a:rPr>
              <a:t>AbbyB@contoso.com</a:t>
            </a: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p:txBody>
      </p:sp>
      <p:pic>
        <p:nvPicPr>
          <p:cNvPr id="2" name="Picture 1" descr="Screenshot of the User page for adding users accounts and the Profile settings.">
            <a:extLst>
              <a:ext uri="{FF2B5EF4-FFF2-40B4-BE49-F238E27FC236}">
                <a16:creationId xmlns:a16="http://schemas.microsoft.com/office/drawing/2014/main" id="{74B1004B-C8EE-4BE3-B65D-823A2FD9CEC3}"/>
              </a:ext>
            </a:extLst>
          </p:cNvPr>
          <p:cNvPicPr>
            <a:picLocks noChangeAspect="1"/>
          </p:cNvPicPr>
          <p:nvPr/>
        </p:nvPicPr>
        <p:blipFill>
          <a:blip r:embed="rId3"/>
          <a:stretch>
            <a:fillRect/>
          </a:stretch>
        </p:blipFill>
        <p:spPr>
          <a:xfrm>
            <a:off x="6993313" y="1354666"/>
            <a:ext cx="4895054" cy="3916322"/>
          </a:xfrm>
          <a:prstGeom prst="rect">
            <a:avLst/>
          </a:prstGeom>
        </p:spPr>
      </p:pic>
    </p:spTree>
    <p:extLst>
      <p:ext uri="{BB962C8B-B14F-4D97-AF65-F5344CB8AC3E}">
        <p14:creationId xmlns:p14="http://schemas.microsoft.com/office/powerpoint/2010/main" val="269011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Bulk User Accounts</a:t>
            </a:r>
          </a:p>
        </p:txBody>
      </p:sp>
      <p:sp>
        <p:nvSpPr>
          <p:cNvPr id="6" name="Text Placeholder 5"/>
          <p:cNvSpPr>
            <a:spLocks noGrp="1"/>
          </p:cNvSpPr>
          <p:nvPr>
            <p:ph type="body" sz="quarter" idx="10"/>
          </p:nvPr>
        </p:nvSpPr>
        <p:spPr>
          <a:xfrm>
            <a:off x="584200" y="3687581"/>
            <a:ext cx="11018520" cy="2585323"/>
          </a:xfrm>
        </p:spPr>
        <p:txBody>
          <a:bodyPr/>
          <a:lstStyle/>
          <a:p>
            <a:pPr marL="514350" lvl="0" indent="-514350">
              <a:buFont typeface="+mj-lt"/>
              <a:buAutoNum type="arabicPeriod"/>
            </a:pPr>
            <a:r>
              <a:rPr lang="en-US" sz="2400" dirty="0"/>
              <a:t>Use </a:t>
            </a:r>
            <a:r>
              <a:rPr lang="en-US" sz="2400" b="1" dirty="0"/>
              <a:t>Connect-AzureAD</a:t>
            </a:r>
            <a:r>
              <a:rPr lang="en-US" sz="2400" dirty="0"/>
              <a:t> to create a PowerShell connection to your directory </a:t>
            </a:r>
          </a:p>
          <a:p>
            <a:pPr marL="514350" lvl="0" indent="-514350">
              <a:buFont typeface="+mj-lt"/>
              <a:buAutoNum type="arabicPeriod"/>
            </a:pPr>
            <a:r>
              <a:rPr lang="en-US" sz="2400" dirty="0"/>
              <a:t>Create a new Password Profile for the new users </a:t>
            </a:r>
          </a:p>
          <a:p>
            <a:pPr marL="514350" lvl="0" indent="-514350">
              <a:buFont typeface="+mj-lt"/>
              <a:buAutoNum type="arabicPeriod"/>
            </a:pPr>
            <a:r>
              <a:rPr lang="en-US" sz="2400" dirty="0"/>
              <a:t>Use </a:t>
            </a:r>
            <a:r>
              <a:rPr lang="en-US" sz="2400" b="1" dirty="0"/>
              <a:t>Import-CSV</a:t>
            </a:r>
            <a:r>
              <a:rPr lang="en-US" sz="2400" dirty="0"/>
              <a:t> to import the csv file</a:t>
            </a:r>
          </a:p>
          <a:p>
            <a:pPr marL="514350" lvl="0" indent="-514350">
              <a:buFont typeface="+mj-lt"/>
              <a:buAutoNum type="arabicPeriod"/>
            </a:pPr>
            <a:r>
              <a:rPr lang="en-US" sz="2400" dirty="0"/>
              <a:t>Loop through the users in the file constructing the user parameters</a:t>
            </a:r>
          </a:p>
          <a:p>
            <a:pPr marL="514350" lvl="0" indent="-514350">
              <a:buFont typeface="+mj-lt"/>
              <a:buAutoNum type="arabicPeriod"/>
            </a:pPr>
            <a:r>
              <a:rPr lang="en-US" sz="2400" dirty="0"/>
              <a:t>Use </a:t>
            </a:r>
            <a:r>
              <a:rPr lang="en-US" sz="2400" b="1" dirty="0"/>
              <a:t>New-</a:t>
            </a:r>
            <a:r>
              <a:rPr lang="en-US" sz="2400" b="1" dirty="0" err="1"/>
              <a:t>AzADUser</a:t>
            </a:r>
            <a:r>
              <a:rPr lang="en-US" sz="2400" dirty="0"/>
              <a:t> to create each user </a:t>
            </a:r>
          </a:p>
          <a:p>
            <a:pPr marL="514350" lvl="0" indent="-514350">
              <a:buFont typeface="+mj-lt"/>
              <a:buAutoNum type="arabicPeriod"/>
            </a:pPr>
            <a:r>
              <a:rPr lang="en-US" sz="2400" dirty="0"/>
              <a:t>Be sure to enable each account </a:t>
            </a:r>
          </a:p>
        </p:txBody>
      </p:sp>
      <p:pic>
        <p:nvPicPr>
          <p:cNvPr id="2" name="Picture 1" descr="A CSV file is shown being processed by New-ADUser and writing to Azure AD.">
            <a:extLst>
              <a:ext uri="{FF2B5EF4-FFF2-40B4-BE49-F238E27FC236}">
                <a16:creationId xmlns:a16="http://schemas.microsoft.com/office/drawing/2014/main" id="{34B9BDBD-7416-4103-AF76-FC87ACFB98DD}"/>
              </a:ext>
            </a:extLst>
          </p:cNvPr>
          <p:cNvPicPr>
            <a:picLocks noChangeAspect="1"/>
          </p:cNvPicPr>
          <p:nvPr/>
        </p:nvPicPr>
        <p:blipFill>
          <a:blip r:embed="rId3"/>
          <a:stretch>
            <a:fillRect/>
          </a:stretch>
        </p:blipFill>
        <p:spPr>
          <a:xfrm>
            <a:off x="817810" y="1590134"/>
            <a:ext cx="10375176" cy="1674176"/>
          </a:xfrm>
          <a:prstGeom prst="rect">
            <a:avLst/>
          </a:prstGeom>
        </p:spPr>
      </p:pic>
    </p:spTree>
    <p:extLst>
      <p:ext uri="{BB962C8B-B14F-4D97-AF65-F5344CB8AC3E}">
        <p14:creationId xmlns:p14="http://schemas.microsoft.com/office/powerpoint/2010/main" val="244867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Group Accounts</a:t>
            </a:r>
          </a:p>
        </p:txBody>
      </p:sp>
      <p:sp>
        <p:nvSpPr>
          <p:cNvPr id="3" name="Text Placeholder 2">
            <a:extLst>
              <a:ext uri="{FF2B5EF4-FFF2-40B4-BE49-F238E27FC236}">
                <a16:creationId xmlns:a16="http://schemas.microsoft.com/office/drawing/2014/main" id="{29FA23E7-56CC-4234-A79B-4833FD53B2B0}"/>
              </a:ext>
            </a:extLst>
          </p:cNvPr>
          <p:cNvSpPr>
            <a:spLocks noGrp="1"/>
          </p:cNvSpPr>
          <p:nvPr>
            <p:ph type="body" sz="quarter" idx="10"/>
          </p:nvPr>
        </p:nvSpPr>
        <p:spPr>
          <a:xfrm>
            <a:off x="586390" y="1434370"/>
            <a:ext cx="11018520" cy="5429179"/>
          </a:xfrm>
        </p:spPr>
        <p:txBody>
          <a:bodyPr/>
          <a:lstStyle/>
          <a:p>
            <a:pPr marL="457200" indent="-457200">
              <a:buFont typeface="Arial" panose="020B0604020202020204" pitchFamily="34" charset="0"/>
              <a:buChar char="•"/>
            </a:pPr>
            <a:r>
              <a:rPr lang="en-US" dirty="0"/>
              <a:t>Security groups</a:t>
            </a:r>
          </a:p>
          <a:p>
            <a:pPr marL="457200" indent="-457200">
              <a:buFont typeface="Arial" panose="020B0604020202020204" pitchFamily="34" charset="0"/>
              <a:buChar char="•"/>
            </a:pPr>
            <a:r>
              <a:rPr lang="en-US" dirty="0"/>
              <a:t>Distribution groups</a:t>
            </a:r>
          </a:p>
          <a:p>
            <a:pPr marL="457200" indent="-457200">
              <a:buFont typeface="Arial" panose="020B0604020202020204" pitchFamily="34" charset="0"/>
              <a:buChar char="•"/>
            </a:pPr>
            <a:r>
              <a:rPr lang="en-US" dirty="0"/>
              <a:t>Directly assigned</a:t>
            </a:r>
          </a:p>
          <a:p>
            <a:pPr marL="457200" indent="-457200">
              <a:buFont typeface="Arial" panose="020B0604020202020204" pitchFamily="34" charset="0"/>
              <a:buChar char="•"/>
            </a:pPr>
            <a:r>
              <a:rPr lang="en-US" dirty="0"/>
              <a:t>Dynamically assigned</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b="1" dirty="0"/>
              <a:t>New-</a:t>
            </a:r>
            <a:r>
              <a:rPr lang="en-US" b="1" dirty="0" err="1"/>
              <a:t>AzADGroup</a:t>
            </a:r>
            <a:r>
              <a:rPr lang="en-US" dirty="0"/>
              <a:t> -Description "Marketing" -DisplayName "Marketing" -MailEnabled $false -SecurityEnabled $true -MailNickName "Marketing"</a:t>
            </a:r>
          </a:p>
          <a:p>
            <a:pPr marL="457200" indent="-457200">
              <a:buFont typeface="Arial" panose="020B0604020202020204" pitchFamily="34" charset="0"/>
              <a:buChar char="•"/>
            </a:pPr>
            <a:endParaRPr lang="en-US" dirty="0"/>
          </a:p>
        </p:txBody>
      </p:sp>
      <p:pic>
        <p:nvPicPr>
          <p:cNvPr id="7" name="Picture 6" descr="Screenshot of the Users and Groups - All Groups page in the Azure Portal. All Groups is highlighted and three groups are shown: Group1, Group2, and Group3. The Group Type for each group is Security and the Membership Type is Assigned. ">
            <a:extLst>
              <a:ext uri="{FF2B5EF4-FFF2-40B4-BE49-F238E27FC236}">
                <a16:creationId xmlns:a16="http://schemas.microsoft.com/office/drawing/2014/main" id="{357E83DA-4AA3-4452-A627-4811BFCE1E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48855" y="1435100"/>
            <a:ext cx="5290013" cy="3053773"/>
          </a:xfrm>
          <a:prstGeom prst="rect">
            <a:avLst/>
          </a:prstGeom>
          <a:noFill/>
          <a:ln>
            <a:solidFill>
              <a:schemeClr val="tx1"/>
            </a:solidFill>
          </a:ln>
        </p:spPr>
      </p:pic>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Adding Group Members</a:t>
            </a:r>
          </a:p>
        </p:txBody>
      </p:sp>
      <p:sp>
        <p:nvSpPr>
          <p:cNvPr id="2" name="Text Placeholder 1">
            <a:extLst>
              <a:ext uri="{FF2B5EF4-FFF2-40B4-BE49-F238E27FC236}">
                <a16:creationId xmlns:a16="http://schemas.microsoft.com/office/drawing/2014/main" id="{DEF80E42-0F73-47AD-BD6A-7A62744B8EC8}"/>
              </a:ext>
            </a:extLst>
          </p:cNvPr>
          <p:cNvSpPr>
            <a:spLocks noGrp="1"/>
          </p:cNvSpPr>
          <p:nvPr>
            <p:ph type="body" sz="quarter" idx="10"/>
          </p:nvPr>
        </p:nvSpPr>
        <p:spPr>
          <a:xfrm>
            <a:off x="606777" y="1322607"/>
            <a:ext cx="6651978" cy="5010602"/>
          </a:xfrm>
        </p:spPr>
        <p:txBody>
          <a:bodyPr/>
          <a:lstStyle/>
          <a:p>
            <a:pPr marL="0" indent="0">
              <a:buNone/>
            </a:pPr>
            <a:r>
              <a:rPr lang="en-US" sz="2200" dirty="0">
                <a:latin typeface="Consolas" panose="020B0609020204030204" pitchFamily="49" charset="0"/>
              </a:rPr>
              <a:t># Create a new group </a:t>
            </a:r>
          </a:p>
          <a:p>
            <a:pPr marL="0" indent="0">
              <a:buNone/>
            </a:pPr>
            <a:r>
              <a:rPr lang="en-US" sz="2200" b="1" dirty="0">
                <a:latin typeface="Consolas" panose="020B0609020204030204" pitchFamily="49" charset="0"/>
              </a:rPr>
              <a:t>New-AzADGroup</a:t>
            </a:r>
            <a:r>
              <a:rPr lang="en-US" sz="2200" dirty="0">
                <a:latin typeface="Consolas" panose="020B0609020204030204" pitchFamily="49" charset="0"/>
              </a:rPr>
              <a:t> -DisplayName Developers -MailNickname Developers</a:t>
            </a:r>
          </a:p>
          <a:p>
            <a:pPr marL="0" indent="0">
              <a:buNone/>
            </a:pPr>
            <a:r>
              <a:rPr lang="en-US" sz="2200" dirty="0">
                <a:latin typeface="Consolas" panose="020B0609020204030204" pitchFamily="49" charset="0"/>
              </a:rPr>
              <a:t># Retrieve the group ObjectId </a:t>
            </a:r>
          </a:p>
          <a:p>
            <a:pPr marL="0" indent="0">
              <a:buNone/>
            </a:pPr>
            <a:r>
              <a:rPr lang="en-US" sz="2200" b="1" dirty="0">
                <a:latin typeface="Consolas" panose="020B0609020204030204" pitchFamily="49" charset="0"/>
              </a:rPr>
              <a:t>Get-</a:t>
            </a:r>
            <a:r>
              <a:rPr lang="en-US" sz="2200" b="1" dirty="0" err="1">
                <a:latin typeface="Consolas" panose="020B0609020204030204" pitchFamily="49" charset="0"/>
              </a:rPr>
              <a:t>AzADGroup</a:t>
            </a:r>
            <a:r>
              <a:rPr lang="en-US" sz="2200" b="1" dirty="0">
                <a:latin typeface="Consolas" panose="020B0609020204030204" pitchFamily="49" charset="0"/>
              </a:rPr>
              <a:t> </a:t>
            </a:r>
            <a:r>
              <a:rPr lang="en-US" sz="2200" dirty="0">
                <a:latin typeface="Consolas" panose="020B0609020204030204" pitchFamily="49" charset="0"/>
              </a:rPr>
              <a:t>–DisplayName Developers</a:t>
            </a:r>
          </a:p>
          <a:p>
            <a:pPr marL="0" indent="0">
              <a:buNone/>
            </a:pPr>
            <a:r>
              <a:rPr lang="en-US" sz="2200" dirty="0">
                <a:latin typeface="Consolas" panose="020B0609020204030204" pitchFamily="49" charset="0"/>
              </a:rPr>
              <a:t># Retrieve the new member ObjectId </a:t>
            </a:r>
          </a:p>
          <a:p>
            <a:pPr marL="0" indent="0">
              <a:buNone/>
            </a:pPr>
            <a:r>
              <a:rPr lang="en-US" sz="2200" b="1" dirty="0">
                <a:latin typeface="Consolas" panose="020B0609020204030204" pitchFamily="49" charset="0"/>
              </a:rPr>
              <a:t>Get-</a:t>
            </a:r>
            <a:r>
              <a:rPr lang="en-US" sz="2200" b="1" dirty="0" err="1">
                <a:latin typeface="Consolas" panose="020B0609020204030204" pitchFamily="49" charset="0"/>
              </a:rPr>
              <a:t>AzADUser</a:t>
            </a:r>
            <a:r>
              <a:rPr lang="en-US" sz="2200" b="1" dirty="0">
                <a:latin typeface="Consolas" panose="020B0609020204030204" pitchFamily="49" charset="0"/>
              </a:rPr>
              <a:t> </a:t>
            </a:r>
            <a:r>
              <a:rPr lang="en-US" sz="2200" dirty="0">
                <a:latin typeface="Consolas" panose="020B0609020204030204" pitchFamily="49" charset="0"/>
              </a:rPr>
              <a:t>–DisplayName “Chris Green”</a:t>
            </a:r>
          </a:p>
          <a:p>
            <a:pPr marL="0" indent="0">
              <a:buNone/>
            </a:pPr>
            <a:r>
              <a:rPr lang="en-US" sz="2200" dirty="0">
                <a:latin typeface="Consolas" panose="020B0609020204030204" pitchFamily="49" charset="0"/>
              </a:rPr>
              <a:t># Add the user to the group</a:t>
            </a:r>
          </a:p>
          <a:p>
            <a:pPr marL="0" indent="0">
              <a:buNone/>
            </a:pPr>
            <a:r>
              <a:rPr lang="en-US" sz="2200" b="1" dirty="0">
                <a:latin typeface="Consolas" panose="020B0609020204030204" pitchFamily="49" charset="0"/>
              </a:rPr>
              <a:t>Add-</a:t>
            </a:r>
            <a:r>
              <a:rPr lang="en-US" sz="2200" b="1" dirty="0" err="1">
                <a:latin typeface="Consolas" panose="020B0609020204030204" pitchFamily="49" charset="0"/>
              </a:rPr>
              <a:t>AzADGroupMember</a:t>
            </a:r>
            <a:r>
              <a:rPr lang="en-US" sz="2200" dirty="0">
                <a:latin typeface="Consolas" panose="020B0609020204030204" pitchFamily="49" charset="0"/>
              </a:rPr>
              <a:t> -ObjectId &lt;group ObjectId&gt; -RefObjectId &lt;user ObjectId&gt;</a:t>
            </a:r>
          </a:p>
          <a:p>
            <a:pPr marL="0" indent="0">
              <a:buNone/>
            </a:pPr>
            <a:r>
              <a:rPr lang="en-US" sz="2200" dirty="0">
                <a:latin typeface="Consolas" panose="020B0609020204030204" pitchFamily="49" charset="0"/>
              </a:rPr>
              <a:t># Verify the members of the group</a:t>
            </a:r>
          </a:p>
          <a:p>
            <a:pPr marL="0" indent="0">
              <a:buNone/>
            </a:pPr>
            <a:r>
              <a:rPr lang="en-US" sz="2200" b="1" dirty="0">
                <a:latin typeface="Consolas" panose="020B0609020204030204" pitchFamily="49" charset="0"/>
              </a:rPr>
              <a:t>Get-AzADGroupMember</a:t>
            </a:r>
            <a:r>
              <a:rPr lang="en-US" sz="2200" dirty="0">
                <a:latin typeface="Consolas" panose="020B0609020204030204" pitchFamily="49" charset="0"/>
              </a:rPr>
              <a:t> -GroupObjectId &lt;group ObjectId&gt;</a:t>
            </a:r>
          </a:p>
        </p:txBody>
      </p:sp>
      <p:pic>
        <p:nvPicPr>
          <p:cNvPr id="4" name="Picture 3" descr="Screenshot Add members page. &#10;">
            <a:hlinkClick r:id="rId3"/>
            <a:extLst>
              <a:ext uri="{FF2B5EF4-FFF2-40B4-BE49-F238E27FC236}">
                <a16:creationId xmlns:a16="http://schemas.microsoft.com/office/drawing/2014/main" id="{9DF1D76D-6FB8-4B65-8BF6-2175A281D9F8}"/>
              </a:ext>
            </a:extLst>
          </p:cNvPr>
          <p:cNvPicPr>
            <a:picLocks noChangeAspect="1"/>
          </p:cNvPicPr>
          <p:nvPr/>
        </p:nvPicPr>
        <p:blipFill>
          <a:blip r:embed="rId4"/>
          <a:stretch>
            <a:fillRect/>
          </a:stretch>
        </p:blipFill>
        <p:spPr>
          <a:xfrm>
            <a:off x="7349067" y="1952979"/>
            <a:ext cx="4491417" cy="2923078"/>
          </a:xfrm>
          <a:prstGeom prst="rect">
            <a:avLst/>
          </a:prstGeom>
          <a:ln>
            <a:solidFill>
              <a:schemeClr val="tx1"/>
            </a:solidFill>
          </a:ln>
        </p:spPr>
      </p:pic>
    </p:spTree>
    <p:extLst>
      <p:ext uri="{BB962C8B-B14F-4D97-AF65-F5344CB8AC3E}">
        <p14:creationId xmlns:p14="http://schemas.microsoft.com/office/powerpoint/2010/main" val="324531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29C8-49B5-466F-9206-19C7E85212ED}"/>
              </a:ext>
            </a:extLst>
          </p:cNvPr>
          <p:cNvSpPr>
            <a:spLocks noGrp="1"/>
          </p:cNvSpPr>
          <p:nvPr>
            <p:ph type="title"/>
          </p:nvPr>
        </p:nvSpPr>
        <p:spPr/>
        <p:txBody>
          <a:bodyPr/>
          <a:lstStyle/>
          <a:p>
            <a:r>
              <a:rPr lang="en-US" dirty="0"/>
              <a:t>Adding a Group Owner</a:t>
            </a:r>
          </a:p>
        </p:txBody>
      </p:sp>
      <p:sp>
        <p:nvSpPr>
          <p:cNvPr id="3" name="Text Placeholder 2">
            <a:extLst>
              <a:ext uri="{FF2B5EF4-FFF2-40B4-BE49-F238E27FC236}">
                <a16:creationId xmlns:a16="http://schemas.microsoft.com/office/drawing/2014/main" id="{611F2DDC-49D6-443C-A866-4C6B1BC98A06}"/>
              </a:ext>
            </a:extLst>
          </p:cNvPr>
          <p:cNvSpPr>
            <a:spLocks noGrp="1"/>
          </p:cNvSpPr>
          <p:nvPr>
            <p:ph type="body" sz="quarter" idx="10"/>
          </p:nvPr>
        </p:nvSpPr>
        <p:spPr>
          <a:xfrm>
            <a:off x="584199" y="1435497"/>
            <a:ext cx="6861630" cy="3841052"/>
          </a:xfrm>
        </p:spPr>
        <p:txBody>
          <a:bodyPr/>
          <a:lstStyle/>
          <a:p>
            <a:pPr marL="0" indent="0">
              <a:buNone/>
            </a:pPr>
            <a:r>
              <a:rPr lang="en-US" sz="2400" dirty="0">
                <a:latin typeface="Consolas" panose="020B0609020204030204" pitchFamily="49" charset="0"/>
              </a:rPr>
              <a:t># Get the group ObjectId</a:t>
            </a:r>
          </a:p>
          <a:p>
            <a:pPr marL="0" indent="0">
              <a:buNone/>
            </a:pPr>
            <a:r>
              <a:rPr lang="en-US" sz="2400" b="1" dirty="0">
                <a:latin typeface="Consolas" panose="020B0609020204030204" pitchFamily="49" charset="0"/>
              </a:rPr>
              <a:t>Get-AzADGroup</a:t>
            </a:r>
            <a:r>
              <a:rPr lang="en-US" sz="2400" dirty="0">
                <a:latin typeface="Consolas" panose="020B0609020204030204" pitchFamily="49" charset="0"/>
              </a:rPr>
              <a:t> </a:t>
            </a:r>
          </a:p>
          <a:p>
            <a:pPr marL="0" indent="0">
              <a:buNone/>
            </a:pPr>
            <a:r>
              <a:rPr lang="en-US" sz="2400" dirty="0">
                <a:latin typeface="Consolas" panose="020B0609020204030204" pitchFamily="49" charset="0"/>
              </a:rPr>
              <a:t># Get the owner (user) RefObjectId </a:t>
            </a:r>
          </a:p>
          <a:p>
            <a:pPr marL="0" indent="0">
              <a:buNone/>
            </a:pPr>
            <a:r>
              <a:rPr lang="en-US" sz="2400" b="1" dirty="0">
                <a:latin typeface="Consolas" panose="020B0609020204030204" pitchFamily="49" charset="0"/>
              </a:rPr>
              <a:t>Get-AzADUser </a:t>
            </a:r>
          </a:p>
          <a:p>
            <a:pPr marL="0" indent="0">
              <a:buNone/>
            </a:pPr>
            <a:r>
              <a:rPr lang="en-US" sz="2400" dirty="0">
                <a:latin typeface="Consolas" panose="020B0609020204030204" pitchFamily="49" charset="0"/>
              </a:rPr>
              <a:t># Add the user as a group owner </a:t>
            </a:r>
          </a:p>
          <a:p>
            <a:pPr marL="0" indent="0">
              <a:buNone/>
            </a:pPr>
            <a:r>
              <a:rPr lang="en-US" sz="2400" b="1" dirty="0">
                <a:latin typeface="Consolas" panose="020B0609020204030204" pitchFamily="49" charset="0"/>
              </a:rPr>
              <a:t>Add-</a:t>
            </a:r>
            <a:r>
              <a:rPr lang="en-US" sz="2400" b="1" dirty="0" err="1">
                <a:latin typeface="Consolas" panose="020B0609020204030204" pitchFamily="49" charset="0"/>
              </a:rPr>
              <a:t>AzADGroupOwner</a:t>
            </a:r>
            <a:r>
              <a:rPr lang="en-US" sz="2400" dirty="0">
                <a:latin typeface="Consolas" panose="020B0609020204030204" pitchFamily="49" charset="0"/>
              </a:rPr>
              <a:t> -ObjectId &lt;group ID&gt; -RefObjectId &lt;user ID&gt; </a:t>
            </a:r>
          </a:p>
          <a:p>
            <a:pPr marL="0" indent="0">
              <a:buNone/>
            </a:pPr>
            <a:r>
              <a:rPr lang="en-US" sz="2400" dirty="0">
                <a:latin typeface="Consolas" panose="020B0609020204030204" pitchFamily="49" charset="0"/>
              </a:rPr>
              <a:t># Verify group ownership</a:t>
            </a:r>
          </a:p>
          <a:p>
            <a:pPr marL="0" indent="0">
              <a:buNone/>
            </a:pPr>
            <a:r>
              <a:rPr lang="en-US" sz="2400" b="1" dirty="0">
                <a:latin typeface="Consolas" panose="020B0609020204030204" pitchFamily="49" charset="0"/>
              </a:rPr>
              <a:t>Get-</a:t>
            </a:r>
            <a:r>
              <a:rPr lang="en-US" sz="2400" b="1" dirty="0" err="1">
                <a:latin typeface="Consolas" panose="020B0609020204030204" pitchFamily="49" charset="0"/>
              </a:rPr>
              <a:t>AzADGroupOwner</a:t>
            </a:r>
            <a:r>
              <a:rPr lang="en-US" sz="2400" dirty="0">
                <a:latin typeface="Consolas" panose="020B0609020204030204" pitchFamily="49" charset="0"/>
              </a:rPr>
              <a:t> -ObjectId &lt;group ID&gt;</a:t>
            </a:r>
          </a:p>
        </p:txBody>
      </p:sp>
      <p:pic>
        <p:nvPicPr>
          <p:cNvPr id="5" name="Picture 4" descr="Screenshot of the Add owner page in the Azure portal.">
            <a:extLst>
              <a:ext uri="{FF2B5EF4-FFF2-40B4-BE49-F238E27FC236}">
                <a16:creationId xmlns:a16="http://schemas.microsoft.com/office/drawing/2014/main" id="{74E933F1-1804-4F3E-B9EF-7DE6A6AA203B}"/>
              </a:ext>
            </a:extLst>
          </p:cNvPr>
          <p:cNvPicPr>
            <a:picLocks noChangeAspect="1"/>
          </p:cNvPicPr>
          <p:nvPr/>
        </p:nvPicPr>
        <p:blipFill>
          <a:blip r:embed="rId2"/>
          <a:stretch>
            <a:fillRect/>
          </a:stretch>
        </p:blipFill>
        <p:spPr>
          <a:xfrm>
            <a:off x="7344229" y="1445501"/>
            <a:ext cx="4420054" cy="3137160"/>
          </a:xfrm>
          <a:prstGeom prst="rect">
            <a:avLst/>
          </a:prstGeom>
          <a:ln>
            <a:solidFill>
              <a:schemeClr val="tx1"/>
            </a:solidFill>
          </a:ln>
        </p:spPr>
      </p:pic>
    </p:spTree>
    <p:extLst>
      <p:ext uri="{BB962C8B-B14F-4D97-AF65-F5344CB8AC3E}">
        <p14:creationId xmlns:p14="http://schemas.microsoft.com/office/powerpoint/2010/main" val="19110479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Subscriptions and Accounts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7843-7912-49D1-9B13-E4D88B240235}"/>
              </a:ext>
            </a:extLst>
          </p:cNvPr>
          <p:cNvSpPr>
            <a:spLocks noGrp="1"/>
          </p:cNvSpPr>
          <p:nvPr>
            <p:ph type="title"/>
          </p:nvPr>
        </p:nvSpPr>
        <p:spPr/>
        <p:txBody>
          <a:bodyPr/>
          <a:lstStyle/>
          <a:p>
            <a:r>
              <a:rPr lang="en-US" dirty="0"/>
              <a:t>Demonstration – Users and Groups</a:t>
            </a:r>
          </a:p>
        </p:txBody>
      </p:sp>
      <p:sp>
        <p:nvSpPr>
          <p:cNvPr id="3" name="Text Placeholder 2">
            <a:extLst>
              <a:ext uri="{FF2B5EF4-FFF2-40B4-BE49-F238E27FC236}">
                <a16:creationId xmlns:a16="http://schemas.microsoft.com/office/drawing/2014/main" id="{17CAFD0A-A31F-4B5C-A9E4-356B4DFC20B6}"/>
              </a:ext>
            </a:extLst>
          </p:cNvPr>
          <p:cNvSpPr>
            <a:spLocks noGrp="1"/>
          </p:cNvSpPr>
          <p:nvPr>
            <p:ph type="body" sz="quarter" idx="10"/>
          </p:nvPr>
        </p:nvSpPr>
        <p:spPr/>
        <p:txBody>
          <a:bodyPr/>
          <a:lstStyle/>
          <a:p>
            <a:r>
              <a:rPr lang="en-US" dirty="0"/>
              <a:t>Determine domain information</a:t>
            </a:r>
          </a:p>
          <a:p>
            <a:r>
              <a:rPr lang="en-US" dirty="0"/>
              <a:t>Explore user accounts</a:t>
            </a:r>
          </a:p>
          <a:p>
            <a:r>
              <a:rPr lang="en-US" dirty="0"/>
              <a:t>Explore group accounts</a:t>
            </a:r>
          </a:p>
          <a:p>
            <a:r>
              <a:rPr lang="en-US" dirty="0"/>
              <a:t>Explore PowerShell for group management</a:t>
            </a:r>
          </a:p>
        </p:txBody>
      </p:sp>
    </p:spTree>
    <p:extLst>
      <p:ext uri="{BB962C8B-B14F-4D97-AF65-F5344CB8AC3E}">
        <p14:creationId xmlns:p14="http://schemas.microsoft.com/office/powerpoint/2010/main" val="127531108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Azure Policy</a:t>
            </a:r>
          </a:p>
        </p:txBody>
      </p:sp>
    </p:spTree>
    <p:extLst>
      <p:ext uri="{BB962C8B-B14F-4D97-AF65-F5344CB8AC3E}">
        <p14:creationId xmlns:p14="http://schemas.microsoft.com/office/powerpoint/2010/main" val="20002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p:txBody>
          <a:bodyPr/>
          <a:lstStyle/>
          <a:p>
            <a:r>
              <a:rPr lang="en-US" dirty="0"/>
              <a:t>Azure Policy Overview</a:t>
            </a:r>
          </a:p>
        </p:txBody>
      </p:sp>
      <p:sp>
        <p:nvSpPr>
          <p:cNvPr id="3" name="Text Placeholder 2">
            <a:extLst>
              <a:ext uri="{FF2B5EF4-FFF2-40B4-BE49-F238E27FC236}">
                <a16:creationId xmlns:a16="http://schemas.microsoft.com/office/drawing/2014/main" id="{332D3DB3-B59D-4E6F-98E4-F1169ABE032D}"/>
              </a:ext>
            </a:extLst>
          </p:cNvPr>
          <p:cNvSpPr>
            <a:spLocks noGrp="1"/>
          </p:cNvSpPr>
          <p:nvPr>
            <p:ph type="body" sz="quarter" idx="10"/>
          </p:nvPr>
        </p:nvSpPr>
        <p:spPr>
          <a:xfrm>
            <a:off x="584200" y="1435497"/>
            <a:ext cx="11018520" cy="3533275"/>
          </a:xfrm>
        </p:spPr>
        <p:txBody>
          <a:bodyPr/>
          <a:lstStyle/>
          <a:p>
            <a:r>
              <a:rPr lang="en-US" dirty="0"/>
              <a:t>Azure Policy</a:t>
            </a:r>
          </a:p>
          <a:p>
            <a:r>
              <a:rPr lang="en-US" dirty="0"/>
              <a:t>Implementing Azure Policy</a:t>
            </a:r>
          </a:p>
          <a:p>
            <a:r>
              <a:rPr lang="en-US" dirty="0"/>
              <a:t>Policy Definitions</a:t>
            </a:r>
          </a:p>
          <a:p>
            <a:r>
              <a:rPr lang="en-US" dirty="0"/>
              <a:t>Create Initiative Definitions</a:t>
            </a:r>
          </a:p>
          <a:p>
            <a:r>
              <a:rPr lang="en-US" dirty="0"/>
              <a:t>Scope the Initiative Definition</a:t>
            </a:r>
          </a:p>
          <a:p>
            <a:r>
              <a:rPr lang="en-US" dirty="0"/>
              <a:t>Determine Compliance</a:t>
            </a:r>
          </a:p>
          <a:p>
            <a:r>
              <a:rPr lang="en-US" dirty="0"/>
              <a:t>Demonstration – Azure Policy</a:t>
            </a:r>
          </a:p>
        </p:txBody>
      </p:sp>
    </p:spTree>
    <p:extLst>
      <p:ext uri="{BB962C8B-B14F-4D97-AF65-F5344CB8AC3E}">
        <p14:creationId xmlns:p14="http://schemas.microsoft.com/office/powerpoint/2010/main" val="171827964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Policy</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584200" y="1435497"/>
            <a:ext cx="11018520" cy="3742563"/>
          </a:xfrm>
        </p:spPr>
        <p:txBody>
          <a:bodyPr/>
          <a:lstStyle/>
          <a:p>
            <a:r>
              <a:rPr lang="en-US" dirty="0"/>
              <a:t>Azure Policy is a service in Azure that you use to create, assign and, manage policies</a:t>
            </a:r>
          </a:p>
          <a:p>
            <a:r>
              <a:rPr lang="en-US" dirty="0"/>
              <a:t>Azure Policy runs evaluations and scans for non-compliant resources</a:t>
            </a:r>
          </a:p>
          <a:p>
            <a:r>
              <a:rPr lang="en-US" dirty="0"/>
              <a:t>Advantages:</a:t>
            </a:r>
          </a:p>
          <a:p>
            <a:pPr lvl="1"/>
            <a:r>
              <a:rPr lang="en-US" sz="2400" dirty="0"/>
              <a:t>Enforcement and compliance</a:t>
            </a:r>
          </a:p>
          <a:p>
            <a:pPr lvl="1"/>
            <a:r>
              <a:rPr lang="en-US" sz="2400" dirty="0"/>
              <a:t>Apply policies at scale</a:t>
            </a:r>
          </a:p>
          <a:p>
            <a:pPr lvl="1"/>
            <a:r>
              <a:rPr lang="en-US" sz="2400" dirty="0"/>
              <a:t>Remediation</a:t>
            </a:r>
          </a:p>
          <a:p>
            <a:endParaRPr lang="en-US" dirty="0"/>
          </a:p>
        </p:txBody>
      </p:sp>
    </p:spTree>
    <p:extLst>
      <p:ext uri="{BB962C8B-B14F-4D97-AF65-F5344CB8AC3E}">
        <p14:creationId xmlns:p14="http://schemas.microsoft.com/office/powerpoint/2010/main" val="18349786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Azure Policy</a:t>
            </a:r>
          </a:p>
        </p:txBody>
      </p:sp>
      <p:sp>
        <p:nvSpPr>
          <p:cNvPr id="6" name="Text Placeholder 5"/>
          <p:cNvSpPr>
            <a:spLocks noGrp="1"/>
          </p:cNvSpPr>
          <p:nvPr>
            <p:ph type="body" sz="quarter" idx="10"/>
          </p:nvPr>
        </p:nvSpPr>
        <p:spPr>
          <a:xfrm>
            <a:off x="584200" y="4340724"/>
            <a:ext cx="11018520" cy="2499146"/>
          </a:xfrm>
        </p:spPr>
        <p:txBody>
          <a:bodyPr/>
          <a:lstStyle/>
          <a:p>
            <a:pPr marL="514350" indent="-514350">
              <a:buFont typeface="+mj-lt"/>
              <a:buAutoNum type="arabicPeriod"/>
            </a:pPr>
            <a:r>
              <a:rPr lang="en-US" dirty="0"/>
              <a:t>Browse Policy Definitions</a:t>
            </a:r>
          </a:p>
          <a:p>
            <a:pPr marL="514350" indent="-514350">
              <a:buFont typeface="+mj-lt"/>
              <a:buAutoNum type="arabicPeriod"/>
            </a:pPr>
            <a:r>
              <a:rPr lang="en-US" dirty="0"/>
              <a:t>Create Initiative Definitions</a:t>
            </a:r>
          </a:p>
          <a:p>
            <a:pPr marL="514350" indent="-514350">
              <a:buFont typeface="+mj-lt"/>
              <a:buAutoNum type="arabicPeriod"/>
            </a:pPr>
            <a:r>
              <a:rPr lang="en-US" dirty="0"/>
              <a:t>Scope the Initiative Definition</a:t>
            </a:r>
          </a:p>
          <a:p>
            <a:pPr marL="514350" indent="-514350">
              <a:buFont typeface="+mj-lt"/>
              <a:buAutoNum type="arabicPeriod"/>
            </a:pPr>
            <a:r>
              <a:rPr lang="en-US" dirty="0"/>
              <a:t>View Policy evaluation results</a:t>
            </a:r>
          </a:p>
          <a:p>
            <a:endParaRPr lang="en-US" dirty="0"/>
          </a:p>
        </p:txBody>
      </p:sp>
      <p:pic>
        <p:nvPicPr>
          <p:cNvPr id="5" name="Picture 4" descr="Diagram of implementing Azure policies. From left to right shows creating an Initiative Definition to group policy definitions which are then applied against resources for compliance purposes.">
            <a:extLst>
              <a:ext uri="{FF2B5EF4-FFF2-40B4-BE49-F238E27FC236}">
                <a16:creationId xmlns:a16="http://schemas.microsoft.com/office/drawing/2014/main" id="{68E46143-8BA2-4742-8E47-1957E4D8AE8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200" y="1435100"/>
            <a:ext cx="10079842" cy="2875643"/>
          </a:xfrm>
          <a:prstGeom prst="rect">
            <a:avLst/>
          </a:prstGeom>
          <a:noFill/>
        </p:spPr>
      </p:pic>
    </p:spTree>
    <p:extLst>
      <p:ext uri="{BB962C8B-B14F-4D97-AF65-F5344CB8AC3E}">
        <p14:creationId xmlns:p14="http://schemas.microsoft.com/office/powerpoint/2010/main" val="371749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Policy Definitions</a:t>
            </a:r>
          </a:p>
        </p:txBody>
      </p:sp>
      <p:sp>
        <p:nvSpPr>
          <p:cNvPr id="6" name="Text Placeholder 5"/>
          <p:cNvSpPr>
            <a:spLocks noGrp="1"/>
          </p:cNvSpPr>
          <p:nvPr>
            <p:ph type="body" sz="quarter" idx="10"/>
          </p:nvPr>
        </p:nvSpPr>
        <p:spPr>
          <a:xfrm>
            <a:off x="556768" y="1569087"/>
            <a:ext cx="6255512" cy="3360920"/>
          </a:xfrm>
        </p:spPr>
        <p:txBody>
          <a:bodyPr/>
          <a:lstStyle/>
          <a:p>
            <a:r>
              <a:rPr lang="en-US" dirty="0"/>
              <a:t>Many policy definitions are available</a:t>
            </a:r>
          </a:p>
          <a:p>
            <a:r>
              <a:rPr lang="en-US" dirty="0"/>
              <a:t>You can import policies from GitHub</a:t>
            </a:r>
          </a:p>
          <a:p>
            <a:r>
              <a:rPr lang="en-US" dirty="0"/>
              <a:t>Policy Definitions have a specific JSON format </a:t>
            </a:r>
          </a:p>
          <a:p>
            <a:r>
              <a:rPr lang="en-US" dirty="0"/>
              <a:t>You can create custom policy definitions</a:t>
            </a:r>
          </a:p>
          <a:p>
            <a:endParaRPr lang="en-US" dirty="0"/>
          </a:p>
        </p:txBody>
      </p:sp>
      <p:pic>
        <p:nvPicPr>
          <p:cNvPr id="2" name="Picture 1" descr="Screenshot of the Policy definition page. the import sample policy definition from GitHub link is highlighted. ">
            <a:extLst>
              <a:ext uri="{FF2B5EF4-FFF2-40B4-BE49-F238E27FC236}">
                <a16:creationId xmlns:a16="http://schemas.microsoft.com/office/drawing/2014/main" id="{864AEFA9-8CE8-4D44-87D8-347C7743CFD1}"/>
              </a:ext>
            </a:extLst>
          </p:cNvPr>
          <p:cNvPicPr>
            <a:picLocks noChangeAspect="1"/>
          </p:cNvPicPr>
          <p:nvPr/>
        </p:nvPicPr>
        <p:blipFill>
          <a:blip r:embed="rId3"/>
          <a:stretch>
            <a:fillRect/>
          </a:stretch>
        </p:blipFill>
        <p:spPr>
          <a:xfrm>
            <a:off x="7623238" y="1735645"/>
            <a:ext cx="3419475" cy="3514725"/>
          </a:xfrm>
          <a:prstGeom prst="rect">
            <a:avLst/>
          </a:prstGeom>
        </p:spPr>
      </p:pic>
    </p:spTree>
    <p:extLst>
      <p:ext uri="{BB962C8B-B14F-4D97-AF65-F5344CB8AC3E}">
        <p14:creationId xmlns:p14="http://schemas.microsoft.com/office/powerpoint/2010/main" val="218182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2D1CF0-95BA-44EB-9EE8-1B4E09105856}"/>
              </a:ext>
            </a:extLst>
          </p:cNvPr>
          <p:cNvSpPr>
            <a:spLocks noGrp="1"/>
          </p:cNvSpPr>
          <p:nvPr>
            <p:ph type="title"/>
          </p:nvPr>
        </p:nvSpPr>
        <p:spPr/>
        <p:txBody>
          <a:bodyPr/>
          <a:lstStyle/>
          <a:p>
            <a:r>
              <a:rPr lang="en-US" dirty="0"/>
              <a:t>Create Initiative Definitions</a:t>
            </a:r>
          </a:p>
        </p:txBody>
      </p:sp>
      <p:sp>
        <p:nvSpPr>
          <p:cNvPr id="4" name="Text Placeholder 3">
            <a:extLst>
              <a:ext uri="{FF2B5EF4-FFF2-40B4-BE49-F238E27FC236}">
                <a16:creationId xmlns:a16="http://schemas.microsoft.com/office/drawing/2014/main" id="{39B805FD-56F5-4BE9-82B8-BC2227C3436C}"/>
              </a:ext>
            </a:extLst>
          </p:cNvPr>
          <p:cNvSpPr>
            <a:spLocks noGrp="1"/>
          </p:cNvSpPr>
          <p:nvPr>
            <p:ph type="body" sz="quarter" idx="10"/>
          </p:nvPr>
        </p:nvSpPr>
        <p:spPr>
          <a:xfrm>
            <a:off x="584200" y="1435497"/>
            <a:ext cx="11018520" cy="3385542"/>
          </a:xfrm>
        </p:spPr>
        <p:txBody>
          <a:bodyPr/>
          <a:lstStyle/>
          <a:p>
            <a:r>
              <a:rPr lang="en-US" dirty="0"/>
              <a:t>Group policy definitions</a:t>
            </a:r>
          </a:p>
          <a:p>
            <a:r>
              <a:rPr lang="en-US" dirty="0"/>
              <a:t>Include one or more policies</a:t>
            </a:r>
          </a:p>
          <a:p>
            <a:r>
              <a:rPr lang="en-US" dirty="0"/>
              <a:t>Requires planning</a:t>
            </a:r>
          </a:p>
          <a:p>
            <a:pPr marL="228600" lvl="1" indent="0">
              <a:buNone/>
            </a:pPr>
            <a:endParaRPr lang="en-US" dirty="0"/>
          </a:p>
          <a:p>
            <a:pPr marL="0" indent="0">
              <a:buNone/>
            </a:pPr>
            <a:endParaRPr lang="en-US" dirty="0"/>
          </a:p>
          <a:p>
            <a:endParaRPr lang="en-US" dirty="0"/>
          </a:p>
          <a:p>
            <a:endParaRPr lang="en-US" dirty="0"/>
          </a:p>
        </p:txBody>
      </p:sp>
      <p:pic>
        <p:nvPicPr>
          <p:cNvPr id="6" name="Picture 5" descr="Screenshot of the New Initiative definition page. Options shown for Definition location, Name, and Category. POLICIES AND PARAMETERS is highlighted with examples of policies that be used to create Initiative definitions.">
            <a:extLst>
              <a:ext uri="{FF2B5EF4-FFF2-40B4-BE49-F238E27FC236}">
                <a16:creationId xmlns:a16="http://schemas.microsoft.com/office/drawing/2014/main" id="{D19B2852-028B-48E3-8579-5DB9BB8206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81564" y="1435100"/>
            <a:ext cx="5726183" cy="4312557"/>
          </a:xfrm>
          <a:prstGeom prst="rect">
            <a:avLst/>
          </a:prstGeom>
          <a:noFill/>
          <a:ln>
            <a:solidFill>
              <a:schemeClr val="tx1"/>
            </a:solidFill>
          </a:ln>
        </p:spPr>
      </p:pic>
    </p:spTree>
    <p:extLst>
      <p:ext uri="{BB962C8B-B14F-4D97-AF65-F5344CB8AC3E}">
        <p14:creationId xmlns:p14="http://schemas.microsoft.com/office/powerpoint/2010/main" val="43993026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Scope the Initiative Definition</a:t>
            </a:r>
          </a:p>
        </p:txBody>
      </p:sp>
      <p:sp>
        <p:nvSpPr>
          <p:cNvPr id="6" name="Text Placeholder 5"/>
          <p:cNvSpPr>
            <a:spLocks noGrp="1"/>
          </p:cNvSpPr>
          <p:nvPr>
            <p:ph type="body" sz="quarter" idx="10"/>
          </p:nvPr>
        </p:nvSpPr>
        <p:spPr>
          <a:xfrm>
            <a:off x="584200" y="4524498"/>
            <a:ext cx="11018520" cy="2499146"/>
          </a:xfrm>
        </p:spPr>
        <p:txBody>
          <a:bodyPr/>
          <a:lstStyle/>
          <a:p>
            <a:r>
              <a:rPr lang="en-US" dirty="0"/>
              <a:t>Assign the definition to a scope</a:t>
            </a:r>
          </a:p>
          <a:p>
            <a:r>
              <a:rPr lang="en-US" dirty="0"/>
              <a:t>The scope enforces the policy</a:t>
            </a:r>
          </a:p>
          <a:p>
            <a:r>
              <a:rPr lang="en-US" dirty="0"/>
              <a:t>Select the subscription, and optionally the resource group</a:t>
            </a:r>
          </a:p>
          <a:p>
            <a:pPr marL="0" indent="0">
              <a:buNone/>
            </a:pPr>
            <a:endParaRPr lang="en-US" dirty="0"/>
          </a:p>
          <a:p>
            <a:endParaRPr lang="en-US" dirty="0"/>
          </a:p>
        </p:txBody>
      </p:sp>
      <p:pic>
        <p:nvPicPr>
          <p:cNvPr id="7" name="Picture 6" descr="Screenshot of the Definitions page for assigning an Initiative Definition to resources or groups or resources.">
            <a:extLst>
              <a:ext uri="{FF2B5EF4-FFF2-40B4-BE49-F238E27FC236}">
                <a16:creationId xmlns:a16="http://schemas.microsoft.com/office/drawing/2014/main" id="{2F9E952C-35FE-43FB-92D9-5E679C4CB58C}"/>
              </a:ext>
            </a:extLst>
          </p:cNvPr>
          <p:cNvPicPr/>
          <p:nvPr/>
        </p:nvPicPr>
        <p:blipFill>
          <a:blip r:embed="rId3"/>
          <a:stretch>
            <a:fillRect/>
          </a:stretch>
        </p:blipFill>
        <p:spPr>
          <a:xfrm>
            <a:off x="584200" y="1435100"/>
            <a:ext cx="10103592" cy="2875643"/>
          </a:xfrm>
          <a:prstGeom prst="rect">
            <a:avLst/>
          </a:prstGeom>
          <a:ln>
            <a:solidFill>
              <a:schemeClr val="tx1"/>
            </a:solidFill>
          </a:ln>
        </p:spPr>
      </p:pic>
    </p:spTree>
    <p:extLst>
      <p:ext uri="{BB962C8B-B14F-4D97-AF65-F5344CB8AC3E}">
        <p14:creationId xmlns:p14="http://schemas.microsoft.com/office/powerpoint/2010/main" val="274016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Determine Compliance</a:t>
            </a:r>
          </a:p>
        </p:txBody>
      </p:sp>
      <p:sp>
        <p:nvSpPr>
          <p:cNvPr id="6" name="Text Placeholder 5"/>
          <p:cNvSpPr>
            <a:spLocks noGrp="1"/>
          </p:cNvSpPr>
          <p:nvPr>
            <p:ph type="body" sz="quarter" idx="10"/>
          </p:nvPr>
        </p:nvSpPr>
        <p:spPr>
          <a:xfrm>
            <a:off x="584200" y="4524498"/>
            <a:ext cx="11018520" cy="1982081"/>
          </a:xfrm>
        </p:spPr>
        <p:txBody>
          <a:bodyPr/>
          <a:lstStyle/>
          <a:p>
            <a:r>
              <a:rPr lang="en-US" dirty="0"/>
              <a:t>Non-compliant initiatives</a:t>
            </a:r>
          </a:p>
          <a:p>
            <a:r>
              <a:rPr lang="en-US" dirty="0"/>
              <a:t>Non-compliant policies</a:t>
            </a:r>
          </a:p>
          <a:p>
            <a:r>
              <a:rPr lang="en-US" dirty="0"/>
              <a:t>Non-compliant resources</a:t>
            </a:r>
          </a:p>
          <a:p>
            <a:endParaRPr lang="en-US" dirty="0"/>
          </a:p>
        </p:txBody>
      </p:sp>
      <p:pic>
        <p:nvPicPr>
          <p:cNvPr id="5" name="Picture 4" descr="Screenshot of the Compliance blade. The Audit VM policy is selected. There are choices for non-compliant initiatives, non-compliant policies, and non-compliant resources.">
            <a:extLst>
              <a:ext uri="{FF2B5EF4-FFF2-40B4-BE49-F238E27FC236}">
                <a16:creationId xmlns:a16="http://schemas.microsoft.com/office/drawing/2014/main" id="{CD59E657-F681-403D-A041-AB53C7DE6CA5}"/>
              </a:ext>
            </a:extLst>
          </p:cNvPr>
          <p:cNvPicPr/>
          <p:nvPr/>
        </p:nvPicPr>
        <p:blipFill>
          <a:blip r:embed="rId3"/>
          <a:stretch>
            <a:fillRect/>
          </a:stretch>
        </p:blipFill>
        <p:spPr>
          <a:xfrm>
            <a:off x="584199" y="1435099"/>
            <a:ext cx="10091717" cy="2911269"/>
          </a:xfrm>
          <a:prstGeom prst="rect">
            <a:avLst/>
          </a:prstGeom>
          <a:ln>
            <a:solidFill>
              <a:schemeClr val="tx1"/>
            </a:solidFill>
          </a:ln>
        </p:spPr>
      </p:pic>
    </p:spTree>
    <p:extLst>
      <p:ext uri="{BB962C8B-B14F-4D97-AF65-F5344CB8AC3E}">
        <p14:creationId xmlns:p14="http://schemas.microsoft.com/office/powerpoint/2010/main" val="378995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7465-720B-4261-972B-C0E07DBE9939}"/>
              </a:ext>
            </a:extLst>
          </p:cNvPr>
          <p:cNvSpPr>
            <a:spLocks noGrp="1"/>
          </p:cNvSpPr>
          <p:nvPr>
            <p:ph type="title"/>
          </p:nvPr>
        </p:nvSpPr>
        <p:spPr/>
        <p:txBody>
          <a:bodyPr/>
          <a:lstStyle/>
          <a:p>
            <a:r>
              <a:rPr lang="en-US" dirty="0"/>
              <a:t>Demonstration – Azure Policy</a:t>
            </a:r>
          </a:p>
        </p:txBody>
      </p:sp>
      <p:sp>
        <p:nvSpPr>
          <p:cNvPr id="3" name="Text Placeholder 2">
            <a:extLst>
              <a:ext uri="{FF2B5EF4-FFF2-40B4-BE49-F238E27FC236}">
                <a16:creationId xmlns:a16="http://schemas.microsoft.com/office/drawing/2014/main" id="{35E13483-A30D-4384-88F2-DAED411634F1}"/>
              </a:ext>
            </a:extLst>
          </p:cNvPr>
          <p:cNvSpPr>
            <a:spLocks noGrp="1"/>
          </p:cNvSpPr>
          <p:nvPr>
            <p:ph type="body" sz="quarter" idx="10"/>
          </p:nvPr>
        </p:nvSpPr>
        <p:spPr/>
        <p:txBody>
          <a:bodyPr/>
          <a:lstStyle/>
          <a:p>
            <a:r>
              <a:rPr lang="en-US" dirty="0"/>
              <a:t>Assign a policy</a:t>
            </a:r>
          </a:p>
          <a:p>
            <a:r>
              <a:rPr lang="en-US" dirty="0"/>
              <a:t>Create and assign an initiative definition</a:t>
            </a:r>
          </a:p>
          <a:p>
            <a:r>
              <a:rPr lang="en-US" dirty="0"/>
              <a:t>Check for compliance</a:t>
            </a:r>
          </a:p>
        </p:txBody>
      </p:sp>
    </p:spTree>
    <p:extLst>
      <p:ext uri="{BB962C8B-B14F-4D97-AF65-F5344CB8AC3E}">
        <p14:creationId xmlns:p14="http://schemas.microsoft.com/office/powerpoint/2010/main" val="18907842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p:txBody>
          <a:bodyPr/>
          <a:lstStyle/>
          <a:p>
            <a:r>
              <a:rPr lang="en-US" dirty="0"/>
              <a:t>Subscriptions and Accounts Overview</a:t>
            </a:r>
          </a:p>
        </p:txBody>
      </p:sp>
      <p:sp>
        <p:nvSpPr>
          <p:cNvPr id="3" name="Text Placeholder 2">
            <a:extLst>
              <a:ext uri="{FF2B5EF4-FFF2-40B4-BE49-F238E27FC236}">
                <a16:creationId xmlns:a16="http://schemas.microsoft.com/office/drawing/2014/main" id="{332D3DB3-B59D-4E6F-98E4-F1169ABE032D}"/>
              </a:ext>
            </a:extLst>
          </p:cNvPr>
          <p:cNvSpPr>
            <a:spLocks noGrp="1"/>
          </p:cNvSpPr>
          <p:nvPr>
            <p:ph type="body" sz="quarter" idx="10"/>
          </p:nvPr>
        </p:nvSpPr>
        <p:spPr>
          <a:xfrm>
            <a:off x="584200" y="1435497"/>
            <a:ext cx="11018520" cy="4567404"/>
          </a:xfrm>
        </p:spPr>
        <p:txBody>
          <a:bodyPr/>
          <a:lstStyle/>
          <a:p>
            <a:r>
              <a:rPr lang="en-US" dirty="0"/>
              <a:t>Management Group</a:t>
            </a:r>
          </a:p>
          <a:p>
            <a:r>
              <a:rPr lang="en-US" dirty="0"/>
              <a:t>Creating Management Groups</a:t>
            </a:r>
          </a:p>
          <a:p>
            <a:r>
              <a:rPr lang="en-US" dirty="0"/>
              <a:t>Azure Subscriptions</a:t>
            </a:r>
          </a:p>
          <a:p>
            <a:r>
              <a:rPr lang="en-US" dirty="0"/>
              <a:t>Getting a Subscription</a:t>
            </a:r>
          </a:p>
          <a:p>
            <a:r>
              <a:rPr lang="en-US" dirty="0"/>
              <a:t>Subscription Usage</a:t>
            </a:r>
          </a:p>
          <a:p>
            <a:r>
              <a:rPr lang="en-US" dirty="0"/>
              <a:t>Subscription User Types</a:t>
            </a:r>
          </a:p>
          <a:p>
            <a:r>
              <a:rPr lang="en-US" dirty="0"/>
              <a:t>Check Resource Limits</a:t>
            </a:r>
          </a:p>
          <a:p>
            <a:r>
              <a:rPr lang="en-US" dirty="0"/>
              <a:t>Resource Tags</a:t>
            </a:r>
          </a:p>
          <a:p>
            <a:r>
              <a:rPr lang="en-US" dirty="0"/>
              <a:t>Billing</a:t>
            </a:r>
          </a:p>
        </p:txBody>
      </p:sp>
    </p:spTree>
    <p:extLst>
      <p:ext uri="{BB962C8B-B14F-4D97-AF65-F5344CB8AC3E}">
        <p14:creationId xmlns:p14="http://schemas.microsoft.com/office/powerpoint/2010/main" val="425379581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05313" y="2969388"/>
            <a:ext cx="9308592" cy="498598"/>
          </a:xfrm>
        </p:spPr>
        <p:txBody>
          <a:bodyPr/>
          <a:lstStyle/>
          <a:p>
            <a:r>
              <a:rPr lang="en-US" dirty="0"/>
              <a:t>Lesson 05: Lab and Review Questions</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79CC4B-46EB-4234-BBB4-71E18A3DBEBB}"/>
              </a:ext>
            </a:extLst>
          </p:cNvPr>
          <p:cNvSpPr>
            <a:spLocks noGrp="1"/>
          </p:cNvSpPr>
          <p:nvPr>
            <p:ph type="title"/>
          </p:nvPr>
        </p:nvSpPr>
        <p:spPr/>
        <p:txBody>
          <a:bodyPr/>
          <a:lstStyle/>
          <a:p>
            <a:r>
              <a:rPr lang="en-US" dirty="0"/>
              <a:t>Lab – Role-Based Access Control</a:t>
            </a:r>
          </a:p>
        </p:txBody>
      </p:sp>
      <p:sp>
        <p:nvSpPr>
          <p:cNvPr id="4" name="Text Placeholder 3">
            <a:extLst>
              <a:ext uri="{FF2B5EF4-FFF2-40B4-BE49-F238E27FC236}">
                <a16:creationId xmlns:a16="http://schemas.microsoft.com/office/drawing/2014/main" id="{79F01450-2423-47AE-A0C8-AB3153CCA6C6}"/>
              </a:ext>
            </a:extLst>
          </p:cNvPr>
          <p:cNvSpPr>
            <a:spLocks noGrp="1"/>
          </p:cNvSpPr>
          <p:nvPr>
            <p:ph type="body" sz="quarter" idx="10"/>
          </p:nvPr>
        </p:nvSpPr>
        <p:spPr>
          <a:xfrm>
            <a:off x="584200" y="1435497"/>
            <a:ext cx="11018520" cy="4505849"/>
          </a:xfrm>
        </p:spPr>
        <p:txBody>
          <a:bodyPr/>
          <a:lstStyle/>
          <a:p>
            <a:r>
              <a:rPr lang="en-US" sz="2400" dirty="0" err="1"/>
              <a:t>Adatum</a:t>
            </a:r>
            <a:r>
              <a:rPr lang="en-US" sz="2400" dirty="0"/>
              <a:t> Corporation wants to use Azure Role Based Access Control and Azure Policy to control provisioning and management of their Azure resources. It also wants to be able to automate and track provisioning and management tasks.</a:t>
            </a:r>
          </a:p>
          <a:p>
            <a:pPr marL="515938" lvl="1" indent="-287338">
              <a:buFont typeface="Arial" panose="020B0604020202020204" pitchFamily="34" charset="0"/>
              <a:buChar char="•"/>
            </a:pPr>
            <a:r>
              <a:rPr lang="en-US" sz="2400" b="1" dirty="0"/>
              <a:t>Exercise 1. </a:t>
            </a:r>
            <a:r>
              <a:rPr lang="en-US" sz="2400" dirty="0"/>
              <a:t>Configure delegation of provisioning and management of Azure resources by using built-in Role-Based Access Control (RBAC) roles and built-in Azure policies.</a:t>
            </a:r>
          </a:p>
          <a:p>
            <a:pPr marL="515938" lvl="1" indent="-287338">
              <a:buFont typeface="Arial" panose="020B0604020202020204" pitchFamily="34" charset="0"/>
              <a:buChar char="•"/>
            </a:pPr>
            <a:r>
              <a:rPr lang="en-US" sz="2400" b="1" dirty="0"/>
              <a:t>Exercise 2</a:t>
            </a:r>
            <a:r>
              <a:rPr lang="en-US" sz="2400" dirty="0"/>
              <a:t>. Verify delegation by provisioning Azure resources as a delegated admin and auditing provisioning events.</a:t>
            </a:r>
          </a:p>
          <a:p>
            <a:pPr lvl="1"/>
            <a:endParaRPr lang="en-US" sz="2400" dirty="0"/>
          </a:p>
          <a:p>
            <a:pPr lvl="1"/>
            <a:endParaRPr lang="en-US" sz="2400" dirty="0"/>
          </a:p>
          <a:p>
            <a:r>
              <a:rPr lang="en-US" dirty="0"/>
              <a:t>Lab time: 60 minutes</a:t>
            </a:r>
          </a:p>
        </p:txBody>
      </p:sp>
    </p:spTree>
    <p:extLst>
      <p:ext uri="{BB962C8B-B14F-4D97-AF65-F5344CB8AC3E}">
        <p14:creationId xmlns:p14="http://schemas.microsoft.com/office/powerpoint/2010/main" val="370221933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Governance and Compliance</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4284250"/>
          </a:xfrm>
        </p:spPr>
        <p:txBody>
          <a:bodyPr/>
          <a:lstStyle/>
          <a:p>
            <a:r>
              <a:rPr lang="en-US" sz="2400" dirty="0" err="1"/>
              <a:t>Adatum</a:t>
            </a:r>
            <a:r>
              <a:rPr lang="en-US" sz="2400" dirty="0"/>
              <a:t> Corporation wants to use Azure policies and initiatives in order to enforce resource tagging in its Azure subscription. Once the environment is compliant, </a:t>
            </a:r>
            <a:r>
              <a:rPr lang="en-US" sz="2400" dirty="0" err="1"/>
              <a:t>Adatum</a:t>
            </a:r>
            <a:r>
              <a:rPr lang="en-US" sz="2400" dirty="0"/>
              <a:t> wants to prevent unintended changes by implementing resource locks.</a:t>
            </a:r>
          </a:p>
          <a:p>
            <a:pPr marL="515938" lvl="1" indent="-287338">
              <a:buFont typeface="Arial" panose="020B0604020202020204" pitchFamily="34" charset="0"/>
              <a:buChar char="•"/>
            </a:pPr>
            <a:r>
              <a:rPr lang="en-US" sz="2400" b="1" dirty="0"/>
              <a:t>Exercise 1. </a:t>
            </a:r>
            <a:r>
              <a:rPr lang="en-US" sz="2400" dirty="0"/>
              <a:t>Implement Azure tags by using Azure policies and initiatives</a:t>
            </a:r>
          </a:p>
          <a:p>
            <a:pPr marL="515938" lvl="1" indent="-287338">
              <a:buFont typeface="Arial" panose="020B0604020202020204" pitchFamily="34" charset="0"/>
              <a:buChar char="•"/>
            </a:pPr>
            <a:r>
              <a:rPr lang="en-US" sz="2400" b="1" dirty="0"/>
              <a:t>Exercise 2</a:t>
            </a:r>
            <a:r>
              <a:rPr lang="en-US" sz="2400" dirty="0"/>
              <a:t>. Implement Azure resource locks</a:t>
            </a:r>
          </a:p>
          <a:p>
            <a:pPr lvl="1"/>
            <a:endParaRPr lang="en-US" sz="2400" dirty="0"/>
          </a:p>
          <a:p>
            <a:pPr lvl="1"/>
            <a:endParaRPr lang="en-US" sz="2400" dirty="0"/>
          </a:p>
          <a:p>
            <a:pPr lvl="1"/>
            <a:endParaRPr lang="en-US" sz="2400" dirty="0"/>
          </a:p>
          <a:p>
            <a:pPr lvl="1"/>
            <a:endParaRPr lang="en-US" sz="2400" dirty="0"/>
          </a:p>
          <a:p>
            <a:r>
              <a:rPr lang="en-US" dirty="0"/>
              <a:t>Lab time: 60 minutes</a:t>
            </a: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a:t>Module Review Questions</a:t>
            </a:r>
            <a:endParaRPr lang="en-US" dirty="0"/>
          </a:p>
        </p:txBody>
      </p:sp>
    </p:spTree>
    <p:extLst>
      <p:ext uri="{BB962C8B-B14F-4D97-AF65-F5344CB8AC3E}">
        <p14:creationId xmlns:p14="http://schemas.microsoft.com/office/powerpoint/2010/main" val="52649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Management Groups</a:t>
            </a:r>
          </a:p>
        </p:txBody>
      </p:sp>
      <p:sp>
        <p:nvSpPr>
          <p:cNvPr id="6" name="Text Placeholder 5"/>
          <p:cNvSpPr>
            <a:spLocks noGrp="1"/>
          </p:cNvSpPr>
          <p:nvPr>
            <p:ph type="body" sz="quarter" idx="10"/>
          </p:nvPr>
        </p:nvSpPr>
        <p:spPr>
          <a:xfrm>
            <a:off x="584200" y="1435497"/>
            <a:ext cx="5434763" cy="5084469"/>
          </a:xfrm>
        </p:spPr>
        <p:txBody>
          <a:bodyPr/>
          <a:lstStyle/>
          <a:p>
            <a:r>
              <a:rPr lang="en-US" dirty="0"/>
              <a:t>Provides a level of scope above subscriptions</a:t>
            </a:r>
          </a:p>
          <a:p>
            <a:pPr lvl="0"/>
            <a:r>
              <a:rPr lang="en-US" dirty="0"/>
              <a:t>Organizational alignment for your Azure subscriptions through</a:t>
            </a:r>
            <a:br>
              <a:rPr lang="en-US" dirty="0"/>
            </a:br>
            <a:r>
              <a:rPr lang="en-US" dirty="0"/>
              <a:t>custom hierarchies and grouping</a:t>
            </a:r>
          </a:p>
          <a:p>
            <a:pPr lvl="0"/>
            <a:r>
              <a:rPr lang="en-US" dirty="0"/>
              <a:t>Targeting of policies and spend budgets across subscriptions and inheritance down the hierarchies</a:t>
            </a:r>
          </a:p>
          <a:p>
            <a:pPr lvl="0"/>
            <a:r>
              <a:rPr lang="en-US" dirty="0"/>
              <a:t>Compliance and cost reporting by organization (business/teams)</a:t>
            </a:r>
          </a:p>
          <a:p>
            <a:endParaRPr lang="en-US" dirty="0"/>
          </a:p>
        </p:txBody>
      </p:sp>
      <p:pic>
        <p:nvPicPr>
          <p:cNvPr id="5" name="Picture 4" descr="Diagram showing how Azure management groups are used to organize subscriptions in a hierarchy of unified policy and access management. A single top-level management, or root group (Contoso) and every directory below is folded into it.">
            <a:extLst>
              <a:ext uri="{FF2B5EF4-FFF2-40B4-BE49-F238E27FC236}">
                <a16:creationId xmlns:a16="http://schemas.microsoft.com/office/drawing/2014/main" id="{C44A0752-9D0B-4F8F-8454-629D63F0AA82}"/>
              </a:ext>
            </a:extLst>
          </p:cNvPr>
          <p:cNvPicPr/>
          <p:nvPr/>
        </p:nvPicPr>
        <p:blipFill>
          <a:blip r:embed="rId3"/>
          <a:stretch>
            <a:fillRect/>
          </a:stretch>
        </p:blipFill>
        <p:spPr>
          <a:xfrm>
            <a:off x="6096000" y="1435497"/>
            <a:ext cx="5936790" cy="4171731"/>
          </a:xfrm>
          <a:prstGeom prst="rect">
            <a:avLst/>
          </a:prstGeom>
        </p:spPr>
      </p:pic>
    </p:spTree>
    <p:extLst>
      <p:ext uri="{BB962C8B-B14F-4D97-AF65-F5344CB8AC3E}">
        <p14:creationId xmlns:p14="http://schemas.microsoft.com/office/powerpoint/2010/main" val="320376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4CFDE-D29C-4447-9B69-3449608B24C8}"/>
              </a:ext>
            </a:extLst>
          </p:cNvPr>
          <p:cNvSpPr>
            <a:spLocks noGrp="1"/>
          </p:cNvSpPr>
          <p:nvPr>
            <p:ph type="title"/>
          </p:nvPr>
        </p:nvSpPr>
        <p:spPr/>
        <p:txBody>
          <a:bodyPr/>
          <a:lstStyle/>
          <a:p>
            <a:r>
              <a:rPr lang="en-US" dirty="0"/>
              <a:t>Creating Management Groups</a:t>
            </a:r>
          </a:p>
        </p:txBody>
      </p:sp>
      <p:sp>
        <p:nvSpPr>
          <p:cNvPr id="3" name="Text Placeholder 2">
            <a:extLst>
              <a:ext uri="{FF2B5EF4-FFF2-40B4-BE49-F238E27FC236}">
                <a16:creationId xmlns:a16="http://schemas.microsoft.com/office/drawing/2014/main" id="{01CF0762-9974-4B0B-8E9A-EF639B276D58}"/>
              </a:ext>
            </a:extLst>
          </p:cNvPr>
          <p:cNvSpPr>
            <a:spLocks noGrp="1"/>
          </p:cNvSpPr>
          <p:nvPr>
            <p:ph type="body" sz="quarter" idx="10"/>
          </p:nvPr>
        </p:nvSpPr>
        <p:spPr>
          <a:xfrm>
            <a:off x="550747" y="4404732"/>
            <a:ext cx="11018520" cy="1809726"/>
          </a:xfrm>
        </p:spPr>
        <p:txBody>
          <a:bodyPr/>
          <a:lstStyle/>
          <a:p>
            <a:r>
              <a:rPr lang="en-US" dirty="0"/>
              <a:t>The </a:t>
            </a:r>
            <a:r>
              <a:rPr lang="en-US" b="1" dirty="0"/>
              <a:t>Management Group ID</a:t>
            </a:r>
            <a:r>
              <a:rPr lang="en-US" dirty="0"/>
              <a:t> is the directory unique identifier that is used to submit commands on this management group</a:t>
            </a:r>
          </a:p>
          <a:p>
            <a:r>
              <a:rPr lang="en-US" dirty="0"/>
              <a:t>The </a:t>
            </a:r>
            <a:r>
              <a:rPr lang="en-US" b="1" dirty="0"/>
              <a:t>Display Name</a:t>
            </a:r>
            <a:r>
              <a:rPr lang="en-US" dirty="0"/>
              <a:t> field is the name that is displayed within the Azure portal</a:t>
            </a:r>
          </a:p>
        </p:txBody>
      </p:sp>
      <p:pic>
        <p:nvPicPr>
          <p:cNvPr id="6" name="Picture 5" descr="Screenshot of the add management group page. ">
            <a:extLst>
              <a:ext uri="{FF2B5EF4-FFF2-40B4-BE49-F238E27FC236}">
                <a16:creationId xmlns:a16="http://schemas.microsoft.com/office/drawing/2014/main" id="{C12141C2-0101-4577-851A-79F406EB933C}"/>
              </a:ext>
            </a:extLst>
          </p:cNvPr>
          <p:cNvPicPr>
            <a:picLocks noChangeAspect="1"/>
          </p:cNvPicPr>
          <p:nvPr/>
        </p:nvPicPr>
        <p:blipFill>
          <a:blip r:embed="rId2"/>
          <a:stretch>
            <a:fillRect/>
          </a:stretch>
        </p:blipFill>
        <p:spPr>
          <a:xfrm>
            <a:off x="5972280" y="1549742"/>
            <a:ext cx="4685625" cy="2420367"/>
          </a:xfrm>
          <a:prstGeom prst="rect">
            <a:avLst/>
          </a:prstGeom>
          <a:ln>
            <a:solidFill>
              <a:schemeClr val="tx1"/>
            </a:solidFill>
          </a:ln>
        </p:spPr>
      </p:pic>
      <p:pic>
        <p:nvPicPr>
          <p:cNvPr id="7" name="Picture 6" descr="Screenshot of the New management group button. ">
            <a:extLst>
              <a:ext uri="{FF2B5EF4-FFF2-40B4-BE49-F238E27FC236}">
                <a16:creationId xmlns:a16="http://schemas.microsoft.com/office/drawing/2014/main" id="{D5302184-89E0-4B7A-B0FE-AEB6167B1B3F}"/>
              </a:ext>
            </a:extLst>
          </p:cNvPr>
          <p:cNvPicPr>
            <a:picLocks noChangeAspect="1"/>
          </p:cNvPicPr>
          <p:nvPr/>
        </p:nvPicPr>
        <p:blipFill>
          <a:blip r:embed="rId3"/>
          <a:stretch>
            <a:fillRect/>
          </a:stretch>
        </p:blipFill>
        <p:spPr>
          <a:xfrm>
            <a:off x="1195270" y="1313636"/>
            <a:ext cx="4248150" cy="2847975"/>
          </a:xfrm>
          <a:prstGeom prst="rect">
            <a:avLst/>
          </a:prstGeom>
          <a:noFill/>
          <a:ln>
            <a:solidFill>
              <a:schemeClr val="tx1"/>
            </a:solidFill>
          </a:ln>
        </p:spPr>
      </p:pic>
    </p:spTree>
    <p:extLst>
      <p:ext uri="{BB962C8B-B14F-4D97-AF65-F5344CB8AC3E}">
        <p14:creationId xmlns:p14="http://schemas.microsoft.com/office/powerpoint/2010/main" val="15216645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Subscriptions</a:t>
            </a:r>
          </a:p>
        </p:txBody>
      </p:sp>
      <p:sp>
        <p:nvSpPr>
          <p:cNvPr id="6" name="Text Placeholder 5"/>
          <p:cNvSpPr>
            <a:spLocks noGrp="1"/>
          </p:cNvSpPr>
          <p:nvPr>
            <p:ph type="body" sz="quarter" idx="10"/>
          </p:nvPr>
        </p:nvSpPr>
        <p:spPr>
          <a:xfrm>
            <a:off x="584200" y="1435497"/>
            <a:ext cx="5948485" cy="4998291"/>
          </a:xfrm>
        </p:spPr>
        <p:txBody>
          <a:bodyPr/>
          <a:lstStyle/>
          <a:p>
            <a:r>
              <a:rPr lang="en-US" dirty="0"/>
              <a:t>A subscription is a logical unit of Azure services that is linked to an Azure account</a:t>
            </a:r>
          </a:p>
          <a:p>
            <a:r>
              <a:rPr lang="en-US" dirty="0"/>
              <a:t>Subscriptions help you organize access to cloud service resources</a:t>
            </a:r>
          </a:p>
          <a:p>
            <a:r>
              <a:rPr lang="en-US" dirty="0"/>
              <a:t>Subscriptions have accounts </a:t>
            </a:r>
          </a:p>
          <a:p>
            <a:r>
              <a:rPr lang="en-US" dirty="0"/>
              <a:t>An Azure account is simply an identity in Azure Active Directory (Azure AD) or in a directory that is trusted by Azure AD, such as a work or school organization</a:t>
            </a:r>
          </a:p>
        </p:txBody>
      </p:sp>
      <p:grpSp>
        <p:nvGrpSpPr>
          <p:cNvPr id="24" name="Group 23" descr="Diagram showing Azure Active Directory connected to Azure resource groups using authentication and authorization. ">
            <a:extLst>
              <a:ext uri="{FF2B5EF4-FFF2-40B4-BE49-F238E27FC236}">
                <a16:creationId xmlns:a16="http://schemas.microsoft.com/office/drawing/2014/main" id="{72FFA1E8-3B72-4BFE-BD59-7215345CFE72}"/>
              </a:ext>
            </a:extLst>
          </p:cNvPr>
          <p:cNvGrpSpPr/>
          <p:nvPr/>
        </p:nvGrpSpPr>
        <p:grpSpPr>
          <a:xfrm>
            <a:off x="7700001" y="1266320"/>
            <a:ext cx="3712185" cy="4823253"/>
            <a:chOff x="7700002" y="921937"/>
            <a:chExt cx="3146432" cy="4823253"/>
          </a:xfrm>
        </p:grpSpPr>
        <p:grpSp>
          <p:nvGrpSpPr>
            <p:cNvPr id="19" name="Group 18">
              <a:extLst>
                <a:ext uri="{FF2B5EF4-FFF2-40B4-BE49-F238E27FC236}">
                  <a16:creationId xmlns:a16="http://schemas.microsoft.com/office/drawing/2014/main" id="{465286C6-A99B-4C66-BA1A-AAF521AB19BD}"/>
                </a:ext>
              </a:extLst>
            </p:cNvPr>
            <p:cNvGrpSpPr/>
            <p:nvPr/>
          </p:nvGrpSpPr>
          <p:grpSpPr>
            <a:xfrm>
              <a:off x="7700002" y="921937"/>
              <a:ext cx="2697480" cy="1812298"/>
              <a:chOff x="7119709" y="3533252"/>
              <a:chExt cx="2697480" cy="1812298"/>
            </a:xfrm>
          </p:grpSpPr>
          <p:sp>
            <p:nvSpPr>
              <p:cNvPr id="9" name="Isosceles Triangle 8">
                <a:extLst>
                  <a:ext uri="{FF2B5EF4-FFF2-40B4-BE49-F238E27FC236}">
                    <a16:creationId xmlns:a16="http://schemas.microsoft.com/office/drawing/2014/main" id="{AB08E954-0657-40B5-9C27-564872947CDD}"/>
                  </a:ext>
                </a:extLst>
              </p:cNvPr>
              <p:cNvSpPr/>
              <p:nvPr/>
            </p:nvSpPr>
            <p:spPr>
              <a:xfrm>
                <a:off x="7119709" y="3533252"/>
                <a:ext cx="2697480" cy="1435608"/>
              </a:xfrm>
              <a:prstGeom prst="triangle">
                <a:avLst>
                  <a:gd name="adj" fmla="val 48983"/>
                </a:avLst>
              </a:prstGeom>
              <a:solidFill>
                <a:srgbClr val="5B9BD5">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3" name="TextBox 12">
                <a:extLst>
                  <a:ext uri="{FF2B5EF4-FFF2-40B4-BE49-F238E27FC236}">
                    <a16:creationId xmlns:a16="http://schemas.microsoft.com/office/drawing/2014/main" id="{1E3E9F1C-2D60-4D18-B7A6-9C9AC359C9F5}"/>
                  </a:ext>
                </a:extLst>
              </p:cNvPr>
              <p:cNvSpPr txBox="1"/>
              <p:nvPr/>
            </p:nvSpPr>
            <p:spPr>
              <a:xfrm>
                <a:off x="7529678" y="4013640"/>
                <a:ext cx="1874519" cy="9233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Users,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groups, and service principles</a:t>
                </a:r>
              </a:p>
            </p:txBody>
          </p:sp>
          <p:sp>
            <p:nvSpPr>
              <p:cNvPr id="14" name="Rectangle 13">
                <a:extLst>
                  <a:ext uri="{FF2B5EF4-FFF2-40B4-BE49-F238E27FC236}">
                    <a16:creationId xmlns:a16="http://schemas.microsoft.com/office/drawing/2014/main" id="{2F68C383-0251-428C-B6B9-769CB1790944}"/>
                  </a:ext>
                </a:extLst>
              </p:cNvPr>
              <p:cNvSpPr/>
              <p:nvPr/>
            </p:nvSpPr>
            <p:spPr>
              <a:xfrm>
                <a:off x="7281013" y="4976218"/>
                <a:ext cx="239360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Active Directory</a:t>
                </a:r>
              </a:p>
            </p:txBody>
          </p:sp>
        </p:grpSp>
        <p:sp>
          <p:nvSpPr>
            <p:cNvPr id="16" name="Rectangle 15">
              <a:extLst>
                <a:ext uri="{FF2B5EF4-FFF2-40B4-BE49-F238E27FC236}">
                  <a16:creationId xmlns:a16="http://schemas.microsoft.com/office/drawing/2014/main" id="{C10B22A8-5CEC-4132-B11D-97A991956C7B}"/>
                </a:ext>
              </a:extLst>
            </p:cNvPr>
            <p:cNvSpPr/>
            <p:nvPr/>
          </p:nvSpPr>
          <p:spPr>
            <a:xfrm>
              <a:off x="9094030" y="2979778"/>
              <a:ext cx="1752404" cy="64633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Authentication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&amp; Authorization</a:t>
              </a:r>
            </a:p>
          </p:txBody>
        </p:sp>
        <p:sp>
          <p:nvSpPr>
            <p:cNvPr id="10" name="Rectangle: Rounded Corners 9">
              <a:extLst>
                <a:ext uri="{FF2B5EF4-FFF2-40B4-BE49-F238E27FC236}">
                  <a16:creationId xmlns:a16="http://schemas.microsoft.com/office/drawing/2014/main" id="{AE23B7BC-EAC2-41CF-AF05-C3F45D3FF90F}"/>
                </a:ext>
              </a:extLst>
            </p:cNvPr>
            <p:cNvSpPr/>
            <p:nvPr/>
          </p:nvSpPr>
          <p:spPr>
            <a:xfrm>
              <a:off x="8019684" y="40456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1" name="Rectangle: Rounded Corners 10">
              <a:extLst>
                <a:ext uri="{FF2B5EF4-FFF2-40B4-BE49-F238E27FC236}">
                  <a16:creationId xmlns:a16="http://schemas.microsoft.com/office/drawing/2014/main" id="{FEA2264F-7739-4A14-B2B8-2AED1D2FCE39}"/>
                </a:ext>
              </a:extLst>
            </p:cNvPr>
            <p:cNvSpPr/>
            <p:nvPr/>
          </p:nvSpPr>
          <p:spPr>
            <a:xfrm>
              <a:off x="8172084" y="41980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2" name="Rectangle: Rounded Corners 11">
              <a:extLst>
                <a:ext uri="{FF2B5EF4-FFF2-40B4-BE49-F238E27FC236}">
                  <a16:creationId xmlns:a16="http://schemas.microsoft.com/office/drawing/2014/main" id="{2EC2A102-FFEA-468F-836F-085A077073B5}"/>
                </a:ext>
              </a:extLst>
            </p:cNvPr>
            <p:cNvSpPr/>
            <p:nvPr/>
          </p:nvSpPr>
          <p:spPr>
            <a:xfrm>
              <a:off x="8324484" y="43504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resources in resource groups</a:t>
              </a:r>
            </a:p>
          </p:txBody>
        </p:sp>
        <p:sp>
          <p:nvSpPr>
            <p:cNvPr id="15" name="Rectangle 14">
              <a:extLst>
                <a:ext uri="{FF2B5EF4-FFF2-40B4-BE49-F238E27FC236}">
                  <a16:creationId xmlns:a16="http://schemas.microsoft.com/office/drawing/2014/main" id="{4C43827F-D380-4A5D-8BFA-1BE3E9072D5B}"/>
                </a:ext>
              </a:extLst>
            </p:cNvPr>
            <p:cNvSpPr/>
            <p:nvPr/>
          </p:nvSpPr>
          <p:spPr>
            <a:xfrm>
              <a:off x="8113932" y="5375858"/>
              <a:ext cx="227818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Subscription(s)</a:t>
              </a:r>
            </a:p>
          </p:txBody>
        </p:sp>
        <p:cxnSp>
          <p:nvCxnSpPr>
            <p:cNvPr id="18" name="Straight Arrow Connector 17">
              <a:extLst>
                <a:ext uri="{FF2B5EF4-FFF2-40B4-BE49-F238E27FC236}">
                  <a16:creationId xmlns:a16="http://schemas.microsoft.com/office/drawing/2014/main" id="{A5FE0657-F67F-48BA-ACFF-D4FA814BDB19}"/>
                </a:ext>
              </a:extLst>
            </p:cNvPr>
            <p:cNvCxnSpPr>
              <a:cxnSpLocks/>
              <a:endCxn id="14" idx="2"/>
            </p:cNvCxnSpPr>
            <p:nvPr/>
          </p:nvCxnSpPr>
          <p:spPr>
            <a:xfrm flipV="1">
              <a:off x="9058108" y="2734235"/>
              <a:ext cx="0" cy="1195927"/>
            </a:xfrm>
            <a:prstGeom prst="straightConnector1">
              <a:avLst/>
            </a:prstGeom>
            <a:noFill/>
            <a:ln w="28575" cap="flat" cmpd="sng" algn="ctr">
              <a:solidFill>
                <a:sysClr val="windowText" lastClr="000000"/>
              </a:solidFill>
              <a:prstDash val="solid"/>
              <a:miter lim="800000"/>
              <a:headEnd type="triangle"/>
              <a:tailEnd type="triangle"/>
            </a:ln>
            <a:effectLst/>
          </p:spPr>
        </p:cxnSp>
      </p:grpSp>
    </p:spTree>
    <p:extLst>
      <p:ext uri="{BB962C8B-B14F-4D97-AF65-F5344CB8AC3E}">
        <p14:creationId xmlns:p14="http://schemas.microsoft.com/office/powerpoint/2010/main" val="155693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t>Getting a Subscription</a:t>
            </a:r>
          </a:p>
        </p:txBody>
      </p:sp>
      <p:sp>
        <p:nvSpPr>
          <p:cNvPr id="6" name="Text Placeholder 5"/>
          <p:cNvSpPr>
            <a:spLocks noGrp="1"/>
          </p:cNvSpPr>
          <p:nvPr>
            <p:ph type="body" sz="quarter" idx="10"/>
          </p:nvPr>
        </p:nvSpPr>
        <p:spPr>
          <a:xfrm>
            <a:off x="584200" y="1435497"/>
            <a:ext cx="5948485" cy="4567404"/>
          </a:xfrm>
        </p:spPr>
        <p:txBody>
          <a:bodyPr/>
          <a:lstStyle/>
          <a:p>
            <a:r>
              <a:rPr lang="en-US" b="1" dirty="0"/>
              <a:t>Enterprise Agreement </a:t>
            </a:r>
            <a:r>
              <a:rPr lang="en-US" dirty="0"/>
              <a:t>customers make an upfront monetary commitment and consume services throughout the year</a:t>
            </a:r>
          </a:p>
          <a:p>
            <a:r>
              <a:rPr lang="en-US" b="1" dirty="0"/>
              <a:t>Resellers</a:t>
            </a:r>
            <a:r>
              <a:rPr lang="en-US" dirty="0"/>
              <a:t> provide a simple, flexible way to purchase cloud services</a:t>
            </a:r>
          </a:p>
          <a:p>
            <a:r>
              <a:rPr lang="en-US" b="1" dirty="0"/>
              <a:t>Partners </a:t>
            </a:r>
            <a:r>
              <a:rPr lang="en-US" dirty="0"/>
              <a:t>can design and implement your Azure cloud solution</a:t>
            </a:r>
          </a:p>
          <a:p>
            <a:r>
              <a:rPr lang="en-US" b="1" dirty="0"/>
              <a:t>Personal free account </a:t>
            </a:r>
            <a:r>
              <a:rPr lang="en-US" dirty="0"/>
              <a:t>-start right away</a:t>
            </a:r>
          </a:p>
        </p:txBody>
      </p:sp>
      <p:pic>
        <p:nvPicPr>
          <p:cNvPr id="2" name="Picture 1" descr="Four images representing the four areas on the slide. Decorative. ">
            <a:extLst>
              <a:ext uri="{FF2B5EF4-FFF2-40B4-BE49-F238E27FC236}">
                <a16:creationId xmlns:a16="http://schemas.microsoft.com/office/drawing/2014/main" id="{C54E5324-11EC-47E5-9ECE-B4C6E81B3D01}"/>
              </a:ext>
            </a:extLst>
          </p:cNvPr>
          <p:cNvPicPr>
            <a:picLocks noChangeAspect="1"/>
          </p:cNvPicPr>
          <p:nvPr/>
        </p:nvPicPr>
        <p:blipFill>
          <a:blip r:embed="rId3"/>
          <a:stretch>
            <a:fillRect/>
          </a:stretch>
        </p:blipFill>
        <p:spPr>
          <a:xfrm>
            <a:off x="6827550" y="1137473"/>
            <a:ext cx="4596782" cy="4304149"/>
          </a:xfrm>
          <a:prstGeom prst="rect">
            <a:avLst/>
          </a:prstGeom>
        </p:spPr>
      </p:pic>
    </p:spTree>
    <p:extLst>
      <p:ext uri="{BB962C8B-B14F-4D97-AF65-F5344CB8AC3E}">
        <p14:creationId xmlns:p14="http://schemas.microsoft.com/office/powerpoint/2010/main" val="27734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50B8-9CB3-466F-8195-21E6F4ADECFF}"/>
              </a:ext>
            </a:extLst>
          </p:cNvPr>
          <p:cNvSpPr>
            <a:spLocks noGrp="1"/>
          </p:cNvSpPr>
          <p:nvPr>
            <p:ph type="title"/>
          </p:nvPr>
        </p:nvSpPr>
        <p:spPr/>
        <p:txBody>
          <a:bodyPr/>
          <a:lstStyle/>
          <a:p>
            <a:r>
              <a:rPr lang="en-US" dirty="0"/>
              <a:t>Subscription Usage</a:t>
            </a:r>
          </a:p>
        </p:txBody>
      </p:sp>
      <p:graphicFrame>
        <p:nvGraphicFramePr>
          <p:cNvPr id="5" name="Table 4">
            <a:extLst>
              <a:ext uri="{FF2B5EF4-FFF2-40B4-BE49-F238E27FC236}">
                <a16:creationId xmlns:a16="http://schemas.microsoft.com/office/drawing/2014/main" id="{7E0A2B37-C2CF-47B4-8811-5C06E7CD89FD}"/>
              </a:ext>
            </a:extLst>
          </p:cNvPr>
          <p:cNvGraphicFramePr>
            <a:graphicFrameLocks noGrp="1"/>
          </p:cNvGraphicFramePr>
          <p:nvPr>
            <p:extLst>
              <p:ext uri="{D42A27DB-BD31-4B8C-83A1-F6EECF244321}">
                <p14:modId xmlns:p14="http://schemas.microsoft.com/office/powerpoint/2010/main" val="2456687623"/>
              </p:ext>
            </p:extLst>
          </p:nvPr>
        </p:nvGraphicFramePr>
        <p:xfrm>
          <a:off x="595085" y="1432186"/>
          <a:ext cx="10623042" cy="4678680"/>
        </p:xfrm>
        <a:graphic>
          <a:graphicData uri="http://schemas.openxmlformats.org/drawingml/2006/table">
            <a:tbl>
              <a:tblPr firstRow="1" bandRow="1">
                <a:tableStyleId>{5C22544A-7EE6-4342-B048-85BDC9FD1C3A}</a:tableStyleId>
              </a:tblPr>
              <a:tblGrid>
                <a:gridCol w="1969695">
                  <a:extLst>
                    <a:ext uri="{9D8B030D-6E8A-4147-A177-3AD203B41FA5}">
                      <a16:colId xmlns:a16="http://schemas.microsoft.com/office/drawing/2014/main" val="1244596785"/>
                    </a:ext>
                  </a:extLst>
                </a:gridCol>
                <a:gridCol w="8653347">
                  <a:extLst>
                    <a:ext uri="{9D8B030D-6E8A-4147-A177-3AD203B41FA5}">
                      <a16:colId xmlns:a16="http://schemas.microsoft.com/office/drawing/2014/main" val="1144169494"/>
                    </a:ext>
                  </a:extLst>
                </a:gridCol>
              </a:tblGrid>
              <a:tr h="511064">
                <a:tc>
                  <a:txBody>
                    <a:bodyPr/>
                    <a:lstStyle/>
                    <a:p>
                      <a:pPr algn="ctr"/>
                      <a:r>
                        <a:rPr lang="en-US" sz="2000" dirty="0"/>
                        <a:t>Subscription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422487"/>
                  </a:ext>
                </a:extLst>
              </a:tr>
              <a:tr h="1041904">
                <a:tc>
                  <a:txBody>
                    <a:bodyPr/>
                    <a:lstStyle/>
                    <a:p>
                      <a:r>
                        <a:rPr lang="en-US" sz="2000" dirty="0"/>
                        <a:t>Free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Includes a $200 credit for the first 30 days, free limited access for 12 months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7718024"/>
                  </a:ext>
                </a:extLst>
              </a:tr>
              <a:tr h="1041904">
                <a:tc>
                  <a:txBody>
                    <a:bodyPr/>
                    <a:lstStyle/>
                    <a:p>
                      <a:r>
                        <a:rPr lang="en-US" sz="2000" dirty="0"/>
                        <a:t>Pay-As-You-Go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Charges you monthly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5247879"/>
                  </a:ext>
                </a:extLst>
              </a:tr>
              <a:tr h="1041904">
                <a:tc>
                  <a:txBody>
                    <a:bodyPr/>
                    <a:lstStyle/>
                    <a:p>
                      <a:r>
                        <a:rPr lang="en-US" sz="2000" dirty="0"/>
                        <a:t>Enterprise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One agreement, with discounts for new licenses and Software Assurance -  targeted at enterprise-scale organizations.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6433382"/>
                  </a:ext>
                </a:extLst>
              </a:tr>
              <a:tr h="1041904">
                <a:tc>
                  <a:txBody>
                    <a:bodyPr/>
                    <a:lstStyle/>
                    <a:p>
                      <a:r>
                        <a:rPr lang="en-US" sz="2000" dirty="0"/>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Includes $100 for 12 months – must verify student access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421379"/>
                  </a:ext>
                </a:extLst>
              </a:tr>
            </a:tbl>
          </a:graphicData>
        </a:graphic>
      </p:graphicFrame>
    </p:spTree>
    <p:extLst>
      <p:ext uri="{BB962C8B-B14F-4D97-AF65-F5344CB8AC3E}">
        <p14:creationId xmlns:p14="http://schemas.microsoft.com/office/powerpoint/2010/main" val="535203732"/>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2851</Words>
  <Application>Microsoft Office PowerPoint</Application>
  <PresentationFormat>Widescreen</PresentationFormat>
  <Paragraphs>392</Paragraphs>
  <Slides>43</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Consolas</vt:lpstr>
      <vt:lpstr>Segoe UI</vt:lpstr>
      <vt:lpstr>Segoe UI Light</vt:lpstr>
      <vt:lpstr>Segoe UI Semibold</vt:lpstr>
      <vt:lpstr>Segoe UI Semilight</vt:lpstr>
      <vt:lpstr>Wingdings</vt:lpstr>
      <vt:lpstr>WHITE TEMPLATE</vt:lpstr>
      <vt:lpstr>AZ-103T00A Module 11:  Governance  and Compliance</vt:lpstr>
      <vt:lpstr>Module Overview</vt:lpstr>
      <vt:lpstr>Lesson 01: Subscriptions and Accounts</vt:lpstr>
      <vt:lpstr>Subscriptions and Accounts Overview</vt:lpstr>
      <vt:lpstr>Management Groups</vt:lpstr>
      <vt:lpstr>Creating Management Groups</vt:lpstr>
      <vt:lpstr>Azure Subscriptions</vt:lpstr>
      <vt:lpstr>Getting a Subscription</vt:lpstr>
      <vt:lpstr>Subscription Usage</vt:lpstr>
      <vt:lpstr>Subscription User Types</vt:lpstr>
      <vt:lpstr>Check Resource Limits</vt:lpstr>
      <vt:lpstr>Resource Tags</vt:lpstr>
      <vt:lpstr>Billing</vt:lpstr>
      <vt:lpstr>Lesson 02: Role-based Access Control</vt:lpstr>
      <vt:lpstr>Role-based Access Control Overview</vt:lpstr>
      <vt:lpstr>RBAC Concepts</vt:lpstr>
      <vt:lpstr>RBAC Roles</vt:lpstr>
      <vt:lpstr>Administrator Permissions</vt:lpstr>
      <vt:lpstr>Role Assignment</vt:lpstr>
      <vt:lpstr>Role Definitions</vt:lpstr>
      <vt:lpstr>Demonstration - RBAC</vt:lpstr>
      <vt:lpstr>Lesson 03: Users and Groups</vt:lpstr>
      <vt:lpstr>Users and Groups Overview</vt:lpstr>
      <vt:lpstr>User Accounts</vt:lpstr>
      <vt:lpstr>Adding User Accounts</vt:lpstr>
      <vt:lpstr>Bulk User Accounts</vt:lpstr>
      <vt:lpstr>Group Accounts</vt:lpstr>
      <vt:lpstr>Adding Group Members</vt:lpstr>
      <vt:lpstr>Adding a Group Owner</vt:lpstr>
      <vt:lpstr>Demonstration – Users and Groups</vt:lpstr>
      <vt:lpstr>Lesson 04: Azure Policy</vt:lpstr>
      <vt:lpstr>Azure Policy Overview</vt:lpstr>
      <vt:lpstr>Azure Policy</vt:lpstr>
      <vt:lpstr>Implementing Azure Policy</vt:lpstr>
      <vt:lpstr>Policy Definitions</vt:lpstr>
      <vt:lpstr>Create Initiative Definitions</vt:lpstr>
      <vt:lpstr>Scope the Initiative Definition</vt:lpstr>
      <vt:lpstr>Determine Compliance</vt:lpstr>
      <vt:lpstr>Demonstration – Azure Policy</vt:lpstr>
      <vt:lpstr>Lesson 05: Lab and Review Questions</vt:lpstr>
      <vt:lpstr>Lab – Role-Based Access Control</vt:lpstr>
      <vt:lpstr>Lab: Governance and Compliance</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2019-04-16T13:17:06Z</dcterms:created>
  <dcterms:modified xsi:type="dcterms:W3CDTF">2019-04-16T13:17:10Z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2019-04-16T13:17:10.5675694Z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cfe4a635-4b75-4d92-9c5f-19238d918588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