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0"/>
  </p:notesMasterIdLst>
  <p:sldIdLst>
    <p:sldId id="1719" r:id="rId2"/>
    <p:sldId id="2253" r:id="rId3"/>
    <p:sldId id="2012" r:id="rId4"/>
    <p:sldId id="2489" r:id="rId5"/>
    <p:sldId id="1976" r:id="rId6"/>
    <p:sldId id="2084" r:id="rId7"/>
    <p:sldId id="2085" r:id="rId8"/>
    <p:sldId id="2086" r:id="rId9"/>
    <p:sldId id="2087" r:id="rId10"/>
    <p:sldId id="2089" r:id="rId11"/>
    <p:sldId id="2224" r:id="rId12"/>
    <p:sldId id="2250" r:id="rId13"/>
    <p:sldId id="2072" r:id="rId14"/>
    <p:sldId id="2251" r:id="rId15"/>
    <p:sldId id="2074" r:id="rId16"/>
    <p:sldId id="2075" r:id="rId17"/>
    <p:sldId id="2005" r:id="rId18"/>
    <p:sldId id="2244" r:id="rId19"/>
    <p:sldId id="2094" r:id="rId20"/>
    <p:sldId id="2243" r:id="rId21"/>
    <p:sldId id="2245" r:id="rId22"/>
    <p:sldId id="2095" r:id="rId23"/>
    <p:sldId id="2096" r:id="rId24"/>
    <p:sldId id="2098" r:id="rId25"/>
    <p:sldId id="2246" r:id="rId26"/>
    <p:sldId id="2006" r:id="rId27"/>
    <p:sldId id="2248" r:id="rId28"/>
    <p:sldId id="2247" r:id="rId29"/>
    <p:sldId id="2102" r:id="rId30"/>
    <p:sldId id="2101" r:id="rId31"/>
    <p:sldId id="2103" r:id="rId32"/>
    <p:sldId id="2104" r:id="rId33"/>
    <p:sldId id="2105" r:id="rId34"/>
    <p:sldId id="2249" r:id="rId35"/>
    <p:sldId id="2108" r:id="rId36"/>
    <p:sldId id="2007" r:id="rId37"/>
    <p:sldId id="2252" r:id="rId38"/>
    <p:sldId id="22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2657" autoAdjust="0"/>
  </p:normalViewPr>
  <p:slideViewPr>
    <p:cSldViewPr snapToGrid="0">
      <p:cViewPr varScale="1">
        <p:scale>
          <a:sx n="95" d="100"/>
          <a:sy n="95" d="100"/>
        </p:scale>
        <p:origin x="88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cdn/cdn-overvi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Implement File Sync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14928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the time of this writing Azure File Sync is in preview. Be sure to consult the documentation for any new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Continue to the next topic for an explanation of how files are synchronized.</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module lab is on File Sync.</a:t>
            </a:r>
          </a:p>
          <a:p>
            <a:endParaRPr lang="en-US" dirty="0"/>
          </a:p>
          <a:p>
            <a:r>
              <a:rPr lang="en-US" dirty="0"/>
              <a:t>✔ Regardless of whether cloud tiering is enabled, your Azure file share always has a complete copy of the data in the sync group. </a:t>
            </a:r>
          </a:p>
          <a:p>
            <a:endParaRPr lang="en-US" dirty="0"/>
          </a:p>
          <a:p>
            <a:r>
              <a:rPr lang="en-US" dirty="0"/>
              <a:t>✔ Azure File Sync moves file data and metadata exclusively over HTTPS and requires port 443 to be open outbound. Based on policies in your datacenter, branch or region, further restricting traffic over port 443 to specific domains may be desired or required.</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8404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 single job can include up to 10 disks. You can create jobs directly from the Azure portal. You can also accomplish this programmatically by using Azure Storage Import/Export REST API.</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5690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import job - https://docs.microsoft.com/en-us/azure/storage/common/storage-import-export-service#inside-an-import-job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02620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export job - https://docs.microsoft.com/en-us/azure/storage/common/storage-import-export-service#inside-an-export-job</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707204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246417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a:p>
        </p:txBody>
      </p:sp>
    </p:spTree>
    <p:extLst>
      <p:ext uri="{BB962C8B-B14F-4D97-AF65-F5344CB8AC3E}">
        <p14:creationId xmlns:p14="http://schemas.microsoft.com/office/powerpoint/2010/main" val="3380952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368061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Video -Case Study: Azure Data Box | Oceaneering Intl - https://www.youtube.com/watch?v=y0nGRHw3Zqc)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4401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53706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Once your data is uploaded to Azure, the disks on the device are wiped clean, in accordance with NIST 800-88r1 standards.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415287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169760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888559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2165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Tutorial: Prepare to deploy Azure Data Box Edge - https://docs.microsoft.com/en-us/azure/databox-online/data-box-edge-deploy-prep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762425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4/16/2019 6:17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53682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220548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33375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CDN provides a faster, more responsive user experience. Do you think your organization would be interested in this feature?</a:t>
            </a:r>
          </a:p>
          <a:p>
            <a:endParaRPr lang="en-US" dirty="0"/>
          </a:p>
          <a:p>
            <a:r>
              <a:rPr lang="en-US" dirty="0"/>
              <a:t>✔️ Use the following link to review some of the challenges with deploying CDN including security, deployment, versioning, and testing. </a:t>
            </a:r>
          </a:p>
          <a:p>
            <a:endParaRPr lang="en-US" dirty="0"/>
          </a:p>
          <a:p>
            <a:r>
              <a:rPr lang="en-US" dirty="0"/>
              <a:t>For more information, you can see:</a:t>
            </a:r>
          </a:p>
          <a:p>
            <a:endParaRPr lang="en-US" dirty="0"/>
          </a:p>
          <a:p>
            <a:r>
              <a:rPr lang="en-US" sz="1200" b="0" i="0" u="none" strike="noStrike" kern="1200" dirty="0">
                <a:solidFill>
                  <a:schemeClr val="tx1"/>
                </a:solidFill>
                <a:effectLst/>
                <a:latin typeface="+mn-lt"/>
                <a:ea typeface="+mn-ea"/>
                <a:cs typeface="+mn-cs"/>
              </a:rPr>
              <a:t>Content Delivery Network Documentation - </a:t>
            </a:r>
            <a:r>
              <a:rPr lang="en-US" sz="1200" b="0" i="0" u="none" strike="noStrike" kern="1200" dirty="0">
                <a:solidFill>
                  <a:schemeClr val="tx1"/>
                </a:solidFill>
                <a:effectLst/>
                <a:latin typeface="+mn-lt"/>
                <a:ea typeface="+mn-ea"/>
                <a:cs typeface="+mn-cs"/>
                <a:hlinkClick r:id="rId3"/>
              </a:rPr>
              <a:t>https://docs.microsoft.com/en-us/azure/cdn/cdn-overview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1277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After you enable CDN access to a storage account, all publicly available objects are eligible for CDN edge caching. If you modify an object that's currently cached in the CDN, the updated content will not be available via CDN until CDN refreshes its content after the time-to-live period for the cached content expires.</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4646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think of different scenarios that would require different CDN profiles?</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8631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Because it takes time for the registration to propagate, the endpoint isn't immediately available for use. For Azure CDN from Akamai profiles, propagation usually completes within one minute. For Azure CDN from Verizon profiles, propagation usually completes within 90 minutes, but in some cases can take longer. Be sure to review the Troubleshooting pages reference link.</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8411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5268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possible, it is not recommended to apply compression to compressed formats. For example, ZIP, MP3, MP4, or JPG.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76530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12: </a:t>
            </a:r>
            <a:br>
              <a:rPr lang="en-US" dirty="0"/>
            </a:br>
            <a:r>
              <a:rPr lang="en-US" dirty="0"/>
              <a:t>Data Services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Compression</a:t>
            </a:r>
          </a:p>
        </p:txBody>
      </p:sp>
      <p:sp>
        <p:nvSpPr>
          <p:cNvPr id="3" name="Text Placeholder 2">
            <a:extLst>
              <a:ext uri="{FF2B5EF4-FFF2-40B4-BE49-F238E27FC236}">
                <a16:creationId xmlns:a16="http://schemas.microsoft.com/office/drawing/2014/main" id="{0FBA5A81-130E-4A8E-8A7E-7DCC944DEBFC}"/>
              </a:ext>
            </a:extLst>
          </p:cNvPr>
          <p:cNvSpPr>
            <a:spLocks noGrp="1"/>
          </p:cNvSpPr>
          <p:nvPr>
            <p:ph type="body" sz="quarter" idx="10"/>
          </p:nvPr>
        </p:nvSpPr>
        <p:spPr>
          <a:xfrm>
            <a:off x="584200" y="4373134"/>
            <a:ext cx="11018520" cy="1982081"/>
          </a:xfrm>
        </p:spPr>
        <p:txBody>
          <a:bodyPr/>
          <a:lstStyle/>
          <a:p>
            <a:r>
              <a:rPr lang="en-US" dirty="0"/>
              <a:t>Improve file transfer speed and increase page-load performance</a:t>
            </a:r>
          </a:p>
          <a:p>
            <a:r>
              <a:rPr lang="en-US" dirty="0"/>
              <a:t>Reduce bandwidth costs and provide a more responsive experience</a:t>
            </a:r>
          </a:p>
          <a:p>
            <a:r>
              <a:rPr lang="en-US" dirty="0"/>
              <a:t>Enable compression on the origin server or on the CDN edge servers</a:t>
            </a:r>
          </a:p>
          <a:p>
            <a:r>
              <a:rPr lang="en-US" dirty="0"/>
              <a:t>Specify which MIME formats are compressed</a:t>
            </a:r>
          </a:p>
        </p:txBody>
      </p:sp>
      <p:pic>
        <p:nvPicPr>
          <p:cNvPr id="10" name="Picture 9" descr="Screenshot of the Compression blade. Compression is enabled. The formats to compress include: test/plain, text/html, text/css, and text/javascript. ">
            <a:extLst>
              <a:ext uri="{FF2B5EF4-FFF2-40B4-BE49-F238E27FC236}">
                <a16:creationId xmlns:a16="http://schemas.microsoft.com/office/drawing/2014/main" id="{BD931909-28ED-4D18-B491-96E1F419BE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7111" y="1435100"/>
            <a:ext cx="6807200" cy="2612672"/>
          </a:xfrm>
          <a:prstGeom prst="rect">
            <a:avLst/>
          </a:prstGeom>
          <a:noFill/>
          <a:ln>
            <a:solidFill>
              <a:schemeClr val="tx1"/>
            </a:solidFill>
          </a:ln>
        </p:spPr>
      </p:pic>
    </p:spTree>
    <p:extLst>
      <p:ext uri="{BB962C8B-B14F-4D97-AF65-F5344CB8AC3E}">
        <p14:creationId xmlns:p14="http://schemas.microsoft.com/office/powerpoint/2010/main" val="22692805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Lesson 02: File Sync</a:t>
            </a:r>
          </a:p>
        </p:txBody>
      </p:sp>
    </p:spTree>
    <p:extLst>
      <p:ext uri="{BB962C8B-B14F-4D97-AF65-F5344CB8AC3E}">
        <p14:creationId xmlns:p14="http://schemas.microsoft.com/office/powerpoint/2010/main" val="77331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A0F7-0868-420D-BD58-D10636E3499C}"/>
              </a:ext>
            </a:extLst>
          </p:cNvPr>
          <p:cNvSpPr>
            <a:spLocks noGrp="1"/>
          </p:cNvSpPr>
          <p:nvPr>
            <p:ph type="title"/>
          </p:nvPr>
        </p:nvSpPr>
        <p:spPr/>
        <p:txBody>
          <a:bodyPr/>
          <a:lstStyle/>
          <a:p>
            <a:r>
              <a:rPr lang="en-US" dirty="0"/>
              <a:t>File Sync Overview</a:t>
            </a:r>
          </a:p>
        </p:txBody>
      </p:sp>
      <p:sp>
        <p:nvSpPr>
          <p:cNvPr id="3" name="Text Placeholder 2">
            <a:extLst>
              <a:ext uri="{FF2B5EF4-FFF2-40B4-BE49-F238E27FC236}">
                <a16:creationId xmlns:a16="http://schemas.microsoft.com/office/drawing/2014/main" id="{F23610A5-507D-4F27-B074-24FEC7DECCE1}"/>
              </a:ext>
            </a:extLst>
          </p:cNvPr>
          <p:cNvSpPr>
            <a:spLocks noGrp="1"/>
          </p:cNvSpPr>
          <p:nvPr>
            <p:ph type="body" sz="quarter" idx="10"/>
          </p:nvPr>
        </p:nvSpPr>
        <p:spPr>
          <a:xfrm>
            <a:off x="584200" y="1435497"/>
            <a:ext cx="11018520" cy="1982081"/>
          </a:xfrm>
        </p:spPr>
        <p:txBody>
          <a:bodyPr/>
          <a:lstStyle/>
          <a:p>
            <a:r>
              <a:rPr lang="en-US" dirty="0"/>
              <a:t>Azure File Sync</a:t>
            </a:r>
          </a:p>
          <a:p>
            <a:r>
              <a:rPr lang="en-US" dirty="0"/>
              <a:t>File Sync Components</a:t>
            </a:r>
          </a:p>
          <a:p>
            <a:r>
              <a:rPr lang="en-US" dirty="0"/>
              <a:t>File Sync – Initial Steps</a:t>
            </a:r>
          </a:p>
          <a:p>
            <a:r>
              <a:rPr lang="en-US" dirty="0"/>
              <a:t>File Sync - Synchronization</a:t>
            </a:r>
          </a:p>
        </p:txBody>
      </p:sp>
    </p:spTree>
    <p:extLst>
      <p:ext uri="{BB962C8B-B14F-4D97-AF65-F5344CB8AC3E}">
        <p14:creationId xmlns:p14="http://schemas.microsoft.com/office/powerpoint/2010/main" val="31013607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2"/>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 Initial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3916" y="690465"/>
            <a:ext cx="9504379" cy="2396611"/>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913739" y="3150835"/>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212335" y="2472528"/>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801843" y="3132787"/>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9117903" y="2462962"/>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 Synchronization</a:t>
            </a:r>
          </a:p>
        </p:txBody>
      </p:sp>
      <p:sp>
        <p:nvSpPr>
          <p:cNvPr id="4" name="Text Placeholder 3">
            <a:extLst>
              <a:ext uri="{FF2B5EF4-FFF2-40B4-BE49-F238E27FC236}">
                <a16:creationId xmlns:a16="http://schemas.microsoft.com/office/drawing/2014/main" id="{E93013E1-B0E8-49E6-ADF5-5E86C34624E8}"/>
              </a:ext>
            </a:extLst>
          </p:cNvPr>
          <p:cNvSpPr>
            <a:spLocks noGrp="1"/>
          </p:cNvSpPr>
          <p:nvPr>
            <p:ph type="body" sz="quarter" idx="10"/>
          </p:nvPr>
        </p:nvSpPr>
        <p:spPr>
          <a:xfrm>
            <a:off x="584200" y="1437481"/>
            <a:ext cx="5212080" cy="1107996"/>
          </a:xfrm>
        </p:spPr>
        <p:txBody>
          <a:bodyPr/>
          <a:lstStyle/>
          <a:p>
            <a:r>
              <a:rPr lang="en-US" sz="2400" dirty="0"/>
              <a:t>Create a sync group with at least one cloud endpoint. The endpoint will have a storage account and file share</a:t>
            </a:r>
          </a:p>
        </p:txBody>
      </p:sp>
      <p:sp>
        <p:nvSpPr>
          <p:cNvPr id="7" name="Text Placeholder 6">
            <a:extLst>
              <a:ext uri="{FF2B5EF4-FFF2-40B4-BE49-F238E27FC236}">
                <a16:creationId xmlns:a16="http://schemas.microsoft.com/office/drawing/2014/main" id="{1292FFC0-E8BA-47DB-ADFB-DBA74EB5D605}"/>
              </a:ext>
            </a:extLst>
          </p:cNvPr>
          <p:cNvSpPr>
            <a:spLocks noGrp="1"/>
          </p:cNvSpPr>
          <p:nvPr>
            <p:ph type="body" sz="quarter" idx="11"/>
          </p:nvPr>
        </p:nvSpPr>
        <p:spPr>
          <a:xfrm>
            <a:off x="6389914" y="1437481"/>
            <a:ext cx="5212080" cy="1107996"/>
          </a:xfrm>
        </p:spPr>
        <p:txBody>
          <a:bodyPr/>
          <a:lstStyle/>
          <a:p>
            <a:r>
              <a:rPr lang="en-US" sz="2400" dirty="0"/>
              <a:t>Create a server endpoint with the registered server, path, and optional cloud tiering information</a:t>
            </a:r>
          </a:p>
        </p:txBody>
      </p:sp>
      <p:pic>
        <p:nvPicPr>
          <p:cNvPr id="8" name="Picture 7" descr="Screenshot of creating a sync group with one cloud endpoint. ">
            <a:extLst>
              <a:ext uri="{FF2B5EF4-FFF2-40B4-BE49-F238E27FC236}">
                <a16:creationId xmlns:a16="http://schemas.microsoft.com/office/drawing/2014/main" id="{E0D60045-8BD2-4D38-8717-3F3502591D7E}"/>
              </a:ext>
            </a:extLst>
          </p:cNvPr>
          <p:cNvPicPr>
            <a:picLocks noChangeAspect="1"/>
          </p:cNvPicPr>
          <p:nvPr/>
        </p:nvPicPr>
        <p:blipFill>
          <a:blip r:embed="rId3"/>
          <a:stretch>
            <a:fillRect/>
          </a:stretch>
        </p:blipFill>
        <p:spPr>
          <a:xfrm>
            <a:off x="1230243" y="2748442"/>
            <a:ext cx="3502532" cy="3569459"/>
          </a:xfrm>
          <a:prstGeom prst="rect">
            <a:avLst/>
          </a:prstGeom>
          <a:ln>
            <a:solidFill>
              <a:schemeClr val="tx1"/>
            </a:solidFill>
          </a:ln>
        </p:spPr>
      </p:pic>
      <p:pic>
        <p:nvPicPr>
          <p:cNvPr id="9" name="Picture 8" descr="Screenshot of adding a server endpoint with registered server, path, and optional cloud tiering. ">
            <a:extLst>
              <a:ext uri="{FF2B5EF4-FFF2-40B4-BE49-F238E27FC236}">
                <a16:creationId xmlns:a16="http://schemas.microsoft.com/office/drawing/2014/main" id="{5F81C57D-45A4-4973-AB88-B1904CEDD186}"/>
              </a:ext>
            </a:extLst>
          </p:cNvPr>
          <p:cNvPicPr>
            <a:picLocks noChangeAspect="1"/>
          </p:cNvPicPr>
          <p:nvPr/>
        </p:nvPicPr>
        <p:blipFill>
          <a:blip r:embed="rId4"/>
          <a:stretch>
            <a:fillRect/>
          </a:stretch>
        </p:blipFill>
        <p:spPr>
          <a:xfrm>
            <a:off x="7111982" y="2936003"/>
            <a:ext cx="3514725" cy="2171700"/>
          </a:xfrm>
          <a:prstGeom prst="rect">
            <a:avLst/>
          </a:prstGeom>
          <a:ln>
            <a:solidFill>
              <a:schemeClr val="tx1"/>
            </a:solidFill>
          </a:ln>
        </p:spPr>
      </p:pic>
    </p:spTree>
    <p:extLst>
      <p:ext uri="{BB962C8B-B14F-4D97-AF65-F5344CB8AC3E}">
        <p14:creationId xmlns:p14="http://schemas.microsoft.com/office/powerpoint/2010/main" val="19040858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Import and Export Service</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 Overview</a:t>
            </a:r>
          </a:p>
        </p:txBody>
      </p:sp>
      <p:sp>
        <p:nvSpPr>
          <p:cNvPr id="6" name="Text Placeholder 5"/>
          <p:cNvSpPr>
            <a:spLocks noGrp="1"/>
          </p:cNvSpPr>
          <p:nvPr>
            <p:ph type="body" sz="quarter" idx="10"/>
          </p:nvPr>
        </p:nvSpPr>
        <p:spPr>
          <a:xfrm>
            <a:off x="588263" y="1194761"/>
            <a:ext cx="11018520" cy="3533275"/>
          </a:xfrm>
        </p:spPr>
        <p:txBody>
          <a:bodyPr/>
          <a:lstStyle/>
          <a:p>
            <a:r>
              <a:rPr lang="en-US" dirty="0"/>
              <a:t>Import and Export Service</a:t>
            </a:r>
          </a:p>
          <a:p>
            <a:r>
              <a:rPr lang="en-US" dirty="0"/>
              <a:t>Components and Requirements</a:t>
            </a:r>
          </a:p>
          <a:p>
            <a:r>
              <a:rPr lang="en-US" dirty="0"/>
              <a:t>Import and Export Tool</a:t>
            </a:r>
          </a:p>
          <a:p>
            <a:r>
              <a:rPr lang="en-US" dirty="0"/>
              <a:t>Import Jobs</a:t>
            </a:r>
          </a:p>
          <a:p>
            <a:r>
              <a:rPr lang="en-US" dirty="0"/>
              <a:t>Export Jobs</a:t>
            </a:r>
          </a:p>
          <a:p>
            <a:r>
              <a:rPr lang="en-US" dirty="0" err="1"/>
              <a:t>AzCopy</a:t>
            </a:r>
            <a:endParaRPr lang="en-US" dirty="0"/>
          </a:p>
          <a:p>
            <a:r>
              <a:rPr lang="en-US" dirty="0"/>
              <a:t>Demonstration - </a:t>
            </a:r>
            <a:r>
              <a:rPr lang="en-US" dirty="0" err="1"/>
              <a:t>AzCopy</a:t>
            </a:r>
            <a:endParaRPr lang="en-US" dirty="0"/>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a:t>
            </a:r>
          </a:p>
        </p:txBody>
      </p:sp>
      <p:sp>
        <p:nvSpPr>
          <p:cNvPr id="6" name="Text Placeholder 5"/>
          <p:cNvSpPr>
            <a:spLocks noGrp="1"/>
          </p:cNvSpPr>
          <p:nvPr>
            <p:ph type="body" sz="quarter" idx="10"/>
          </p:nvPr>
        </p:nvSpPr>
        <p:spPr>
          <a:xfrm>
            <a:off x="588263" y="1194761"/>
            <a:ext cx="11018520" cy="3964162"/>
          </a:xfrm>
        </p:spPr>
        <p:txBody>
          <a:bodyPr/>
          <a:lstStyle/>
          <a:p>
            <a:r>
              <a:rPr lang="en-US" dirty="0"/>
              <a:t>Import/transfer large amounts of data to Azure Blob storage and Azure Files</a:t>
            </a:r>
          </a:p>
          <a:p>
            <a:r>
              <a:rPr lang="en-US" dirty="0"/>
              <a:t>Export/transfer data from Azure storage to hard disk drives</a:t>
            </a:r>
          </a:p>
          <a:p>
            <a:endParaRPr lang="en-US" dirty="0"/>
          </a:p>
          <a:p>
            <a:r>
              <a:rPr lang="en-US" dirty="0"/>
              <a:t>Migrating data to the cloud</a:t>
            </a:r>
          </a:p>
          <a:p>
            <a:r>
              <a:rPr lang="en-US" dirty="0"/>
              <a:t>Content distribution</a:t>
            </a:r>
          </a:p>
          <a:p>
            <a:r>
              <a:rPr lang="en-US" dirty="0"/>
              <a:t>Backup</a:t>
            </a:r>
          </a:p>
          <a:p>
            <a:r>
              <a:rPr lang="en-US" dirty="0"/>
              <a:t>Data recovery</a:t>
            </a:r>
            <a:endParaRPr lang="en-US" b="1" dirty="0"/>
          </a:p>
        </p:txBody>
      </p:sp>
    </p:spTree>
    <p:extLst>
      <p:ext uri="{BB962C8B-B14F-4D97-AF65-F5344CB8AC3E}">
        <p14:creationId xmlns:p14="http://schemas.microsoft.com/office/powerpoint/2010/main" val="195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a:lstStyle/>
          <a:p>
            <a:r>
              <a:rPr lang="en-US" dirty="0"/>
              <a:t>Content Delivery Network</a:t>
            </a:r>
          </a:p>
          <a:p>
            <a:r>
              <a:rPr lang="en-US" dirty="0"/>
              <a:t>File Sync</a:t>
            </a:r>
          </a:p>
          <a:p>
            <a:r>
              <a:rPr lang="en-US" dirty="0"/>
              <a:t>Import and Export Service</a:t>
            </a:r>
          </a:p>
          <a:p>
            <a:r>
              <a:rPr lang="en-US" dirty="0"/>
              <a:t>Data Box</a:t>
            </a:r>
          </a:p>
          <a:p>
            <a:r>
              <a:rPr lang="en-US" dirty="0"/>
              <a:t>Lab and Review Questions</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BD1D-DC65-4559-BA2A-6A313A6D8CEE}"/>
              </a:ext>
            </a:extLst>
          </p:cNvPr>
          <p:cNvSpPr>
            <a:spLocks noGrp="1"/>
          </p:cNvSpPr>
          <p:nvPr>
            <p:ph type="title"/>
          </p:nvPr>
        </p:nvSpPr>
        <p:spPr/>
        <p:txBody>
          <a:bodyPr/>
          <a:lstStyle/>
          <a:p>
            <a:r>
              <a:rPr lang="en-US" dirty="0"/>
              <a:t>Components and Requirements</a:t>
            </a:r>
          </a:p>
        </p:txBody>
      </p:sp>
      <p:sp>
        <p:nvSpPr>
          <p:cNvPr id="3" name="Text Placeholder 2">
            <a:extLst>
              <a:ext uri="{FF2B5EF4-FFF2-40B4-BE49-F238E27FC236}">
                <a16:creationId xmlns:a16="http://schemas.microsoft.com/office/drawing/2014/main" id="{9A16507B-91A1-4121-9988-6843FD8DFB0F}"/>
              </a:ext>
            </a:extLst>
          </p:cNvPr>
          <p:cNvSpPr>
            <a:spLocks noGrp="1"/>
          </p:cNvSpPr>
          <p:nvPr>
            <p:ph type="body" sz="quarter" idx="10"/>
          </p:nvPr>
        </p:nvSpPr>
        <p:spPr>
          <a:xfrm>
            <a:off x="584200" y="1435497"/>
            <a:ext cx="11018520" cy="5306068"/>
          </a:xfrm>
        </p:spPr>
        <p:txBody>
          <a:bodyPr/>
          <a:lstStyle/>
          <a:p>
            <a:r>
              <a:rPr lang="en-US" b="1" dirty="0"/>
              <a:t>Components</a:t>
            </a:r>
          </a:p>
          <a:p>
            <a:pPr lvl="1"/>
            <a:r>
              <a:rPr lang="en-US" sz="2400" b="1" dirty="0"/>
              <a:t>Import/Export service </a:t>
            </a:r>
            <a:r>
              <a:rPr lang="en-US" sz="2400" dirty="0"/>
              <a:t>helps the user create and track jobs</a:t>
            </a:r>
          </a:p>
          <a:p>
            <a:pPr lvl="1"/>
            <a:r>
              <a:rPr lang="en-US" sz="2400" b="1" dirty="0" err="1"/>
              <a:t>WAImportExport</a:t>
            </a:r>
            <a:r>
              <a:rPr lang="en-US" sz="2400" b="1" dirty="0"/>
              <a:t> tool </a:t>
            </a:r>
            <a:r>
              <a:rPr lang="en-US" sz="2400" dirty="0"/>
              <a:t>command line tool for drive preparation and repair</a:t>
            </a:r>
          </a:p>
          <a:p>
            <a:pPr lvl="1"/>
            <a:r>
              <a:rPr lang="en-US" sz="2400" b="1" dirty="0"/>
              <a:t>Disk Drives </a:t>
            </a:r>
            <a:r>
              <a:rPr lang="en-US" sz="2400" dirty="0"/>
              <a:t>can be SSDs (2.5”) or HDDs (2.5” and 3.5”)</a:t>
            </a:r>
          </a:p>
          <a:p>
            <a:r>
              <a:rPr lang="en-US" b="1" dirty="0"/>
              <a:t>Requirements</a:t>
            </a:r>
          </a:p>
          <a:p>
            <a:pPr lvl="1"/>
            <a:r>
              <a:rPr lang="en-US" sz="2400" dirty="0"/>
              <a:t>Windows Server (64-bit and BitLocker) or Client (WMF and BitLocker)</a:t>
            </a:r>
          </a:p>
          <a:p>
            <a:pPr lvl="1"/>
            <a:r>
              <a:rPr lang="en-US" sz="2400" dirty="0"/>
              <a:t>General Purpose v2 storage accounts is recommended </a:t>
            </a:r>
          </a:p>
          <a:p>
            <a:pPr lvl="1"/>
            <a:r>
              <a:rPr lang="en-US" sz="2400" dirty="0"/>
              <a:t>Import jobs can include Azure Blob storage, Azure File storage, Blob blobs, and Page blobs.</a:t>
            </a:r>
          </a:p>
          <a:p>
            <a:pPr lvl="1"/>
            <a:r>
              <a:rPr lang="en-US" sz="2400" dirty="0"/>
              <a:t>Export jobs can include Azure Blob storage, Block blobs, Page blobs, and Append blobs. Azure Files not supported.</a:t>
            </a:r>
          </a:p>
          <a:p>
            <a:endParaRPr lang="en-US" b="1" dirty="0"/>
          </a:p>
        </p:txBody>
      </p:sp>
    </p:spTree>
    <p:extLst>
      <p:ext uri="{BB962C8B-B14F-4D97-AF65-F5344CB8AC3E}">
        <p14:creationId xmlns:p14="http://schemas.microsoft.com/office/powerpoint/2010/main" val="7679548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5669-0A63-40C3-A91F-9333A429E4F0}"/>
              </a:ext>
            </a:extLst>
          </p:cNvPr>
          <p:cNvSpPr>
            <a:spLocks noGrp="1"/>
          </p:cNvSpPr>
          <p:nvPr>
            <p:ph type="title"/>
          </p:nvPr>
        </p:nvSpPr>
        <p:spPr/>
        <p:txBody>
          <a:bodyPr/>
          <a:lstStyle/>
          <a:p>
            <a:r>
              <a:rPr lang="en-US" dirty="0"/>
              <a:t>Import and Export Tool</a:t>
            </a:r>
          </a:p>
        </p:txBody>
      </p:sp>
      <p:sp>
        <p:nvSpPr>
          <p:cNvPr id="3" name="Text Placeholder 2">
            <a:extLst>
              <a:ext uri="{FF2B5EF4-FFF2-40B4-BE49-F238E27FC236}">
                <a16:creationId xmlns:a16="http://schemas.microsoft.com/office/drawing/2014/main" id="{AD59664D-6A12-4DDA-B557-C87482CE0535}"/>
              </a:ext>
            </a:extLst>
          </p:cNvPr>
          <p:cNvSpPr>
            <a:spLocks noGrp="1"/>
          </p:cNvSpPr>
          <p:nvPr>
            <p:ph type="body" sz="quarter" idx="10"/>
          </p:nvPr>
        </p:nvSpPr>
        <p:spPr>
          <a:xfrm>
            <a:off x="456184" y="2523633"/>
            <a:ext cx="11018520" cy="3533275"/>
          </a:xfrm>
        </p:spPr>
        <p:txBody>
          <a:bodyPr/>
          <a:lstStyle/>
          <a:p>
            <a:r>
              <a:rPr lang="en-US" dirty="0"/>
              <a:t>Copy data to the hard drives for shipment to an Azure datacenter</a:t>
            </a:r>
          </a:p>
          <a:p>
            <a:r>
              <a:rPr lang="en-US" dirty="0"/>
              <a:t>Repair any blobs that were not useable (import or export)</a:t>
            </a:r>
          </a:p>
          <a:p>
            <a:r>
              <a:rPr lang="en-US" dirty="0"/>
              <a:t>Internal SATA II/III HDDs or SSDs</a:t>
            </a:r>
          </a:p>
          <a:p>
            <a:r>
              <a:rPr lang="en-US" dirty="0"/>
              <a:t>Handles data copy, volume encryption, and creation of journal files</a:t>
            </a:r>
          </a:p>
          <a:p>
            <a:r>
              <a:rPr lang="en-US" dirty="0"/>
              <a:t>Journal files track a set of drives and records the progress </a:t>
            </a:r>
          </a:p>
          <a:p>
            <a:r>
              <a:rPr lang="en-US" dirty="0"/>
              <a:t>Session Id identifies a copy session</a:t>
            </a:r>
          </a:p>
          <a:p>
            <a:r>
              <a:rPr lang="en-US" dirty="0"/>
              <a:t>A CSV file contains a list of directories/files for copying</a:t>
            </a:r>
          </a:p>
        </p:txBody>
      </p:sp>
      <p:sp>
        <p:nvSpPr>
          <p:cNvPr id="4" name="Rectangle 3">
            <a:extLst>
              <a:ext uri="{FF2B5EF4-FFF2-40B4-BE49-F238E27FC236}">
                <a16:creationId xmlns:a16="http://schemas.microsoft.com/office/drawing/2014/main" id="{1F529AD2-5E85-4D48-A4AF-BEAC9123BAE4}"/>
              </a:ext>
            </a:extLst>
          </p:cNvPr>
          <p:cNvSpPr/>
          <p:nvPr/>
        </p:nvSpPr>
        <p:spPr>
          <a:xfrm>
            <a:off x="1776984" y="1377619"/>
            <a:ext cx="9104376" cy="830997"/>
          </a:xfrm>
          <a:prstGeom prst="rect">
            <a:avLst/>
          </a:prstGeom>
        </p:spPr>
        <p:txBody>
          <a:bodyPr wrap="square">
            <a:spAutoFit/>
          </a:bodyPr>
          <a:lstStyle/>
          <a:p>
            <a:r>
              <a:rPr lang="en-US" sz="2400" dirty="0">
                <a:latin typeface="Consolas" panose="020B0609020204030204" pitchFamily="49" charset="0"/>
              </a:rPr>
              <a:t>WAImportExport.exe </a:t>
            </a:r>
            <a:r>
              <a:rPr lang="en-US" sz="2400" dirty="0" err="1">
                <a:latin typeface="Consolas" panose="020B0609020204030204" pitchFamily="49" charset="0"/>
              </a:rPr>
              <a:t>PrepImport</a:t>
            </a:r>
            <a:r>
              <a:rPr lang="en-US" sz="2400" dirty="0">
                <a:latin typeface="Consolas" panose="020B0609020204030204" pitchFamily="49" charset="0"/>
              </a:rPr>
              <a:t> /j:&lt;</a:t>
            </a:r>
            <a:r>
              <a:rPr lang="en-US" sz="2400" dirty="0" err="1">
                <a:latin typeface="Consolas" panose="020B0609020204030204" pitchFamily="49" charset="0"/>
              </a:rPr>
              <a:t>JournalFile</a:t>
            </a:r>
            <a:r>
              <a:rPr lang="en-US" sz="2400" dirty="0">
                <a:latin typeface="Consolas" panose="020B0609020204030204" pitchFamily="49" charset="0"/>
              </a:rPr>
              <a:t>&gt; /id:&lt;</a:t>
            </a:r>
            <a:r>
              <a:rPr lang="en-US" sz="2400" dirty="0" err="1">
                <a:latin typeface="Consolas" panose="020B0609020204030204" pitchFamily="49" charset="0"/>
              </a:rPr>
              <a:t>SessionId</a:t>
            </a:r>
            <a:r>
              <a:rPr lang="en-US" sz="2400" dirty="0">
                <a:latin typeface="Consolas" panose="020B0609020204030204" pitchFamily="49" charset="0"/>
              </a:rPr>
              <a:t>&gt; /</a:t>
            </a:r>
            <a:r>
              <a:rPr lang="en-US" sz="2400" dirty="0" err="1">
                <a:latin typeface="Consolas" panose="020B0609020204030204" pitchFamily="49" charset="0"/>
              </a:rPr>
              <a:t>DataSet</a:t>
            </a:r>
            <a:r>
              <a:rPr lang="en-US" sz="2400" dirty="0">
                <a:latin typeface="Consolas" panose="020B0609020204030204" pitchFamily="49" charset="0"/>
              </a:rPr>
              <a:t>:&lt;dataset.csv&gt;</a:t>
            </a:r>
          </a:p>
        </p:txBody>
      </p:sp>
    </p:spTree>
    <p:extLst>
      <p:ext uri="{BB962C8B-B14F-4D97-AF65-F5344CB8AC3E}">
        <p14:creationId xmlns:p14="http://schemas.microsoft.com/office/powerpoint/2010/main" val="21712702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creating an import job with data source and import destination.">
            <a:extLst>
              <a:ext uri="{FF2B5EF4-FFF2-40B4-BE49-F238E27FC236}">
                <a16:creationId xmlns:a16="http://schemas.microsoft.com/office/drawing/2014/main" id="{D232DE78-29A4-4DAF-AD25-FA211C789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907" y="1728216"/>
            <a:ext cx="5765347" cy="4068224"/>
          </a:xfrm>
          <a:prstGeom prst="rect">
            <a:avLst/>
          </a:prstGeom>
          <a:ln>
            <a:solidFill>
              <a:schemeClr val="tx1"/>
            </a:solidFill>
          </a:ln>
        </p:spPr>
      </p:pic>
      <p:sp>
        <p:nvSpPr>
          <p:cNvPr id="17" name="Title 16"/>
          <p:cNvSpPr>
            <a:spLocks noGrp="1"/>
          </p:cNvSpPr>
          <p:nvPr>
            <p:ph type="title"/>
          </p:nvPr>
        </p:nvSpPr>
        <p:spPr/>
        <p:txBody>
          <a:bodyPr/>
          <a:lstStyle/>
          <a:p>
            <a:r>
              <a:rPr lang="en-US" dirty="0"/>
              <a:t>Import Jobs</a:t>
            </a:r>
            <a:endParaRPr lang="en-US" i="1" dirty="0"/>
          </a:p>
        </p:txBody>
      </p:sp>
      <p:sp>
        <p:nvSpPr>
          <p:cNvPr id="10" name="Text Placeholder 5">
            <a:extLst>
              <a:ext uri="{FF2B5EF4-FFF2-40B4-BE49-F238E27FC236}">
                <a16:creationId xmlns:a16="http://schemas.microsoft.com/office/drawing/2014/main" id="{7AD8B00C-5FDF-4C80-9A17-6C751DB5E30A}"/>
              </a:ext>
            </a:extLst>
          </p:cNvPr>
          <p:cNvSpPr>
            <a:spLocks noGrp="1"/>
          </p:cNvSpPr>
          <p:nvPr>
            <p:ph type="body" sz="quarter" idx="10"/>
          </p:nvPr>
        </p:nvSpPr>
        <p:spPr>
          <a:xfrm>
            <a:off x="590868" y="1545336"/>
            <a:ext cx="5371020" cy="4881336"/>
          </a:xfrm>
        </p:spPr>
        <p:txBody>
          <a:bodyPr/>
          <a:lstStyle/>
          <a:p>
            <a:pPr marL="284163" indent="-284163">
              <a:buFont typeface="+mj-lt"/>
              <a:buAutoNum type="arabicPeriod"/>
            </a:pPr>
            <a:r>
              <a:rPr lang="en-US" sz="2600" dirty="0"/>
              <a:t>Create an Azure Storage account</a:t>
            </a:r>
          </a:p>
          <a:p>
            <a:pPr marL="284163" indent="-284163">
              <a:buFont typeface="+mj-lt"/>
              <a:buAutoNum type="arabicPeriod"/>
            </a:pPr>
            <a:r>
              <a:rPr lang="en-US" sz="2600" dirty="0"/>
              <a:t>Identify the number of disks</a:t>
            </a:r>
          </a:p>
          <a:p>
            <a:pPr marL="284163" indent="-284163">
              <a:buFont typeface="+mj-lt"/>
              <a:buAutoNum type="arabicPeriod"/>
            </a:pPr>
            <a:r>
              <a:rPr lang="en-US" sz="2600" dirty="0"/>
              <a:t>Install the </a:t>
            </a:r>
            <a:r>
              <a:rPr lang="en-US" sz="2600" dirty="0" err="1"/>
              <a:t>WAImportExport</a:t>
            </a:r>
            <a:r>
              <a:rPr lang="en-US" sz="2600" dirty="0"/>
              <a:t> tool</a:t>
            </a:r>
          </a:p>
          <a:p>
            <a:pPr marL="284163" indent="-284163">
              <a:buFont typeface="+mj-lt"/>
              <a:buAutoNum type="arabicPeriod"/>
            </a:pPr>
            <a:r>
              <a:rPr lang="en-US" sz="2600" dirty="0"/>
              <a:t>Use the tool to copy the data, encrypt the drive with BitLocker, and generate journal files</a:t>
            </a:r>
          </a:p>
          <a:p>
            <a:pPr marL="284163" indent="-284163">
              <a:buFont typeface="+mj-lt"/>
              <a:buAutoNum type="arabicPeriod"/>
            </a:pPr>
            <a:r>
              <a:rPr lang="en-US" sz="2600" dirty="0"/>
              <a:t>Create the import  job in the portal</a:t>
            </a:r>
          </a:p>
          <a:p>
            <a:pPr marL="284163" indent="-284163">
              <a:buFont typeface="+mj-lt"/>
              <a:buAutoNum type="arabicPeriod"/>
            </a:pPr>
            <a:r>
              <a:rPr lang="en-US" sz="2600" dirty="0"/>
              <a:t>Ship the disks to the import destination</a:t>
            </a:r>
          </a:p>
          <a:p>
            <a:pPr marL="284163" indent="-284163">
              <a:buFont typeface="+mj-lt"/>
              <a:buAutoNum type="arabicPeriod"/>
            </a:pPr>
            <a:r>
              <a:rPr lang="en-US" sz="2600" dirty="0"/>
              <a:t>Datacenter imports and returns the disks</a:t>
            </a:r>
          </a:p>
        </p:txBody>
      </p:sp>
    </p:spTree>
    <p:extLst>
      <p:ext uri="{BB962C8B-B14F-4D97-AF65-F5344CB8AC3E}">
        <p14:creationId xmlns:p14="http://schemas.microsoft.com/office/powerpoint/2010/main" val="14048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 Jobs</a:t>
            </a:r>
          </a:p>
        </p:txBody>
      </p:sp>
      <p:sp>
        <p:nvSpPr>
          <p:cNvPr id="6" name="Text Placeholder 5">
            <a:extLst>
              <a:ext uri="{FF2B5EF4-FFF2-40B4-BE49-F238E27FC236}">
                <a16:creationId xmlns:a16="http://schemas.microsoft.com/office/drawing/2014/main" id="{18C1DEE5-CBC0-4EC3-AE22-2B842159C47E}"/>
              </a:ext>
            </a:extLst>
          </p:cNvPr>
          <p:cNvSpPr>
            <a:spLocks noGrp="1"/>
          </p:cNvSpPr>
          <p:nvPr>
            <p:ph type="body" sz="quarter" idx="10"/>
          </p:nvPr>
        </p:nvSpPr>
        <p:spPr>
          <a:xfrm>
            <a:off x="590868" y="1545336"/>
            <a:ext cx="5371020" cy="4561249"/>
          </a:xfrm>
        </p:spPr>
        <p:txBody>
          <a:bodyPr/>
          <a:lstStyle/>
          <a:p>
            <a:pPr marL="284163" indent="-284163">
              <a:buFont typeface="+mj-lt"/>
              <a:buAutoNum type="arabicPeriod"/>
            </a:pPr>
            <a:r>
              <a:rPr lang="en-US" sz="2600" dirty="0"/>
              <a:t>Identify the data to export</a:t>
            </a:r>
          </a:p>
          <a:p>
            <a:pPr marL="284163" indent="-284163">
              <a:buFont typeface="+mj-lt"/>
              <a:buAutoNum type="arabicPeriod"/>
            </a:pPr>
            <a:r>
              <a:rPr lang="en-US" sz="2600" dirty="0"/>
              <a:t>Identify the number of disks </a:t>
            </a:r>
          </a:p>
          <a:p>
            <a:pPr marL="284163" indent="-284163">
              <a:buFont typeface="+mj-lt"/>
              <a:buAutoNum type="arabicPeriod"/>
            </a:pPr>
            <a:r>
              <a:rPr lang="en-US" sz="2600" dirty="0"/>
              <a:t>Create the export job in the portal, including your return address</a:t>
            </a:r>
          </a:p>
          <a:p>
            <a:pPr marL="284163" indent="-284163">
              <a:buFont typeface="+mj-lt"/>
              <a:buAutoNum type="arabicPeriod"/>
            </a:pPr>
            <a:r>
              <a:rPr lang="en-US" sz="2600" dirty="0"/>
              <a:t>Ship the required number of disks</a:t>
            </a:r>
          </a:p>
          <a:p>
            <a:pPr marL="284163" indent="-284163">
              <a:buFont typeface="+mj-lt"/>
              <a:buAutoNum type="arabicPeriod"/>
            </a:pPr>
            <a:r>
              <a:rPr lang="en-US" sz="2600" dirty="0"/>
              <a:t>Datacenter staff will export and encrypt the data. </a:t>
            </a:r>
          </a:p>
          <a:p>
            <a:pPr marL="284163" indent="-284163">
              <a:buFont typeface="+mj-lt"/>
              <a:buAutoNum type="arabicPeriod"/>
            </a:pPr>
            <a:r>
              <a:rPr lang="en-US" sz="2600" dirty="0"/>
              <a:t>Copied disks are shipped to you. </a:t>
            </a:r>
          </a:p>
          <a:p>
            <a:pPr marL="284163" indent="-284163">
              <a:buFont typeface="+mj-lt"/>
              <a:buAutoNum type="arabicPeriod"/>
            </a:pPr>
            <a:r>
              <a:rPr lang="en-US" sz="2600" dirty="0"/>
              <a:t>BitLocker keys will be in the portal.</a:t>
            </a:r>
          </a:p>
          <a:p>
            <a:pPr marL="0" indent="0">
              <a:buNone/>
            </a:pPr>
            <a:endParaRPr lang="en-US" sz="2600" dirty="0"/>
          </a:p>
        </p:txBody>
      </p:sp>
      <p:pic>
        <p:nvPicPr>
          <p:cNvPr id="7" name="Picture 6" descr="Screenshot of export a job including data source and blobs to export. ">
            <a:extLst>
              <a:ext uri="{FF2B5EF4-FFF2-40B4-BE49-F238E27FC236}">
                <a16:creationId xmlns:a16="http://schemas.microsoft.com/office/drawing/2014/main" id="{2AF77E06-5565-407A-A591-52E8A92FF522}"/>
              </a:ext>
            </a:extLst>
          </p:cNvPr>
          <p:cNvPicPr>
            <a:picLocks noChangeAspect="1"/>
          </p:cNvPicPr>
          <p:nvPr/>
        </p:nvPicPr>
        <p:blipFill>
          <a:blip r:embed="rId3"/>
          <a:stretch>
            <a:fillRect/>
          </a:stretch>
        </p:blipFill>
        <p:spPr>
          <a:xfrm>
            <a:off x="6094666" y="1629156"/>
            <a:ext cx="5781675" cy="4038600"/>
          </a:xfrm>
          <a:prstGeom prst="rect">
            <a:avLst/>
          </a:prstGeom>
          <a:ln>
            <a:solidFill>
              <a:schemeClr val="tx1"/>
            </a:solidFill>
          </a:ln>
        </p:spPr>
      </p:pic>
    </p:spTree>
    <p:extLst>
      <p:ext uri="{BB962C8B-B14F-4D97-AF65-F5344CB8AC3E}">
        <p14:creationId xmlns:p14="http://schemas.microsoft.com/office/powerpoint/2010/main" val="366916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877985"/>
          </a:xfrm>
        </p:spPr>
        <p:txBody>
          <a:bodyPr/>
          <a:lstStyle/>
          <a:p>
            <a:r>
              <a:rPr lang="en-US" dirty="0"/>
              <a:t>Command-line utility</a:t>
            </a:r>
          </a:p>
          <a:p>
            <a:r>
              <a:rPr lang="en-US" dirty="0"/>
              <a:t>Available on Windows, Linux, and MacOS</a:t>
            </a:r>
          </a:p>
          <a:p>
            <a:r>
              <a:rPr lang="en-US" dirty="0"/>
              <a:t>Designed for copying data to and from Azure Blob, File, and Table storage</a:t>
            </a:r>
          </a:p>
          <a:p>
            <a:r>
              <a:rPr lang="en-US" dirty="0"/>
              <a:t>Authentication options include Active Directory or SAS token</a:t>
            </a:r>
          </a:p>
          <a:p>
            <a:r>
              <a:rPr lang="en-US" dirty="0"/>
              <a:t>Example 1: Copy a Blob service account to another account</a:t>
            </a:r>
          </a:p>
          <a:p>
            <a:r>
              <a:rPr lang="en-US" dirty="0"/>
              <a:t>Example 2: List/Remove files and blobs in a given path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1056661" y="1415534"/>
            <a:ext cx="10812251" cy="523220"/>
          </a:xfrm>
          <a:prstGeom prst="rect">
            <a:avLst/>
          </a:prstGeom>
        </p:spPr>
        <p:txBody>
          <a:bodyPr wrap="square">
            <a:spAutoFit/>
          </a:bodyPr>
          <a:lstStyle/>
          <a:p>
            <a:r>
              <a:rPr lang="fr-FR" sz="2800" dirty="0" err="1">
                <a:latin typeface="Consolas" panose="020B0609020204030204" pitchFamily="49" charset="0"/>
              </a:rPr>
              <a:t>AzCopy</a:t>
            </a:r>
            <a:r>
              <a:rPr lang="fr-FR" sz="2800" dirty="0">
                <a:latin typeface="Consolas" panose="020B0609020204030204" pitchFamily="49" charset="0"/>
              </a:rPr>
              <a:t> /Source:&lt;source&gt; /Dest:&lt;destination&gt; [Options]</a:t>
            </a:r>
            <a:endParaRPr lang="en-US" dirty="0"/>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t>
            </a:r>
            <a:r>
              <a:rPr lang="en-US" dirty="0" err="1"/>
              <a:t>AzCopy</a:t>
            </a:r>
            <a:endParaRPr lang="en-US" dirty="0"/>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lstStyle/>
          <a:p>
            <a:r>
              <a:rPr lang="en-US" dirty="0"/>
              <a:t>Install the </a:t>
            </a:r>
            <a:r>
              <a:rPr lang="en-US" dirty="0" err="1"/>
              <a:t>AzCopy</a:t>
            </a:r>
            <a:r>
              <a:rPr lang="en-US" dirty="0"/>
              <a:t>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Data Box</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6247-52B6-4125-914A-1CEC2CCA3C94}"/>
              </a:ext>
            </a:extLst>
          </p:cNvPr>
          <p:cNvSpPr>
            <a:spLocks noGrp="1"/>
          </p:cNvSpPr>
          <p:nvPr>
            <p:ph type="title"/>
          </p:nvPr>
        </p:nvSpPr>
        <p:spPr/>
        <p:txBody>
          <a:bodyPr/>
          <a:lstStyle/>
          <a:p>
            <a:r>
              <a:rPr lang="en-US" dirty="0"/>
              <a:t>Data Box Overview</a:t>
            </a:r>
          </a:p>
        </p:txBody>
      </p:sp>
      <p:sp>
        <p:nvSpPr>
          <p:cNvPr id="3" name="Text Placeholder 2">
            <a:extLst>
              <a:ext uri="{FF2B5EF4-FFF2-40B4-BE49-F238E27FC236}">
                <a16:creationId xmlns:a16="http://schemas.microsoft.com/office/drawing/2014/main" id="{8A398429-B6D5-4BAB-998F-5AD75742EB4E}"/>
              </a:ext>
            </a:extLst>
          </p:cNvPr>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a:t>Data Box</a:t>
            </a:r>
          </a:p>
          <a:p>
            <a:pPr marL="457200" indent="-457200">
              <a:buFont typeface="Arial" panose="020B0604020202020204" pitchFamily="34" charset="0"/>
              <a:buChar char="•"/>
            </a:pPr>
            <a:r>
              <a:rPr lang="en-US" dirty="0"/>
              <a:t>Offline – Use Cases</a:t>
            </a:r>
          </a:p>
          <a:p>
            <a:pPr marL="457200" indent="-457200">
              <a:buFont typeface="Arial" panose="020B0604020202020204" pitchFamily="34" charset="0"/>
              <a:buChar char="•"/>
            </a:pPr>
            <a:r>
              <a:rPr lang="en-US" dirty="0"/>
              <a:t>Offline – Data Box Products</a:t>
            </a:r>
          </a:p>
          <a:p>
            <a:pPr marL="457200" indent="-457200">
              <a:buFont typeface="Arial" panose="020B0604020202020204" pitchFamily="34" charset="0"/>
              <a:buChar char="•"/>
            </a:pPr>
            <a:r>
              <a:rPr lang="en-US" dirty="0"/>
              <a:t>Offline – Product Selection</a:t>
            </a:r>
          </a:p>
          <a:p>
            <a:pPr marL="457200" indent="-457200">
              <a:buFont typeface="Arial" panose="020B0604020202020204" pitchFamily="34" charset="0"/>
              <a:buChar char="•"/>
            </a:pPr>
            <a:r>
              <a:rPr lang="en-US" dirty="0"/>
              <a:t>Offline – Implementation Offline Products</a:t>
            </a:r>
          </a:p>
          <a:p>
            <a:pPr marL="457200" indent="-457200">
              <a:buFont typeface="Arial" panose="020B0604020202020204" pitchFamily="34" charset="0"/>
              <a:buChar char="•"/>
            </a:pPr>
            <a:r>
              <a:rPr lang="en-US" dirty="0"/>
              <a:t>Online – Data Product Gateway</a:t>
            </a:r>
          </a:p>
          <a:p>
            <a:pPr marL="457200" indent="-457200">
              <a:buFont typeface="Arial" panose="020B0604020202020204" pitchFamily="34" charset="0"/>
              <a:buChar char="•"/>
            </a:pPr>
            <a:r>
              <a:rPr lang="en-US" dirty="0"/>
              <a:t>Online – Data Box Edge</a:t>
            </a:r>
          </a:p>
          <a:p>
            <a:pPr marL="457200" indent="-457200">
              <a:buFont typeface="Arial" panose="020B0604020202020204" pitchFamily="34" charset="0"/>
              <a:buChar char="•"/>
            </a:pPr>
            <a:r>
              <a:rPr lang="en-US" dirty="0"/>
              <a:t>Online – Implementation Online Products</a:t>
            </a:r>
          </a:p>
          <a:p>
            <a:endParaRPr lang="en-US" dirty="0"/>
          </a:p>
        </p:txBody>
      </p:sp>
    </p:spTree>
    <p:extLst>
      <p:ext uri="{BB962C8B-B14F-4D97-AF65-F5344CB8AC3E}">
        <p14:creationId xmlns:p14="http://schemas.microsoft.com/office/powerpoint/2010/main" val="20186453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586390" y="1434370"/>
            <a:ext cx="11018520" cy="3533275"/>
          </a:xfrm>
        </p:spPr>
        <p:txBody>
          <a:bodyPr/>
          <a:lstStyle/>
          <a:p>
            <a:r>
              <a:rPr lang="en-US" dirty="0"/>
              <a:t>Data Box Offline</a:t>
            </a:r>
          </a:p>
          <a:p>
            <a:pPr marL="571500" lvl="1" indent="-342900">
              <a:buFont typeface="Arial" panose="020B0604020202020204" pitchFamily="34" charset="0"/>
              <a:buChar char="•"/>
            </a:pPr>
            <a:r>
              <a:rPr lang="nn-NO" sz="2400" dirty="0"/>
              <a:t>Data Box</a:t>
            </a:r>
          </a:p>
          <a:p>
            <a:pPr marL="571500" lvl="1" indent="-342900">
              <a:buFont typeface="Arial" panose="020B0604020202020204" pitchFamily="34" charset="0"/>
              <a:buChar char="•"/>
            </a:pPr>
            <a:r>
              <a:rPr lang="nn-NO" sz="2400" dirty="0"/>
              <a:t>Data Box Disk</a:t>
            </a:r>
          </a:p>
          <a:p>
            <a:pPr marL="571500" lvl="1" indent="-342900">
              <a:buFont typeface="Arial" panose="020B0604020202020204" pitchFamily="34" charset="0"/>
              <a:buChar char="•"/>
            </a:pPr>
            <a:r>
              <a:rPr lang="nn-NO" sz="2400" dirty="0"/>
              <a:t>Data Box Heavy</a:t>
            </a:r>
          </a:p>
          <a:p>
            <a:r>
              <a:rPr lang="nn-NO" dirty="0"/>
              <a:t>Data Box Online</a:t>
            </a:r>
          </a:p>
          <a:p>
            <a:pPr marL="571500" lvl="1" indent="-342900">
              <a:buFont typeface="Arial" panose="020B0604020202020204" pitchFamily="34" charset="0"/>
              <a:buChar char="•"/>
            </a:pPr>
            <a:r>
              <a:rPr lang="en-US" sz="2400" dirty="0"/>
              <a:t>Data Box Edge</a:t>
            </a:r>
          </a:p>
          <a:p>
            <a:pPr marL="571500" lvl="1" indent="-342900">
              <a:buFont typeface="Arial" panose="020B0604020202020204" pitchFamily="34" charset="0"/>
              <a:buChar char="•"/>
            </a:pPr>
            <a:r>
              <a:rPr lang="en-US" sz="2400" dirty="0"/>
              <a:t>Data Box Gateway</a:t>
            </a:r>
            <a:endParaRPr lang="nn-NO" dirty="0"/>
          </a:p>
          <a:p>
            <a:pPr lvl="1"/>
            <a:endParaRPr lang="en-US" dirty="0"/>
          </a:p>
        </p:txBody>
      </p:sp>
      <p:pic>
        <p:nvPicPr>
          <p:cNvPr id="3" name="Picture 2" descr="Diagram of using data box products. Box, Disk and Heavy are shown being transported to a data center. Edge and Gateway are transferring data electronically">
            <a:extLst>
              <a:ext uri="{FF2B5EF4-FFF2-40B4-BE49-F238E27FC236}">
                <a16:creationId xmlns:a16="http://schemas.microsoft.com/office/drawing/2014/main" id="{23173CF8-E40C-494C-B6AF-E9DABD498E9C}"/>
              </a:ext>
            </a:extLst>
          </p:cNvPr>
          <p:cNvPicPr>
            <a:picLocks noChangeAspect="1"/>
          </p:cNvPicPr>
          <p:nvPr/>
        </p:nvPicPr>
        <p:blipFill>
          <a:blip r:embed="rId3"/>
          <a:stretch>
            <a:fillRect/>
          </a:stretch>
        </p:blipFill>
        <p:spPr>
          <a:xfrm>
            <a:off x="4208907" y="1322820"/>
            <a:ext cx="7541133" cy="4086618"/>
          </a:xfrm>
          <a:prstGeom prst="rect">
            <a:avLst/>
          </a:prstGeom>
        </p:spPr>
      </p:pic>
    </p:spTree>
    <p:extLst>
      <p:ext uri="{BB962C8B-B14F-4D97-AF65-F5344CB8AC3E}">
        <p14:creationId xmlns:p14="http://schemas.microsoft.com/office/powerpoint/2010/main" val="27880383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9AE-F84F-4B22-BA6A-E5BD5058EE0E}"/>
              </a:ext>
            </a:extLst>
          </p:cNvPr>
          <p:cNvSpPr>
            <a:spLocks noGrp="1"/>
          </p:cNvSpPr>
          <p:nvPr>
            <p:ph type="title"/>
          </p:nvPr>
        </p:nvSpPr>
        <p:spPr/>
        <p:txBody>
          <a:bodyPr/>
          <a:lstStyle/>
          <a:p>
            <a:r>
              <a:rPr lang="en-US" dirty="0"/>
              <a:t>Offline: Use Cases</a:t>
            </a:r>
          </a:p>
        </p:txBody>
      </p:sp>
      <p:sp>
        <p:nvSpPr>
          <p:cNvPr id="3" name="Text Placeholder 2">
            <a:extLst>
              <a:ext uri="{FF2B5EF4-FFF2-40B4-BE49-F238E27FC236}">
                <a16:creationId xmlns:a16="http://schemas.microsoft.com/office/drawing/2014/main" id="{F45A6D8A-1A5E-4632-A3EE-9AF46273942C}"/>
              </a:ext>
            </a:extLst>
          </p:cNvPr>
          <p:cNvSpPr>
            <a:spLocks noGrp="1"/>
          </p:cNvSpPr>
          <p:nvPr>
            <p:ph type="body" sz="quarter" idx="10"/>
          </p:nvPr>
        </p:nvSpPr>
        <p:spPr>
          <a:xfrm>
            <a:off x="586390" y="1434370"/>
            <a:ext cx="11018520" cy="4419671"/>
          </a:xfrm>
        </p:spPr>
        <p:txBody>
          <a:bodyPr/>
          <a:lstStyle/>
          <a:p>
            <a:pPr marL="457200" indent="-457200">
              <a:buFont typeface="Arial" panose="020B0604020202020204" pitchFamily="34" charset="0"/>
              <a:buChar char="•"/>
            </a:pPr>
            <a:r>
              <a:rPr lang="en-US" b="1" dirty="0"/>
              <a:t>One-time migration</a:t>
            </a:r>
          </a:p>
          <a:p>
            <a:pPr marL="685800" lvl="1" indent="-457200">
              <a:buFont typeface="Arial" panose="020B0604020202020204" pitchFamily="34" charset="0"/>
              <a:buChar char="•"/>
            </a:pPr>
            <a:r>
              <a:rPr lang="en-US" sz="2400" dirty="0"/>
              <a:t>Moving data from offline tapes to archival data in Azure cool storage</a:t>
            </a:r>
          </a:p>
          <a:p>
            <a:pPr marL="685800" lvl="1" indent="-457200">
              <a:buFont typeface="Arial" panose="020B0604020202020204" pitchFamily="34" charset="0"/>
              <a:buChar char="•"/>
            </a:pPr>
            <a:r>
              <a:rPr lang="en-US" sz="2400" dirty="0"/>
              <a:t>Moving a media library from offline tapes into Azure to create an online media library</a:t>
            </a:r>
          </a:p>
          <a:p>
            <a:pPr marL="685800" lvl="1" indent="-457200">
              <a:buFont typeface="Arial" panose="020B0604020202020204" pitchFamily="34" charset="0"/>
              <a:buChar char="•"/>
            </a:pPr>
            <a:r>
              <a:rPr lang="en-US" sz="2400" dirty="0"/>
              <a:t>Migrating your VM farm, SQL server, and applications to Azure</a:t>
            </a:r>
          </a:p>
          <a:p>
            <a:pPr marL="685800" lvl="1" indent="-457200">
              <a:buFont typeface="Arial" panose="020B0604020202020204" pitchFamily="34" charset="0"/>
              <a:buChar char="•"/>
            </a:pPr>
            <a:r>
              <a:rPr lang="en-US" sz="2400" dirty="0"/>
              <a:t>Moving historical data to Azure for in-depth analysis and reporting using HDInsight</a:t>
            </a:r>
          </a:p>
          <a:p>
            <a:pPr marL="685800" lvl="1" indent="-457200">
              <a:buFont typeface="Arial" panose="020B0604020202020204" pitchFamily="34" charset="0"/>
              <a:buChar char="•"/>
            </a:pPr>
            <a:r>
              <a:rPr lang="en-US" sz="2400" dirty="0"/>
              <a:t>Moving backup data to Azure for offsite storage</a:t>
            </a:r>
          </a:p>
          <a:p>
            <a:pPr marL="457200" indent="-457200">
              <a:buFont typeface="Arial" panose="020B0604020202020204" pitchFamily="34" charset="0"/>
              <a:buChar char="•"/>
            </a:pPr>
            <a:r>
              <a:rPr lang="en-US" b="1" dirty="0"/>
              <a:t>Incremental transfer </a:t>
            </a:r>
          </a:p>
          <a:p>
            <a:pPr marL="457200" indent="-457200">
              <a:buFont typeface="Arial" panose="020B0604020202020204" pitchFamily="34" charset="0"/>
              <a:buChar char="•"/>
            </a:pPr>
            <a:r>
              <a:rPr lang="en-US" b="1" dirty="0"/>
              <a:t>Periodic uploads</a:t>
            </a:r>
            <a:endParaRPr lang="en-US" dirty="0"/>
          </a:p>
        </p:txBody>
      </p:sp>
    </p:spTree>
    <p:extLst>
      <p:ext uri="{BB962C8B-B14F-4D97-AF65-F5344CB8AC3E}">
        <p14:creationId xmlns:p14="http://schemas.microsoft.com/office/powerpoint/2010/main" val="4414197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Content Delivery Network</a:t>
            </a:r>
          </a:p>
        </p:txBody>
      </p:sp>
    </p:spTree>
    <p:extLst>
      <p:ext uri="{BB962C8B-B14F-4D97-AF65-F5344CB8AC3E}">
        <p14:creationId xmlns:p14="http://schemas.microsoft.com/office/powerpoint/2010/main" val="257697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Offline: Data Box Products</a:t>
            </a:r>
          </a:p>
        </p:txBody>
      </p:sp>
      <p:sp>
        <p:nvSpPr>
          <p:cNvPr id="8" name="Rectangle 7">
            <a:extLst>
              <a:ext uri="{FF2B5EF4-FFF2-40B4-BE49-F238E27FC236}">
                <a16:creationId xmlns:a16="http://schemas.microsoft.com/office/drawing/2014/main" id="{DA37BB88-D532-4342-A8E1-F354BAEDE928}"/>
              </a:ext>
            </a:extLst>
          </p:cNvPr>
          <p:cNvSpPr/>
          <p:nvPr/>
        </p:nvSpPr>
        <p:spPr bwMode="auto">
          <a:xfrm>
            <a:off x="998290" y="2994870"/>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Disk</a:t>
            </a:r>
            <a:endParaRPr lang="en-US" sz="2000" dirty="0">
              <a:gradFill>
                <a:gsLst>
                  <a:gs pos="2917">
                    <a:schemeClr val="tx1"/>
                  </a:gs>
                  <a:gs pos="30000">
                    <a:schemeClr val="tx1"/>
                  </a:gs>
                </a:gsLst>
                <a:lin ang="5400000" scaled="0"/>
              </a:gradFill>
            </a:endParaRP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Best for projects that require a smaller form factor</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8 TB ea.</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USB drives orderable in packs of 5 (up to 40 TB)</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6BC082C-03FC-4BC9-85C0-3F8181D5F8E1}"/>
              </a:ext>
            </a:extLst>
          </p:cNvPr>
          <p:cNvSpPr/>
          <p:nvPr/>
        </p:nvSpPr>
        <p:spPr bwMode="auto">
          <a:xfrm>
            <a:off x="4221061"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Bulk migration to Azure when a network isn’t an option</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100 TB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Weight: ~ 50 lbs.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appliance</a:t>
            </a:r>
          </a:p>
        </p:txBody>
      </p:sp>
      <p:sp>
        <p:nvSpPr>
          <p:cNvPr id="10" name="Rectangle 9">
            <a:extLst>
              <a:ext uri="{FF2B5EF4-FFF2-40B4-BE49-F238E27FC236}">
                <a16:creationId xmlns:a16="http://schemas.microsoft.com/office/drawing/2014/main" id="{E5EEC927-2368-429F-9433-C5A2EC58C433}"/>
              </a:ext>
            </a:extLst>
          </p:cNvPr>
          <p:cNvSpPr/>
          <p:nvPr/>
        </p:nvSpPr>
        <p:spPr bwMode="auto">
          <a:xfrm>
            <a:off x="7450822"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Heavy</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Same service as Data Box, but targeted to petabyte-sized datasets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1 PB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Weight: 500+ lbs.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appliance</a:t>
            </a:r>
          </a:p>
        </p:txBody>
      </p:sp>
      <p:pic>
        <p:nvPicPr>
          <p:cNvPr id="4" name="Picture 3" descr="Images of a Data Box, Data Box Disk, and Data Box Heavy products. ">
            <a:extLst>
              <a:ext uri="{FF2B5EF4-FFF2-40B4-BE49-F238E27FC236}">
                <a16:creationId xmlns:a16="http://schemas.microsoft.com/office/drawing/2014/main" id="{1398A3CD-A92D-44F4-9CF3-2CB663F74A52}"/>
              </a:ext>
            </a:extLst>
          </p:cNvPr>
          <p:cNvPicPr>
            <a:picLocks noChangeAspect="1"/>
          </p:cNvPicPr>
          <p:nvPr/>
        </p:nvPicPr>
        <p:blipFill>
          <a:blip r:embed="rId3"/>
          <a:stretch>
            <a:fillRect/>
          </a:stretch>
        </p:blipFill>
        <p:spPr>
          <a:xfrm>
            <a:off x="1389045" y="1305837"/>
            <a:ext cx="8648700" cy="1495425"/>
          </a:xfrm>
          <a:prstGeom prst="rect">
            <a:avLst/>
          </a:prstGeom>
        </p:spPr>
      </p:pic>
    </p:spTree>
    <p:extLst>
      <p:ext uri="{BB962C8B-B14F-4D97-AF65-F5344CB8AC3E}">
        <p14:creationId xmlns:p14="http://schemas.microsoft.com/office/powerpoint/2010/main" val="18987922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101D-B0BF-4BFA-B2AE-80C484334F3F}"/>
              </a:ext>
            </a:extLst>
          </p:cNvPr>
          <p:cNvSpPr>
            <a:spLocks noGrp="1"/>
          </p:cNvSpPr>
          <p:nvPr>
            <p:ph type="title"/>
          </p:nvPr>
        </p:nvSpPr>
        <p:spPr/>
        <p:txBody>
          <a:bodyPr/>
          <a:lstStyle/>
          <a:p>
            <a:r>
              <a:rPr lang="en-US" dirty="0"/>
              <a:t>Offline: Product Selection</a:t>
            </a:r>
          </a:p>
        </p:txBody>
      </p:sp>
      <p:sp>
        <p:nvSpPr>
          <p:cNvPr id="3" name="Text Placeholder 2">
            <a:extLst>
              <a:ext uri="{FF2B5EF4-FFF2-40B4-BE49-F238E27FC236}">
                <a16:creationId xmlns:a16="http://schemas.microsoft.com/office/drawing/2014/main" id="{FD65BDF7-4E03-4C0A-9C22-8844DEDB3A0B}"/>
              </a:ext>
            </a:extLst>
          </p:cNvPr>
          <p:cNvSpPr>
            <a:spLocks noGrp="1"/>
          </p:cNvSpPr>
          <p:nvPr>
            <p:ph type="body" sz="quarter" idx="10"/>
          </p:nvPr>
        </p:nvSpPr>
        <p:spPr>
          <a:xfrm>
            <a:off x="613632" y="1292796"/>
            <a:ext cx="11018520" cy="2499146"/>
          </a:xfrm>
        </p:spPr>
        <p:txBody>
          <a:bodyPr/>
          <a:lstStyle/>
          <a:p>
            <a:r>
              <a:rPr lang="en-US" dirty="0"/>
              <a:t>Speed and time</a:t>
            </a:r>
          </a:p>
          <a:p>
            <a:endParaRPr lang="en-US" dirty="0"/>
          </a:p>
          <a:p>
            <a:endParaRPr lang="en-US" dirty="0"/>
          </a:p>
          <a:p>
            <a:endParaRPr lang="en-US" dirty="0"/>
          </a:p>
          <a:p>
            <a:r>
              <a:rPr lang="en-US" dirty="0"/>
              <a:t>Security</a:t>
            </a:r>
          </a:p>
        </p:txBody>
      </p:sp>
      <p:graphicFrame>
        <p:nvGraphicFramePr>
          <p:cNvPr id="4" name="Table 3">
            <a:extLst>
              <a:ext uri="{FF2B5EF4-FFF2-40B4-BE49-F238E27FC236}">
                <a16:creationId xmlns:a16="http://schemas.microsoft.com/office/drawing/2014/main" id="{585A9261-EEA7-4E09-969F-12E1AA02407F}"/>
              </a:ext>
            </a:extLst>
          </p:cNvPr>
          <p:cNvGraphicFramePr>
            <a:graphicFrameLocks noGrp="1"/>
          </p:cNvGraphicFramePr>
          <p:nvPr>
            <p:extLst>
              <p:ext uri="{D42A27DB-BD31-4B8C-83A1-F6EECF244321}">
                <p14:modId xmlns:p14="http://schemas.microsoft.com/office/powerpoint/2010/main" val="330651346"/>
              </p:ext>
            </p:extLst>
          </p:nvPr>
        </p:nvGraphicFramePr>
        <p:xfrm>
          <a:off x="625570" y="1865342"/>
          <a:ext cx="9931129" cy="1316982"/>
        </p:xfrm>
        <a:graphic>
          <a:graphicData uri="http://schemas.openxmlformats.org/drawingml/2006/table">
            <a:tbl>
              <a:tblPr firstRow="1" firstCol="1" bandRow="1">
                <a:tableStyleId>{5C22544A-7EE6-4342-B048-85BDC9FD1C3A}</a:tableStyleId>
              </a:tblPr>
              <a:tblGrid>
                <a:gridCol w="1958994">
                  <a:extLst>
                    <a:ext uri="{9D8B030D-6E8A-4147-A177-3AD203B41FA5}">
                      <a16:colId xmlns:a16="http://schemas.microsoft.com/office/drawing/2014/main" val="307709321"/>
                    </a:ext>
                  </a:extLst>
                </a:gridCol>
                <a:gridCol w="7972135">
                  <a:extLst>
                    <a:ext uri="{9D8B030D-6E8A-4147-A177-3AD203B41FA5}">
                      <a16:colId xmlns:a16="http://schemas.microsoft.com/office/drawing/2014/main" val="1006754625"/>
                    </a:ext>
                  </a:extLst>
                </a:gridCol>
              </a:tblGrid>
              <a:tr h="247011">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532375"/>
                  </a:ext>
                </a:extLst>
              </a:tr>
              <a:tr h="247011">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USB 3.0 connection </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474749"/>
                  </a:ext>
                </a:extLst>
              </a:tr>
              <a:tr h="247011">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1 Gbps or 10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510441"/>
                  </a:ext>
                </a:extLst>
              </a:tr>
              <a:tr h="494022">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High performance 40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07213"/>
                  </a:ext>
                </a:extLst>
              </a:tr>
            </a:tbl>
          </a:graphicData>
        </a:graphic>
      </p:graphicFrame>
      <p:graphicFrame>
        <p:nvGraphicFramePr>
          <p:cNvPr id="5" name="Table 4">
            <a:extLst>
              <a:ext uri="{FF2B5EF4-FFF2-40B4-BE49-F238E27FC236}">
                <a16:creationId xmlns:a16="http://schemas.microsoft.com/office/drawing/2014/main" id="{32EE4881-F13D-4AEF-AD3F-284A07BE021A}"/>
              </a:ext>
            </a:extLst>
          </p:cNvPr>
          <p:cNvGraphicFramePr>
            <a:graphicFrameLocks noGrp="1"/>
          </p:cNvGraphicFramePr>
          <p:nvPr>
            <p:extLst/>
          </p:nvPr>
        </p:nvGraphicFramePr>
        <p:xfrm>
          <a:off x="608671" y="3912750"/>
          <a:ext cx="9929458" cy="2468880"/>
        </p:xfrm>
        <a:graphic>
          <a:graphicData uri="http://schemas.openxmlformats.org/drawingml/2006/table">
            <a:tbl>
              <a:tblPr firstRow="1" firstCol="1" bandRow="1">
                <a:tableStyleId>{5C22544A-7EE6-4342-B048-85BDC9FD1C3A}</a:tableStyleId>
              </a:tblPr>
              <a:tblGrid>
                <a:gridCol w="1966749">
                  <a:extLst>
                    <a:ext uri="{9D8B030D-6E8A-4147-A177-3AD203B41FA5}">
                      <a16:colId xmlns:a16="http://schemas.microsoft.com/office/drawing/2014/main" val="3950291848"/>
                    </a:ext>
                  </a:extLst>
                </a:gridCol>
                <a:gridCol w="4049334">
                  <a:extLst>
                    <a:ext uri="{9D8B030D-6E8A-4147-A177-3AD203B41FA5}">
                      <a16:colId xmlns:a16="http://schemas.microsoft.com/office/drawing/2014/main" val="1359717343"/>
                    </a:ext>
                  </a:extLst>
                </a:gridCol>
                <a:gridCol w="3913375">
                  <a:extLst>
                    <a:ext uri="{9D8B030D-6E8A-4147-A177-3AD203B41FA5}">
                      <a16:colId xmlns:a16="http://schemas.microsoft.com/office/drawing/2014/main" val="673075817"/>
                    </a:ext>
                  </a:extLst>
                </a:gridCol>
              </a:tblGrid>
              <a:tr h="169603">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Physical security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450797"/>
                  </a:ext>
                </a:extLst>
              </a:tr>
              <a:tr h="508808">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disks are tamper-resistant and support secure update capability.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128-bit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9374294"/>
                  </a:ext>
                </a:extLst>
              </a:tr>
              <a:tr h="508808">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448793"/>
                  </a:ext>
                </a:extLst>
              </a:tr>
              <a:tr h="508808">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7713977"/>
                  </a:ext>
                </a:extLst>
              </a:tr>
            </a:tbl>
          </a:graphicData>
        </a:graphic>
      </p:graphicFrame>
    </p:spTree>
    <p:extLst>
      <p:ext uri="{BB962C8B-B14F-4D97-AF65-F5344CB8AC3E}">
        <p14:creationId xmlns:p14="http://schemas.microsoft.com/office/powerpoint/2010/main" val="366010768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7E82-49DB-4360-A47E-2681D523BF3E}"/>
              </a:ext>
            </a:extLst>
          </p:cNvPr>
          <p:cNvSpPr>
            <a:spLocks noGrp="1"/>
          </p:cNvSpPr>
          <p:nvPr>
            <p:ph type="title"/>
          </p:nvPr>
        </p:nvSpPr>
        <p:spPr/>
        <p:txBody>
          <a:bodyPr/>
          <a:lstStyle/>
          <a:p>
            <a:r>
              <a:rPr lang="en-US" dirty="0"/>
              <a:t>Offline: Implementation Workflow</a:t>
            </a:r>
          </a:p>
        </p:txBody>
      </p:sp>
      <p:sp>
        <p:nvSpPr>
          <p:cNvPr id="3" name="Text Placeholder 2">
            <a:extLst>
              <a:ext uri="{FF2B5EF4-FFF2-40B4-BE49-F238E27FC236}">
                <a16:creationId xmlns:a16="http://schemas.microsoft.com/office/drawing/2014/main" id="{DF0C90AD-F55D-4BEA-A653-CF85EBE08DCB}"/>
              </a:ext>
            </a:extLst>
          </p:cNvPr>
          <p:cNvSpPr>
            <a:spLocks noGrp="1"/>
          </p:cNvSpPr>
          <p:nvPr>
            <p:ph type="body" sz="quarter" idx="10"/>
          </p:nvPr>
        </p:nvSpPr>
        <p:spPr>
          <a:xfrm>
            <a:off x="762559" y="3053445"/>
            <a:ext cx="11018520" cy="3964162"/>
          </a:xfrm>
        </p:spPr>
        <p:txBody>
          <a:bodyPr/>
          <a:lstStyle/>
          <a:p>
            <a:pPr marL="403225" lvl="0" indent="-403225">
              <a:buFont typeface="+mj-lt"/>
              <a:buAutoNum type="arabicPeriod"/>
            </a:pPr>
            <a:r>
              <a:rPr lang="en-US" dirty="0"/>
              <a:t>Create an order in the portal and the products are shipped to you.</a:t>
            </a:r>
          </a:p>
          <a:p>
            <a:pPr marL="403225" lvl="0" indent="-403225">
              <a:buFont typeface="+mj-lt"/>
              <a:buAutoNum type="arabicPeriod"/>
            </a:pPr>
            <a:r>
              <a:rPr lang="en-US" dirty="0"/>
              <a:t>Receive, unpack, connect, and unlock – configure the network and mount share on the host computer.</a:t>
            </a:r>
          </a:p>
          <a:p>
            <a:pPr marL="403225" lvl="0" indent="-403225">
              <a:buFont typeface="+mj-lt"/>
              <a:buAutoNum type="arabicPeriod"/>
            </a:pPr>
            <a:r>
              <a:rPr lang="en-US" dirty="0"/>
              <a:t>Copy and validate the data.</a:t>
            </a:r>
          </a:p>
          <a:p>
            <a:pPr marL="403225" lvl="0" indent="-403225">
              <a:buFont typeface="+mj-lt"/>
              <a:buAutoNum type="arabicPeriod"/>
            </a:pPr>
            <a:r>
              <a:rPr lang="en-US" dirty="0"/>
              <a:t>Return, upload, verify. </a:t>
            </a:r>
          </a:p>
          <a:p>
            <a:pPr marL="403225" lvl="0" indent="-403225">
              <a:buFont typeface="+mj-lt"/>
              <a:buAutoNum type="arabicPeriod"/>
            </a:pPr>
            <a:endParaRPr lang="en-US" dirty="0"/>
          </a:p>
          <a:p>
            <a:pPr lvl="0"/>
            <a:r>
              <a:rPr lang="en-US" dirty="0">
                <a:solidFill>
                  <a:srgbClr val="92D050"/>
                </a:solidFill>
                <a:latin typeface="Segoe UI Emoji" panose="020B0502040204020203" pitchFamily="34" charset="0"/>
              </a:rPr>
              <a:t>✔️ </a:t>
            </a:r>
            <a:r>
              <a:rPr lang="en-US" dirty="0"/>
              <a:t>Device disks are securely erased as per the NIST guidelines.</a:t>
            </a:r>
          </a:p>
          <a:p>
            <a:endParaRPr lang="en-US" dirty="0"/>
          </a:p>
        </p:txBody>
      </p:sp>
      <p:pic>
        <p:nvPicPr>
          <p:cNvPr id="4" name="Picture 3" descr="Flowchart with four steps: order, receive, copy, and return. Steps are described in the content. ">
            <a:extLst>
              <a:ext uri="{FF2B5EF4-FFF2-40B4-BE49-F238E27FC236}">
                <a16:creationId xmlns:a16="http://schemas.microsoft.com/office/drawing/2014/main" id="{774664E8-0056-43F2-9BE8-1E78F88F9A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9108" y="1211423"/>
            <a:ext cx="8096110" cy="1909282"/>
          </a:xfrm>
          <a:prstGeom prst="rect">
            <a:avLst/>
          </a:prstGeom>
          <a:noFill/>
        </p:spPr>
      </p:pic>
    </p:spTree>
    <p:extLst>
      <p:ext uri="{BB962C8B-B14F-4D97-AF65-F5344CB8AC3E}">
        <p14:creationId xmlns:p14="http://schemas.microsoft.com/office/powerpoint/2010/main" val="20846778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Online: Data Box Gateway</a:t>
            </a:r>
          </a:p>
        </p:txBody>
      </p:sp>
      <p:sp>
        <p:nvSpPr>
          <p:cNvPr id="5" name="Text Placeholder 4">
            <a:extLst>
              <a:ext uri="{FF2B5EF4-FFF2-40B4-BE49-F238E27FC236}">
                <a16:creationId xmlns:a16="http://schemas.microsoft.com/office/drawing/2014/main" id="{E68A5611-43A3-4EC2-A4D8-6BBC0861C4B4}"/>
              </a:ext>
            </a:extLst>
          </p:cNvPr>
          <p:cNvSpPr>
            <a:spLocks noGrp="1"/>
          </p:cNvSpPr>
          <p:nvPr>
            <p:ph type="body" sz="quarter" idx="10"/>
          </p:nvPr>
        </p:nvSpPr>
        <p:spPr>
          <a:xfrm>
            <a:off x="584200" y="1437481"/>
            <a:ext cx="5212080" cy="5072158"/>
          </a:xfrm>
        </p:spPr>
        <p:txBody>
          <a:bodyPr/>
          <a:lstStyle/>
          <a:p>
            <a:r>
              <a:rPr lang="en-US" dirty="0"/>
              <a:t>Use cases:</a:t>
            </a:r>
          </a:p>
          <a:p>
            <a:pPr lvl="1"/>
            <a:r>
              <a:rPr lang="en-US" sz="2400" dirty="0"/>
              <a:t>Cloud archival</a:t>
            </a:r>
          </a:p>
          <a:p>
            <a:pPr lvl="1"/>
            <a:r>
              <a:rPr lang="en-US" sz="2400" dirty="0"/>
              <a:t>Data aggregation</a:t>
            </a:r>
          </a:p>
          <a:p>
            <a:pPr lvl="1"/>
            <a:r>
              <a:rPr lang="en-US" sz="2400" dirty="0"/>
              <a:t>Integration with on-premises workloads</a:t>
            </a:r>
          </a:p>
          <a:p>
            <a:r>
              <a:rPr lang="en-US" dirty="0"/>
              <a:t>Benefits:</a:t>
            </a:r>
          </a:p>
          <a:p>
            <a:pPr lvl="1"/>
            <a:r>
              <a:rPr lang="en-US" sz="2400" dirty="0"/>
              <a:t>Easy data transfer</a:t>
            </a:r>
          </a:p>
          <a:p>
            <a:pPr lvl="1"/>
            <a:r>
              <a:rPr lang="en-US" sz="2400" dirty="0"/>
              <a:t>High speed performance</a:t>
            </a:r>
          </a:p>
          <a:p>
            <a:pPr lvl="1"/>
            <a:r>
              <a:rPr lang="en-US" sz="2400" dirty="0"/>
              <a:t>Fast access</a:t>
            </a:r>
          </a:p>
          <a:p>
            <a:pPr lvl="1"/>
            <a:r>
              <a:rPr lang="en-US" sz="2400" dirty="0"/>
              <a:t>Limited bandwidth usage</a:t>
            </a:r>
          </a:p>
          <a:p>
            <a:endParaRPr lang="en-US" dirty="0"/>
          </a:p>
        </p:txBody>
      </p:sp>
      <p:sp>
        <p:nvSpPr>
          <p:cNvPr id="8" name="Rectangle 7">
            <a:extLst>
              <a:ext uri="{FF2B5EF4-FFF2-40B4-BE49-F238E27FC236}">
                <a16:creationId xmlns:a16="http://schemas.microsoft.com/office/drawing/2014/main" id="{DA37BB88-D532-4342-A8E1-F354BAEDE928}"/>
              </a:ext>
            </a:extLst>
          </p:cNvPr>
          <p:cNvSpPr/>
          <p:nvPr/>
        </p:nvSpPr>
        <p:spPr bwMode="auto">
          <a:xfrm>
            <a:off x="6493749" y="2837157"/>
            <a:ext cx="4387611" cy="2894202"/>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Gateway</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Virtual network transfer appliance, runs on your choice of hardware</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Device provisioned in our hypervisor</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Supports storage gateway, SMB, NFS, Azure blob, and files</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63CEA26B-7389-4907-BAD1-7AA8A4327E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524345" y="1004247"/>
            <a:ext cx="2277436" cy="1708077"/>
          </a:xfrm>
          <a:prstGeom prst="rect">
            <a:avLst/>
          </a:prstGeom>
        </p:spPr>
      </p:pic>
    </p:spTree>
    <p:extLst>
      <p:ext uri="{BB962C8B-B14F-4D97-AF65-F5344CB8AC3E}">
        <p14:creationId xmlns:p14="http://schemas.microsoft.com/office/powerpoint/2010/main" val="29390642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Online: Data Box Edge</a:t>
            </a:r>
          </a:p>
        </p:txBody>
      </p:sp>
      <p:sp>
        <p:nvSpPr>
          <p:cNvPr id="9" name="Rectangle 8">
            <a:extLst>
              <a:ext uri="{FF2B5EF4-FFF2-40B4-BE49-F238E27FC236}">
                <a16:creationId xmlns:a16="http://schemas.microsoft.com/office/drawing/2014/main" id="{36BC082C-03FC-4BC9-85C0-3F8181D5F8E1}"/>
              </a:ext>
            </a:extLst>
          </p:cNvPr>
          <p:cNvSpPr/>
          <p:nvPr/>
        </p:nvSpPr>
        <p:spPr bwMode="auto">
          <a:xfrm>
            <a:off x="6748273" y="2936874"/>
            <a:ext cx="4037872" cy="28942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Edge</a:t>
            </a:r>
            <a:endParaRPr lang="en-US" sz="2000" dirty="0">
              <a:gradFill>
                <a:gsLst>
                  <a:gs pos="2917">
                    <a:schemeClr val="tx1"/>
                  </a:gs>
                  <a:gs pos="30000">
                    <a:schemeClr val="tx1"/>
                  </a:gs>
                </a:gsLst>
                <a:lin ang="5400000" scaled="0"/>
              </a:gradFill>
            </a:endParaRP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Manages uploads to Azure and can pre-process data prior to upload</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Local cache capacity: ~12 TB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Includes Data Box Gateway and Azure IoT Edge</a:t>
            </a:r>
          </a:p>
        </p:txBody>
      </p:sp>
      <p:pic>
        <p:nvPicPr>
          <p:cNvPr id="4" name="Picture 3" descr="Data Box Edge appliance">
            <a:extLst>
              <a:ext uri="{FF2B5EF4-FFF2-40B4-BE49-F238E27FC236}">
                <a16:creationId xmlns:a16="http://schemas.microsoft.com/office/drawing/2014/main" id="{92963DDC-C2DF-423F-858F-526FF2716B06}"/>
              </a:ext>
            </a:extLst>
          </p:cNvPr>
          <p:cNvPicPr>
            <a:picLocks noChangeAspect="1"/>
          </p:cNvPicPr>
          <p:nvPr/>
        </p:nvPicPr>
        <p:blipFill>
          <a:blip r:embed="rId3"/>
          <a:stretch>
            <a:fillRect/>
          </a:stretch>
        </p:blipFill>
        <p:spPr>
          <a:xfrm>
            <a:off x="7080701" y="1157011"/>
            <a:ext cx="3307879" cy="1641314"/>
          </a:xfrm>
          <a:prstGeom prst="rect">
            <a:avLst/>
          </a:prstGeom>
        </p:spPr>
      </p:pic>
      <p:sp>
        <p:nvSpPr>
          <p:cNvPr id="7" name="Text Placeholder 4">
            <a:extLst>
              <a:ext uri="{FF2B5EF4-FFF2-40B4-BE49-F238E27FC236}">
                <a16:creationId xmlns:a16="http://schemas.microsoft.com/office/drawing/2014/main" id="{AE4FFC00-491E-4149-A6B5-1A9EA7EB2922}"/>
              </a:ext>
            </a:extLst>
          </p:cNvPr>
          <p:cNvSpPr txBox="1">
            <a:spLocks/>
          </p:cNvSpPr>
          <p:nvPr/>
        </p:nvSpPr>
        <p:spPr>
          <a:xfrm>
            <a:off x="584200" y="1437481"/>
            <a:ext cx="5405120" cy="507215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 cases:</a:t>
            </a:r>
          </a:p>
          <a:p>
            <a:pPr lvl="1"/>
            <a:r>
              <a:rPr lang="en-US" sz="2400" dirty="0"/>
              <a:t>Pre-process data</a:t>
            </a:r>
          </a:p>
          <a:p>
            <a:pPr lvl="1"/>
            <a:r>
              <a:rPr lang="en-US" sz="2400" dirty="0"/>
              <a:t>Inference Azure Machine Learning</a:t>
            </a:r>
          </a:p>
          <a:p>
            <a:pPr lvl="1"/>
            <a:r>
              <a:rPr lang="en-US" sz="2400" dirty="0"/>
              <a:t>Transfer data over the network</a:t>
            </a:r>
          </a:p>
          <a:p>
            <a:r>
              <a:rPr lang="en-US" dirty="0"/>
              <a:t>Benefits:</a:t>
            </a:r>
          </a:p>
          <a:p>
            <a:pPr lvl="1"/>
            <a:r>
              <a:rPr lang="en-US" sz="2400" dirty="0"/>
              <a:t>Easy data transfer</a:t>
            </a:r>
          </a:p>
          <a:p>
            <a:pPr lvl="1"/>
            <a:r>
              <a:rPr lang="en-US" sz="2400" dirty="0"/>
              <a:t>High speed performance</a:t>
            </a:r>
          </a:p>
          <a:p>
            <a:pPr lvl="1"/>
            <a:r>
              <a:rPr lang="en-US" sz="2400" dirty="0"/>
              <a:t>Fast access</a:t>
            </a:r>
          </a:p>
          <a:p>
            <a:pPr lvl="1"/>
            <a:r>
              <a:rPr lang="en-US" sz="2400" dirty="0"/>
              <a:t>Limited bandwidth usage</a:t>
            </a:r>
          </a:p>
          <a:p>
            <a:pPr lvl="1"/>
            <a:r>
              <a:rPr lang="en-US" sz="2400" dirty="0"/>
              <a:t>Transform data</a:t>
            </a:r>
          </a:p>
          <a:p>
            <a:endParaRPr lang="en-US" dirty="0"/>
          </a:p>
        </p:txBody>
      </p:sp>
    </p:spTree>
    <p:extLst>
      <p:ext uri="{BB962C8B-B14F-4D97-AF65-F5344CB8AC3E}">
        <p14:creationId xmlns:p14="http://schemas.microsoft.com/office/powerpoint/2010/main" val="5508592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39E-C6FA-434E-B15C-52D500D37340}"/>
              </a:ext>
            </a:extLst>
          </p:cNvPr>
          <p:cNvSpPr>
            <a:spLocks noGrp="1"/>
          </p:cNvSpPr>
          <p:nvPr>
            <p:ph type="title"/>
          </p:nvPr>
        </p:nvSpPr>
        <p:spPr>
          <a:xfrm>
            <a:off x="588263" y="457200"/>
            <a:ext cx="11018520" cy="553998"/>
          </a:xfrm>
        </p:spPr>
        <p:txBody>
          <a:bodyPr/>
          <a:lstStyle/>
          <a:p>
            <a:r>
              <a:rPr lang="en-US" b="1" dirty="0"/>
              <a:t>Online: Implementation Workflow</a:t>
            </a:r>
            <a:endParaRPr lang="en-US" dirty="0"/>
          </a:p>
        </p:txBody>
      </p:sp>
      <p:sp>
        <p:nvSpPr>
          <p:cNvPr id="3" name="Text Placeholder 2">
            <a:extLst>
              <a:ext uri="{FF2B5EF4-FFF2-40B4-BE49-F238E27FC236}">
                <a16:creationId xmlns:a16="http://schemas.microsoft.com/office/drawing/2014/main" id="{AB9883BD-0942-4A55-90CC-9CD6E8149B5C}"/>
              </a:ext>
            </a:extLst>
          </p:cNvPr>
          <p:cNvSpPr>
            <a:spLocks noGrp="1"/>
          </p:cNvSpPr>
          <p:nvPr>
            <p:ph type="body" sz="quarter" idx="10"/>
          </p:nvPr>
        </p:nvSpPr>
        <p:spPr>
          <a:xfrm>
            <a:off x="584696" y="2907457"/>
            <a:ext cx="11018520" cy="3545586"/>
          </a:xfrm>
        </p:spPr>
        <p:txBody>
          <a:bodyPr/>
          <a:lstStyle/>
          <a:p>
            <a:pPr marL="284163" lvl="0" indent="-284163">
              <a:buAutoNum type="arabicPeriod"/>
            </a:pPr>
            <a:r>
              <a:rPr lang="en-US" sz="2400" b="1" dirty="0"/>
              <a:t>Prepare</a:t>
            </a:r>
            <a:r>
              <a:rPr lang="en-US" sz="2400" dirty="0"/>
              <a:t>. Checking prerequisites, creating a new Data Box Gateway in the portal, downloading the virtual device image for Hyper-V or VMware, and obtaining the activation key.</a:t>
            </a:r>
          </a:p>
          <a:p>
            <a:pPr marL="284163" lvl="0" indent="-284163">
              <a:buAutoNum type="arabicPeriod"/>
            </a:pPr>
            <a:r>
              <a:rPr lang="en-US" sz="2400" b="1" dirty="0"/>
              <a:t>Provision</a:t>
            </a:r>
            <a:r>
              <a:rPr lang="en-US" sz="2400" dirty="0"/>
              <a:t>. Verify requirements, provision the device, start the device, and get the IP address.</a:t>
            </a:r>
          </a:p>
          <a:p>
            <a:pPr marL="284163" lvl="0" indent="-284163">
              <a:buAutoNum type="arabicPeriod"/>
            </a:pPr>
            <a:r>
              <a:rPr lang="en-US" sz="2400" b="1" dirty="0"/>
              <a:t>Connect, setup, and activate</a:t>
            </a:r>
            <a:r>
              <a:rPr lang="en-US" sz="2400" dirty="0"/>
              <a:t>. Connect to the local web UI setup page. Provide the device name and activation key. </a:t>
            </a:r>
          </a:p>
          <a:p>
            <a:pPr marL="284163" lvl="0" indent="-284163">
              <a:buAutoNum type="arabicPeriod"/>
            </a:pPr>
            <a:r>
              <a:rPr lang="en-US" sz="2400" b="1" dirty="0"/>
              <a:t>Add, connect to the share</a:t>
            </a:r>
            <a:r>
              <a:rPr lang="en-US" sz="2400" dirty="0"/>
              <a:t>. Once your SMB or NFS share is created you can connect and begin transferring data.</a:t>
            </a:r>
            <a:endParaRPr lang="en-US" dirty="0"/>
          </a:p>
        </p:txBody>
      </p:sp>
      <p:pic>
        <p:nvPicPr>
          <p:cNvPr id="4" name="Picture 3" descr="Flowchart with four steps. 1. Prepare. 2. Provision. 3. Connect, setup, and activate. 5. Add, connect to share. ">
            <a:extLst>
              <a:ext uri="{FF2B5EF4-FFF2-40B4-BE49-F238E27FC236}">
                <a16:creationId xmlns:a16="http://schemas.microsoft.com/office/drawing/2014/main" id="{82DD1F1C-6B8F-4AB1-9ACD-94CB9D1F11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6382" y="947547"/>
            <a:ext cx="7975662" cy="1896138"/>
          </a:xfrm>
          <a:prstGeom prst="rect">
            <a:avLst/>
          </a:prstGeom>
          <a:noFill/>
        </p:spPr>
      </p:pic>
    </p:spTree>
    <p:extLst>
      <p:ext uri="{BB962C8B-B14F-4D97-AF65-F5344CB8AC3E}">
        <p14:creationId xmlns:p14="http://schemas.microsoft.com/office/powerpoint/2010/main" val="28935415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a:t>
            </a:r>
            <a:r>
              <a:rPr lang="en-US" b="1" dirty="0"/>
              <a:t>Implementing File Sync</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850559"/>
          </a:xfrm>
        </p:spPr>
        <p:txBody>
          <a:bodyPr/>
          <a:lstStyle/>
          <a:p>
            <a:r>
              <a:rPr lang="en-US" dirty="0" err="1"/>
              <a:t>Adatum</a:t>
            </a:r>
            <a:r>
              <a:rPr lang="en-US" dirty="0"/>
              <a:t> Corporation is implementing Azure File Sync as an efficient method to replicate its on-premises data to Azure file shares. </a:t>
            </a:r>
          </a:p>
          <a:p>
            <a:pPr marL="685800" lvl="1" indent="-457200">
              <a:buFont typeface="Arial" panose="020B0604020202020204" pitchFamily="34" charset="0"/>
              <a:buChar char="•"/>
            </a:pPr>
            <a:r>
              <a:rPr lang="en-US" sz="2400" b="1" dirty="0"/>
              <a:t>Exercise 0. </a:t>
            </a:r>
            <a:r>
              <a:rPr lang="en-US" sz="2400" dirty="0"/>
              <a:t>Prepare the lab environment</a:t>
            </a:r>
          </a:p>
          <a:p>
            <a:pPr marL="685800" lvl="1" indent="-457200">
              <a:buFont typeface="Arial" panose="020B0604020202020204" pitchFamily="34" charset="0"/>
              <a:buChar char="•"/>
            </a:pPr>
            <a:r>
              <a:rPr lang="en-US" sz="2400" b="1" dirty="0"/>
              <a:t>Exercise 1</a:t>
            </a:r>
            <a:r>
              <a:rPr lang="en-US" sz="2400" dirty="0"/>
              <a:t>. </a:t>
            </a:r>
            <a:r>
              <a:rPr lang="fr-FR" sz="2400" dirty="0" err="1"/>
              <a:t>Prepare</a:t>
            </a:r>
            <a:r>
              <a:rPr lang="fr-FR" sz="2400" dirty="0"/>
              <a:t> Azure File Sync infrastructure</a:t>
            </a:r>
            <a:endParaRPr lang="en-US" sz="2400" dirty="0"/>
          </a:p>
          <a:p>
            <a:pPr marL="685800" lvl="1" indent="-457200">
              <a:buFont typeface="Arial" panose="020B0604020202020204" pitchFamily="34" charset="0"/>
              <a:buChar char="•"/>
            </a:pPr>
            <a:r>
              <a:rPr lang="en-US" sz="2400" b="1" dirty="0"/>
              <a:t>Exercise 2. </a:t>
            </a:r>
            <a:r>
              <a:rPr lang="fr-FR" sz="2400" dirty="0" err="1"/>
              <a:t>Implement</a:t>
            </a:r>
            <a:r>
              <a:rPr lang="fr-FR" sz="2400" dirty="0"/>
              <a:t> Azure File Sync</a:t>
            </a: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lvl="1"/>
            <a:r>
              <a:rPr lang="en-US" sz="2400" dirty="0"/>
              <a:t>Lab time: 60 minutes</a:t>
            </a:r>
          </a:p>
          <a:p>
            <a:pPr lvl="1"/>
            <a:endParaRPr lang="en-US" sz="2400" dirty="0"/>
          </a:p>
        </p:txBody>
      </p:sp>
    </p:spTree>
    <p:extLst>
      <p:ext uri="{BB962C8B-B14F-4D97-AF65-F5344CB8AC3E}">
        <p14:creationId xmlns:p14="http://schemas.microsoft.com/office/powerpoint/2010/main" val="35530164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Module Review Questions</a:t>
            </a:r>
            <a:endParaRPr lang="en-US" dirty="0"/>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Content Delivery Network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3016210"/>
          </a:xfrm>
        </p:spPr>
        <p:txBody>
          <a:bodyPr/>
          <a:lstStyle/>
          <a:p>
            <a:r>
              <a:rPr lang="en-US" dirty="0"/>
              <a:t>CDN Benefits</a:t>
            </a:r>
          </a:p>
          <a:p>
            <a:r>
              <a:rPr lang="en-US" dirty="0"/>
              <a:t>How CDN Works</a:t>
            </a:r>
          </a:p>
          <a:p>
            <a:r>
              <a:rPr lang="en-US" dirty="0"/>
              <a:t>CDN Profiles</a:t>
            </a:r>
          </a:p>
          <a:p>
            <a:r>
              <a:rPr lang="en-US" dirty="0"/>
              <a:t>CDN Endpoints</a:t>
            </a:r>
          </a:p>
          <a:p>
            <a:r>
              <a:rPr lang="en-US" dirty="0"/>
              <a:t>CDN Time-to-Live</a:t>
            </a:r>
          </a:p>
          <a:p>
            <a:r>
              <a:rPr lang="en-US" dirty="0"/>
              <a:t>CDN Compression</a:t>
            </a:r>
          </a:p>
        </p:txBody>
      </p:sp>
    </p:spTree>
    <p:extLst>
      <p:ext uri="{BB962C8B-B14F-4D97-AF65-F5344CB8AC3E}">
        <p14:creationId xmlns:p14="http://schemas.microsoft.com/office/powerpoint/2010/main" val="32281664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 Delivery Network Benefits</a:t>
            </a:r>
          </a:p>
        </p:txBody>
      </p:sp>
      <p:sp>
        <p:nvSpPr>
          <p:cNvPr id="4" name="Text Placeholder 3">
            <a:extLst>
              <a:ext uri="{FF2B5EF4-FFF2-40B4-BE49-F238E27FC236}">
                <a16:creationId xmlns:a16="http://schemas.microsoft.com/office/drawing/2014/main" id="{4E025C01-0632-4484-9D4B-A4B64F05B330}"/>
              </a:ext>
            </a:extLst>
          </p:cNvPr>
          <p:cNvSpPr>
            <a:spLocks noGrp="1"/>
          </p:cNvSpPr>
          <p:nvPr>
            <p:ph type="body" sz="quarter" idx="10"/>
          </p:nvPr>
        </p:nvSpPr>
        <p:spPr>
          <a:xfrm>
            <a:off x="584200" y="3856070"/>
            <a:ext cx="11018520" cy="2412968"/>
          </a:xfrm>
        </p:spPr>
        <p:txBody>
          <a:bodyPr/>
          <a:lstStyle/>
          <a:p>
            <a:r>
              <a:rPr lang="en-US" dirty="0"/>
              <a:t>CDN is a distributed network of servers that can efficiently deliver content (usually static content) to users</a:t>
            </a:r>
          </a:p>
          <a:p>
            <a:r>
              <a:rPr lang="en-US" dirty="0"/>
              <a:t>CDNs cache content on edge servers that are close to end-users</a:t>
            </a:r>
          </a:p>
          <a:p>
            <a:r>
              <a:rPr lang="en-US" dirty="0"/>
              <a:t>Lower latency and faster delivery of content </a:t>
            </a:r>
          </a:p>
          <a:p>
            <a:r>
              <a:rPr lang="en-US" dirty="0"/>
              <a:t>Reduced load on the server or application</a:t>
            </a:r>
          </a:p>
        </p:txBody>
      </p:sp>
      <p:pic>
        <p:nvPicPr>
          <p:cNvPr id="6" name="Picture 5" descr="Conceptual graphic showing how CDN works. Rectangles representing the source content, a CDN edge server, and various client illustrate how the content delivery network can be used to distribute cached, static content must more quickly to clients.">
            <a:extLst>
              <a:ext uri="{FF2B5EF4-FFF2-40B4-BE49-F238E27FC236}">
                <a16:creationId xmlns:a16="http://schemas.microsoft.com/office/drawing/2014/main" id="{F46BE44A-D04A-4CD2-A08D-D356DD7B0E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1955" y="1165578"/>
            <a:ext cx="6321776" cy="2537177"/>
          </a:xfrm>
          <a:prstGeom prst="rect">
            <a:avLst/>
          </a:prstGeom>
          <a:noFill/>
          <a:ln>
            <a:noFill/>
          </a:ln>
        </p:spPr>
      </p:pic>
    </p:spTree>
    <p:extLst>
      <p:ext uri="{BB962C8B-B14F-4D97-AF65-F5344CB8AC3E}">
        <p14:creationId xmlns:p14="http://schemas.microsoft.com/office/powerpoint/2010/main" val="24713196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CDN Works</a:t>
            </a:r>
          </a:p>
        </p:txBody>
      </p:sp>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624838" y="1406963"/>
            <a:ext cx="5949698" cy="4001095"/>
          </a:xfrm>
        </p:spPr>
        <p:txBody>
          <a:bodyPr/>
          <a:lstStyle/>
          <a:p>
            <a:pPr marL="457200" indent="-457200">
              <a:buFont typeface="+mj-lt"/>
              <a:buAutoNum type="arabicPeriod"/>
            </a:pPr>
            <a:r>
              <a:rPr lang="en-US" sz="2600" dirty="0"/>
              <a:t>User requests a file</a:t>
            </a:r>
          </a:p>
          <a:p>
            <a:pPr marL="457200" indent="-457200">
              <a:buFont typeface="+mj-lt"/>
              <a:buAutoNum type="arabicPeriod"/>
            </a:pPr>
            <a:r>
              <a:rPr lang="en-US" sz="2600" dirty="0"/>
              <a:t>Edge server requests file from origin</a:t>
            </a:r>
          </a:p>
          <a:p>
            <a:pPr marL="457200" indent="-457200">
              <a:buFont typeface="+mj-lt"/>
              <a:buAutoNum type="arabicPeriod"/>
            </a:pPr>
            <a:r>
              <a:rPr lang="en-US" sz="2600" dirty="0"/>
              <a:t>Origin returns the file to the edge server</a:t>
            </a:r>
          </a:p>
          <a:p>
            <a:pPr marL="457200" indent="-457200">
              <a:buFont typeface="+mj-lt"/>
              <a:buAutoNum type="arabicPeriod"/>
            </a:pPr>
            <a:r>
              <a:rPr lang="en-US" sz="2600" dirty="0"/>
              <a:t>Edge server caches the file and returns the file to the original requestor</a:t>
            </a:r>
          </a:p>
          <a:p>
            <a:pPr marL="457200" indent="-457200">
              <a:buFont typeface="+mj-lt"/>
              <a:buAutoNum type="arabicPeriod"/>
            </a:pPr>
            <a:r>
              <a:rPr lang="en-US" sz="2600" dirty="0"/>
              <a:t>Additional user requests the same file</a:t>
            </a:r>
          </a:p>
          <a:p>
            <a:pPr marL="457200" indent="-457200">
              <a:buFont typeface="+mj-lt"/>
              <a:buAutoNum type="arabicPeriod"/>
            </a:pPr>
            <a:r>
              <a:rPr lang="en-US" sz="2600" dirty="0"/>
              <a:t>Edge server returns the file from the cache</a:t>
            </a:r>
          </a:p>
        </p:txBody>
      </p:sp>
      <p:pic>
        <p:nvPicPr>
          <p:cNvPr id="3" name="Picture 2" descr="Users are shown accessing Point of Presence Edge Servers. The Edge Servers are retrieving information from the original source of the content.">
            <a:extLst>
              <a:ext uri="{FF2B5EF4-FFF2-40B4-BE49-F238E27FC236}">
                <a16:creationId xmlns:a16="http://schemas.microsoft.com/office/drawing/2014/main" id="{79F446FE-1A84-4A08-B7DC-869CE3EBFDE8}"/>
              </a:ext>
            </a:extLst>
          </p:cNvPr>
          <p:cNvPicPr>
            <a:picLocks noChangeAspect="1"/>
          </p:cNvPicPr>
          <p:nvPr/>
        </p:nvPicPr>
        <p:blipFill>
          <a:blip r:embed="rId3"/>
          <a:stretch>
            <a:fillRect/>
          </a:stretch>
        </p:blipFill>
        <p:spPr>
          <a:xfrm>
            <a:off x="6654053" y="1852247"/>
            <a:ext cx="5274337" cy="2665224"/>
          </a:xfrm>
          <a:prstGeom prst="rect">
            <a:avLst/>
          </a:prstGeom>
        </p:spPr>
      </p:pic>
    </p:spTree>
    <p:extLst>
      <p:ext uri="{BB962C8B-B14F-4D97-AF65-F5344CB8AC3E}">
        <p14:creationId xmlns:p14="http://schemas.microsoft.com/office/powerpoint/2010/main" val="24852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Profiles</a:t>
            </a:r>
          </a:p>
        </p:txBody>
      </p:sp>
      <p:sp>
        <p:nvSpPr>
          <p:cNvPr id="6" name="Text Placeholder 5"/>
          <p:cNvSpPr>
            <a:spLocks noGrp="1"/>
          </p:cNvSpPr>
          <p:nvPr>
            <p:ph type="body" sz="quarter" idx="10"/>
          </p:nvPr>
        </p:nvSpPr>
        <p:spPr>
          <a:xfrm>
            <a:off x="584200" y="1435497"/>
            <a:ext cx="7237627" cy="3274743"/>
          </a:xfrm>
        </p:spPr>
        <p:txBody>
          <a:bodyPr/>
          <a:lstStyle/>
          <a:p>
            <a:r>
              <a:rPr lang="en-US" dirty="0"/>
              <a:t>A CDN profile is a collection of CDN endpoints with the same </a:t>
            </a:r>
            <a:br>
              <a:rPr lang="en-US" dirty="0"/>
            </a:br>
            <a:r>
              <a:rPr lang="en-US" dirty="0"/>
              <a:t>pricing tier and provider (origin)</a:t>
            </a:r>
          </a:p>
          <a:p>
            <a:r>
              <a:rPr lang="en-US" dirty="0"/>
              <a:t>Can create multiple profiles to organize endpoints</a:t>
            </a:r>
          </a:p>
          <a:p>
            <a:r>
              <a:rPr lang="en-US" dirty="0"/>
              <a:t>Up to eight profiles per subscription</a:t>
            </a:r>
          </a:p>
          <a:p>
            <a:r>
              <a:rPr lang="en-US" dirty="0"/>
              <a:t>Different pricing tiers</a:t>
            </a:r>
          </a:p>
        </p:txBody>
      </p:sp>
      <p:pic>
        <p:nvPicPr>
          <p:cNvPr id="3" name="Picture 2" descr="Screenshot of CDN profile page. Pricing tiers are shown. ">
            <a:extLst>
              <a:ext uri="{FF2B5EF4-FFF2-40B4-BE49-F238E27FC236}">
                <a16:creationId xmlns:a16="http://schemas.microsoft.com/office/drawing/2014/main" id="{9777D273-C2F1-4530-A58A-BC394C68FBBA}"/>
              </a:ext>
            </a:extLst>
          </p:cNvPr>
          <p:cNvPicPr>
            <a:picLocks noChangeAspect="1"/>
          </p:cNvPicPr>
          <p:nvPr/>
        </p:nvPicPr>
        <p:blipFill>
          <a:blip r:embed="rId3"/>
          <a:stretch>
            <a:fillRect/>
          </a:stretch>
        </p:blipFill>
        <p:spPr>
          <a:xfrm>
            <a:off x="7623925" y="950406"/>
            <a:ext cx="3495675" cy="4876800"/>
          </a:xfrm>
          <a:prstGeom prst="rect">
            <a:avLst/>
          </a:prstGeom>
          <a:ln>
            <a:solidFill>
              <a:schemeClr val="tx1"/>
            </a:solidFill>
          </a:ln>
        </p:spPr>
      </p:pic>
    </p:spTree>
    <p:extLst>
      <p:ext uri="{BB962C8B-B14F-4D97-AF65-F5344CB8AC3E}">
        <p14:creationId xmlns:p14="http://schemas.microsoft.com/office/powerpoint/2010/main" val="39626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Endpoints</a:t>
            </a:r>
          </a:p>
        </p:txBody>
      </p:sp>
      <p:sp>
        <p:nvSpPr>
          <p:cNvPr id="3" name="Text Placeholder 2">
            <a:extLst>
              <a:ext uri="{FF2B5EF4-FFF2-40B4-BE49-F238E27FC236}">
                <a16:creationId xmlns:a16="http://schemas.microsoft.com/office/drawing/2014/main" id="{A18F07CF-5F4C-4B64-A260-178065E81FD0}"/>
              </a:ext>
            </a:extLst>
          </p:cNvPr>
          <p:cNvSpPr>
            <a:spLocks noGrp="1"/>
          </p:cNvSpPr>
          <p:nvPr>
            <p:ph type="body" sz="quarter" idx="10"/>
          </p:nvPr>
        </p:nvSpPr>
        <p:spPr>
          <a:xfrm>
            <a:off x="584200" y="1435496"/>
            <a:ext cx="7205133" cy="4136517"/>
          </a:xfrm>
        </p:spPr>
        <p:txBody>
          <a:bodyPr/>
          <a:lstStyle/>
          <a:p>
            <a:r>
              <a:rPr lang="en-US" dirty="0"/>
              <a:t>Origin types: Storage, Cloud Service, Web App, and Custom origin</a:t>
            </a:r>
          </a:p>
          <a:p>
            <a:r>
              <a:rPr lang="en-US" dirty="0"/>
              <a:t>The CDN endpoint for this storage example: </a:t>
            </a:r>
            <a:r>
              <a:rPr lang="en-US" i="1" dirty="0"/>
              <a:t>ASHStorage.azureedge.net/…</a:t>
            </a:r>
          </a:p>
          <a:p>
            <a:r>
              <a:rPr lang="en-US" dirty="0"/>
              <a:t>Add custom domain mapping to your CDN endpoint and enable custom domain HTTPS</a:t>
            </a:r>
          </a:p>
          <a:p>
            <a:r>
              <a:rPr lang="en-US" dirty="0"/>
              <a:t>Additional CDN features for your delivery, such as compression, query string, and geo filtering</a:t>
            </a:r>
          </a:p>
        </p:txBody>
      </p:sp>
      <p:pic>
        <p:nvPicPr>
          <p:cNvPr id="7" name="Picture 6" descr="Screenshot of the Create CDN endpoint page. Required information is provided for CDN endpoint name, Origin Type (Storage), and Origin Hostname.">
            <a:extLst>
              <a:ext uri="{FF2B5EF4-FFF2-40B4-BE49-F238E27FC236}">
                <a16:creationId xmlns:a16="http://schemas.microsoft.com/office/drawing/2014/main" id="{2D921B79-977D-4918-882C-F88D02D93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94133" y="1428750"/>
            <a:ext cx="3515255" cy="3786717"/>
          </a:xfrm>
          <a:prstGeom prst="rect">
            <a:avLst/>
          </a:prstGeom>
          <a:noFill/>
        </p:spPr>
      </p:pic>
    </p:spTree>
    <p:extLst>
      <p:ext uri="{BB962C8B-B14F-4D97-AF65-F5344CB8AC3E}">
        <p14:creationId xmlns:p14="http://schemas.microsoft.com/office/powerpoint/2010/main" val="12378975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Time-to-Live </a:t>
            </a:r>
          </a:p>
        </p:txBody>
      </p:sp>
      <p:sp>
        <p:nvSpPr>
          <p:cNvPr id="4" name="Text Placeholder 3">
            <a:extLst>
              <a:ext uri="{FF2B5EF4-FFF2-40B4-BE49-F238E27FC236}">
                <a16:creationId xmlns:a16="http://schemas.microsoft.com/office/drawing/2014/main" id="{5F8901C8-A3C4-44A8-AB13-40F6D16ECBB8}"/>
              </a:ext>
            </a:extLst>
          </p:cNvPr>
          <p:cNvSpPr>
            <a:spLocks noGrp="1"/>
          </p:cNvSpPr>
          <p:nvPr>
            <p:ph type="body" sz="quarter" idx="10"/>
          </p:nvPr>
        </p:nvSpPr>
        <p:spPr>
          <a:xfrm>
            <a:off x="757936" y="1437910"/>
            <a:ext cx="11018520" cy="1809726"/>
          </a:xfrm>
        </p:spPr>
        <p:txBody>
          <a:bodyPr/>
          <a:lstStyle/>
          <a:p>
            <a:r>
              <a:rPr lang="en-US" b="1" dirty="0"/>
              <a:t>Global caching rules</a:t>
            </a:r>
            <a:r>
              <a:rPr lang="en-US" dirty="0"/>
              <a:t> set the Cache Expiration Duration for each endpoint in your profile.</a:t>
            </a:r>
          </a:p>
          <a:p>
            <a:r>
              <a:rPr lang="en-US" b="1" dirty="0"/>
              <a:t>Custom caching rules </a:t>
            </a:r>
            <a:r>
              <a:rPr lang="en-US" dirty="0"/>
              <a:t>match specific paths and file extensions, are processed in order, and override the global caching rule.</a:t>
            </a:r>
          </a:p>
        </p:txBody>
      </p:sp>
      <p:pic>
        <p:nvPicPr>
          <p:cNvPr id="2" name="Picture 1" descr="Screenshot of the Global Caching Rules. The Cache expiration duration is shown as 10 days, 0 hours, 0 minutes, and 0 seconds.">
            <a:extLst>
              <a:ext uri="{FF2B5EF4-FFF2-40B4-BE49-F238E27FC236}">
                <a16:creationId xmlns:a16="http://schemas.microsoft.com/office/drawing/2014/main" id="{E5EE4114-A5D6-4D7C-8EB2-5F144E228C73}"/>
              </a:ext>
            </a:extLst>
          </p:cNvPr>
          <p:cNvPicPr>
            <a:picLocks noChangeAspect="1"/>
          </p:cNvPicPr>
          <p:nvPr/>
        </p:nvPicPr>
        <p:blipFill>
          <a:blip r:embed="rId3"/>
          <a:stretch>
            <a:fillRect/>
          </a:stretch>
        </p:blipFill>
        <p:spPr>
          <a:xfrm>
            <a:off x="974026" y="3800475"/>
            <a:ext cx="4867275" cy="1543050"/>
          </a:xfrm>
          <a:prstGeom prst="rect">
            <a:avLst/>
          </a:prstGeom>
          <a:ln>
            <a:solidFill>
              <a:schemeClr val="tx1"/>
            </a:solidFill>
          </a:ln>
        </p:spPr>
      </p:pic>
      <p:pic>
        <p:nvPicPr>
          <p:cNvPr id="3" name="Picture 2" descr="Screenshot for Custom caching rules. The Match condition is path. The Match value is /images/*.jpg. The Caching behavior is Override. There are 30 days, 0 hours, 0 minutes, and 0 seconds. ">
            <a:extLst>
              <a:ext uri="{FF2B5EF4-FFF2-40B4-BE49-F238E27FC236}">
                <a16:creationId xmlns:a16="http://schemas.microsoft.com/office/drawing/2014/main" id="{96D7626B-7C51-49EB-982A-CB0F654D503D}"/>
              </a:ext>
            </a:extLst>
          </p:cNvPr>
          <p:cNvPicPr>
            <a:picLocks noChangeAspect="1"/>
          </p:cNvPicPr>
          <p:nvPr/>
        </p:nvPicPr>
        <p:blipFill>
          <a:blip r:embed="rId4"/>
          <a:stretch>
            <a:fillRect/>
          </a:stretch>
        </p:blipFill>
        <p:spPr>
          <a:xfrm>
            <a:off x="6346755" y="3628585"/>
            <a:ext cx="4905375" cy="1838325"/>
          </a:xfrm>
          <a:prstGeom prst="rect">
            <a:avLst/>
          </a:prstGeom>
          <a:ln>
            <a:solidFill>
              <a:schemeClr val="tx1"/>
            </a:solidFill>
          </a:ln>
        </p:spPr>
      </p:pic>
    </p:spTree>
    <p:extLst>
      <p:ext uri="{BB962C8B-B14F-4D97-AF65-F5344CB8AC3E}">
        <p14:creationId xmlns:p14="http://schemas.microsoft.com/office/powerpoint/2010/main" val="255209740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2981</Words>
  <Application>Microsoft Office PowerPoint</Application>
  <PresentationFormat>Widescreen</PresentationFormat>
  <Paragraphs>380</Paragraphs>
  <Slides>38</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AZ-103T00A Module 12:  Data Services</vt:lpstr>
      <vt:lpstr>Module Overview</vt:lpstr>
      <vt:lpstr>Lesson 01: Content Delivery Network</vt:lpstr>
      <vt:lpstr>Content Delivery Network Overview</vt:lpstr>
      <vt:lpstr>Content Delivery Network Benefits</vt:lpstr>
      <vt:lpstr>How CDN Works</vt:lpstr>
      <vt:lpstr>CDN Profiles</vt:lpstr>
      <vt:lpstr>CDN Endpoints</vt:lpstr>
      <vt:lpstr>CDN Time-to-Live </vt:lpstr>
      <vt:lpstr>CDN Compression</vt:lpstr>
      <vt:lpstr>Lesson 02: File Sync</vt:lpstr>
      <vt:lpstr>File Sync Overview</vt:lpstr>
      <vt:lpstr>Azure File Sync</vt:lpstr>
      <vt:lpstr>File Sync Components</vt:lpstr>
      <vt:lpstr>File Sync - Initial Steps</vt:lpstr>
      <vt:lpstr>File Sync - Synchronization</vt:lpstr>
      <vt:lpstr>Lesson 03: Import and Export Service</vt:lpstr>
      <vt:lpstr>Import and Export Service Overview</vt:lpstr>
      <vt:lpstr>Import and Export Service</vt:lpstr>
      <vt:lpstr>Components and Requirements</vt:lpstr>
      <vt:lpstr>Import and Export Tool</vt:lpstr>
      <vt:lpstr>Import Jobs</vt:lpstr>
      <vt:lpstr>Export Jobs</vt:lpstr>
      <vt:lpstr>AzCopy</vt:lpstr>
      <vt:lpstr>Demonstration - AzCopy</vt:lpstr>
      <vt:lpstr>Lesson 04: Data Box</vt:lpstr>
      <vt:lpstr>Data Box Overview</vt:lpstr>
      <vt:lpstr>Data Box</vt:lpstr>
      <vt:lpstr>Offline: Use Cases</vt:lpstr>
      <vt:lpstr>Offline: Data Box Products</vt:lpstr>
      <vt:lpstr>Offline: Product Selection</vt:lpstr>
      <vt:lpstr>Offline: Implementation Workflow</vt:lpstr>
      <vt:lpstr>Online: Data Box Gateway</vt:lpstr>
      <vt:lpstr>Online: Data Box Edge</vt:lpstr>
      <vt:lpstr>Online: Implementation Workflow</vt:lpstr>
      <vt:lpstr>Lesson 05: Lab and Review Questions</vt:lpstr>
      <vt:lpstr>Lab: Implementing File Sync</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2019-04-16T13:17:30Z</dcterms:created>
  <dcterms:modified xsi:type="dcterms:W3CDTF">2019-04-16T13:17:37Z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2019-04-16T13:17:37.2893117Z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f9d9fa92-d9bb-41f3-a75a-cda5e8800340</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