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1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C4B4-B3CE-4050-AC22-ABE15627EFCC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5099-BA86-4A19-91E3-22CE6EB53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1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C4B4-B3CE-4050-AC22-ABE15627EFCC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5099-BA86-4A19-91E3-22CE6EB53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8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C4B4-B3CE-4050-AC22-ABE15627EFCC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5099-BA86-4A19-91E3-22CE6EB5335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0386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C4B4-B3CE-4050-AC22-ABE15627EFCC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5099-BA86-4A19-91E3-22CE6EB53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73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C4B4-B3CE-4050-AC22-ABE15627EFCC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5099-BA86-4A19-91E3-22CE6EB5335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6578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C4B4-B3CE-4050-AC22-ABE15627EFCC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5099-BA86-4A19-91E3-22CE6EB53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57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C4B4-B3CE-4050-AC22-ABE15627EFCC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5099-BA86-4A19-91E3-22CE6EB53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1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C4B4-B3CE-4050-AC22-ABE15627EFCC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5099-BA86-4A19-91E3-22CE6EB53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9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C4B4-B3CE-4050-AC22-ABE15627EFCC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5099-BA86-4A19-91E3-22CE6EB53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C4B4-B3CE-4050-AC22-ABE15627EFCC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5099-BA86-4A19-91E3-22CE6EB53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4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C4B4-B3CE-4050-AC22-ABE15627EFCC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5099-BA86-4A19-91E3-22CE6EB53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7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C4B4-B3CE-4050-AC22-ABE15627EFCC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5099-BA86-4A19-91E3-22CE6EB53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2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C4B4-B3CE-4050-AC22-ABE15627EFCC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5099-BA86-4A19-91E3-22CE6EB53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4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C4B4-B3CE-4050-AC22-ABE15627EFCC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5099-BA86-4A19-91E3-22CE6EB53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9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C4B4-B3CE-4050-AC22-ABE15627EFCC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5099-BA86-4A19-91E3-22CE6EB53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9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C4B4-B3CE-4050-AC22-ABE15627EFCC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5099-BA86-4A19-91E3-22CE6EB53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AC4B4-B3CE-4050-AC22-ABE15627EFCC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4F5099-BA86-4A19-91E3-22CE6EB53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1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D77A-E69D-4957-A5B0-344D8E053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6325" y="2447925"/>
            <a:ext cx="8197678" cy="1602911"/>
          </a:xfrm>
        </p:spPr>
        <p:txBody>
          <a:bodyPr/>
          <a:lstStyle/>
          <a:p>
            <a:pPr algn="l"/>
            <a:r>
              <a:rPr lang="en-US" dirty="0"/>
              <a:t>Cassava Leaf Disease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B423B-0BFC-482F-B0DE-9835EEB03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1100" y="4050833"/>
            <a:ext cx="8092903" cy="1096899"/>
          </a:xfrm>
        </p:spPr>
        <p:txBody>
          <a:bodyPr/>
          <a:lstStyle/>
          <a:p>
            <a:pPr algn="l"/>
            <a:r>
              <a:rPr lang="en-US" dirty="0"/>
              <a:t>using CNN with TensorFlow</a:t>
            </a:r>
          </a:p>
        </p:txBody>
      </p:sp>
    </p:spTree>
    <p:extLst>
      <p:ext uri="{BB962C8B-B14F-4D97-AF65-F5344CB8AC3E}">
        <p14:creationId xmlns:p14="http://schemas.microsoft.com/office/powerpoint/2010/main" val="165840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A74C3-036B-47E3-9AA2-237E8071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E6FD3-E00B-486A-984D-846998495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a custom </a:t>
            </a:r>
            <a:r>
              <a:rPr lang="en-US" dirty="0" err="1"/>
              <a:t>ResNet</a:t>
            </a:r>
            <a:r>
              <a:rPr lang="en-US" dirty="0"/>
              <a:t> model to classify Cassava plant into one of the 5 different categories mentioned below.</a:t>
            </a:r>
          </a:p>
          <a:p>
            <a:pPr marL="0" indent="0">
              <a:buNone/>
            </a:pPr>
            <a:r>
              <a:rPr lang="en-US" dirty="0"/>
              <a:t>              1) Cassava Bacterial Blight (CBB)</a:t>
            </a:r>
          </a:p>
          <a:p>
            <a:pPr marL="0" indent="0">
              <a:buNone/>
            </a:pPr>
            <a:r>
              <a:rPr lang="en-US" dirty="0"/>
              <a:t>		 2) Cassava Brown Streak Disease (CBSD)</a:t>
            </a:r>
          </a:p>
          <a:p>
            <a:pPr marL="0" indent="0">
              <a:buNone/>
            </a:pPr>
            <a:r>
              <a:rPr lang="en-US" dirty="0"/>
              <a:t>		 3) Cassava Green Mottle (CGM)</a:t>
            </a:r>
          </a:p>
          <a:p>
            <a:pPr marL="0" indent="0">
              <a:buNone/>
            </a:pPr>
            <a:r>
              <a:rPr lang="en-US" dirty="0"/>
              <a:t>		 4) Cassava Mosaic Disease (CMD)</a:t>
            </a:r>
          </a:p>
          <a:p>
            <a:pPr marL="0" indent="0">
              <a:buNone/>
            </a:pPr>
            <a:r>
              <a:rPr lang="en-US" dirty="0"/>
              <a:t>		 5) Healthy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ACCA834-C000-4126-B3AA-56DCA0F48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Roboto Mono"/>
              </a:rPr>
              <a:t>Cassava Bacterial Blight (CBB)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962C9A2-208F-4D7F-864D-BA8CC281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Roboto Mono"/>
              </a:rPr>
              <a:t>Cassava Bacterial Blight (CBB)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2832E9-1732-4BF2-9A68-716250835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Roboto Mono"/>
              </a:rPr>
              <a:t>Cassava Bacterial Blight (CBB)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5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0BCD-9B1C-4A07-8EA1-96B4C357A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Cassava Dataset on Kaggle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D0652-CD2B-4308-B166-C645EF3E2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Datasets for this project are available on Kaggle. </a:t>
            </a:r>
          </a:p>
          <a:p>
            <a:r>
              <a:rPr lang="en-US" dirty="0"/>
              <a:t>Cassava Leaf Disease Classification is a competition hosted on Kaggle.</a:t>
            </a:r>
          </a:p>
          <a:p>
            <a:r>
              <a:rPr lang="en-US" dirty="0"/>
              <a:t>There are around 21K training images.</a:t>
            </a:r>
          </a:p>
          <a:p>
            <a:r>
              <a:rPr lang="en-US" dirty="0"/>
              <a:t>We split the available training images into 2 datasets:</a:t>
            </a:r>
          </a:p>
          <a:p>
            <a:pPr marL="1371600" lvl="3" indent="0">
              <a:buNone/>
            </a:pPr>
            <a:r>
              <a:rPr lang="en-US" sz="1800" dirty="0"/>
              <a:t>Training dataset</a:t>
            </a:r>
          </a:p>
          <a:p>
            <a:pPr marL="1371600" lvl="3" indent="0">
              <a:buNone/>
            </a:pPr>
            <a:r>
              <a:rPr lang="en-US" sz="1800" dirty="0"/>
              <a:t>Validation dataset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1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45762-DE6E-423A-A3E0-822CF62AD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Understanding the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A9410C-03C2-43F4-A02D-DB03F92B4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training data is biased towards CMD class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8E0826-2F4A-4613-822D-0241848A6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59" y="2074864"/>
            <a:ext cx="8212667" cy="319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9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6949-53F2-4378-94B5-A044E6E74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Training Data Image Samples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F6859A-3DB2-477C-A718-3A183B423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35" r="76549" b="50388"/>
          <a:stretch/>
        </p:blipFill>
        <p:spPr>
          <a:xfrm>
            <a:off x="1044579" y="2000250"/>
            <a:ext cx="2738875" cy="21812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17D399-2930-43C3-B7A9-F135F6062A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7218" b="75000"/>
          <a:stretch/>
        </p:blipFill>
        <p:spPr>
          <a:xfrm>
            <a:off x="3783454" y="2070101"/>
            <a:ext cx="2690176" cy="21812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950C43-8780-4AB2-901F-25F7E247CA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48" b="75000"/>
          <a:stretch/>
        </p:blipFill>
        <p:spPr>
          <a:xfrm>
            <a:off x="6676816" y="2000251"/>
            <a:ext cx="3029159" cy="22698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C59F7C-98CF-4588-AE02-112A1A5B01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8" t="74444"/>
          <a:stretch/>
        </p:blipFill>
        <p:spPr>
          <a:xfrm>
            <a:off x="2083015" y="4211445"/>
            <a:ext cx="3197693" cy="22698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ECD2B2-C335-49CA-8A09-2B6C69F128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" t="74167" r="78873" b="-1"/>
          <a:stretch/>
        </p:blipFill>
        <p:spPr>
          <a:xfrm>
            <a:off x="5674058" y="4181475"/>
            <a:ext cx="2474471" cy="225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18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4507-03E9-45BA-8191-928000FA5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Loading Datasets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F4070-D504-4E76-9761-2785C5EA7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Loading Dataset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      </a:t>
            </a:r>
            <a:r>
              <a:rPr lang="en-US" dirty="0"/>
              <a:t>Load the training images into tensor batches using the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     </a:t>
            </a:r>
            <a:r>
              <a:rPr lang="en-US" dirty="0" err="1"/>
              <a:t>Tensorflow’s</a:t>
            </a:r>
            <a:r>
              <a:rPr lang="en-US" dirty="0"/>
              <a:t> “</a:t>
            </a:r>
            <a:r>
              <a:rPr lang="en-US" dirty="0" err="1"/>
              <a:t>ImageDataGenerator</a:t>
            </a:r>
            <a:r>
              <a:rPr lang="en-US" dirty="0"/>
              <a:t>” function.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b="1" dirty="0"/>
              <a:t>Data Augmentation</a:t>
            </a:r>
          </a:p>
          <a:p>
            <a:pPr marL="0" indent="0">
              <a:buNone/>
            </a:pPr>
            <a:r>
              <a:rPr lang="en-US" dirty="0"/>
              <a:t>	Data Augmentation produces the variations in the training data and the 	model can be trained on different variations of data for each different epoch</a:t>
            </a:r>
          </a:p>
        </p:txBody>
      </p:sp>
    </p:spTree>
    <p:extLst>
      <p:ext uri="{BB962C8B-B14F-4D97-AF65-F5344CB8AC3E}">
        <p14:creationId xmlns:p14="http://schemas.microsoft.com/office/powerpoint/2010/main" val="4043112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55C1-D3D1-49E6-A7B8-952B2297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Building and 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D6ECF-8D64-43D1-8484-7933B5A15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a customized </a:t>
            </a:r>
            <a:r>
              <a:rPr lang="en-US" dirty="0" err="1"/>
              <a:t>ResNet</a:t>
            </a:r>
            <a:r>
              <a:rPr lang="en-US" dirty="0"/>
              <a:t> model for training which included 20k+ parameters</a:t>
            </a:r>
          </a:p>
          <a:p>
            <a:r>
              <a:rPr lang="en-US" dirty="0"/>
              <a:t>Used Adam’s optimizer to optimize the model</a:t>
            </a:r>
          </a:p>
          <a:p>
            <a:r>
              <a:rPr lang="en-US" dirty="0"/>
              <a:t>Used Learning Rate Scheduler, Early Stopping, Model Check Point features from TensorFlow</a:t>
            </a:r>
          </a:p>
          <a:p>
            <a:pPr marL="0" indent="0">
              <a:buNone/>
            </a:pPr>
            <a:r>
              <a:rPr lang="en-US" dirty="0"/>
              <a:t> 	 Learning Rate Scheduler – varies learning rate during the training</a:t>
            </a:r>
          </a:p>
          <a:p>
            <a:pPr marL="0" indent="0">
              <a:buNone/>
            </a:pPr>
            <a:r>
              <a:rPr lang="en-US" dirty="0"/>
              <a:t>	 Early Stopping – monitors the accuracy of the model</a:t>
            </a:r>
          </a:p>
          <a:p>
            <a:pPr marL="0" indent="0">
              <a:buNone/>
            </a:pPr>
            <a:r>
              <a:rPr lang="en-US" dirty="0"/>
              <a:t>	 Model Check Point – used to save the model weights</a:t>
            </a:r>
          </a:p>
        </p:txBody>
      </p:sp>
    </p:spTree>
    <p:extLst>
      <p:ext uri="{BB962C8B-B14F-4D97-AF65-F5344CB8AC3E}">
        <p14:creationId xmlns:p14="http://schemas.microsoft.com/office/powerpoint/2010/main" val="4055556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71B4-BFC8-4878-8F30-2BAED0D6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Monitoring Accuracy and Plotting Learning Curves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1342B-6056-4EE8-8038-C5461446F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training for 25 epochs, the trained model produced an accuracy of 88.6% on training set and an accuracy of 86.6% on the validation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F60F20-9F9B-4272-B542-6136AE95C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543" y="2816608"/>
            <a:ext cx="4000107" cy="389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962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123</TotalTime>
  <Words>323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Roboto Mono</vt:lpstr>
      <vt:lpstr>Trebuchet MS</vt:lpstr>
      <vt:lpstr>Wingdings 3</vt:lpstr>
      <vt:lpstr>Facet</vt:lpstr>
      <vt:lpstr>Cassava Leaf Disease Detection</vt:lpstr>
      <vt:lpstr> Project Description</vt:lpstr>
      <vt:lpstr> Cassava Dataset on Kaggle</vt:lpstr>
      <vt:lpstr> Understanding the data</vt:lpstr>
      <vt:lpstr> Training Data Image Samples</vt:lpstr>
      <vt:lpstr> Loading Datasets and Preprocessing</vt:lpstr>
      <vt:lpstr> Building and Training the model</vt:lpstr>
      <vt:lpstr> Monitoring Accuracy and Plotting Learning Curves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Cassava Leaf Disease Detection</dc:title>
  <dc:creator>sandeepreddie7@gmail.com</dc:creator>
  <cp:lastModifiedBy>sandeepreddie7@gmail.com</cp:lastModifiedBy>
  <cp:revision>13</cp:revision>
  <dcterms:created xsi:type="dcterms:W3CDTF">2021-02-09T16:53:29Z</dcterms:created>
  <dcterms:modified xsi:type="dcterms:W3CDTF">2021-02-10T18:00:23Z</dcterms:modified>
</cp:coreProperties>
</file>