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MART INDIA HACKATHON-20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r>
              <a:t>SMART INDIA HACKATHON-2019</a:t>
            </a:r>
          </a:p>
        </p:txBody>
      </p:sp>
      <p:sp>
        <p:nvSpPr>
          <p:cNvPr id="120" name="INDIA VS POLLUTION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7564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INDIA VS POLLUTION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RGANIZATION NAME : CDK Global (India)Pvt Lt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ORGANIZATION NAME : CDK Global (India)Pvt Ltd</a:t>
            </a:r>
          </a:p>
          <a:p>
            <a:r>
              <a:t>PROBLEM STATEMENT NAME : INDIA VS POLLUTION</a:t>
            </a:r>
          </a:p>
          <a:p>
            <a:r>
              <a:t>TEAM NAME : ECO FRIENDS</a:t>
            </a:r>
          </a:p>
          <a:p>
            <a:r>
              <a:t>TEAM LEADER NAME : C RAGHU VARDHAN</a:t>
            </a:r>
          </a:p>
          <a:p>
            <a:r>
              <a:t>COLLEGE CODE : C-19607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>
            <a:off x="2221559" y="5168900"/>
            <a:ext cx="2742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User"/>
          <p:cNvSpPr/>
          <p:nvPr/>
        </p:nvSpPr>
        <p:spPr>
          <a:xfrm>
            <a:off x="5778500" y="3810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User</a:t>
            </a:r>
          </a:p>
        </p:txBody>
      </p:sp>
      <p:sp>
        <p:nvSpPr>
          <p:cNvPr id="126" name="signup/login"/>
          <p:cNvSpPr/>
          <p:nvPr/>
        </p:nvSpPr>
        <p:spPr>
          <a:xfrm>
            <a:off x="5600700" y="2185342"/>
            <a:ext cx="1625600" cy="168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signup/login</a:t>
            </a:r>
          </a:p>
        </p:txBody>
      </p:sp>
      <p:sp>
        <p:nvSpPr>
          <p:cNvPr id="127" name="Login fields"/>
          <p:cNvSpPr/>
          <p:nvPr/>
        </p:nvSpPr>
        <p:spPr>
          <a:xfrm>
            <a:off x="7988300" y="2395190"/>
            <a:ext cx="127000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Login fields</a:t>
            </a:r>
          </a:p>
        </p:txBody>
      </p:sp>
      <p:sp>
        <p:nvSpPr>
          <p:cNvPr id="128" name="Signup fields+otp verification"/>
          <p:cNvSpPr/>
          <p:nvPr/>
        </p:nvSpPr>
        <p:spPr>
          <a:xfrm>
            <a:off x="2809408" y="1998786"/>
            <a:ext cx="1889870" cy="2062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Signup fields+otp verification</a:t>
            </a:r>
          </a:p>
        </p:txBody>
      </p:sp>
      <p:pic>
        <p:nvPicPr>
          <p:cNvPr id="129" name="hex.png" descr="h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99" y="4192909"/>
            <a:ext cx="2053581" cy="2053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hex.png" descr="h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0" y="1015950"/>
            <a:ext cx="1793280" cy="179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hex.png" descr="h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0170" y="914350"/>
            <a:ext cx="1996480" cy="1996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hex.png" descr="h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3180" y="4221460"/>
            <a:ext cx="1996481" cy="199648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Invalid otp"/>
          <p:cNvSpPr txBox="1"/>
          <p:nvPr/>
        </p:nvSpPr>
        <p:spPr>
          <a:xfrm>
            <a:off x="507593" y="1497757"/>
            <a:ext cx="140039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t>Invalid otp</a:t>
            </a:r>
          </a:p>
        </p:txBody>
      </p:sp>
      <p:sp>
        <p:nvSpPr>
          <p:cNvPr id="134" name="Retry sending…"/>
          <p:cNvSpPr txBox="1"/>
          <p:nvPr/>
        </p:nvSpPr>
        <p:spPr>
          <a:xfrm>
            <a:off x="180999" y="4804867"/>
            <a:ext cx="205358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solidFill>
                  <a:srgbClr val="FFFFFF"/>
                </a:solidFill>
              </a:defRPr>
            </a:pPr>
            <a:r>
              <a:t>Retry sending </a:t>
            </a:r>
          </a:p>
          <a:p>
            <a:pPr>
              <a:defRPr b="0">
                <a:solidFill>
                  <a:srgbClr val="FFFFFF"/>
                </a:solidFill>
              </a:defRPr>
            </a:pPr>
            <a:r>
              <a:t>otp</a:t>
            </a:r>
          </a:p>
        </p:txBody>
      </p:sp>
      <p:sp>
        <p:nvSpPr>
          <p:cNvPr id="135" name="Invalid otp"/>
          <p:cNvSpPr txBox="1"/>
          <p:nvPr/>
        </p:nvSpPr>
        <p:spPr>
          <a:xfrm>
            <a:off x="10802752" y="1681907"/>
            <a:ext cx="15313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t>Invalid otp</a:t>
            </a:r>
          </a:p>
        </p:txBody>
      </p:sp>
      <p:sp>
        <p:nvSpPr>
          <p:cNvPr id="136" name="Retry sending…"/>
          <p:cNvSpPr txBox="1"/>
          <p:nvPr/>
        </p:nvSpPr>
        <p:spPr>
          <a:xfrm>
            <a:off x="10596789" y="4906467"/>
            <a:ext cx="2169263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FFFFFF"/>
                </a:solidFill>
              </a:defRPr>
            </a:pPr>
            <a:r>
              <a:t>Retry sending </a:t>
            </a:r>
          </a:p>
          <a:p>
            <a:pPr>
              <a:defRPr b="0">
                <a:solidFill>
                  <a:srgbClr val="FFFFFF"/>
                </a:solidFill>
              </a:defRPr>
            </a:pPr>
            <a:r>
              <a:t>Otp</a:t>
            </a:r>
          </a:p>
        </p:txBody>
      </p:sp>
      <p:sp>
        <p:nvSpPr>
          <p:cNvPr id="137" name="Main screen"/>
          <p:cNvSpPr/>
          <p:nvPr/>
        </p:nvSpPr>
        <p:spPr>
          <a:xfrm>
            <a:off x="5600700" y="4438503"/>
            <a:ext cx="1625600" cy="168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screen</a:t>
            </a:r>
          </a:p>
        </p:txBody>
      </p:sp>
      <p:sp>
        <p:nvSpPr>
          <p:cNvPr id="138" name="Line"/>
          <p:cNvSpPr/>
          <p:nvPr/>
        </p:nvSpPr>
        <p:spPr>
          <a:xfrm flipV="1">
            <a:off x="6413500" y="1664942"/>
            <a:ext cx="1" cy="5896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4695978" y="3030190"/>
            <a:ext cx="9536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>
            <a:off x="7204536" y="3030190"/>
            <a:ext cx="8017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 flipV="1">
            <a:off x="6413500" y="3865566"/>
            <a:ext cx="0" cy="5896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V="1">
            <a:off x="3754343" y="3929709"/>
            <a:ext cx="1" cy="461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 flipV="1">
            <a:off x="8623300" y="3670300"/>
            <a:ext cx="0" cy="4952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3743473" y="4330700"/>
            <a:ext cx="26808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6426199" y="4160391"/>
            <a:ext cx="21692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Line"/>
          <p:cNvSpPr/>
          <p:nvPr/>
        </p:nvSpPr>
        <p:spPr>
          <a:xfrm>
            <a:off x="2472522" y="3031170"/>
            <a:ext cx="3722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 flipV="1">
            <a:off x="2492115" y="1867574"/>
            <a:ext cx="1" cy="33438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Line"/>
          <p:cNvSpPr/>
          <p:nvPr/>
        </p:nvSpPr>
        <p:spPr>
          <a:xfrm>
            <a:off x="2104439" y="1866900"/>
            <a:ext cx="37227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9254322" y="3030190"/>
            <a:ext cx="37227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 flipV="1">
            <a:off x="9667615" y="1867574"/>
            <a:ext cx="1" cy="33438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623160" y="1912590"/>
            <a:ext cx="9536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9623160" y="5168900"/>
            <a:ext cx="113639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 flipV="1">
            <a:off x="6413500" y="6066189"/>
            <a:ext cx="1" cy="5896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 flipH="1" flipV="1">
            <a:off x="2630563" y="6682483"/>
            <a:ext cx="83952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Upvote…"/>
          <p:cNvSpPr/>
          <p:nvPr/>
        </p:nvSpPr>
        <p:spPr>
          <a:xfrm>
            <a:off x="1893003" y="7759010"/>
            <a:ext cx="1531317" cy="17387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Upvote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(feed of previous posts)</a:t>
            </a:r>
          </a:p>
        </p:txBody>
      </p:sp>
      <p:sp>
        <p:nvSpPr>
          <p:cNvPr id="156" name="Line"/>
          <p:cNvSpPr/>
          <p:nvPr/>
        </p:nvSpPr>
        <p:spPr>
          <a:xfrm flipV="1">
            <a:off x="2658661" y="6709816"/>
            <a:ext cx="1" cy="10606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Report…"/>
          <p:cNvSpPr/>
          <p:nvPr/>
        </p:nvSpPr>
        <p:spPr>
          <a:xfrm>
            <a:off x="4559563" y="7759010"/>
            <a:ext cx="1531317" cy="17387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Report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(uploading multimedia file)</a:t>
            </a:r>
          </a:p>
        </p:txBody>
      </p:sp>
      <p:sp>
        <p:nvSpPr>
          <p:cNvPr id="158" name="Escalate…"/>
          <p:cNvSpPr/>
          <p:nvPr/>
        </p:nvSpPr>
        <p:spPr>
          <a:xfrm>
            <a:off x="7468303" y="7731769"/>
            <a:ext cx="1531317" cy="17932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Escalate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(using other social apps</a:t>
            </a:r>
          </a:p>
        </p:txBody>
      </p:sp>
      <p:sp>
        <p:nvSpPr>
          <p:cNvPr id="159" name="Dedicated section for tips and suggestions"/>
          <p:cNvSpPr/>
          <p:nvPr/>
        </p:nvSpPr>
        <p:spPr>
          <a:xfrm>
            <a:off x="10224643" y="7731769"/>
            <a:ext cx="1531316" cy="17932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Dedicated section for tips and suggestions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5325221" y="6709816"/>
            <a:ext cx="1" cy="10606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 flipV="1">
            <a:off x="8233961" y="6682483"/>
            <a:ext cx="1" cy="10606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10990301" y="6682483"/>
            <a:ext cx="1" cy="10606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ESCRIPTION OF APPROACH :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8682"/>
          </a:xfrm>
          <a:prstGeom prst="rect">
            <a:avLst/>
          </a:prstGeom>
        </p:spPr>
        <p:txBody>
          <a:bodyPr/>
          <a:lstStyle/>
          <a:p>
            <a:pPr algn="l" defTabSz="566674">
              <a:defRPr sz="2522"/>
            </a:pPr>
            <a:endParaRPr/>
          </a:p>
          <a:p>
            <a:pPr algn="l" defTabSz="566674">
              <a:defRPr sz="2522"/>
            </a:pPr>
            <a:r>
              <a:t>DESCRIPTION OF APPROACH :</a:t>
            </a:r>
          </a:p>
        </p:txBody>
      </p:sp>
      <p:sp>
        <p:nvSpPr>
          <p:cNvPr id="165" name="Registered user will upload the picture or video that is causing the problem(pollutant).…"/>
          <p:cNvSpPr txBox="1">
            <a:spLocks noGrp="1"/>
          </p:cNvSpPr>
          <p:nvPr>
            <p:ph type="body" idx="1"/>
          </p:nvPr>
        </p:nvSpPr>
        <p:spPr>
          <a:xfrm>
            <a:off x="952500" y="1368623"/>
            <a:ext cx="11099800" cy="7508677"/>
          </a:xfrm>
          <a:prstGeom prst="rect">
            <a:avLst/>
          </a:prstGeom>
        </p:spPr>
        <p:txBody>
          <a:bodyPr/>
          <a:lstStyle/>
          <a:p>
            <a:pPr marL="249381" indent="-249381" defTabSz="457200">
              <a:lnSpc>
                <a:spcPts val="4100"/>
              </a:lnSpc>
              <a:spcBef>
                <a:spcPts val="0"/>
              </a:spcBef>
              <a:buSzPct val="100000"/>
              <a:buAutoNum type="arabicPeriod"/>
              <a:defRPr sz="2300">
                <a:latin typeface="Times"/>
                <a:ea typeface="Times"/>
                <a:cs typeface="Times"/>
                <a:sym typeface="Times"/>
              </a:defRPr>
            </a:pPr>
            <a:r>
              <a:t>Registered user will upload the picture or video that is causing the problem(pollutant).</a:t>
            </a:r>
          </a:p>
          <a:p>
            <a:pPr marL="249381" indent="-249381" defTabSz="457200">
              <a:lnSpc>
                <a:spcPts val="4100"/>
              </a:lnSpc>
              <a:spcBef>
                <a:spcPts val="0"/>
              </a:spcBef>
              <a:buSzPct val="100000"/>
              <a:buAutoNum type="arabicPeriod"/>
              <a:defRPr sz="2300">
                <a:latin typeface="Times"/>
                <a:ea typeface="Times"/>
                <a:cs typeface="Times"/>
                <a:sym typeface="Times"/>
              </a:defRPr>
            </a:pPr>
            <a:r>
              <a:t>The uploaded multimedia can be upvoted by the other users who are facing with the same problem. </a:t>
            </a:r>
          </a:p>
          <a:p>
            <a:pPr marL="249381" indent="-249381" defTabSz="457200">
              <a:lnSpc>
                <a:spcPts val="4100"/>
              </a:lnSpc>
              <a:spcBef>
                <a:spcPts val="0"/>
              </a:spcBef>
              <a:buSzPct val="100000"/>
              <a:buAutoNum type="arabicPeriod"/>
              <a:defRPr sz="2300">
                <a:latin typeface="Times"/>
                <a:ea typeface="Times"/>
                <a:cs typeface="Times"/>
                <a:sym typeface="Times"/>
              </a:defRPr>
            </a:pPr>
            <a:r>
              <a:t>The uploaded multimedia file is mailed to  </a:t>
            </a:r>
            <a:r>
              <a:rPr b="1"/>
              <a:t>CENTRAL POLLUTION CONTROL BOARD (CPCB).</a:t>
            </a:r>
          </a:p>
          <a:p>
            <a:pPr marL="249381" indent="-249381" defTabSz="457200">
              <a:lnSpc>
                <a:spcPts val="4100"/>
              </a:lnSpc>
              <a:spcBef>
                <a:spcPts val="0"/>
              </a:spcBef>
              <a:buSzPct val="100000"/>
              <a:buAutoNum type="arabicPeriod"/>
              <a:defRPr sz="2300">
                <a:latin typeface="Times"/>
                <a:ea typeface="Times"/>
                <a:cs typeface="Times"/>
                <a:sym typeface="Times"/>
              </a:defRPr>
            </a:pPr>
            <a:r>
              <a:t>The interface provides the option to share the problem on other social media platforms.</a:t>
            </a:r>
          </a:p>
          <a:p>
            <a:pPr marL="249381" indent="-249381" defTabSz="457200">
              <a:lnSpc>
                <a:spcPts val="4100"/>
              </a:lnSpc>
              <a:spcBef>
                <a:spcPts val="0"/>
              </a:spcBef>
              <a:buSzPct val="100000"/>
              <a:buAutoNum type="arabicPeriod"/>
              <a:defRPr sz="2300">
                <a:latin typeface="Times"/>
                <a:ea typeface="Times"/>
                <a:cs typeface="Times"/>
                <a:sym typeface="Times"/>
              </a:defRPr>
            </a:pPr>
            <a:r>
              <a:t>It also provides the user with toll-free number for queries.</a:t>
            </a:r>
          </a:p>
          <a:p>
            <a:pPr marL="249381" indent="-249381" defTabSz="457200">
              <a:lnSpc>
                <a:spcPts val="4100"/>
              </a:lnSpc>
              <a:spcBef>
                <a:spcPts val="0"/>
              </a:spcBef>
              <a:buSzPct val="100000"/>
              <a:buAutoNum type="arabicPeriod"/>
              <a:defRPr sz="2300">
                <a:latin typeface="Times"/>
                <a:ea typeface="Times"/>
                <a:cs typeface="Times"/>
                <a:sym typeface="Times"/>
              </a:defRPr>
            </a:pPr>
            <a:r>
              <a:t> USER —&gt; LOGIN —&gt; DESCRIBES PROBLEM —&gt; CAN UPVOTE THE OTHER PROBLEMS —&gt; CAN SHARE THROUGH OTHER SOCIAL MEDIA APPLICATIONS.</a:t>
            </a:r>
          </a:p>
          <a:p>
            <a:pPr marL="249381" indent="-249381" defTabSz="457200">
              <a:lnSpc>
                <a:spcPts val="4100"/>
              </a:lnSpc>
              <a:spcBef>
                <a:spcPts val="0"/>
              </a:spcBef>
              <a:buSzPct val="100000"/>
              <a:buAutoNum type="arabicPeriod"/>
              <a:defRPr sz="2300">
                <a:latin typeface="Times"/>
                <a:ea typeface="Times"/>
                <a:cs typeface="Times"/>
                <a:sym typeface="Times"/>
              </a:defRPr>
            </a:pPr>
            <a:r>
              <a:t>AUTHORITY —&gt;LOGS IN —&gt; SCRUTINISES THE PROBLEM —&gt; TAKES NECESSARY ACTION —&gt; NOTIFIES THE USER AFTER RESOLVING.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"/>
          <p:cNvGraphicFramePr/>
          <p:nvPr>
            <p:extLst>
              <p:ext uri="{D42A27DB-BD31-4B8C-83A1-F6EECF244321}">
                <p14:modId xmlns:p14="http://schemas.microsoft.com/office/powerpoint/2010/main" val="808967373"/>
              </p:ext>
            </p:extLst>
          </p:nvPr>
        </p:nvGraphicFramePr>
        <p:xfrm>
          <a:off x="832221" y="800652"/>
          <a:ext cx="5832613" cy="81522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83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87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sym typeface="Helvetica Neue"/>
                        </a:rPr>
                        <a:t>TECHNOLOGY STACK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7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ANDROID DEVELOPMENT STUDIO 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7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JAVA JDK</a:t>
                      </a:r>
                      <a:endParaRPr lang="en-IN" sz="2200" dirty="0">
                        <a:sym typeface="Helvetica Neue"/>
                      </a:endParaRPr>
                    </a:p>
                    <a:p>
                      <a:pPr defTabSz="914400">
                        <a:defRPr sz="1800"/>
                      </a:pP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7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XML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87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IN" sz="2200" dirty="0">
                          <a:sym typeface="Helvetica Neue"/>
                        </a:rPr>
                        <a:t>FIREBASE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87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IN" sz="2200" dirty="0">
                          <a:sym typeface="Helvetica Neue"/>
                        </a:rPr>
                        <a:t>JAVASCRIPT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803831967"/>
                  </a:ext>
                </a:extLst>
              </a:tr>
            </a:tbl>
          </a:graphicData>
        </a:graphic>
      </p:graphicFrame>
      <p:sp>
        <p:nvSpPr>
          <p:cNvPr id="168" name="—&gt;Platform to create an android application"/>
          <p:cNvSpPr txBox="1"/>
          <p:nvPr/>
        </p:nvSpPr>
        <p:spPr>
          <a:xfrm>
            <a:off x="6664834" y="2587307"/>
            <a:ext cx="3891154" cy="3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0"/>
            </a:lvl1pPr>
          </a:lstStyle>
          <a:p>
            <a:r>
              <a:rPr dirty="0"/>
              <a:t>—&gt;Platform to create an android application</a:t>
            </a:r>
          </a:p>
        </p:txBody>
      </p:sp>
      <p:sp>
        <p:nvSpPr>
          <p:cNvPr id="169" name="—&gt;Programming language to implement the functionalities of the…"/>
          <p:cNvSpPr txBox="1"/>
          <p:nvPr/>
        </p:nvSpPr>
        <p:spPr>
          <a:xfrm>
            <a:off x="6664834" y="3884130"/>
            <a:ext cx="5712334" cy="528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 b="0"/>
            </a:pPr>
            <a:r>
              <a:rPr dirty="0"/>
              <a:t>—&gt;Programming language to implement the functionalities of the</a:t>
            </a:r>
          </a:p>
          <a:p>
            <a:pPr>
              <a:defRPr sz="1500" b="0"/>
            </a:pPr>
            <a:r>
              <a:rPr dirty="0"/>
              <a:t> app</a:t>
            </a:r>
          </a:p>
        </p:txBody>
      </p:sp>
      <p:sp>
        <p:nvSpPr>
          <p:cNvPr id="170" name="—&gt;Sqlite is an open source relational database used to perform…"/>
          <p:cNvSpPr txBox="1"/>
          <p:nvPr/>
        </p:nvSpPr>
        <p:spPr>
          <a:xfrm>
            <a:off x="6664834" y="6756942"/>
            <a:ext cx="511678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 b="0"/>
            </a:pPr>
            <a:r>
              <a:rPr dirty="0"/>
              <a:t>—&gt;</a:t>
            </a:r>
            <a:r>
              <a:rPr lang="en-IN" dirty="0"/>
              <a:t>Firebase</a:t>
            </a:r>
            <a:r>
              <a:rPr dirty="0"/>
              <a:t> is</a:t>
            </a:r>
            <a:r>
              <a:rPr lang="en-IN" dirty="0"/>
              <a:t> used for authentication of </a:t>
            </a:r>
            <a:r>
              <a:rPr lang="en-IN" dirty="0" err="1"/>
              <a:t>user,storage</a:t>
            </a:r>
            <a:r>
              <a:rPr lang="en-IN" dirty="0"/>
              <a:t> and </a:t>
            </a:r>
          </a:p>
          <a:p>
            <a:pPr>
              <a:defRPr sz="1500" b="0"/>
            </a:pPr>
            <a:r>
              <a:rPr lang="en-IN" dirty="0"/>
              <a:t>retrieval of data</a:t>
            </a:r>
            <a:endParaRPr dirty="0"/>
          </a:p>
        </p:txBody>
      </p:sp>
      <p:sp>
        <p:nvSpPr>
          <p:cNvPr id="171" name="—&gt;Xml stands for extensible mark up language. Xml is used to…"/>
          <p:cNvSpPr txBox="1"/>
          <p:nvPr/>
        </p:nvSpPr>
        <p:spPr>
          <a:xfrm>
            <a:off x="6664834" y="5396853"/>
            <a:ext cx="5564125" cy="528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 b="0"/>
            </a:pPr>
            <a:r>
              <a:rPr dirty="0"/>
              <a:t>—&gt;Xml stands for extensible mark up language. Xml is used to </a:t>
            </a:r>
          </a:p>
          <a:p>
            <a:pPr>
              <a:defRPr sz="1500" b="0"/>
            </a:pPr>
            <a:r>
              <a:rPr dirty="0"/>
              <a:t>design user interface (front end)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323A4D-B761-43D5-A7D2-CD6E7819F5AA}"/>
              </a:ext>
            </a:extLst>
          </p:cNvPr>
          <p:cNvSpPr/>
          <p:nvPr/>
        </p:nvSpPr>
        <p:spPr>
          <a:xfrm>
            <a:off x="6507617" y="8153220"/>
            <a:ext cx="52740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500" b="0"/>
            </a:pPr>
            <a:r>
              <a:rPr lang="en-US" dirty="0"/>
              <a:t>—&gt;Prototype based dynamic language supporting object </a:t>
            </a:r>
          </a:p>
          <a:p>
            <a:pPr>
              <a:defRPr sz="1500" b="0"/>
            </a:pPr>
            <a:r>
              <a:rPr lang="en-US" dirty="0"/>
              <a:t>   oriented, imperative and declarative styles.</a:t>
            </a:r>
          </a:p>
          <a:p>
            <a:pPr>
              <a:defRPr sz="1500" b="0"/>
            </a:pPr>
            <a:r>
              <a:rPr lang="en-US" dirty="0"/>
              <a:t>(Used at the Admin end)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shot 2019-01-04 at 10.52.59 PM.png" descr="Screenshot 2019-01-04 at 10.5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1650" y="1949450"/>
            <a:ext cx="9461500" cy="585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290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White</vt:lpstr>
      <vt:lpstr>SMART INDIA HACKATHON-2019</vt:lpstr>
      <vt:lpstr>PowerPoint Presentation</vt:lpstr>
      <vt:lpstr>PowerPoint Presentation</vt:lpstr>
      <vt:lpstr> DESCRIPTION OF APPROACH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HACKATHON-2019</dc:title>
  <cp:lastModifiedBy>Sandeep Reddy</cp:lastModifiedBy>
  <cp:revision>3</cp:revision>
  <dcterms:modified xsi:type="dcterms:W3CDTF">2019-03-02T13:14:47Z</dcterms:modified>
</cp:coreProperties>
</file>