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2" r:id="rId3"/>
    <p:sldId id="260" r:id="rId4"/>
    <p:sldId id="263" r:id="rId5"/>
    <p:sldId id="265" r:id="rId6"/>
    <p:sldId id="264" r:id="rId7"/>
    <p:sldId id="267" r:id="rId8"/>
    <p:sldId id="266" r:id="rId9"/>
    <p:sldId id="261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1972" autoAdjust="0"/>
  </p:normalViewPr>
  <p:slideViewPr>
    <p:cSldViewPr>
      <p:cViewPr varScale="1">
        <p:scale>
          <a:sx n="82" d="100"/>
          <a:sy n="82" d="100"/>
        </p:scale>
        <p:origin x="147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08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264C-C4DC-4CCF-B34D-B732022D248E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CBF06-D7D6-4750-818F-F5FA8CB4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69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A8CE7-4782-4325-85C6-33297D7A4924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CA57E-BBD0-4573-A02A-89D927607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97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2860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Copyright © Being Zero Pvt. Ltd.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7FA50E-D5F5-43C6-928C-8011E5A1E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0" y="6101440"/>
            <a:ext cx="8229600" cy="350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5600" dirty="0" smtClean="0">
                <a:solidFill>
                  <a:schemeClr val="bg1">
                    <a:lumMod val="50000"/>
                  </a:schemeClr>
                </a:solidFill>
              </a:rPr>
              <a:t>Copyright © Being Zero Pvt. Ltd.</a:t>
            </a:r>
            <a:endParaRPr lang="en-US" sz="5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286000" cy="365125"/>
          </a:xfrm>
          <a:prstGeom prst="rect">
            <a:avLst/>
          </a:prstGeom>
        </p:spPr>
        <p:txBody>
          <a:bodyPr/>
          <a:lstStyle/>
          <a:p>
            <a:fld id="{AFEC5B15-249F-4307-B29C-5BCFF0053A83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7FA50E-D5F5-43C6-928C-8011E5A1E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0" y="6101440"/>
            <a:ext cx="8229600" cy="350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5600" dirty="0" smtClean="0">
                <a:solidFill>
                  <a:schemeClr val="bg1">
                    <a:lumMod val="50000"/>
                  </a:schemeClr>
                </a:solidFill>
              </a:rPr>
              <a:t>Copyright © Being Zero Pvt. Ltd.</a:t>
            </a:r>
            <a:endParaRPr lang="en-US" sz="5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286000" cy="365125"/>
          </a:xfrm>
          <a:prstGeom prst="rect">
            <a:avLst/>
          </a:prstGeom>
        </p:spPr>
        <p:txBody>
          <a:bodyPr/>
          <a:lstStyle/>
          <a:p>
            <a:fld id="{AFEC5B15-249F-4307-B29C-5BCFF0053A83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7FA50E-D5F5-43C6-928C-8011E5A1E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0" y="6101440"/>
            <a:ext cx="8229600" cy="350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5600" dirty="0" smtClean="0">
                <a:solidFill>
                  <a:schemeClr val="bg1">
                    <a:lumMod val="50000"/>
                  </a:schemeClr>
                </a:solidFill>
              </a:rPr>
              <a:t>Copyright © Being Zero Pvt. Ltd.</a:t>
            </a:r>
            <a:endParaRPr lang="en-US" sz="5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7FA50E-D5F5-43C6-928C-8011E5A1EE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2860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Copyright © Being Zero Pvt. Ltd.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7FA50E-D5F5-43C6-928C-8011E5A1EE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2860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© Being Zero Pvt. Ltd.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7FA50E-D5F5-43C6-928C-8011E5A1E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0" y="6101440"/>
            <a:ext cx="8229600" cy="350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5600" dirty="0" smtClean="0">
                <a:solidFill>
                  <a:schemeClr val="bg1">
                    <a:lumMod val="50000"/>
                  </a:schemeClr>
                </a:solidFill>
              </a:rPr>
              <a:t>Copyright © Being Zero Pvt. Ltd.</a:t>
            </a:r>
            <a:endParaRPr lang="en-US" sz="5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2860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© Being Zero Pvt. Ltd.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7FA50E-D5F5-43C6-928C-8011E5A1E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0" y="6101440"/>
            <a:ext cx="8229600" cy="350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5600" dirty="0" smtClean="0">
                <a:solidFill>
                  <a:schemeClr val="bg1">
                    <a:lumMod val="50000"/>
                  </a:schemeClr>
                </a:solidFill>
              </a:rPr>
              <a:t>Copyright © Being Zero Pvt. Ltd.</a:t>
            </a:r>
            <a:endParaRPr lang="en-US" sz="5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2860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Copyright © Being Zero Pvt. Ltd.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7FA50E-D5F5-43C6-928C-8011E5A1E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0" y="6101440"/>
            <a:ext cx="8229600" cy="350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5600" dirty="0" smtClean="0">
                <a:solidFill>
                  <a:schemeClr val="bg1">
                    <a:lumMod val="50000"/>
                  </a:schemeClr>
                </a:solidFill>
              </a:rPr>
              <a:t>Copyright © Being Zero Pvt. Ltd.</a:t>
            </a:r>
            <a:endParaRPr lang="en-US" sz="5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2860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Copyright © Being Zero Pvt. Ltd.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7FA50E-D5F5-43C6-928C-8011E5A1E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0" y="6101440"/>
            <a:ext cx="8229600" cy="350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5600" dirty="0" smtClean="0">
                <a:solidFill>
                  <a:schemeClr val="bg1">
                    <a:lumMod val="50000"/>
                  </a:schemeClr>
                </a:solidFill>
              </a:rPr>
              <a:t>Copyright © Being Zero Pvt. Ltd.</a:t>
            </a:r>
            <a:endParaRPr lang="en-US" sz="5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2860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Copyright © Being Zero Pvt. Ltd.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7FA50E-D5F5-43C6-928C-8011E5A1E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0" y="6101440"/>
            <a:ext cx="8229600" cy="350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5600" dirty="0" smtClean="0">
                <a:solidFill>
                  <a:schemeClr val="bg1">
                    <a:lumMod val="50000"/>
                  </a:schemeClr>
                </a:solidFill>
              </a:rPr>
              <a:t>Copyright © Being Zero Pvt. Ltd.</a:t>
            </a:r>
            <a:endParaRPr lang="en-US" sz="5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2860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Copyright © Being Zero Pvt. Ltd.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7FA50E-D5F5-43C6-928C-8011E5A1E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0" y="6101440"/>
            <a:ext cx="8229600" cy="350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5600" dirty="0" smtClean="0">
                <a:solidFill>
                  <a:schemeClr val="bg1">
                    <a:lumMod val="50000"/>
                  </a:schemeClr>
                </a:solidFill>
              </a:rPr>
              <a:t>Copyright © Being Zero Pvt. Ltd.</a:t>
            </a:r>
            <a:endParaRPr lang="en-US" sz="5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287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00"/>
            <a:ext cx="8229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2404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© Being Zero Pvt. </a:t>
            </a:r>
            <a:r>
              <a:rPr lang="en-US" smtClean="0"/>
              <a:t>Ltd.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hq.github.io/selenium/docs/api/dotnet/html/T_OpenQA_Selenium_IWebDriver.htm" TargetMode="External"/><Relationship Id="rId2" Type="http://schemas.openxmlformats.org/officeDocument/2006/relationships/hyperlink" Target="http://seleniumhq.github.io/selenium/docs/api/dotnet/index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hq.github.io/selenium/docs/api/dotnet/html/T_OpenQA_Selenium_IWebDriver.htm" TargetMode="External"/><Relationship Id="rId2" Type="http://schemas.openxmlformats.org/officeDocument/2006/relationships/hyperlink" Target="http://seleniumhq.github.io/selenium/docs/api/dotnet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nit.org/index.php?p=consoleCommandLine&amp;r=2.6.3" TargetMode="External"/><Relationship Id="rId2" Type="http://schemas.openxmlformats.org/officeDocument/2006/relationships/hyperlink" Target="http://nunit.org/?p=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levantcodes.com/reportunit-report-generato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24" y="228600"/>
            <a:ext cx="8229600" cy="1143000"/>
          </a:xfrm>
        </p:spPr>
        <p:txBody>
          <a:bodyPr/>
          <a:lstStyle/>
          <a:p>
            <a:r>
              <a:rPr lang="en-US" dirty="0" smtClean="0"/>
              <a:t>Module – 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7545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Data </a:t>
            </a:r>
            <a:r>
              <a:rPr lang="en-US" sz="2800" dirty="0"/>
              <a:t>Driven Framework</a:t>
            </a:r>
          </a:p>
          <a:p>
            <a:pPr lvl="1"/>
            <a:r>
              <a:rPr lang="en-US" sz="2400" dirty="0" smtClean="0"/>
              <a:t>GOOGLE</a:t>
            </a:r>
            <a:r>
              <a:rPr lang="en-US" sz="2400" dirty="0"/>
              <a:t>:  Searching Google with Different Queries</a:t>
            </a:r>
          </a:p>
          <a:p>
            <a:pPr lvl="1"/>
            <a:r>
              <a:rPr lang="en-US" sz="2400" dirty="0" smtClean="0"/>
              <a:t>AMAZON</a:t>
            </a:r>
            <a:r>
              <a:rPr lang="en-US" sz="2400" dirty="0"/>
              <a:t>:  Ordering Many Items from Amazon</a:t>
            </a:r>
          </a:p>
          <a:p>
            <a:pPr lvl="1"/>
            <a:r>
              <a:rPr lang="en-US" sz="2400" dirty="0" smtClean="0"/>
              <a:t>BANKING</a:t>
            </a:r>
            <a:r>
              <a:rPr lang="en-US" sz="2400" dirty="0"/>
              <a:t>: Transferring different amounts of money from one bank to another</a:t>
            </a:r>
          </a:p>
          <a:p>
            <a:pPr lvl="1"/>
            <a:r>
              <a:rPr lang="en-US" sz="2400" dirty="0" smtClean="0"/>
              <a:t>BLOGGING</a:t>
            </a:r>
            <a:r>
              <a:rPr lang="en-US" sz="2400" dirty="0"/>
              <a:t>: Creating Blogs on different dates with different data</a:t>
            </a:r>
          </a:p>
          <a:p>
            <a:endParaRPr lang="en-US" sz="2800" dirty="0"/>
          </a:p>
          <a:p>
            <a:r>
              <a:rPr lang="en-US" sz="2800" dirty="0" smtClean="0"/>
              <a:t>Beginning</a:t>
            </a:r>
            <a:endParaRPr lang="en-US" sz="2800" dirty="0"/>
          </a:p>
          <a:p>
            <a:pPr lvl="1"/>
            <a:r>
              <a:rPr lang="en-US" sz="2400" dirty="0" smtClean="0"/>
              <a:t>Web </a:t>
            </a:r>
            <a:r>
              <a:rPr lang="en-US" sz="2400" dirty="0"/>
              <a:t>Application</a:t>
            </a:r>
          </a:p>
          <a:p>
            <a:pPr lvl="1"/>
            <a:r>
              <a:rPr lang="en-US" sz="2400" dirty="0" smtClean="0"/>
              <a:t>Manual </a:t>
            </a:r>
            <a:r>
              <a:rPr lang="en-US" sz="2400" dirty="0"/>
              <a:t>Test Cases having Test </a:t>
            </a:r>
            <a:r>
              <a:rPr lang="en-US" sz="2400" dirty="0" smtClean="0"/>
              <a:t>Data in Excel</a:t>
            </a:r>
            <a:endParaRPr lang="en-US" sz="2400" dirty="0"/>
          </a:p>
          <a:p>
            <a:endParaRPr lang="en-US" sz="2800" dirty="0" smtClean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67400" y="1186934"/>
            <a:ext cx="3221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C# Selenium API Documentation</a:t>
            </a:r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25738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24" y="228600"/>
            <a:ext cx="8229600" cy="1143000"/>
          </a:xfrm>
        </p:spPr>
        <p:txBody>
          <a:bodyPr/>
          <a:lstStyle/>
          <a:p>
            <a:r>
              <a:rPr lang="en-US" dirty="0" smtClean="0"/>
              <a:t>Framework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7545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Goals</a:t>
            </a:r>
          </a:p>
          <a:p>
            <a:pPr lvl="1"/>
            <a:r>
              <a:rPr lang="en-US" sz="2400" dirty="0" smtClean="0"/>
              <a:t>Tests in Multiple Suites</a:t>
            </a:r>
          </a:p>
          <a:p>
            <a:pPr lvl="1"/>
            <a:r>
              <a:rPr lang="en-US" sz="2400" dirty="0" smtClean="0"/>
              <a:t>Selective Test Suite Execution</a:t>
            </a:r>
          </a:p>
          <a:p>
            <a:pPr lvl="1"/>
            <a:r>
              <a:rPr lang="en-US" sz="2400" dirty="0" smtClean="0"/>
              <a:t>Selective Test Cases Execution</a:t>
            </a:r>
          </a:p>
          <a:p>
            <a:pPr lvl="1"/>
            <a:r>
              <a:rPr lang="en-US" sz="2400" dirty="0" smtClean="0"/>
              <a:t>Screenshots on Errors</a:t>
            </a:r>
          </a:p>
          <a:p>
            <a:pPr lvl="1"/>
            <a:r>
              <a:rPr lang="en-US" sz="2400" dirty="0" smtClean="0"/>
              <a:t>Email Test Results</a:t>
            </a:r>
          </a:p>
          <a:p>
            <a:pPr lvl="1"/>
            <a:r>
              <a:rPr lang="en-US" sz="2400" dirty="0"/>
              <a:t>Generate Logs</a:t>
            </a:r>
          </a:p>
          <a:p>
            <a:pPr lvl="1"/>
            <a:r>
              <a:rPr lang="en-US" sz="2400" dirty="0"/>
              <a:t>Repeat a test case - Parameterize</a:t>
            </a:r>
          </a:p>
          <a:p>
            <a:pPr lvl="1"/>
            <a:r>
              <a:rPr lang="en-US" sz="2400" dirty="0" smtClean="0"/>
              <a:t>Command Line Execution</a:t>
            </a:r>
            <a:endParaRPr lang="en-US" sz="2400" dirty="0"/>
          </a:p>
          <a:p>
            <a:pPr lvl="1"/>
            <a:r>
              <a:rPr lang="en-US" sz="2400" dirty="0"/>
              <a:t>Selenium Grid</a:t>
            </a:r>
          </a:p>
          <a:p>
            <a:pPr lvl="1"/>
            <a:r>
              <a:rPr lang="en-US" sz="2400" dirty="0"/>
              <a:t>Execute Project in </a:t>
            </a:r>
            <a:r>
              <a:rPr lang="en-US" sz="2400" dirty="0" smtClean="0"/>
              <a:t>Jenkins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67400" y="1186934"/>
            <a:ext cx="3221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C# Selenium API Documentation</a:t>
            </a:r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873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Development Challenges</a:t>
            </a:r>
          </a:p>
          <a:p>
            <a:pPr lvl="1"/>
            <a:r>
              <a:rPr lang="en-US" dirty="0" smtClean="0"/>
              <a:t>Version Control</a:t>
            </a:r>
          </a:p>
          <a:p>
            <a:pPr lvl="1"/>
            <a:r>
              <a:rPr lang="en-US" dirty="0" smtClean="0"/>
              <a:t>Multi Member Development</a:t>
            </a:r>
          </a:p>
          <a:p>
            <a:pPr lvl="2"/>
            <a:r>
              <a:rPr lang="en-US" dirty="0" smtClean="0"/>
              <a:t>Code Sharing</a:t>
            </a:r>
          </a:p>
          <a:p>
            <a:pPr lvl="2"/>
            <a:r>
              <a:rPr lang="en-US" dirty="0" smtClean="0"/>
              <a:t>Parallel Development</a:t>
            </a:r>
          </a:p>
          <a:p>
            <a:pPr lvl="1"/>
            <a:r>
              <a:rPr lang="en-US" b="1" dirty="0" smtClean="0"/>
              <a:t>GitHub solves this problem for us.</a:t>
            </a:r>
          </a:p>
          <a:p>
            <a:r>
              <a:rPr lang="en-US" dirty="0"/>
              <a:t>Visual Studio Solution Structure</a:t>
            </a:r>
          </a:p>
          <a:p>
            <a:pPr lvl="1"/>
            <a:r>
              <a:rPr lang="en-US" dirty="0" err="1"/>
              <a:t>DataDrivenFramework</a:t>
            </a:r>
            <a:endParaRPr lang="en-US" dirty="0"/>
          </a:p>
          <a:p>
            <a:pPr lvl="1"/>
            <a:r>
              <a:rPr lang="en-US" dirty="0" err="1"/>
              <a:t>TestAutomation</a:t>
            </a:r>
            <a:r>
              <a:rPr lang="en-US" dirty="0"/>
              <a:t> using </a:t>
            </a:r>
            <a:r>
              <a:rPr lang="en-US" dirty="0" err="1"/>
              <a:t>NUnit</a:t>
            </a:r>
            <a:endParaRPr lang="en-US" dirty="0"/>
          </a:p>
          <a:p>
            <a:r>
              <a:rPr lang="en-US" dirty="0" smtClean="0"/>
              <a:t>Dependency Management</a:t>
            </a:r>
          </a:p>
          <a:p>
            <a:pPr lvl="1"/>
            <a:r>
              <a:rPr lang="en-US" dirty="0" smtClean="0"/>
              <a:t>Third Party Dependencies</a:t>
            </a:r>
          </a:p>
          <a:p>
            <a:pPr lvl="1"/>
            <a:r>
              <a:rPr lang="en-US" dirty="0" smtClean="0"/>
              <a:t>Do Not Check-In Binaries</a:t>
            </a:r>
          </a:p>
          <a:p>
            <a:pPr lvl="1"/>
            <a:r>
              <a:rPr lang="en-US" b="1" dirty="0" err="1" smtClean="0"/>
              <a:t>NuGet</a:t>
            </a:r>
            <a:r>
              <a:rPr lang="en-US" b="1" dirty="0" smtClean="0"/>
              <a:t> will solve this problem for us.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2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4" y="457200"/>
            <a:ext cx="8229600" cy="1143000"/>
          </a:xfrm>
        </p:spPr>
        <p:txBody>
          <a:bodyPr/>
          <a:lstStyle/>
          <a:p>
            <a:r>
              <a:rPr lang="en-US" dirty="0" err="1" smtClean="0"/>
              <a:t>SelectionHelper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509" y="1600200"/>
            <a:ext cx="8229600" cy="3840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Framework,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SelectionHelper</a:t>
            </a:r>
            <a:r>
              <a:rPr lang="en-US" dirty="0" smtClean="0"/>
              <a:t> that provide following functionalities</a:t>
            </a:r>
          </a:p>
          <a:p>
            <a:pPr lvl="2"/>
            <a:r>
              <a:rPr lang="en-US" dirty="0" err="1" smtClean="0"/>
              <a:t>IsTestSelected</a:t>
            </a:r>
            <a:endParaRPr lang="en-US" dirty="0" smtClean="0"/>
          </a:p>
          <a:p>
            <a:pPr lvl="2"/>
            <a:r>
              <a:rPr lang="en-US" dirty="0" err="1" smtClean="0"/>
              <a:t>IsSuiteSelected</a:t>
            </a:r>
            <a:endParaRPr lang="en-US" dirty="0" smtClean="0"/>
          </a:p>
          <a:p>
            <a:pPr lvl="2"/>
            <a:r>
              <a:rPr lang="en-US" dirty="0" err="1" smtClean="0"/>
              <a:t>GetTestData</a:t>
            </a:r>
            <a:endParaRPr lang="en-US" dirty="0" smtClean="0"/>
          </a:p>
          <a:p>
            <a:pPr lvl="1"/>
            <a:r>
              <a:rPr lang="en-US" dirty="0" smtClean="0"/>
              <a:t>Remove </a:t>
            </a:r>
            <a:r>
              <a:rPr lang="en-US" dirty="0" err="1" smtClean="0"/>
              <a:t>HardCoding</a:t>
            </a:r>
            <a:r>
              <a:rPr lang="en-US" dirty="0" smtClean="0"/>
              <a:t> of </a:t>
            </a:r>
            <a:r>
              <a:rPr lang="en-US" dirty="0" err="1" smtClean="0"/>
              <a:t>ExcelSheetName</a:t>
            </a:r>
            <a:r>
              <a:rPr lang="en-US" dirty="0" smtClean="0"/>
              <a:t> and </a:t>
            </a:r>
            <a:r>
              <a:rPr lang="en-US" dirty="0" err="1" smtClean="0"/>
              <a:t>ColumnNames</a:t>
            </a:r>
            <a:r>
              <a:rPr lang="en-US" smtClean="0"/>
              <a:t>.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TestAutomation</a:t>
            </a:r>
            <a:r>
              <a:rPr lang="en-US" dirty="0" smtClean="0"/>
              <a:t> Project,</a:t>
            </a:r>
          </a:p>
          <a:p>
            <a:pPr lvl="1"/>
            <a:r>
              <a:rPr lang="en-US" dirty="0" smtClean="0"/>
              <a:t>Remove Hardcoding of </a:t>
            </a:r>
            <a:r>
              <a:rPr lang="en-US" dirty="0" err="1" smtClean="0"/>
              <a:t>FilePaths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4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873" y="304800"/>
            <a:ext cx="8229600" cy="1143000"/>
          </a:xfrm>
        </p:spPr>
        <p:txBody>
          <a:bodyPr/>
          <a:lstStyle/>
          <a:p>
            <a:r>
              <a:rPr lang="en-US" dirty="0" smtClean="0"/>
              <a:t>Data Driven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Attribute</a:t>
            </a:r>
          </a:p>
          <a:p>
            <a:pPr lvl="1"/>
            <a:r>
              <a:rPr lang="en-US" dirty="0" smtClean="0"/>
              <a:t>[Test</a:t>
            </a:r>
            <a:r>
              <a:rPr lang="en-US" dirty="0"/>
              <a:t>, </a:t>
            </a:r>
            <a:r>
              <a:rPr lang="en-US" dirty="0" err="1"/>
              <a:t>TestCaseSource</a:t>
            </a:r>
            <a:r>
              <a:rPr lang="en-US" dirty="0" smtClean="0"/>
              <a:t>(“</a:t>
            </a:r>
            <a:r>
              <a:rPr lang="en-US" dirty="0" err="1" smtClean="0"/>
              <a:t>TestDataFun</a:t>
            </a:r>
            <a:r>
              <a:rPr lang="en-US" dirty="0" smtClean="0"/>
              <a:t>")]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5873" y="3505200"/>
            <a:ext cx="74676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&lt;Dictionary&lt;String, String&gt;&gt;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TestDataFun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List&lt;Dictionary&lt;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String,String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tdList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tdList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yield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60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4" y="457200"/>
            <a:ext cx="8229600" cy="1143000"/>
          </a:xfrm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509" y="1600200"/>
            <a:ext cx="8229600" cy="38401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ValidateRunMode</a:t>
            </a:r>
            <a:r>
              <a:rPr lang="en-US" dirty="0" smtClean="0"/>
              <a:t> for </a:t>
            </a:r>
            <a:r>
              <a:rPr lang="en-US" dirty="0" err="1" smtClean="0"/>
              <a:t>testName</a:t>
            </a:r>
            <a:r>
              <a:rPr lang="en-US" dirty="0" smtClean="0"/>
              <a:t>, </a:t>
            </a:r>
            <a:r>
              <a:rPr lang="en-US" dirty="0" err="1" smtClean="0"/>
              <a:t>SuiteName</a:t>
            </a:r>
            <a:r>
              <a:rPr lang="en-US" dirty="0" smtClean="0"/>
              <a:t> combination</a:t>
            </a:r>
          </a:p>
          <a:p>
            <a:endParaRPr lang="en-US" dirty="0" smtClean="0"/>
          </a:p>
          <a:p>
            <a:r>
              <a:rPr lang="en-US" dirty="0" err="1" smtClean="0"/>
              <a:t>Nunit</a:t>
            </a:r>
            <a:r>
              <a:rPr lang="en-US" dirty="0" smtClean="0"/>
              <a:t> Command Line Execution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 err="1" smtClean="0"/>
              <a:t>Nunit</a:t>
            </a:r>
            <a:r>
              <a:rPr lang="en-US" dirty="0"/>
              <a:t>-Console </a:t>
            </a:r>
            <a:r>
              <a:rPr lang="en-US" dirty="0" smtClean="0"/>
              <a:t>[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://nunit.org/?</a:t>
            </a:r>
            <a:r>
              <a:rPr lang="en-US" dirty="0" smtClean="0">
                <a:hlinkClick r:id="rId2"/>
              </a:rPr>
              <a:t>p=download</a:t>
            </a:r>
            <a:r>
              <a:rPr lang="en-US" dirty="0" smtClean="0"/>
              <a:t>]</a:t>
            </a:r>
          </a:p>
          <a:p>
            <a:pPr lvl="1"/>
            <a:r>
              <a:rPr lang="fr-FR" dirty="0" smtClean="0">
                <a:hlinkClick r:id="rId3"/>
              </a:rPr>
              <a:t>http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www.nunit.org/index.php?p=consoleCommandLine&amp;r=2.6.3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en-US" dirty="0" smtClean="0"/>
              <a:t>Reporting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 err="1" smtClean="0"/>
              <a:t>ReportUnit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://relevantcodes.com/reportunit-report-generator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ReportUnit.exe </a:t>
            </a:r>
            <a:r>
              <a:rPr lang="en-US" dirty="0"/>
              <a:t>TestResult.xml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8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47750"/>
            <a:ext cx="8229600" cy="838200"/>
          </a:xfrm>
        </p:spPr>
        <p:txBody>
          <a:bodyPr/>
          <a:lstStyle/>
          <a:p>
            <a:r>
              <a:rPr lang="en-US" dirty="0" err="1" smtClean="0"/>
              <a:t>App.config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87354"/>
            <a:ext cx="8340745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 ?&gt;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&lt;configuration&gt;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1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configSections</a:t>
            </a:r>
            <a:r>
              <a:rPr lang="en-US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&lt;section name="log4net" type="log4net.Config.Log4NetConfigurationSectionHandler, log4net" /&gt;</a:t>
            </a:r>
          </a:p>
          <a:p>
            <a:r>
              <a:rPr lang="en-US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1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configSections</a:t>
            </a:r>
            <a:r>
              <a:rPr lang="en-US" sz="11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1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&lt;log4net&gt;</a:t>
            </a:r>
          </a:p>
          <a:p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US" sz="11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ConsoleAppender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type="log4net.Appender.ConsoleAppender" &gt;</a:t>
            </a:r>
          </a:p>
          <a:p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&lt;layout type="log4net.Layout.PatternLayout"&gt;</a:t>
            </a:r>
          </a:p>
          <a:p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1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conversionPattern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value="%date [%thread] %level %logger - %</a:t>
            </a:r>
            <a:r>
              <a:rPr lang="en-US" sz="11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message%newline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&lt;/layout&gt;</a:t>
            </a:r>
          </a:p>
          <a:p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1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RollingFileAppender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type="log4net.Appender.RollingFileAppender"&gt;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&lt;file value="Application.log" /&gt;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appendToFile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value="false" /&gt;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maximumFileSize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value="5MB" /&gt;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staticLogFileName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value="true" /&gt;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&lt;layout type="log4net.Layout.PatternLayout"&gt;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conversionPattern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value="%date [%thread] %level %logger - %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message%newline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&lt;/layout&gt;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&lt;root&gt;</a:t>
            </a:r>
          </a:p>
          <a:p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&lt;level value="DEBUG" /&gt;</a:t>
            </a:r>
          </a:p>
          <a:p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-ref ref="</a:t>
            </a:r>
            <a:r>
              <a:rPr lang="en-US" sz="11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ConsoleAppender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appender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-ref ref="</a:t>
            </a:r>
            <a:r>
              <a:rPr lang="en-US" sz="11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RollingFileAppender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&lt;/root&gt;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&lt;/log4net&gt;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17456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Flexibility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File</a:t>
            </a:r>
          </a:p>
          <a:p>
            <a:r>
              <a:rPr lang="en-US" dirty="0" smtClean="0"/>
              <a:t>Selective Test Execution</a:t>
            </a:r>
          </a:p>
          <a:p>
            <a:r>
              <a:rPr lang="en-US" dirty="0"/>
              <a:t>Logging</a:t>
            </a:r>
          </a:p>
          <a:p>
            <a:r>
              <a:rPr lang="en-US" dirty="0" smtClean="0"/>
              <a:t>Parallel Test Execution</a:t>
            </a:r>
          </a:p>
          <a:p>
            <a:r>
              <a:rPr lang="en-US" dirty="0" smtClean="0"/>
              <a:t>Test Listeners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5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/>
          </a:p>
          <a:p>
            <a:r>
              <a:rPr lang="en-US" dirty="0"/>
              <a:t>End Goal</a:t>
            </a:r>
          </a:p>
          <a:p>
            <a:r>
              <a:rPr lang="en-US" dirty="0"/>
              <a:t>-- Logging [[LOG4NET]]</a:t>
            </a:r>
          </a:p>
          <a:p>
            <a:r>
              <a:rPr lang="en-US" dirty="0"/>
              <a:t>-- Automating Test Cases [[SELENIUM, C#]]</a:t>
            </a:r>
          </a:p>
          <a:p>
            <a:r>
              <a:rPr lang="en-US" dirty="0"/>
              <a:t>-- Building DD Framework   [[OOP CONCEPTS, DATA HANDLING]]</a:t>
            </a:r>
          </a:p>
          <a:p>
            <a:r>
              <a:rPr lang="en-US" dirty="0"/>
              <a:t>-- Collaborative Development [[GITHUB]]</a:t>
            </a:r>
          </a:p>
          <a:p>
            <a:r>
              <a:rPr lang="en-US" dirty="0"/>
              <a:t>-- Distributed Execution  [[GRID]]</a:t>
            </a:r>
          </a:p>
          <a:p>
            <a:r>
              <a:rPr lang="en-US" dirty="0"/>
              <a:t>-- Continuous Integration [[JENKINS]]</a:t>
            </a:r>
          </a:p>
          <a:p>
            <a:r>
              <a:rPr lang="en-US" dirty="0"/>
              <a:t>-- Automated Reporting   [[JENKINS]]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EXCEL SHEET</a:t>
            </a:r>
          </a:p>
          <a:p>
            <a:r>
              <a:rPr lang="en-US" dirty="0"/>
              <a:t>-- One Excel Workbook Per Suite</a:t>
            </a:r>
          </a:p>
          <a:p>
            <a:r>
              <a:rPr lang="en-US" dirty="0"/>
              <a:t>-- One Sheet Per </a:t>
            </a:r>
            <a:r>
              <a:rPr lang="en-US" dirty="0" err="1"/>
              <a:t>TestSelection</a:t>
            </a:r>
            <a:endParaRPr lang="en-US" dirty="0"/>
          </a:p>
          <a:p>
            <a:r>
              <a:rPr lang="en-US" dirty="0"/>
              <a:t>-- One Sheet Per </a:t>
            </a:r>
            <a:r>
              <a:rPr lang="en-US" dirty="0" err="1"/>
              <a:t>TestData</a:t>
            </a:r>
            <a:r>
              <a:rPr lang="en-US" dirty="0"/>
              <a:t> for all tests of a Suite</a:t>
            </a:r>
          </a:p>
          <a:p>
            <a:r>
              <a:rPr lang="en-US" dirty="0"/>
              <a:t>-- One Excel Workbook for All Suites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 Core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5374</TotalTime>
  <Words>549</Words>
  <Application>Microsoft Office PowerPoint</Application>
  <PresentationFormat>On-screen Show (4:3)</PresentationFormat>
  <Paragraphs>127</Paragraphs>
  <Slides>10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Wingdings</vt:lpstr>
      <vt:lpstr>Office Theme</vt:lpstr>
      <vt:lpstr>Module – 20</vt:lpstr>
      <vt:lpstr>Framework Goals</vt:lpstr>
      <vt:lpstr>Getting Started</vt:lpstr>
      <vt:lpstr>SelectionHelper</vt:lpstr>
      <vt:lpstr>Data Driven Test</vt:lpstr>
      <vt:lpstr>Next Steps</vt:lpstr>
      <vt:lpstr>Logging</vt:lpstr>
      <vt:lpstr>Execution Flexibility</vt:lpstr>
      <vt:lpstr>PowerPoint Presentation</vt:lpstr>
      <vt:lpstr>Thank You 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Log4Net</dc:title>
  <dc:creator>Sandeep</dc:creator>
  <cp:lastModifiedBy>Sandeep Wadhwa</cp:lastModifiedBy>
  <cp:revision>843</cp:revision>
  <dcterms:created xsi:type="dcterms:W3CDTF">2014-11-04T01:44:02Z</dcterms:created>
  <dcterms:modified xsi:type="dcterms:W3CDTF">2015-11-22T19:31:51Z</dcterms:modified>
</cp:coreProperties>
</file>