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Nunito"/>
      <p:regular r:id="rId19"/>
      <p:bold r:id="rId20"/>
      <p:italic r:id="rId21"/>
      <p:boldItalic r:id="rId22"/>
    </p:embeddedFont>
    <p:embeddedFont>
      <p:font typeface="Nunito Medium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22" Type="http://schemas.openxmlformats.org/officeDocument/2006/relationships/font" Target="fonts/Nunito-boldItalic.fntdata"/><Relationship Id="rId21" Type="http://schemas.openxmlformats.org/officeDocument/2006/relationships/font" Target="fonts/Nunito-italic.fntdata"/><Relationship Id="rId24" Type="http://schemas.openxmlformats.org/officeDocument/2006/relationships/font" Target="fonts/NunitoMedium-bold.fntdata"/><Relationship Id="rId23" Type="http://schemas.openxmlformats.org/officeDocument/2006/relationships/font" Target="fonts/NunitoMedium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NunitoMedium-boldItalic.fntdata"/><Relationship Id="rId25" Type="http://schemas.openxmlformats.org/officeDocument/2006/relationships/font" Target="fonts/NunitoMedium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Roboto-regular.fntdata"/><Relationship Id="rId14" Type="http://schemas.openxmlformats.org/officeDocument/2006/relationships/slide" Target="slides/slide8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Nunito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07e096540_2_11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3507e096540_2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507e096540_2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3507e096540_2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507e096540_2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3507e096540_2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507e0965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3507e0965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07e09654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3507e09654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507e096540_2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3507e096540_2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07e09654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3507e09654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507e096540_2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g3507e096540_2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4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4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" name="Google Shape;59;p1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60" name="Google Shape;60;p14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" name="Google Shape;63;p14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64" name="Google Shape;64;p14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" name="Google Shape;67;p14"/>
          <p:cNvGrpSpPr/>
          <p:nvPr/>
        </p:nvGrpSpPr>
        <p:grpSpPr>
          <a:xfrm>
            <a:off x="7057468" y="5088"/>
            <a:ext cx="1851281" cy="752108"/>
            <a:chOff x="6917201" y="0"/>
            <a:chExt cx="2227776" cy="863400"/>
          </a:xfrm>
        </p:grpSpPr>
        <p:sp>
          <p:nvSpPr>
            <p:cNvPr id="68" name="Google Shape;68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" name="Google Shape;71;p14"/>
          <p:cNvGrpSpPr/>
          <p:nvPr/>
        </p:nvGrpSpPr>
        <p:grpSpPr>
          <a:xfrm>
            <a:off x="6553032" y="4217852"/>
            <a:ext cx="2389067" cy="925737"/>
            <a:chOff x="6917201" y="0"/>
            <a:chExt cx="2227776" cy="863400"/>
          </a:xfrm>
        </p:grpSpPr>
        <p:sp>
          <p:nvSpPr>
            <p:cNvPr id="72" name="Google Shape;72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" name="Google Shape;75;p14"/>
          <p:cNvGrpSpPr/>
          <p:nvPr/>
        </p:nvGrpSpPr>
        <p:grpSpPr>
          <a:xfrm>
            <a:off x="199149" y="4055652"/>
            <a:ext cx="2795413" cy="1083308"/>
            <a:chOff x="6917201" y="0"/>
            <a:chExt cx="2227776" cy="863400"/>
          </a:xfrm>
        </p:grpSpPr>
        <p:sp>
          <p:nvSpPr>
            <p:cNvPr id="76" name="Google Shape;76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" name="Google Shape;79;p1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80" name="Google Shape;80;p14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8" name="Google Shape;88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" name="Google Shape;91;p16"/>
          <p:cNvGrpSpPr/>
          <p:nvPr/>
        </p:nvGrpSpPr>
        <p:grpSpPr>
          <a:xfrm>
            <a:off x="5594191" y="3961115"/>
            <a:ext cx="2910144" cy="1182340"/>
            <a:chOff x="6917201" y="0"/>
            <a:chExt cx="2227776" cy="863400"/>
          </a:xfrm>
        </p:grpSpPr>
        <p:sp>
          <p:nvSpPr>
            <p:cNvPr id="92" name="Google Shape;92;p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" name="Google Shape;95;p16"/>
          <p:cNvGrpSpPr/>
          <p:nvPr/>
        </p:nvGrpSpPr>
        <p:grpSpPr>
          <a:xfrm>
            <a:off x="199149" y="2"/>
            <a:ext cx="2795413" cy="1083308"/>
            <a:chOff x="6917201" y="0"/>
            <a:chExt cx="2227776" cy="863400"/>
          </a:xfrm>
        </p:grpSpPr>
        <p:sp>
          <p:nvSpPr>
            <p:cNvPr id="96" name="Google Shape;96;p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" name="Google Shape;99;p16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0" name="Google Shape;100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7" name="Google Shape;107;p17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4" name="Google Shape;114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9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0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5" name="Google Shape;125;p20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126" name="Google Shape;126;p20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0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0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9" name="Google Shape;129;p2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0" name="Google Shape;130;p20"/>
          <p:cNvGrpSpPr/>
          <p:nvPr/>
        </p:nvGrpSpPr>
        <p:grpSpPr>
          <a:xfrm>
            <a:off x="34934" y="4522125"/>
            <a:ext cx="1593305" cy="617072"/>
            <a:chOff x="6917201" y="0"/>
            <a:chExt cx="2227776" cy="863400"/>
          </a:xfrm>
        </p:grpSpPr>
        <p:sp>
          <p:nvSpPr>
            <p:cNvPr id="131" name="Google Shape;131;p2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0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4" name="Google Shape;134;p20"/>
          <p:cNvGrpSpPr/>
          <p:nvPr/>
        </p:nvGrpSpPr>
        <p:grpSpPr>
          <a:xfrm>
            <a:off x="5886353" y="1243"/>
            <a:ext cx="3257454" cy="1261514"/>
            <a:chOff x="6917201" y="0"/>
            <a:chExt cx="2227776" cy="863400"/>
          </a:xfrm>
        </p:grpSpPr>
        <p:sp>
          <p:nvSpPr>
            <p:cNvPr id="135" name="Google Shape;135;p2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0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8" name="Google Shape;138;p20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39" name="Google Shape;139;p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1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1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5" name="Google Shape;145;p21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6" name="Google Shape;146;p21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7" name="Google Shape;147;p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53" name="Google Shape;153;p2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6" name="Google Shape;156;p23"/>
          <p:cNvGrpSpPr/>
          <p:nvPr/>
        </p:nvGrpSpPr>
        <p:grpSpPr>
          <a:xfrm>
            <a:off x="5959222" y="4119576"/>
            <a:ext cx="2520951" cy="1024165"/>
            <a:chOff x="6917201" y="0"/>
            <a:chExt cx="2227776" cy="863400"/>
          </a:xfrm>
        </p:grpSpPr>
        <p:sp>
          <p:nvSpPr>
            <p:cNvPr id="157" name="Google Shape;157;p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0" name="Google Shape;160;p23"/>
          <p:cNvGrpSpPr/>
          <p:nvPr/>
        </p:nvGrpSpPr>
        <p:grpSpPr>
          <a:xfrm>
            <a:off x="199149" y="2"/>
            <a:ext cx="2795413" cy="1083308"/>
            <a:chOff x="6917201" y="0"/>
            <a:chExt cx="2227776" cy="863400"/>
          </a:xfrm>
        </p:grpSpPr>
        <p:sp>
          <p:nvSpPr>
            <p:cNvPr id="161" name="Google Shape;161;p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4" name="Google Shape;164;p23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5" name="Google Shape;165;p23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66" name="Google Shape;166;p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b="0" i="0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Ashantfet/AI_3.gi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LAakrBP6OUWuVDOBmuUlKMAASrOsig9u/view" TargetMode="External"/><Relationship Id="rId4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LAakrBP6OUWuVDOBmuUlKMAASrOsig9u/view" TargetMode="External"/><Relationship Id="rId4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ctrTitle"/>
          </p:nvPr>
        </p:nvSpPr>
        <p:spPr>
          <a:xfrm>
            <a:off x="311700" y="744575"/>
            <a:ext cx="8520600" cy="37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96977"/>
              <a:buNone/>
            </a:pPr>
            <a:r>
              <a:rPr b="1" lang="en" sz="2933"/>
              <a:t> Implementation of Minimax, Alpha-Beta Pruning, and Random Agent in Slime Volleyball</a:t>
            </a:r>
            <a:br>
              <a:rPr b="1" lang="en" sz="1600"/>
            </a:br>
            <a:endParaRPr b="1" sz="16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5200"/>
              <a:buNone/>
            </a:pPr>
            <a:br>
              <a:rPr lang="en" sz="1100"/>
            </a:br>
            <a:endParaRPr sz="1100"/>
          </a:p>
          <a:p>
            <a:pPr indent="-29146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" sz="1100"/>
              <a:t>TEAM:</a:t>
            </a:r>
            <a:r>
              <a:rPr lang="en" sz="1100"/>
              <a:t> SANDEEP KUMAR (CS24M112)   ,  ABHISHEK KUMAR (CS24M120) </a:t>
            </a:r>
            <a:endParaRPr sz="1100"/>
          </a:p>
          <a:p>
            <a:pPr indent="-2914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1100"/>
              <a:t>Submission Date:</a:t>
            </a:r>
            <a:r>
              <a:rPr lang="en" sz="1100"/>
              <a:t> 30/04/2025</a:t>
            </a:r>
            <a:endParaRPr sz="1100"/>
          </a:p>
          <a:p>
            <a:pPr indent="-2914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1100"/>
              <a:t>Course Name:</a:t>
            </a:r>
            <a:r>
              <a:rPr lang="en" sz="1100"/>
              <a:t> AI</a:t>
            </a:r>
            <a:endParaRPr sz="1100"/>
          </a:p>
          <a:p>
            <a:pPr indent="-2914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1100"/>
              <a:t>Instructor Name:</a:t>
            </a:r>
            <a:r>
              <a:rPr lang="en" sz="1100"/>
              <a:t> </a:t>
            </a:r>
            <a:r>
              <a:rPr lang="en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Ajin George Joseph</a:t>
            </a:r>
            <a:endParaRPr sz="1100"/>
          </a:p>
          <a:p>
            <a:pPr indent="-2914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1100"/>
              <a:t>GitHub Repo:</a:t>
            </a:r>
            <a:r>
              <a:rPr lang="en" sz="1100"/>
              <a:t>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https://github.com/Ashantfet/AI_3.git</a:t>
            </a:r>
            <a:endParaRPr sz="1100"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52052"/>
              <a:buNone/>
            </a:pPr>
            <a:r>
              <a:t/>
            </a:r>
            <a:endParaRPr/>
          </a:p>
        </p:txBody>
      </p:sp>
      <p:sp>
        <p:nvSpPr>
          <p:cNvPr id="174" name="Google Shape;174;p25"/>
          <p:cNvSpPr txBox="1"/>
          <p:nvPr>
            <p:ph idx="1" type="subTitle"/>
          </p:nvPr>
        </p:nvSpPr>
        <p:spPr>
          <a:xfrm>
            <a:off x="580850" y="41200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819150" y="548888"/>
            <a:ext cx="7505700" cy="7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700"/>
              <a:t>Problem Statement &amp; Environment Overview</a:t>
            </a:r>
            <a:endParaRPr sz="4400"/>
          </a:p>
        </p:txBody>
      </p:sp>
      <p:sp>
        <p:nvSpPr>
          <p:cNvPr id="180" name="Google Shape;180;p26"/>
          <p:cNvSpPr txBox="1"/>
          <p:nvPr>
            <p:ph idx="1" type="body"/>
          </p:nvPr>
        </p:nvSpPr>
        <p:spPr>
          <a:xfrm>
            <a:off x="819150" y="1492313"/>
            <a:ext cx="7505700" cy="3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Objective: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799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Implement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Minimax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Alpha-Beta Pruning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algorithms to control agents in the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Slime Volleyball (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Slime Volley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-v0)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environment and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compare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their performance with a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Random Agent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Environment Highlights: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799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Dynamic 2-player game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involving physics-based interactions (movement, jumping, ball behavior).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799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agent tries to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score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by hitting the ball over the opponent.</a:t>
            </a:r>
            <a:b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Goals: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799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intelligent agents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capable of strategic decision-making.</a:t>
            </a:r>
            <a:b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Evaluate and compare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performance of Minimax, Alpha-Beta Pruning, and Random strategies.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99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700"/>
              <a:t>Algorithms Overview</a:t>
            </a:r>
            <a:endParaRPr sz="2700"/>
          </a:p>
        </p:txBody>
      </p:sp>
      <p:sp>
        <p:nvSpPr>
          <p:cNvPr id="186" name="Google Shape;186;p2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250"/>
              <a:buNone/>
            </a:pPr>
            <a:r>
              <a:rPr lang="en" sz="1600">
                <a:solidFill>
                  <a:srgbClr val="000000"/>
                </a:solidFill>
                <a:latin typeface="Nunito Medium"/>
                <a:ea typeface="Nunito Medium"/>
                <a:cs typeface="Nunito Medium"/>
                <a:sym typeface="Nunito Medium"/>
              </a:rPr>
              <a:t>Minimax Algorithm</a:t>
            </a:r>
            <a:endParaRPr sz="1600">
              <a:solidFill>
                <a:srgbClr val="000000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 Medium"/>
              <a:buChar char="●"/>
            </a:pPr>
            <a:r>
              <a:rPr lang="en" sz="1600">
                <a:solidFill>
                  <a:srgbClr val="000000"/>
                </a:solidFill>
                <a:latin typeface="Nunito Medium"/>
                <a:ea typeface="Nunito Medium"/>
                <a:cs typeface="Nunito Medium"/>
                <a:sym typeface="Nunito Medium"/>
              </a:rPr>
              <a:t>Classic decision-making algorithm exploring all possible moves up to a fixed depth.</a:t>
            </a:r>
            <a:endParaRPr sz="1600">
              <a:solidFill>
                <a:srgbClr val="000000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Nunito Medium"/>
                <a:ea typeface="Nunito Medium"/>
                <a:cs typeface="Nunito Medium"/>
                <a:sym typeface="Nunito Medium"/>
              </a:rPr>
              <a:t>Evaluation Function: Distance between player and ball (closer = better).</a:t>
            </a:r>
            <a:endParaRPr sz="1600">
              <a:solidFill>
                <a:srgbClr val="000000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Nunito Medium"/>
                <a:ea typeface="Nunito Medium"/>
                <a:cs typeface="Nunito Medium"/>
                <a:sym typeface="Nunito Medium"/>
              </a:rPr>
              <a:t>Depth of Search: 3 levels.</a:t>
            </a:r>
            <a:endParaRPr sz="1600">
              <a:solidFill>
                <a:srgbClr val="000000"/>
              </a:solidFill>
              <a:latin typeface="Nunito Medium"/>
              <a:ea typeface="Nunito Medium"/>
              <a:cs typeface="Nunito Medium"/>
              <a:sym typeface="Nunito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700"/>
              <a:t>Algorithms Overview</a:t>
            </a:r>
            <a:endParaRPr sz="2700"/>
          </a:p>
        </p:txBody>
      </p:sp>
      <p:sp>
        <p:nvSpPr>
          <p:cNvPr id="192" name="Google Shape;192;p28"/>
          <p:cNvSpPr txBox="1"/>
          <p:nvPr>
            <p:ph idx="1" type="body"/>
          </p:nvPr>
        </p:nvSpPr>
        <p:spPr>
          <a:xfrm>
            <a:off x="819150" y="1654550"/>
            <a:ext cx="7505700" cy="29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250"/>
              <a:buNone/>
            </a:pPr>
            <a:r>
              <a:rPr lang="en" sz="1600">
                <a:solidFill>
                  <a:srgbClr val="000000"/>
                </a:solidFill>
                <a:latin typeface="Nunito Medium"/>
                <a:ea typeface="Nunito Medium"/>
                <a:cs typeface="Nunito Medium"/>
                <a:sym typeface="Nunito Medium"/>
              </a:rPr>
              <a:t>Alpha-Beta Pruning</a:t>
            </a:r>
            <a:endParaRPr sz="1600">
              <a:solidFill>
                <a:srgbClr val="000000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Nunito Medium"/>
                <a:ea typeface="Nunito Medium"/>
                <a:cs typeface="Nunito Medium"/>
                <a:sym typeface="Nunito Medium"/>
              </a:rPr>
              <a:t>Optimized Minimax that prunes unnecessary branches to improve efficiency.</a:t>
            </a:r>
            <a:br>
              <a:rPr lang="en" sz="1600">
                <a:solidFill>
                  <a:srgbClr val="000000"/>
                </a:solidFill>
                <a:latin typeface="Nunito Medium"/>
                <a:ea typeface="Nunito Medium"/>
                <a:cs typeface="Nunito Medium"/>
                <a:sym typeface="Nunito Medium"/>
              </a:rPr>
            </a:br>
            <a:endParaRPr sz="1600">
              <a:solidFill>
                <a:srgbClr val="000000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Nunito Medium"/>
                <a:ea typeface="Nunito Medium"/>
                <a:cs typeface="Nunito Medium"/>
                <a:sym typeface="Nunito Medium"/>
              </a:rPr>
              <a:t>Evaluation Function: Same as Minimax.</a:t>
            </a:r>
            <a:br>
              <a:rPr lang="en" sz="1600">
                <a:solidFill>
                  <a:srgbClr val="000000"/>
                </a:solidFill>
                <a:latin typeface="Nunito Medium"/>
                <a:ea typeface="Nunito Medium"/>
                <a:cs typeface="Nunito Medium"/>
                <a:sym typeface="Nunito Medium"/>
              </a:rPr>
            </a:br>
            <a:endParaRPr sz="1600">
              <a:solidFill>
                <a:srgbClr val="000000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Nunito Medium"/>
                <a:ea typeface="Nunito Medium"/>
                <a:cs typeface="Nunito Medium"/>
                <a:sym typeface="Nunito Medium"/>
              </a:rPr>
              <a:t>Depth of Search: 3 levels.</a:t>
            </a:r>
            <a:br>
              <a:rPr lang="en" sz="1600">
                <a:solidFill>
                  <a:srgbClr val="000000"/>
                </a:solidFill>
                <a:latin typeface="Nunito Medium"/>
                <a:ea typeface="Nunito Medium"/>
                <a:cs typeface="Nunito Medium"/>
                <a:sym typeface="Nunito Medium"/>
              </a:rPr>
            </a:br>
            <a:endParaRPr sz="1600">
              <a:solidFill>
                <a:srgbClr val="000000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Nunito Medium"/>
                <a:ea typeface="Nunito Medium"/>
                <a:cs typeface="Nunito Medium"/>
                <a:sym typeface="Nunito Medium"/>
              </a:rPr>
              <a:t>Advantage: Reduced computation time through pruning.</a:t>
            </a:r>
            <a:endParaRPr sz="1600">
              <a:solidFill>
                <a:srgbClr val="000000"/>
              </a:solidFill>
              <a:latin typeface="Nunito Medium"/>
              <a:ea typeface="Nunito Medium"/>
              <a:cs typeface="Nunito Medium"/>
              <a:sym typeface="Nunito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700"/>
              <a:t>Algorithms Overview</a:t>
            </a:r>
            <a:endParaRPr sz="2700"/>
          </a:p>
        </p:txBody>
      </p:sp>
      <p:sp>
        <p:nvSpPr>
          <p:cNvPr id="198" name="Google Shape;198;p2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250"/>
              <a:buNone/>
            </a:pPr>
            <a:r>
              <a:rPr lang="en" sz="1600">
                <a:solidFill>
                  <a:srgbClr val="000000"/>
                </a:solidFill>
                <a:latin typeface="Nunito Medium"/>
                <a:ea typeface="Nunito Medium"/>
                <a:cs typeface="Nunito Medium"/>
                <a:sym typeface="Nunito Medium"/>
              </a:rPr>
              <a:t>Random Agent</a:t>
            </a:r>
            <a:endParaRPr sz="1600">
              <a:solidFill>
                <a:srgbClr val="000000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 Medium"/>
              <a:buChar char="●"/>
            </a:pPr>
            <a:r>
              <a:rPr lang="en" sz="1600">
                <a:solidFill>
                  <a:srgbClr val="000000"/>
                </a:solidFill>
                <a:latin typeface="Nunito Medium"/>
                <a:ea typeface="Nunito Medium"/>
                <a:cs typeface="Nunito Medium"/>
                <a:sym typeface="Nunito Medium"/>
              </a:rPr>
              <a:t>Selects actions randomly from the action set.</a:t>
            </a:r>
            <a:br>
              <a:rPr lang="en" sz="1600">
                <a:solidFill>
                  <a:srgbClr val="000000"/>
                </a:solidFill>
                <a:latin typeface="Nunito Medium"/>
                <a:ea typeface="Nunito Medium"/>
                <a:cs typeface="Nunito Medium"/>
                <a:sym typeface="Nunito Medium"/>
              </a:rPr>
            </a:br>
            <a:endParaRPr sz="1600">
              <a:solidFill>
                <a:srgbClr val="000000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 Medium"/>
              <a:buChar char="●"/>
            </a:pPr>
            <a:r>
              <a:rPr lang="en" sz="1600">
                <a:solidFill>
                  <a:srgbClr val="000000"/>
                </a:solidFill>
                <a:latin typeface="Nunito Medium"/>
                <a:ea typeface="Nunito Medium"/>
                <a:cs typeface="Nunito Medium"/>
                <a:sym typeface="Nunito Medium"/>
              </a:rPr>
              <a:t>Serves as a baseline for performance comparison.</a:t>
            </a:r>
            <a:endParaRPr sz="1600">
              <a:solidFill>
                <a:srgbClr val="000000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600">
              <a:solidFill>
                <a:srgbClr val="000000"/>
              </a:solidFill>
              <a:latin typeface="Nunito Medium"/>
              <a:ea typeface="Nunito Medium"/>
              <a:cs typeface="Nunito Medium"/>
              <a:sym typeface="Nunito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/>
          <p:nvPr>
            <p:ph type="title"/>
          </p:nvPr>
        </p:nvSpPr>
        <p:spPr>
          <a:xfrm>
            <a:off x="764488" y="242125"/>
            <a:ext cx="75057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700"/>
              <a:t>Results &amp; Observations</a:t>
            </a:r>
            <a:endParaRPr b="1" sz="27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3111"/>
              <a:buNone/>
            </a:pPr>
            <a:r>
              <a:t/>
            </a:r>
            <a:endParaRPr sz="2700"/>
          </a:p>
        </p:txBody>
      </p:sp>
      <p:sp>
        <p:nvSpPr>
          <p:cNvPr id="204" name="Google Shape;204;p30"/>
          <p:cNvSpPr txBox="1"/>
          <p:nvPr>
            <p:ph idx="1" type="body"/>
          </p:nvPr>
        </p:nvSpPr>
        <p:spPr>
          <a:xfrm>
            <a:off x="240238" y="1006938"/>
            <a:ext cx="3887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80"/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 Score (Yellow vs Blue):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81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Minimax: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Yellow 0 - Blue 10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80"/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Gameplay Details: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81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Frames Played: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1200 frames per game (~40 seconds at 30 FPS)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80"/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Execution Time: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81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Minimax: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266.04 seconds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80"/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Observations: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81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Minimax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Alpha-Beta Pruning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outperformed the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Random Agent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through strategic decision-making.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2323"/>
              <a:buNone/>
            </a:pPr>
            <a:r>
              <a:t/>
            </a:r>
            <a:endParaRPr b="1" sz="1100">
              <a:solidFill>
                <a:srgbClr val="000000"/>
              </a:solidFill>
            </a:endParaRPr>
          </a:p>
        </p:txBody>
      </p:sp>
      <p:sp>
        <p:nvSpPr>
          <p:cNvPr id="205" name="Google Shape;205;p30"/>
          <p:cNvSpPr txBox="1"/>
          <p:nvPr/>
        </p:nvSpPr>
        <p:spPr>
          <a:xfrm>
            <a:off x="4243263" y="3206675"/>
            <a:ext cx="4719300" cy="16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0"/>
          <p:cNvSpPr txBox="1"/>
          <p:nvPr/>
        </p:nvSpPr>
        <p:spPr>
          <a:xfrm>
            <a:off x="5065263" y="3888875"/>
            <a:ext cx="30753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MINIMAX VIDEO PLAY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0"/>
          <p:cNvSpPr txBox="1"/>
          <p:nvPr/>
        </p:nvSpPr>
        <p:spPr>
          <a:xfrm>
            <a:off x="181438" y="4385550"/>
            <a:ext cx="43359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Note: Blue is the maximizing player (controlled by Minimax/AlphaBeta)</a:t>
            </a:r>
            <a:endParaRPr b="1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p30" title="minimax_game.mp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3050" y="1676600"/>
            <a:ext cx="3850974" cy="169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/>
          <p:nvPr>
            <p:ph type="title"/>
          </p:nvPr>
        </p:nvSpPr>
        <p:spPr>
          <a:xfrm>
            <a:off x="634238" y="250538"/>
            <a:ext cx="7505700" cy="6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700"/>
              <a:t>Results &amp; Observations</a:t>
            </a:r>
            <a:endParaRPr b="1" sz="27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3111"/>
              <a:buNone/>
            </a:pPr>
            <a:r>
              <a:t/>
            </a:r>
            <a:endParaRPr sz="2700"/>
          </a:p>
        </p:txBody>
      </p:sp>
      <p:sp>
        <p:nvSpPr>
          <p:cNvPr id="214" name="Google Shape;214;p31"/>
          <p:cNvSpPr txBox="1"/>
          <p:nvPr>
            <p:ph idx="1" type="body"/>
          </p:nvPr>
        </p:nvSpPr>
        <p:spPr>
          <a:xfrm>
            <a:off x="311688" y="1079438"/>
            <a:ext cx="3887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80"/>
              <a:buNone/>
            </a:pPr>
            <a:r>
              <a:rPr lang="en" sz="1100">
                <a:solidFill>
                  <a:srgbClr val="000000"/>
                </a:solidFill>
                <a:latin typeface="Nunito Medium"/>
                <a:ea typeface="Nunito Medium"/>
                <a:cs typeface="Nunito Medium"/>
                <a:sym typeface="Nunito Medium"/>
              </a:rPr>
              <a:t>Total Score (Yellow vs Blue):</a:t>
            </a:r>
            <a:br>
              <a:rPr lang="en" sz="1100">
                <a:solidFill>
                  <a:srgbClr val="000000"/>
                </a:solidFill>
                <a:latin typeface="Nunito Medium"/>
                <a:ea typeface="Nunito Medium"/>
                <a:cs typeface="Nunito Medium"/>
                <a:sym typeface="Nunito Medium"/>
              </a:rPr>
            </a:br>
            <a:endParaRPr sz="1100">
              <a:solidFill>
                <a:srgbClr val="000000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29848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Nunito Medium"/>
                <a:ea typeface="Nunito Medium"/>
                <a:cs typeface="Nunito Medium"/>
                <a:sym typeface="Nunito Medium"/>
              </a:rPr>
              <a:t>Alpha-Beta: Yellow 0 - Blue 10</a:t>
            </a:r>
            <a:endParaRPr sz="1100">
              <a:solidFill>
                <a:srgbClr val="000000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80"/>
              <a:buNone/>
            </a:pPr>
            <a:r>
              <a:rPr lang="en" sz="1100">
                <a:solidFill>
                  <a:srgbClr val="000000"/>
                </a:solidFill>
                <a:latin typeface="Nunito Medium"/>
                <a:ea typeface="Nunito Medium"/>
                <a:cs typeface="Nunito Medium"/>
                <a:sym typeface="Nunito Medium"/>
              </a:rPr>
              <a:t>Gameplay Details:</a:t>
            </a:r>
            <a:endParaRPr sz="1100">
              <a:solidFill>
                <a:srgbClr val="000000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298481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Nunito Medium"/>
                <a:ea typeface="Nunito Medium"/>
                <a:cs typeface="Nunito Medium"/>
                <a:sym typeface="Nunito Medium"/>
              </a:rPr>
              <a:t>Frames Played: 1200 frames per game (~40 seconds at 30 FPS)</a:t>
            </a:r>
            <a:endParaRPr sz="1100">
              <a:solidFill>
                <a:srgbClr val="000000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80"/>
              <a:buNone/>
            </a:pPr>
            <a:r>
              <a:rPr lang="en" sz="1100">
                <a:solidFill>
                  <a:srgbClr val="000000"/>
                </a:solidFill>
                <a:latin typeface="Nunito Medium"/>
                <a:ea typeface="Nunito Medium"/>
                <a:cs typeface="Nunito Medium"/>
                <a:sym typeface="Nunito Medium"/>
              </a:rPr>
              <a:t>Execution Time:</a:t>
            </a:r>
            <a:br>
              <a:rPr lang="en" sz="1100">
                <a:solidFill>
                  <a:srgbClr val="000000"/>
                </a:solidFill>
                <a:latin typeface="Nunito Medium"/>
                <a:ea typeface="Nunito Medium"/>
                <a:cs typeface="Nunito Medium"/>
                <a:sym typeface="Nunito Medium"/>
              </a:rPr>
            </a:br>
            <a:endParaRPr sz="1100">
              <a:solidFill>
                <a:srgbClr val="000000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29848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Nunito Medium"/>
                <a:ea typeface="Nunito Medium"/>
                <a:cs typeface="Nunito Medium"/>
                <a:sym typeface="Nunito Medium"/>
              </a:rPr>
              <a:t>Alpha-Beta: 123.68 seconds</a:t>
            </a:r>
            <a:endParaRPr sz="1100">
              <a:solidFill>
                <a:srgbClr val="000000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80"/>
              <a:buNone/>
            </a:pPr>
            <a:r>
              <a:rPr lang="en" sz="1100">
                <a:solidFill>
                  <a:srgbClr val="000000"/>
                </a:solidFill>
                <a:latin typeface="Nunito Medium"/>
                <a:ea typeface="Nunito Medium"/>
                <a:cs typeface="Nunito Medium"/>
                <a:sym typeface="Nunito Medium"/>
              </a:rPr>
              <a:t>Key Observations:</a:t>
            </a:r>
            <a:br>
              <a:rPr lang="en" sz="1100">
                <a:solidFill>
                  <a:srgbClr val="000000"/>
                </a:solidFill>
                <a:latin typeface="Nunito Medium"/>
                <a:ea typeface="Nunito Medium"/>
                <a:cs typeface="Nunito Medium"/>
                <a:sym typeface="Nunito Medium"/>
              </a:rPr>
            </a:br>
            <a:endParaRPr sz="1100">
              <a:solidFill>
                <a:srgbClr val="000000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29848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Nunito Medium"/>
                <a:ea typeface="Nunito Medium"/>
                <a:cs typeface="Nunito Medium"/>
                <a:sym typeface="Nunito Medium"/>
              </a:rPr>
              <a:t>Alpha-Beta executed nearly twice as fast as Minimax, highlighting the efficiency of pruning redundant branches.</a:t>
            </a:r>
            <a:endParaRPr sz="1100">
              <a:solidFill>
                <a:srgbClr val="000000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2323"/>
              <a:buNone/>
            </a:pPr>
            <a:r>
              <a:t/>
            </a:r>
            <a:endParaRPr sz="1100">
              <a:solidFill>
                <a:srgbClr val="000000"/>
              </a:solidFill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sp>
        <p:nvSpPr>
          <p:cNvPr id="215" name="Google Shape;215;p31"/>
          <p:cNvSpPr txBox="1"/>
          <p:nvPr/>
        </p:nvSpPr>
        <p:spPr>
          <a:xfrm>
            <a:off x="4113013" y="3198263"/>
            <a:ext cx="4719300" cy="16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1"/>
          <p:cNvSpPr txBox="1"/>
          <p:nvPr/>
        </p:nvSpPr>
        <p:spPr>
          <a:xfrm>
            <a:off x="4483363" y="3833863"/>
            <a:ext cx="3978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ALPHA-BETA VIDEO PLAY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" name="Google Shape;217;p31" title="minimax_game.mp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29113" y="1573813"/>
            <a:ext cx="3887101" cy="188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/>
          <p:nvPr>
            <p:ph type="title"/>
          </p:nvPr>
        </p:nvSpPr>
        <p:spPr>
          <a:xfrm>
            <a:off x="819150" y="383350"/>
            <a:ext cx="7505700" cy="7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SzPts val="3000"/>
              <a:buNone/>
            </a:pPr>
            <a:r>
              <a:rPr b="1" lang="en" sz="2700"/>
              <a:t>Key Takeaways &amp; Challenges</a:t>
            </a:r>
            <a:endParaRPr b="1" sz="2700"/>
          </a:p>
        </p:txBody>
      </p:sp>
      <p:sp>
        <p:nvSpPr>
          <p:cNvPr id="223" name="Google Shape;223;p32"/>
          <p:cNvSpPr txBox="1"/>
          <p:nvPr>
            <p:ph idx="1" type="body"/>
          </p:nvPr>
        </p:nvSpPr>
        <p:spPr>
          <a:xfrm>
            <a:off x="819150" y="1183900"/>
            <a:ext cx="7505700" cy="32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 sz="1100">
                <a:solidFill>
                  <a:srgbClr val="000000"/>
                </a:solidFill>
                <a:latin typeface="Nunito Medium"/>
                <a:ea typeface="Nunito Medium"/>
                <a:cs typeface="Nunito Medium"/>
                <a:sym typeface="Nunito Medium"/>
              </a:rPr>
              <a:t>Minimax vs. Alpha-Beta Pruning</a:t>
            </a:r>
            <a:endParaRPr sz="1100">
              <a:solidFill>
                <a:srgbClr val="000000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298481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Nunito Medium"/>
                <a:ea typeface="Nunito Medium"/>
                <a:cs typeface="Nunito Medium"/>
                <a:sym typeface="Nunito Medium"/>
              </a:rPr>
              <a:t>Alpha-Beta Pruning achieves similar results to Minimax while being significantly faster by pruning irrelevant branches.</a:t>
            </a:r>
            <a:endParaRPr sz="1100">
              <a:solidFill>
                <a:srgbClr val="000000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 sz="1100">
                <a:solidFill>
                  <a:srgbClr val="000000"/>
                </a:solidFill>
                <a:latin typeface="Nunito Medium"/>
                <a:ea typeface="Nunito Medium"/>
                <a:cs typeface="Nunito Medium"/>
                <a:sym typeface="Nunito Medium"/>
              </a:rPr>
              <a:t>Random Agent Behavior</a:t>
            </a:r>
            <a:endParaRPr sz="1100">
              <a:solidFill>
                <a:srgbClr val="000000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298481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Nunito Medium"/>
                <a:ea typeface="Nunito Medium"/>
                <a:cs typeface="Nunito Medium"/>
                <a:sym typeface="Nunito Medium"/>
              </a:rPr>
              <a:t>The Random Agent performs poorly, lacking strategic behavior and consistency.</a:t>
            </a:r>
            <a:endParaRPr sz="1100">
              <a:solidFill>
                <a:srgbClr val="000000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 sz="1100">
                <a:solidFill>
                  <a:srgbClr val="000000"/>
                </a:solidFill>
                <a:latin typeface="Nunito Medium"/>
                <a:ea typeface="Nunito Medium"/>
                <a:cs typeface="Nunito Medium"/>
                <a:sym typeface="Nunito Medium"/>
              </a:rPr>
              <a:t>Evaluation Function</a:t>
            </a:r>
            <a:endParaRPr sz="1100">
              <a:solidFill>
                <a:srgbClr val="000000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298481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Nunito Medium"/>
                <a:ea typeface="Nunito Medium"/>
                <a:cs typeface="Nunito Medium"/>
                <a:sym typeface="Nunito Medium"/>
              </a:rPr>
              <a:t>A simple distance-to-ball heuristic is effective for basic control and decision-making.</a:t>
            </a:r>
            <a:endParaRPr sz="1100">
              <a:solidFill>
                <a:srgbClr val="000000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 sz="1100">
                <a:solidFill>
                  <a:srgbClr val="000000"/>
                </a:solidFill>
                <a:latin typeface="Nunito Medium"/>
                <a:ea typeface="Nunito Medium"/>
                <a:cs typeface="Nunito Medium"/>
                <a:sym typeface="Nunito Medium"/>
              </a:rPr>
              <a:t>Challenges:</a:t>
            </a:r>
            <a:endParaRPr sz="1100">
              <a:solidFill>
                <a:srgbClr val="000000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29848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Nunito Medium"/>
                <a:ea typeface="Nunito Medium"/>
                <a:cs typeface="Nunito Medium"/>
                <a:sym typeface="Nunito Medium"/>
              </a:rPr>
              <a:t>Search Depth Limitation:</a:t>
            </a:r>
            <a:br>
              <a:rPr lang="en" sz="1100">
                <a:solidFill>
                  <a:srgbClr val="000000"/>
                </a:solidFill>
                <a:latin typeface="Nunito Medium"/>
                <a:ea typeface="Nunito Medium"/>
                <a:cs typeface="Nunito Medium"/>
                <a:sym typeface="Nunito Medium"/>
              </a:rPr>
            </a:br>
            <a:r>
              <a:rPr lang="en" sz="1100">
                <a:solidFill>
                  <a:srgbClr val="000000"/>
                </a:solidFill>
                <a:latin typeface="Nunito Medium"/>
                <a:ea typeface="Nunito Medium"/>
                <a:cs typeface="Nunito Medium"/>
                <a:sym typeface="Nunito Medium"/>
              </a:rPr>
              <a:t> Limited depth restricts foresight and complex long-term planning.</a:t>
            </a:r>
            <a:endParaRPr sz="1100">
              <a:latin typeface="Nunito Medium"/>
              <a:ea typeface="Nunito Medium"/>
              <a:cs typeface="Nunito Medium"/>
              <a:sym typeface="Nunito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