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67"/>
  </p:notesMasterIdLst>
  <p:sldIdLst>
    <p:sldId id="267" r:id="rId2"/>
    <p:sldId id="309" r:id="rId3"/>
    <p:sldId id="257" r:id="rId4"/>
    <p:sldId id="258" r:id="rId5"/>
    <p:sldId id="259" r:id="rId6"/>
    <p:sldId id="260" r:id="rId7"/>
    <p:sldId id="268" r:id="rId8"/>
    <p:sldId id="261" r:id="rId9"/>
    <p:sldId id="262" r:id="rId10"/>
    <p:sldId id="263" r:id="rId11"/>
    <p:sldId id="269" r:id="rId12"/>
    <p:sldId id="264" r:id="rId13"/>
    <p:sldId id="265" r:id="rId14"/>
    <p:sldId id="271" r:id="rId15"/>
    <p:sldId id="310" r:id="rId16"/>
    <p:sldId id="311" r:id="rId17"/>
    <p:sldId id="312" r:id="rId18"/>
    <p:sldId id="314" r:id="rId19"/>
    <p:sldId id="315" r:id="rId20"/>
    <p:sldId id="316" r:id="rId21"/>
    <p:sldId id="317" r:id="rId22"/>
    <p:sldId id="318" r:id="rId23"/>
    <p:sldId id="319" r:id="rId24"/>
    <p:sldId id="320" r:id="rId25"/>
    <p:sldId id="321" r:id="rId26"/>
    <p:sldId id="298" r:id="rId27"/>
    <p:sldId id="290" r:id="rId28"/>
    <p:sldId id="291" r:id="rId29"/>
    <p:sldId id="292" r:id="rId30"/>
    <p:sldId id="293" r:id="rId31"/>
    <p:sldId id="294" r:id="rId32"/>
    <p:sldId id="295" r:id="rId33"/>
    <p:sldId id="296" r:id="rId34"/>
    <p:sldId id="297" r:id="rId35"/>
    <p:sldId id="299" r:id="rId36"/>
    <p:sldId id="300" r:id="rId37"/>
    <p:sldId id="301" r:id="rId38"/>
    <p:sldId id="303" r:id="rId39"/>
    <p:sldId id="304" r:id="rId40"/>
    <p:sldId id="305" r:id="rId41"/>
    <p:sldId id="272" r:id="rId42"/>
    <p:sldId id="273" r:id="rId43"/>
    <p:sldId id="274" r:id="rId44"/>
    <p:sldId id="275" r:id="rId45"/>
    <p:sldId id="276" r:id="rId46"/>
    <p:sldId id="277" r:id="rId47"/>
    <p:sldId id="279" r:id="rId48"/>
    <p:sldId id="322" r:id="rId49"/>
    <p:sldId id="280" r:id="rId50"/>
    <p:sldId id="281" r:id="rId51"/>
    <p:sldId id="282" r:id="rId52"/>
    <p:sldId id="285" r:id="rId53"/>
    <p:sldId id="286" r:id="rId54"/>
    <p:sldId id="287" r:id="rId55"/>
    <p:sldId id="323" r:id="rId56"/>
    <p:sldId id="324" r:id="rId57"/>
    <p:sldId id="325" r:id="rId58"/>
    <p:sldId id="326" r:id="rId59"/>
    <p:sldId id="327" r:id="rId60"/>
    <p:sldId id="328" r:id="rId61"/>
    <p:sldId id="330" r:id="rId62"/>
    <p:sldId id="288" r:id="rId63"/>
    <p:sldId id="289" r:id="rId64"/>
    <p:sldId id="306" r:id="rId65"/>
    <p:sldId id="307" r:id="rId66"/>
  </p:sldIdLst>
  <p:sldSz cx="9144000" cy="6858000" type="screen4x3"/>
  <p:notesSz cx="6858000" cy="9144000"/>
  <p:custShowLst>
    <p:custShow name="Custom Show 1" id="0">
      <p:sldLst>
        <p:sld r:id="rId2"/>
        <p:sld r:id="rId4"/>
        <p:sld r:id="rId5"/>
        <p:sld r:id="rId6"/>
        <p:sld r:id="rId7"/>
        <p:sld r:id="rId8"/>
        <p:sld r:id="rId9"/>
        <p:sld r:id="rId10"/>
        <p:sld r:id="rId11"/>
        <p:sld r:id="rId12"/>
        <p:sld r:id="rId13"/>
        <p:sld r:id="rId14"/>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553237F-90BE-457C-B463-4C5D7F3C63DB}">
          <p14:sldIdLst>
            <p14:sldId id="267"/>
            <p14:sldId id="309"/>
            <p14:sldId id="257"/>
          </p14:sldIdLst>
        </p14:section>
        <p14:section name="Untitled Section" id="{932C215D-30F3-4131-9988-4466754CD7F9}">
          <p14:sldIdLst>
            <p14:sldId id="258"/>
            <p14:sldId id="259"/>
            <p14:sldId id="260"/>
            <p14:sldId id="268"/>
            <p14:sldId id="261"/>
            <p14:sldId id="262"/>
            <p14:sldId id="263"/>
            <p14:sldId id="269"/>
            <p14:sldId id="264"/>
            <p14:sldId id="265"/>
            <p14:sldId id="271"/>
            <p14:sldId id="310"/>
            <p14:sldId id="311"/>
            <p14:sldId id="312"/>
            <p14:sldId id="314"/>
            <p14:sldId id="315"/>
            <p14:sldId id="316"/>
            <p14:sldId id="317"/>
            <p14:sldId id="318"/>
            <p14:sldId id="319"/>
            <p14:sldId id="320"/>
            <p14:sldId id="321"/>
            <p14:sldId id="298"/>
            <p14:sldId id="290"/>
            <p14:sldId id="291"/>
            <p14:sldId id="292"/>
            <p14:sldId id="293"/>
            <p14:sldId id="294"/>
            <p14:sldId id="295"/>
            <p14:sldId id="296"/>
            <p14:sldId id="297"/>
            <p14:sldId id="299"/>
            <p14:sldId id="300"/>
            <p14:sldId id="301"/>
            <p14:sldId id="303"/>
            <p14:sldId id="304"/>
            <p14:sldId id="305"/>
            <p14:sldId id="272"/>
            <p14:sldId id="273"/>
            <p14:sldId id="274"/>
            <p14:sldId id="275"/>
            <p14:sldId id="276"/>
            <p14:sldId id="277"/>
            <p14:sldId id="279"/>
            <p14:sldId id="322"/>
            <p14:sldId id="280"/>
            <p14:sldId id="281"/>
            <p14:sldId id="282"/>
            <p14:sldId id="285"/>
            <p14:sldId id="286"/>
            <p14:sldId id="287"/>
            <p14:sldId id="323"/>
            <p14:sldId id="324"/>
            <p14:sldId id="325"/>
            <p14:sldId id="326"/>
            <p14:sldId id="327"/>
            <p14:sldId id="328"/>
            <p14:sldId id="330"/>
            <p14:sldId id="288"/>
            <p14:sldId id="289"/>
            <p14:sldId id="306"/>
            <p14:sldId id="30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15" autoAdjust="0"/>
  </p:normalViewPr>
  <p:slideViewPr>
    <p:cSldViewPr>
      <p:cViewPr varScale="1">
        <p:scale>
          <a:sx n="70" d="100"/>
          <a:sy n="70" d="100"/>
        </p:scale>
        <p:origin x="-1386" y="-90"/>
      </p:cViewPr>
      <p:guideLst>
        <p:guide orient="horz" pos="2160"/>
        <p:guide pos="2880"/>
      </p:guideLst>
    </p:cSldViewPr>
  </p:slideViewPr>
  <p:outlineViewPr>
    <p:cViewPr>
      <p:scale>
        <a:sx n="33" d="100"/>
        <a:sy n="33" d="100"/>
      </p:scale>
      <p:origin x="0" y="12762"/>
    </p:cViewPr>
  </p:outlineViewPr>
  <p:notesTextViewPr>
    <p:cViewPr>
      <p:scale>
        <a:sx n="1" d="1"/>
        <a:sy n="1" d="1"/>
      </p:scale>
      <p:origin x="0" y="0"/>
    </p:cViewPr>
  </p:notesTextViewPr>
  <p:sorterViewPr>
    <p:cViewPr>
      <p:scale>
        <a:sx n="100" d="100"/>
        <a:sy n="100" d="100"/>
      </p:scale>
      <p:origin x="0" y="18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CCF3A7-46EC-433C-9B5B-4FB63168BFE6}" type="datetimeFigureOut">
              <a:rPr lang="en-IN" smtClean="0"/>
              <a:t>17-05-2014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37C735-7BC2-4DD8-919C-AF897500E839}" type="slidenum">
              <a:rPr lang="en-IN" smtClean="0"/>
              <a:t>‹#›</a:t>
            </a:fld>
            <a:endParaRPr lang="en-IN"/>
          </a:p>
        </p:txBody>
      </p:sp>
    </p:spTree>
    <p:extLst>
      <p:ext uri="{BB962C8B-B14F-4D97-AF65-F5344CB8AC3E}">
        <p14:creationId xmlns:p14="http://schemas.microsoft.com/office/powerpoint/2010/main" val="48399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BFB184D-3DF8-45A2-A78D-C69EFEAB4E3C}" type="datetimeFigureOut">
              <a:rPr lang="en-IN" smtClean="0"/>
              <a:t>17-05-2014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BA4E2F-0F43-4B79-AAAD-A91144C660EB}"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FB184D-3DF8-45A2-A78D-C69EFEAB4E3C}" type="datetimeFigureOut">
              <a:rPr lang="en-IN" smtClean="0"/>
              <a:t>17-05-2014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BA4E2F-0F43-4B79-AAAD-A91144C660E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2BFB184D-3DF8-45A2-A78D-C69EFEAB4E3C}" type="datetimeFigureOut">
              <a:rPr lang="en-IN" smtClean="0"/>
              <a:t>17-05-2014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BA4E2F-0F43-4B79-AAAD-A91144C660EB}" type="slidenum">
              <a:rPr lang="en-IN" smtClean="0"/>
              <a:t>‹#›</a:t>
            </a:fld>
            <a:endParaRPr lang="en-IN"/>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FB184D-3DF8-45A2-A78D-C69EFEAB4E3C}" type="datetimeFigureOut">
              <a:rPr lang="en-IN" smtClean="0"/>
              <a:t>17-05-2014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BA4E2F-0F43-4B79-AAAD-A91144C660EB}" type="slidenum">
              <a:rPr lang="en-IN" smtClean="0"/>
              <a:t>‹#›</a:t>
            </a:fld>
            <a:endParaRPr lang="en-IN"/>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FB184D-3DF8-45A2-A78D-C69EFEAB4E3C}" type="datetimeFigureOut">
              <a:rPr lang="en-IN" smtClean="0"/>
              <a:t>17-05-2014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BA4E2F-0F43-4B79-AAAD-A91144C660EB}"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2BFB184D-3DF8-45A2-A78D-C69EFEAB4E3C}" type="datetimeFigureOut">
              <a:rPr lang="en-IN" smtClean="0"/>
              <a:t>17-05-2014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BA4E2F-0F43-4B79-AAAD-A91144C660EB}" type="slidenum">
              <a:rPr lang="en-IN" smtClean="0"/>
              <a:t>‹#›</a:t>
            </a:fld>
            <a:endParaRPr lang="en-IN"/>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BFB184D-3DF8-45A2-A78D-C69EFEAB4E3C}" type="datetimeFigureOut">
              <a:rPr lang="en-IN" smtClean="0"/>
              <a:t>17-05-2014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CBA4E2F-0F43-4B79-AAAD-A91144C660EB}"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BFB184D-3DF8-45A2-A78D-C69EFEAB4E3C}" type="datetimeFigureOut">
              <a:rPr lang="en-IN" smtClean="0"/>
              <a:t>17-05-2014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CBA4E2F-0F43-4B79-AAAD-A91144C660E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2BFB184D-3DF8-45A2-A78D-C69EFEAB4E3C}" type="datetimeFigureOut">
              <a:rPr lang="en-IN" smtClean="0"/>
              <a:t>17-05-2014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CBA4E2F-0F43-4B79-AAAD-A91144C660E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2BFB184D-3DF8-45A2-A78D-C69EFEAB4E3C}" type="datetimeFigureOut">
              <a:rPr lang="en-IN" smtClean="0"/>
              <a:t>17-05-2014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BA4E2F-0F43-4B79-AAAD-A91144C660EB}" type="slidenum">
              <a:rPr lang="en-IN" smtClean="0"/>
              <a:t>‹#›</a:t>
            </a:fld>
            <a:endParaRPr lang="en-IN"/>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FB184D-3DF8-45A2-A78D-C69EFEAB4E3C}" type="datetimeFigureOut">
              <a:rPr lang="en-IN" smtClean="0"/>
              <a:t>17-05-2014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BA4E2F-0F43-4B79-AAAD-A91144C660EB}" type="slidenum">
              <a:rPr lang="en-IN" smtClean="0"/>
              <a:t>‹#›</a:t>
            </a:fld>
            <a:endParaRPr lang="en-IN"/>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2BFB184D-3DF8-45A2-A78D-C69EFEAB4E3C}" type="datetimeFigureOut">
              <a:rPr lang="en-IN" smtClean="0"/>
              <a:t>17-05-2014</a:t>
            </a:fld>
            <a:endParaRPr lang="en-IN"/>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IN"/>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3CBA4E2F-0F43-4B79-AAAD-A91144C660EB}" type="slidenum">
              <a:rPr lang="en-IN" smtClean="0"/>
              <a:t>‹#›</a:t>
            </a:fld>
            <a:endParaRPr lang="en-IN"/>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6604" y="980730"/>
            <a:ext cx="7772400" cy="936103"/>
          </a:xfrm>
        </p:spPr>
        <p:txBody>
          <a:bodyPr>
            <a:normAutofit fontScale="90000"/>
          </a:bodyPr>
          <a:lstStyle/>
          <a:p>
            <a:r>
              <a:rPr lang="en-US" sz="2000" b="1" dirty="0"/>
              <a:t>GENBA SOPANRAO MOZE COLLEGE OF ENGINEERING</a:t>
            </a:r>
            <a:r>
              <a:rPr lang="en-IN" sz="2000" b="1" dirty="0"/>
              <a:t/>
            </a:r>
            <a:br>
              <a:rPr lang="en-IN" sz="2000" b="1" dirty="0"/>
            </a:br>
            <a:r>
              <a:rPr lang="en-US" sz="2000" b="1" dirty="0"/>
              <a:t>BALEWADI, PUNE-411045.</a:t>
            </a:r>
            <a:r>
              <a:rPr lang="en-IN" sz="2000" b="1" dirty="0"/>
              <a:t/>
            </a:r>
            <a:br>
              <a:rPr lang="en-IN" sz="2000" b="1" dirty="0"/>
            </a:br>
            <a:endParaRPr lang="en-IN" sz="2000" dirty="0"/>
          </a:p>
        </p:txBody>
      </p:sp>
      <p:sp>
        <p:nvSpPr>
          <p:cNvPr id="3" name="Subtitle 2"/>
          <p:cNvSpPr>
            <a:spLocks noGrp="1"/>
          </p:cNvSpPr>
          <p:nvPr>
            <p:ph type="subTitle" idx="1"/>
          </p:nvPr>
        </p:nvSpPr>
        <p:spPr>
          <a:xfrm>
            <a:off x="1259632" y="1844825"/>
            <a:ext cx="6552728" cy="4680520"/>
          </a:xfrm>
          <a:noFill/>
          <a:ln>
            <a:noFill/>
          </a:ln>
        </p:spPr>
        <p:txBody>
          <a:bodyPr>
            <a:normAutofit lnSpcReduction="10000"/>
          </a:bodyPr>
          <a:lstStyle/>
          <a:p>
            <a:r>
              <a:rPr lang="en-US" sz="2000" b="1" cap="small" dirty="0" smtClean="0">
                <a:solidFill>
                  <a:schemeClr val="tx1"/>
                </a:solidFill>
                <a:latin typeface="+mj-lt"/>
              </a:rPr>
              <a:t> PROJECT REPORT  ON</a:t>
            </a:r>
            <a:endParaRPr lang="en-IN" sz="2000" b="1" dirty="0" smtClean="0">
              <a:solidFill>
                <a:schemeClr val="tx1"/>
              </a:solidFill>
              <a:latin typeface="+mj-lt"/>
            </a:endParaRPr>
          </a:p>
          <a:p>
            <a:r>
              <a:rPr lang="en-US" sz="2800" b="1" i="1" dirty="0" smtClean="0">
                <a:solidFill>
                  <a:schemeClr val="accent6">
                    <a:lumMod val="75000"/>
                  </a:schemeClr>
                </a:solidFill>
                <a:effectLst>
                  <a:outerShdw blurRad="38100" dist="38100" dir="2700000" algn="tl">
                    <a:srgbClr val="000000">
                      <a:alpha val="43137"/>
                    </a:srgbClr>
                  </a:outerShdw>
                </a:effectLst>
                <a:latin typeface="+mj-lt"/>
              </a:rPr>
              <a:t>“boat9.com”</a:t>
            </a:r>
          </a:p>
          <a:p>
            <a:endParaRPr lang="en-US" sz="2000" b="1" i="1" dirty="0">
              <a:solidFill>
                <a:schemeClr val="accent6">
                  <a:lumMod val="75000"/>
                </a:schemeClr>
              </a:solidFill>
              <a:effectLst>
                <a:outerShdw blurRad="38100" dist="38100" dir="2700000" algn="tl">
                  <a:srgbClr val="000000">
                    <a:alpha val="43137"/>
                  </a:srgbClr>
                </a:outerShdw>
              </a:effectLst>
              <a:latin typeface="+mj-lt"/>
            </a:endParaRPr>
          </a:p>
          <a:p>
            <a:r>
              <a:rPr lang="en-US" sz="2000" b="1" dirty="0">
                <a:solidFill>
                  <a:schemeClr val="tx1"/>
                </a:solidFill>
              </a:rPr>
              <a:t> Project By,</a:t>
            </a:r>
            <a:endParaRPr lang="en-IN" sz="2000" b="1" dirty="0">
              <a:solidFill>
                <a:schemeClr val="tx1"/>
              </a:solidFill>
            </a:endParaRPr>
          </a:p>
          <a:p>
            <a:r>
              <a:rPr lang="en-US" sz="2000" b="1" dirty="0" err="1" smtClean="0">
                <a:solidFill>
                  <a:schemeClr val="tx1"/>
                </a:solidFill>
              </a:rPr>
              <a:t>Dhanshree</a:t>
            </a:r>
            <a:r>
              <a:rPr lang="en-US" sz="2000" b="1" dirty="0" smtClean="0">
                <a:solidFill>
                  <a:schemeClr val="tx1"/>
                </a:solidFill>
              </a:rPr>
              <a:t> D. </a:t>
            </a:r>
            <a:r>
              <a:rPr lang="en-US" sz="2000" b="1" dirty="0" err="1" smtClean="0">
                <a:solidFill>
                  <a:schemeClr val="tx1"/>
                </a:solidFill>
              </a:rPr>
              <a:t>Shete</a:t>
            </a:r>
            <a:r>
              <a:rPr lang="en-US" sz="2000" b="1" dirty="0" smtClean="0">
                <a:solidFill>
                  <a:schemeClr val="tx1"/>
                </a:solidFill>
              </a:rPr>
              <a:t>.</a:t>
            </a:r>
            <a:endParaRPr lang="en-IN" sz="2000" b="1" dirty="0">
              <a:solidFill>
                <a:schemeClr val="tx1"/>
              </a:solidFill>
            </a:endParaRPr>
          </a:p>
          <a:p>
            <a:r>
              <a:rPr lang="en-US" sz="2000" b="1" dirty="0">
                <a:solidFill>
                  <a:schemeClr val="tx1"/>
                </a:solidFill>
              </a:rPr>
              <a:t>MCA-III</a:t>
            </a:r>
            <a:endParaRPr lang="en-IN" sz="2000" b="1" dirty="0">
              <a:solidFill>
                <a:schemeClr val="tx1"/>
              </a:solidFill>
            </a:endParaRPr>
          </a:p>
          <a:p>
            <a:r>
              <a:rPr lang="en-US" sz="2000" b="1" dirty="0">
                <a:solidFill>
                  <a:schemeClr val="tx1"/>
                </a:solidFill>
              </a:rPr>
              <a:t>Roll </a:t>
            </a:r>
            <a:r>
              <a:rPr lang="en-US" sz="2000" b="1" dirty="0" smtClean="0">
                <a:solidFill>
                  <a:schemeClr val="tx1"/>
                </a:solidFill>
              </a:rPr>
              <a:t>No-48 (A</a:t>
            </a:r>
            <a:r>
              <a:rPr lang="en-US" sz="2000" b="1" dirty="0">
                <a:solidFill>
                  <a:schemeClr val="tx1"/>
                </a:solidFill>
              </a:rPr>
              <a:t>).</a:t>
            </a:r>
            <a:endParaRPr lang="en-IN" sz="2000" b="1" dirty="0">
              <a:solidFill>
                <a:schemeClr val="tx1"/>
              </a:solidFill>
            </a:endParaRPr>
          </a:p>
          <a:p>
            <a:r>
              <a:rPr lang="en-US" sz="2000" b="1" dirty="0">
                <a:solidFill>
                  <a:schemeClr val="tx1"/>
                </a:solidFill>
              </a:rPr>
              <a:t> </a:t>
            </a:r>
            <a:endParaRPr lang="en-IN" sz="2000" b="1" dirty="0">
              <a:solidFill>
                <a:schemeClr val="tx1"/>
              </a:solidFill>
            </a:endParaRPr>
          </a:p>
          <a:p>
            <a:r>
              <a:rPr lang="en-US" sz="2000" b="1" dirty="0">
                <a:solidFill>
                  <a:schemeClr val="tx1"/>
                </a:solidFill>
              </a:rPr>
              <a:t>       Project Guide,</a:t>
            </a:r>
            <a:endParaRPr lang="en-IN" sz="2000" b="1" dirty="0">
              <a:solidFill>
                <a:schemeClr val="tx1"/>
              </a:solidFill>
            </a:endParaRPr>
          </a:p>
          <a:p>
            <a:r>
              <a:rPr lang="en-US" sz="2000" b="1" dirty="0">
                <a:solidFill>
                  <a:schemeClr val="tx1"/>
                </a:solidFill>
              </a:rPr>
              <a:t>        Prof.  </a:t>
            </a:r>
            <a:r>
              <a:rPr lang="en-US" sz="2000" b="1" dirty="0" smtClean="0">
                <a:solidFill>
                  <a:schemeClr val="tx1"/>
                </a:solidFill>
              </a:rPr>
              <a:t>Namrata Shinde.</a:t>
            </a:r>
            <a:endParaRPr lang="en-IN" sz="2000" b="1" dirty="0">
              <a:solidFill>
                <a:schemeClr val="tx1"/>
              </a:solidFill>
            </a:endParaRPr>
          </a:p>
          <a:p>
            <a:r>
              <a:rPr lang="en-US" sz="2000" b="1" dirty="0">
                <a:solidFill>
                  <a:schemeClr val="tx1"/>
                </a:solidFill>
              </a:rPr>
              <a:t> </a:t>
            </a:r>
            <a:endParaRPr lang="en-IN" sz="2000" b="1" dirty="0">
              <a:solidFill>
                <a:schemeClr val="tx1"/>
              </a:solidFill>
            </a:endParaRPr>
          </a:p>
          <a:p>
            <a:r>
              <a:rPr lang="en-US" sz="2000" b="1" dirty="0">
                <a:solidFill>
                  <a:schemeClr val="tx1"/>
                </a:solidFill>
              </a:rPr>
              <a:t>“MASTER OF COMPUTER </a:t>
            </a:r>
            <a:r>
              <a:rPr lang="en-US" sz="2000" b="1" dirty="0" smtClean="0">
                <a:solidFill>
                  <a:schemeClr val="tx1"/>
                </a:solidFill>
              </a:rPr>
              <a:t> APPLICATION</a:t>
            </a:r>
            <a:r>
              <a:rPr lang="en-US" sz="2000" b="1" dirty="0">
                <a:solidFill>
                  <a:schemeClr val="tx1"/>
                </a:solidFill>
              </a:rPr>
              <a:t>”</a:t>
            </a:r>
            <a:endParaRPr lang="en-IN" sz="2000" b="1" dirty="0">
              <a:solidFill>
                <a:schemeClr val="tx1"/>
              </a:solidFill>
            </a:endParaRPr>
          </a:p>
          <a:p>
            <a:r>
              <a:rPr lang="en-US" sz="2000" b="1" dirty="0">
                <a:solidFill>
                  <a:schemeClr val="tx1"/>
                </a:solidFill>
              </a:rPr>
              <a:t>2013-14</a:t>
            </a:r>
            <a:endParaRPr lang="en-US" sz="2000" b="1" i="1" dirty="0" smtClean="0">
              <a:solidFill>
                <a:schemeClr val="tx1"/>
              </a:solidFill>
              <a:effectLst>
                <a:outerShdw blurRad="38100" dist="38100" dir="2700000" algn="tl">
                  <a:srgbClr val="000000">
                    <a:alpha val="43137"/>
                  </a:srgbClr>
                </a:outerShdw>
              </a:effectLst>
              <a:latin typeface="+mj-lt"/>
            </a:endParaRPr>
          </a:p>
          <a:p>
            <a:endParaRPr lang="en-IN" sz="2000" i="1" dirty="0">
              <a:solidFill>
                <a:schemeClr val="accent6">
                  <a:lumMod val="75000"/>
                </a:schemeClr>
              </a:solidFill>
              <a:effectLst>
                <a:outerShdw blurRad="38100" dist="38100" dir="2700000" algn="tl">
                  <a:srgbClr val="000000">
                    <a:alpha val="43137"/>
                  </a:srgbClr>
                </a:outerShdw>
              </a:effectLst>
              <a:latin typeface="+mj-lt"/>
            </a:endParaRPr>
          </a:p>
        </p:txBody>
      </p:sp>
      <p:pic>
        <p:nvPicPr>
          <p:cNvPr id="4" name="Picture 3" descr="GSM logo"/>
          <p:cNvPicPr/>
          <p:nvPr/>
        </p:nvPicPr>
        <p:blipFill>
          <a:blip r:embed="rId2">
            <a:extLst>
              <a:ext uri="{28A0092B-C50C-407E-A947-70E740481C1C}">
                <a14:useLocalDpi xmlns:a14="http://schemas.microsoft.com/office/drawing/2010/main" val="0"/>
              </a:ext>
            </a:extLst>
          </a:blip>
          <a:srcRect/>
          <a:stretch>
            <a:fillRect/>
          </a:stretch>
        </p:blipFill>
        <p:spPr bwMode="auto">
          <a:xfrm>
            <a:off x="3707905" y="-10751"/>
            <a:ext cx="1104900" cy="1104900"/>
          </a:xfrm>
          <a:prstGeom prst="rect">
            <a:avLst/>
          </a:prstGeom>
          <a:noFill/>
          <a:ln>
            <a:noFill/>
          </a:ln>
        </p:spPr>
      </p:pic>
    </p:spTree>
    <p:extLst>
      <p:ext uri="{BB962C8B-B14F-4D97-AF65-F5344CB8AC3E}">
        <p14:creationId xmlns:p14="http://schemas.microsoft.com/office/powerpoint/2010/main" val="39089916"/>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2000" dirty="0">
                <a:latin typeface="Times New Roman" pitchFamily="18" charset="0"/>
                <a:cs typeface="Times New Roman" pitchFamily="18" charset="0"/>
              </a:rPr>
              <a:t>Web site Contains following modules:</a:t>
            </a:r>
          </a:p>
          <a:p>
            <a:pPr lvl="0" fontAlgn="base">
              <a:buFont typeface="Wingdings" pitchFamily="2" charset="2"/>
              <a:buChar char="Ø"/>
            </a:pPr>
            <a:r>
              <a:rPr lang="en-IN" sz="2000" dirty="0" smtClean="0">
                <a:latin typeface="Times New Roman" pitchFamily="18" charset="0"/>
                <a:cs typeface="Times New Roman" pitchFamily="18" charset="0"/>
              </a:rPr>
              <a:t>Admin.</a:t>
            </a:r>
            <a:endParaRPr lang="en-IN" sz="2000" dirty="0">
              <a:latin typeface="Times New Roman" pitchFamily="18" charset="0"/>
              <a:cs typeface="Times New Roman" pitchFamily="18" charset="0"/>
            </a:endParaRPr>
          </a:p>
          <a:p>
            <a:pPr lvl="0" fontAlgn="base">
              <a:buFont typeface="Wingdings" pitchFamily="2" charset="2"/>
              <a:buChar char="Ø"/>
            </a:pPr>
            <a:r>
              <a:rPr lang="en-IN" sz="2000" dirty="0" smtClean="0">
                <a:latin typeface="Times New Roman" pitchFamily="18" charset="0"/>
                <a:cs typeface="Times New Roman" pitchFamily="18" charset="0"/>
              </a:rPr>
              <a:t>User.</a:t>
            </a:r>
            <a:endParaRPr lang="en-IN" sz="2000" dirty="0">
              <a:latin typeface="Times New Roman" pitchFamily="18" charset="0"/>
              <a:cs typeface="Times New Roman" pitchFamily="18" charset="0"/>
            </a:endParaRPr>
          </a:p>
          <a:p>
            <a:pPr lvl="0" fontAlgn="base">
              <a:buFont typeface="Wingdings" pitchFamily="2" charset="2"/>
              <a:buChar char="Ø"/>
            </a:pPr>
            <a:r>
              <a:rPr lang="en-IN" sz="2000" dirty="0" smtClean="0">
                <a:latin typeface="Times New Roman" pitchFamily="18" charset="0"/>
                <a:cs typeface="Times New Roman" pitchFamily="18" charset="0"/>
              </a:rPr>
              <a:t>Manufacturer.</a:t>
            </a:r>
            <a:endParaRPr lang="en-IN" sz="2000" dirty="0">
              <a:latin typeface="Times New Roman" pitchFamily="18" charset="0"/>
              <a:cs typeface="Times New Roman" pitchFamily="18" charset="0"/>
            </a:endParaRPr>
          </a:p>
          <a:p>
            <a:pPr lvl="0" fontAlgn="base">
              <a:buFont typeface="Wingdings" pitchFamily="2" charset="2"/>
              <a:buChar char="Ø"/>
            </a:pPr>
            <a:r>
              <a:rPr lang="en-IN" sz="2000" dirty="0" smtClean="0">
                <a:latin typeface="Times New Roman" pitchFamily="18" charset="0"/>
                <a:cs typeface="Times New Roman" pitchFamily="18" charset="0"/>
              </a:rPr>
              <a:t>Service Provider.</a:t>
            </a:r>
            <a:endParaRPr lang="en-IN" sz="2000" dirty="0">
              <a:latin typeface="Times New Roman" pitchFamily="18" charset="0"/>
              <a:cs typeface="Times New Roman" pitchFamily="18" charset="0"/>
            </a:endParaRPr>
          </a:p>
          <a:p>
            <a:pPr marL="0" indent="0">
              <a:buNone/>
            </a:pPr>
            <a:endParaRPr lang="en-IN" dirty="0"/>
          </a:p>
        </p:txBody>
      </p:sp>
      <p:sp>
        <p:nvSpPr>
          <p:cNvPr id="2" name="Title 1"/>
          <p:cNvSpPr>
            <a:spLocks noGrp="1"/>
          </p:cNvSpPr>
          <p:nvPr>
            <p:ph type="title"/>
          </p:nvPr>
        </p:nvSpPr>
        <p:spPr/>
        <p:txBody>
          <a:bodyPr>
            <a:normAutofit/>
          </a:bodyPr>
          <a:lstStyle/>
          <a:p>
            <a:r>
              <a:rPr lang="en-US" sz="4000" b="1" dirty="0" smtClean="0">
                <a:latin typeface="Algerian" pitchFamily="82" charset="0"/>
              </a:rPr>
              <a:t> </a:t>
            </a:r>
            <a:r>
              <a:rPr lang="en-US" sz="3600" b="1" dirty="0" smtClean="0">
                <a:latin typeface="Algerian" pitchFamily="82" charset="0"/>
              </a:rPr>
              <a:t>5.Modules </a:t>
            </a:r>
            <a:r>
              <a:rPr lang="en-US" sz="3600" b="1" dirty="0">
                <a:latin typeface="Algerian" pitchFamily="82" charset="0"/>
              </a:rPr>
              <a:t>of Project</a:t>
            </a:r>
            <a:endParaRPr lang="en-IN" sz="3600" dirty="0">
              <a:latin typeface="Algerian" pitchFamily="82" charset="0"/>
            </a:endParaRPr>
          </a:p>
        </p:txBody>
      </p:sp>
    </p:spTree>
    <p:extLst>
      <p:ext uri="{BB962C8B-B14F-4D97-AF65-F5344CB8AC3E}">
        <p14:creationId xmlns:p14="http://schemas.microsoft.com/office/powerpoint/2010/main" val="4255630666"/>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404813"/>
            <a:ext cx="8915400" cy="6148387"/>
          </a:xfrm>
          <a:prstGeom prst="rect">
            <a:avLst/>
          </a:prstGeom>
        </p:spPr>
        <p:txBody>
          <a:bodyPr>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1</a:t>
            </a:r>
            <a:r>
              <a:rPr lang="en-US" sz="2000" b="1" dirty="0" smtClean="0">
                <a:latin typeface="Times New Roman" pitchFamily="18" charset="0"/>
                <a:cs typeface="Times New Roman" pitchFamily="18" charset="0"/>
              </a:rPr>
              <a:t>) Admin:-  </a:t>
            </a:r>
            <a:endParaRPr lang="en-IN" sz="2000" dirty="0" smtClean="0">
              <a:latin typeface="Times New Roman" pitchFamily="18" charset="0"/>
              <a:cs typeface="Times New Roman" pitchFamily="18" charset="0"/>
            </a:endParaRPr>
          </a:p>
          <a:p>
            <a:pPr marL="0" indent="0">
              <a:buFont typeface="Arial" pitchFamily="34" charset="0"/>
              <a:buNone/>
            </a:pPr>
            <a:r>
              <a:rPr lang="en-US" sz="2000" dirty="0" smtClean="0">
                <a:latin typeface="Times New Roman" pitchFamily="18" charset="0"/>
                <a:cs typeface="Times New Roman" pitchFamily="18" charset="0"/>
              </a:rPr>
              <a:t>               This module keeps all the information about Users, Manufacturer and boats  details.</a:t>
            </a:r>
            <a:endParaRPr lang="en-IN" sz="2000" dirty="0" smtClean="0">
              <a:latin typeface="Times New Roman" pitchFamily="18" charset="0"/>
              <a:cs typeface="Times New Roman" pitchFamily="18" charset="0"/>
            </a:endParaRPr>
          </a:p>
          <a:p>
            <a:pPr marL="0" indent="0">
              <a:buFont typeface="Arial" pitchFamily="34" charset="0"/>
              <a:buNone/>
            </a:pPr>
            <a:r>
              <a:rPr lang="en-US" sz="2000" dirty="0" smtClean="0">
                <a:latin typeface="Times New Roman" pitchFamily="18" charset="0"/>
                <a:cs typeface="Times New Roman" pitchFamily="18" charset="0"/>
              </a:rPr>
              <a:t>               Admin has all the authorities like registering the Users, deleting them and keeps the track of daily sales etc. Bill will generate. Purchase details will maintain by the admin. Category wise boat details are maintained by admin. Admin maintain the payment details of customers. </a:t>
            </a:r>
            <a:endParaRPr lang="en-IN" sz="2000" dirty="0" smtClean="0">
              <a:latin typeface="Times New Roman" pitchFamily="18" charset="0"/>
              <a:cs typeface="Times New Roman" pitchFamily="18" charset="0"/>
            </a:endParaRPr>
          </a:p>
          <a:p>
            <a:pPr marL="0" indent="0">
              <a:buFont typeface="Arial" pitchFamily="34" charset="0"/>
              <a:buNone/>
            </a:pPr>
            <a:r>
              <a:rPr lang="en-US" sz="2000" b="1" dirty="0" smtClean="0">
                <a:latin typeface="Times New Roman" pitchFamily="18" charset="0"/>
                <a:cs typeface="Times New Roman" pitchFamily="18" charset="0"/>
              </a:rPr>
              <a:t> </a:t>
            </a:r>
            <a:endParaRPr lang="en-IN" sz="2000" dirty="0" smtClean="0">
              <a:latin typeface="Times New Roman" pitchFamily="18" charset="0"/>
              <a:cs typeface="Times New Roman" pitchFamily="18" charset="0"/>
            </a:endParaRPr>
          </a:p>
          <a:p>
            <a:pPr marL="0" indent="0">
              <a:buFont typeface="Arial" pitchFamily="34" charset="0"/>
              <a:buNone/>
            </a:pPr>
            <a:r>
              <a:rPr lang="en-US" sz="2000" b="1" dirty="0" smtClean="0">
                <a:latin typeface="Times New Roman" pitchFamily="18" charset="0"/>
                <a:cs typeface="Times New Roman" pitchFamily="18" charset="0"/>
              </a:rPr>
              <a:t>2) Manufacturer:-</a:t>
            </a:r>
            <a:endParaRPr lang="en-IN"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                    Manufacturer can register and view information about boat. He can check their availability and rates. Manufacturer can post new boat and view/Subscribe package</a:t>
            </a:r>
            <a:r>
              <a:rPr lang="en-US" sz="2000" dirty="0">
                <a:latin typeface="Times New Roman" pitchFamily="18" charset="0"/>
                <a:cs typeface="Times New Roman" pitchFamily="18" charset="0"/>
              </a:rPr>
              <a:t>. Manufacturer </a:t>
            </a:r>
            <a:r>
              <a:rPr lang="en-US" sz="2000" dirty="0" smtClean="0">
                <a:latin typeface="Times New Roman" pitchFamily="18" charset="0"/>
                <a:cs typeface="Times New Roman" pitchFamily="18" charset="0"/>
              </a:rPr>
              <a:t>can view their customer list.</a:t>
            </a:r>
            <a:endParaRPr lang="en-IN" sz="2000" dirty="0" smtClean="0">
              <a:latin typeface="Times New Roman" pitchFamily="18" charset="0"/>
              <a:cs typeface="Times New Roman" pitchFamily="18" charset="0"/>
            </a:endParaRPr>
          </a:p>
          <a:p>
            <a:pPr marL="0" indent="0">
              <a:buFont typeface="Arial" pitchFamily="34" charset="0"/>
              <a:buNone/>
            </a:pPr>
            <a:r>
              <a:rPr lang="en-US" sz="2000" dirty="0" smtClean="0">
                <a:latin typeface="Times New Roman" pitchFamily="18" charset="0"/>
                <a:cs typeface="Times New Roman" pitchFamily="18" charset="0"/>
              </a:rPr>
              <a:t> </a:t>
            </a:r>
            <a:endParaRPr lang="en-IN" sz="2000" dirty="0" smtClean="0">
              <a:latin typeface="Times New Roman" pitchFamily="18" charset="0"/>
              <a:cs typeface="Times New Roman" pitchFamily="18" charset="0"/>
            </a:endParaRPr>
          </a:p>
          <a:p>
            <a:pPr marL="0" indent="0">
              <a:buFont typeface="Arial" pitchFamily="34" charset="0"/>
              <a:buNone/>
            </a:pPr>
            <a:r>
              <a:rPr lang="en-US" sz="2000" b="1" dirty="0" smtClean="0">
                <a:latin typeface="Times New Roman" pitchFamily="18" charset="0"/>
                <a:cs typeface="Times New Roman" pitchFamily="18" charset="0"/>
              </a:rPr>
              <a:t>3) Customer:-</a:t>
            </a:r>
            <a:endParaRPr lang="en-IN" sz="2000" dirty="0" smtClean="0">
              <a:latin typeface="Times New Roman" pitchFamily="18" charset="0"/>
              <a:cs typeface="Times New Roman" pitchFamily="18" charset="0"/>
            </a:endParaRPr>
          </a:p>
          <a:p>
            <a:pPr marL="0" indent="0">
              <a:buFont typeface="Arial" pitchFamily="34" charset="0"/>
              <a:buNone/>
            </a:pP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Customer can register themselves, view information about boats and view </a:t>
            </a:r>
            <a:r>
              <a:rPr lang="en-US" sz="2000" dirty="0" smtClean="0">
                <a:latin typeface="Times New Roman" pitchFamily="18" charset="0"/>
                <a:cs typeface="Times New Roman" pitchFamily="18" charset="0"/>
              </a:rPr>
              <a:t>boat details</a:t>
            </a:r>
            <a:r>
              <a:rPr lang="en-US" sz="2000" dirty="0" smtClean="0">
                <a:latin typeface="Times New Roman" pitchFamily="18" charset="0"/>
                <a:cs typeface="Times New Roman" pitchFamily="18" charset="0"/>
              </a:rPr>
              <a:t>. Customer can view and subscribe tour package. He can take boat on lease/rent/buy. </a:t>
            </a:r>
          </a:p>
          <a:p>
            <a:pPr marL="0" indent="0">
              <a:buFont typeface="Arial" pitchFamily="34" charset="0"/>
              <a:buNone/>
            </a:pPr>
            <a:endParaRPr lang="en-US" sz="2000" dirty="0">
              <a:latin typeface="Times New Roman" pitchFamily="18" charset="0"/>
              <a:cs typeface="Times New Roman" pitchFamily="18" charset="0"/>
            </a:endParaRPr>
          </a:p>
          <a:p>
            <a:pPr marL="0" indent="0">
              <a:buNone/>
            </a:pPr>
            <a:r>
              <a:rPr lang="en-US" sz="2000" b="1" dirty="0" smtClean="0">
                <a:latin typeface="Times New Roman" pitchFamily="18" charset="0"/>
                <a:cs typeface="Times New Roman" pitchFamily="18" charset="0"/>
              </a:rPr>
              <a:t>4) Service Provider:-</a:t>
            </a:r>
            <a:endParaRPr lang="en-IN" sz="2000" dirty="0">
              <a:latin typeface="Times New Roman" pitchFamily="18" charset="0"/>
              <a:cs typeface="Times New Roman" pitchFamily="18" charset="0"/>
            </a:endParaRPr>
          </a:p>
          <a:p>
            <a:pPr marL="0" indent="0">
              <a:buNone/>
            </a:pP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Service Provider </a:t>
            </a:r>
            <a:r>
              <a:rPr lang="en-US" sz="2000" dirty="0">
                <a:latin typeface="Times New Roman" pitchFamily="18" charset="0"/>
                <a:cs typeface="Times New Roman" pitchFamily="18" charset="0"/>
              </a:rPr>
              <a:t>can register themselves, view information about boats and view and </a:t>
            </a:r>
            <a:r>
              <a:rPr lang="en-US" sz="2000" dirty="0" smtClean="0">
                <a:latin typeface="Times New Roman" pitchFamily="18" charset="0"/>
                <a:cs typeface="Times New Roman" pitchFamily="18" charset="0"/>
              </a:rPr>
              <a:t>updated </a:t>
            </a:r>
            <a:r>
              <a:rPr lang="en-US" sz="2000" dirty="0">
                <a:latin typeface="Times New Roman" pitchFamily="18" charset="0"/>
                <a:cs typeface="Times New Roman" pitchFamily="18" charset="0"/>
              </a:rPr>
              <a:t>details. </a:t>
            </a:r>
            <a:r>
              <a:rPr lang="en-US" sz="2000" smtClean="0">
                <a:latin typeface="Times New Roman" pitchFamily="18" charset="0"/>
                <a:cs typeface="Times New Roman" pitchFamily="18" charset="0"/>
              </a:rPr>
              <a:t>Service Provider </a:t>
            </a:r>
            <a:r>
              <a:rPr lang="en-US" sz="2000" dirty="0">
                <a:latin typeface="Times New Roman" pitchFamily="18" charset="0"/>
                <a:cs typeface="Times New Roman" pitchFamily="18" charset="0"/>
              </a:rPr>
              <a:t>can view and </a:t>
            </a:r>
            <a:r>
              <a:rPr lang="en-US" sz="2000" dirty="0" smtClean="0">
                <a:latin typeface="Times New Roman" pitchFamily="18" charset="0"/>
                <a:cs typeface="Times New Roman" pitchFamily="18" charset="0"/>
              </a:rPr>
              <a:t>subscribe package. </a:t>
            </a:r>
            <a:r>
              <a:rPr lang="en-US" sz="2000" dirty="0">
                <a:latin typeface="Times New Roman" pitchFamily="18" charset="0"/>
                <a:cs typeface="Times New Roman" pitchFamily="18" charset="0"/>
              </a:rPr>
              <a:t>Service Provider</a:t>
            </a:r>
            <a:r>
              <a:rPr lang="en-US" sz="2000" dirty="0" smtClean="0">
                <a:latin typeface="Times New Roman" pitchFamily="18" charset="0"/>
                <a:cs typeface="Times New Roman" pitchFamily="18" charset="0"/>
              </a:rPr>
              <a:t> has the boat for </a:t>
            </a:r>
            <a:r>
              <a:rPr lang="en-US" sz="2000" dirty="0">
                <a:latin typeface="Times New Roman" pitchFamily="18" charset="0"/>
                <a:cs typeface="Times New Roman" pitchFamily="18" charset="0"/>
              </a:rPr>
              <a:t>lease/rent/buy. Service </a:t>
            </a:r>
            <a:r>
              <a:rPr lang="en-US" sz="2000" dirty="0" smtClean="0">
                <a:latin typeface="Times New Roman" pitchFamily="18" charset="0"/>
                <a:cs typeface="Times New Roman" pitchFamily="18" charset="0"/>
              </a:rPr>
              <a:t>Provider can offer the tour packages. He can add images &amp; videos of boats.</a:t>
            </a:r>
            <a:endParaRPr lang="en-IN" sz="2000" dirty="0">
              <a:latin typeface="Times New Roman" pitchFamily="18" charset="0"/>
              <a:cs typeface="Times New Roman" pitchFamily="18" charset="0"/>
            </a:endParaRPr>
          </a:p>
          <a:p>
            <a:pPr marL="0" indent="0">
              <a:buFont typeface="Arial" pitchFamily="34" charset="0"/>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683264614"/>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808587097"/>
              </p:ext>
            </p:extLst>
          </p:nvPr>
        </p:nvGraphicFramePr>
        <p:xfrm>
          <a:off x="1403648" y="2492896"/>
          <a:ext cx="4896544" cy="3994073"/>
        </p:xfrm>
        <a:graphic>
          <a:graphicData uri="http://schemas.openxmlformats.org/drawingml/2006/table">
            <a:tbl>
              <a:tblPr firstRow="1" firstCol="1" bandRow="1"/>
              <a:tblGrid>
                <a:gridCol w="1552563"/>
                <a:gridCol w="3343981"/>
              </a:tblGrid>
              <a:tr h="935758">
                <a:tc>
                  <a:txBody>
                    <a:bodyPr/>
                    <a:lstStyle/>
                    <a:p>
                      <a:pPr>
                        <a:lnSpc>
                          <a:spcPct val="115000"/>
                        </a:lnSpc>
                        <a:spcAft>
                          <a:spcPts val="1000"/>
                        </a:spcAft>
                      </a:pPr>
                      <a:r>
                        <a:rPr lang="en-IN" sz="2000" dirty="0">
                          <a:effectLst/>
                          <a:latin typeface="Times New Roman" pitchFamily="18" charset="0"/>
                          <a:cs typeface="Times New Roman" pitchFamily="18" charset="0"/>
                        </a:rPr>
                        <a:t>Operating System</a:t>
                      </a:r>
                      <a:endParaRPr lang="en-IN" sz="2000" dirty="0">
                        <a:solidFill>
                          <a:srgbClr val="000000"/>
                        </a:solidFill>
                        <a:effectLst/>
                        <a:latin typeface="Times New Roman" pitchFamily="18" charset="0"/>
                        <a:ea typeface="Calibri"/>
                        <a:cs typeface="Times New Roman" pitchFamily="18" charset="0"/>
                      </a:endParaRPr>
                    </a:p>
                  </a:txBody>
                  <a:tcPr marL="73025" marR="73025" marT="63500" marB="63500" anchor="ctr"/>
                </a:tc>
                <a:tc>
                  <a:txBody>
                    <a:bodyPr/>
                    <a:lstStyle/>
                    <a:p>
                      <a:pPr>
                        <a:lnSpc>
                          <a:spcPct val="150000"/>
                        </a:lnSpc>
                        <a:spcAft>
                          <a:spcPts val="1000"/>
                        </a:spcAft>
                      </a:pPr>
                      <a:r>
                        <a:rPr lang="en-IN" sz="2000">
                          <a:effectLst/>
                          <a:latin typeface="Times New Roman" pitchFamily="18" charset="0"/>
                          <a:cs typeface="Times New Roman" pitchFamily="18" charset="0"/>
                        </a:rPr>
                        <a:t>Windows 2000, ME, XP, NT</a:t>
                      </a:r>
                      <a:endParaRPr lang="en-IN" sz="2000">
                        <a:solidFill>
                          <a:srgbClr val="000000"/>
                        </a:solidFill>
                        <a:effectLst/>
                        <a:latin typeface="Times New Roman" pitchFamily="18" charset="0"/>
                        <a:ea typeface="Calibri"/>
                        <a:cs typeface="Times New Roman" pitchFamily="18" charset="0"/>
                      </a:endParaRPr>
                    </a:p>
                  </a:txBody>
                  <a:tcPr marL="73025" marR="73025" marT="63500" marB="63500" anchor="ctr"/>
                </a:tc>
              </a:tr>
              <a:tr h="935758">
                <a:tc>
                  <a:txBody>
                    <a:bodyPr/>
                    <a:lstStyle/>
                    <a:p>
                      <a:pPr>
                        <a:lnSpc>
                          <a:spcPct val="115000"/>
                        </a:lnSpc>
                        <a:spcAft>
                          <a:spcPts val="1000"/>
                        </a:spcAft>
                      </a:pPr>
                      <a:r>
                        <a:rPr lang="en-IN" sz="2000" dirty="0">
                          <a:effectLst/>
                          <a:latin typeface="Times New Roman" pitchFamily="18" charset="0"/>
                          <a:cs typeface="Times New Roman" pitchFamily="18" charset="0"/>
                        </a:rPr>
                        <a:t>Web Browser</a:t>
                      </a:r>
                      <a:endParaRPr lang="en-IN" sz="2000" dirty="0">
                        <a:solidFill>
                          <a:srgbClr val="000000"/>
                        </a:solidFill>
                        <a:effectLst/>
                        <a:latin typeface="Times New Roman" pitchFamily="18" charset="0"/>
                        <a:ea typeface="Calibri"/>
                        <a:cs typeface="Times New Roman" pitchFamily="18" charset="0"/>
                      </a:endParaRPr>
                    </a:p>
                  </a:txBody>
                  <a:tcPr marL="73025" marR="73025" marT="63500" marB="63500" anchor="ctr"/>
                </a:tc>
                <a:tc>
                  <a:txBody>
                    <a:bodyPr/>
                    <a:lstStyle/>
                    <a:p>
                      <a:pPr>
                        <a:lnSpc>
                          <a:spcPct val="150000"/>
                        </a:lnSpc>
                        <a:spcAft>
                          <a:spcPts val="1000"/>
                        </a:spcAft>
                      </a:pPr>
                      <a:r>
                        <a:rPr lang="en-IN" sz="2000">
                          <a:effectLst/>
                          <a:latin typeface="Times New Roman" pitchFamily="18" charset="0"/>
                          <a:cs typeface="Times New Roman" pitchFamily="18" charset="0"/>
                        </a:rPr>
                        <a:t>IE4 or Netscape 4x or upwards.</a:t>
                      </a:r>
                      <a:endParaRPr lang="en-IN" sz="2000">
                        <a:solidFill>
                          <a:srgbClr val="000000"/>
                        </a:solidFill>
                        <a:effectLst/>
                        <a:latin typeface="Times New Roman" pitchFamily="18" charset="0"/>
                        <a:ea typeface="Calibri"/>
                        <a:cs typeface="Times New Roman" pitchFamily="18" charset="0"/>
                      </a:endParaRPr>
                    </a:p>
                  </a:txBody>
                  <a:tcPr marL="73025" marR="73025" marT="63500" marB="63500" anchor="ctr"/>
                </a:tc>
              </a:tr>
              <a:tr h="1190204">
                <a:tc>
                  <a:txBody>
                    <a:bodyPr/>
                    <a:lstStyle/>
                    <a:p>
                      <a:pPr>
                        <a:lnSpc>
                          <a:spcPct val="115000"/>
                        </a:lnSpc>
                        <a:spcAft>
                          <a:spcPts val="1000"/>
                        </a:spcAft>
                      </a:pPr>
                      <a:r>
                        <a:rPr lang="en-IN" sz="2000" dirty="0">
                          <a:effectLst/>
                          <a:latin typeface="Times New Roman" pitchFamily="18" charset="0"/>
                          <a:cs typeface="Times New Roman" pitchFamily="18" charset="0"/>
                        </a:rPr>
                        <a:t>Development Tools</a:t>
                      </a:r>
                      <a:endParaRPr lang="en-IN" sz="2000" dirty="0">
                        <a:solidFill>
                          <a:srgbClr val="000000"/>
                        </a:solidFill>
                        <a:effectLst/>
                        <a:latin typeface="Times New Roman" pitchFamily="18" charset="0"/>
                        <a:ea typeface="Calibri"/>
                        <a:cs typeface="Times New Roman" pitchFamily="18" charset="0"/>
                      </a:endParaRPr>
                    </a:p>
                  </a:txBody>
                  <a:tcPr marL="73025" marR="73025" marT="63500" marB="63500" anchor="ctr"/>
                </a:tc>
                <a:tc>
                  <a:txBody>
                    <a:bodyPr/>
                    <a:lstStyle/>
                    <a:p>
                      <a:pPr>
                        <a:lnSpc>
                          <a:spcPct val="150000"/>
                        </a:lnSpc>
                        <a:spcAft>
                          <a:spcPts val="1000"/>
                        </a:spcAft>
                      </a:pPr>
                      <a:r>
                        <a:rPr lang="en-IN" sz="2000">
                          <a:effectLst/>
                          <a:latin typeface="Times New Roman" pitchFamily="18" charset="0"/>
                          <a:cs typeface="Times New Roman" pitchFamily="18" charset="0"/>
                        </a:rPr>
                        <a:t>ASP.NET, C#, HTML, DHTML, JavaScript</a:t>
                      </a:r>
                      <a:endParaRPr lang="en-IN" sz="2000">
                        <a:solidFill>
                          <a:srgbClr val="000000"/>
                        </a:solidFill>
                        <a:effectLst/>
                        <a:latin typeface="Times New Roman" pitchFamily="18" charset="0"/>
                        <a:ea typeface="Calibri"/>
                        <a:cs typeface="Times New Roman" pitchFamily="18" charset="0"/>
                      </a:endParaRPr>
                    </a:p>
                  </a:txBody>
                  <a:tcPr marL="73025" marR="73025" marT="63500" marB="63500" anchor="ctr"/>
                </a:tc>
              </a:tr>
              <a:tr h="826711">
                <a:tc>
                  <a:txBody>
                    <a:bodyPr/>
                    <a:lstStyle/>
                    <a:p>
                      <a:pPr>
                        <a:lnSpc>
                          <a:spcPct val="115000"/>
                        </a:lnSpc>
                        <a:spcAft>
                          <a:spcPts val="1000"/>
                        </a:spcAft>
                      </a:pPr>
                      <a:r>
                        <a:rPr lang="en-IN" sz="2000" dirty="0">
                          <a:effectLst/>
                          <a:latin typeface="Times New Roman" pitchFamily="18" charset="0"/>
                          <a:cs typeface="Times New Roman" pitchFamily="18" charset="0"/>
                        </a:rPr>
                        <a:t>Database </a:t>
                      </a:r>
                      <a:endParaRPr lang="en-IN" sz="2000" dirty="0">
                        <a:solidFill>
                          <a:srgbClr val="000000"/>
                        </a:solidFill>
                        <a:effectLst/>
                        <a:latin typeface="Times New Roman" pitchFamily="18" charset="0"/>
                        <a:ea typeface="Calibri"/>
                        <a:cs typeface="Times New Roman" pitchFamily="18" charset="0"/>
                      </a:endParaRPr>
                    </a:p>
                  </a:txBody>
                  <a:tcPr marL="73025" marR="73025" marT="63500" marB="63500" anchor="ctr"/>
                </a:tc>
                <a:tc>
                  <a:txBody>
                    <a:bodyPr/>
                    <a:lstStyle/>
                    <a:p>
                      <a:pPr>
                        <a:lnSpc>
                          <a:spcPct val="150000"/>
                        </a:lnSpc>
                        <a:spcAft>
                          <a:spcPts val="1000"/>
                        </a:spcAft>
                      </a:pPr>
                      <a:r>
                        <a:rPr lang="en-IN" sz="2000" dirty="0">
                          <a:effectLst/>
                          <a:latin typeface="Times New Roman" pitchFamily="18" charset="0"/>
                          <a:cs typeface="Times New Roman" pitchFamily="18" charset="0"/>
                        </a:rPr>
                        <a:t>Microsoft SQL Server 2008</a:t>
                      </a:r>
                      <a:endParaRPr lang="en-IN" sz="2000" dirty="0">
                        <a:solidFill>
                          <a:srgbClr val="000000"/>
                        </a:solidFill>
                        <a:effectLst/>
                        <a:latin typeface="Times New Roman" pitchFamily="18" charset="0"/>
                        <a:ea typeface="Calibri"/>
                        <a:cs typeface="Times New Roman" pitchFamily="18" charset="0"/>
                      </a:endParaRPr>
                    </a:p>
                  </a:txBody>
                  <a:tcPr marL="73025" marR="73025" marT="63500" marB="63500" anchor="ctr"/>
                </a:tc>
              </a:tr>
            </a:tbl>
          </a:graphicData>
        </a:graphic>
      </p:graphicFrame>
      <p:sp>
        <p:nvSpPr>
          <p:cNvPr id="2" name="Title 1"/>
          <p:cNvSpPr>
            <a:spLocks noGrp="1"/>
          </p:cNvSpPr>
          <p:nvPr>
            <p:ph type="title"/>
          </p:nvPr>
        </p:nvSpPr>
        <p:spPr/>
        <p:txBody>
          <a:bodyPr>
            <a:normAutofit/>
          </a:bodyPr>
          <a:lstStyle/>
          <a:p>
            <a:pPr lvl="0"/>
            <a:r>
              <a:rPr lang="en-IN" sz="2800" b="1" dirty="0" smtClean="0">
                <a:latin typeface="Algerian" pitchFamily="82" charset="0"/>
              </a:rPr>
              <a:t>6. </a:t>
            </a:r>
            <a:r>
              <a:rPr lang="en-US" sz="2800" b="1" dirty="0">
                <a:latin typeface="Algerian" pitchFamily="82" charset="0"/>
              </a:rPr>
              <a:t>Software </a:t>
            </a:r>
            <a:r>
              <a:rPr lang="en-US" sz="2800" b="1" dirty="0" smtClean="0">
                <a:latin typeface="Algerian" pitchFamily="82" charset="0"/>
              </a:rPr>
              <a:t>Requirement</a:t>
            </a:r>
            <a:endParaRPr lang="en-IN" sz="2800" dirty="0">
              <a:latin typeface="Algerian" pitchFamily="82" charset="0"/>
            </a:endParaRPr>
          </a:p>
        </p:txBody>
      </p:sp>
      <p:sp>
        <p:nvSpPr>
          <p:cNvPr id="5" name="Rectangle 1"/>
          <p:cNvSpPr>
            <a:spLocks noChangeArrowheads="1"/>
          </p:cNvSpPr>
          <p:nvPr/>
        </p:nvSpPr>
        <p:spPr bwMode="auto">
          <a:xfrm>
            <a:off x="1762126" y="301256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120703772"/>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1800" b="1" dirty="0" smtClean="0">
                <a:latin typeface="Times New Roman" pitchFamily="18" charset="0"/>
                <a:cs typeface="Times New Roman" pitchFamily="18" charset="0"/>
              </a:rPr>
              <a:t>   </a:t>
            </a:r>
            <a:r>
              <a:rPr lang="en-IN" sz="1800" b="1" u="sng" dirty="0" smtClean="0">
                <a:latin typeface="Times New Roman" pitchFamily="18" charset="0"/>
                <a:cs typeface="Times New Roman" pitchFamily="18" charset="0"/>
              </a:rPr>
              <a:t>Server</a:t>
            </a:r>
            <a:r>
              <a:rPr lang="en-IN" sz="1800" b="1" dirty="0" smtClean="0">
                <a:latin typeface="Times New Roman" pitchFamily="18" charset="0"/>
                <a:cs typeface="Times New Roman" pitchFamily="18" charset="0"/>
              </a:rPr>
              <a:t> : </a:t>
            </a:r>
            <a:endParaRPr lang="en-IN" sz="1800" dirty="0" smtClean="0">
              <a:latin typeface="Times New Roman" pitchFamily="18" charset="0"/>
              <a:cs typeface="Times New Roman" pitchFamily="18" charset="0"/>
            </a:endParaRPr>
          </a:p>
          <a:p>
            <a:r>
              <a:rPr lang="en-IN" sz="1800" b="1" dirty="0" smtClean="0">
                <a:latin typeface="Times New Roman" pitchFamily="18" charset="0"/>
                <a:cs typeface="Times New Roman" pitchFamily="18" charset="0"/>
              </a:rPr>
              <a:t>Processor</a:t>
            </a:r>
            <a:r>
              <a:rPr lang="en-IN" sz="1800" b="1" dirty="0">
                <a:latin typeface="Times New Roman" pitchFamily="18" charset="0"/>
                <a:cs typeface="Times New Roman" pitchFamily="18" charset="0"/>
              </a:rPr>
              <a:t>:	</a:t>
            </a:r>
            <a:r>
              <a:rPr lang="en-IN" sz="1800" dirty="0">
                <a:latin typeface="Times New Roman" pitchFamily="18" charset="0"/>
                <a:cs typeface="Times New Roman" pitchFamily="18" charset="0"/>
              </a:rPr>
              <a:t>Pentium 3,500 MHz (or above).</a:t>
            </a:r>
          </a:p>
          <a:p>
            <a:r>
              <a:rPr lang="en-IN" sz="1800" b="1" dirty="0">
                <a:latin typeface="Times New Roman" pitchFamily="18" charset="0"/>
                <a:cs typeface="Times New Roman" pitchFamily="18" charset="0"/>
              </a:rPr>
              <a:t>RAM: 		</a:t>
            </a:r>
            <a:r>
              <a:rPr lang="en-IN" sz="1800" dirty="0">
                <a:latin typeface="Times New Roman" pitchFamily="18" charset="0"/>
                <a:cs typeface="Times New Roman" pitchFamily="18" charset="0"/>
              </a:rPr>
              <a:t>2GB (or above).</a:t>
            </a:r>
          </a:p>
          <a:p>
            <a:r>
              <a:rPr lang="en-IN" sz="1800" b="1" dirty="0">
                <a:latin typeface="Times New Roman" pitchFamily="18" charset="0"/>
                <a:cs typeface="Times New Roman" pitchFamily="18" charset="0"/>
              </a:rPr>
              <a:t>HDD: 		</a:t>
            </a:r>
            <a:r>
              <a:rPr lang="en-IN" sz="1800" dirty="0">
                <a:latin typeface="Times New Roman" pitchFamily="18" charset="0"/>
                <a:cs typeface="Times New Roman" pitchFamily="18" charset="0"/>
              </a:rPr>
              <a:t>20 GB Free (or Above</a:t>
            </a:r>
            <a:r>
              <a:rPr lang="en-IN" sz="1800" dirty="0" smtClean="0">
                <a:latin typeface="Times New Roman" pitchFamily="18" charset="0"/>
                <a:cs typeface="Times New Roman" pitchFamily="18" charset="0"/>
              </a:rPr>
              <a:t>).</a:t>
            </a:r>
          </a:p>
          <a:p>
            <a:pPr marL="0" indent="0">
              <a:buNone/>
            </a:pPr>
            <a:endParaRPr lang="en-IN" sz="1800" dirty="0">
              <a:latin typeface="Times New Roman" pitchFamily="18" charset="0"/>
              <a:cs typeface="Times New Roman" pitchFamily="18" charset="0"/>
            </a:endParaRPr>
          </a:p>
          <a:p>
            <a:pPr marL="0" indent="0">
              <a:buNone/>
            </a:pPr>
            <a:r>
              <a:rPr lang="en-IN" sz="1800" b="1" dirty="0" smtClean="0">
                <a:latin typeface="Times New Roman" pitchFamily="18" charset="0"/>
                <a:cs typeface="Times New Roman" pitchFamily="18" charset="0"/>
              </a:rPr>
              <a:t>     </a:t>
            </a:r>
            <a:r>
              <a:rPr lang="en-IN" sz="1800" b="1" u="sng" dirty="0" smtClean="0">
                <a:latin typeface="Times New Roman" pitchFamily="18" charset="0"/>
                <a:cs typeface="Times New Roman" pitchFamily="18" charset="0"/>
              </a:rPr>
              <a:t>Client</a:t>
            </a:r>
            <a:r>
              <a:rPr lang="en-IN" sz="1800" b="1" dirty="0">
                <a:latin typeface="Times New Roman" pitchFamily="18" charset="0"/>
                <a:cs typeface="Times New Roman" pitchFamily="18" charset="0"/>
              </a:rPr>
              <a:t> </a:t>
            </a:r>
            <a:r>
              <a:rPr lang="en-IN" sz="1800" dirty="0">
                <a:latin typeface="Times New Roman" pitchFamily="18" charset="0"/>
                <a:cs typeface="Times New Roman" pitchFamily="18" charset="0"/>
              </a:rPr>
              <a:t>:</a:t>
            </a:r>
          </a:p>
          <a:p>
            <a:r>
              <a:rPr lang="en-IN" sz="1800" b="1" dirty="0">
                <a:latin typeface="Times New Roman" pitchFamily="18" charset="0"/>
                <a:cs typeface="Times New Roman" pitchFamily="18" charset="0"/>
              </a:rPr>
              <a:t>Processor: 	</a:t>
            </a:r>
            <a:r>
              <a:rPr lang="en-IN" sz="1800" dirty="0">
                <a:latin typeface="Times New Roman" pitchFamily="18" charset="0"/>
                <a:cs typeface="Times New Roman" pitchFamily="18" charset="0"/>
              </a:rPr>
              <a:t>Celeron 500 MHz or above, Pentium 2,350                            </a:t>
            </a:r>
            <a:r>
              <a:rPr lang="en-IN" sz="1800" dirty="0" smtClean="0">
                <a:latin typeface="Times New Roman" pitchFamily="18" charset="0"/>
                <a:cs typeface="Times New Roman" pitchFamily="18" charset="0"/>
              </a:rPr>
              <a:t>        MHz </a:t>
            </a:r>
            <a:r>
              <a:rPr lang="en-IN" sz="1800" dirty="0">
                <a:latin typeface="Times New Roman" pitchFamily="18" charset="0"/>
                <a:cs typeface="Times New Roman" pitchFamily="18" charset="0"/>
              </a:rPr>
              <a:t>or above.</a:t>
            </a:r>
          </a:p>
          <a:p>
            <a:r>
              <a:rPr lang="en-IN" sz="1800" b="1" dirty="0">
                <a:latin typeface="Times New Roman" pitchFamily="18" charset="0"/>
                <a:cs typeface="Times New Roman" pitchFamily="18" charset="0"/>
              </a:rPr>
              <a:t>RAM: 		</a:t>
            </a:r>
            <a:r>
              <a:rPr lang="en-IN" sz="1800" dirty="0">
                <a:latin typeface="Times New Roman" pitchFamily="18" charset="0"/>
                <a:cs typeface="Times New Roman" pitchFamily="18" charset="0"/>
              </a:rPr>
              <a:t>512 MB (or Above).</a:t>
            </a:r>
          </a:p>
          <a:p>
            <a:r>
              <a:rPr lang="en-IN" sz="1800" b="1" dirty="0">
                <a:latin typeface="Times New Roman" pitchFamily="18" charset="0"/>
                <a:cs typeface="Times New Roman" pitchFamily="18" charset="0"/>
              </a:rPr>
              <a:t>HDD:		</a:t>
            </a:r>
            <a:r>
              <a:rPr lang="en-IN" sz="1800" dirty="0">
                <a:latin typeface="Times New Roman" pitchFamily="18" charset="0"/>
                <a:cs typeface="Times New Roman" pitchFamily="18" charset="0"/>
              </a:rPr>
              <a:t>10 GB Free (or Above).</a:t>
            </a:r>
          </a:p>
        </p:txBody>
      </p:sp>
      <p:sp>
        <p:nvSpPr>
          <p:cNvPr id="2" name="Title 1"/>
          <p:cNvSpPr>
            <a:spLocks noGrp="1"/>
          </p:cNvSpPr>
          <p:nvPr>
            <p:ph type="title"/>
          </p:nvPr>
        </p:nvSpPr>
        <p:spPr/>
        <p:txBody>
          <a:bodyPr>
            <a:normAutofit/>
          </a:bodyPr>
          <a:lstStyle/>
          <a:p>
            <a:r>
              <a:rPr lang="en-US" sz="2400" b="1" dirty="0" smtClean="0">
                <a:latin typeface="Algerian" pitchFamily="82" charset="0"/>
              </a:rPr>
              <a:t>7.Hardware </a:t>
            </a:r>
            <a:r>
              <a:rPr lang="en-US" sz="2400" b="1" dirty="0">
                <a:latin typeface="Algerian" pitchFamily="82" charset="0"/>
              </a:rPr>
              <a:t>Requirement</a:t>
            </a:r>
            <a:endParaRPr lang="en-IN" sz="2400" dirty="0">
              <a:latin typeface="Algerian" pitchFamily="82" charset="0"/>
            </a:endParaRPr>
          </a:p>
        </p:txBody>
      </p:sp>
    </p:spTree>
    <p:extLst>
      <p:ext uri="{BB962C8B-B14F-4D97-AF65-F5344CB8AC3E}">
        <p14:creationId xmlns:p14="http://schemas.microsoft.com/office/powerpoint/2010/main" val="1188561179"/>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0" y="863872"/>
            <a:ext cx="8763000" cy="5805488"/>
          </a:xfrm>
          <a:prstGeom prst="rect">
            <a:avLst/>
          </a:prstGeom>
          <a:noFill/>
          <a:ln w="9525">
            <a:noFill/>
            <a:miter lim="800000"/>
            <a:headEnd/>
            <a:tailEnd/>
          </a:ln>
        </p:spPr>
      </p:pic>
      <p:sp>
        <p:nvSpPr>
          <p:cNvPr id="3" name="TextBox 2"/>
          <p:cNvSpPr txBox="1"/>
          <p:nvPr/>
        </p:nvSpPr>
        <p:spPr>
          <a:xfrm>
            <a:off x="1600200" y="457200"/>
            <a:ext cx="5334000" cy="584775"/>
          </a:xfrm>
          <a:prstGeom prst="rect">
            <a:avLst/>
          </a:prstGeom>
          <a:noFill/>
        </p:spPr>
        <p:txBody>
          <a:bodyPr wrap="square" rtlCol="0">
            <a:spAutoFit/>
          </a:bodyPr>
          <a:lstStyle/>
          <a:p>
            <a:r>
              <a:rPr lang="en-US" sz="1600" b="1" dirty="0" smtClean="0">
                <a:latin typeface="Times New Roman" pitchFamily="18" charset="0"/>
                <a:cs typeface="Times New Roman" pitchFamily="18" charset="0"/>
              </a:rPr>
              <a:t>Entity Relationship Diagram(ERD)</a:t>
            </a:r>
            <a:endParaRPr lang="en-IN" sz="1600" dirty="0">
              <a:latin typeface="Times New Roman" pitchFamily="18" charset="0"/>
              <a:cs typeface="Times New Roman" pitchFamily="18" charset="0"/>
            </a:endParaRPr>
          </a:p>
          <a:p>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4177166091"/>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Documents and Settings\Administrator\My Documents\Downloads\classdiagram.jpg"/>
          <p:cNvPicPr/>
          <p:nvPr/>
        </p:nvPicPr>
        <p:blipFill>
          <a:blip r:embed="rId2">
            <a:extLst>
              <a:ext uri="{28A0092B-C50C-407E-A947-70E740481C1C}">
                <a14:useLocalDpi xmlns:a14="http://schemas.microsoft.com/office/drawing/2010/main" val="0"/>
              </a:ext>
            </a:extLst>
          </a:blip>
          <a:srcRect/>
          <a:stretch>
            <a:fillRect/>
          </a:stretch>
        </p:blipFill>
        <p:spPr bwMode="auto">
          <a:xfrm>
            <a:off x="251520" y="948790"/>
            <a:ext cx="8676456" cy="5648562"/>
          </a:xfrm>
          <a:prstGeom prst="rect">
            <a:avLst/>
          </a:prstGeom>
          <a:noFill/>
          <a:ln>
            <a:noFill/>
          </a:ln>
        </p:spPr>
      </p:pic>
      <p:sp>
        <p:nvSpPr>
          <p:cNvPr id="3" name="Rectangle 2"/>
          <p:cNvSpPr/>
          <p:nvPr/>
        </p:nvSpPr>
        <p:spPr>
          <a:xfrm>
            <a:off x="2339752" y="404664"/>
            <a:ext cx="1800493" cy="400110"/>
          </a:xfrm>
          <a:prstGeom prst="rect">
            <a:avLst/>
          </a:prstGeom>
        </p:spPr>
        <p:txBody>
          <a:bodyPr wrap="none">
            <a:spAutoFit/>
          </a:bodyPr>
          <a:lstStyle/>
          <a:p>
            <a:r>
              <a:rPr lang="en-US" sz="2000" b="1" dirty="0" smtClean="0">
                <a:latin typeface="Times New Roman" pitchFamily="18" charset="0"/>
                <a:cs typeface="Times New Roman" pitchFamily="18" charset="0"/>
              </a:rPr>
              <a:t>Class Diagram</a:t>
            </a:r>
            <a:endParaRPr lang="en-IN" sz="2000" dirty="0"/>
          </a:p>
        </p:txBody>
      </p:sp>
    </p:spTree>
    <p:extLst>
      <p:ext uri="{BB962C8B-B14F-4D97-AF65-F5344CB8AC3E}">
        <p14:creationId xmlns:p14="http://schemas.microsoft.com/office/powerpoint/2010/main" val="30055284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06799" y="438166"/>
            <a:ext cx="3389326" cy="400110"/>
          </a:xfrm>
          <a:prstGeom prst="rect">
            <a:avLst/>
          </a:prstGeom>
        </p:spPr>
        <p:txBody>
          <a:bodyPr wrap="none">
            <a:spAutoFit/>
          </a:bodyPr>
          <a:lstStyle/>
          <a:p>
            <a:r>
              <a:rPr lang="en-US" sz="2000" b="1" dirty="0" smtClean="0">
                <a:latin typeface="Times New Roman" pitchFamily="18" charset="0"/>
                <a:cs typeface="Times New Roman" pitchFamily="18" charset="0"/>
              </a:rPr>
              <a:t>       Use case Diagram Admin</a:t>
            </a:r>
            <a:endParaRPr lang="en-IN" sz="20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949936"/>
            <a:ext cx="7632847" cy="5575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07031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p_usecase_diagram_Final"/>
          <p:cNvPicPr/>
          <p:nvPr/>
        </p:nvPicPr>
        <p:blipFill>
          <a:blip r:embed="rId2">
            <a:extLst>
              <a:ext uri="{28A0092B-C50C-407E-A947-70E740481C1C}">
                <a14:useLocalDpi xmlns:a14="http://schemas.microsoft.com/office/drawing/2010/main" val="0"/>
              </a:ext>
            </a:extLst>
          </a:blip>
          <a:srcRect/>
          <a:stretch>
            <a:fillRect/>
          </a:stretch>
        </p:blipFill>
        <p:spPr bwMode="auto">
          <a:xfrm>
            <a:off x="1331640" y="836712"/>
            <a:ext cx="6624736" cy="5904656"/>
          </a:xfrm>
          <a:prstGeom prst="rect">
            <a:avLst/>
          </a:prstGeom>
          <a:noFill/>
          <a:ln>
            <a:noFill/>
          </a:ln>
        </p:spPr>
      </p:pic>
      <p:sp>
        <p:nvSpPr>
          <p:cNvPr id="3" name="Rectangle 2"/>
          <p:cNvSpPr/>
          <p:nvPr/>
        </p:nvSpPr>
        <p:spPr>
          <a:xfrm>
            <a:off x="2555776" y="454164"/>
            <a:ext cx="4009624" cy="400110"/>
          </a:xfrm>
          <a:prstGeom prst="rect">
            <a:avLst/>
          </a:prstGeom>
        </p:spPr>
        <p:txBody>
          <a:bodyPr wrap="none">
            <a:spAutoFit/>
          </a:bodyPr>
          <a:lstStyle/>
          <a:p>
            <a:r>
              <a:rPr lang="en-US" sz="2000" b="1" dirty="0">
                <a:latin typeface="Times New Roman" pitchFamily="18" charset="0"/>
                <a:cs typeface="Times New Roman" pitchFamily="18" charset="0"/>
              </a:rPr>
              <a:t>Use case Diagram </a:t>
            </a:r>
            <a:r>
              <a:rPr lang="en-US" sz="2000" b="1" dirty="0" smtClean="0">
                <a:latin typeface="Times New Roman" pitchFamily="18" charset="0"/>
                <a:cs typeface="Times New Roman" pitchFamily="18" charset="0"/>
              </a:rPr>
              <a:t>Service provider</a:t>
            </a:r>
            <a:endParaRPr lang="en-IN" sz="2000" dirty="0"/>
          </a:p>
        </p:txBody>
      </p:sp>
    </p:spTree>
    <p:extLst>
      <p:ext uri="{BB962C8B-B14F-4D97-AF65-F5344CB8AC3E}">
        <p14:creationId xmlns:p14="http://schemas.microsoft.com/office/powerpoint/2010/main" val="16471285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19243" y="332656"/>
            <a:ext cx="3392917" cy="369332"/>
          </a:xfrm>
          <a:prstGeom prst="rect">
            <a:avLst/>
          </a:prstGeom>
        </p:spPr>
        <p:txBody>
          <a:bodyPr wrap="none">
            <a:spAutoFit/>
          </a:bodyPr>
          <a:lstStyle/>
          <a:p>
            <a:r>
              <a:rPr lang="en-US" b="1" dirty="0">
                <a:latin typeface="Times New Roman" pitchFamily="18" charset="0"/>
                <a:cs typeface="Times New Roman" pitchFamily="18" charset="0"/>
              </a:rPr>
              <a:t>Use case Diagram </a:t>
            </a:r>
            <a:r>
              <a:rPr lang="en-US" b="1" dirty="0" smtClean="0">
                <a:latin typeface="Times New Roman" pitchFamily="18" charset="0"/>
                <a:cs typeface="Times New Roman" pitchFamily="18" charset="0"/>
              </a:rPr>
              <a:t>Manufacturer</a:t>
            </a:r>
            <a:endParaRPr lang="en-IN"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003895"/>
            <a:ext cx="7704856" cy="5521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93003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Oval 179"/>
          <p:cNvSpPr>
            <a:spLocks noChangeArrowheads="1"/>
          </p:cNvSpPr>
          <p:nvPr/>
        </p:nvSpPr>
        <p:spPr bwMode="auto">
          <a:xfrm>
            <a:off x="3981475" y="457200"/>
            <a:ext cx="228600" cy="16192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17" name="AutoShape 178"/>
          <p:cNvSpPr>
            <a:spLocks noChangeShapeType="1"/>
          </p:cNvSpPr>
          <p:nvPr/>
        </p:nvSpPr>
        <p:spPr bwMode="auto">
          <a:xfrm>
            <a:off x="4094237" y="542925"/>
            <a:ext cx="0" cy="29527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8" name="AutoShape 177"/>
          <p:cNvSpPr>
            <a:spLocks noChangeArrowheads="1"/>
          </p:cNvSpPr>
          <p:nvPr/>
        </p:nvSpPr>
        <p:spPr bwMode="auto">
          <a:xfrm>
            <a:off x="3619500" y="833438"/>
            <a:ext cx="876300" cy="28575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Login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9" name="AutoShape 176"/>
          <p:cNvSpPr>
            <a:spLocks noChangeShapeType="1"/>
          </p:cNvSpPr>
          <p:nvPr/>
        </p:nvSpPr>
        <p:spPr bwMode="auto">
          <a:xfrm>
            <a:off x="4048125" y="1119188"/>
            <a:ext cx="0" cy="3048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0" name="AutoShape 175"/>
          <p:cNvSpPr>
            <a:spLocks noChangeArrowheads="1"/>
          </p:cNvSpPr>
          <p:nvPr/>
        </p:nvSpPr>
        <p:spPr bwMode="auto">
          <a:xfrm>
            <a:off x="3505200" y="1433513"/>
            <a:ext cx="990600" cy="847725"/>
          </a:xfrm>
          <a:prstGeom prst="diamond">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Valid</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1" name="AutoShape 174"/>
          <p:cNvSpPr>
            <a:spLocks noChangeShapeType="1"/>
          </p:cNvSpPr>
          <p:nvPr/>
        </p:nvSpPr>
        <p:spPr bwMode="auto">
          <a:xfrm>
            <a:off x="4467225" y="1852613"/>
            <a:ext cx="51435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2" name="AutoShape 173"/>
          <p:cNvSpPr>
            <a:spLocks noChangeArrowheads="1"/>
          </p:cNvSpPr>
          <p:nvPr/>
        </p:nvSpPr>
        <p:spPr bwMode="auto">
          <a:xfrm>
            <a:off x="4991100" y="1728788"/>
            <a:ext cx="1028700" cy="24765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Invalid Admin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3" name="AutoShape 172"/>
          <p:cNvSpPr>
            <a:spLocks noChangeShapeType="1"/>
          </p:cNvSpPr>
          <p:nvPr/>
        </p:nvSpPr>
        <p:spPr bwMode="auto">
          <a:xfrm flipV="1">
            <a:off x="5343525" y="1023938"/>
            <a:ext cx="0" cy="70485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4" name="AutoShape 171"/>
          <p:cNvSpPr>
            <a:spLocks noChangeShapeType="1"/>
          </p:cNvSpPr>
          <p:nvPr/>
        </p:nvSpPr>
        <p:spPr bwMode="auto">
          <a:xfrm flipH="1">
            <a:off x="4467225" y="1023938"/>
            <a:ext cx="87630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5" name="AutoShape 170"/>
          <p:cNvSpPr>
            <a:spLocks noChangeShapeType="1"/>
          </p:cNvSpPr>
          <p:nvPr/>
        </p:nvSpPr>
        <p:spPr bwMode="auto">
          <a:xfrm>
            <a:off x="4048125" y="2281238"/>
            <a:ext cx="0" cy="39052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6" name="Rectangle 169"/>
          <p:cNvSpPr>
            <a:spLocks noChangeArrowheads="1"/>
          </p:cNvSpPr>
          <p:nvPr/>
        </p:nvSpPr>
        <p:spPr bwMode="auto">
          <a:xfrm flipV="1">
            <a:off x="3057525" y="2644775"/>
            <a:ext cx="2009775" cy="44450"/>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AutoShape 168"/>
          <p:cNvSpPr>
            <a:spLocks noChangeArrowheads="1"/>
          </p:cNvSpPr>
          <p:nvPr/>
        </p:nvSpPr>
        <p:spPr bwMode="auto">
          <a:xfrm>
            <a:off x="923925" y="3271838"/>
            <a:ext cx="1514475" cy="295275"/>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Maintain Registration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8" name="AutoShape 167"/>
          <p:cNvSpPr>
            <a:spLocks noChangeArrowheads="1"/>
          </p:cNvSpPr>
          <p:nvPr/>
        </p:nvSpPr>
        <p:spPr bwMode="auto">
          <a:xfrm>
            <a:off x="1590675" y="3633788"/>
            <a:ext cx="1171575" cy="257175"/>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Accept payment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9" name="AutoShape 166"/>
          <p:cNvSpPr>
            <a:spLocks noChangeArrowheads="1"/>
          </p:cNvSpPr>
          <p:nvPr/>
        </p:nvSpPr>
        <p:spPr bwMode="auto">
          <a:xfrm>
            <a:off x="4724400" y="3538538"/>
            <a:ext cx="2409825" cy="28575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Maintain Boat Details (Rent/lease/sell)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0" name="AutoShape 165"/>
          <p:cNvSpPr>
            <a:spLocks noChangeArrowheads="1"/>
          </p:cNvSpPr>
          <p:nvPr/>
        </p:nvSpPr>
        <p:spPr bwMode="auto">
          <a:xfrm>
            <a:off x="3238500" y="4291013"/>
            <a:ext cx="1666875" cy="257175"/>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Payment details(u,sp,mf)</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1" name="AutoShape 164"/>
          <p:cNvSpPr>
            <a:spLocks noChangeArrowheads="1"/>
          </p:cNvSpPr>
          <p:nvPr/>
        </p:nvSpPr>
        <p:spPr bwMode="auto">
          <a:xfrm>
            <a:off x="2047875" y="3976688"/>
            <a:ext cx="1905000" cy="24765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Maintain Advertise packages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2" name="AutoShape 163"/>
          <p:cNvSpPr>
            <a:spLocks noChangeArrowheads="1"/>
          </p:cNvSpPr>
          <p:nvPr/>
        </p:nvSpPr>
        <p:spPr bwMode="auto">
          <a:xfrm>
            <a:off x="4343400" y="3948113"/>
            <a:ext cx="1466850" cy="276225"/>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Verify Images Videos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3" name="AutoShape 162"/>
          <p:cNvSpPr>
            <a:spLocks noChangeShapeType="1"/>
          </p:cNvSpPr>
          <p:nvPr/>
        </p:nvSpPr>
        <p:spPr bwMode="auto">
          <a:xfrm flipH="1">
            <a:off x="2438400" y="2690813"/>
            <a:ext cx="1609725" cy="65722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4" name="AutoShape 161"/>
          <p:cNvSpPr>
            <a:spLocks noChangeShapeType="1"/>
          </p:cNvSpPr>
          <p:nvPr/>
        </p:nvSpPr>
        <p:spPr bwMode="auto">
          <a:xfrm flipH="1">
            <a:off x="2762250" y="2690813"/>
            <a:ext cx="1285875" cy="10287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5" name="AutoShape 160"/>
          <p:cNvSpPr>
            <a:spLocks noChangeShapeType="1"/>
          </p:cNvSpPr>
          <p:nvPr/>
        </p:nvSpPr>
        <p:spPr bwMode="auto">
          <a:xfrm flipH="1">
            <a:off x="3305175" y="2690813"/>
            <a:ext cx="742950" cy="128587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6" name="AutoShape 159"/>
          <p:cNvSpPr>
            <a:spLocks noChangeShapeType="1"/>
          </p:cNvSpPr>
          <p:nvPr/>
        </p:nvSpPr>
        <p:spPr bwMode="auto">
          <a:xfrm>
            <a:off x="4048125" y="2690813"/>
            <a:ext cx="0" cy="16002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7" name="AutoShape 158"/>
          <p:cNvSpPr>
            <a:spLocks noChangeShapeType="1"/>
          </p:cNvSpPr>
          <p:nvPr/>
        </p:nvSpPr>
        <p:spPr bwMode="auto">
          <a:xfrm>
            <a:off x="4048125" y="2690813"/>
            <a:ext cx="447675" cy="12573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8" name="AutoShape 157"/>
          <p:cNvSpPr>
            <a:spLocks noChangeShapeType="1"/>
          </p:cNvSpPr>
          <p:nvPr/>
        </p:nvSpPr>
        <p:spPr bwMode="auto">
          <a:xfrm>
            <a:off x="4048125" y="2690813"/>
            <a:ext cx="1619250" cy="84772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9" name="Rectangle 156"/>
          <p:cNvSpPr>
            <a:spLocks noChangeArrowheads="1"/>
          </p:cNvSpPr>
          <p:nvPr/>
        </p:nvSpPr>
        <p:spPr bwMode="auto">
          <a:xfrm flipV="1">
            <a:off x="3067050" y="6007100"/>
            <a:ext cx="2009775" cy="44450"/>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AutoShape 155"/>
          <p:cNvSpPr>
            <a:spLocks noChangeShapeType="1"/>
          </p:cNvSpPr>
          <p:nvPr/>
        </p:nvSpPr>
        <p:spPr bwMode="auto">
          <a:xfrm>
            <a:off x="4048125" y="4548188"/>
            <a:ext cx="0" cy="14986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1" name="AutoShape 154"/>
          <p:cNvSpPr>
            <a:spLocks noChangeShapeType="1"/>
          </p:cNvSpPr>
          <p:nvPr/>
        </p:nvSpPr>
        <p:spPr bwMode="auto">
          <a:xfrm flipH="1">
            <a:off x="4095750" y="4224338"/>
            <a:ext cx="1104900" cy="182245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2" name="AutoShape 153"/>
          <p:cNvSpPr>
            <a:spLocks noChangeShapeType="1"/>
          </p:cNvSpPr>
          <p:nvPr/>
        </p:nvSpPr>
        <p:spPr bwMode="auto">
          <a:xfrm flipH="1">
            <a:off x="4162425" y="3824288"/>
            <a:ext cx="2343150" cy="21717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3" name="AutoShape 152"/>
          <p:cNvSpPr>
            <a:spLocks noChangeShapeType="1"/>
          </p:cNvSpPr>
          <p:nvPr/>
        </p:nvSpPr>
        <p:spPr bwMode="auto">
          <a:xfrm>
            <a:off x="2914650" y="4240213"/>
            <a:ext cx="1133475" cy="182245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4" name="AutoShape 151"/>
          <p:cNvSpPr>
            <a:spLocks noChangeShapeType="1"/>
          </p:cNvSpPr>
          <p:nvPr/>
        </p:nvSpPr>
        <p:spPr bwMode="auto">
          <a:xfrm>
            <a:off x="1009650" y="3567113"/>
            <a:ext cx="2924175" cy="247967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5" name="AutoShape 150"/>
          <p:cNvSpPr>
            <a:spLocks noChangeShapeType="1"/>
          </p:cNvSpPr>
          <p:nvPr/>
        </p:nvSpPr>
        <p:spPr bwMode="auto">
          <a:xfrm>
            <a:off x="1704975" y="3890963"/>
            <a:ext cx="2295525" cy="215582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6" name="AutoShape 149"/>
          <p:cNvSpPr>
            <a:spLocks noChangeShapeType="1"/>
          </p:cNvSpPr>
          <p:nvPr/>
        </p:nvSpPr>
        <p:spPr bwMode="auto">
          <a:xfrm>
            <a:off x="4038600" y="6007100"/>
            <a:ext cx="0" cy="28575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7" name="AutoShape 148"/>
          <p:cNvSpPr>
            <a:spLocks noChangeArrowheads="1"/>
          </p:cNvSpPr>
          <p:nvPr/>
        </p:nvSpPr>
        <p:spPr bwMode="auto">
          <a:xfrm>
            <a:off x="3543300" y="6307138"/>
            <a:ext cx="952500" cy="24765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Log Out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48" name="AutoShape 147"/>
          <p:cNvSpPr>
            <a:spLocks noChangeShapeType="1"/>
          </p:cNvSpPr>
          <p:nvPr/>
        </p:nvSpPr>
        <p:spPr bwMode="auto">
          <a:xfrm flipH="1">
            <a:off x="3950216" y="6521723"/>
            <a:ext cx="45719" cy="14763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9" name="AutoShape 180"/>
          <p:cNvSpPr>
            <a:spLocks noChangeArrowheads="1"/>
          </p:cNvSpPr>
          <p:nvPr/>
        </p:nvSpPr>
        <p:spPr bwMode="auto">
          <a:xfrm>
            <a:off x="4211638" y="7129463"/>
            <a:ext cx="112712" cy="90487"/>
          </a:xfrm>
          <a:prstGeom prst="flowChartConnec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50" name="AutoShape 146"/>
          <p:cNvSpPr>
            <a:spLocks noChangeArrowheads="1"/>
          </p:cNvSpPr>
          <p:nvPr/>
        </p:nvSpPr>
        <p:spPr bwMode="auto">
          <a:xfrm>
            <a:off x="3851920" y="6637163"/>
            <a:ext cx="142875" cy="176213"/>
          </a:xfrm>
          <a:prstGeom prst="flowChartConnec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51" name="AutoShape 145"/>
          <p:cNvSpPr>
            <a:spLocks noChangeArrowheads="1"/>
          </p:cNvSpPr>
          <p:nvPr/>
        </p:nvSpPr>
        <p:spPr bwMode="auto">
          <a:xfrm>
            <a:off x="3891161" y="6669360"/>
            <a:ext cx="104775" cy="104775"/>
          </a:xfrm>
          <a:prstGeom prst="flowChartConnector">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181"/>
          <p:cNvSpPr>
            <a:spLocks noChangeArrowheads="1"/>
          </p:cNvSpPr>
          <p:nvPr/>
        </p:nvSpPr>
        <p:spPr bwMode="auto">
          <a:xfrm>
            <a:off x="1438275"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53" name="Rectangle 192"/>
          <p:cNvSpPr>
            <a:spLocks noChangeArrowheads="1"/>
          </p:cNvSpPr>
          <p:nvPr/>
        </p:nvSpPr>
        <p:spPr bwMode="auto">
          <a:xfrm>
            <a:off x="1438275"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8" name="Rectangle 157"/>
          <p:cNvSpPr/>
          <p:nvPr/>
        </p:nvSpPr>
        <p:spPr>
          <a:xfrm>
            <a:off x="351416" y="272534"/>
            <a:ext cx="2621295" cy="369332"/>
          </a:xfrm>
          <a:prstGeom prst="rect">
            <a:avLst/>
          </a:prstGeom>
        </p:spPr>
        <p:txBody>
          <a:bodyPr wrap="none">
            <a:spAutoFit/>
          </a:bodyPr>
          <a:lstStyle/>
          <a:p>
            <a:r>
              <a:rPr lang="en-US" b="1" dirty="0" smtClean="0">
                <a:latin typeface="Times New Roman" pitchFamily="18" charset="0"/>
                <a:cs typeface="Times New Roman" pitchFamily="18" charset="0"/>
              </a:rPr>
              <a:t>Activity Diagram Admin</a:t>
            </a:r>
            <a:endParaRPr lang="en-IN" dirty="0"/>
          </a:p>
        </p:txBody>
      </p:sp>
    </p:spTree>
    <p:extLst>
      <p:ext uri="{BB962C8B-B14F-4D97-AF65-F5344CB8AC3E}">
        <p14:creationId xmlns:p14="http://schemas.microsoft.com/office/powerpoint/2010/main" val="4472059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57400" y="2438400"/>
            <a:ext cx="3962400" cy="923330"/>
          </a:xfrm>
          <a:prstGeom prst="rect">
            <a:avLst/>
          </a:prstGeom>
        </p:spPr>
        <p:txBody>
          <a:bodyPr wrap="square">
            <a:spAutoFit/>
          </a:bodyPr>
          <a:lstStyle/>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Boat9.com</a:t>
            </a:r>
          </a:p>
        </p:txBody>
      </p:sp>
      <p:sp>
        <p:nvSpPr>
          <p:cNvPr id="6" name="Rectangle 5"/>
          <p:cNvSpPr/>
          <p:nvPr/>
        </p:nvSpPr>
        <p:spPr>
          <a:xfrm>
            <a:off x="381000" y="4953000"/>
            <a:ext cx="3581400" cy="1200329"/>
          </a:xfrm>
          <a:prstGeom prst="rect">
            <a:avLst/>
          </a:prstGeom>
        </p:spPr>
        <p:txBody>
          <a:bodyPr wrap="square">
            <a:spAutoFit/>
          </a:bodyPr>
          <a:lstStyle/>
          <a:p>
            <a:pPr>
              <a:defRPr/>
            </a:pPr>
            <a:r>
              <a:rPr lang="en-US" dirty="0" smtClean="0">
                <a:effectLst>
                  <a:outerShdw blurRad="50800" dist="38100" dir="16200000" rotWithShape="0">
                    <a:prstClr val="black">
                      <a:alpha val="40000"/>
                    </a:prstClr>
                  </a:outerShdw>
                </a:effectLst>
                <a:latin typeface="Arial" charset="0"/>
                <a:cs typeface="Arial" charset="0"/>
              </a:rPr>
              <a:t>Presented By</a:t>
            </a:r>
          </a:p>
          <a:p>
            <a:pPr>
              <a:defRPr/>
            </a:pPr>
            <a:endParaRPr lang="en-US" dirty="0" smtClean="0">
              <a:latin typeface="Arial" charset="0"/>
              <a:cs typeface="Arial" charset="0"/>
            </a:endParaRPr>
          </a:p>
          <a:p>
            <a:pPr>
              <a:defRPr/>
            </a:pPr>
            <a:r>
              <a:rPr lang="en-US" b="1" dirty="0" smtClean="0">
                <a:effectLst>
                  <a:reflection blurRad="6350" stA="55000" endA="300" endPos="45500" dir="5400000" sy="-100000" algn="bl" rotWithShape="0"/>
                </a:effectLst>
                <a:latin typeface="Arial" charset="0"/>
                <a:cs typeface="Arial" charset="0"/>
              </a:rPr>
              <a:t>Dhanshree </a:t>
            </a:r>
            <a:r>
              <a:rPr lang="en-US" b="1" dirty="0" err="1" smtClean="0">
                <a:effectLst>
                  <a:reflection blurRad="6350" stA="55000" endA="300" endPos="45500" dir="5400000" sy="-100000" algn="bl" rotWithShape="0"/>
                </a:effectLst>
                <a:latin typeface="Arial" charset="0"/>
                <a:cs typeface="Arial" charset="0"/>
              </a:rPr>
              <a:t>Shete</a:t>
            </a:r>
            <a:r>
              <a:rPr lang="en-US" b="1" dirty="0" smtClean="0">
                <a:effectLst>
                  <a:reflection blurRad="6350" stA="55000" endA="300" endPos="45500" dir="5400000" sy="-100000" algn="bl" rotWithShape="0"/>
                </a:effectLst>
                <a:latin typeface="Arial" charset="0"/>
                <a:cs typeface="Arial" charset="0"/>
              </a:rPr>
              <a:t> 48 (A)</a:t>
            </a:r>
          </a:p>
          <a:p>
            <a:pPr>
              <a:defRPr/>
            </a:pPr>
            <a:endParaRPr lang="en-US" dirty="0">
              <a:effectLst>
                <a:reflection blurRad="6350" stA="55000" endA="300" endPos="45500" dir="5400000" sy="-100000" algn="bl" rotWithShape="0"/>
              </a:effectLst>
              <a:latin typeface="Arial" charset="0"/>
              <a:cs typeface="Arial" charset="0"/>
            </a:endParaRPr>
          </a:p>
        </p:txBody>
      </p:sp>
      <p:sp>
        <p:nvSpPr>
          <p:cNvPr id="8" name="Rectangle 7"/>
          <p:cNvSpPr/>
          <p:nvPr/>
        </p:nvSpPr>
        <p:spPr>
          <a:xfrm>
            <a:off x="5410200" y="4800600"/>
            <a:ext cx="3429000" cy="923330"/>
          </a:xfrm>
          <a:prstGeom prst="rect">
            <a:avLst/>
          </a:prstGeom>
        </p:spPr>
        <p:txBody>
          <a:bodyPr wrap="square">
            <a:spAutoFit/>
          </a:bodyPr>
          <a:lstStyle/>
          <a:p>
            <a:pPr>
              <a:defRPr/>
            </a:pPr>
            <a:r>
              <a:rPr lang="en-US" dirty="0" smtClean="0">
                <a:effectLst>
                  <a:outerShdw blurRad="50800" dist="38100" dir="16200000" rotWithShape="0">
                    <a:prstClr val="black">
                      <a:alpha val="40000"/>
                    </a:prstClr>
                  </a:outerShdw>
                </a:effectLst>
                <a:latin typeface="Arial" charset="0"/>
                <a:cs typeface="Arial" charset="0"/>
              </a:rPr>
              <a:t>Guided By</a:t>
            </a:r>
          </a:p>
          <a:p>
            <a:pPr>
              <a:defRPr/>
            </a:pPr>
            <a:endParaRPr lang="en-US" dirty="0" smtClean="0">
              <a:latin typeface="Arial" charset="0"/>
              <a:cs typeface="Arial" charset="0"/>
            </a:endParaRPr>
          </a:p>
          <a:p>
            <a:pPr>
              <a:defRPr/>
            </a:pPr>
            <a:r>
              <a:rPr lang="en-US" b="1" dirty="0" smtClean="0">
                <a:effectLst>
                  <a:reflection blurRad="6350" stA="55000" endA="300" endPos="45500" dir="5400000" sy="-100000" algn="bl" rotWithShape="0"/>
                </a:effectLst>
                <a:latin typeface="Arial" charset="0"/>
                <a:cs typeface="Arial" charset="0"/>
              </a:rPr>
              <a:t>Prof. Namrata Shinde.</a:t>
            </a:r>
            <a:endParaRPr lang="en-US" b="1" dirty="0">
              <a:effectLst>
                <a:reflection blurRad="6350" stA="55000" endA="300" endPos="45500" dir="5400000" sy="-100000" algn="bl" rotWithShape="0"/>
              </a:effectLst>
              <a:latin typeface="Arial" charset="0"/>
              <a:cs typeface="Arial" charset="0"/>
            </a:endParaRPr>
          </a:p>
        </p:txBody>
      </p:sp>
    </p:spTree>
    <p:extLst>
      <p:ext uri="{BB962C8B-B14F-4D97-AF65-F5344CB8AC3E}">
        <p14:creationId xmlns:p14="http://schemas.microsoft.com/office/powerpoint/2010/main" val="698271230"/>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9592" y="436022"/>
            <a:ext cx="2416046" cy="369332"/>
          </a:xfrm>
          <a:prstGeom prst="rect">
            <a:avLst/>
          </a:prstGeom>
        </p:spPr>
        <p:txBody>
          <a:bodyPr wrap="none">
            <a:spAutoFit/>
          </a:bodyPr>
          <a:lstStyle/>
          <a:p>
            <a:r>
              <a:rPr lang="en-US" b="1" dirty="0">
                <a:latin typeface="Times New Roman" pitchFamily="18" charset="0"/>
                <a:cs typeface="Times New Roman" pitchFamily="18" charset="0"/>
              </a:rPr>
              <a:t>Activity Diagram </a:t>
            </a:r>
            <a:r>
              <a:rPr lang="en-US" b="1" dirty="0" smtClean="0">
                <a:latin typeface="Times New Roman" pitchFamily="18" charset="0"/>
                <a:cs typeface="Times New Roman" pitchFamily="18" charset="0"/>
              </a:rPr>
              <a:t>User</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5" y="1204913"/>
            <a:ext cx="6192688" cy="565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96389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701988"/>
            <a:ext cx="6229350" cy="5838825"/>
          </a:xfrm>
          <a:prstGeom prst="rect">
            <a:avLst/>
          </a:prstGeom>
          <a:noFill/>
          <a:ln>
            <a:noFill/>
          </a:ln>
        </p:spPr>
      </p:pic>
      <p:sp>
        <p:nvSpPr>
          <p:cNvPr id="3" name="Rectangle 2"/>
          <p:cNvSpPr/>
          <p:nvPr/>
        </p:nvSpPr>
        <p:spPr>
          <a:xfrm>
            <a:off x="107504" y="332656"/>
            <a:ext cx="3445430" cy="400110"/>
          </a:xfrm>
          <a:prstGeom prst="rect">
            <a:avLst/>
          </a:prstGeom>
        </p:spPr>
        <p:txBody>
          <a:bodyPr wrap="none">
            <a:spAutoFit/>
          </a:bodyPr>
          <a:lstStyle/>
          <a:p>
            <a:r>
              <a:rPr lang="en-US" b="1" u="sng" dirty="0" smtClean="0"/>
              <a:t>        </a:t>
            </a:r>
            <a:r>
              <a:rPr lang="en-US" sz="2000" b="1" u="sng" dirty="0" smtClean="0">
                <a:latin typeface="Times New Roman" pitchFamily="18" charset="0"/>
                <a:cs typeface="Times New Roman" pitchFamily="18" charset="0"/>
              </a:rPr>
              <a:t>Sequence </a:t>
            </a:r>
            <a:r>
              <a:rPr lang="en-US" sz="2000" b="1" u="sng" dirty="0">
                <a:latin typeface="Times New Roman" pitchFamily="18" charset="0"/>
                <a:cs typeface="Times New Roman" pitchFamily="18" charset="0"/>
              </a:rPr>
              <a:t>Diagram Admin</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9828676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5576" y="332656"/>
            <a:ext cx="2675732" cy="400110"/>
          </a:xfrm>
          <a:prstGeom prst="rect">
            <a:avLst/>
          </a:prstGeom>
        </p:spPr>
        <p:txBody>
          <a:bodyPr wrap="none">
            <a:spAutoFit/>
          </a:bodyPr>
          <a:lstStyle/>
          <a:p>
            <a:r>
              <a:rPr lang="en-US" sz="2000" dirty="0">
                <a:latin typeface="Times New Roman" pitchFamily="18" charset="0"/>
                <a:cs typeface="Times New Roman" pitchFamily="18" charset="0"/>
              </a:rPr>
              <a:t>User Sequence Diagram</a:t>
            </a:r>
            <a:endParaRPr lang="en-IN" sz="2000" dirty="0">
              <a:latin typeface="Times New Roman" pitchFamily="18" charset="0"/>
              <a:cs typeface="Times New Roman"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1763688" y="741944"/>
            <a:ext cx="5160010" cy="5891530"/>
          </a:xfrm>
          <a:prstGeom prst="rect">
            <a:avLst/>
          </a:prstGeom>
          <a:noFill/>
          <a:ln>
            <a:noFill/>
          </a:ln>
        </p:spPr>
      </p:pic>
    </p:spTree>
    <p:extLst>
      <p:ext uri="{BB962C8B-B14F-4D97-AF65-F5344CB8AC3E}">
        <p14:creationId xmlns:p14="http://schemas.microsoft.com/office/powerpoint/2010/main" val="18380087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8695" y="332656"/>
            <a:ext cx="3538148" cy="369332"/>
          </a:xfrm>
          <a:prstGeom prst="rect">
            <a:avLst/>
          </a:prstGeom>
        </p:spPr>
        <p:txBody>
          <a:bodyPr wrap="none">
            <a:spAutoFit/>
          </a:bodyPr>
          <a:lstStyle/>
          <a:p>
            <a:r>
              <a:rPr lang="en-US" dirty="0" smtClean="0">
                <a:latin typeface="Times New Roman" pitchFamily="18" charset="0"/>
                <a:cs typeface="Times New Roman" pitchFamily="18" charset="0"/>
              </a:rPr>
              <a:t>Service Provider Sequence </a:t>
            </a:r>
            <a:r>
              <a:rPr lang="en-US" dirty="0">
                <a:latin typeface="Times New Roman" pitchFamily="18" charset="0"/>
                <a:cs typeface="Times New Roman" pitchFamily="18" charset="0"/>
              </a:rPr>
              <a:t>Diagram</a:t>
            </a:r>
            <a:endParaRPr lang="en-IN" dirty="0"/>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2123728" y="836712"/>
            <a:ext cx="5184576" cy="5760640"/>
          </a:xfrm>
          <a:prstGeom prst="rect">
            <a:avLst/>
          </a:prstGeom>
          <a:noFill/>
          <a:ln>
            <a:noFill/>
          </a:ln>
        </p:spPr>
      </p:pic>
    </p:spTree>
    <p:extLst>
      <p:ext uri="{BB962C8B-B14F-4D97-AF65-F5344CB8AC3E}">
        <p14:creationId xmlns:p14="http://schemas.microsoft.com/office/powerpoint/2010/main" val="28677340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8630" y="501134"/>
            <a:ext cx="3240182" cy="400110"/>
          </a:xfrm>
          <a:prstGeom prst="rect">
            <a:avLst/>
          </a:prstGeom>
        </p:spPr>
        <p:txBody>
          <a:bodyPr wrap="none">
            <a:spAutoFit/>
          </a:bodyPr>
          <a:lstStyle/>
          <a:p>
            <a:r>
              <a:rPr lang="en-US" sz="2000" b="1" u="sng" dirty="0">
                <a:latin typeface="Times New Roman" pitchFamily="18" charset="0"/>
                <a:cs typeface="Times New Roman" pitchFamily="18" charset="0"/>
              </a:rPr>
              <a:t>Module Hierarchy Diagram</a:t>
            </a:r>
            <a:endParaRPr lang="en-IN" sz="2000" dirty="0">
              <a:latin typeface="Times New Roman" pitchFamily="18" charset="0"/>
              <a:cs typeface="Times New Roman"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138238"/>
            <a:ext cx="6644208" cy="5027066"/>
          </a:xfrm>
          <a:prstGeom prst="rect">
            <a:avLst/>
          </a:prstGeom>
          <a:noFill/>
          <a:ln>
            <a:noFill/>
          </a:ln>
        </p:spPr>
      </p:pic>
    </p:spTree>
    <p:extLst>
      <p:ext uri="{BB962C8B-B14F-4D97-AF65-F5344CB8AC3E}">
        <p14:creationId xmlns:p14="http://schemas.microsoft.com/office/powerpoint/2010/main" val="36413080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7584" y="620688"/>
            <a:ext cx="2499402" cy="400110"/>
          </a:xfrm>
          <a:prstGeom prst="rect">
            <a:avLst/>
          </a:prstGeom>
        </p:spPr>
        <p:txBody>
          <a:bodyPr wrap="none">
            <a:spAutoFit/>
          </a:bodyPr>
          <a:lstStyle/>
          <a:p>
            <a:r>
              <a:rPr lang="en-US" sz="2000" b="1" u="sng" dirty="0">
                <a:latin typeface="Times New Roman" pitchFamily="18" charset="0"/>
                <a:cs typeface="Times New Roman" pitchFamily="18" charset="0"/>
              </a:rPr>
              <a:t>Component Diagram</a:t>
            </a:r>
            <a:endParaRPr lang="en-IN" sz="2000" dirty="0">
              <a:latin typeface="Times New Roman" pitchFamily="18" charset="0"/>
              <a:cs typeface="Times New Roman" pitchFamily="18" charset="0"/>
            </a:endParaRPr>
          </a:p>
        </p:txBody>
      </p:sp>
      <p:pic>
        <p:nvPicPr>
          <p:cNvPr id="3" name="Picture 2" descr="Componant"/>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612264"/>
            <a:ext cx="6048671" cy="4553040"/>
          </a:xfrm>
          <a:prstGeom prst="rect">
            <a:avLst/>
          </a:prstGeom>
          <a:noFill/>
          <a:ln>
            <a:noFill/>
          </a:ln>
        </p:spPr>
      </p:pic>
    </p:spTree>
    <p:extLst>
      <p:ext uri="{BB962C8B-B14F-4D97-AF65-F5344CB8AC3E}">
        <p14:creationId xmlns:p14="http://schemas.microsoft.com/office/powerpoint/2010/main" val="28135878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559309563"/>
              </p:ext>
            </p:extLst>
          </p:nvPr>
        </p:nvGraphicFramePr>
        <p:xfrm>
          <a:off x="1115616" y="1988841"/>
          <a:ext cx="6120681" cy="1669853"/>
        </p:xfrm>
        <a:graphic>
          <a:graphicData uri="http://schemas.openxmlformats.org/drawingml/2006/table">
            <a:tbl>
              <a:tblPr firstRow="1" firstCol="1" bandRow="1"/>
              <a:tblGrid>
                <a:gridCol w="1903101"/>
                <a:gridCol w="1405860"/>
                <a:gridCol w="1405860"/>
                <a:gridCol w="1405860"/>
              </a:tblGrid>
              <a:tr h="432047">
                <a:tc>
                  <a:txBody>
                    <a:bodyPr/>
                    <a:lstStyle/>
                    <a:p>
                      <a:pPr>
                        <a:lnSpc>
                          <a:spcPct val="115000"/>
                        </a:lnSpc>
                        <a:spcAft>
                          <a:spcPts val="0"/>
                        </a:spcAft>
                      </a:pPr>
                      <a:r>
                        <a:rPr lang="en-US" sz="1400" b="1" dirty="0">
                          <a:effectLst/>
                        </a:rPr>
                        <a:t>Column name</a:t>
                      </a:r>
                      <a:endParaRPr lang="en-IN" sz="1100" b="1" dirty="0">
                        <a:effectLst/>
                        <a:latin typeface="Calibri"/>
                        <a:ea typeface="Calibri"/>
                        <a:cs typeface="Times New Roman"/>
                      </a:endParaRPr>
                    </a:p>
                  </a:txBody>
                  <a:tcPr marL="68580" marR="68580" marT="0" marB="0"/>
                </a:tc>
                <a:tc>
                  <a:txBody>
                    <a:bodyPr/>
                    <a:lstStyle/>
                    <a:p>
                      <a:pPr>
                        <a:lnSpc>
                          <a:spcPct val="115000"/>
                        </a:lnSpc>
                        <a:spcAft>
                          <a:spcPts val="0"/>
                        </a:spcAft>
                      </a:pPr>
                      <a:r>
                        <a:rPr lang="en-US" sz="1400" b="1" dirty="0">
                          <a:effectLst/>
                        </a:rPr>
                        <a:t>Data Type</a:t>
                      </a:r>
                      <a:endParaRPr lang="en-IN" sz="1100" b="1" dirty="0">
                        <a:effectLst/>
                        <a:latin typeface="Calibri"/>
                        <a:ea typeface="Calibri"/>
                        <a:cs typeface="Times New Roman"/>
                      </a:endParaRPr>
                    </a:p>
                  </a:txBody>
                  <a:tcPr marL="68580" marR="68580" marT="0" marB="0"/>
                </a:tc>
                <a:tc>
                  <a:txBody>
                    <a:bodyPr/>
                    <a:lstStyle/>
                    <a:p>
                      <a:pPr>
                        <a:lnSpc>
                          <a:spcPct val="115000"/>
                        </a:lnSpc>
                        <a:spcAft>
                          <a:spcPts val="0"/>
                        </a:spcAft>
                      </a:pPr>
                      <a:r>
                        <a:rPr lang="en-US" sz="1400" b="1" dirty="0">
                          <a:effectLst/>
                        </a:rPr>
                        <a:t>Allow Nulls</a:t>
                      </a:r>
                      <a:endParaRPr lang="en-IN" sz="1100" b="1" dirty="0">
                        <a:effectLst/>
                        <a:latin typeface="Calibri"/>
                        <a:ea typeface="Calibri"/>
                        <a:cs typeface="Times New Roman"/>
                      </a:endParaRPr>
                    </a:p>
                  </a:txBody>
                  <a:tcPr marL="68580" marR="68580" marT="0" marB="0"/>
                </a:tc>
                <a:tc>
                  <a:txBody>
                    <a:bodyPr/>
                    <a:lstStyle/>
                    <a:p>
                      <a:pPr>
                        <a:lnSpc>
                          <a:spcPct val="115000"/>
                        </a:lnSpc>
                        <a:spcAft>
                          <a:spcPts val="0"/>
                        </a:spcAft>
                      </a:pPr>
                      <a:r>
                        <a:rPr lang="en-US" sz="1400" b="1" dirty="0" smtClean="0">
                          <a:effectLst/>
                          <a:latin typeface="Times New Roman" pitchFamily="18" charset="0"/>
                          <a:cs typeface="Times New Roman" pitchFamily="18" charset="0"/>
                        </a:rPr>
                        <a:t>DESCRIPTION</a:t>
                      </a:r>
                      <a:endParaRPr lang="en-IN" sz="1100" b="1" dirty="0">
                        <a:effectLst/>
                        <a:latin typeface="Calibri"/>
                        <a:ea typeface="Calibri"/>
                        <a:cs typeface="Times New Roman"/>
                      </a:endParaRPr>
                    </a:p>
                  </a:txBody>
                  <a:tcPr marL="68580" marR="68580" marT="0" marB="0"/>
                </a:tc>
              </a:tr>
              <a:tr h="407944">
                <a:tc>
                  <a:txBody>
                    <a:bodyPr/>
                    <a:lstStyle/>
                    <a:p>
                      <a:pPr>
                        <a:lnSpc>
                          <a:spcPct val="115000"/>
                        </a:lnSpc>
                        <a:spcAft>
                          <a:spcPts val="0"/>
                        </a:spcAft>
                      </a:pPr>
                      <a:r>
                        <a:rPr lang="en-US" sz="1100" dirty="0" err="1">
                          <a:effectLst/>
                        </a:rPr>
                        <a:t>User_Id</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int</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rPr>
                        <a:t>PK(Not Null)</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rPr>
                        <a:t>User</a:t>
                      </a:r>
                      <a:r>
                        <a:rPr lang="en-US" sz="1100" baseline="0" dirty="0" smtClean="0">
                          <a:effectLst/>
                        </a:rPr>
                        <a:t> </a:t>
                      </a:r>
                      <a:r>
                        <a:rPr lang="en-US" sz="1100" dirty="0" smtClean="0">
                          <a:effectLst/>
                        </a:rPr>
                        <a:t>Id</a:t>
                      </a:r>
                      <a:endParaRPr lang="en-IN" sz="1100" dirty="0">
                        <a:effectLst/>
                        <a:latin typeface="Calibri"/>
                        <a:ea typeface="Calibri"/>
                        <a:cs typeface="Times New Roman"/>
                      </a:endParaRPr>
                    </a:p>
                  </a:txBody>
                  <a:tcPr marL="68580" marR="68580" marT="0" marB="0"/>
                </a:tc>
              </a:tr>
              <a:tr h="421918">
                <a:tc>
                  <a:txBody>
                    <a:bodyPr/>
                    <a:lstStyle/>
                    <a:p>
                      <a:pPr>
                        <a:lnSpc>
                          <a:spcPct val="115000"/>
                        </a:lnSpc>
                        <a:spcAft>
                          <a:spcPts val="0"/>
                        </a:spcAft>
                      </a:pPr>
                      <a:r>
                        <a:rPr lang="en-US" sz="1100" dirty="0" err="1">
                          <a:effectLst/>
                        </a:rPr>
                        <a:t>User_Name</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varchar(128)</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Not Null</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rPr>
                        <a:t>User Name</a:t>
                      </a:r>
                      <a:endParaRPr lang="en-IN" sz="1100" dirty="0">
                        <a:effectLst/>
                        <a:latin typeface="Calibri"/>
                        <a:ea typeface="Calibri"/>
                        <a:cs typeface="Times New Roman"/>
                      </a:endParaRPr>
                    </a:p>
                  </a:txBody>
                  <a:tcPr marL="68580" marR="68580" marT="0" marB="0"/>
                </a:tc>
              </a:tr>
              <a:tr h="407944">
                <a:tc>
                  <a:txBody>
                    <a:bodyPr/>
                    <a:lstStyle/>
                    <a:p>
                      <a:pPr>
                        <a:lnSpc>
                          <a:spcPct val="115000"/>
                        </a:lnSpc>
                        <a:spcAft>
                          <a:spcPts val="0"/>
                        </a:spcAft>
                      </a:pPr>
                      <a:r>
                        <a:rPr lang="en-US" sz="1100" dirty="0">
                          <a:effectLst/>
                        </a:rPr>
                        <a:t>Password</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nvarchar(50)</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a:effectLst/>
                        </a:rPr>
                        <a:t>Not Null</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a:effectLst/>
                        </a:rPr>
                        <a:t>Password</a:t>
                      </a:r>
                      <a:endParaRPr lang="en-IN" sz="1100" dirty="0">
                        <a:effectLst/>
                        <a:latin typeface="Calibri"/>
                        <a:ea typeface="Calibri"/>
                        <a:cs typeface="Times New Roman"/>
                      </a:endParaRPr>
                    </a:p>
                  </a:txBody>
                  <a:tcPr marL="68580" marR="68580" marT="0" marB="0"/>
                </a:tc>
              </a:tr>
            </a:tbl>
          </a:graphicData>
        </a:graphic>
      </p:graphicFrame>
      <p:sp>
        <p:nvSpPr>
          <p:cNvPr id="3" name="Rectangle 2"/>
          <p:cNvSpPr>
            <a:spLocks noChangeArrowheads="1"/>
          </p:cNvSpPr>
          <p:nvPr/>
        </p:nvSpPr>
        <p:spPr bwMode="auto">
          <a:xfrm>
            <a:off x="484584" y="458088"/>
            <a:ext cx="7543800" cy="7386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286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Table Name: </a:t>
            </a:r>
            <a:r>
              <a:rPr kumimoji="0" lang="en-US" sz="1400" b="0" i="0" u="none" strike="noStrike" cap="none" normalizeH="0" baseline="0" dirty="0" err="1" smtClean="0">
                <a:ln>
                  <a:noFill/>
                </a:ln>
                <a:solidFill>
                  <a:srgbClr val="002060"/>
                </a:solidFill>
                <a:effectLst/>
                <a:latin typeface="Times New Roman" pitchFamily="18" charset="0"/>
                <a:ea typeface="Times New Roman" pitchFamily="18" charset="0"/>
                <a:cs typeface="Times New Roman" pitchFamily="18" charset="0"/>
              </a:rPr>
              <a:t>dbo.login</a:t>
            </a:r>
            <a:endParaRPr kumimoji="0" lang="en-US" sz="1400" b="0" i="0" u="none" strike="noStrike" cap="none" normalizeH="0" baseline="0" dirty="0" smtClean="0">
              <a:ln>
                <a:noFill/>
              </a:ln>
              <a:solidFill>
                <a:srgbClr val="002060"/>
              </a:solidFill>
              <a:effectLst/>
              <a:latin typeface="Times New Roman" pitchFamily="18" charset="0"/>
              <a:cs typeface="Times New Roman" pitchFamily="18" charset="0"/>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 Primary key: </a:t>
            </a:r>
            <a:r>
              <a:rPr kumimoji="0" lang="en-US" sz="1400" b="0"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id</a:t>
            </a:r>
            <a:endParaRPr kumimoji="0" lang="en-US" sz="1400" b="0" i="0" u="none" strike="noStrike" cap="none" normalizeH="0" baseline="0" dirty="0" smtClean="0">
              <a:ln>
                <a:noFill/>
              </a:ln>
              <a:solidFill>
                <a:srgbClr val="002060"/>
              </a:solidFill>
              <a:effectLst/>
              <a:latin typeface="Times New Roman" pitchFamily="18" charset="0"/>
              <a:cs typeface="Times New Roman" pitchFamily="18" charset="0"/>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 Description: </a:t>
            </a:r>
            <a:r>
              <a:rPr kumimoji="0" lang="en-US" sz="1400" b="0"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This table stores the information of  login User.</a:t>
            </a:r>
            <a:endParaRPr kumimoji="0" lang="en-US" sz="1400" b="0" i="0" u="none" strike="noStrike" cap="none" normalizeH="0" baseline="0" dirty="0" smtClean="0">
              <a:ln>
                <a:noFill/>
              </a:ln>
              <a:solidFill>
                <a:srgbClr val="002060"/>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2724434273"/>
      </p:ext>
    </p:extLst>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555032346"/>
              </p:ext>
            </p:extLst>
          </p:nvPr>
        </p:nvGraphicFramePr>
        <p:xfrm>
          <a:off x="827584" y="1988840"/>
          <a:ext cx="7128792" cy="3316781"/>
        </p:xfrm>
        <a:graphic>
          <a:graphicData uri="http://schemas.openxmlformats.org/drawingml/2006/table">
            <a:tbl>
              <a:tblPr firstRow="1" firstCol="1" bandRow="1"/>
              <a:tblGrid>
                <a:gridCol w="1782198"/>
                <a:gridCol w="1782198"/>
                <a:gridCol w="1782198"/>
                <a:gridCol w="1782198"/>
              </a:tblGrid>
              <a:tr h="451171">
                <a:tc>
                  <a:txBody>
                    <a:bodyPr/>
                    <a:lstStyle/>
                    <a:p>
                      <a:pPr>
                        <a:lnSpc>
                          <a:spcPct val="115000"/>
                        </a:lnSpc>
                        <a:spcAft>
                          <a:spcPts val="0"/>
                        </a:spcAft>
                      </a:pPr>
                      <a:r>
                        <a:rPr lang="en-US" sz="1400" b="1" dirty="0">
                          <a:effectLst/>
                          <a:latin typeface="Times New Roman"/>
                          <a:ea typeface="Calibri"/>
                          <a:cs typeface="Times New Roman"/>
                        </a:rPr>
                        <a:t>Column name</a:t>
                      </a:r>
                      <a:endParaRPr lang="en-IN" sz="1100" b="1"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b="1" dirty="0">
                          <a:effectLst/>
                          <a:latin typeface="Times New Roman"/>
                          <a:ea typeface="Calibri"/>
                          <a:cs typeface="Times New Roman"/>
                        </a:rPr>
                        <a:t>Data Type</a:t>
                      </a:r>
                      <a:endParaRPr lang="en-IN" sz="1100" b="1"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b="1" dirty="0" smtClean="0">
                          <a:effectLst/>
                          <a:latin typeface="Times New Roman" pitchFamily="18" charset="0"/>
                          <a:cs typeface="Times New Roman" pitchFamily="18" charset="0"/>
                        </a:rPr>
                        <a:t>CONSTRAINT</a:t>
                      </a:r>
                      <a:endParaRPr lang="en-IN" sz="1100" b="1"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b="1" dirty="0" smtClean="0">
                          <a:effectLst/>
                          <a:latin typeface="Times New Roman" pitchFamily="18" charset="0"/>
                          <a:cs typeface="Times New Roman" pitchFamily="18" charset="0"/>
                        </a:rPr>
                        <a:t>DESCRIPTION</a:t>
                      </a:r>
                      <a:endParaRPr lang="en-IN" sz="1100" b="1"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561">
                <a:tc>
                  <a:txBody>
                    <a:bodyPr/>
                    <a:lstStyle/>
                    <a:p>
                      <a:pPr>
                        <a:lnSpc>
                          <a:spcPct val="115000"/>
                        </a:lnSpc>
                        <a:spcAft>
                          <a:spcPts val="0"/>
                        </a:spcAft>
                      </a:pPr>
                      <a:r>
                        <a:rPr lang="en-US" sz="1100" dirty="0" err="1" smtClean="0">
                          <a:effectLst/>
                          <a:latin typeface="Calibri"/>
                          <a:ea typeface="Calibri"/>
                          <a:cs typeface="Times New Roman"/>
                        </a:rPr>
                        <a:t>adminId</a:t>
                      </a:r>
                      <a:endParaRPr lang="en-IN"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dirty="0" err="1">
                          <a:effectLst/>
                          <a:latin typeface="Calibri"/>
                          <a:ea typeface="Calibri"/>
                          <a:cs typeface="Times New Roman"/>
                        </a:rPr>
                        <a:t>int</a:t>
                      </a:r>
                      <a:endParaRPr lang="en-IN"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smtClean="0">
                          <a:effectLst/>
                          <a:latin typeface="Calibri"/>
                          <a:ea typeface="Calibri"/>
                          <a:cs typeface="Times New Roman"/>
                        </a:rPr>
                        <a:t>PK(Not Null)</a:t>
                      </a:r>
                      <a:endParaRPr lang="en-IN"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dirty="0">
                          <a:effectLst/>
                          <a:latin typeface="Calibri"/>
                          <a:ea typeface="Calibri"/>
                          <a:cs typeface="Times New Roman"/>
                        </a:rPr>
                        <a:t>Id</a:t>
                      </a:r>
                      <a:endParaRPr lang="en-IN"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561">
                <a:tc>
                  <a:txBody>
                    <a:bodyPr/>
                    <a:lstStyle/>
                    <a:p>
                      <a:pPr>
                        <a:lnSpc>
                          <a:spcPct val="115000"/>
                        </a:lnSpc>
                        <a:spcAft>
                          <a:spcPts val="0"/>
                        </a:spcAft>
                      </a:pPr>
                      <a:r>
                        <a:rPr lang="en-US" sz="1100" smtClean="0">
                          <a:effectLst/>
                          <a:latin typeface="Calibri"/>
                          <a:ea typeface="Calibri"/>
                          <a:cs typeface="Times New Roman"/>
                        </a:rPr>
                        <a:t>First_Name</a:t>
                      </a:r>
                      <a:endParaRPr lang="en-IN"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effectLst/>
                          <a:latin typeface="Calibri"/>
                          <a:ea typeface="Calibri"/>
                          <a:cs typeface="Times New Roman"/>
                        </a:rPr>
                        <a:t>varchar(128)</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smtClean="0">
                          <a:effectLst/>
                          <a:latin typeface="Calibri"/>
                          <a:ea typeface="Calibri"/>
                          <a:cs typeface="Times New Roman"/>
                        </a:rPr>
                        <a:t>Not Null</a:t>
                      </a:r>
                      <a:endParaRPr lang="en-IN"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dirty="0" err="1" smtClean="0">
                          <a:effectLst/>
                          <a:latin typeface="Calibri"/>
                          <a:ea typeface="Calibri"/>
                          <a:cs typeface="Times New Roman"/>
                        </a:rPr>
                        <a:t>First_Name</a:t>
                      </a:r>
                      <a:r>
                        <a:rPr lang="en-US" sz="1100" dirty="0" smtClean="0">
                          <a:effectLst/>
                          <a:latin typeface="Calibri"/>
                          <a:ea typeface="Calibri"/>
                          <a:cs typeface="Times New Roman"/>
                        </a:rPr>
                        <a:t> of admin</a:t>
                      </a:r>
                      <a:endParaRPr lang="en-IN"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561">
                <a:tc>
                  <a:txBody>
                    <a:bodyPr/>
                    <a:lstStyle/>
                    <a:p>
                      <a:pPr>
                        <a:lnSpc>
                          <a:spcPct val="115000"/>
                        </a:lnSpc>
                        <a:spcAft>
                          <a:spcPts val="0"/>
                        </a:spcAft>
                      </a:pPr>
                      <a:r>
                        <a:rPr lang="en-US" sz="1100" smtClean="0">
                          <a:effectLst/>
                          <a:latin typeface="Calibri"/>
                          <a:ea typeface="Calibri"/>
                          <a:cs typeface="Times New Roman"/>
                        </a:rPr>
                        <a:t>Middle_name</a:t>
                      </a:r>
                      <a:endParaRPr lang="en-IN"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effectLst/>
                          <a:latin typeface="Calibri"/>
                          <a:ea typeface="Calibri"/>
                          <a:cs typeface="Times New Roman"/>
                        </a:rPr>
                        <a:t>varchar(128)</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smtClean="0">
                          <a:effectLst/>
                          <a:latin typeface="Calibri"/>
                          <a:ea typeface="Calibri"/>
                          <a:cs typeface="Times New Roman"/>
                        </a:rPr>
                        <a:t>Allow Null</a:t>
                      </a:r>
                      <a:endParaRPr lang="en-IN"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dirty="0" err="1" smtClean="0">
                          <a:effectLst/>
                          <a:latin typeface="Calibri"/>
                          <a:ea typeface="Calibri"/>
                          <a:cs typeface="Times New Roman"/>
                        </a:rPr>
                        <a:t>Middle_name</a:t>
                      </a:r>
                      <a:r>
                        <a:rPr lang="en-US" sz="1100" dirty="0" smtClean="0">
                          <a:effectLst/>
                          <a:latin typeface="Calibri"/>
                          <a:ea typeface="Calibri"/>
                          <a:cs typeface="Times New Roman"/>
                        </a:rPr>
                        <a:t> of admin</a:t>
                      </a:r>
                      <a:endParaRPr lang="en-IN"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561">
                <a:tc>
                  <a:txBody>
                    <a:bodyPr/>
                    <a:lstStyle/>
                    <a:p>
                      <a:pPr>
                        <a:lnSpc>
                          <a:spcPct val="115000"/>
                        </a:lnSpc>
                        <a:spcAft>
                          <a:spcPts val="0"/>
                        </a:spcAft>
                      </a:pPr>
                      <a:r>
                        <a:rPr lang="en-US" sz="1100" smtClean="0">
                          <a:effectLst/>
                          <a:latin typeface="Calibri"/>
                          <a:ea typeface="Calibri"/>
                          <a:cs typeface="Times New Roman"/>
                        </a:rPr>
                        <a:t>Last_name</a:t>
                      </a:r>
                      <a:endParaRPr lang="en-IN"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effectLst/>
                          <a:latin typeface="Calibri"/>
                          <a:ea typeface="Calibri"/>
                          <a:cs typeface="Times New Roman"/>
                        </a:rPr>
                        <a:t>varchar(128)</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smtClean="0">
                          <a:effectLst/>
                          <a:latin typeface="Calibri"/>
                          <a:ea typeface="Calibri"/>
                          <a:cs typeface="Times New Roman"/>
                        </a:rPr>
                        <a:t>Not Null</a:t>
                      </a:r>
                      <a:endParaRPr lang="en-IN"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dirty="0" err="1" smtClean="0">
                          <a:effectLst/>
                          <a:latin typeface="Calibri"/>
                          <a:ea typeface="Calibri"/>
                          <a:cs typeface="Times New Roman"/>
                        </a:rPr>
                        <a:t>Last_name</a:t>
                      </a:r>
                      <a:r>
                        <a:rPr lang="en-US" sz="1100" dirty="0" smtClean="0">
                          <a:effectLst/>
                          <a:latin typeface="Calibri"/>
                          <a:ea typeface="Calibri"/>
                          <a:cs typeface="Times New Roman"/>
                        </a:rPr>
                        <a:t> of admin</a:t>
                      </a:r>
                      <a:endParaRPr lang="en-IN"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561">
                <a:tc>
                  <a:txBody>
                    <a:bodyPr/>
                    <a:lstStyle/>
                    <a:p>
                      <a:pPr>
                        <a:lnSpc>
                          <a:spcPct val="115000"/>
                        </a:lnSpc>
                        <a:spcAft>
                          <a:spcPts val="0"/>
                        </a:spcAft>
                      </a:pPr>
                      <a:r>
                        <a:rPr lang="en-US" sz="1100" smtClean="0">
                          <a:effectLst/>
                          <a:latin typeface="Calibri"/>
                          <a:ea typeface="Calibri"/>
                          <a:cs typeface="Times New Roman"/>
                        </a:rPr>
                        <a:t>Email_Id</a:t>
                      </a:r>
                      <a:endParaRPr lang="en-IN"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effectLst/>
                          <a:latin typeface="Calibri"/>
                          <a:ea typeface="Calibri"/>
                          <a:cs typeface="Times New Roman"/>
                        </a:rPr>
                        <a:t>varchar(256)</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effectLst/>
                          <a:latin typeface="Calibri"/>
                          <a:ea typeface="Calibri"/>
                          <a:cs typeface="Times New Roman"/>
                        </a:rPr>
                        <a:t>Not </a:t>
                      </a:r>
                      <a:r>
                        <a:rPr lang="en-US" sz="1100" smtClean="0">
                          <a:effectLst/>
                          <a:latin typeface="Calibri"/>
                          <a:ea typeface="Calibri"/>
                          <a:cs typeface="Times New Roman"/>
                        </a:rPr>
                        <a:t>Null</a:t>
                      </a:r>
                      <a:endParaRPr lang="en-IN"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dirty="0" err="1" smtClean="0">
                          <a:effectLst/>
                          <a:latin typeface="Calibri"/>
                          <a:ea typeface="Calibri"/>
                          <a:cs typeface="Times New Roman"/>
                        </a:rPr>
                        <a:t>Email_Id</a:t>
                      </a:r>
                      <a:r>
                        <a:rPr lang="en-US" sz="1100" dirty="0" smtClean="0">
                          <a:effectLst/>
                          <a:latin typeface="Calibri"/>
                          <a:ea typeface="Calibri"/>
                          <a:cs typeface="Times New Roman"/>
                        </a:rPr>
                        <a:t> of admin</a:t>
                      </a:r>
                      <a:endParaRPr lang="en-IN"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561">
                <a:tc>
                  <a:txBody>
                    <a:bodyPr/>
                    <a:lstStyle/>
                    <a:p>
                      <a:pPr>
                        <a:lnSpc>
                          <a:spcPct val="115000"/>
                        </a:lnSpc>
                        <a:spcAft>
                          <a:spcPts val="0"/>
                        </a:spcAft>
                      </a:pPr>
                      <a:r>
                        <a:rPr lang="en-US" sz="1100" smtClean="0">
                          <a:effectLst/>
                          <a:latin typeface="Calibri"/>
                          <a:ea typeface="Calibri"/>
                          <a:cs typeface="Times New Roman"/>
                        </a:rPr>
                        <a:t>Current_Address</a:t>
                      </a:r>
                      <a:endParaRPr lang="en-IN"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effectLst/>
                          <a:latin typeface="Calibri"/>
                          <a:ea typeface="Calibri"/>
                          <a:cs typeface="Times New Roman"/>
                        </a:rPr>
                        <a:t>varchar(256)</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effectLst/>
                          <a:latin typeface="Calibri"/>
                          <a:ea typeface="Calibri"/>
                          <a:cs typeface="Times New Roman"/>
                        </a:rPr>
                        <a:t>Not </a:t>
                      </a:r>
                      <a:r>
                        <a:rPr lang="en-US" sz="1100" smtClean="0">
                          <a:effectLst/>
                          <a:latin typeface="Calibri"/>
                          <a:ea typeface="Calibri"/>
                          <a:cs typeface="Times New Roman"/>
                        </a:rPr>
                        <a:t>Null</a:t>
                      </a:r>
                      <a:endParaRPr lang="en-IN"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dirty="0" err="1" smtClean="0">
                          <a:effectLst/>
                          <a:latin typeface="Calibri"/>
                          <a:ea typeface="Calibri"/>
                          <a:cs typeface="Times New Roman"/>
                        </a:rPr>
                        <a:t>Current_Address</a:t>
                      </a:r>
                      <a:r>
                        <a:rPr lang="en-US" sz="1100" dirty="0" smtClean="0">
                          <a:effectLst/>
                          <a:latin typeface="Calibri"/>
                          <a:ea typeface="Calibri"/>
                          <a:cs typeface="Times New Roman"/>
                        </a:rPr>
                        <a:t> of admin</a:t>
                      </a:r>
                      <a:endParaRPr lang="en-IN"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561">
                <a:tc>
                  <a:txBody>
                    <a:bodyPr/>
                    <a:lstStyle/>
                    <a:p>
                      <a:pPr>
                        <a:lnSpc>
                          <a:spcPct val="115000"/>
                        </a:lnSpc>
                        <a:spcAft>
                          <a:spcPts val="0"/>
                        </a:spcAft>
                      </a:pPr>
                      <a:r>
                        <a:rPr lang="en-US" sz="1100" smtClean="0">
                          <a:effectLst/>
                          <a:latin typeface="Calibri"/>
                          <a:ea typeface="Calibri"/>
                          <a:cs typeface="Times New Roman"/>
                        </a:rPr>
                        <a:t>Permanent_Address</a:t>
                      </a:r>
                      <a:endParaRPr lang="en-IN"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effectLst/>
                          <a:latin typeface="Calibri"/>
                          <a:ea typeface="Calibri"/>
                          <a:cs typeface="Times New Roman"/>
                        </a:rPr>
                        <a:t>varchar(256)</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smtClean="0">
                          <a:effectLst/>
                          <a:latin typeface="Calibri"/>
                          <a:ea typeface="Calibri"/>
                          <a:cs typeface="Times New Roman"/>
                        </a:rPr>
                        <a:t>Null</a:t>
                      </a:r>
                      <a:endParaRPr lang="en-IN"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dirty="0" err="1" smtClean="0">
                          <a:effectLst/>
                          <a:latin typeface="Calibri"/>
                          <a:ea typeface="Calibri"/>
                          <a:cs typeface="Times New Roman"/>
                        </a:rPr>
                        <a:t>Permanent_Address</a:t>
                      </a:r>
                      <a:endParaRPr lang="en-IN"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561">
                <a:tc>
                  <a:txBody>
                    <a:bodyPr/>
                    <a:lstStyle/>
                    <a:p>
                      <a:pPr>
                        <a:lnSpc>
                          <a:spcPct val="115000"/>
                        </a:lnSpc>
                        <a:spcAft>
                          <a:spcPts val="0"/>
                        </a:spcAft>
                      </a:pPr>
                      <a:r>
                        <a:rPr lang="en-US" sz="1100" dirty="0">
                          <a:effectLst/>
                          <a:latin typeface="Calibri"/>
                          <a:ea typeface="Calibri"/>
                          <a:cs typeface="Times New Roman"/>
                        </a:rPr>
                        <a:t>Dob</a:t>
                      </a:r>
                      <a:endParaRPr lang="en-IN"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effectLst/>
                          <a:latin typeface="Calibri"/>
                          <a:ea typeface="Calibri"/>
                          <a:cs typeface="Times New Roman"/>
                        </a:rPr>
                        <a:t>datetime</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smtClean="0">
                          <a:effectLst/>
                          <a:latin typeface="Calibri"/>
                          <a:ea typeface="Calibri"/>
                          <a:cs typeface="Times New Roman"/>
                        </a:rPr>
                        <a:t>Null</a:t>
                      </a:r>
                      <a:endParaRPr lang="en-IN"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dirty="0" smtClean="0">
                          <a:effectLst/>
                          <a:latin typeface="Calibri"/>
                          <a:ea typeface="Calibri"/>
                          <a:cs typeface="Times New Roman"/>
                        </a:rPr>
                        <a:t>Date</a:t>
                      </a:r>
                      <a:r>
                        <a:rPr lang="en-US" sz="1100" baseline="0" dirty="0" smtClean="0">
                          <a:effectLst/>
                          <a:latin typeface="Calibri"/>
                          <a:ea typeface="Calibri"/>
                          <a:cs typeface="Times New Roman"/>
                        </a:rPr>
                        <a:t> of birth</a:t>
                      </a:r>
                      <a:endParaRPr lang="en-IN"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561">
                <a:tc>
                  <a:txBody>
                    <a:bodyPr/>
                    <a:lstStyle/>
                    <a:p>
                      <a:pPr>
                        <a:lnSpc>
                          <a:spcPct val="115000"/>
                        </a:lnSpc>
                        <a:spcAft>
                          <a:spcPts val="0"/>
                        </a:spcAft>
                      </a:pPr>
                      <a:r>
                        <a:rPr lang="en-US" sz="1100" smtClean="0">
                          <a:effectLst/>
                          <a:latin typeface="Calibri"/>
                          <a:ea typeface="Calibri"/>
                          <a:cs typeface="Times New Roman"/>
                        </a:rPr>
                        <a:t>Contact_no</a:t>
                      </a:r>
                      <a:endParaRPr lang="en-IN"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effectLst/>
                          <a:latin typeface="Calibri"/>
                          <a:ea typeface="Calibri"/>
                          <a:cs typeface="Times New Roman"/>
                        </a:rPr>
                        <a:t>varchar(15)</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effectLst/>
                          <a:latin typeface="Calibri"/>
                          <a:ea typeface="Calibri"/>
                          <a:cs typeface="Times New Roman"/>
                        </a:rPr>
                        <a:t>Not </a:t>
                      </a:r>
                      <a:r>
                        <a:rPr lang="en-US" sz="1100" smtClean="0">
                          <a:effectLst/>
                          <a:latin typeface="Calibri"/>
                          <a:ea typeface="Calibri"/>
                          <a:cs typeface="Times New Roman"/>
                        </a:rPr>
                        <a:t>Null</a:t>
                      </a:r>
                      <a:endParaRPr lang="en-IN"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dirty="0" err="1" smtClean="0">
                          <a:effectLst/>
                          <a:latin typeface="Calibri"/>
                          <a:ea typeface="Calibri"/>
                          <a:cs typeface="Times New Roman"/>
                        </a:rPr>
                        <a:t>Contact_no</a:t>
                      </a:r>
                      <a:r>
                        <a:rPr lang="en-US" sz="1100" dirty="0" smtClean="0">
                          <a:effectLst/>
                          <a:latin typeface="Calibri"/>
                          <a:ea typeface="Calibri"/>
                          <a:cs typeface="Times New Roman"/>
                        </a:rPr>
                        <a:t> of admin</a:t>
                      </a:r>
                      <a:endParaRPr lang="en-IN"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561">
                <a:tc>
                  <a:txBody>
                    <a:bodyPr/>
                    <a:lstStyle/>
                    <a:p>
                      <a:pPr>
                        <a:lnSpc>
                          <a:spcPct val="115000"/>
                        </a:lnSpc>
                        <a:spcAft>
                          <a:spcPts val="0"/>
                        </a:spcAft>
                      </a:pPr>
                      <a:r>
                        <a:rPr lang="en-US" sz="1100" dirty="0" smtClean="0">
                          <a:effectLst/>
                          <a:latin typeface="Calibri"/>
                          <a:ea typeface="Calibri"/>
                          <a:cs typeface="Times New Roman"/>
                        </a:rPr>
                        <a:t>password</a:t>
                      </a:r>
                      <a:endParaRPr lang="en-IN"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dirty="0" err="1" smtClean="0">
                          <a:effectLst/>
                          <a:latin typeface="Calibri"/>
                          <a:ea typeface="Calibri"/>
                          <a:cs typeface="Times New Roman"/>
                        </a:rPr>
                        <a:t>nvarchar</a:t>
                      </a:r>
                      <a:endParaRPr lang="en-IN"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effectLst/>
                          <a:latin typeface="Calibri"/>
                          <a:ea typeface="Calibri"/>
                          <a:cs typeface="Times New Roman"/>
                        </a:rPr>
                        <a:t>Not </a:t>
                      </a:r>
                      <a:r>
                        <a:rPr lang="en-US" sz="1100" smtClean="0">
                          <a:effectLst/>
                          <a:latin typeface="Calibri"/>
                          <a:ea typeface="Calibri"/>
                          <a:cs typeface="Times New Roman"/>
                        </a:rPr>
                        <a:t>Null</a:t>
                      </a:r>
                      <a:endParaRPr lang="en-IN"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dirty="0" smtClean="0">
                          <a:effectLst/>
                          <a:latin typeface="Calibri"/>
                          <a:ea typeface="Calibri"/>
                          <a:cs typeface="Times New Roman"/>
                        </a:rPr>
                        <a:t>password</a:t>
                      </a:r>
                      <a:endParaRPr lang="en-IN"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Rectangle 1"/>
          <p:cNvSpPr>
            <a:spLocks noChangeArrowheads="1"/>
          </p:cNvSpPr>
          <p:nvPr/>
        </p:nvSpPr>
        <p:spPr bwMode="auto">
          <a:xfrm>
            <a:off x="0" y="263351"/>
            <a:ext cx="22955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en-US"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3"/>
          <p:cNvSpPr>
            <a:spLocks noChangeArrowheads="1"/>
          </p:cNvSpPr>
          <p:nvPr/>
        </p:nvSpPr>
        <p:spPr bwMode="auto">
          <a:xfrm>
            <a:off x="251520" y="-343292"/>
            <a:ext cx="7543800" cy="138499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2860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endParaRPr>
          </a:p>
          <a:p>
            <a:pPr marL="0" marR="0" lvl="0" indent="228600" algn="l" defTabSz="914400" rtl="0" eaLnBrk="1" fontAlgn="base" latinLnBrk="0" hangingPunct="1">
              <a:lnSpc>
                <a:spcPct val="100000"/>
              </a:lnSpc>
              <a:spcBef>
                <a:spcPct val="0"/>
              </a:spcBef>
              <a:spcAft>
                <a:spcPct val="0"/>
              </a:spcAft>
              <a:buClrTx/>
              <a:buSzTx/>
              <a:buFontTx/>
              <a:buNone/>
              <a:tabLst/>
            </a:pPr>
            <a:endParaRPr lang="en-US" sz="1400" b="1" dirty="0">
              <a:solidFill>
                <a:srgbClr val="002060"/>
              </a:solidFill>
              <a:latin typeface="Times New Roman" pitchFamily="18" charset="0"/>
              <a:ea typeface="Times New Roman" pitchFamily="18" charset="0"/>
              <a:cs typeface="Times New Roman" pitchFamily="18" charset="0"/>
            </a:endParaRPr>
          </a:p>
          <a:p>
            <a:pPr marL="0" marR="0" lvl="0" indent="22860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endParaRPr>
          </a:p>
          <a:p>
            <a:pPr marL="0" marR="0" lvl="0" indent="2286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Table Name: </a:t>
            </a:r>
            <a:r>
              <a:rPr kumimoji="0" lang="en-US" sz="1400" b="0"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dbo.admin</a:t>
            </a:r>
            <a:endParaRPr kumimoji="0" lang="en-US" sz="1400" b="0" i="0" u="none" strike="noStrike" cap="none" normalizeH="0" baseline="0" dirty="0" smtClean="0">
              <a:ln>
                <a:noFill/>
              </a:ln>
              <a:solidFill>
                <a:srgbClr val="002060"/>
              </a:solidFill>
              <a:effectLst/>
              <a:latin typeface="Times New Roman" pitchFamily="18" charset="0"/>
              <a:cs typeface="Times New Roman" pitchFamily="18" charset="0"/>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 Primary key: </a:t>
            </a:r>
            <a:r>
              <a:rPr kumimoji="0" lang="en-US" sz="1400" b="0"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id</a:t>
            </a:r>
            <a:endParaRPr kumimoji="0" lang="en-US" sz="1400" b="0" i="0" u="none" strike="noStrike" cap="none" normalizeH="0" baseline="0" dirty="0" smtClean="0">
              <a:ln>
                <a:noFill/>
              </a:ln>
              <a:solidFill>
                <a:srgbClr val="002060"/>
              </a:solidFill>
              <a:effectLst/>
              <a:latin typeface="Times New Roman" pitchFamily="18" charset="0"/>
              <a:cs typeface="Times New Roman" pitchFamily="18" charset="0"/>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 Description: </a:t>
            </a:r>
            <a:r>
              <a:rPr kumimoji="0" lang="en-US" sz="1400" b="0"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This table stores the information of  admin such as id, name, Password.</a:t>
            </a:r>
            <a:endParaRPr kumimoji="0" lang="en-US" sz="1400" b="0" i="0" u="none" strike="noStrike" cap="none" normalizeH="0" baseline="0" dirty="0" smtClean="0">
              <a:ln>
                <a:noFill/>
              </a:ln>
              <a:solidFill>
                <a:srgbClr val="002060"/>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3149997472"/>
      </p:ext>
    </p:extLst>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814149003"/>
              </p:ext>
            </p:extLst>
          </p:nvPr>
        </p:nvGraphicFramePr>
        <p:xfrm>
          <a:off x="481975" y="1556792"/>
          <a:ext cx="7785384" cy="3915978"/>
        </p:xfrm>
        <a:graphic>
          <a:graphicData uri="http://schemas.openxmlformats.org/drawingml/2006/table">
            <a:tbl>
              <a:tblPr firstRow="1" firstCol="1" bandRow="1"/>
              <a:tblGrid>
                <a:gridCol w="1946346"/>
                <a:gridCol w="1946346"/>
                <a:gridCol w="1946346"/>
                <a:gridCol w="1946346"/>
              </a:tblGrid>
              <a:tr h="432048">
                <a:tc>
                  <a:txBody>
                    <a:bodyPr/>
                    <a:lstStyle/>
                    <a:p>
                      <a:pPr>
                        <a:lnSpc>
                          <a:spcPct val="115000"/>
                        </a:lnSpc>
                        <a:spcAft>
                          <a:spcPts val="0"/>
                        </a:spcAft>
                      </a:pPr>
                      <a:r>
                        <a:rPr lang="en-US" sz="1400" dirty="0">
                          <a:effectLst/>
                          <a:latin typeface="Times New Roman"/>
                          <a:ea typeface="Calibri"/>
                          <a:cs typeface="Times New Roman"/>
                        </a:rPr>
                        <a:t>Column name</a:t>
                      </a:r>
                      <a:endParaRPr lang="en-IN"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effectLst/>
                          <a:latin typeface="Times New Roman"/>
                          <a:ea typeface="Calibri"/>
                          <a:cs typeface="Times New Roman"/>
                        </a:rPr>
                        <a:t>Data Type</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effectLst/>
                          <a:latin typeface="Times New Roman"/>
                          <a:ea typeface="Calibri"/>
                          <a:cs typeface="Times New Roman"/>
                        </a:rPr>
                        <a:t>Allow Nulls</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b="1" dirty="0" smtClean="0">
                          <a:effectLst/>
                          <a:latin typeface="Times New Roman" pitchFamily="18" charset="0"/>
                          <a:cs typeface="Times New Roman" pitchFamily="18" charset="0"/>
                        </a:rPr>
                        <a:t>DESCRIPTION</a:t>
                      </a:r>
                      <a:endParaRPr lang="en-IN" sz="1100" b="1"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393">
                <a:tc>
                  <a:txBody>
                    <a:bodyPr/>
                    <a:lstStyle/>
                    <a:p>
                      <a:pPr>
                        <a:lnSpc>
                          <a:spcPct val="115000"/>
                        </a:lnSpc>
                        <a:spcAft>
                          <a:spcPts val="0"/>
                        </a:spcAft>
                      </a:pPr>
                      <a:r>
                        <a:rPr lang="en-US" sz="1100" smtClean="0">
                          <a:effectLst/>
                          <a:latin typeface="Calibri"/>
                          <a:ea typeface="Calibri"/>
                          <a:cs typeface="Times New Roman"/>
                        </a:rPr>
                        <a:t>Boat_Id</a:t>
                      </a:r>
                      <a:endParaRPr lang="en-IN"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dirty="0" err="1">
                          <a:effectLst/>
                          <a:latin typeface="Calibri"/>
                          <a:ea typeface="Calibri"/>
                          <a:cs typeface="Times New Roman"/>
                        </a:rPr>
                        <a:t>int</a:t>
                      </a:r>
                      <a:endParaRPr lang="en-IN"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dirty="0" smtClean="0">
                          <a:effectLst/>
                          <a:latin typeface="Calibri"/>
                          <a:ea typeface="Calibri"/>
                          <a:cs typeface="Times New Roman"/>
                        </a:rPr>
                        <a:t>PK(Not Null)</a:t>
                      </a:r>
                      <a:endParaRPr lang="en-IN"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dirty="0" smtClean="0">
                          <a:effectLst/>
                          <a:latin typeface="Calibri"/>
                          <a:ea typeface="Calibri"/>
                          <a:cs typeface="Times New Roman"/>
                        </a:rPr>
                        <a:t>Boat</a:t>
                      </a:r>
                      <a:r>
                        <a:rPr lang="en-US" sz="1100" baseline="0" dirty="0" smtClean="0">
                          <a:effectLst/>
                          <a:latin typeface="Calibri"/>
                          <a:ea typeface="Calibri"/>
                          <a:cs typeface="Times New Roman"/>
                        </a:rPr>
                        <a:t> </a:t>
                      </a:r>
                      <a:r>
                        <a:rPr lang="en-US" sz="1100" dirty="0" smtClean="0">
                          <a:effectLst/>
                          <a:latin typeface="Calibri"/>
                          <a:ea typeface="Calibri"/>
                          <a:cs typeface="Times New Roman"/>
                        </a:rPr>
                        <a:t>Id</a:t>
                      </a:r>
                      <a:endParaRPr lang="en-IN"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393">
                <a:tc>
                  <a:txBody>
                    <a:bodyPr/>
                    <a:lstStyle/>
                    <a:p>
                      <a:pPr>
                        <a:lnSpc>
                          <a:spcPct val="115000"/>
                        </a:lnSpc>
                        <a:spcAft>
                          <a:spcPts val="0"/>
                        </a:spcAft>
                      </a:pPr>
                      <a:r>
                        <a:rPr lang="en-US" sz="1100" smtClean="0">
                          <a:effectLst/>
                          <a:latin typeface="Calibri"/>
                          <a:ea typeface="Calibri"/>
                          <a:cs typeface="Times New Roman"/>
                        </a:rPr>
                        <a:t>Is_Insurance</a:t>
                      </a:r>
                      <a:endParaRPr lang="en-IN"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effectLst/>
                          <a:latin typeface="Calibri"/>
                          <a:ea typeface="Calibri"/>
                          <a:cs typeface="Times New Roman"/>
                        </a:rPr>
                        <a:t>varchar(50)</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effectLst/>
                          <a:latin typeface="Calibri"/>
                          <a:ea typeface="Calibri"/>
                          <a:cs typeface="Times New Roman"/>
                        </a:rPr>
                        <a:t> Null</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dirty="0" smtClean="0">
                          <a:effectLst/>
                          <a:latin typeface="Calibri"/>
                          <a:ea typeface="Calibri"/>
                          <a:cs typeface="Times New Roman"/>
                        </a:rPr>
                        <a:t>Is Insurance for boat</a:t>
                      </a:r>
                      <a:endParaRPr lang="en-IN"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393">
                <a:tc>
                  <a:txBody>
                    <a:bodyPr/>
                    <a:lstStyle/>
                    <a:p>
                      <a:pPr>
                        <a:lnSpc>
                          <a:spcPct val="115000"/>
                        </a:lnSpc>
                        <a:spcAft>
                          <a:spcPts val="0"/>
                        </a:spcAft>
                      </a:pPr>
                      <a:r>
                        <a:rPr lang="en-US" sz="1100" dirty="0" err="1">
                          <a:effectLst/>
                          <a:latin typeface="Calibri"/>
                          <a:ea typeface="Calibri"/>
                          <a:cs typeface="Times New Roman"/>
                        </a:rPr>
                        <a:t>InsuranceRemaingDays</a:t>
                      </a:r>
                      <a:endParaRPr lang="en-IN"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effectLst/>
                          <a:latin typeface="Calibri"/>
                          <a:ea typeface="Calibri"/>
                          <a:cs typeface="Times New Roman"/>
                        </a:rPr>
                        <a:t>int</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effectLst/>
                          <a:latin typeface="Calibri"/>
                          <a:ea typeface="Calibri"/>
                          <a:cs typeface="Times New Roman"/>
                        </a:rPr>
                        <a:t>Not Null</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dirty="0" smtClean="0">
                          <a:effectLst/>
                          <a:latin typeface="Calibri"/>
                          <a:ea typeface="Calibri"/>
                          <a:cs typeface="Times New Roman"/>
                        </a:rPr>
                        <a:t>Insurance Remaining Days</a:t>
                      </a:r>
                      <a:endParaRPr lang="en-IN"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393">
                <a:tc>
                  <a:txBody>
                    <a:bodyPr/>
                    <a:lstStyle/>
                    <a:p>
                      <a:pPr>
                        <a:lnSpc>
                          <a:spcPct val="115000"/>
                        </a:lnSpc>
                        <a:spcAft>
                          <a:spcPts val="0"/>
                        </a:spcAft>
                      </a:pPr>
                      <a:r>
                        <a:rPr lang="en-US" sz="1100" dirty="0" err="1">
                          <a:effectLst/>
                          <a:latin typeface="Calibri"/>
                          <a:ea typeface="Calibri"/>
                          <a:cs typeface="Times New Roman"/>
                        </a:rPr>
                        <a:t>InsuranceCompanyID</a:t>
                      </a:r>
                      <a:endParaRPr lang="en-IN"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effectLst/>
                          <a:latin typeface="Calibri"/>
                          <a:ea typeface="Calibri"/>
                          <a:cs typeface="Times New Roman"/>
                        </a:rPr>
                        <a:t>int</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dirty="0" smtClean="0">
                          <a:effectLst/>
                          <a:latin typeface="Calibri"/>
                          <a:ea typeface="Calibri"/>
                          <a:cs typeface="Times New Roman"/>
                        </a:rPr>
                        <a:t>FK(Not Null)</a:t>
                      </a:r>
                      <a:endParaRPr lang="en-IN"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dirty="0" smtClean="0">
                          <a:effectLst/>
                          <a:latin typeface="Calibri"/>
                          <a:ea typeface="Calibri"/>
                          <a:cs typeface="Times New Roman"/>
                        </a:rPr>
                        <a:t>Insurance Company ID</a:t>
                      </a:r>
                      <a:endParaRPr lang="en-IN"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393">
                <a:tc>
                  <a:txBody>
                    <a:bodyPr/>
                    <a:lstStyle/>
                    <a:p>
                      <a:pPr>
                        <a:lnSpc>
                          <a:spcPct val="115000"/>
                        </a:lnSpc>
                        <a:spcAft>
                          <a:spcPts val="0"/>
                        </a:spcAft>
                      </a:pPr>
                      <a:r>
                        <a:rPr lang="en-US" sz="1100" dirty="0" err="1">
                          <a:effectLst/>
                          <a:latin typeface="Calibri"/>
                          <a:ea typeface="Calibri"/>
                          <a:cs typeface="Times New Roman"/>
                        </a:rPr>
                        <a:t>PolicyName</a:t>
                      </a:r>
                      <a:endParaRPr lang="en-IN"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effectLst/>
                          <a:latin typeface="Calibri"/>
                          <a:ea typeface="Calibri"/>
                          <a:cs typeface="Times New Roman"/>
                        </a:rPr>
                        <a:t>varchar(128)</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effectLst/>
                          <a:latin typeface="Calibri"/>
                          <a:ea typeface="Calibri"/>
                          <a:cs typeface="Times New Roman"/>
                        </a:rPr>
                        <a:t>Not Null</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dirty="0" smtClean="0">
                          <a:effectLst/>
                          <a:latin typeface="+mn-lt"/>
                          <a:ea typeface="Calibri"/>
                          <a:cs typeface="Times New Roman"/>
                        </a:rPr>
                        <a:t>Insurance Policy </a:t>
                      </a:r>
                      <a:r>
                        <a:rPr lang="en-US" sz="1100" dirty="0" smtClean="0">
                          <a:effectLst/>
                          <a:latin typeface="Calibri"/>
                          <a:ea typeface="Calibri"/>
                          <a:cs typeface="Times New Roman"/>
                        </a:rPr>
                        <a:t>Name</a:t>
                      </a:r>
                      <a:endParaRPr lang="en-IN"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393">
                <a:tc>
                  <a:txBody>
                    <a:bodyPr/>
                    <a:lstStyle/>
                    <a:p>
                      <a:pPr>
                        <a:lnSpc>
                          <a:spcPct val="115000"/>
                        </a:lnSpc>
                        <a:spcAft>
                          <a:spcPts val="0"/>
                        </a:spcAft>
                      </a:pPr>
                      <a:r>
                        <a:rPr lang="en-US" sz="1100" dirty="0">
                          <a:effectLst/>
                          <a:latin typeface="Calibri"/>
                          <a:ea typeface="Calibri"/>
                          <a:cs typeface="Times New Roman"/>
                        </a:rPr>
                        <a:t>IsAnyLoan</a:t>
                      </a:r>
                      <a:endParaRPr lang="en-IN"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effectLst/>
                          <a:latin typeface="Calibri"/>
                          <a:ea typeface="Calibri"/>
                          <a:cs typeface="Times New Roman"/>
                        </a:rPr>
                        <a:t>varchar(128)</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effectLst/>
                          <a:latin typeface="Calibri"/>
                          <a:ea typeface="Calibri"/>
                          <a:cs typeface="Times New Roman"/>
                        </a:rPr>
                        <a:t> Null</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dirty="0" smtClean="0">
                          <a:effectLst/>
                          <a:latin typeface="Calibri"/>
                          <a:ea typeface="Calibri"/>
                          <a:cs typeface="Times New Roman"/>
                        </a:rPr>
                        <a:t>Is Any Loan for boat </a:t>
                      </a:r>
                      <a:endParaRPr lang="en-IN"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393">
                <a:tc>
                  <a:txBody>
                    <a:bodyPr/>
                    <a:lstStyle/>
                    <a:p>
                      <a:pPr>
                        <a:lnSpc>
                          <a:spcPct val="115000"/>
                        </a:lnSpc>
                        <a:spcAft>
                          <a:spcPts val="0"/>
                        </a:spcAft>
                      </a:pPr>
                      <a:r>
                        <a:rPr lang="en-US" sz="1100" dirty="0" err="1">
                          <a:effectLst/>
                          <a:latin typeface="Calibri"/>
                          <a:ea typeface="Calibri"/>
                          <a:cs typeface="Times New Roman"/>
                        </a:rPr>
                        <a:t>LoanCompanyID</a:t>
                      </a:r>
                      <a:endParaRPr lang="en-IN"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effectLst/>
                          <a:latin typeface="Calibri"/>
                          <a:ea typeface="Calibri"/>
                          <a:cs typeface="Times New Roman"/>
                        </a:rPr>
                        <a:t>int</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dirty="0" smtClean="0">
                          <a:effectLst/>
                          <a:latin typeface="Calibri"/>
                          <a:ea typeface="Calibri"/>
                          <a:cs typeface="Times New Roman"/>
                        </a:rPr>
                        <a:t>FK(Not Null)</a:t>
                      </a:r>
                      <a:endParaRPr lang="en-IN"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dirty="0" smtClean="0">
                          <a:effectLst/>
                          <a:latin typeface="Calibri"/>
                          <a:ea typeface="Calibri"/>
                          <a:cs typeface="Times New Roman"/>
                        </a:rPr>
                        <a:t>Loan </a:t>
                      </a:r>
                      <a:r>
                        <a:rPr lang="en-US" sz="1100" dirty="0" err="1" smtClean="0">
                          <a:effectLst/>
                          <a:latin typeface="Calibri"/>
                          <a:ea typeface="Calibri"/>
                          <a:cs typeface="Times New Roman"/>
                        </a:rPr>
                        <a:t>CompanyID</a:t>
                      </a:r>
                      <a:endParaRPr lang="en-IN"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393">
                <a:tc>
                  <a:txBody>
                    <a:bodyPr/>
                    <a:lstStyle/>
                    <a:p>
                      <a:pPr>
                        <a:lnSpc>
                          <a:spcPct val="115000"/>
                        </a:lnSpc>
                        <a:spcAft>
                          <a:spcPts val="0"/>
                        </a:spcAft>
                      </a:pPr>
                      <a:r>
                        <a:rPr lang="en-US" sz="1100" dirty="0" err="1">
                          <a:effectLst/>
                          <a:latin typeface="Calibri"/>
                          <a:ea typeface="Calibri"/>
                          <a:cs typeface="Times New Roman"/>
                        </a:rPr>
                        <a:t>LoanAmount</a:t>
                      </a:r>
                      <a:endParaRPr lang="en-IN"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effectLst/>
                          <a:latin typeface="Calibri"/>
                          <a:ea typeface="Calibri"/>
                          <a:cs typeface="Times New Roman"/>
                        </a:rPr>
                        <a:t>decimal(18, 2)</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effectLst/>
                          <a:latin typeface="Calibri"/>
                          <a:ea typeface="Calibri"/>
                          <a:cs typeface="Times New Roman"/>
                        </a:rPr>
                        <a:t>Not Null</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dirty="0" err="1">
                          <a:effectLst/>
                          <a:latin typeface="Calibri"/>
                          <a:ea typeface="Calibri"/>
                          <a:cs typeface="Times New Roman"/>
                        </a:rPr>
                        <a:t>LoanAmount</a:t>
                      </a:r>
                      <a:endParaRPr lang="en-IN"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393">
                <a:tc>
                  <a:txBody>
                    <a:bodyPr/>
                    <a:lstStyle/>
                    <a:p>
                      <a:pPr>
                        <a:lnSpc>
                          <a:spcPct val="115000"/>
                        </a:lnSpc>
                        <a:spcAft>
                          <a:spcPts val="0"/>
                        </a:spcAft>
                      </a:pPr>
                      <a:r>
                        <a:rPr lang="en-US" sz="1100" dirty="0" err="1">
                          <a:effectLst/>
                          <a:latin typeface="Calibri"/>
                          <a:ea typeface="Calibri"/>
                          <a:cs typeface="Times New Roman"/>
                        </a:rPr>
                        <a:t>RemainingAmount</a:t>
                      </a:r>
                      <a:endParaRPr lang="en-IN"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effectLst/>
                          <a:latin typeface="Calibri"/>
                          <a:ea typeface="Calibri"/>
                          <a:cs typeface="Times New Roman"/>
                        </a:rPr>
                        <a:t>decimal(18, 2)</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effectLst/>
                          <a:latin typeface="Calibri"/>
                          <a:ea typeface="Calibri"/>
                          <a:cs typeface="Times New Roman"/>
                        </a:rPr>
                        <a:t>Not Null</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dirty="0" err="1" smtClean="0">
                          <a:effectLst/>
                          <a:latin typeface="Calibri"/>
                          <a:ea typeface="Calibri"/>
                          <a:cs typeface="Times New Roman"/>
                        </a:rPr>
                        <a:t>RemainingAmount</a:t>
                      </a:r>
                      <a:endParaRPr lang="en-IN"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393">
                <a:tc>
                  <a:txBody>
                    <a:bodyPr/>
                    <a:lstStyle/>
                    <a:p>
                      <a:pPr>
                        <a:lnSpc>
                          <a:spcPct val="115000"/>
                        </a:lnSpc>
                        <a:spcAft>
                          <a:spcPts val="0"/>
                        </a:spcAft>
                      </a:pPr>
                      <a:r>
                        <a:rPr lang="en-US" sz="1100" smtClean="0">
                          <a:effectLst/>
                          <a:latin typeface="Calibri"/>
                          <a:ea typeface="Calibri"/>
                          <a:cs typeface="Times New Roman"/>
                        </a:rPr>
                        <a:t>Other_Detail</a:t>
                      </a:r>
                      <a:endParaRPr lang="en-IN"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effectLst/>
                          <a:latin typeface="Calibri"/>
                          <a:ea typeface="Calibri"/>
                          <a:cs typeface="Times New Roman"/>
                        </a:rPr>
                        <a:t>varchar(256)</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effectLst/>
                          <a:latin typeface="Calibri"/>
                          <a:ea typeface="Calibri"/>
                          <a:cs typeface="Times New Roman"/>
                        </a:rPr>
                        <a:t> Null</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dirty="0" err="1" smtClean="0">
                          <a:effectLst/>
                          <a:latin typeface="Calibri"/>
                          <a:ea typeface="Calibri"/>
                          <a:cs typeface="Times New Roman"/>
                        </a:rPr>
                        <a:t>Other_Detail</a:t>
                      </a:r>
                      <a:endParaRPr lang="en-IN"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Rectangle 7"/>
          <p:cNvSpPr>
            <a:spLocks noChangeArrowheads="1"/>
          </p:cNvSpPr>
          <p:nvPr/>
        </p:nvSpPr>
        <p:spPr bwMode="auto">
          <a:xfrm>
            <a:off x="484584" y="386080"/>
            <a:ext cx="7543800" cy="7386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286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Table Name: </a:t>
            </a:r>
            <a:r>
              <a:rPr kumimoji="0" lang="en-US" sz="1400" b="0" i="0" u="none" strike="noStrike" cap="none" normalizeH="0" baseline="0" dirty="0" err="1" smtClean="0">
                <a:ln>
                  <a:noFill/>
                </a:ln>
                <a:solidFill>
                  <a:srgbClr val="002060"/>
                </a:solidFill>
                <a:effectLst/>
                <a:latin typeface="Times New Roman" pitchFamily="18" charset="0"/>
                <a:ea typeface="Times New Roman" pitchFamily="18" charset="0"/>
                <a:cs typeface="Times New Roman" pitchFamily="18" charset="0"/>
              </a:rPr>
              <a:t>dbo.BoataExtraDtl</a:t>
            </a:r>
            <a:endParaRPr kumimoji="0" lang="en-US" sz="1400" b="0" i="0" u="none" strike="noStrike" cap="none" normalizeH="0" baseline="0" dirty="0" smtClean="0">
              <a:ln>
                <a:noFill/>
              </a:ln>
              <a:solidFill>
                <a:srgbClr val="002060"/>
              </a:solidFill>
              <a:effectLst/>
              <a:latin typeface="Times New Roman" pitchFamily="18" charset="0"/>
              <a:cs typeface="Times New Roman" pitchFamily="18" charset="0"/>
            </a:endParaRPr>
          </a:p>
          <a:p>
            <a:pPr lvl="0" indent="228600" eaLnBrk="0" fontAlgn="base" hangingPunct="0">
              <a:spcBef>
                <a:spcPct val="0"/>
              </a:spcBef>
              <a:spcAft>
                <a:spcPct val="0"/>
              </a:spcAft>
            </a:pPr>
            <a:r>
              <a:rPr kumimoji="0" lang="en-US" sz="14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 Primary key</a:t>
            </a:r>
            <a:r>
              <a:rPr kumimoji="0" lang="en-US" sz="1400" b="1" i="0" u="none" strike="noStrike" cap="none" normalizeH="0" baseline="0" smtClean="0">
                <a:ln>
                  <a:noFill/>
                </a:ln>
                <a:solidFill>
                  <a:srgbClr val="002060"/>
                </a:solidFill>
                <a:effectLst/>
                <a:latin typeface="Times New Roman" pitchFamily="18" charset="0"/>
                <a:ea typeface="Times New Roman" pitchFamily="18" charset="0"/>
                <a:cs typeface="Times New Roman" pitchFamily="18" charset="0"/>
              </a:rPr>
              <a:t>: </a:t>
            </a:r>
            <a:r>
              <a:rPr lang="en-US" sz="1400" smtClean="0">
                <a:ea typeface="Calibri"/>
                <a:cs typeface="Times New Roman"/>
              </a:rPr>
              <a:t>Boat_Id</a:t>
            </a:r>
            <a:endParaRPr kumimoji="0" lang="en-US" sz="1400" b="0" i="0" u="none" strike="noStrike" cap="none" normalizeH="0" baseline="0" dirty="0" smtClean="0">
              <a:ln>
                <a:noFill/>
              </a:ln>
              <a:solidFill>
                <a:srgbClr val="002060"/>
              </a:solidFill>
              <a:effectLst/>
              <a:latin typeface="Times New Roman" pitchFamily="18" charset="0"/>
              <a:cs typeface="Times New Roman" pitchFamily="18" charset="0"/>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 Description: </a:t>
            </a:r>
            <a:r>
              <a:rPr kumimoji="0" lang="en-US" sz="1400" b="0"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This table stores extra details about</a:t>
            </a:r>
            <a:r>
              <a:rPr kumimoji="0" lang="en-US" sz="1400" b="0" i="0" u="none" strike="noStrike" cap="none" normalizeH="0" dirty="0" smtClean="0">
                <a:ln>
                  <a:noFill/>
                </a:ln>
                <a:solidFill>
                  <a:srgbClr val="002060"/>
                </a:solidFill>
                <a:effectLst/>
                <a:latin typeface="Times New Roman" pitchFamily="18" charset="0"/>
                <a:ea typeface="Times New Roman" pitchFamily="18" charset="0"/>
                <a:cs typeface="Times New Roman" pitchFamily="18" charset="0"/>
              </a:rPr>
              <a:t> boat</a:t>
            </a:r>
            <a:r>
              <a:rPr kumimoji="0" lang="en-US" sz="1400" b="0"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a:t>
            </a:r>
            <a:endParaRPr kumimoji="0" lang="en-US" sz="1400" b="0" i="0" u="none" strike="noStrike" cap="none" normalizeH="0" baseline="0" dirty="0" smtClean="0">
              <a:ln>
                <a:noFill/>
              </a:ln>
              <a:solidFill>
                <a:srgbClr val="002060"/>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3794682714"/>
      </p:ext>
    </p:extLst>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778897219"/>
              </p:ext>
            </p:extLst>
          </p:nvPr>
        </p:nvGraphicFramePr>
        <p:xfrm>
          <a:off x="827584" y="1700809"/>
          <a:ext cx="5400599" cy="1512167"/>
        </p:xfrm>
        <a:graphic>
          <a:graphicData uri="http://schemas.openxmlformats.org/drawingml/2006/table">
            <a:tbl>
              <a:tblPr firstRow="1" firstCol="1" bandRow="1"/>
              <a:tblGrid>
                <a:gridCol w="1517473"/>
                <a:gridCol w="1245055"/>
                <a:gridCol w="1245055"/>
                <a:gridCol w="1393016"/>
              </a:tblGrid>
              <a:tr h="360064">
                <a:tc>
                  <a:txBody>
                    <a:bodyPr/>
                    <a:lstStyle/>
                    <a:p>
                      <a:pPr>
                        <a:lnSpc>
                          <a:spcPct val="115000"/>
                        </a:lnSpc>
                        <a:spcAft>
                          <a:spcPts val="0"/>
                        </a:spcAft>
                      </a:pPr>
                      <a:r>
                        <a:rPr lang="en-US" sz="1400" b="1" dirty="0">
                          <a:effectLst/>
                        </a:rPr>
                        <a:t>Column name</a:t>
                      </a:r>
                      <a:endParaRPr lang="en-IN" sz="1100" b="1" dirty="0">
                        <a:effectLst/>
                        <a:latin typeface="Calibri"/>
                        <a:ea typeface="Calibri"/>
                        <a:cs typeface="Times New Roman"/>
                      </a:endParaRPr>
                    </a:p>
                  </a:txBody>
                  <a:tcPr marL="68580" marR="68580" marT="0" marB="0"/>
                </a:tc>
                <a:tc>
                  <a:txBody>
                    <a:bodyPr/>
                    <a:lstStyle/>
                    <a:p>
                      <a:pPr>
                        <a:lnSpc>
                          <a:spcPct val="115000"/>
                        </a:lnSpc>
                        <a:spcAft>
                          <a:spcPts val="0"/>
                        </a:spcAft>
                      </a:pPr>
                      <a:r>
                        <a:rPr lang="en-US" sz="1400" b="1" dirty="0">
                          <a:effectLst/>
                        </a:rPr>
                        <a:t>Data Type</a:t>
                      </a:r>
                      <a:endParaRPr lang="en-IN" sz="1100" b="1" dirty="0">
                        <a:effectLst/>
                        <a:latin typeface="Calibri"/>
                        <a:ea typeface="Calibri"/>
                        <a:cs typeface="Times New Roman"/>
                      </a:endParaRPr>
                    </a:p>
                  </a:txBody>
                  <a:tcPr marL="68580" marR="68580" marT="0" marB="0"/>
                </a:tc>
                <a:tc>
                  <a:txBody>
                    <a:bodyPr/>
                    <a:lstStyle/>
                    <a:p>
                      <a:pPr>
                        <a:lnSpc>
                          <a:spcPct val="115000"/>
                        </a:lnSpc>
                        <a:spcAft>
                          <a:spcPts val="0"/>
                        </a:spcAft>
                      </a:pPr>
                      <a:r>
                        <a:rPr lang="en-US" sz="1400" b="1" dirty="0">
                          <a:effectLst/>
                        </a:rPr>
                        <a:t>Allow Nulls</a:t>
                      </a:r>
                      <a:endParaRPr lang="en-IN" sz="1100" b="1" dirty="0">
                        <a:effectLst/>
                        <a:latin typeface="Calibri"/>
                        <a:ea typeface="Calibri"/>
                        <a:cs typeface="Times New Roman"/>
                      </a:endParaRPr>
                    </a:p>
                  </a:txBody>
                  <a:tcPr marL="68580" marR="68580" marT="0" marB="0"/>
                </a:tc>
                <a:tc>
                  <a:txBody>
                    <a:bodyPr/>
                    <a:lstStyle/>
                    <a:p>
                      <a:pPr>
                        <a:lnSpc>
                          <a:spcPct val="115000"/>
                        </a:lnSpc>
                        <a:spcAft>
                          <a:spcPts val="0"/>
                        </a:spcAft>
                      </a:pPr>
                      <a:r>
                        <a:rPr lang="en-US" sz="1400" b="1" dirty="0" smtClean="0">
                          <a:effectLst/>
                          <a:latin typeface="Times New Roman" pitchFamily="18" charset="0"/>
                          <a:cs typeface="Times New Roman" pitchFamily="18" charset="0"/>
                        </a:rPr>
                        <a:t>DESCRIPTION</a:t>
                      </a:r>
                      <a:endParaRPr lang="en-IN" sz="1100" b="1" dirty="0">
                        <a:effectLst/>
                        <a:latin typeface="Calibri"/>
                        <a:ea typeface="Calibri"/>
                        <a:cs typeface="Times New Roman"/>
                      </a:endParaRPr>
                    </a:p>
                  </a:txBody>
                  <a:tcPr marL="68580" marR="68580" marT="0" marB="0"/>
                </a:tc>
              </a:tr>
              <a:tr h="377282">
                <a:tc>
                  <a:txBody>
                    <a:bodyPr/>
                    <a:lstStyle/>
                    <a:p>
                      <a:pPr>
                        <a:lnSpc>
                          <a:spcPct val="115000"/>
                        </a:lnSpc>
                        <a:spcAft>
                          <a:spcPts val="0"/>
                        </a:spcAft>
                      </a:pPr>
                      <a:r>
                        <a:rPr lang="en-US" sz="1100" dirty="0">
                          <a:effectLst/>
                        </a:rPr>
                        <a:t>Id</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err="1">
                          <a:effectLst/>
                        </a:rPr>
                        <a:t>int</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rPr>
                        <a:t>PK(Not Null)</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rPr>
                        <a:t>City Id</a:t>
                      </a:r>
                      <a:endParaRPr lang="en-IN" sz="1100" dirty="0">
                        <a:effectLst/>
                        <a:latin typeface="Calibri"/>
                        <a:ea typeface="Calibri"/>
                        <a:cs typeface="Times New Roman"/>
                      </a:endParaRPr>
                    </a:p>
                  </a:txBody>
                  <a:tcPr marL="68580" marR="68580" marT="0" marB="0"/>
                </a:tc>
              </a:tr>
              <a:tr h="397539">
                <a:tc>
                  <a:txBody>
                    <a:bodyPr/>
                    <a:lstStyle/>
                    <a:p>
                      <a:pPr>
                        <a:lnSpc>
                          <a:spcPct val="115000"/>
                        </a:lnSpc>
                        <a:spcAft>
                          <a:spcPts val="0"/>
                        </a:spcAft>
                      </a:pPr>
                      <a:r>
                        <a:rPr lang="en-US" sz="1100" dirty="0">
                          <a:effectLst/>
                        </a:rPr>
                        <a:t>Name</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varchar(128)</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Not Null</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rPr>
                        <a:t>Name of city</a:t>
                      </a:r>
                      <a:endParaRPr lang="en-IN" sz="1100" dirty="0">
                        <a:effectLst/>
                        <a:latin typeface="Calibri"/>
                        <a:ea typeface="Calibri"/>
                        <a:cs typeface="Times New Roman"/>
                      </a:endParaRPr>
                    </a:p>
                  </a:txBody>
                  <a:tcPr marL="68580" marR="68580" marT="0" marB="0"/>
                </a:tc>
              </a:tr>
              <a:tr h="377282">
                <a:tc>
                  <a:txBody>
                    <a:bodyPr/>
                    <a:lstStyle/>
                    <a:p>
                      <a:pPr>
                        <a:lnSpc>
                          <a:spcPct val="115000"/>
                        </a:lnSpc>
                        <a:spcAft>
                          <a:spcPts val="0"/>
                        </a:spcAft>
                      </a:pPr>
                      <a:r>
                        <a:rPr lang="en-US" sz="1100" smtClean="0">
                          <a:effectLst/>
                        </a:rPr>
                        <a:t>State_Id</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int</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rPr>
                        <a:t>FK(Not Null)</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rPr>
                        <a:t>State</a:t>
                      </a:r>
                      <a:r>
                        <a:rPr lang="en-US" sz="1100" baseline="0" dirty="0" smtClean="0">
                          <a:effectLst/>
                        </a:rPr>
                        <a:t> </a:t>
                      </a:r>
                      <a:r>
                        <a:rPr lang="en-US" sz="1100" dirty="0" smtClean="0">
                          <a:effectLst/>
                        </a:rPr>
                        <a:t>Id</a:t>
                      </a:r>
                      <a:endParaRPr lang="en-IN" sz="1100" dirty="0">
                        <a:effectLst/>
                        <a:latin typeface="Calibri"/>
                        <a:ea typeface="Calibri"/>
                        <a:cs typeface="Times New Roman"/>
                      </a:endParaRPr>
                    </a:p>
                  </a:txBody>
                  <a:tcPr marL="68580" marR="68580" marT="0" marB="0"/>
                </a:tc>
              </a:tr>
            </a:tbl>
          </a:graphicData>
        </a:graphic>
      </p:graphicFrame>
      <p:sp>
        <p:nvSpPr>
          <p:cNvPr id="4" name="Rectangle 3"/>
          <p:cNvSpPr>
            <a:spLocks noChangeArrowheads="1"/>
          </p:cNvSpPr>
          <p:nvPr/>
        </p:nvSpPr>
        <p:spPr bwMode="auto">
          <a:xfrm>
            <a:off x="484584" y="386080"/>
            <a:ext cx="7543800" cy="7386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228600" fontAlgn="base">
              <a:spcBef>
                <a:spcPct val="0"/>
              </a:spcBef>
              <a:spcAft>
                <a:spcPct val="0"/>
              </a:spcAft>
            </a:pPr>
            <a:r>
              <a:rPr kumimoji="0" lang="en-US" sz="14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Table Name: </a:t>
            </a:r>
            <a:r>
              <a:rPr kumimoji="0" lang="en-US" sz="1400" b="0" i="0" u="none" strike="noStrike" cap="none" normalizeH="0" baseline="0" dirty="0" err="1" smtClean="0">
                <a:ln>
                  <a:noFill/>
                </a:ln>
                <a:solidFill>
                  <a:srgbClr val="002060"/>
                </a:solidFill>
                <a:effectLst/>
                <a:latin typeface="Times New Roman" pitchFamily="18" charset="0"/>
                <a:ea typeface="Times New Roman" pitchFamily="18" charset="0"/>
                <a:cs typeface="Times New Roman" pitchFamily="18" charset="0"/>
              </a:rPr>
              <a:t>dbo</a:t>
            </a:r>
            <a:r>
              <a:rPr kumimoji="0" lang="en-US" sz="1400" b="0"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a:t>
            </a:r>
            <a:r>
              <a:rPr lang="en-US" sz="1400" dirty="0"/>
              <a:t> </a:t>
            </a:r>
            <a:r>
              <a:rPr lang="en-US" sz="1400" dirty="0" err="1" smtClean="0"/>
              <a:t>City_Detail</a:t>
            </a:r>
            <a:endParaRPr kumimoji="0" lang="en-US" sz="1400" b="0" i="0" u="none" strike="noStrike" cap="none" normalizeH="0" baseline="0" dirty="0" smtClean="0">
              <a:ln>
                <a:noFill/>
              </a:ln>
              <a:solidFill>
                <a:srgbClr val="002060"/>
              </a:solidFill>
              <a:effectLst/>
              <a:latin typeface="Times New Roman" pitchFamily="18" charset="0"/>
              <a:cs typeface="Times New Roman" pitchFamily="18" charset="0"/>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 Primary key: </a:t>
            </a:r>
            <a:r>
              <a:rPr kumimoji="0" lang="en-US" sz="1400" b="0"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id</a:t>
            </a:r>
            <a:endParaRPr kumimoji="0" lang="en-US" sz="1400" b="0" i="0" u="none" strike="noStrike" cap="none" normalizeH="0" baseline="0" dirty="0" smtClean="0">
              <a:ln>
                <a:noFill/>
              </a:ln>
              <a:solidFill>
                <a:srgbClr val="002060"/>
              </a:solidFill>
              <a:effectLst/>
              <a:latin typeface="Times New Roman" pitchFamily="18" charset="0"/>
              <a:cs typeface="Times New Roman" pitchFamily="18" charset="0"/>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 Description: </a:t>
            </a:r>
            <a:r>
              <a:rPr kumimoji="0" lang="en-US" sz="1400" b="0"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This table stores information of </a:t>
            </a:r>
            <a:r>
              <a:rPr kumimoji="0" lang="en-US" sz="1400" b="0" i="0" u="none" strike="noStrike" cap="none" normalizeH="0" dirty="0" smtClean="0">
                <a:ln>
                  <a:noFill/>
                </a:ln>
                <a:solidFill>
                  <a:srgbClr val="002060"/>
                </a:solidFill>
                <a:effectLst/>
                <a:latin typeface="Times New Roman" pitchFamily="18" charset="0"/>
                <a:ea typeface="Times New Roman" pitchFamily="18" charset="0"/>
                <a:cs typeface="Times New Roman" pitchFamily="18" charset="0"/>
              </a:rPr>
              <a:t> city</a:t>
            </a:r>
            <a:r>
              <a:rPr kumimoji="0" lang="en-US" sz="1400" b="0"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a:t>
            </a:r>
            <a:endParaRPr kumimoji="0" lang="en-US" sz="1400" b="0" i="0" u="none" strike="noStrike" cap="none" normalizeH="0" baseline="0" dirty="0" smtClean="0">
              <a:ln>
                <a:noFill/>
              </a:ln>
              <a:solidFill>
                <a:srgbClr val="002060"/>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4255644000"/>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124745"/>
            <a:ext cx="8229600" cy="4525963"/>
          </a:xfrm>
        </p:spPr>
        <p:txBody>
          <a:bodyPr>
            <a:noAutofit/>
          </a:bodyPr>
          <a:lstStyle/>
          <a:p>
            <a:r>
              <a:rPr lang="en-IN" sz="2000" dirty="0" smtClean="0">
                <a:latin typeface="Times New Roman" pitchFamily="18" charset="0"/>
                <a:cs typeface="Times New Roman" pitchFamily="18" charset="0"/>
              </a:rPr>
              <a:t>This system is basically developing for American countries. Now days most people get problems for find a rental/Buy or Lease Boats in Different cities. With IT revolution as its peak, this task should also be a computerized process and keeping this in mind we thought of buildings this web site which all reduces the time, energy and efforts for systematic processing of data. These days Internet is a very popular mode of communication because most of the people are computer literate. Using the programming skills all the operations involved could be easily made efficient flawless and user friendly. </a:t>
            </a:r>
          </a:p>
          <a:p>
            <a:r>
              <a:rPr lang="en-IN" sz="2000" dirty="0" smtClean="0">
                <a:latin typeface="Times New Roman" pitchFamily="18" charset="0"/>
                <a:cs typeface="Times New Roman" pitchFamily="18" charset="0"/>
              </a:rPr>
              <a:t>The proposed solution is a website through which users can easily find their requirement . The system will be a database driven web-based solution that can provide easy and faster access and find the information related boats for users. The website will be dynamic with a backend Admin Control panel and will allow site administrator to manage site content including management of users, Boats categories and other Properties. </a:t>
            </a:r>
          </a:p>
          <a:p>
            <a:endParaRPr lang="en-IN" sz="2100" dirty="0">
              <a:latin typeface="Times New Roman" pitchFamily="18" charset="0"/>
              <a:cs typeface="Times New Roman" pitchFamily="18" charset="0"/>
            </a:endParaRPr>
          </a:p>
        </p:txBody>
      </p:sp>
      <p:sp>
        <p:nvSpPr>
          <p:cNvPr id="2" name="Title 1"/>
          <p:cNvSpPr>
            <a:spLocks noGrp="1"/>
          </p:cNvSpPr>
          <p:nvPr>
            <p:ph type="title"/>
          </p:nvPr>
        </p:nvSpPr>
        <p:spPr/>
        <p:txBody>
          <a:bodyPr>
            <a:normAutofit fontScale="90000"/>
          </a:bodyPr>
          <a:lstStyle/>
          <a:p>
            <a:pPr lvl="0"/>
            <a:r>
              <a:rPr lang="en-IN" sz="4000" b="1" u="sng" dirty="0" smtClean="0">
                <a:latin typeface="Algerian" pitchFamily="82" charset="0"/>
              </a:rPr>
              <a:t>Introduction</a:t>
            </a:r>
            <a:r>
              <a:rPr lang="en-IN" dirty="0"/>
              <a:t/>
            </a:r>
            <a:br>
              <a:rPr lang="en-IN" dirty="0"/>
            </a:br>
            <a:endParaRPr lang="en-IN" dirty="0"/>
          </a:p>
        </p:txBody>
      </p:sp>
    </p:spTree>
    <p:extLst>
      <p:ext uri="{BB962C8B-B14F-4D97-AF65-F5344CB8AC3E}">
        <p14:creationId xmlns:p14="http://schemas.microsoft.com/office/powerpoint/2010/main" val="385720865"/>
      </p:ext>
    </p:extLst>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484584" y="458088"/>
            <a:ext cx="7543800" cy="7386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228600" fontAlgn="base">
              <a:spcBef>
                <a:spcPct val="0"/>
              </a:spcBef>
              <a:spcAft>
                <a:spcPct val="0"/>
              </a:spcAft>
            </a:pPr>
            <a:r>
              <a:rPr kumimoji="0" lang="en-US" sz="14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Table Name: </a:t>
            </a:r>
            <a:r>
              <a:rPr kumimoji="0" lang="en-US" sz="1400" b="0" i="0" u="none" strike="noStrike" cap="none" normalizeH="0" baseline="0" dirty="0" err="1" smtClean="0">
                <a:ln>
                  <a:noFill/>
                </a:ln>
                <a:solidFill>
                  <a:srgbClr val="002060"/>
                </a:solidFill>
                <a:effectLst/>
                <a:latin typeface="Times New Roman" pitchFamily="18" charset="0"/>
                <a:ea typeface="Times New Roman" pitchFamily="18" charset="0"/>
                <a:cs typeface="Times New Roman" pitchFamily="18" charset="0"/>
              </a:rPr>
              <a:t>dbo</a:t>
            </a:r>
            <a:r>
              <a:rPr kumimoji="0" lang="en-US" sz="1400" b="0"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a:t>
            </a:r>
            <a:r>
              <a:rPr lang="en-US" sz="1400" dirty="0"/>
              <a:t> </a:t>
            </a:r>
            <a:r>
              <a:rPr lang="en-US" sz="1400" dirty="0" err="1" smtClean="0"/>
              <a:t>Boat_For_Details</a:t>
            </a:r>
            <a:endParaRPr kumimoji="0" lang="en-US" sz="1400" b="0" i="0" u="none" strike="noStrike" cap="none" normalizeH="0" baseline="0" dirty="0" smtClean="0">
              <a:ln>
                <a:noFill/>
              </a:ln>
              <a:solidFill>
                <a:srgbClr val="002060"/>
              </a:solidFill>
              <a:effectLst/>
              <a:latin typeface="Times New Roman" pitchFamily="18" charset="0"/>
              <a:cs typeface="Times New Roman" pitchFamily="18" charset="0"/>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 Primary key: </a:t>
            </a:r>
            <a:r>
              <a:rPr kumimoji="0" lang="en-US" sz="1400" b="0"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id</a:t>
            </a:r>
            <a:endParaRPr kumimoji="0" lang="en-US" sz="1400" b="0" i="0" u="none" strike="noStrike" cap="none" normalizeH="0" baseline="0" dirty="0" smtClean="0">
              <a:ln>
                <a:noFill/>
              </a:ln>
              <a:solidFill>
                <a:srgbClr val="002060"/>
              </a:solidFill>
              <a:effectLst/>
              <a:latin typeface="Times New Roman" pitchFamily="18" charset="0"/>
              <a:cs typeface="Times New Roman" pitchFamily="18" charset="0"/>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 Description: </a:t>
            </a:r>
            <a:r>
              <a:rPr kumimoji="0" lang="en-US" sz="1400" b="0"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This table stores information of </a:t>
            </a:r>
            <a:r>
              <a:rPr kumimoji="0" lang="en-US" sz="1400" b="0" i="0" u="none" strike="noStrike" cap="none" normalizeH="0" dirty="0" smtClean="0">
                <a:ln>
                  <a:noFill/>
                </a:ln>
                <a:solidFill>
                  <a:srgbClr val="002060"/>
                </a:solidFill>
                <a:effectLst/>
                <a:latin typeface="Times New Roman" pitchFamily="18" charset="0"/>
                <a:ea typeface="Times New Roman" pitchFamily="18" charset="0"/>
                <a:cs typeface="Times New Roman" pitchFamily="18" charset="0"/>
              </a:rPr>
              <a:t> boat for </a:t>
            </a:r>
            <a:r>
              <a:rPr kumimoji="0" lang="en-US" sz="1400" b="0" i="0" u="none" strike="noStrike" cap="none" normalizeH="0" dirty="0" err="1" smtClean="0">
                <a:ln>
                  <a:noFill/>
                </a:ln>
                <a:solidFill>
                  <a:srgbClr val="002060"/>
                </a:solidFill>
                <a:effectLst/>
                <a:latin typeface="Times New Roman" pitchFamily="18" charset="0"/>
                <a:ea typeface="Times New Roman" pitchFamily="18" charset="0"/>
                <a:cs typeface="Times New Roman" pitchFamily="18" charset="0"/>
              </a:rPr>
              <a:t>buy,rent,lease,sell</a:t>
            </a:r>
            <a:r>
              <a:rPr kumimoji="0" lang="en-US" sz="1400" b="0"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a:t>
            </a:r>
            <a:endParaRPr kumimoji="0" lang="en-US" sz="1400" b="0" i="0" u="none" strike="noStrike" cap="none" normalizeH="0" baseline="0" dirty="0" smtClean="0">
              <a:ln>
                <a:noFill/>
              </a:ln>
              <a:solidFill>
                <a:srgbClr val="002060"/>
              </a:solidFill>
              <a:effectLst/>
              <a:latin typeface="Times New Roman" pitchFamily="18" charset="0"/>
              <a:cs typeface="Times New Roman"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056961677"/>
              </p:ext>
            </p:extLst>
          </p:nvPr>
        </p:nvGraphicFramePr>
        <p:xfrm>
          <a:off x="606592" y="2151906"/>
          <a:ext cx="7493799" cy="3039303"/>
        </p:xfrm>
        <a:graphic>
          <a:graphicData uri="http://schemas.openxmlformats.org/drawingml/2006/table">
            <a:tbl>
              <a:tblPr firstRow="1" firstCol="1" bandRow="1"/>
              <a:tblGrid>
                <a:gridCol w="2164938"/>
                <a:gridCol w="1776287"/>
                <a:gridCol w="1776287"/>
                <a:gridCol w="1776287"/>
              </a:tblGrid>
              <a:tr h="340990">
                <a:tc>
                  <a:txBody>
                    <a:bodyPr/>
                    <a:lstStyle/>
                    <a:p>
                      <a:pPr>
                        <a:lnSpc>
                          <a:spcPct val="115000"/>
                        </a:lnSpc>
                        <a:spcAft>
                          <a:spcPts val="0"/>
                        </a:spcAft>
                      </a:pPr>
                      <a:r>
                        <a:rPr lang="en-US" sz="1400" b="1" dirty="0">
                          <a:effectLst/>
                        </a:rPr>
                        <a:t>Column name</a:t>
                      </a:r>
                      <a:endParaRPr lang="en-IN" sz="1100" b="1" dirty="0">
                        <a:effectLst/>
                        <a:latin typeface="Calibri"/>
                        <a:ea typeface="Calibri"/>
                        <a:cs typeface="Times New Roman"/>
                      </a:endParaRPr>
                    </a:p>
                  </a:txBody>
                  <a:tcPr marL="68580" marR="68580" marT="0" marB="0"/>
                </a:tc>
                <a:tc>
                  <a:txBody>
                    <a:bodyPr/>
                    <a:lstStyle/>
                    <a:p>
                      <a:pPr>
                        <a:lnSpc>
                          <a:spcPct val="115000"/>
                        </a:lnSpc>
                        <a:spcAft>
                          <a:spcPts val="0"/>
                        </a:spcAft>
                      </a:pPr>
                      <a:r>
                        <a:rPr lang="en-US" sz="1400" b="1" dirty="0">
                          <a:effectLst/>
                        </a:rPr>
                        <a:t>Data Type</a:t>
                      </a:r>
                      <a:endParaRPr lang="en-IN" sz="1100" b="1" dirty="0">
                        <a:effectLst/>
                        <a:latin typeface="Calibri"/>
                        <a:ea typeface="Calibri"/>
                        <a:cs typeface="Times New Roman"/>
                      </a:endParaRPr>
                    </a:p>
                  </a:txBody>
                  <a:tcPr marL="68580" marR="68580" marT="0" marB="0"/>
                </a:tc>
                <a:tc>
                  <a:txBody>
                    <a:bodyPr/>
                    <a:lstStyle/>
                    <a:p>
                      <a:pPr>
                        <a:lnSpc>
                          <a:spcPct val="115000"/>
                        </a:lnSpc>
                        <a:spcAft>
                          <a:spcPts val="0"/>
                        </a:spcAft>
                      </a:pPr>
                      <a:r>
                        <a:rPr lang="en-US" sz="1400" b="1" dirty="0">
                          <a:effectLst/>
                        </a:rPr>
                        <a:t>Allow Nulls</a:t>
                      </a:r>
                      <a:endParaRPr lang="en-IN" sz="1100" b="1" dirty="0">
                        <a:effectLst/>
                        <a:latin typeface="Calibri"/>
                        <a:ea typeface="Calibri"/>
                        <a:cs typeface="Times New Roman"/>
                      </a:endParaRPr>
                    </a:p>
                  </a:txBody>
                  <a:tcPr marL="68580" marR="68580" marT="0" marB="0"/>
                </a:tc>
                <a:tc>
                  <a:txBody>
                    <a:bodyPr/>
                    <a:lstStyle/>
                    <a:p>
                      <a:pPr>
                        <a:lnSpc>
                          <a:spcPct val="115000"/>
                        </a:lnSpc>
                        <a:spcAft>
                          <a:spcPts val="0"/>
                        </a:spcAft>
                      </a:pPr>
                      <a:r>
                        <a:rPr lang="en-US" sz="1400" b="1" dirty="0" smtClean="0">
                          <a:effectLst/>
                          <a:latin typeface="Times New Roman" pitchFamily="18" charset="0"/>
                          <a:cs typeface="Times New Roman" pitchFamily="18" charset="0"/>
                        </a:rPr>
                        <a:t>DESCRIPTION</a:t>
                      </a:r>
                      <a:endParaRPr lang="en-IN" sz="1100" b="1" dirty="0">
                        <a:effectLst/>
                        <a:latin typeface="Calibri"/>
                        <a:ea typeface="Calibri"/>
                        <a:cs typeface="Times New Roman"/>
                      </a:endParaRPr>
                    </a:p>
                  </a:txBody>
                  <a:tcPr marL="68580" marR="68580" marT="0" marB="0"/>
                </a:tc>
              </a:tr>
              <a:tr h="316225">
                <a:tc>
                  <a:txBody>
                    <a:bodyPr/>
                    <a:lstStyle/>
                    <a:p>
                      <a:pPr>
                        <a:lnSpc>
                          <a:spcPct val="115000"/>
                        </a:lnSpc>
                        <a:spcAft>
                          <a:spcPts val="0"/>
                        </a:spcAft>
                      </a:pPr>
                      <a:r>
                        <a:rPr lang="en-US" sz="1100" dirty="0">
                          <a:effectLst/>
                        </a:rPr>
                        <a:t>Id</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int</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rPr>
                        <a:t>PK(Not Null)</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a:effectLst/>
                        </a:rPr>
                        <a:t>Id</a:t>
                      </a:r>
                      <a:endParaRPr lang="en-IN" sz="1100" dirty="0">
                        <a:effectLst/>
                        <a:latin typeface="Calibri"/>
                        <a:ea typeface="Calibri"/>
                        <a:cs typeface="Times New Roman"/>
                      </a:endParaRPr>
                    </a:p>
                  </a:txBody>
                  <a:tcPr marL="68580" marR="68580" marT="0" marB="0"/>
                </a:tc>
              </a:tr>
              <a:tr h="415502">
                <a:tc>
                  <a:txBody>
                    <a:bodyPr/>
                    <a:lstStyle/>
                    <a:p>
                      <a:pPr>
                        <a:lnSpc>
                          <a:spcPct val="115000"/>
                        </a:lnSpc>
                        <a:spcAft>
                          <a:spcPts val="0"/>
                        </a:spcAft>
                      </a:pPr>
                      <a:r>
                        <a:rPr lang="en-US" sz="1100" smtClean="0">
                          <a:effectLst/>
                        </a:rPr>
                        <a:t>Boat_Type</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varchar(128)</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Not Null</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rPr>
                        <a:t>Boat</a:t>
                      </a:r>
                      <a:r>
                        <a:rPr lang="en-US" sz="1100" baseline="0" dirty="0" smtClean="0">
                          <a:effectLst/>
                        </a:rPr>
                        <a:t> </a:t>
                      </a:r>
                      <a:r>
                        <a:rPr lang="en-US" sz="1100" dirty="0" smtClean="0">
                          <a:effectLst/>
                        </a:rPr>
                        <a:t>Type</a:t>
                      </a:r>
                      <a:endParaRPr lang="en-IN" sz="1100" dirty="0">
                        <a:effectLst/>
                        <a:latin typeface="Calibri"/>
                        <a:ea typeface="Calibri"/>
                        <a:cs typeface="Times New Roman"/>
                      </a:endParaRPr>
                    </a:p>
                  </a:txBody>
                  <a:tcPr marL="68580" marR="68580" marT="0" marB="0"/>
                </a:tc>
              </a:tr>
              <a:tr h="304578">
                <a:tc>
                  <a:txBody>
                    <a:bodyPr/>
                    <a:lstStyle/>
                    <a:p>
                      <a:pPr>
                        <a:lnSpc>
                          <a:spcPct val="115000"/>
                        </a:lnSpc>
                        <a:spcAft>
                          <a:spcPts val="0"/>
                        </a:spcAft>
                      </a:pPr>
                      <a:r>
                        <a:rPr lang="en-US" sz="1100" smtClean="0">
                          <a:effectLst/>
                        </a:rPr>
                        <a:t>Boat_Id_For_Buy</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int</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Not Null</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rPr>
                        <a:t>Boat  Id For Buy boat</a:t>
                      </a:r>
                      <a:endParaRPr lang="en-IN" sz="1100" dirty="0">
                        <a:effectLst/>
                        <a:latin typeface="Calibri"/>
                        <a:ea typeface="Calibri"/>
                        <a:cs typeface="Times New Roman"/>
                      </a:endParaRPr>
                    </a:p>
                  </a:txBody>
                  <a:tcPr marL="68580" marR="68580" marT="0" marB="0"/>
                </a:tc>
              </a:tr>
              <a:tr h="415502">
                <a:tc>
                  <a:txBody>
                    <a:bodyPr/>
                    <a:lstStyle/>
                    <a:p>
                      <a:pPr>
                        <a:lnSpc>
                          <a:spcPct val="115000"/>
                        </a:lnSpc>
                        <a:spcAft>
                          <a:spcPts val="0"/>
                        </a:spcAft>
                      </a:pPr>
                      <a:r>
                        <a:rPr lang="en-US" sz="1100" smtClean="0">
                          <a:effectLst/>
                        </a:rPr>
                        <a:t>Boat_Id_For_Sell</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int</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Not Null</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rPr>
                        <a:t>Boat</a:t>
                      </a:r>
                      <a:r>
                        <a:rPr lang="en-US" sz="1100" baseline="0" dirty="0" smtClean="0">
                          <a:effectLst/>
                        </a:rPr>
                        <a:t> </a:t>
                      </a:r>
                      <a:r>
                        <a:rPr lang="en-US" sz="1100" dirty="0" smtClean="0">
                          <a:effectLst/>
                        </a:rPr>
                        <a:t>Id</a:t>
                      </a:r>
                      <a:r>
                        <a:rPr lang="en-US" sz="1100" baseline="0" dirty="0" smtClean="0">
                          <a:effectLst/>
                        </a:rPr>
                        <a:t> </a:t>
                      </a:r>
                      <a:r>
                        <a:rPr lang="en-US" sz="1100" dirty="0" smtClean="0">
                          <a:effectLst/>
                        </a:rPr>
                        <a:t>For</a:t>
                      </a:r>
                      <a:r>
                        <a:rPr lang="en-US" sz="1100" baseline="0" dirty="0" smtClean="0">
                          <a:effectLst/>
                        </a:rPr>
                        <a:t> </a:t>
                      </a:r>
                      <a:r>
                        <a:rPr lang="en-US" sz="1100" dirty="0" smtClean="0">
                          <a:effectLst/>
                        </a:rPr>
                        <a:t>Sell  boat</a:t>
                      </a:r>
                      <a:endParaRPr lang="en-IN" sz="1100" dirty="0">
                        <a:effectLst/>
                        <a:latin typeface="Calibri"/>
                        <a:ea typeface="Calibri"/>
                        <a:cs typeface="Times New Roman"/>
                      </a:endParaRPr>
                    </a:p>
                  </a:txBody>
                  <a:tcPr marL="68580" marR="68580" marT="0" marB="0"/>
                </a:tc>
              </a:tr>
              <a:tr h="415502">
                <a:tc>
                  <a:txBody>
                    <a:bodyPr/>
                    <a:lstStyle/>
                    <a:p>
                      <a:pPr>
                        <a:lnSpc>
                          <a:spcPct val="115000"/>
                        </a:lnSpc>
                        <a:spcAft>
                          <a:spcPts val="0"/>
                        </a:spcAft>
                      </a:pPr>
                      <a:r>
                        <a:rPr lang="en-US" sz="1100" smtClean="0">
                          <a:effectLst/>
                        </a:rPr>
                        <a:t>Boat_Id_For_Rent</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int</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Not Null</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rPr>
                        <a:t>Boat</a:t>
                      </a:r>
                      <a:r>
                        <a:rPr lang="en-US" sz="1100" baseline="0" dirty="0" smtClean="0">
                          <a:effectLst/>
                        </a:rPr>
                        <a:t> </a:t>
                      </a:r>
                      <a:r>
                        <a:rPr lang="en-US" sz="1100" dirty="0" smtClean="0">
                          <a:effectLst/>
                        </a:rPr>
                        <a:t>Id</a:t>
                      </a:r>
                      <a:r>
                        <a:rPr lang="en-US" sz="1100" baseline="0" dirty="0" smtClean="0">
                          <a:effectLst/>
                        </a:rPr>
                        <a:t> </a:t>
                      </a:r>
                      <a:r>
                        <a:rPr lang="en-US" sz="1100" dirty="0" smtClean="0">
                          <a:effectLst/>
                        </a:rPr>
                        <a:t>For Rent boat</a:t>
                      </a:r>
                      <a:endParaRPr lang="en-IN" sz="1100" dirty="0">
                        <a:effectLst/>
                        <a:latin typeface="Calibri"/>
                        <a:ea typeface="Calibri"/>
                        <a:cs typeface="Times New Roman"/>
                      </a:endParaRPr>
                    </a:p>
                  </a:txBody>
                  <a:tcPr marL="68580" marR="68580" marT="0" marB="0"/>
                </a:tc>
              </a:tr>
              <a:tr h="415502">
                <a:tc>
                  <a:txBody>
                    <a:bodyPr/>
                    <a:lstStyle/>
                    <a:p>
                      <a:pPr>
                        <a:lnSpc>
                          <a:spcPct val="115000"/>
                        </a:lnSpc>
                        <a:spcAft>
                          <a:spcPts val="0"/>
                        </a:spcAft>
                      </a:pPr>
                      <a:r>
                        <a:rPr lang="en-US" sz="1100" smtClean="0">
                          <a:effectLst/>
                        </a:rPr>
                        <a:t>Boat_Id_For_Lease</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int</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Not Null</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rPr>
                        <a:t>Boat</a:t>
                      </a:r>
                      <a:r>
                        <a:rPr lang="en-US" sz="1100" baseline="0" dirty="0" smtClean="0">
                          <a:effectLst/>
                        </a:rPr>
                        <a:t> </a:t>
                      </a:r>
                      <a:r>
                        <a:rPr lang="en-US" sz="1100" dirty="0" smtClean="0">
                          <a:effectLst/>
                        </a:rPr>
                        <a:t>Id</a:t>
                      </a:r>
                      <a:r>
                        <a:rPr lang="en-US" sz="1100" baseline="0" dirty="0" smtClean="0">
                          <a:effectLst/>
                        </a:rPr>
                        <a:t> </a:t>
                      </a:r>
                      <a:r>
                        <a:rPr lang="en-US" sz="1100" dirty="0" smtClean="0">
                          <a:effectLst/>
                        </a:rPr>
                        <a:t>For</a:t>
                      </a:r>
                      <a:r>
                        <a:rPr lang="en-US" sz="1100" baseline="0" dirty="0" smtClean="0">
                          <a:effectLst/>
                        </a:rPr>
                        <a:t> </a:t>
                      </a:r>
                      <a:r>
                        <a:rPr lang="en-US" sz="1100" dirty="0" smtClean="0">
                          <a:effectLst/>
                        </a:rPr>
                        <a:t> boat on Lease </a:t>
                      </a:r>
                      <a:endParaRPr lang="en-IN" sz="1100" dirty="0">
                        <a:effectLst/>
                        <a:latin typeface="Calibri"/>
                        <a:ea typeface="Calibri"/>
                        <a:cs typeface="Times New Roman"/>
                      </a:endParaRPr>
                    </a:p>
                  </a:txBody>
                  <a:tcPr marL="68580" marR="68580" marT="0" marB="0"/>
                </a:tc>
              </a:tr>
              <a:tr h="415502">
                <a:tc>
                  <a:txBody>
                    <a:bodyPr/>
                    <a:lstStyle/>
                    <a:p>
                      <a:pPr>
                        <a:lnSpc>
                          <a:spcPct val="115000"/>
                        </a:lnSpc>
                        <a:spcAft>
                          <a:spcPts val="0"/>
                        </a:spcAft>
                      </a:pPr>
                      <a:r>
                        <a:rPr lang="en-US" sz="1100" smtClean="0">
                          <a:effectLst/>
                        </a:rPr>
                        <a:t>Boat_Id_For_Booking</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int</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a:effectLst/>
                        </a:rPr>
                        <a:t>Not Null</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rPr>
                        <a:t>Boat</a:t>
                      </a:r>
                      <a:r>
                        <a:rPr lang="en-US" sz="1100" baseline="0" dirty="0" smtClean="0">
                          <a:effectLst/>
                        </a:rPr>
                        <a:t> </a:t>
                      </a:r>
                      <a:r>
                        <a:rPr lang="en-US" sz="1100" dirty="0" smtClean="0">
                          <a:effectLst/>
                        </a:rPr>
                        <a:t>Id</a:t>
                      </a:r>
                      <a:r>
                        <a:rPr lang="en-US" sz="1100" baseline="0" dirty="0" smtClean="0">
                          <a:effectLst/>
                        </a:rPr>
                        <a:t> </a:t>
                      </a:r>
                      <a:r>
                        <a:rPr lang="en-US" sz="1100" dirty="0" smtClean="0">
                          <a:effectLst/>
                        </a:rPr>
                        <a:t>For</a:t>
                      </a:r>
                      <a:r>
                        <a:rPr lang="en-US" sz="1100" baseline="0" dirty="0" smtClean="0">
                          <a:effectLst/>
                        </a:rPr>
                        <a:t> </a:t>
                      </a:r>
                      <a:r>
                        <a:rPr lang="en-US" sz="1100" dirty="0" smtClean="0">
                          <a:effectLst/>
                        </a:rPr>
                        <a:t>Booking boat</a:t>
                      </a:r>
                      <a:endParaRPr lang="en-IN"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548531127"/>
      </p:ext>
    </p:extLst>
  </p:cSld>
  <p:clrMapOvr>
    <a:masterClrMapping/>
  </p:clrMapOvr>
  <p:transition spd="slow">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055984848"/>
              </p:ext>
            </p:extLst>
          </p:nvPr>
        </p:nvGraphicFramePr>
        <p:xfrm>
          <a:off x="971599" y="1628800"/>
          <a:ext cx="7056785" cy="3886635"/>
        </p:xfrm>
        <a:graphic>
          <a:graphicData uri="http://schemas.openxmlformats.org/drawingml/2006/table">
            <a:tbl>
              <a:tblPr firstRow="1" firstCol="1" bandRow="1"/>
              <a:tblGrid>
                <a:gridCol w="2070695"/>
                <a:gridCol w="1662030"/>
                <a:gridCol w="1662030"/>
                <a:gridCol w="1662030"/>
              </a:tblGrid>
              <a:tr h="288032">
                <a:tc>
                  <a:txBody>
                    <a:bodyPr/>
                    <a:lstStyle/>
                    <a:p>
                      <a:pPr>
                        <a:lnSpc>
                          <a:spcPct val="115000"/>
                        </a:lnSpc>
                        <a:spcAft>
                          <a:spcPts val="0"/>
                        </a:spcAft>
                      </a:pPr>
                      <a:r>
                        <a:rPr lang="en-US" sz="1400" b="1" dirty="0">
                          <a:effectLst/>
                        </a:rPr>
                        <a:t>Column name</a:t>
                      </a:r>
                      <a:endParaRPr lang="en-IN" sz="1100" b="1" dirty="0">
                        <a:effectLst/>
                        <a:latin typeface="Calibri"/>
                        <a:ea typeface="Calibri"/>
                        <a:cs typeface="Times New Roman"/>
                      </a:endParaRPr>
                    </a:p>
                  </a:txBody>
                  <a:tcPr marL="68580" marR="68580" marT="0" marB="0"/>
                </a:tc>
                <a:tc>
                  <a:txBody>
                    <a:bodyPr/>
                    <a:lstStyle/>
                    <a:p>
                      <a:pPr>
                        <a:lnSpc>
                          <a:spcPct val="115000"/>
                        </a:lnSpc>
                        <a:spcAft>
                          <a:spcPts val="0"/>
                        </a:spcAft>
                      </a:pPr>
                      <a:r>
                        <a:rPr lang="en-US" sz="1400" b="1" dirty="0">
                          <a:effectLst/>
                        </a:rPr>
                        <a:t>Data Type</a:t>
                      </a:r>
                      <a:endParaRPr lang="en-IN" sz="1100" b="1" dirty="0">
                        <a:effectLst/>
                        <a:latin typeface="Calibri"/>
                        <a:ea typeface="Calibri"/>
                        <a:cs typeface="Times New Roman"/>
                      </a:endParaRPr>
                    </a:p>
                  </a:txBody>
                  <a:tcPr marL="68580" marR="68580" marT="0" marB="0"/>
                </a:tc>
                <a:tc>
                  <a:txBody>
                    <a:bodyPr/>
                    <a:lstStyle/>
                    <a:p>
                      <a:pPr>
                        <a:lnSpc>
                          <a:spcPct val="115000"/>
                        </a:lnSpc>
                        <a:spcAft>
                          <a:spcPts val="0"/>
                        </a:spcAft>
                      </a:pPr>
                      <a:r>
                        <a:rPr lang="en-US" sz="1400" b="1" dirty="0">
                          <a:effectLst/>
                        </a:rPr>
                        <a:t>Allow Nulls</a:t>
                      </a:r>
                      <a:endParaRPr lang="en-IN" sz="1100" b="1" dirty="0">
                        <a:effectLst/>
                        <a:latin typeface="Calibri"/>
                        <a:ea typeface="Calibri"/>
                        <a:cs typeface="Times New Roman"/>
                      </a:endParaRPr>
                    </a:p>
                  </a:txBody>
                  <a:tcPr marL="68580" marR="68580" marT="0" marB="0"/>
                </a:tc>
                <a:tc>
                  <a:txBody>
                    <a:bodyPr/>
                    <a:lstStyle/>
                    <a:p>
                      <a:pPr>
                        <a:lnSpc>
                          <a:spcPct val="115000"/>
                        </a:lnSpc>
                        <a:spcAft>
                          <a:spcPts val="0"/>
                        </a:spcAft>
                      </a:pPr>
                      <a:r>
                        <a:rPr lang="en-US" sz="1400" b="1" dirty="0" smtClean="0">
                          <a:effectLst/>
                          <a:latin typeface="Times New Roman" pitchFamily="18" charset="0"/>
                          <a:cs typeface="Times New Roman" pitchFamily="18" charset="0"/>
                        </a:rPr>
                        <a:t>DESCRIPTION</a:t>
                      </a:r>
                      <a:endParaRPr lang="en-IN" sz="1100" b="1" dirty="0">
                        <a:effectLst/>
                        <a:latin typeface="Calibri"/>
                        <a:ea typeface="Calibri"/>
                        <a:cs typeface="Times New Roman"/>
                      </a:endParaRPr>
                    </a:p>
                  </a:txBody>
                  <a:tcPr marL="68580" marR="68580" marT="0" marB="0"/>
                </a:tc>
              </a:tr>
              <a:tr h="196789">
                <a:tc>
                  <a:txBody>
                    <a:bodyPr/>
                    <a:lstStyle/>
                    <a:p>
                      <a:pPr>
                        <a:lnSpc>
                          <a:spcPct val="115000"/>
                        </a:lnSpc>
                        <a:spcAft>
                          <a:spcPts val="0"/>
                        </a:spcAft>
                      </a:pPr>
                      <a:r>
                        <a:rPr lang="en-US" sz="1100" smtClean="0">
                          <a:effectLst/>
                        </a:rPr>
                        <a:t>Boat_Id</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int</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rPr>
                        <a:t>PK(Not Null)</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rPr>
                        <a:t>Boat</a:t>
                      </a:r>
                      <a:r>
                        <a:rPr lang="en-US" sz="1100" baseline="0" dirty="0" smtClean="0">
                          <a:effectLst/>
                        </a:rPr>
                        <a:t> </a:t>
                      </a:r>
                      <a:r>
                        <a:rPr lang="en-US" sz="1100" dirty="0" smtClean="0">
                          <a:effectLst/>
                        </a:rPr>
                        <a:t>Id</a:t>
                      </a:r>
                      <a:endParaRPr lang="en-IN" sz="1100" dirty="0">
                        <a:effectLst/>
                        <a:latin typeface="Calibri"/>
                        <a:ea typeface="Calibri"/>
                        <a:cs typeface="Times New Roman"/>
                      </a:endParaRPr>
                    </a:p>
                  </a:txBody>
                  <a:tcPr marL="68580" marR="68580" marT="0" marB="0"/>
                </a:tc>
              </a:tr>
              <a:tr h="203531">
                <a:tc>
                  <a:txBody>
                    <a:bodyPr/>
                    <a:lstStyle/>
                    <a:p>
                      <a:pPr>
                        <a:lnSpc>
                          <a:spcPct val="115000"/>
                        </a:lnSpc>
                        <a:spcAft>
                          <a:spcPts val="0"/>
                        </a:spcAft>
                      </a:pPr>
                      <a:r>
                        <a:rPr lang="en-US" sz="1100" dirty="0" err="1">
                          <a:effectLst/>
                        </a:rPr>
                        <a:t>Catagory</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varchar(128)</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Not Null</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rPr>
                        <a:t>Category of boat</a:t>
                      </a:r>
                      <a:endParaRPr lang="en-IN" sz="1100" dirty="0">
                        <a:effectLst/>
                        <a:latin typeface="Calibri"/>
                        <a:ea typeface="Calibri"/>
                        <a:cs typeface="Times New Roman"/>
                      </a:endParaRPr>
                    </a:p>
                  </a:txBody>
                  <a:tcPr marL="68580" marR="68580" marT="0" marB="0"/>
                </a:tc>
              </a:tr>
              <a:tr h="196789">
                <a:tc>
                  <a:txBody>
                    <a:bodyPr/>
                    <a:lstStyle/>
                    <a:p>
                      <a:pPr>
                        <a:lnSpc>
                          <a:spcPct val="115000"/>
                        </a:lnSpc>
                        <a:spcAft>
                          <a:spcPts val="0"/>
                        </a:spcAft>
                      </a:pPr>
                      <a:r>
                        <a:rPr lang="en-US" sz="1100" dirty="0">
                          <a:effectLst/>
                        </a:rPr>
                        <a:t>Type</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varchar(128)</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Not Null</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rPr>
                        <a:t>Type</a:t>
                      </a:r>
                      <a:r>
                        <a:rPr lang="en-US" sz="1100" baseline="0" dirty="0" smtClean="0">
                          <a:effectLst/>
                        </a:rPr>
                        <a:t> </a:t>
                      </a:r>
                      <a:r>
                        <a:rPr lang="en-US" sz="1100" dirty="0" smtClean="0">
                          <a:effectLst/>
                        </a:rPr>
                        <a:t>of boat</a:t>
                      </a:r>
                      <a:endParaRPr lang="en-IN" sz="1100" dirty="0">
                        <a:effectLst/>
                        <a:latin typeface="Calibri"/>
                        <a:ea typeface="Calibri"/>
                        <a:cs typeface="Times New Roman"/>
                      </a:endParaRPr>
                    </a:p>
                  </a:txBody>
                  <a:tcPr marL="68580" marR="68580" marT="0" marB="0"/>
                </a:tc>
              </a:tr>
              <a:tr h="203531">
                <a:tc>
                  <a:txBody>
                    <a:bodyPr/>
                    <a:lstStyle/>
                    <a:p>
                      <a:pPr>
                        <a:lnSpc>
                          <a:spcPct val="115000"/>
                        </a:lnSpc>
                        <a:spcAft>
                          <a:spcPts val="0"/>
                        </a:spcAft>
                      </a:pPr>
                      <a:r>
                        <a:rPr lang="en-US" sz="1100" dirty="0">
                          <a:effectLst/>
                        </a:rPr>
                        <a:t>Brand</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nchar(10)</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Not Null</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rPr>
                        <a:t>Brand of boat</a:t>
                      </a:r>
                      <a:endParaRPr lang="en-IN" sz="1100" dirty="0">
                        <a:effectLst/>
                        <a:latin typeface="Calibri"/>
                        <a:ea typeface="Calibri"/>
                        <a:cs typeface="Times New Roman"/>
                      </a:endParaRPr>
                    </a:p>
                  </a:txBody>
                  <a:tcPr marL="68580" marR="68580" marT="0" marB="0"/>
                </a:tc>
              </a:tr>
              <a:tr h="210607">
                <a:tc>
                  <a:txBody>
                    <a:bodyPr/>
                    <a:lstStyle/>
                    <a:p>
                      <a:pPr>
                        <a:lnSpc>
                          <a:spcPct val="115000"/>
                        </a:lnSpc>
                        <a:spcAft>
                          <a:spcPts val="0"/>
                        </a:spcAft>
                      </a:pPr>
                      <a:r>
                        <a:rPr lang="en-US" sz="1100" dirty="0">
                          <a:effectLst/>
                        </a:rPr>
                        <a:t>Length</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decimal(18, 2)</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Not Null</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rPr>
                        <a:t>Length of boat</a:t>
                      </a:r>
                      <a:endParaRPr lang="en-IN" sz="1100" dirty="0">
                        <a:effectLst/>
                        <a:latin typeface="Calibri"/>
                        <a:ea typeface="Calibri"/>
                        <a:cs typeface="Times New Roman"/>
                      </a:endParaRPr>
                    </a:p>
                  </a:txBody>
                  <a:tcPr marL="68580" marR="68580" marT="0" marB="0"/>
                </a:tc>
              </a:tr>
              <a:tr h="216024">
                <a:tc>
                  <a:txBody>
                    <a:bodyPr/>
                    <a:lstStyle/>
                    <a:p>
                      <a:pPr>
                        <a:lnSpc>
                          <a:spcPct val="115000"/>
                        </a:lnSpc>
                        <a:spcAft>
                          <a:spcPts val="0"/>
                        </a:spcAft>
                      </a:pPr>
                      <a:r>
                        <a:rPr lang="en-US" sz="1100" dirty="0">
                          <a:effectLst/>
                        </a:rPr>
                        <a:t>Price</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decimal(18, 2)</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Not Null</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rPr>
                        <a:t>Price of boat</a:t>
                      </a:r>
                      <a:endParaRPr lang="en-IN" sz="1100" dirty="0">
                        <a:effectLst/>
                        <a:latin typeface="Calibri"/>
                        <a:ea typeface="Calibri"/>
                        <a:cs typeface="Times New Roman"/>
                      </a:endParaRPr>
                    </a:p>
                  </a:txBody>
                  <a:tcPr marL="68580" marR="68580" marT="0" marB="0"/>
                </a:tc>
              </a:tr>
              <a:tr h="196789">
                <a:tc>
                  <a:txBody>
                    <a:bodyPr/>
                    <a:lstStyle/>
                    <a:p>
                      <a:pPr>
                        <a:lnSpc>
                          <a:spcPct val="115000"/>
                        </a:lnSpc>
                        <a:spcAft>
                          <a:spcPts val="0"/>
                        </a:spcAft>
                      </a:pPr>
                      <a:r>
                        <a:rPr lang="en-US" sz="1100" dirty="0">
                          <a:effectLst/>
                        </a:rPr>
                        <a:t>Speed</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nchar(100)</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 Null</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rPr>
                        <a:t>Speed of boat</a:t>
                      </a:r>
                      <a:endParaRPr lang="en-IN" sz="1100" dirty="0">
                        <a:effectLst/>
                        <a:latin typeface="Calibri"/>
                        <a:ea typeface="Calibri"/>
                        <a:cs typeface="Times New Roman"/>
                      </a:endParaRPr>
                    </a:p>
                  </a:txBody>
                  <a:tcPr marL="68580" marR="68580" marT="0" marB="0"/>
                </a:tc>
              </a:tr>
              <a:tr h="196789">
                <a:tc>
                  <a:txBody>
                    <a:bodyPr/>
                    <a:lstStyle/>
                    <a:p>
                      <a:pPr>
                        <a:lnSpc>
                          <a:spcPct val="115000"/>
                        </a:lnSpc>
                        <a:spcAft>
                          <a:spcPts val="0"/>
                        </a:spcAft>
                      </a:pPr>
                      <a:r>
                        <a:rPr lang="en-US" sz="1100" dirty="0" err="1">
                          <a:effectLst/>
                        </a:rPr>
                        <a:t>Sequirty</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varchar(50)</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Not Null</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err="1" smtClean="0">
                          <a:effectLst/>
                        </a:rPr>
                        <a:t>Sequirty</a:t>
                      </a:r>
                      <a:r>
                        <a:rPr lang="en-US" sz="1100" dirty="0" smtClean="0">
                          <a:effectLst/>
                        </a:rPr>
                        <a:t> about boat</a:t>
                      </a:r>
                      <a:endParaRPr lang="en-IN" sz="1100" dirty="0">
                        <a:effectLst/>
                        <a:latin typeface="Calibri"/>
                        <a:ea typeface="Calibri"/>
                        <a:cs typeface="Times New Roman"/>
                      </a:endParaRPr>
                    </a:p>
                  </a:txBody>
                  <a:tcPr marL="68580" marR="68580" marT="0" marB="0"/>
                </a:tc>
              </a:tr>
              <a:tr h="196789">
                <a:tc>
                  <a:txBody>
                    <a:bodyPr/>
                    <a:lstStyle/>
                    <a:p>
                      <a:pPr>
                        <a:lnSpc>
                          <a:spcPct val="115000"/>
                        </a:lnSpc>
                        <a:spcAft>
                          <a:spcPts val="0"/>
                        </a:spcAft>
                      </a:pPr>
                      <a:r>
                        <a:rPr lang="en-US" sz="1100" smtClean="0">
                          <a:effectLst/>
                        </a:rPr>
                        <a:t>Engine_Type</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varchar(50)</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Not Null</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rPr>
                        <a:t>boat Engine</a:t>
                      </a:r>
                      <a:r>
                        <a:rPr lang="en-US" sz="1100" baseline="0" dirty="0" smtClean="0">
                          <a:effectLst/>
                        </a:rPr>
                        <a:t> </a:t>
                      </a:r>
                      <a:r>
                        <a:rPr lang="en-US" sz="1100" dirty="0" smtClean="0">
                          <a:effectLst/>
                        </a:rPr>
                        <a:t>Type</a:t>
                      </a:r>
                      <a:endParaRPr lang="en-IN" sz="1100" dirty="0">
                        <a:effectLst/>
                        <a:latin typeface="Calibri"/>
                        <a:ea typeface="Calibri"/>
                        <a:cs typeface="Times New Roman"/>
                      </a:endParaRPr>
                    </a:p>
                  </a:txBody>
                  <a:tcPr marL="68580" marR="68580" marT="0" marB="0"/>
                </a:tc>
              </a:tr>
              <a:tr h="196789">
                <a:tc>
                  <a:txBody>
                    <a:bodyPr/>
                    <a:lstStyle/>
                    <a:p>
                      <a:pPr>
                        <a:lnSpc>
                          <a:spcPct val="115000"/>
                        </a:lnSpc>
                        <a:spcAft>
                          <a:spcPts val="0"/>
                        </a:spcAft>
                      </a:pPr>
                      <a:r>
                        <a:rPr lang="en-US" sz="1100" smtClean="0">
                          <a:effectLst/>
                        </a:rPr>
                        <a:t>Hull_Type</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varchar(128)</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Not Null</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rPr>
                        <a:t>Hull</a:t>
                      </a:r>
                      <a:r>
                        <a:rPr lang="en-US" sz="1100" baseline="0" dirty="0" smtClean="0">
                          <a:effectLst/>
                        </a:rPr>
                        <a:t> </a:t>
                      </a:r>
                      <a:r>
                        <a:rPr lang="en-US" sz="1100" dirty="0" smtClean="0">
                          <a:effectLst/>
                        </a:rPr>
                        <a:t>Type</a:t>
                      </a:r>
                      <a:endParaRPr lang="en-IN" sz="1100" dirty="0">
                        <a:effectLst/>
                        <a:latin typeface="Calibri"/>
                        <a:ea typeface="Calibri"/>
                        <a:cs typeface="Times New Roman"/>
                      </a:endParaRPr>
                    </a:p>
                  </a:txBody>
                  <a:tcPr marL="68580" marR="68580" marT="0" marB="0"/>
                </a:tc>
              </a:tr>
              <a:tr h="196789">
                <a:tc>
                  <a:txBody>
                    <a:bodyPr/>
                    <a:lstStyle/>
                    <a:p>
                      <a:pPr>
                        <a:lnSpc>
                          <a:spcPct val="115000"/>
                        </a:lnSpc>
                        <a:spcAft>
                          <a:spcPts val="0"/>
                        </a:spcAft>
                      </a:pPr>
                      <a:r>
                        <a:rPr lang="en-US" sz="1100" dirty="0">
                          <a:effectLst/>
                        </a:rPr>
                        <a:t>Average</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nchar(50)</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Not Null</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rPr>
                        <a:t>Average of boat</a:t>
                      </a:r>
                      <a:endParaRPr lang="en-IN" sz="1100" dirty="0">
                        <a:effectLst/>
                        <a:latin typeface="Calibri"/>
                        <a:ea typeface="Calibri"/>
                        <a:cs typeface="Times New Roman"/>
                      </a:endParaRPr>
                    </a:p>
                  </a:txBody>
                  <a:tcPr marL="68580" marR="68580" marT="0" marB="0"/>
                </a:tc>
              </a:tr>
              <a:tr h="196789">
                <a:tc>
                  <a:txBody>
                    <a:bodyPr/>
                    <a:lstStyle/>
                    <a:p>
                      <a:pPr>
                        <a:lnSpc>
                          <a:spcPct val="115000"/>
                        </a:lnSpc>
                        <a:spcAft>
                          <a:spcPts val="0"/>
                        </a:spcAft>
                      </a:pPr>
                      <a:r>
                        <a:rPr lang="en-US" sz="1100" dirty="0" err="1">
                          <a:effectLst/>
                        </a:rPr>
                        <a:t>BuiltMaterial</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varchar(128)</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 Null</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rPr>
                        <a:t>Built Material used </a:t>
                      </a:r>
                      <a:endParaRPr lang="en-IN" sz="1100" dirty="0">
                        <a:effectLst/>
                        <a:latin typeface="Calibri"/>
                        <a:ea typeface="Calibri"/>
                        <a:cs typeface="Times New Roman"/>
                      </a:endParaRPr>
                    </a:p>
                  </a:txBody>
                  <a:tcPr marL="68580" marR="68580" marT="0" marB="0"/>
                </a:tc>
              </a:tr>
              <a:tr h="196789">
                <a:tc>
                  <a:txBody>
                    <a:bodyPr/>
                    <a:lstStyle/>
                    <a:p>
                      <a:pPr>
                        <a:lnSpc>
                          <a:spcPct val="115000"/>
                        </a:lnSpc>
                        <a:spcAft>
                          <a:spcPts val="0"/>
                        </a:spcAft>
                      </a:pPr>
                      <a:r>
                        <a:rPr lang="en-US" sz="1100" dirty="0" err="1" smtClean="0">
                          <a:effectLst/>
                        </a:rPr>
                        <a:t>InsuranceStatus</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varchar(128)</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 Null</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rPr>
                        <a:t>Insurance Status</a:t>
                      </a:r>
                      <a:endParaRPr lang="en-IN" sz="1100" dirty="0">
                        <a:effectLst/>
                        <a:latin typeface="Calibri"/>
                        <a:ea typeface="Calibri"/>
                        <a:cs typeface="Times New Roman"/>
                      </a:endParaRPr>
                    </a:p>
                  </a:txBody>
                  <a:tcPr marL="68580" marR="68580" marT="0" marB="0"/>
                </a:tc>
              </a:tr>
              <a:tr h="206653">
                <a:tc>
                  <a:txBody>
                    <a:bodyPr/>
                    <a:lstStyle/>
                    <a:p>
                      <a:pPr>
                        <a:lnSpc>
                          <a:spcPct val="115000"/>
                        </a:lnSpc>
                        <a:spcAft>
                          <a:spcPts val="0"/>
                        </a:spcAft>
                      </a:pPr>
                      <a:r>
                        <a:rPr lang="en-US" sz="1100" dirty="0" err="1">
                          <a:effectLst/>
                        </a:rPr>
                        <a:t>InsuranceRemainigDays</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int</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Not Null</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rPr>
                        <a:t>Insurance </a:t>
                      </a:r>
                      <a:r>
                        <a:rPr lang="en-US" sz="1100" dirty="0" err="1" smtClean="0">
                          <a:effectLst/>
                        </a:rPr>
                        <a:t>Remainig</a:t>
                      </a:r>
                      <a:r>
                        <a:rPr lang="en-US" sz="1100" dirty="0" smtClean="0">
                          <a:effectLst/>
                        </a:rPr>
                        <a:t> Days</a:t>
                      </a:r>
                      <a:endParaRPr lang="en-IN" sz="1100" dirty="0">
                        <a:effectLst/>
                        <a:latin typeface="Calibri"/>
                        <a:ea typeface="Calibri"/>
                        <a:cs typeface="Times New Roman"/>
                      </a:endParaRPr>
                    </a:p>
                  </a:txBody>
                  <a:tcPr marL="68580" marR="68580" marT="0" marB="0"/>
                </a:tc>
              </a:tr>
              <a:tr h="196789">
                <a:tc>
                  <a:txBody>
                    <a:bodyPr/>
                    <a:lstStyle/>
                    <a:p>
                      <a:pPr>
                        <a:lnSpc>
                          <a:spcPct val="115000"/>
                        </a:lnSpc>
                        <a:spcAft>
                          <a:spcPts val="0"/>
                        </a:spcAft>
                      </a:pPr>
                      <a:r>
                        <a:rPr lang="en-US" sz="1100" dirty="0" err="1">
                          <a:effectLst/>
                        </a:rPr>
                        <a:t>AddForSale</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varchar(128)</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Not Null</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rPr>
                        <a:t>Add For Sale</a:t>
                      </a:r>
                      <a:endParaRPr lang="en-IN" sz="1100" dirty="0">
                        <a:effectLst/>
                        <a:latin typeface="Calibri"/>
                        <a:ea typeface="Calibri"/>
                        <a:cs typeface="Times New Roman"/>
                      </a:endParaRPr>
                    </a:p>
                  </a:txBody>
                  <a:tcPr marL="68580" marR="68580" marT="0" marB="0"/>
                </a:tc>
              </a:tr>
              <a:tr h="196789">
                <a:tc>
                  <a:txBody>
                    <a:bodyPr/>
                    <a:lstStyle/>
                    <a:p>
                      <a:pPr>
                        <a:lnSpc>
                          <a:spcPct val="115000"/>
                        </a:lnSpc>
                        <a:spcAft>
                          <a:spcPts val="0"/>
                        </a:spcAft>
                      </a:pPr>
                      <a:r>
                        <a:rPr lang="en-US" sz="1100" dirty="0" err="1">
                          <a:effectLst/>
                        </a:rPr>
                        <a:t>AddForRent</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varchar(128)</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Not Null</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rPr>
                        <a:t>Add For Rent</a:t>
                      </a:r>
                      <a:endParaRPr lang="en-IN" sz="1100" dirty="0">
                        <a:effectLst/>
                        <a:latin typeface="Calibri"/>
                        <a:ea typeface="Calibri"/>
                        <a:cs typeface="Times New Roman"/>
                      </a:endParaRPr>
                    </a:p>
                  </a:txBody>
                  <a:tcPr marL="68580" marR="68580" marT="0" marB="0"/>
                </a:tc>
              </a:tr>
              <a:tr h="196789">
                <a:tc>
                  <a:txBody>
                    <a:bodyPr/>
                    <a:lstStyle/>
                    <a:p>
                      <a:pPr>
                        <a:lnSpc>
                          <a:spcPct val="115000"/>
                        </a:lnSpc>
                        <a:spcAft>
                          <a:spcPts val="0"/>
                        </a:spcAft>
                      </a:pPr>
                      <a:r>
                        <a:rPr lang="en-US" sz="1100" dirty="0" err="1">
                          <a:effectLst/>
                        </a:rPr>
                        <a:t>AddForLease</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varchar(128)</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Not Null</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rPr>
                        <a:t>Add For Lease</a:t>
                      </a:r>
                      <a:endParaRPr lang="en-IN" sz="1100" dirty="0">
                        <a:effectLst/>
                        <a:latin typeface="Calibri"/>
                        <a:ea typeface="Calibri"/>
                        <a:cs typeface="Times New Roman"/>
                      </a:endParaRPr>
                    </a:p>
                  </a:txBody>
                  <a:tcPr marL="68580" marR="68580" marT="0" marB="0"/>
                </a:tc>
              </a:tr>
              <a:tr h="196789">
                <a:tc>
                  <a:txBody>
                    <a:bodyPr/>
                    <a:lstStyle/>
                    <a:p>
                      <a:pPr>
                        <a:lnSpc>
                          <a:spcPct val="115000"/>
                        </a:lnSpc>
                        <a:spcAft>
                          <a:spcPts val="0"/>
                        </a:spcAft>
                      </a:pPr>
                      <a:r>
                        <a:rPr lang="en-US" sz="1100" dirty="0" err="1">
                          <a:effectLst/>
                        </a:rPr>
                        <a:t>UserID</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int</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rPr>
                        <a:t>FK(Not Null)</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err="1">
                          <a:effectLst/>
                        </a:rPr>
                        <a:t>UserID</a:t>
                      </a:r>
                      <a:endParaRPr lang="en-IN" sz="1100" dirty="0">
                        <a:effectLst/>
                        <a:latin typeface="Calibri"/>
                        <a:ea typeface="Calibri"/>
                        <a:cs typeface="Times New Roman"/>
                      </a:endParaRPr>
                    </a:p>
                  </a:txBody>
                  <a:tcPr marL="68580" marR="68580" marT="0" marB="0"/>
                </a:tc>
              </a:tr>
            </a:tbl>
          </a:graphicData>
        </a:graphic>
      </p:graphicFrame>
      <p:sp>
        <p:nvSpPr>
          <p:cNvPr id="3" name="Rectangle 2"/>
          <p:cNvSpPr>
            <a:spLocks noChangeArrowheads="1"/>
          </p:cNvSpPr>
          <p:nvPr/>
        </p:nvSpPr>
        <p:spPr bwMode="auto">
          <a:xfrm>
            <a:off x="484584" y="386080"/>
            <a:ext cx="7543800" cy="7386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indent="228600" fontAlgn="base">
              <a:spcBef>
                <a:spcPct val="0"/>
              </a:spcBef>
              <a:spcAft>
                <a:spcPct val="0"/>
              </a:spcAft>
            </a:pPr>
            <a:r>
              <a:rPr kumimoji="0" lang="en-US" sz="14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Table Name: </a:t>
            </a:r>
            <a:r>
              <a:rPr kumimoji="0" lang="en-US" sz="1400" b="0" i="0" u="none" strike="noStrike" cap="none" normalizeH="0" baseline="0" dirty="0" err="1" smtClean="0">
                <a:ln>
                  <a:noFill/>
                </a:ln>
                <a:solidFill>
                  <a:srgbClr val="002060"/>
                </a:solidFill>
                <a:effectLst/>
                <a:latin typeface="Times New Roman" pitchFamily="18" charset="0"/>
                <a:ea typeface="Times New Roman" pitchFamily="18" charset="0"/>
                <a:cs typeface="Times New Roman" pitchFamily="18" charset="0"/>
              </a:rPr>
              <a:t>dbo</a:t>
            </a:r>
            <a:r>
              <a:rPr kumimoji="0" lang="en-US" sz="1400" b="0" i="0" u="none" strike="noStrike" cap="none" normalizeH="0" baseline="0" smtClean="0">
                <a:ln>
                  <a:noFill/>
                </a:ln>
                <a:solidFill>
                  <a:srgbClr val="002060"/>
                </a:solidFill>
                <a:effectLst/>
                <a:latin typeface="Times New Roman" pitchFamily="18" charset="0"/>
                <a:ea typeface="Times New Roman" pitchFamily="18" charset="0"/>
                <a:cs typeface="Times New Roman" pitchFamily="18" charset="0"/>
              </a:rPr>
              <a:t>.</a:t>
            </a:r>
            <a:r>
              <a:rPr lang="en-US" sz="1400"/>
              <a:t> </a:t>
            </a:r>
            <a:r>
              <a:rPr lang="en-US" sz="1400" smtClean="0"/>
              <a:t>Boat_Specification</a:t>
            </a:r>
            <a:endParaRPr kumimoji="0" lang="en-US" sz="1400" b="0" i="0" u="none" strike="noStrike" cap="none" normalizeH="0" baseline="0" dirty="0" smtClean="0">
              <a:ln>
                <a:noFill/>
              </a:ln>
              <a:solidFill>
                <a:srgbClr val="002060"/>
              </a:solidFill>
              <a:effectLst/>
              <a:latin typeface="Times New Roman" pitchFamily="18" charset="0"/>
              <a:cs typeface="Times New Roman" pitchFamily="18" charset="0"/>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 Primary key</a:t>
            </a:r>
            <a:r>
              <a:rPr kumimoji="0" lang="en-US" sz="1400" b="1" i="0" u="none" strike="noStrike" cap="none" normalizeH="0" baseline="0" smtClean="0">
                <a:ln>
                  <a:noFill/>
                </a:ln>
                <a:solidFill>
                  <a:srgbClr val="002060"/>
                </a:solidFill>
                <a:effectLst/>
                <a:latin typeface="Times New Roman" pitchFamily="18" charset="0"/>
                <a:ea typeface="Times New Roman" pitchFamily="18" charset="0"/>
                <a:cs typeface="Times New Roman" pitchFamily="18" charset="0"/>
              </a:rPr>
              <a:t>: </a:t>
            </a:r>
            <a:r>
              <a:rPr kumimoji="0" lang="en-US" sz="1400" i="0" u="none" strike="noStrike" cap="none" normalizeH="0" baseline="0" smtClean="0">
                <a:ln>
                  <a:noFill/>
                </a:ln>
                <a:solidFill>
                  <a:srgbClr val="002060"/>
                </a:solidFill>
                <a:effectLst/>
                <a:latin typeface="Times New Roman" pitchFamily="18" charset="0"/>
                <a:ea typeface="Times New Roman" pitchFamily="18" charset="0"/>
                <a:cs typeface="Times New Roman" pitchFamily="18" charset="0"/>
              </a:rPr>
              <a:t>Boat</a:t>
            </a:r>
            <a:r>
              <a:rPr kumimoji="0" lang="en-US" sz="1400" b="1" i="0" u="none" strike="noStrike" cap="none" normalizeH="0" baseline="0" smtClean="0">
                <a:ln>
                  <a:noFill/>
                </a:ln>
                <a:solidFill>
                  <a:srgbClr val="002060"/>
                </a:solidFill>
                <a:effectLst/>
                <a:latin typeface="Times New Roman" pitchFamily="18" charset="0"/>
                <a:ea typeface="Times New Roman" pitchFamily="18" charset="0"/>
                <a:cs typeface="Times New Roman" pitchFamily="18" charset="0"/>
              </a:rPr>
              <a:t>_</a:t>
            </a:r>
            <a:r>
              <a:rPr kumimoji="0" lang="en-US" sz="1400" b="0" i="0" u="none" strike="noStrike" cap="none" normalizeH="0" baseline="0" smtClean="0">
                <a:ln>
                  <a:noFill/>
                </a:ln>
                <a:solidFill>
                  <a:srgbClr val="002060"/>
                </a:solidFill>
                <a:effectLst/>
                <a:latin typeface="Times New Roman" pitchFamily="18" charset="0"/>
                <a:ea typeface="Times New Roman" pitchFamily="18" charset="0"/>
                <a:cs typeface="Times New Roman" pitchFamily="18" charset="0"/>
              </a:rPr>
              <a:t>id</a:t>
            </a:r>
            <a:endParaRPr kumimoji="0" lang="en-US" sz="1400" b="0" i="0" u="none" strike="noStrike" cap="none" normalizeH="0" baseline="0" dirty="0" smtClean="0">
              <a:ln>
                <a:noFill/>
              </a:ln>
              <a:solidFill>
                <a:srgbClr val="002060"/>
              </a:solidFill>
              <a:effectLst/>
              <a:latin typeface="Times New Roman" pitchFamily="18" charset="0"/>
              <a:cs typeface="Times New Roman" pitchFamily="18" charset="0"/>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 Description: </a:t>
            </a:r>
            <a:r>
              <a:rPr kumimoji="0" lang="en-US" sz="1400" b="0"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This table stores information of </a:t>
            </a:r>
            <a:r>
              <a:rPr kumimoji="0" lang="en-US" sz="1400" b="0" i="0" u="none" strike="noStrike" cap="none" normalizeH="0" dirty="0" smtClean="0">
                <a:ln>
                  <a:noFill/>
                </a:ln>
                <a:solidFill>
                  <a:srgbClr val="002060"/>
                </a:solidFill>
                <a:effectLst/>
                <a:latin typeface="Times New Roman" pitchFamily="18" charset="0"/>
                <a:ea typeface="Times New Roman" pitchFamily="18" charset="0"/>
                <a:cs typeface="Times New Roman" pitchFamily="18" charset="0"/>
              </a:rPr>
              <a:t> boat specification</a:t>
            </a:r>
            <a:r>
              <a:rPr kumimoji="0" lang="en-US" sz="1400" b="0"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a:t>
            </a:r>
            <a:endParaRPr kumimoji="0" lang="en-US" sz="1400" b="0" i="0" u="none" strike="noStrike" cap="none" normalizeH="0" baseline="0" dirty="0" smtClean="0">
              <a:ln>
                <a:noFill/>
              </a:ln>
              <a:solidFill>
                <a:srgbClr val="002060"/>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2596436772"/>
      </p:ext>
    </p:extLst>
  </p:cSld>
  <p:clrMapOvr>
    <a:masterClrMapping/>
  </p:clrMapOvr>
  <p:transition spd="slow">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484584" y="458088"/>
            <a:ext cx="7543800" cy="7386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228600" fontAlgn="base">
              <a:spcBef>
                <a:spcPct val="0"/>
              </a:spcBef>
              <a:spcAft>
                <a:spcPct val="0"/>
              </a:spcAft>
            </a:pPr>
            <a:r>
              <a:rPr kumimoji="0" lang="en-US" sz="14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Table Name: </a:t>
            </a:r>
            <a:r>
              <a:rPr kumimoji="0" lang="en-US" sz="1400" b="0" i="0" u="none" strike="noStrike" cap="none" normalizeH="0" baseline="0" dirty="0" err="1" smtClean="0">
                <a:ln>
                  <a:noFill/>
                </a:ln>
                <a:solidFill>
                  <a:srgbClr val="002060"/>
                </a:solidFill>
                <a:effectLst/>
                <a:latin typeface="Times New Roman" pitchFamily="18" charset="0"/>
                <a:ea typeface="Times New Roman" pitchFamily="18" charset="0"/>
                <a:cs typeface="Times New Roman" pitchFamily="18" charset="0"/>
              </a:rPr>
              <a:t>dbo</a:t>
            </a:r>
            <a:r>
              <a:rPr kumimoji="0" lang="en-US" sz="1400" b="0"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a:t>
            </a:r>
            <a:r>
              <a:rPr lang="en-US" sz="1400" dirty="0"/>
              <a:t> </a:t>
            </a:r>
            <a:r>
              <a:rPr lang="en-US" sz="1400" dirty="0" err="1" smtClean="0"/>
              <a:t>Exterior_Boat_Detail</a:t>
            </a:r>
            <a:endParaRPr kumimoji="0" lang="en-US" sz="1400" b="0" i="0" u="none" strike="noStrike" cap="none" normalizeH="0" baseline="0" dirty="0" smtClean="0">
              <a:ln>
                <a:noFill/>
              </a:ln>
              <a:solidFill>
                <a:srgbClr val="002060"/>
              </a:solidFill>
              <a:effectLst/>
              <a:latin typeface="Times New Roman" pitchFamily="18" charset="0"/>
              <a:cs typeface="Times New Roman" pitchFamily="18" charset="0"/>
            </a:endParaRPr>
          </a:p>
          <a:p>
            <a:pPr lvl="0" indent="228600" eaLnBrk="0" fontAlgn="base" hangingPunct="0">
              <a:spcBef>
                <a:spcPct val="0"/>
              </a:spcBef>
              <a:spcAft>
                <a:spcPct val="0"/>
              </a:spcAft>
            </a:pPr>
            <a:r>
              <a:rPr kumimoji="0" lang="en-US" sz="14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 Primary key: </a:t>
            </a:r>
            <a:r>
              <a:rPr lang="en-US" sz="1400" dirty="0" err="1"/>
              <a:t>Engine_Id</a:t>
            </a:r>
            <a:endParaRPr kumimoji="0" lang="en-US" sz="1400" b="0" i="0" u="none" strike="noStrike" cap="none" normalizeH="0" baseline="0" dirty="0" smtClean="0">
              <a:ln>
                <a:noFill/>
              </a:ln>
              <a:solidFill>
                <a:srgbClr val="002060"/>
              </a:solidFill>
              <a:effectLst/>
              <a:latin typeface="Times New Roman" pitchFamily="18" charset="0"/>
              <a:cs typeface="Times New Roman" pitchFamily="18" charset="0"/>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 Description: </a:t>
            </a:r>
            <a:r>
              <a:rPr kumimoji="0" lang="en-US" sz="1400" b="0"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This table stores information of </a:t>
            </a:r>
            <a:r>
              <a:rPr kumimoji="0" lang="en-US" sz="1400" b="0" i="0" u="none" strike="noStrike" cap="none" normalizeH="0" dirty="0" smtClean="0">
                <a:ln>
                  <a:noFill/>
                </a:ln>
                <a:solidFill>
                  <a:srgbClr val="002060"/>
                </a:solidFill>
                <a:effectLst/>
                <a:latin typeface="Times New Roman" pitchFamily="18" charset="0"/>
                <a:ea typeface="Times New Roman" pitchFamily="18" charset="0"/>
                <a:cs typeface="Times New Roman" pitchFamily="18" charset="0"/>
              </a:rPr>
              <a:t> boat exterior details</a:t>
            </a:r>
            <a:r>
              <a:rPr kumimoji="0" lang="en-US" sz="1400" b="0"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a:t>
            </a:r>
            <a:endParaRPr kumimoji="0" lang="en-US" sz="1400" b="0" i="0" u="none" strike="noStrike" cap="none" normalizeH="0" baseline="0" dirty="0" smtClean="0">
              <a:ln>
                <a:noFill/>
              </a:ln>
              <a:solidFill>
                <a:srgbClr val="002060"/>
              </a:solidFill>
              <a:effectLst/>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914234882"/>
              </p:ext>
            </p:extLst>
          </p:nvPr>
        </p:nvGraphicFramePr>
        <p:xfrm>
          <a:off x="755576" y="1628800"/>
          <a:ext cx="7848873" cy="3189687"/>
        </p:xfrm>
        <a:graphic>
          <a:graphicData uri="http://schemas.openxmlformats.org/drawingml/2006/table">
            <a:tbl>
              <a:tblPr firstRow="1" firstCol="1" bandRow="1"/>
              <a:tblGrid>
                <a:gridCol w="2440446"/>
                <a:gridCol w="1802809"/>
                <a:gridCol w="1802809"/>
                <a:gridCol w="1802809"/>
              </a:tblGrid>
              <a:tr h="360040">
                <a:tc>
                  <a:txBody>
                    <a:bodyPr/>
                    <a:lstStyle/>
                    <a:p>
                      <a:pPr>
                        <a:lnSpc>
                          <a:spcPct val="115000"/>
                        </a:lnSpc>
                        <a:spcAft>
                          <a:spcPts val="0"/>
                        </a:spcAft>
                      </a:pPr>
                      <a:r>
                        <a:rPr lang="en-US" sz="1400" b="1" dirty="0">
                          <a:effectLst/>
                        </a:rPr>
                        <a:t>Column name</a:t>
                      </a:r>
                      <a:endParaRPr lang="en-IN" sz="1100" b="1" dirty="0">
                        <a:effectLst/>
                        <a:latin typeface="Calibri"/>
                        <a:ea typeface="Calibri"/>
                        <a:cs typeface="Times New Roman"/>
                      </a:endParaRPr>
                    </a:p>
                  </a:txBody>
                  <a:tcPr marL="68580" marR="68580" marT="0" marB="0"/>
                </a:tc>
                <a:tc>
                  <a:txBody>
                    <a:bodyPr/>
                    <a:lstStyle/>
                    <a:p>
                      <a:pPr>
                        <a:lnSpc>
                          <a:spcPct val="115000"/>
                        </a:lnSpc>
                        <a:spcAft>
                          <a:spcPts val="0"/>
                        </a:spcAft>
                      </a:pPr>
                      <a:r>
                        <a:rPr lang="en-US" sz="1400" b="1" dirty="0">
                          <a:effectLst/>
                        </a:rPr>
                        <a:t>Data Type</a:t>
                      </a:r>
                      <a:endParaRPr lang="en-IN" sz="1100" b="1" dirty="0">
                        <a:effectLst/>
                        <a:latin typeface="Calibri"/>
                        <a:ea typeface="Calibri"/>
                        <a:cs typeface="Times New Roman"/>
                      </a:endParaRPr>
                    </a:p>
                  </a:txBody>
                  <a:tcPr marL="68580" marR="68580" marT="0" marB="0"/>
                </a:tc>
                <a:tc>
                  <a:txBody>
                    <a:bodyPr/>
                    <a:lstStyle/>
                    <a:p>
                      <a:pPr>
                        <a:lnSpc>
                          <a:spcPct val="115000"/>
                        </a:lnSpc>
                        <a:spcAft>
                          <a:spcPts val="0"/>
                        </a:spcAft>
                      </a:pPr>
                      <a:r>
                        <a:rPr lang="en-US" sz="1400" b="1" dirty="0">
                          <a:effectLst/>
                        </a:rPr>
                        <a:t>Allow Nulls</a:t>
                      </a:r>
                      <a:endParaRPr lang="en-IN" sz="1100" b="1" dirty="0">
                        <a:effectLst/>
                        <a:latin typeface="Calibri"/>
                        <a:ea typeface="Calibri"/>
                        <a:cs typeface="Times New Roman"/>
                      </a:endParaRPr>
                    </a:p>
                  </a:txBody>
                  <a:tcPr marL="68580" marR="68580" marT="0" marB="0"/>
                </a:tc>
                <a:tc>
                  <a:txBody>
                    <a:bodyPr/>
                    <a:lstStyle/>
                    <a:p>
                      <a:pPr>
                        <a:lnSpc>
                          <a:spcPct val="115000"/>
                        </a:lnSpc>
                        <a:spcAft>
                          <a:spcPts val="0"/>
                        </a:spcAft>
                      </a:pPr>
                      <a:r>
                        <a:rPr lang="en-US" sz="1400" b="1" dirty="0" smtClean="0">
                          <a:effectLst/>
                          <a:latin typeface="Times New Roman" pitchFamily="18" charset="0"/>
                          <a:cs typeface="Times New Roman" pitchFamily="18" charset="0"/>
                        </a:rPr>
                        <a:t>DESCRIPTION</a:t>
                      </a:r>
                      <a:endParaRPr lang="en-IN" sz="1100" b="1" dirty="0">
                        <a:effectLst/>
                        <a:latin typeface="Calibri"/>
                        <a:ea typeface="Calibri"/>
                        <a:cs typeface="Times New Roman"/>
                      </a:endParaRPr>
                    </a:p>
                  </a:txBody>
                  <a:tcPr marL="68580" marR="68580" marT="0" marB="0"/>
                </a:tc>
              </a:tr>
              <a:tr h="246218">
                <a:tc>
                  <a:txBody>
                    <a:bodyPr/>
                    <a:lstStyle/>
                    <a:p>
                      <a:pPr>
                        <a:lnSpc>
                          <a:spcPct val="115000"/>
                        </a:lnSpc>
                        <a:spcAft>
                          <a:spcPts val="0"/>
                        </a:spcAft>
                      </a:pPr>
                      <a:r>
                        <a:rPr lang="en-US" sz="1100" dirty="0" err="1">
                          <a:effectLst/>
                        </a:rPr>
                        <a:t>Engine_Id</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err="1">
                          <a:effectLst/>
                        </a:rPr>
                        <a:t>int</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rPr>
                        <a:t>PK(Not Null)</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rPr>
                        <a:t>Engine Id</a:t>
                      </a:r>
                      <a:endParaRPr lang="en-IN" sz="1100" dirty="0">
                        <a:effectLst/>
                        <a:latin typeface="Calibri"/>
                        <a:ea typeface="Calibri"/>
                        <a:cs typeface="Times New Roman"/>
                      </a:endParaRPr>
                    </a:p>
                  </a:txBody>
                  <a:tcPr marL="68580" marR="68580" marT="0" marB="0"/>
                </a:tc>
              </a:tr>
              <a:tr h="254653">
                <a:tc>
                  <a:txBody>
                    <a:bodyPr/>
                    <a:lstStyle/>
                    <a:p>
                      <a:pPr>
                        <a:lnSpc>
                          <a:spcPct val="115000"/>
                        </a:lnSpc>
                        <a:spcAft>
                          <a:spcPts val="0"/>
                        </a:spcAft>
                      </a:pPr>
                      <a:r>
                        <a:rPr lang="en-US" sz="1100" dirty="0" err="1">
                          <a:effectLst/>
                        </a:rPr>
                        <a:t>Exterior_Engine</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varchar(128)</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 Null</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rPr>
                        <a:t>Exterior Engine</a:t>
                      </a:r>
                      <a:endParaRPr lang="en-IN" sz="1100" dirty="0">
                        <a:effectLst/>
                        <a:latin typeface="Calibri"/>
                        <a:ea typeface="Calibri"/>
                        <a:cs typeface="Times New Roman"/>
                      </a:endParaRPr>
                    </a:p>
                  </a:txBody>
                  <a:tcPr marL="68580" marR="68580" marT="0" marB="0"/>
                </a:tc>
              </a:tr>
              <a:tr h="246218">
                <a:tc>
                  <a:txBody>
                    <a:bodyPr/>
                    <a:lstStyle/>
                    <a:p>
                      <a:pPr>
                        <a:lnSpc>
                          <a:spcPct val="115000"/>
                        </a:lnSpc>
                        <a:spcAft>
                          <a:spcPts val="0"/>
                        </a:spcAft>
                      </a:pPr>
                      <a:r>
                        <a:rPr lang="en-US" sz="1100" dirty="0" err="1">
                          <a:effectLst/>
                        </a:rPr>
                        <a:t>Starting_Engine</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varchar(128)</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Not Null</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rPr>
                        <a:t>Starting Engine</a:t>
                      </a:r>
                      <a:endParaRPr lang="en-IN" sz="1100" dirty="0">
                        <a:effectLst/>
                        <a:latin typeface="Calibri"/>
                        <a:ea typeface="Calibri"/>
                        <a:cs typeface="Times New Roman"/>
                      </a:endParaRPr>
                    </a:p>
                  </a:txBody>
                  <a:tcPr marL="68580" marR="68580" marT="0" marB="0"/>
                </a:tc>
              </a:tr>
              <a:tr h="254653">
                <a:tc>
                  <a:txBody>
                    <a:bodyPr/>
                    <a:lstStyle/>
                    <a:p>
                      <a:pPr>
                        <a:lnSpc>
                          <a:spcPct val="115000"/>
                        </a:lnSpc>
                        <a:spcAft>
                          <a:spcPts val="0"/>
                        </a:spcAft>
                      </a:pPr>
                      <a:r>
                        <a:rPr lang="en-US" sz="1100" dirty="0" err="1">
                          <a:effectLst/>
                        </a:rPr>
                        <a:t>Stopping_Engine</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varchar(128)</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Not Null</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rPr>
                        <a:t>Stopping Engine</a:t>
                      </a:r>
                      <a:endParaRPr lang="en-IN" sz="1100" dirty="0">
                        <a:effectLst/>
                        <a:latin typeface="Calibri"/>
                        <a:ea typeface="Calibri"/>
                        <a:cs typeface="Times New Roman"/>
                      </a:endParaRPr>
                    </a:p>
                  </a:txBody>
                  <a:tcPr marL="68580" marR="68580" marT="0" marB="0"/>
                </a:tc>
              </a:tr>
              <a:tr h="246218">
                <a:tc>
                  <a:txBody>
                    <a:bodyPr/>
                    <a:lstStyle/>
                    <a:p>
                      <a:pPr>
                        <a:lnSpc>
                          <a:spcPct val="115000"/>
                        </a:lnSpc>
                        <a:spcAft>
                          <a:spcPts val="0"/>
                        </a:spcAft>
                      </a:pPr>
                      <a:r>
                        <a:rPr lang="en-US" sz="1100" dirty="0">
                          <a:effectLst/>
                        </a:rPr>
                        <a:t>Anchor</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varchar(128)</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 Null</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a:effectLst/>
                        </a:rPr>
                        <a:t>Anchor</a:t>
                      </a:r>
                      <a:endParaRPr lang="en-IN" sz="1100" dirty="0">
                        <a:effectLst/>
                        <a:latin typeface="Calibri"/>
                        <a:ea typeface="Calibri"/>
                        <a:cs typeface="Times New Roman"/>
                      </a:endParaRPr>
                    </a:p>
                  </a:txBody>
                  <a:tcPr marL="68580" marR="68580" marT="0" marB="0"/>
                </a:tc>
              </a:tr>
              <a:tr h="254653">
                <a:tc>
                  <a:txBody>
                    <a:bodyPr/>
                    <a:lstStyle/>
                    <a:p>
                      <a:pPr>
                        <a:lnSpc>
                          <a:spcPct val="115000"/>
                        </a:lnSpc>
                        <a:spcAft>
                          <a:spcPts val="0"/>
                        </a:spcAft>
                      </a:pPr>
                      <a:r>
                        <a:rPr lang="en-US" sz="1100" dirty="0">
                          <a:effectLst/>
                        </a:rPr>
                        <a:t>Fuel</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varchar(128)</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Not Null</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a:effectLst/>
                        </a:rPr>
                        <a:t>Fuel</a:t>
                      </a:r>
                      <a:endParaRPr lang="en-IN" sz="1100" dirty="0">
                        <a:effectLst/>
                        <a:latin typeface="Calibri"/>
                        <a:ea typeface="Calibri"/>
                        <a:cs typeface="Times New Roman"/>
                      </a:endParaRPr>
                    </a:p>
                  </a:txBody>
                  <a:tcPr marL="68580" marR="68580" marT="0" marB="0"/>
                </a:tc>
              </a:tr>
              <a:tr h="246218">
                <a:tc>
                  <a:txBody>
                    <a:bodyPr/>
                    <a:lstStyle/>
                    <a:p>
                      <a:pPr>
                        <a:lnSpc>
                          <a:spcPct val="115000"/>
                        </a:lnSpc>
                        <a:spcAft>
                          <a:spcPts val="0"/>
                        </a:spcAft>
                      </a:pPr>
                      <a:r>
                        <a:rPr lang="en-US" sz="1100" dirty="0">
                          <a:effectLst/>
                        </a:rPr>
                        <a:t>Sail</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varchar(128)</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Not Null</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a:effectLst/>
                        </a:rPr>
                        <a:t>Sail</a:t>
                      </a:r>
                      <a:endParaRPr lang="en-IN" sz="1100" dirty="0">
                        <a:effectLst/>
                        <a:latin typeface="Calibri"/>
                        <a:ea typeface="Calibri"/>
                        <a:cs typeface="Times New Roman"/>
                      </a:endParaRPr>
                    </a:p>
                  </a:txBody>
                  <a:tcPr marL="68580" marR="68580" marT="0" marB="0"/>
                </a:tc>
              </a:tr>
              <a:tr h="246218">
                <a:tc>
                  <a:txBody>
                    <a:bodyPr/>
                    <a:lstStyle/>
                    <a:p>
                      <a:pPr>
                        <a:lnSpc>
                          <a:spcPct val="115000"/>
                        </a:lnSpc>
                        <a:spcAft>
                          <a:spcPts val="0"/>
                        </a:spcAft>
                      </a:pPr>
                      <a:r>
                        <a:rPr lang="en-US" sz="1100" dirty="0">
                          <a:effectLst/>
                        </a:rPr>
                        <a:t>Rope</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varchar(128)</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Not Null</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a:effectLst/>
                        </a:rPr>
                        <a:t>Rope</a:t>
                      </a:r>
                      <a:endParaRPr lang="en-IN" sz="1100" dirty="0">
                        <a:effectLst/>
                        <a:latin typeface="Calibri"/>
                        <a:ea typeface="Calibri"/>
                        <a:cs typeface="Times New Roman"/>
                      </a:endParaRPr>
                    </a:p>
                  </a:txBody>
                  <a:tcPr marL="68580" marR="68580" marT="0" marB="0"/>
                </a:tc>
              </a:tr>
              <a:tr h="246218">
                <a:tc>
                  <a:txBody>
                    <a:bodyPr/>
                    <a:lstStyle/>
                    <a:p>
                      <a:pPr>
                        <a:lnSpc>
                          <a:spcPct val="115000"/>
                        </a:lnSpc>
                        <a:spcAft>
                          <a:spcPts val="0"/>
                        </a:spcAft>
                      </a:pPr>
                      <a:r>
                        <a:rPr lang="en-US" sz="1100" dirty="0" err="1">
                          <a:effectLst/>
                        </a:rPr>
                        <a:t>Steam_ladder</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varchar(128)</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 Null</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rPr>
                        <a:t>Steam ladder</a:t>
                      </a:r>
                      <a:endParaRPr lang="en-IN" sz="1100" dirty="0">
                        <a:effectLst/>
                        <a:latin typeface="Calibri"/>
                        <a:ea typeface="Calibri"/>
                        <a:cs typeface="Times New Roman"/>
                      </a:endParaRPr>
                    </a:p>
                  </a:txBody>
                  <a:tcPr marL="68580" marR="68580" marT="0" marB="0"/>
                </a:tc>
              </a:tr>
              <a:tr h="246218">
                <a:tc>
                  <a:txBody>
                    <a:bodyPr/>
                    <a:lstStyle/>
                    <a:p>
                      <a:pPr>
                        <a:lnSpc>
                          <a:spcPct val="115000"/>
                        </a:lnSpc>
                        <a:spcAft>
                          <a:spcPts val="0"/>
                        </a:spcAft>
                      </a:pPr>
                      <a:r>
                        <a:rPr lang="en-US" sz="1100" dirty="0">
                          <a:effectLst/>
                        </a:rPr>
                        <a:t>Navigation</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err="1">
                          <a:effectLst/>
                        </a:rPr>
                        <a:t>varchar</a:t>
                      </a:r>
                      <a:r>
                        <a:rPr lang="en-US" sz="1100" dirty="0">
                          <a:effectLst/>
                        </a:rPr>
                        <a:t>(128)</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a:effectLst/>
                        </a:rPr>
                        <a:t>Not Null</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a:effectLst/>
                        </a:rPr>
                        <a:t>Navigation</a:t>
                      </a:r>
                      <a:endParaRPr lang="en-IN" sz="1100" dirty="0">
                        <a:effectLst/>
                        <a:latin typeface="Calibri"/>
                        <a:ea typeface="Calibri"/>
                        <a:cs typeface="Times New Roman"/>
                      </a:endParaRPr>
                    </a:p>
                  </a:txBody>
                  <a:tcPr marL="68580" marR="68580" marT="0" marB="0"/>
                </a:tc>
              </a:tr>
              <a:tr h="342162">
                <a:tc>
                  <a:txBody>
                    <a:bodyPr/>
                    <a:lstStyle/>
                    <a:p>
                      <a:pPr>
                        <a:lnSpc>
                          <a:spcPct val="115000"/>
                        </a:lnSpc>
                        <a:spcAft>
                          <a:spcPts val="0"/>
                        </a:spcAft>
                      </a:pPr>
                      <a:r>
                        <a:rPr lang="en-US" sz="1100" dirty="0" err="1">
                          <a:effectLst/>
                        </a:rPr>
                        <a:t>Tender_and_Outbords</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err="1">
                          <a:effectLst/>
                        </a:rPr>
                        <a:t>varchar</a:t>
                      </a:r>
                      <a:r>
                        <a:rPr lang="en-US" sz="1100" dirty="0">
                          <a:effectLst/>
                        </a:rPr>
                        <a:t>(128)</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a:effectLst/>
                        </a:rPr>
                        <a:t> Null</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err="1">
                          <a:effectLst/>
                        </a:rPr>
                        <a:t>Tender_and_Outbords</a:t>
                      </a:r>
                      <a:endParaRPr lang="en-IN"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3345792079"/>
      </p:ext>
    </p:extLst>
  </p:cSld>
  <p:clrMapOvr>
    <a:masterClrMapping/>
  </p:clrMapOvr>
  <p:transition spd="slow">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484584" y="565810"/>
            <a:ext cx="75438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indent="228600" fontAlgn="base">
              <a:spcBef>
                <a:spcPct val="0"/>
              </a:spcBef>
              <a:spcAft>
                <a:spcPct val="0"/>
              </a:spcAft>
            </a:pPr>
            <a:r>
              <a:rPr kumimoji="0" lang="en-US" sz="14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Table Name: </a:t>
            </a:r>
            <a:r>
              <a:rPr kumimoji="0" lang="en-US" sz="1400" b="0" i="0" u="none" strike="noStrike" cap="none" normalizeH="0" baseline="0" dirty="0" err="1" smtClean="0">
                <a:ln>
                  <a:noFill/>
                </a:ln>
                <a:solidFill>
                  <a:srgbClr val="002060"/>
                </a:solidFill>
                <a:effectLst/>
                <a:latin typeface="Times New Roman" pitchFamily="18" charset="0"/>
                <a:ea typeface="Times New Roman" pitchFamily="18" charset="0"/>
                <a:cs typeface="Times New Roman" pitchFamily="18" charset="0"/>
              </a:rPr>
              <a:t>dbo</a:t>
            </a:r>
            <a:r>
              <a:rPr kumimoji="0" lang="en-US" sz="1400" b="0"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a:t>
            </a:r>
            <a:r>
              <a:rPr lang="en-US" sz="1400" dirty="0"/>
              <a:t> </a:t>
            </a:r>
            <a:r>
              <a:rPr lang="en-US" sz="1400" dirty="0" err="1"/>
              <a:t>Finance_Detail</a:t>
            </a:r>
            <a:r>
              <a:rPr lang="en-US" sz="1400" dirty="0"/>
              <a:t> </a:t>
            </a:r>
            <a:endParaRPr kumimoji="0" lang="en-US" sz="1400" b="0" i="0" u="none" strike="noStrike" cap="none" normalizeH="0" baseline="0" dirty="0" smtClean="0">
              <a:ln>
                <a:noFill/>
              </a:ln>
              <a:solidFill>
                <a:srgbClr val="002060"/>
              </a:solidFill>
              <a:effectLst/>
              <a:latin typeface="Times New Roman" pitchFamily="18" charset="0"/>
              <a:cs typeface="Times New Roman" pitchFamily="18" charset="0"/>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 Description: </a:t>
            </a:r>
            <a:r>
              <a:rPr kumimoji="0" lang="en-US" sz="1400" b="0"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This table stores information of </a:t>
            </a:r>
            <a:r>
              <a:rPr kumimoji="0" lang="en-US" sz="1400" b="0" i="0" u="none" strike="noStrike" cap="none" normalizeH="0" dirty="0" smtClean="0">
                <a:ln>
                  <a:noFill/>
                </a:ln>
                <a:solidFill>
                  <a:srgbClr val="002060"/>
                </a:solidFill>
                <a:effectLst/>
                <a:latin typeface="Times New Roman" pitchFamily="18" charset="0"/>
                <a:ea typeface="Times New Roman" pitchFamily="18" charset="0"/>
                <a:cs typeface="Times New Roman" pitchFamily="18" charset="0"/>
              </a:rPr>
              <a:t> finance details of boat</a:t>
            </a:r>
            <a:r>
              <a:rPr kumimoji="0" lang="en-US" sz="1400" b="0"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a:t>
            </a:r>
            <a:endParaRPr kumimoji="0" lang="en-US" sz="1400" b="0" i="0" u="none" strike="noStrike" cap="none" normalizeH="0" baseline="0" dirty="0" smtClean="0">
              <a:ln>
                <a:noFill/>
              </a:ln>
              <a:solidFill>
                <a:srgbClr val="002060"/>
              </a:solidFill>
              <a:effectLst/>
              <a:latin typeface="Times New Roman" pitchFamily="18" charset="0"/>
              <a:cs typeface="Times New Roman"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078636364"/>
              </p:ext>
            </p:extLst>
          </p:nvPr>
        </p:nvGraphicFramePr>
        <p:xfrm>
          <a:off x="755577" y="1628800"/>
          <a:ext cx="7848873" cy="3979802"/>
        </p:xfrm>
        <a:graphic>
          <a:graphicData uri="http://schemas.openxmlformats.org/drawingml/2006/table">
            <a:tbl>
              <a:tblPr firstRow="1" firstCol="1" bandRow="1"/>
              <a:tblGrid>
                <a:gridCol w="2440446"/>
                <a:gridCol w="1802809"/>
                <a:gridCol w="1802809"/>
                <a:gridCol w="1802809"/>
              </a:tblGrid>
              <a:tr h="360040">
                <a:tc>
                  <a:txBody>
                    <a:bodyPr/>
                    <a:lstStyle/>
                    <a:p>
                      <a:pPr>
                        <a:lnSpc>
                          <a:spcPct val="115000"/>
                        </a:lnSpc>
                        <a:spcAft>
                          <a:spcPts val="0"/>
                        </a:spcAft>
                      </a:pPr>
                      <a:r>
                        <a:rPr lang="en-US" sz="1400" b="1" dirty="0">
                          <a:effectLst/>
                        </a:rPr>
                        <a:t>Column name</a:t>
                      </a:r>
                      <a:endParaRPr lang="en-IN" sz="1100" b="1" dirty="0">
                        <a:effectLst/>
                        <a:latin typeface="Calibri"/>
                        <a:ea typeface="Calibri"/>
                        <a:cs typeface="Times New Roman"/>
                      </a:endParaRPr>
                    </a:p>
                  </a:txBody>
                  <a:tcPr marL="68580" marR="68580" marT="0" marB="0"/>
                </a:tc>
                <a:tc>
                  <a:txBody>
                    <a:bodyPr/>
                    <a:lstStyle/>
                    <a:p>
                      <a:pPr>
                        <a:lnSpc>
                          <a:spcPct val="115000"/>
                        </a:lnSpc>
                        <a:spcAft>
                          <a:spcPts val="0"/>
                        </a:spcAft>
                      </a:pPr>
                      <a:r>
                        <a:rPr lang="en-US" sz="1400" b="1" dirty="0">
                          <a:effectLst/>
                        </a:rPr>
                        <a:t>Data Type</a:t>
                      </a:r>
                      <a:endParaRPr lang="en-IN" sz="1100" b="1" dirty="0">
                        <a:effectLst/>
                        <a:latin typeface="Calibri"/>
                        <a:ea typeface="Calibri"/>
                        <a:cs typeface="Times New Roman"/>
                      </a:endParaRPr>
                    </a:p>
                  </a:txBody>
                  <a:tcPr marL="68580" marR="68580" marT="0" marB="0"/>
                </a:tc>
                <a:tc>
                  <a:txBody>
                    <a:bodyPr/>
                    <a:lstStyle/>
                    <a:p>
                      <a:pPr>
                        <a:lnSpc>
                          <a:spcPct val="115000"/>
                        </a:lnSpc>
                        <a:spcAft>
                          <a:spcPts val="0"/>
                        </a:spcAft>
                      </a:pPr>
                      <a:r>
                        <a:rPr lang="en-US" sz="1400" b="1" dirty="0">
                          <a:effectLst/>
                        </a:rPr>
                        <a:t>Allow Nulls</a:t>
                      </a:r>
                      <a:endParaRPr lang="en-IN" sz="1100" b="1" dirty="0">
                        <a:effectLst/>
                        <a:latin typeface="Calibri"/>
                        <a:ea typeface="Calibri"/>
                        <a:cs typeface="Times New Roman"/>
                      </a:endParaRPr>
                    </a:p>
                  </a:txBody>
                  <a:tcPr marL="68580" marR="68580" marT="0" marB="0"/>
                </a:tc>
                <a:tc>
                  <a:txBody>
                    <a:bodyPr/>
                    <a:lstStyle/>
                    <a:p>
                      <a:pPr>
                        <a:lnSpc>
                          <a:spcPct val="115000"/>
                        </a:lnSpc>
                        <a:spcAft>
                          <a:spcPts val="0"/>
                        </a:spcAft>
                      </a:pPr>
                      <a:r>
                        <a:rPr lang="en-US" sz="1400" b="1" dirty="0" smtClean="0">
                          <a:effectLst/>
                          <a:latin typeface="Times New Roman" pitchFamily="18" charset="0"/>
                          <a:cs typeface="Times New Roman" pitchFamily="18" charset="0"/>
                        </a:rPr>
                        <a:t>DESCRIPTION</a:t>
                      </a:r>
                      <a:endParaRPr lang="en-IN" sz="1100" b="1" dirty="0">
                        <a:effectLst/>
                        <a:latin typeface="Calibri"/>
                        <a:ea typeface="Calibri"/>
                        <a:cs typeface="Times New Roman"/>
                      </a:endParaRPr>
                    </a:p>
                  </a:txBody>
                  <a:tcPr marL="68580" marR="68580" marT="0" marB="0"/>
                </a:tc>
              </a:tr>
              <a:tr h="358294">
                <a:tc>
                  <a:txBody>
                    <a:bodyPr/>
                    <a:lstStyle/>
                    <a:p>
                      <a:pPr>
                        <a:lnSpc>
                          <a:spcPct val="115000"/>
                        </a:lnSpc>
                        <a:spcAft>
                          <a:spcPts val="0"/>
                        </a:spcAft>
                      </a:pPr>
                      <a:r>
                        <a:rPr lang="en-US" sz="1100">
                          <a:effectLst/>
                          <a:latin typeface="Calibri"/>
                          <a:ea typeface="Calibri"/>
                          <a:cs typeface="Times New Roman"/>
                        </a:rPr>
                        <a:t>Payment_Type</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latin typeface="Calibri"/>
                          <a:ea typeface="Calibri"/>
                          <a:cs typeface="Times New Roman"/>
                        </a:rPr>
                        <a:t>varchar(128)</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latin typeface="Calibri"/>
                          <a:ea typeface="Calibri"/>
                          <a:cs typeface="Times New Roman"/>
                        </a:rPr>
                        <a:t>Not Null</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err="1">
                          <a:effectLst/>
                          <a:latin typeface="Calibri"/>
                          <a:ea typeface="Calibri"/>
                          <a:cs typeface="Times New Roman"/>
                        </a:rPr>
                        <a:t>Payment_Type</a:t>
                      </a:r>
                      <a:endParaRPr lang="en-IN" sz="1100" dirty="0">
                        <a:effectLst/>
                        <a:latin typeface="Calibri"/>
                        <a:ea typeface="Calibri"/>
                        <a:cs typeface="Times New Roman"/>
                      </a:endParaRPr>
                    </a:p>
                  </a:txBody>
                  <a:tcPr marL="68580" marR="68580" marT="0" marB="0"/>
                </a:tc>
              </a:tr>
              <a:tr h="370568">
                <a:tc>
                  <a:txBody>
                    <a:bodyPr/>
                    <a:lstStyle/>
                    <a:p>
                      <a:pPr>
                        <a:lnSpc>
                          <a:spcPct val="115000"/>
                        </a:lnSpc>
                        <a:spcAft>
                          <a:spcPts val="0"/>
                        </a:spcAft>
                      </a:pPr>
                      <a:r>
                        <a:rPr lang="en-US" sz="1100">
                          <a:effectLst/>
                          <a:latin typeface="Calibri"/>
                          <a:ea typeface="Calibri"/>
                          <a:cs typeface="Times New Roman"/>
                        </a:rPr>
                        <a:t>Boat_Name</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latin typeface="Calibri"/>
                          <a:ea typeface="Calibri"/>
                          <a:cs typeface="Times New Roman"/>
                        </a:rPr>
                        <a:t>varchar(128)</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latin typeface="Calibri"/>
                          <a:ea typeface="Calibri"/>
                          <a:cs typeface="Times New Roman"/>
                        </a:rPr>
                        <a:t>Not Null</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latin typeface="Calibri"/>
                          <a:ea typeface="Calibri"/>
                          <a:cs typeface="Times New Roman"/>
                        </a:rPr>
                        <a:t>Name of boat</a:t>
                      </a:r>
                      <a:endParaRPr lang="en-IN" sz="1100" dirty="0">
                        <a:effectLst/>
                        <a:latin typeface="Calibri"/>
                        <a:ea typeface="Calibri"/>
                        <a:cs typeface="Times New Roman"/>
                      </a:endParaRPr>
                    </a:p>
                  </a:txBody>
                  <a:tcPr marL="68580" marR="68580" marT="0" marB="0"/>
                </a:tc>
              </a:tr>
              <a:tr h="358294">
                <a:tc>
                  <a:txBody>
                    <a:bodyPr/>
                    <a:lstStyle/>
                    <a:p>
                      <a:pPr>
                        <a:lnSpc>
                          <a:spcPct val="115000"/>
                        </a:lnSpc>
                        <a:spcAft>
                          <a:spcPts val="0"/>
                        </a:spcAft>
                      </a:pPr>
                      <a:r>
                        <a:rPr lang="en-US" sz="1100" dirty="0" err="1">
                          <a:effectLst/>
                          <a:latin typeface="Calibri"/>
                          <a:ea typeface="Calibri"/>
                          <a:cs typeface="Times New Roman"/>
                        </a:rPr>
                        <a:t>Payment_Duration</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latin typeface="Calibri"/>
                          <a:ea typeface="Calibri"/>
                          <a:cs typeface="Times New Roman"/>
                        </a:rPr>
                        <a:t>datetime</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latin typeface="Calibri"/>
                          <a:ea typeface="Calibri"/>
                          <a:cs typeface="Times New Roman"/>
                        </a:rPr>
                        <a:t>Not Null</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latin typeface="Calibri"/>
                          <a:ea typeface="Calibri"/>
                          <a:cs typeface="Times New Roman"/>
                        </a:rPr>
                        <a:t>Payment_Duration</a:t>
                      </a:r>
                      <a:endParaRPr lang="en-IN" sz="1100">
                        <a:effectLst/>
                        <a:latin typeface="Calibri"/>
                        <a:ea typeface="Calibri"/>
                        <a:cs typeface="Times New Roman"/>
                      </a:endParaRPr>
                    </a:p>
                  </a:txBody>
                  <a:tcPr marL="68580" marR="68580" marT="0" marB="0"/>
                </a:tc>
              </a:tr>
              <a:tr h="370568">
                <a:tc>
                  <a:txBody>
                    <a:bodyPr/>
                    <a:lstStyle/>
                    <a:p>
                      <a:pPr>
                        <a:lnSpc>
                          <a:spcPct val="115000"/>
                        </a:lnSpc>
                        <a:spcAft>
                          <a:spcPts val="0"/>
                        </a:spcAft>
                      </a:pPr>
                      <a:r>
                        <a:rPr lang="en-US" sz="1100">
                          <a:effectLst/>
                          <a:latin typeface="Calibri"/>
                          <a:ea typeface="Calibri"/>
                          <a:cs typeface="Times New Roman"/>
                        </a:rPr>
                        <a:t>Down_Payment</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latin typeface="Calibri"/>
                          <a:ea typeface="Calibri"/>
                          <a:cs typeface="Times New Roman"/>
                        </a:rPr>
                        <a:t>decimal(18, 2)</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a:effectLst/>
                          <a:latin typeface="Calibri"/>
                          <a:ea typeface="Calibri"/>
                          <a:cs typeface="Times New Roman"/>
                        </a:rPr>
                        <a:t>Not Null</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latin typeface="Calibri"/>
                          <a:ea typeface="Calibri"/>
                          <a:cs typeface="Times New Roman"/>
                        </a:rPr>
                        <a:t>Amount for Down</a:t>
                      </a:r>
                      <a:r>
                        <a:rPr lang="en-US" sz="1100" baseline="0" dirty="0" smtClean="0">
                          <a:effectLst/>
                          <a:latin typeface="Calibri"/>
                          <a:ea typeface="Calibri"/>
                          <a:cs typeface="Times New Roman"/>
                        </a:rPr>
                        <a:t> </a:t>
                      </a:r>
                      <a:r>
                        <a:rPr lang="en-US" sz="1100" dirty="0" smtClean="0">
                          <a:effectLst/>
                          <a:latin typeface="Calibri"/>
                          <a:ea typeface="Calibri"/>
                          <a:cs typeface="Times New Roman"/>
                        </a:rPr>
                        <a:t>Payment</a:t>
                      </a:r>
                      <a:endParaRPr lang="en-IN" sz="1100" dirty="0">
                        <a:effectLst/>
                        <a:latin typeface="Calibri"/>
                        <a:ea typeface="Calibri"/>
                        <a:cs typeface="Times New Roman"/>
                      </a:endParaRPr>
                    </a:p>
                  </a:txBody>
                  <a:tcPr marL="68580" marR="68580" marT="0" marB="0"/>
                </a:tc>
              </a:tr>
              <a:tr h="358294">
                <a:tc>
                  <a:txBody>
                    <a:bodyPr/>
                    <a:lstStyle/>
                    <a:p>
                      <a:pPr>
                        <a:lnSpc>
                          <a:spcPct val="115000"/>
                        </a:lnSpc>
                        <a:spcAft>
                          <a:spcPts val="0"/>
                        </a:spcAft>
                      </a:pPr>
                      <a:r>
                        <a:rPr lang="en-US" sz="1100">
                          <a:effectLst/>
                          <a:latin typeface="Calibri"/>
                          <a:ea typeface="Calibri"/>
                          <a:cs typeface="Times New Roman"/>
                        </a:rPr>
                        <a:t>Interest</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latin typeface="Calibri"/>
                          <a:ea typeface="Calibri"/>
                          <a:cs typeface="Times New Roman"/>
                        </a:rPr>
                        <a:t>decimal(18, 2)</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latin typeface="Calibri"/>
                          <a:ea typeface="Calibri"/>
                          <a:cs typeface="Times New Roman"/>
                        </a:rPr>
                        <a:t>Not Null</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latin typeface="Calibri"/>
                          <a:ea typeface="Calibri"/>
                          <a:cs typeface="Times New Roman"/>
                        </a:rPr>
                        <a:t>Interest rate</a:t>
                      </a:r>
                      <a:endParaRPr lang="en-IN" sz="1100" dirty="0">
                        <a:effectLst/>
                        <a:latin typeface="Calibri"/>
                        <a:ea typeface="Calibri"/>
                        <a:cs typeface="Times New Roman"/>
                      </a:endParaRPr>
                    </a:p>
                  </a:txBody>
                  <a:tcPr marL="68580" marR="68580" marT="0" marB="0"/>
                </a:tc>
              </a:tr>
              <a:tr h="370568">
                <a:tc>
                  <a:txBody>
                    <a:bodyPr/>
                    <a:lstStyle/>
                    <a:p>
                      <a:pPr>
                        <a:lnSpc>
                          <a:spcPct val="115000"/>
                        </a:lnSpc>
                        <a:spcAft>
                          <a:spcPts val="0"/>
                        </a:spcAft>
                      </a:pPr>
                      <a:r>
                        <a:rPr lang="en-US" sz="1100">
                          <a:effectLst/>
                          <a:latin typeface="Calibri"/>
                          <a:ea typeface="Calibri"/>
                          <a:cs typeface="Times New Roman"/>
                        </a:rPr>
                        <a:t>Boat_Catagory</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latin typeface="Calibri"/>
                          <a:ea typeface="Calibri"/>
                          <a:cs typeface="Times New Roman"/>
                        </a:rPr>
                        <a:t>varchar(128)</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latin typeface="Calibri"/>
                          <a:ea typeface="Calibri"/>
                          <a:cs typeface="Times New Roman"/>
                        </a:rPr>
                        <a:t>Not Null</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latin typeface="Calibri"/>
                          <a:ea typeface="Calibri"/>
                          <a:cs typeface="Times New Roman"/>
                        </a:rPr>
                        <a:t>Boat</a:t>
                      </a:r>
                      <a:r>
                        <a:rPr lang="en-US" sz="1100" baseline="0" dirty="0" smtClean="0">
                          <a:effectLst/>
                          <a:latin typeface="Calibri"/>
                          <a:ea typeface="Calibri"/>
                          <a:cs typeface="Times New Roman"/>
                        </a:rPr>
                        <a:t> of </a:t>
                      </a:r>
                      <a:r>
                        <a:rPr lang="en-US" sz="1100" dirty="0" err="1" smtClean="0">
                          <a:effectLst/>
                          <a:latin typeface="Calibri"/>
                          <a:ea typeface="Calibri"/>
                          <a:cs typeface="Times New Roman"/>
                        </a:rPr>
                        <a:t>Catagory</a:t>
                      </a:r>
                      <a:endParaRPr lang="en-IN" sz="1100" dirty="0">
                        <a:effectLst/>
                        <a:latin typeface="Calibri"/>
                        <a:ea typeface="Calibri"/>
                        <a:cs typeface="Times New Roman"/>
                      </a:endParaRPr>
                    </a:p>
                  </a:txBody>
                  <a:tcPr marL="68580" marR="68580" marT="0" marB="0"/>
                </a:tc>
              </a:tr>
              <a:tr h="358294">
                <a:tc>
                  <a:txBody>
                    <a:bodyPr/>
                    <a:lstStyle/>
                    <a:p>
                      <a:pPr>
                        <a:lnSpc>
                          <a:spcPct val="115000"/>
                        </a:lnSpc>
                        <a:spcAft>
                          <a:spcPts val="0"/>
                        </a:spcAft>
                      </a:pPr>
                      <a:r>
                        <a:rPr lang="en-US" sz="1100">
                          <a:effectLst/>
                          <a:latin typeface="Calibri"/>
                          <a:ea typeface="Calibri"/>
                          <a:cs typeface="Times New Roman"/>
                        </a:rPr>
                        <a:t>Emi_Method1</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latin typeface="Calibri"/>
                          <a:ea typeface="Calibri"/>
                          <a:cs typeface="Times New Roman"/>
                        </a:rPr>
                        <a:t>decimal(18, 2)</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latin typeface="Calibri"/>
                          <a:ea typeface="Calibri"/>
                          <a:cs typeface="Times New Roman"/>
                        </a:rPr>
                        <a:t>Not Null</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latin typeface="Calibri"/>
                          <a:ea typeface="Calibri"/>
                          <a:cs typeface="Times New Roman"/>
                        </a:rPr>
                        <a:t>Emi</a:t>
                      </a:r>
                      <a:r>
                        <a:rPr lang="en-US" sz="1100" baseline="0" dirty="0" smtClean="0">
                          <a:effectLst/>
                          <a:latin typeface="Calibri"/>
                          <a:ea typeface="Calibri"/>
                          <a:cs typeface="Times New Roman"/>
                        </a:rPr>
                        <a:t> </a:t>
                      </a:r>
                      <a:r>
                        <a:rPr lang="en-US" sz="1100" dirty="0" smtClean="0">
                          <a:effectLst/>
                          <a:latin typeface="Calibri"/>
                          <a:ea typeface="Calibri"/>
                          <a:cs typeface="Times New Roman"/>
                        </a:rPr>
                        <a:t>Method1</a:t>
                      </a:r>
                      <a:endParaRPr lang="en-IN" sz="1100" dirty="0">
                        <a:effectLst/>
                        <a:latin typeface="Calibri"/>
                        <a:ea typeface="Calibri"/>
                        <a:cs typeface="Times New Roman"/>
                      </a:endParaRPr>
                    </a:p>
                  </a:txBody>
                  <a:tcPr marL="68580" marR="68580" marT="0" marB="0"/>
                </a:tc>
              </a:tr>
              <a:tr h="358294">
                <a:tc>
                  <a:txBody>
                    <a:bodyPr/>
                    <a:lstStyle/>
                    <a:p>
                      <a:pPr>
                        <a:lnSpc>
                          <a:spcPct val="115000"/>
                        </a:lnSpc>
                        <a:spcAft>
                          <a:spcPts val="0"/>
                        </a:spcAft>
                      </a:pPr>
                      <a:r>
                        <a:rPr lang="en-US" sz="1100">
                          <a:effectLst/>
                          <a:latin typeface="Calibri"/>
                          <a:ea typeface="Calibri"/>
                          <a:cs typeface="Times New Roman"/>
                        </a:rPr>
                        <a:t>Emi_Method2</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latin typeface="Calibri"/>
                          <a:ea typeface="Calibri"/>
                          <a:cs typeface="Times New Roman"/>
                        </a:rPr>
                        <a:t>decimal(18, 2)</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latin typeface="Calibri"/>
                          <a:ea typeface="Calibri"/>
                          <a:cs typeface="Times New Roman"/>
                        </a:rPr>
                        <a:t>Not Null</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latin typeface="Calibri"/>
                          <a:ea typeface="Calibri"/>
                          <a:cs typeface="Times New Roman"/>
                        </a:rPr>
                        <a:t>Emi Method2</a:t>
                      </a:r>
                      <a:endParaRPr lang="en-IN" sz="1100" dirty="0">
                        <a:effectLst/>
                        <a:latin typeface="Calibri"/>
                        <a:ea typeface="Calibri"/>
                        <a:cs typeface="Times New Roman"/>
                      </a:endParaRPr>
                    </a:p>
                  </a:txBody>
                  <a:tcPr marL="68580" marR="68580" marT="0" marB="0"/>
                </a:tc>
              </a:tr>
              <a:tr h="358294">
                <a:tc>
                  <a:txBody>
                    <a:bodyPr/>
                    <a:lstStyle/>
                    <a:p>
                      <a:pPr>
                        <a:lnSpc>
                          <a:spcPct val="115000"/>
                        </a:lnSpc>
                        <a:spcAft>
                          <a:spcPts val="0"/>
                        </a:spcAft>
                      </a:pPr>
                      <a:r>
                        <a:rPr lang="en-US" sz="1100">
                          <a:effectLst/>
                          <a:latin typeface="Calibri"/>
                          <a:ea typeface="Calibri"/>
                          <a:cs typeface="Times New Roman"/>
                        </a:rPr>
                        <a:t>Emi_Method3</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latin typeface="Calibri"/>
                          <a:ea typeface="Calibri"/>
                          <a:cs typeface="Times New Roman"/>
                        </a:rPr>
                        <a:t>decimal(18, 2)</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latin typeface="Calibri"/>
                          <a:ea typeface="Calibri"/>
                          <a:cs typeface="Times New Roman"/>
                        </a:rPr>
                        <a:t>Not Null</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latin typeface="Calibri"/>
                          <a:ea typeface="Calibri"/>
                          <a:cs typeface="Times New Roman"/>
                        </a:rPr>
                        <a:t>Emi Method3</a:t>
                      </a:r>
                      <a:endParaRPr lang="en-IN" sz="1100" dirty="0">
                        <a:effectLst/>
                        <a:latin typeface="Calibri"/>
                        <a:ea typeface="Calibri"/>
                        <a:cs typeface="Times New Roman"/>
                      </a:endParaRPr>
                    </a:p>
                  </a:txBody>
                  <a:tcPr marL="68580" marR="68580" marT="0" marB="0"/>
                </a:tc>
              </a:tr>
              <a:tr h="358294">
                <a:tc>
                  <a:txBody>
                    <a:bodyPr/>
                    <a:lstStyle/>
                    <a:p>
                      <a:pPr>
                        <a:lnSpc>
                          <a:spcPct val="115000"/>
                        </a:lnSpc>
                        <a:spcAft>
                          <a:spcPts val="0"/>
                        </a:spcAft>
                      </a:pPr>
                      <a:r>
                        <a:rPr lang="en-US" sz="1100">
                          <a:effectLst/>
                          <a:latin typeface="Calibri"/>
                          <a:ea typeface="Calibri"/>
                          <a:cs typeface="Times New Roman"/>
                        </a:rPr>
                        <a:t>Emi_Method4</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latin typeface="Calibri"/>
                          <a:ea typeface="Calibri"/>
                          <a:cs typeface="Times New Roman"/>
                        </a:rPr>
                        <a:t>decimal(18, 2)</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latin typeface="Calibri"/>
                          <a:ea typeface="Calibri"/>
                          <a:cs typeface="Times New Roman"/>
                        </a:rPr>
                        <a:t>Not Null</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latin typeface="Calibri"/>
                          <a:ea typeface="Calibri"/>
                          <a:cs typeface="Times New Roman"/>
                        </a:rPr>
                        <a:t>Emi Method4</a:t>
                      </a:r>
                      <a:endParaRPr lang="en-IN"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152695946"/>
      </p:ext>
    </p:extLst>
  </p:cSld>
  <p:clrMapOvr>
    <a:masterClrMapping/>
  </p:clrMapOvr>
  <p:transition spd="slow">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484584" y="458088"/>
            <a:ext cx="7543800" cy="7386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228600" fontAlgn="base">
              <a:spcBef>
                <a:spcPct val="0"/>
              </a:spcBef>
              <a:spcAft>
                <a:spcPct val="0"/>
              </a:spcAft>
            </a:pPr>
            <a:r>
              <a:rPr kumimoji="0" lang="en-US" sz="14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Table Name: </a:t>
            </a:r>
            <a:r>
              <a:rPr kumimoji="0" lang="en-US" sz="1400" b="0" i="0" u="none" strike="noStrike" cap="none" normalizeH="0" baseline="0" dirty="0" err="1" smtClean="0">
                <a:ln>
                  <a:noFill/>
                </a:ln>
                <a:solidFill>
                  <a:srgbClr val="002060"/>
                </a:solidFill>
                <a:effectLst/>
                <a:latin typeface="Times New Roman" pitchFamily="18" charset="0"/>
                <a:ea typeface="Times New Roman" pitchFamily="18" charset="0"/>
                <a:cs typeface="Times New Roman" pitchFamily="18" charset="0"/>
              </a:rPr>
              <a:t>dbo</a:t>
            </a:r>
            <a:r>
              <a:rPr kumimoji="0" lang="en-US" sz="1400" b="0"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a:t>
            </a:r>
            <a:r>
              <a:rPr lang="en-US" sz="1400" dirty="0"/>
              <a:t> </a:t>
            </a:r>
            <a:r>
              <a:rPr lang="en-US" sz="1400" dirty="0" err="1">
                <a:latin typeface="Times New Roman" pitchFamily="18" charset="0"/>
                <a:ea typeface="Calibri" pitchFamily="34" charset="0"/>
                <a:cs typeface="Times New Roman" pitchFamily="18" charset="0"/>
              </a:rPr>
              <a:t>Insurance_company</a:t>
            </a:r>
            <a:endParaRPr kumimoji="0" lang="en-US" sz="1400" b="0" i="0" u="none" strike="noStrike" cap="none" normalizeH="0" baseline="0" dirty="0" smtClean="0">
              <a:ln>
                <a:noFill/>
              </a:ln>
              <a:solidFill>
                <a:srgbClr val="002060"/>
              </a:solidFill>
              <a:effectLst/>
              <a:latin typeface="Times New Roman" pitchFamily="18" charset="0"/>
              <a:cs typeface="Times New Roman" pitchFamily="18" charset="0"/>
            </a:endParaRPr>
          </a:p>
          <a:p>
            <a:pPr lvl="0" indent="228600" eaLnBrk="0" fontAlgn="base" hangingPunct="0">
              <a:spcBef>
                <a:spcPct val="0"/>
              </a:spcBef>
              <a:spcAft>
                <a:spcPct val="0"/>
              </a:spcAft>
            </a:pPr>
            <a:r>
              <a:rPr kumimoji="0" lang="en-US" sz="14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 Primary key: </a:t>
            </a:r>
            <a:r>
              <a:rPr lang="en-US" sz="1400" dirty="0" smtClean="0"/>
              <a:t>Id</a:t>
            </a:r>
            <a:endParaRPr kumimoji="0" lang="en-US" sz="1400" b="0" i="0" u="none" strike="noStrike" cap="none" normalizeH="0" baseline="0" dirty="0" smtClean="0">
              <a:ln>
                <a:noFill/>
              </a:ln>
              <a:solidFill>
                <a:srgbClr val="002060"/>
              </a:solidFill>
              <a:effectLst/>
              <a:latin typeface="Times New Roman" pitchFamily="18" charset="0"/>
              <a:cs typeface="Times New Roman" pitchFamily="18" charset="0"/>
            </a:endParaRPr>
          </a:p>
          <a:p>
            <a:pPr lvl="0" indent="228600" eaLnBrk="0" fontAlgn="base" hangingPunct="0">
              <a:spcBef>
                <a:spcPct val="0"/>
              </a:spcBef>
              <a:spcAft>
                <a:spcPct val="0"/>
              </a:spcAft>
            </a:pPr>
            <a:r>
              <a:rPr kumimoji="0" lang="en-US" sz="14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 Description: </a:t>
            </a:r>
            <a:r>
              <a:rPr kumimoji="0" lang="en-US" sz="1400" b="0"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This table stores information of </a:t>
            </a:r>
            <a:r>
              <a:rPr lang="en-US" sz="1400" dirty="0" smtClean="0">
                <a:latin typeface="Times New Roman" pitchFamily="18" charset="0"/>
                <a:ea typeface="Calibri" pitchFamily="34" charset="0"/>
                <a:cs typeface="Times New Roman" pitchFamily="18" charset="0"/>
              </a:rPr>
              <a:t>Insurance company</a:t>
            </a:r>
            <a:r>
              <a:rPr kumimoji="0" lang="en-US" sz="1400" b="0" i="0" u="none" strike="noStrike" cap="none" normalizeH="0" dirty="0" smtClean="0">
                <a:ln>
                  <a:noFill/>
                </a:ln>
                <a:solidFill>
                  <a:srgbClr val="002060"/>
                </a:solidFill>
                <a:effectLst/>
                <a:latin typeface="Times New Roman" pitchFamily="18" charset="0"/>
                <a:ea typeface="Times New Roman" pitchFamily="18" charset="0"/>
                <a:cs typeface="Times New Roman" pitchFamily="18" charset="0"/>
              </a:rPr>
              <a:t> details</a:t>
            </a:r>
            <a:r>
              <a:rPr kumimoji="0" lang="en-US" sz="1400" b="0"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a:t>
            </a:r>
            <a:endParaRPr kumimoji="0" lang="en-US" sz="1400" b="0" i="0" u="none" strike="noStrike" cap="none" normalizeH="0" baseline="0" dirty="0" smtClean="0">
              <a:ln>
                <a:noFill/>
              </a:ln>
              <a:solidFill>
                <a:srgbClr val="002060"/>
              </a:solidFill>
              <a:effectLst/>
              <a:latin typeface="Times New Roman" pitchFamily="18" charset="0"/>
              <a:cs typeface="Times New Roman"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017214824"/>
              </p:ext>
            </p:extLst>
          </p:nvPr>
        </p:nvGraphicFramePr>
        <p:xfrm>
          <a:off x="827584" y="2276872"/>
          <a:ext cx="6984776" cy="2628570"/>
        </p:xfrm>
        <a:graphic>
          <a:graphicData uri="http://schemas.openxmlformats.org/drawingml/2006/table">
            <a:tbl>
              <a:tblPr firstRow="1" firstCol="1" bandRow="1"/>
              <a:tblGrid>
                <a:gridCol w="2171774"/>
                <a:gridCol w="1604334"/>
                <a:gridCol w="1604334"/>
                <a:gridCol w="1604334"/>
              </a:tblGrid>
              <a:tr h="432048">
                <a:tc>
                  <a:txBody>
                    <a:bodyPr/>
                    <a:lstStyle/>
                    <a:p>
                      <a:pPr>
                        <a:lnSpc>
                          <a:spcPct val="115000"/>
                        </a:lnSpc>
                        <a:spcAft>
                          <a:spcPts val="0"/>
                        </a:spcAft>
                      </a:pPr>
                      <a:r>
                        <a:rPr lang="en-US" sz="1400" b="1" dirty="0">
                          <a:effectLst/>
                        </a:rPr>
                        <a:t>Column name</a:t>
                      </a:r>
                      <a:endParaRPr lang="en-IN" sz="1100" b="1" dirty="0">
                        <a:effectLst/>
                        <a:latin typeface="Calibri"/>
                        <a:ea typeface="Calibri"/>
                        <a:cs typeface="Times New Roman"/>
                      </a:endParaRPr>
                    </a:p>
                  </a:txBody>
                  <a:tcPr marL="68580" marR="68580" marT="0" marB="0"/>
                </a:tc>
                <a:tc>
                  <a:txBody>
                    <a:bodyPr/>
                    <a:lstStyle/>
                    <a:p>
                      <a:pPr>
                        <a:lnSpc>
                          <a:spcPct val="115000"/>
                        </a:lnSpc>
                        <a:spcAft>
                          <a:spcPts val="0"/>
                        </a:spcAft>
                      </a:pPr>
                      <a:r>
                        <a:rPr lang="en-US" sz="1400" b="1" dirty="0">
                          <a:effectLst/>
                        </a:rPr>
                        <a:t>Data Type</a:t>
                      </a:r>
                      <a:endParaRPr lang="en-IN" sz="1100" b="1" dirty="0">
                        <a:effectLst/>
                        <a:latin typeface="Calibri"/>
                        <a:ea typeface="Calibri"/>
                        <a:cs typeface="Times New Roman"/>
                      </a:endParaRPr>
                    </a:p>
                  </a:txBody>
                  <a:tcPr marL="68580" marR="68580" marT="0" marB="0"/>
                </a:tc>
                <a:tc>
                  <a:txBody>
                    <a:bodyPr/>
                    <a:lstStyle/>
                    <a:p>
                      <a:pPr>
                        <a:lnSpc>
                          <a:spcPct val="115000"/>
                        </a:lnSpc>
                        <a:spcAft>
                          <a:spcPts val="0"/>
                        </a:spcAft>
                      </a:pPr>
                      <a:r>
                        <a:rPr lang="en-US" sz="1400" b="1" dirty="0">
                          <a:effectLst/>
                        </a:rPr>
                        <a:t>Allow Nulls</a:t>
                      </a:r>
                      <a:endParaRPr lang="en-IN" sz="1100" b="1" dirty="0">
                        <a:effectLst/>
                        <a:latin typeface="Calibri"/>
                        <a:ea typeface="Calibri"/>
                        <a:cs typeface="Times New Roman"/>
                      </a:endParaRPr>
                    </a:p>
                  </a:txBody>
                  <a:tcPr marL="68580" marR="68580" marT="0" marB="0"/>
                </a:tc>
                <a:tc>
                  <a:txBody>
                    <a:bodyPr/>
                    <a:lstStyle/>
                    <a:p>
                      <a:pPr>
                        <a:lnSpc>
                          <a:spcPct val="115000"/>
                        </a:lnSpc>
                        <a:spcAft>
                          <a:spcPts val="0"/>
                        </a:spcAft>
                      </a:pPr>
                      <a:r>
                        <a:rPr lang="en-US" sz="1400" b="1" dirty="0" smtClean="0">
                          <a:effectLst/>
                          <a:latin typeface="Times New Roman" pitchFamily="18" charset="0"/>
                          <a:cs typeface="Times New Roman" pitchFamily="18" charset="0"/>
                        </a:rPr>
                        <a:t>DESCRIPTION</a:t>
                      </a:r>
                      <a:endParaRPr lang="en-IN" sz="1100" b="1" dirty="0">
                        <a:effectLst/>
                        <a:latin typeface="Calibri"/>
                        <a:ea typeface="Calibri"/>
                        <a:cs typeface="Times New Roman"/>
                      </a:endParaRPr>
                    </a:p>
                  </a:txBody>
                  <a:tcPr marL="68580" marR="68580" marT="0" marB="0"/>
                </a:tc>
              </a:tr>
              <a:tr h="309249">
                <a:tc>
                  <a:txBody>
                    <a:bodyPr/>
                    <a:lstStyle/>
                    <a:p>
                      <a:pPr>
                        <a:lnSpc>
                          <a:spcPct val="115000"/>
                        </a:lnSpc>
                        <a:spcAft>
                          <a:spcPts val="0"/>
                        </a:spcAft>
                      </a:pPr>
                      <a:r>
                        <a:rPr lang="en-US" sz="1100" dirty="0">
                          <a:effectLst/>
                        </a:rPr>
                        <a:t>Id</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int</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rPr>
                        <a:t>PK(Not Null)</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rPr>
                        <a:t>Insurance</a:t>
                      </a:r>
                      <a:r>
                        <a:rPr lang="en-US" sz="1100" baseline="0" dirty="0" smtClean="0">
                          <a:effectLst/>
                        </a:rPr>
                        <a:t> company </a:t>
                      </a:r>
                      <a:r>
                        <a:rPr lang="en-US" sz="1100" dirty="0" smtClean="0">
                          <a:effectLst/>
                        </a:rPr>
                        <a:t>Id</a:t>
                      </a:r>
                      <a:endParaRPr lang="en-IN" sz="1100" dirty="0">
                        <a:effectLst/>
                        <a:latin typeface="Calibri"/>
                        <a:ea typeface="Calibri"/>
                        <a:cs typeface="Times New Roman"/>
                      </a:endParaRPr>
                    </a:p>
                  </a:txBody>
                  <a:tcPr marL="68580" marR="68580" marT="0" marB="0"/>
                </a:tc>
              </a:tr>
              <a:tr h="319842">
                <a:tc>
                  <a:txBody>
                    <a:bodyPr/>
                    <a:lstStyle/>
                    <a:p>
                      <a:pPr>
                        <a:lnSpc>
                          <a:spcPct val="115000"/>
                        </a:lnSpc>
                        <a:spcAft>
                          <a:spcPts val="0"/>
                        </a:spcAft>
                      </a:pPr>
                      <a:r>
                        <a:rPr lang="en-US" sz="1100" dirty="0" err="1">
                          <a:effectLst/>
                        </a:rPr>
                        <a:t>Company_Name</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varchar(128)</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Not Null</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rPr>
                        <a:t>Company</a:t>
                      </a:r>
                      <a:r>
                        <a:rPr lang="en-US" sz="1100" baseline="0" dirty="0" smtClean="0">
                          <a:effectLst/>
                        </a:rPr>
                        <a:t> </a:t>
                      </a:r>
                      <a:r>
                        <a:rPr lang="en-US" sz="1100" dirty="0" smtClean="0">
                          <a:effectLst/>
                        </a:rPr>
                        <a:t>Name</a:t>
                      </a:r>
                      <a:endParaRPr lang="en-IN" sz="1100" dirty="0">
                        <a:effectLst/>
                        <a:latin typeface="Calibri"/>
                        <a:ea typeface="Calibri"/>
                        <a:cs typeface="Times New Roman"/>
                      </a:endParaRPr>
                    </a:p>
                  </a:txBody>
                  <a:tcPr marL="68580" marR="68580" marT="0" marB="0"/>
                </a:tc>
              </a:tr>
              <a:tr h="309249">
                <a:tc>
                  <a:txBody>
                    <a:bodyPr/>
                    <a:lstStyle/>
                    <a:p>
                      <a:pPr>
                        <a:lnSpc>
                          <a:spcPct val="115000"/>
                        </a:lnSpc>
                        <a:spcAft>
                          <a:spcPts val="0"/>
                        </a:spcAft>
                      </a:pPr>
                      <a:r>
                        <a:rPr lang="en-US" sz="1100" dirty="0" err="1">
                          <a:effectLst/>
                        </a:rPr>
                        <a:t>Insurance_Type</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varchar(128)</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Not Null</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rPr>
                        <a:t>Insurance</a:t>
                      </a:r>
                      <a:r>
                        <a:rPr lang="en-US" sz="1100" baseline="0" dirty="0" smtClean="0">
                          <a:effectLst/>
                        </a:rPr>
                        <a:t> </a:t>
                      </a:r>
                      <a:r>
                        <a:rPr lang="en-US" sz="1100" dirty="0" smtClean="0">
                          <a:effectLst/>
                        </a:rPr>
                        <a:t>Type</a:t>
                      </a:r>
                      <a:endParaRPr lang="en-IN" sz="1100" dirty="0">
                        <a:effectLst/>
                        <a:latin typeface="Calibri"/>
                        <a:ea typeface="Calibri"/>
                        <a:cs typeface="Times New Roman"/>
                      </a:endParaRPr>
                    </a:p>
                  </a:txBody>
                  <a:tcPr marL="68580" marR="68580" marT="0" marB="0"/>
                </a:tc>
              </a:tr>
              <a:tr h="319842">
                <a:tc>
                  <a:txBody>
                    <a:bodyPr/>
                    <a:lstStyle/>
                    <a:p>
                      <a:pPr>
                        <a:lnSpc>
                          <a:spcPct val="115000"/>
                        </a:lnSpc>
                        <a:spcAft>
                          <a:spcPts val="0"/>
                        </a:spcAft>
                      </a:pPr>
                      <a:r>
                        <a:rPr lang="en-US" sz="1100" dirty="0" err="1">
                          <a:effectLst/>
                        </a:rPr>
                        <a:t>TermsConditions</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varchar(128)</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Not Null</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rPr>
                        <a:t>Terms &amp; Conditions</a:t>
                      </a:r>
                      <a:endParaRPr lang="en-IN" sz="1100" dirty="0">
                        <a:effectLst/>
                        <a:latin typeface="Calibri"/>
                        <a:ea typeface="Calibri"/>
                        <a:cs typeface="Times New Roman"/>
                      </a:endParaRPr>
                    </a:p>
                  </a:txBody>
                  <a:tcPr marL="68580" marR="68580" marT="0" marB="0"/>
                </a:tc>
              </a:tr>
              <a:tr h="309249">
                <a:tc>
                  <a:txBody>
                    <a:bodyPr/>
                    <a:lstStyle/>
                    <a:p>
                      <a:pPr>
                        <a:lnSpc>
                          <a:spcPct val="115000"/>
                        </a:lnSpc>
                        <a:spcAft>
                          <a:spcPts val="0"/>
                        </a:spcAft>
                      </a:pPr>
                      <a:r>
                        <a:rPr lang="en-US" sz="1100" dirty="0">
                          <a:effectLst/>
                        </a:rPr>
                        <a:t>Address</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varchar(256)</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Not Null</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rPr>
                        <a:t>Address of company</a:t>
                      </a:r>
                      <a:endParaRPr lang="en-IN" sz="1100" dirty="0">
                        <a:effectLst/>
                        <a:latin typeface="Calibri"/>
                        <a:ea typeface="Calibri"/>
                        <a:cs typeface="Times New Roman"/>
                      </a:endParaRPr>
                    </a:p>
                  </a:txBody>
                  <a:tcPr marL="68580" marR="68580" marT="0" marB="0"/>
                </a:tc>
              </a:tr>
              <a:tr h="319842">
                <a:tc>
                  <a:txBody>
                    <a:bodyPr/>
                    <a:lstStyle/>
                    <a:p>
                      <a:pPr>
                        <a:lnSpc>
                          <a:spcPct val="115000"/>
                        </a:lnSpc>
                        <a:spcAft>
                          <a:spcPts val="0"/>
                        </a:spcAft>
                      </a:pPr>
                      <a:r>
                        <a:rPr lang="en-US" sz="1100" dirty="0">
                          <a:effectLst/>
                        </a:rPr>
                        <a:t>Period</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int</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Not Null</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a:effectLst/>
                        </a:rPr>
                        <a:t>Period</a:t>
                      </a:r>
                      <a:endParaRPr lang="en-IN" sz="1100" dirty="0">
                        <a:effectLst/>
                        <a:latin typeface="Calibri"/>
                        <a:ea typeface="Calibri"/>
                        <a:cs typeface="Times New Roman"/>
                      </a:endParaRPr>
                    </a:p>
                  </a:txBody>
                  <a:tcPr marL="68580" marR="68580" marT="0" marB="0"/>
                </a:tc>
              </a:tr>
              <a:tr h="309249">
                <a:tc>
                  <a:txBody>
                    <a:bodyPr/>
                    <a:lstStyle/>
                    <a:p>
                      <a:pPr>
                        <a:lnSpc>
                          <a:spcPct val="115000"/>
                        </a:lnSpc>
                        <a:spcAft>
                          <a:spcPts val="0"/>
                        </a:spcAft>
                      </a:pPr>
                      <a:r>
                        <a:rPr lang="en-US" sz="1100" dirty="0">
                          <a:effectLst/>
                        </a:rPr>
                        <a:t>website</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varchar(50)</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Not Null</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a:effectLst/>
                        </a:rPr>
                        <a:t>website</a:t>
                      </a:r>
                      <a:endParaRPr lang="en-IN"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2421010438"/>
      </p:ext>
    </p:extLst>
  </p:cSld>
  <p:clrMapOvr>
    <a:masterClrMapping/>
  </p:clrMapOvr>
  <p:transition spd="slow">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662606088"/>
              </p:ext>
            </p:extLst>
          </p:nvPr>
        </p:nvGraphicFramePr>
        <p:xfrm>
          <a:off x="827584" y="2057928"/>
          <a:ext cx="7272809" cy="3171271"/>
        </p:xfrm>
        <a:graphic>
          <a:graphicData uri="http://schemas.openxmlformats.org/drawingml/2006/table">
            <a:tbl>
              <a:tblPr firstRow="1" firstCol="1" bandRow="1"/>
              <a:tblGrid>
                <a:gridCol w="2261330"/>
                <a:gridCol w="1670493"/>
                <a:gridCol w="1670493"/>
                <a:gridCol w="1670493"/>
              </a:tblGrid>
              <a:tr h="551526">
                <a:tc>
                  <a:txBody>
                    <a:bodyPr/>
                    <a:lstStyle/>
                    <a:p>
                      <a:pPr>
                        <a:lnSpc>
                          <a:spcPct val="115000"/>
                        </a:lnSpc>
                        <a:spcAft>
                          <a:spcPts val="0"/>
                        </a:spcAft>
                      </a:pPr>
                      <a:r>
                        <a:rPr lang="en-US" sz="1400" dirty="0">
                          <a:effectLst/>
                        </a:rPr>
                        <a:t>Column name</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400" dirty="0">
                          <a:effectLst/>
                          <a:latin typeface="Times New Roman"/>
                          <a:ea typeface="Calibri"/>
                          <a:cs typeface="Times New Roman"/>
                        </a:rPr>
                        <a:t>Data Type</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400">
                          <a:effectLst/>
                          <a:latin typeface="Times New Roman"/>
                          <a:ea typeface="Calibri"/>
                          <a:cs typeface="Times New Roman"/>
                        </a:rPr>
                        <a:t>Allow Nulls</a:t>
                      </a:r>
                      <a:endParaRPr lang="en-IN" sz="1100">
                        <a:effectLst/>
                        <a:latin typeface="Calibri"/>
                        <a:ea typeface="Calibri"/>
                        <a:cs typeface="Times New Roman"/>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100" b="1" dirty="0" smtClean="0">
                          <a:effectLst/>
                          <a:latin typeface="Times New Roman" pitchFamily="18" charset="0"/>
                          <a:cs typeface="Times New Roman" pitchFamily="18" charset="0"/>
                        </a:rPr>
                        <a:t>DESCRIPTION</a:t>
                      </a:r>
                      <a:endParaRPr lang="en-IN" sz="1000" b="1" dirty="0" smtClean="0">
                        <a:effectLst/>
                        <a:latin typeface="+mn-lt"/>
                        <a:ea typeface="Calibri"/>
                        <a:cs typeface="Times New Roman"/>
                      </a:endParaRPr>
                    </a:p>
                    <a:p>
                      <a:pPr>
                        <a:lnSpc>
                          <a:spcPct val="115000"/>
                        </a:lnSpc>
                        <a:spcAft>
                          <a:spcPts val="0"/>
                        </a:spcAft>
                      </a:pPr>
                      <a:endParaRPr lang="en-IN" sz="1100" dirty="0">
                        <a:effectLst/>
                        <a:latin typeface="Calibri"/>
                        <a:ea typeface="Calibri"/>
                        <a:cs typeface="Times New Roman"/>
                      </a:endParaRPr>
                    </a:p>
                  </a:txBody>
                  <a:tcPr marL="68580" marR="68580" marT="0" marB="0"/>
                </a:tc>
              </a:tr>
              <a:tr h="321005">
                <a:tc>
                  <a:txBody>
                    <a:bodyPr/>
                    <a:lstStyle/>
                    <a:p>
                      <a:pPr>
                        <a:lnSpc>
                          <a:spcPct val="115000"/>
                        </a:lnSpc>
                        <a:spcAft>
                          <a:spcPts val="0"/>
                        </a:spcAft>
                      </a:pPr>
                      <a:r>
                        <a:rPr lang="en-US" sz="1100" dirty="0" err="1">
                          <a:effectLst/>
                          <a:latin typeface="Calibri"/>
                          <a:ea typeface="Calibri"/>
                          <a:cs typeface="Times New Roman"/>
                        </a:rPr>
                        <a:t>Manufacturer_Id</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err="1" smtClean="0">
                          <a:effectLst/>
                          <a:latin typeface="Calibri"/>
                          <a:ea typeface="Calibri"/>
                          <a:cs typeface="Times New Roman"/>
                        </a:rPr>
                        <a:t>Int</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err="1" smtClean="0">
                          <a:effectLst/>
                          <a:latin typeface="Calibri"/>
                          <a:ea typeface="Calibri"/>
                          <a:cs typeface="Times New Roman"/>
                        </a:rPr>
                        <a:t>Pk</a:t>
                      </a:r>
                      <a:r>
                        <a:rPr lang="en-US" sz="1100" dirty="0" smtClean="0">
                          <a:effectLst/>
                          <a:latin typeface="Calibri"/>
                          <a:ea typeface="Calibri"/>
                          <a:cs typeface="Times New Roman"/>
                        </a:rPr>
                        <a:t>(Not Null)</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latin typeface="Calibri"/>
                          <a:ea typeface="Calibri"/>
                          <a:cs typeface="Times New Roman"/>
                        </a:rPr>
                        <a:t>Manufacturers</a:t>
                      </a:r>
                      <a:r>
                        <a:rPr lang="en-US" sz="1100" baseline="0" dirty="0" smtClean="0">
                          <a:effectLst/>
                          <a:latin typeface="Calibri"/>
                          <a:ea typeface="Calibri"/>
                          <a:cs typeface="Times New Roman"/>
                        </a:rPr>
                        <a:t> </a:t>
                      </a:r>
                      <a:r>
                        <a:rPr lang="en-US" sz="1100" dirty="0" smtClean="0">
                          <a:effectLst/>
                          <a:latin typeface="Calibri"/>
                          <a:ea typeface="Calibri"/>
                          <a:cs typeface="Times New Roman"/>
                        </a:rPr>
                        <a:t>Id</a:t>
                      </a:r>
                      <a:endParaRPr lang="en-IN" sz="1100" dirty="0">
                        <a:effectLst/>
                        <a:latin typeface="Calibri"/>
                        <a:ea typeface="Calibri"/>
                        <a:cs typeface="Times New Roman"/>
                      </a:endParaRPr>
                    </a:p>
                  </a:txBody>
                  <a:tcPr marL="68580" marR="68580" marT="0" marB="0"/>
                </a:tc>
              </a:tr>
              <a:tr h="338240">
                <a:tc>
                  <a:txBody>
                    <a:bodyPr/>
                    <a:lstStyle/>
                    <a:p>
                      <a:pPr>
                        <a:lnSpc>
                          <a:spcPct val="115000"/>
                        </a:lnSpc>
                        <a:spcAft>
                          <a:spcPts val="0"/>
                        </a:spcAft>
                      </a:pPr>
                      <a:r>
                        <a:rPr lang="en-US" sz="1100" dirty="0" err="1">
                          <a:effectLst/>
                          <a:latin typeface="Calibri"/>
                          <a:ea typeface="Calibri"/>
                          <a:cs typeface="Times New Roman"/>
                        </a:rPr>
                        <a:t>Company_Name</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latin typeface="Calibri"/>
                          <a:ea typeface="Calibri"/>
                          <a:cs typeface="Times New Roman"/>
                        </a:rPr>
                        <a:t>varchar(128)</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latin typeface="Calibri"/>
                          <a:ea typeface="Calibri"/>
                          <a:cs typeface="Times New Roman"/>
                        </a:rPr>
                        <a:t>Not Null</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latin typeface="Calibri"/>
                          <a:ea typeface="Calibri"/>
                          <a:cs typeface="Times New Roman"/>
                        </a:rPr>
                        <a:t>His Company</a:t>
                      </a:r>
                      <a:r>
                        <a:rPr lang="en-US" sz="1100" baseline="0" dirty="0" smtClean="0">
                          <a:effectLst/>
                          <a:latin typeface="Calibri"/>
                          <a:ea typeface="Calibri"/>
                          <a:cs typeface="Times New Roman"/>
                        </a:rPr>
                        <a:t> </a:t>
                      </a:r>
                      <a:r>
                        <a:rPr lang="en-US" sz="1100" dirty="0" smtClean="0">
                          <a:effectLst/>
                          <a:latin typeface="Calibri"/>
                          <a:ea typeface="Calibri"/>
                          <a:cs typeface="Times New Roman"/>
                        </a:rPr>
                        <a:t>Name</a:t>
                      </a:r>
                      <a:endParaRPr lang="en-IN" sz="1100" dirty="0">
                        <a:effectLst/>
                        <a:latin typeface="Calibri"/>
                        <a:ea typeface="Calibri"/>
                        <a:cs typeface="Times New Roman"/>
                      </a:endParaRPr>
                    </a:p>
                  </a:txBody>
                  <a:tcPr marL="68580" marR="68580" marT="0" marB="0"/>
                </a:tc>
              </a:tr>
              <a:tr h="321005">
                <a:tc>
                  <a:txBody>
                    <a:bodyPr/>
                    <a:lstStyle/>
                    <a:p>
                      <a:pPr>
                        <a:lnSpc>
                          <a:spcPct val="115000"/>
                        </a:lnSpc>
                        <a:spcAft>
                          <a:spcPts val="0"/>
                        </a:spcAft>
                      </a:pPr>
                      <a:r>
                        <a:rPr lang="en-US" sz="1100" dirty="0" err="1">
                          <a:effectLst/>
                          <a:latin typeface="Calibri"/>
                          <a:ea typeface="Calibri"/>
                          <a:cs typeface="Times New Roman"/>
                        </a:rPr>
                        <a:t>Logo_Path</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latin typeface="Calibri"/>
                          <a:ea typeface="Calibri"/>
                          <a:cs typeface="Times New Roman"/>
                        </a:rPr>
                        <a:t>varchar(MAX)</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latin typeface="Calibri"/>
                          <a:ea typeface="Calibri"/>
                          <a:cs typeface="Times New Roman"/>
                        </a:rPr>
                        <a:t>Not Null</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err="1">
                          <a:effectLst/>
                          <a:latin typeface="Calibri"/>
                          <a:ea typeface="Calibri"/>
                          <a:cs typeface="Times New Roman"/>
                        </a:rPr>
                        <a:t>Logo_Path</a:t>
                      </a:r>
                      <a:endParaRPr lang="en-IN" sz="1100" dirty="0">
                        <a:effectLst/>
                        <a:latin typeface="Calibri"/>
                        <a:ea typeface="Calibri"/>
                        <a:cs typeface="Times New Roman"/>
                      </a:endParaRPr>
                    </a:p>
                  </a:txBody>
                  <a:tcPr marL="68580" marR="68580" marT="0" marB="0"/>
                </a:tc>
              </a:tr>
              <a:tr h="338240">
                <a:tc>
                  <a:txBody>
                    <a:bodyPr/>
                    <a:lstStyle/>
                    <a:p>
                      <a:pPr>
                        <a:lnSpc>
                          <a:spcPct val="115000"/>
                        </a:lnSpc>
                        <a:spcAft>
                          <a:spcPts val="0"/>
                        </a:spcAft>
                      </a:pPr>
                      <a:r>
                        <a:rPr lang="en-US" sz="1100" dirty="0">
                          <a:effectLst/>
                          <a:latin typeface="Calibri"/>
                          <a:ea typeface="Calibri"/>
                          <a:cs typeface="Times New Roman"/>
                        </a:rPr>
                        <a:t>Website</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latin typeface="Calibri"/>
                          <a:ea typeface="Calibri"/>
                          <a:cs typeface="Times New Roman"/>
                        </a:rPr>
                        <a:t>varchar(128)</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latin typeface="Calibri"/>
                          <a:ea typeface="Calibri"/>
                          <a:cs typeface="Times New Roman"/>
                        </a:rPr>
                        <a:t> Null</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latin typeface="Calibri"/>
                          <a:ea typeface="Calibri"/>
                          <a:cs typeface="Times New Roman"/>
                        </a:rPr>
                        <a:t>Website of company</a:t>
                      </a:r>
                      <a:endParaRPr lang="en-IN" sz="1100" dirty="0">
                        <a:effectLst/>
                        <a:latin typeface="Calibri"/>
                        <a:ea typeface="Calibri"/>
                        <a:cs typeface="Times New Roman"/>
                      </a:endParaRPr>
                    </a:p>
                  </a:txBody>
                  <a:tcPr marL="68580" marR="68580" marT="0" marB="0"/>
                </a:tc>
              </a:tr>
              <a:tr h="321005">
                <a:tc>
                  <a:txBody>
                    <a:bodyPr/>
                    <a:lstStyle/>
                    <a:p>
                      <a:pPr>
                        <a:lnSpc>
                          <a:spcPct val="115000"/>
                        </a:lnSpc>
                        <a:spcAft>
                          <a:spcPts val="0"/>
                        </a:spcAft>
                      </a:pPr>
                      <a:r>
                        <a:rPr lang="en-US" sz="1100" dirty="0" err="1">
                          <a:effectLst/>
                          <a:latin typeface="Calibri"/>
                          <a:ea typeface="Calibri"/>
                          <a:cs typeface="Times New Roman"/>
                        </a:rPr>
                        <a:t>Email_Id</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latin typeface="Calibri"/>
                          <a:ea typeface="Calibri"/>
                          <a:cs typeface="Times New Roman"/>
                        </a:rPr>
                        <a:t>nvarchar(256)</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latin typeface="Calibri"/>
                          <a:ea typeface="Calibri"/>
                          <a:cs typeface="Times New Roman"/>
                        </a:rPr>
                        <a:t>Not Null</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latin typeface="+mn-lt"/>
                          <a:ea typeface="Calibri"/>
                          <a:cs typeface="Times New Roman"/>
                        </a:rPr>
                        <a:t>Manufacturers</a:t>
                      </a:r>
                      <a:r>
                        <a:rPr lang="en-US" sz="1100" baseline="0" dirty="0" smtClean="0">
                          <a:effectLst/>
                          <a:latin typeface="+mn-lt"/>
                          <a:ea typeface="Calibri"/>
                          <a:cs typeface="Times New Roman"/>
                        </a:rPr>
                        <a:t> </a:t>
                      </a:r>
                      <a:r>
                        <a:rPr lang="en-US" sz="1100" dirty="0" err="1" smtClean="0">
                          <a:effectLst/>
                          <a:latin typeface="+mn-lt"/>
                          <a:ea typeface="Calibri"/>
                          <a:cs typeface="Times New Roman"/>
                        </a:rPr>
                        <a:t>Email_Id</a:t>
                      </a:r>
                      <a:endParaRPr lang="en-IN" sz="1100" dirty="0">
                        <a:effectLst/>
                        <a:latin typeface="Calibri"/>
                        <a:ea typeface="Calibri"/>
                        <a:cs typeface="Times New Roman"/>
                      </a:endParaRPr>
                    </a:p>
                  </a:txBody>
                  <a:tcPr marL="68580" marR="68580" marT="0" marB="0"/>
                </a:tc>
              </a:tr>
              <a:tr h="338240">
                <a:tc>
                  <a:txBody>
                    <a:bodyPr/>
                    <a:lstStyle/>
                    <a:p>
                      <a:pPr>
                        <a:lnSpc>
                          <a:spcPct val="115000"/>
                        </a:lnSpc>
                        <a:spcAft>
                          <a:spcPts val="0"/>
                        </a:spcAft>
                      </a:pPr>
                      <a:r>
                        <a:rPr lang="en-US" sz="1100" dirty="0" err="1">
                          <a:effectLst/>
                          <a:latin typeface="Calibri"/>
                          <a:ea typeface="Calibri"/>
                          <a:cs typeface="Times New Roman"/>
                        </a:rPr>
                        <a:t>Service_Center_no</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latin typeface="Calibri"/>
                          <a:ea typeface="Calibri"/>
                          <a:cs typeface="Times New Roman"/>
                        </a:rPr>
                        <a:t>int</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latin typeface="Calibri"/>
                          <a:ea typeface="Calibri"/>
                          <a:cs typeface="Times New Roman"/>
                        </a:rPr>
                        <a:t>Not Null</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err="1">
                          <a:effectLst/>
                          <a:latin typeface="Calibri"/>
                          <a:ea typeface="Calibri"/>
                          <a:cs typeface="Times New Roman"/>
                        </a:rPr>
                        <a:t>Service_Center_no</a:t>
                      </a:r>
                      <a:endParaRPr lang="en-IN" sz="1100" dirty="0">
                        <a:effectLst/>
                        <a:latin typeface="Calibri"/>
                        <a:ea typeface="Calibri"/>
                        <a:cs typeface="Times New Roman"/>
                      </a:endParaRPr>
                    </a:p>
                  </a:txBody>
                  <a:tcPr marL="68580" marR="68580" marT="0" marB="0"/>
                </a:tc>
              </a:tr>
              <a:tr h="321005">
                <a:tc>
                  <a:txBody>
                    <a:bodyPr/>
                    <a:lstStyle/>
                    <a:p>
                      <a:pPr>
                        <a:lnSpc>
                          <a:spcPct val="115000"/>
                        </a:lnSpc>
                        <a:spcAft>
                          <a:spcPts val="0"/>
                        </a:spcAft>
                      </a:pPr>
                      <a:r>
                        <a:rPr lang="en-US" sz="1100" dirty="0" err="1">
                          <a:effectLst/>
                          <a:latin typeface="Calibri"/>
                          <a:ea typeface="Calibri"/>
                          <a:cs typeface="Times New Roman"/>
                        </a:rPr>
                        <a:t>Added_By_admin</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latin typeface="Calibri"/>
                          <a:ea typeface="Calibri"/>
                          <a:cs typeface="Times New Roman"/>
                        </a:rPr>
                        <a:t>varchar(50)</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latin typeface="Calibri"/>
                          <a:ea typeface="Calibri"/>
                          <a:cs typeface="Times New Roman"/>
                        </a:rPr>
                        <a:t>Not Null</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err="1">
                          <a:effectLst/>
                          <a:latin typeface="Calibri"/>
                          <a:ea typeface="Calibri"/>
                          <a:cs typeface="Times New Roman"/>
                        </a:rPr>
                        <a:t>Added_By_admin</a:t>
                      </a:r>
                      <a:endParaRPr lang="en-IN" sz="1100" dirty="0">
                        <a:effectLst/>
                        <a:latin typeface="Calibri"/>
                        <a:ea typeface="Calibri"/>
                        <a:cs typeface="Times New Roman"/>
                      </a:endParaRPr>
                    </a:p>
                  </a:txBody>
                  <a:tcPr marL="68580" marR="68580" marT="0" marB="0"/>
                </a:tc>
              </a:tr>
              <a:tr h="321005">
                <a:tc>
                  <a:txBody>
                    <a:bodyPr/>
                    <a:lstStyle/>
                    <a:p>
                      <a:pPr>
                        <a:lnSpc>
                          <a:spcPct val="115000"/>
                        </a:lnSpc>
                        <a:spcAft>
                          <a:spcPts val="0"/>
                        </a:spcAft>
                      </a:pPr>
                      <a:r>
                        <a:rPr lang="en-US" sz="1100" dirty="0" err="1">
                          <a:effectLst/>
                          <a:latin typeface="Calibri"/>
                          <a:ea typeface="Calibri"/>
                          <a:cs typeface="Times New Roman"/>
                        </a:rPr>
                        <a:t>Add_Date</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err="1">
                          <a:effectLst/>
                          <a:latin typeface="Calibri"/>
                          <a:ea typeface="Calibri"/>
                          <a:cs typeface="Times New Roman"/>
                        </a:rPr>
                        <a:t>datetime</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a:effectLst/>
                          <a:latin typeface="Calibri"/>
                          <a:ea typeface="Calibri"/>
                          <a:cs typeface="Times New Roman"/>
                        </a:rPr>
                        <a:t> Null</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err="1">
                          <a:effectLst/>
                          <a:latin typeface="Calibri"/>
                          <a:ea typeface="Calibri"/>
                          <a:cs typeface="Times New Roman"/>
                        </a:rPr>
                        <a:t>Add_Date</a:t>
                      </a:r>
                      <a:endParaRPr lang="en-IN" sz="1100" dirty="0">
                        <a:effectLst/>
                        <a:latin typeface="Calibri"/>
                        <a:ea typeface="Calibri"/>
                        <a:cs typeface="Times New Roman"/>
                      </a:endParaRPr>
                    </a:p>
                  </a:txBody>
                  <a:tcPr marL="68580" marR="68580" marT="0" marB="0"/>
                </a:tc>
              </a:tr>
            </a:tbl>
          </a:graphicData>
        </a:graphic>
      </p:graphicFrame>
      <p:sp>
        <p:nvSpPr>
          <p:cNvPr id="4" name="Rectangle 3"/>
          <p:cNvSpPr>
            <a:spLocks noChangeArrowheads="1"/>
          </p:cNvSpPr>
          <p:nvPr/>
        </p:nvSpPr>
        <p:spPr bwMode="auto">
          <a:xfrm>
            <a:off x="484584" y="458088"/>
            <a:ext cx="7543800" cy="7386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indent="228600" fontAlgn="base">
              <a:spcBef>
                <a:spcPct val="0"/>
              </a:spcBef>
              <a:spcAft>
                <a:spcPct val="0"/>
              </a:spcAft>
            </a:pPr>
            <a:r>
              <a:rPr kumimoji="0" lang="en-US" sz="14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Table Name: </a:t>
            </a:r>
            <a:r>
              <a:rPr kumimoji="0" lang="en-US" sz="1400" b="0" i="0" u="none" strike="noStrike" cap="none" normalizeH="0" baseline="0" dirty="0" err="1" smtClean="0">
                <a:ln>
                  <a:noFill/>
                </a:ln>
                <a:solidFill>
                  <a:srgbClr val="002060"/>
                </a:solidFill>
                <a:effectLst/>
                <a:latin typeface="Times New Roman" pitchFamily="18" charset="0"/>
                <a:ea typeface="Times New Roman" pitchFamily="18" charset="0"/>
                <a:cs typeface="Times New Roman" pitchFamily="18" charset="0"/>
              </a:rPr>
              <a:t>dbo</a:t>
            </a:r>
            <a:r>
              <a:rPr kumimoji="0" lang="en-US" sz="1400" b="0"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a:t>
            </a:r>
            <a:r>
              <a:rPr lang="en-US" sz="1400" dirty="0"/>
              <a:t> </a:t>
            </a:r>
            <a:r>
              <a:rPr lang="en-US" sz="1400" dirty="0" err="1" smtClean="0"/>
              <a:t>Manufacturer_Table</a:t>
            </a:r>
            <a:endParaRPr kumimoji="0" lang="en-US" sz="1400" b="0" i="0" u="none" strike="noStrike" cap="none" normalizeH="0" baseline="0" dirty="0" smtClean="0">
              <a:ln>
                <a:noFill/>
              </a:ln>
              <a:solidFill>
                <a:srgbClr val="002060"/>
              </a:solidFill>
              <a:effectLst/>
              <a:latin typeface="Times New Roman" pitchFamily="18" charset="0"/>
              <a:cs typeface="Times New Roman" pitchFamily="18" charset="0"/>
            </a:endParaRPr>
          </a:p>
          <a:p>
            <a:pPr lvl="0" indent="228600" eaLnBrk="0" fontAlgn="base" hangingPunct="0">
              <a:spcBef>
                <a:spcPct val="0"/>
              </a:spcBef>
              <a:spcAft>
                <a:spcPct val="0"/>
              </a:spcAft>
            </a:pPr>
            <a:r>
              <a:rPr kumimoji="0" lang="en-US" sz="14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 Primary key: </a:t>
            </a:r>
            <a:r>
              <a:rPr lang="en-US" sz="1400" dirty="0" err="1">
                <a:ea typeface="Calibri"/>
                <a:cs typeface="Times New Roman"/>
              </a:rPr>
              <a:t>Manufacturer_Id</a:t>
            </a:r>
            <a:endParaRPr kumimoji="0" lang="en-US" sz="1400" b="0" i="0" u="none" strike="noStrike" cap="none" normalizeH="0" baseline="0" dirty="0" smtClean="0">
              <a:ln>
                <a:noFill/>
              </a:ln>
              <a:solidFill>
                <a:srgbClr val="002060"/>
              </a:solidFill>
              <a:effectLst/>
              <a:latin typeface="Times New Roman" pitchFamily="18" charset="0"/>
              <a:cs typeface="Times New Roman" pitchFamily="18" charset="0"/>
            </a:endParaRPr>
          </a:p>
          <a:p>
            <a:pPr lvl="0" indent="228600" eaLnBrk="0" fontAlgn="base" hangingPunct="0">
              <a:spcBef>
                <a:spcPct val="0"/>
              </a:spcBef>
              <a:spcAft>
                <a:spcPct val="0"/>
              </a:spcAft>
            </a:pPr>
            <a:r>
              <a:rPr kumimoji="0" lang="en-US" sz="14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 Description: </a:t>
            </a:r>
            <a:r>
              <a:rPr kumimoji="0" lang="en-US" sz="1400" b="0"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This table stores information about Manufacturer</a:t>
            </a:r>
            <a:r>
              <a:rPr kumimoji="0" lang="en-US" sz="1400" b="0" i="0" u="none" strike="noStrike" cap="none" normalizeH="0" dirty="0" smtClean="0">
                <a:ln>
                  <a:noFill/>
                </a:ln>
                <a:solidFill>
                  <a:srgbClr val="002060"/>
                </a:solidFill>
                <a:effectLst/>
                <a:latin typeface="Times New Roman" pitchFamily="18" charset="0"/>
                <a:ea typeface="Times New Roman" pitchFamily="18" charset="0"/>
                <a:cs typeface="Times New Roman" pitchFamily="18" charset="0"/>
              </a:rPr>
              <a:t> of boat</a:t>
            </a:r>
            <a:r>
              <a:rPr kumimoji="0" lang="en-US" sz="1400" b="0"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a:t>
            </a:r>
            <a:endParaRPr kumimoji="0" lang="en-US" sz="1400" b="0" i="0" u="none" strike="noStrike" cap="none" normalizeH="0" baseline="0" dirty="0" smtClean="0">
              <a:ln>
                <a:noFill/>
              </a:ln>
              <a:solidFill>
                <a:srgbClr val="002060"/>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1179478667"/>
      </p:ext>
    </p:extLst>
  </p:cSld>
  <p:clrMapOvr>
    <a:masterClrMapping/>
  </p:clrMapOvr>
  <p:transition spd="slow">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484584" y="458088"/>
            <a:ext cx="7543800" cy="7386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228600" fontAlgn="base">
              <a:spcBef>
                <a:spcPct val="0"/>
              </a:spcBef>
              <a:spcAft>
                <a:spcPct val="0"/>
              </a:spcAft>
            </a:pPr>
            <a:r>
              <a:rPr kumimoji="0" lang="en-US" sz="14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Table Name: </a:t>
            </a:r>
            <a:r>
              <a:rPr kumimoji="0" lang="en-US" sz="1400" b="0" i="0" u="none" strike="noStrike" cap="none" normalizeH="0" baseline="0" dirty="0" err="1" smtClean="0">
                <a:ln>
                  <a:noFill/>
                </a:ln>
                <a:solidFill>
                  <a:srgbClr val="002060"/>
                </a:solidFill>
                <a:effectLst/>
                <a:latin typeface="Times New Roman" pitchFamily="18" charset="0"/>
                <a:ea typeface="Times New Roman" pitchFamily="18" charset="0"/>
                <a:cs typeface="Times New Roman" pitchFamily="18" charset="0"/>
              </a:rPr>
              <a:t>dbo</a:t>
            </a:r>
            <a:r>
              <a:rPr kumimoji="0" lang="en-US" sz="1400" b="0"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a:t>
            </a:r>
            <a:r>
              <a:rPr lang="en-US" sz="1400" dirty="0"/>
              <a:t> </a:t>
            </a:r>
            <a:r>
              <a:rPr lang="en-US" sz="1400" dirty="0" err="1" smtClean="0"/>
              <a:t>Service_ProviderTable</a:t>
            </a:r>
            <a:endParaRPr kumimoji="0" lang="en-US" sz="1400" b="0" i="0" u="none" strike="noStrike" cap="none" normalizeH="0" baseline="0" dirty="0" smtClean="0">
              <a:ln>
                <a:noFill/>
              </a:ln>
              <a:solidFill>
                <a:srgbClr val="002060"/>
              </a:solidFill>
              <a:effectLst/>
              <a:latin typeface="Times New Roman" pitchFamily="18" charset="0"/>
              <a:cs typeface="Times New Roman" pitchFamily="18" charset="0"/>
            </a:endParaRPr>
          </a:p>
          <a:p>
            <a:pPr lvl="0" indent="228600" eaLnBrk="0" fontAlgn="base" hangingPunct="0">
              <a:spcBef>
                <a:spcPct val="0"/>
              </a:spcBef>
              <a:spcAft>
                <a:spcPct val="0"/>
              </a:spcAft>
            </a:pPr>
            <a:r>
              <a:rPr kumimoji="0" lang="en-US" sz="14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 Primary key: </a:t>
            </a:r>
            <a:r>
              <a:rPr lang="en-US" sz="1400" dirty="0" err="1" smtClean="0"/>
              <a:t>Service_ProviderId</a:t>
            </a:r>
            <a:endParaRPr kumimoji="0" lang="en-US" sz="1400" b="0" i="0" u="none" strike="noStrike" cap="none" normalizeH="0" baseline="0" dirty="0" smtClean="0">
              <a:ln>
                <a:noFill/>
              </a:ln>
              <a:solidFill>
                <a:srgbClr val="002060"/>
              </a:solidFill>
              <a:effectLst/>
              <a:latin typeface="Times New Roman" pitchFamily="18" charset="0"/>
              <a:cs typeface="Times New Roman" pitchFamily="18" charset="0"/>
            </a:endParaRPr>
          </a:p>
          <a:p>
            <a:pPr lvl="0" indent="228600" eaLnBrk="0" fontAlgn="base" hangingPunct="0">
              <a:spcBef>
                <a:spcPct val="0"/>
              </a:spcBef>
              <a:spcAft>
                <a:spcPct val="0"/>
              </a:spcAft>
            </a:pPr>
            <a:r>
              <a:rPr kumimoji="0" lang="en-US" sz="14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 Description: </a:t>
            </a:r>
            <a:r>
              <a:rPr kumimoji="0" lang="en-US" sz="1400" b="0"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This table stores information about Service Provider.</a:t>
            </a:r>
            <a:endParaRPr kumimoji="0" lang="en-US" sz="1400" b="0" i="0" u="none" strike="noStrike" cap="none" normalizeH="0" baseline="0" dirty="0" smtClean="0">
              <a:ln>
                <a:noFill/>
              </a:ln>
              <a:solidFill>
                <a:srgbClr val="002060"/>
              </a:solidFill>
              <a:effectLst/>
              <a:latin typeface="Times New Roman" pitchFamily="18" charset="0"/>
              <a:cs typeface="Times New Roman"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110403698"/>
              </p:ext>
            </p:extLst>
          </p:nvPr>
        </p:nvGraphicFramePr>
        <p:xfrm>
          <a:off x="827584" y="1916832"/>
          <a:ext cx="7488831" cy="3609657"/>
        </p:xfrm>
        <a:graphic>
          <a:graphicData uri="http://schemas.openxmlformats.org/drawingml/2006/table">
            <a:tbl>
              <a:tblPr firstRow="1" firstCol="1" bandRow="1"/>
              <a:tblGrid>
                <a:gridCol w="2328498"/>
                <a:gridCol w="1720111"/>
                <a:gridCol w="1720111"/>
                <a:gridCol w="1720111"/>
              </a:tblGrid>
              <a:tr h="399114">
                <a:tc>
                  <a:txBody>
                    <a:bodyPr/>
                    <a:lstStyle/>
                    <a:p>
                      <a:pPr>
                        <a:lnSpc>
                          <a:spcPct val="115000"/>
                        </a:lnSpc>
                        <a:spcAft>
                          <a:spcPts val="0"/>
                        </a:spcAft>
                      </a:pPr>
                      <a:r>
                        <a:rPr lang="en-US" sz="1400" dirty="0">
                          <a:effectLst/>
                        </a:rPr>
                        <a:t>Column name</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400">
                          <a:effectLst/>
                        </a:rPr>
                        <a:t>Data Type</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400">
                          <a:effectLst/>
                        </a:rPr>
                        <a:t>Allow Nulls</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b="1" dirty="0" smtClean="0">
                          <a:effectLst/>
                          <a:latin typeface="Times New Roman" pitchFamily="18" charset="0"/>
                          <a:cs typeface="Times New Roman" pitchFamily="18" charset="0"/>
                        </a:rPr>
                        <a:t>DESCRIPTION</a:t>
                      </a:r>
                      <a:endParaRPr lang="en-IN" sz="1100" dirty="0">
                        <a:effectLst/>
                        <a:latin typeface="Calibri"/>
                        <a:ea typeface="Calibri"/>
                        <a:cs typeface="Times New Roman"/>
                      </a:endParaRPr>
                    </a:p>
                  </a:txBody>
                  <a:tcPr marL="68580" marR="68580" marT="0" marB="0"/>
                </a:tc>
              </a:tr>
              <a:tr h="232296">
                <a:tc>
                  <a:txBody>
                    <a:bodyPr/>
                    <a:lstStyle/>
                    <a:p>
                      <a:pPr>
                        <a:lnSpc>
                          <a:spcPct val="115000"/>
                        </a:lnSpc>
                        <a:spcAft>
                          <a:spcPts val="0"/>
                        </a:spcAft>
                      </a:pPr>
                      <a:r>
                        <a:rPr lang="en-US" sz="1100" dirty="0" err="1">
                          <a:effectLst/>
                        </a:rPr>
                        <a:t>Service_ProviderId</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int</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rPr>
                        <a:t>PK(Not Null)</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rPr>
                        <a:t>Service</a:t>
                      </a:r>
                      <a:r>
                        <a:rPr lang="en-US" sz="1100" baseline="0" dirty="0" smtClean="0">
                          <a:effectLst/>
                        </a:rPr>
                        <a:t> </a:t>
                      </a:r>
                      <a:r>
                        <a:rPr lang="en-US" sz="1100" dirty="0" smtClean="0">
                          <a:effectLst/>
                        </a:rPr>
                        <a:t>Providers Id</a:t>
                      </a:r>
                      <a:endParaRPr lang="en-IN" sz="1100" dirty="0">
                        <a:effectLst/>
                        <a:latin typeface="Calibri"/>
                        <a:ea typeface="Calibri"/>
                        <a:cs typeface="Times New Roman"/>
                      </a:endParaRPr>
                    </a:p>
                  </a:txBody>
                  <a:tcPr marL="68580" marR="68580" marT="0" marB="0"/>
                </a:tc>
              </a:tr>
              <a:tr h="244769">
                <a:tc>
                  <a:txBody>
                    <a:bodyPr/>
                    <a:lstStyle/>
                    <a:p>
                      <a:pPr>
                        <a:lnSpc>
                          <a:spcPct val="115000"/>
                        </a:lnSpc>
                        <a:spcAft>
                          <a:spcPts val="0"/>
                        </a:spcAft>
                      </a:pPr>
                      <a:r>
                        <a:rPr lang="en-US" sz="1100" dirty="0" err="1">
                          <a:effectLst/>
                        </a:rPr>
                        <a:t>First_Name</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varchar(128)</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Not Null</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rPr>
                        <a:t>His First</a:t>
                      </a:r>
                      <a:r>
                        <a:rPr lang="en-US" sz="1100" baseline="0" dirty="0" smtClean="0">
                          <a:effectLst/>
                        </a:rPr>
                        <a:t> </a:t>
                      </a:r>
                      <a:r>
                        <a:rPr lang="en-US" sz="1100" dirty="0" smtClean="0">
                          <a:effectLst/>
                        </a:rPr>
                        <a:t>Name</a:t>
                      </a:r>
                      <a:endParaRPr lang="en-IN" sz="1100" dirty="0">
                        <a:effectLst/>
                        <a:latin typeface="Calibri"/>
                        <a:ea typeface="Calibri"/>
                        <a:cs typeface="Times New Roman"/>
                      </a:endParaRPr>
                    </a:p>
                  </a:txBody>
                  <a:tcPr marL="68580" marR="68580" marT="0" marB="0"/>
                </a:tc>
              </a:tr>
              <a:tr h="232296">
                <a:tc>
                  <a:txBody>
                    <a:bodyPr/>
                    <a:lstStyle/>
                    <a:p>
                      <a:pPr>
                        <a:lnSpc>
                          <a:spcPct val="115000"/>
                        </a:lnSpc>
                        <a:spcAft>
                          <a:spcPts val="0"/>
                        </a:spcAft>
                      </a:pPr>
                      <a:r>
                        <a:rPr lang="en-US" sz="1100" dirty="0" err="1">
                          <a:effectLst/>
                        </a:rPr>
                        <a:t>Last_Name</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varchar(128)</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Not Null</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rPr>
                        <a:t>Last</a:t>
                      </a:r>
                      <a:r>
                        <a:rPr lang="en-US" sz="1100" baseline="0" dirty="0" smtClean="0">
                          <a:effectLst/>
                        </a:rPr>
                        <a:t> </a:t>
                      </a:r>
                      <a:r>
                        <a:rPr lang="en-US" sz="1100" dirty="0" smtClean="0">
                          <a:effectLst/>
                        </a:rPr>
                        <a:t>Name</a:t>
                      </a:r>
                      <a:endParaRPr lang="en-IN" sz="1100" dirty="0">
                        <a:effectLst/>
                        <a:latin typeface="Calibri"/>
                        <a:ea typeface="Calibri"/>
                        <a:cs typeface="Times New Roman"/>
                      </a:endParaRPr>
                    </a:p>
                  </a:txBody>
                  <a:tcPr marL="68580" marR="68580" marT="0" marB="0"/>
                </a:tc>
              </a:tr>
              <a:tr h="244769">
                <a:tc>
                  <a:txBody>
                    <a:bodyPr/>
                    <a:lstStyle/>
                    <a:p>
                      <a:pPr>
                        <a:lnSpc>
                          <a:spcPct val="115000"/>
                        </a:lnSpc>
                        <a:spcAft>
                          <a:spcPts val="0"/>
                        </a:spcAft>
                      </a:pPr>
                      <a:r>
                        <a:rPr lang="en-US" sz="1100" dirty="0" err="1">
                          <a:effectLst/>
                        </a:rPr>
                        <a:t>Company_Name</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varchar(128)</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Not Null</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rPr>
                        <a:t>Company</a:t>
                      </a:r>
                      <a:r>
                        <a:rPr lang="en-US" sz="1100" baseline="0" dirty="0" smtClean="0">
                          <a:effectLst/>
                        </a:rPr>
                        <a:t> </a:t>
                      </a:r>
                      <a:r>
                        <a:rPr lang="en-US" sz="1100" dirty="0" smtClean="0">
                          <a:effectLst/>
                        </a:rPr>
                        <a:t>Name</a:t>
                      </a:r>
                      <a:endParaRPr lang="en-IN" sz="1100" dirty="0">
                        <a:effectLst/>
                        <a:latin typeface="Calibri"/>
                        <a:ea typeface="Calibri"/>
                        <a:cs typeface="Times New Roman"/>
                      </a:endParaRPr>
                    </a:p>
                  </a:txBody>
                  <a:tcPr marL="68580" marR="68580" marT="0" marB="0"/>
                </a:tc>
              </a:tr>
              <a:tr h="232296">
                <a:tc>
                  <a:txBody>
                    <a:bodyPr/>
                    <a:lstStyle/>
                    <a:p>
                      <a:pPr>
                        <a:lnSpc>
                          <a:spcPct val="115000"/>
                        </a:lnSpc>
                        <a:spcAft>
                          <a:spcPts val="0"/>
                        </a:spcAft>
                      </a:pPr>
                      <a:r>
                        <a:rPr lang="en-US" sz="1100" dirty="0" err="1">
                          <a:effectLst/>
                        </a:rPr>
                        <a:t>Logo_Path</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varchar(MAX)</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Not Null</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rPr>
                        <a:t>Logo</a:t>
                      </a:r>
                      <a:r>
                        <a:rPr lang="en-US" sz="1100" baseline="0" dirty="0" smtClean="0">
                          <a:effectLst/>
                        </a:rPr>
                        <a:t> </a:t>
                      </a:r>
                      <a:r>
                        <a:rPr lang="en-US" sz="1100" dirty="0" smtClean="0">
                          <a:effectLst/>
                        </a:rPr>
                        <a:t>Path</a:t>
                      </a:r>
                      <a:endParaRPr lang="en-IN" sz="1100" dirty="0">
                        <a:effectLst/>
                        <a:latin typeface="Calibri"/>
                        <a:ea typeface="Calibri"/>
                        <a:cs typeface="Times New Roman"/>
                      </a:endParaRPr>
                    </a:p>
                  </a:txBody>
                  <a:tcPr marL="68580" marR="68580" marT="0" marB="0"/>
                </a:tc>
              </a:tr>
              <a:tr h="244769">
                <a:tc>
                  <a:txBody>
                    <a:bodyPr/>
                    <a:lstStyle/>
                    <a:p>
                      <a:pPr>
                        <a:lnSpc>
                          <a:spcPct val="115000"/>
                        </a:lnSpc>
                        <a:spcAft>
                          <a:spcPts val="0"/>
                        </a:spcAft>
                      </a:pPr>
                      <a:r>
                        <a:rPr lang="en-US" sz="1100" dirty="0">
                          <a:effectLst/>
                        </a:rPr>
                        <a:t>Website</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varchar(128)</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 Null</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a:effectLst/>
                        </a:rPr>
                        <a:t>Website</a:t>
                      </a:r>
                      <a:endParaRPr lang="en-IN" sz="1100" dirty="0">
                        <a:effectLst/>
                        <a:latin typeface="Calibri"/>
                        <a:ea typeface="Calibri"/>
                        <a:cs typeface="Times New Roman"/>
                      </a:endParaRPr>
                    </a:p>
                  </a:txBody>
                  <a:tcPr marL="68580" marR="68580" marT="0" marB="0"/>
                </a:tc>
              </a:tr>
              <a:tr h="232296">
                <a:tc>
                  <a:txBody>
                    <a:bodyPr/>
                    <a:lstStyle/>
                    <a:p>
                      <a:pPr>
                        <a:lnSpc>
                          <a:spcPct val="115000"/>
                        </a:lnSpc>
                        <a:spcAft>
                          <a:spcPts val="0"/>
                        </a:spcAft>
                      </a:pPr>
                      <a:r>
                        <a:rPr lang="en-US" sz="1100" dirty="0" err="1">
                          <a:effectLst/>
                        </a:rPr>
                        <a:t>Email_Id</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nvarchar(256)</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Not Null</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rPr>
                        <a:t>Email</a:t>
                      </a:r>
                      <a:r>
                        <a:rPr lang="en-US" sz="1100" baseline="0" dirty="0" smtClean="0">
                          <a:effectLst/>
                        </a:rPr>
                        <a:t> </a:t>
                      </a:r>
                      <a:r>
                        <a:rPr lang="en-US" sz="1100" dirty="0" smtClean="0">
                          <a:effectLst/>
                        </a:rPr>
                        <a:t>Id of service provider</a:t>
                      </a:r>
                      <a:endParaRPr lang="en-IN" sz="1100" dirty="0">
                        <a:effectLst/>
                        <a:latin typeface="Calibri"/>
                        <a:ea typeface="Calibri"/>
                        <a:cs typeface="Times New Roman"/>
                      </a:endParaRPr>
                    </a:p>
                  </a:txBody>
                  <a:tcPr marL="68580" marR="68580" marT="0" marB="0"/>
                </a:tc>
              </a:tr>
              <a:tr h="232296">
                <a:tc>
                  <a:txBody>
                    <a:bodyPr/>
                    <a:lstStyle/>
                    <a:p>
                      <a:pPr>
                        <a:lnSpc>
                          <a:spcPct val="115000"/>
                        </a:lnSpc>
                        <a:spcAft>
                          <a:spcPts val="0"/>
                        </a:spcAft>
                      </a:pPr>
                      <a:r>
                        <a:rPr lang="en-US" sz="1100" dirty="0" err="1">
                          <a:effectLst/>
                        </a:rPr>
                        <a:t>Current_Address</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nvarchar(256)</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Not Null</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err="1">
                          <a:effectLst/>
                        </a:rPr>
                        <a:t>Current_Address</a:t>
                      </a:r>
                      <a:endParaRPr lang="en-IN" sz="1100" dirty="0">
                        <a:effectLst/>
                        <a:latin typeface="Calibri"/>
                        <a:ea typeface="Calibri"/>
                        <a:cs typeface="Times New Roman"/>
                      </a:endParaRPr>
                    </a:p>
                  </a:txBody>
                  <a:tcPr marL="68580" marR="68580" marT="0" marB="0"/>
                </a:tc>
              </a:tr>
              <a:tr h="232296">
                <a:tc>
                  <a:txBody>
                    <a:bodyPr/>
                    <a:lstStyle/>
                    <a:p>
                      <a:pPr>
                        <a:lnSpc>
                          <a:spcPct val="115000"/>
                        </a:lnSpc>
                        <a:spcAft>
                          <a:spcPts val="0"/>
                        </a:spcAft>
                      </a:pPr>
                      <a:r>
                        <a:rPr lang="en-US" sz="1100" dirty="0" err="1">
                          <a:effectLst/>
                        </a:rPr>
                        <a:t>Permanent_Address</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nvarchar(256)</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 Null</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err="1">
                          <a:effectLst/>
                        </a:rPr>
                        <a:t>Permanent_Address</a:t>
                      </a:r>
                      <a:endParaRPr lang="en-IN" sz="1100" dirty="0">
                        <a:effectLst/>
                        <a:latin typeface="Calibri"/>
                        <a:ea typeface="Calibri"/>
                        <a:cs typeface="Times New Roman"/>
                      </a:endParaRPr>
                    </a:p>
                  </a:txBody>
                  <a:tcPr marL="68580" marR="68580" marT="0" marB="0"/>
                </a:tc>
              </a:tr>
              <a:tr h="232296">
                <a:tc>
                  <a:txBody>
                    <a:bodyPr/>
                    <a:lstStyle/>
                    <a:p>
                      <a:pPr>
                        <a:lnSpc>
                          <a:spcPct val="115000"/>
                        </a:lnSpc>
                        <a:spcAft>
                          <a:spcPts val="0"/>
                        </a:spcAft>
                      </a:pPr>
                      <a:r>
                        <a:rPr lang="en-US" sz="1100" dirty="0" err="1">
                          <a:effectLst/>
                        </a:rPr>
                        <a:t>Contact_No</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nvarchar(50)</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Not Null</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err="1">
                          <a:effectLst/>
                        </a:rPr>
                        <a:t>Contact_No</a:t>
                      </a:r>
                      <a:endParaRPr lang="en-IN" sz="1100" dirty="0">
                        <a:effectLst/>
                        <a:latin typeface="Calibri"/>
                        <a:ea typeface="Calibri"/>
                        <a:cs typeface="Times New Roman"/>
                      </a:endParaRPr>
                    </a:p>
                  </a:txBody>
                  <a:tcPr marL="68580" marR="68580" marT="0" marB="0"/>
                </a:tc>
              </a:tr>
              <a:tr h="232296">
                <a:tc>
                  <a:txBody>
                    <a:bodyPr/>
                    <a:lstStyle/>
                    <a:p>
                      <a:pPr>
                        <a:lnSpc>
                          <a:spcPct val="115000"/>
                        </a:lnSpc>
                        <a:spcAft>
                          <a:spcPts val="0"/>
                        </a:spcAft>
                      </a:pPr>
                      <a:r>
                        <a:rPr lang="en-US" sz="1100" dirty="0" err="1">
                          <a:effectLst/>
                        </a:rPr>
                        <a:t>Service_Center_no</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int</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Not Null</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err="1">
                          <a:effectLst/>
                        </a:rPr>
                        <a:t>Service_Center_no</a:t>
                      </a:r>
                      <a:endParaRPr lang="en-IN" sz="1100" dirty="0">
                        <a:effectLst/>
                        <a:latin typeface="Calibri"/>
                        <a:ea typeface="Calibri"/>
                        <a:cs typeface="Times New Roman"/>
                      </a:endParaRPr>
                    </a:p>
                  </a:txBody>
                  <a:tcPr marL="68580" marR="68580" marT="0" marB="0"/>
                </a:tc>
              </a:tr>
              <a:tr h="232296">
                <a:tc>
                  <a:txBody>
                    <a:bodyPr/>
                    <a:lstStyle/>
                    <a:p>
                      <a:pPr>
                        <a:lnSpc>
                          <a:spcPct val="115000"/>
                        </a:lnSpc>
                        <a:spcAft>
                          <a:spcPts val="0"/>
                        </a:spcAft>
                      </a:pPr>
                      <a:r>
                        <a:rPr lang="en-US" sz="1100" dirty="0" err="1">
                          <a:effectLst/>
                        </a:rPr>
                        <a:t>Added_By_admin</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varchar(50)</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Not Null</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err="1">
                          <a:effectLst/>
                        </a:rPr>
                        <a:t>Added_By_admin</a:t>
                      </a:r>
                      <a:endParaRPr lang="en-IN" sz="1100" dirty="0">
                        <a:effectLst/>
                        <a:latin typeface="Calibri"/>
                        <a:ea typeface="Calibri"/>
                        <a:cs typeface="Times New Roman"/>
                      </a:endParaRPr>
                    </a:p>
                  </a:txBody>
                  <a:tcPr marL="68580" marR="68580" marT="0" marB="0"/>
                </a:tc>
              </a:tr>
              <a:tr h="232296">
                <a:tc>
                  <a:txBody>
                    <a:bodyPr/>
                    <a:lstStyle/>
                    <a:p>
                      <a:pPr>
                        <a:lnSpc>
                          <a:spcPct val="115000"/>
                        </a:lnSpc>
                        <a:spcAft>
                          <a:spcPts val="0"/>
                        </a:spcAft>
                      </a:pPr>
                      <a:r>
                        <a:rPr lang="en-US" sz="1100" dirty="0" err="1">
                          <a:effectLst/>
                        </a:rPr>
                        <a:t>Add_Date</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datetime</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a:effectLst/>
                        </a:rPr>
                        <a:t> Null</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err="1">
                          <a:effectLst/>
                        </a:rPr>
                        <a:t>Add_Date</a:t>
                      </a:r>
                      <a:endParaRPr lang="en-IN"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3441411973"/>
      </p:ext>
    </p:extLst>
  </p:cSld>
  <p:clrMapOvr>
    <a:masterClrMapping/>
  </p:clrMapOvr>
  <p:transition spd="slow">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484584" y="458088"/>
            <a:ext cx="7543800" cy="7386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indent="228600" fontAlgn="base">
              <a:spcBef>
                <a:spcPct val="0"/>
              </a:spcBef>
              <a:spcAft>
                <a:spcPct val="0"/>
              </a:spcAft>
            </a:pPr>
            <a:r>
              <a:rPr kumimoji="0" lang="en-US" sz="14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Table Name: </a:t>
            </a:r>
            <a:r>
              <a:rPr kumimoji="0" lang="en-US" sz="1400" b="0" i="0" u="none" strike="noStrike" cap="none" normalizeH="0" baseline="0" dirty="0" err="1" smtClean="0">
                <a:ln>
                  <a:noFill/>
                </a:ln>
                <a:solidFill>
                  <a:srgbClr val="002060"/>
                </a:solidFill>
                <a:effectLst/>
                <a:latin typeface="Times New Roman" pitchFamily="18" charset="0"/>
                <a:ea typeface="Times New Roman" pitchFamily="18" charset="0"/>
                <a:cs typeface="Times New Roman" pitchFamily="18" charset="0"/>
              </a:rPr>
              <a:t>dbo</a:t>
            </a:r>
            <a:r>
              <a:rPr kumimoji="0" lang="en-US" sz="1400" b="0"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a:t>
            </a:r>
            <a:r>
              <a:rPr lang="en-US" sz="1400" dirty="0"/>
              <a:t> Service Provider </a:t>
            </a:r>
            <a:r>
              <a:rPr lang="en-US" sz="1400" dirty="0" smtClean="0"/>
              <a:t>Package</a:t>
            </a:r>
            <a:endParaRPr kumimoji="0" lang="en-US" sz="1400" b="0" i="0" u="none" strike="noStrike" cap="none" normalizeH="0" baseline="0" dirty="0" smtClean="0">
              <a:ln>
                <a:noFill/>
              </a:ln>
              <a:solidFill>
                <a:srgbClr val="002060"/>
              </a:solidFill>
              <a:effectLst/>
              <a:latin typeface="Times New Roman" pitchFamily="18" charset="0"/>
              <a:cs typeface="Times New Roman" pitchFamily="18" charset="0"/>
            </a:endParaRPr>
          </a:p>
          <a:p>
            <a:pPr lvl="0" indent="228600" eaLnBrk="0" fontAlgn="base" hangingPunct="0">
              <a:spcBef>
                <a:spcPct val="0"/>
              </a:spcBef>
              <a:spcAft>
                <a:spcPct val="0"/>
              </a:spcAft>
            </a:pPr>
            <a:r>
              <a:rPr kumimoji="0" lang="en-US" sz="14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 Primary key: </a:t>
            </a:r>
            <a:r>
              <a:rPr lang="en-US" sz="1400" dirty="0" err="1"/>
              <a:t>Package_Id</a:t>
            </a:r>
            <a:endParaRPr kumimoji="0" lang="en-US" sz="1400" b="0" i="0" u="none" strike="noStrike" cap="none" normalizeH="0" baseline="0" dirty="0" smtClean="0">
              <a:ln>
                <a:noFill/>
              </a:ln>
              <a:solidFill>
                <a:srgbClr val="002060"/>
              </a:solidFill>
              <a:effectLst/>
              <a:latin typeface="Times New Roman" pitchFamily="18" charset="0"/>
              <a:cs typeface="Times New Roman" pitchFamily="18" charset="0"/>
            </a:endParaRPr>
          </a:p>
          <a:p>
            <a:pPr lvl="0" indent="228600" eaLnBrk="0" fontAlgn="base" hangingPunct="0">
              <a:spcBef>
                <a:spcPct val="0"/>
              </a:spcBef>
              <a:spcAft>
                <a:spcPct val="0"/>
              </a:spcAft>
            </a:pPr>
            <a:r>
              <a:rPr kumimoji="0" lang="en-US" sz="14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 Description: </a:t>
            </a:r>
            <a:r>
              <a:rPr kumimoji="0" lang="en-US" sz="1400" b="0"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This table stores information about Service Providers</a:t>
            </a:r>
            <a:r>
              <a:rPr kumimoji="0" lang="en-US" sz="1400" b="0" i="0" u="none" strike="noStrike" cap="none" normalizeH="0" dirty="0" smtClean="0">
                <a:ln>
                  <a:noFill/>
                </a:ln>
                <a:solidFill>
                  <a:srgbClr val="002060"/>
                </a:solidFill>
                <a:effectLst/>
                <a:latin typeface="Times New Roman" pitchFamily="18" charset="0"/>
                <a:ea typeface="Times New Roman" pitchFamily="18" charset="0"/>
                <a:cs typeface="Times New Roman" pitchFamily="18" charset="0"/>
              </a:rPr>
              <a:t> package details.</a:t>
            </a:r>
            <a:endParaRPr kumimoji="0" lang="en-US" sz="1400" b="0" i="0" u="none" strike="noStrike" cap="none" normalizeH="0" baseline="0" dirty="0" smtClean="0">
              <a:ln>
                <a:noFill/>
              </a:ln>
              <a:solidFill>
                <a:srgbClr val="002060"/>
              </a:solidFill>
              <a:effectLst/>
              <a:latin typeface="Times New Roman" pitchFamily="18" charset="0"/>
              <a:cs typeface="Times New Roman"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015358141"/>
              </p:ext>
            </p:extLst>
          </p:nvPr>
        </p:nvGraphicFramePr>
        <p:xfrm>
          <a:off x="827585" y="1844824"/>
          <a:ext cx="7704857" cy="3479716"/>
        </p:xfrm>
        <a:graphic>
          <a:graphicData uri="http://schemas.openxmlformats.org/drawingml/2006/table">
            <a:tbl>
              <a:tblPr firstRow="1" firstCol="1" bandRow="1"/>
              <a:tblGrid>
                <a:gridCol w="2160239"/>
                <a:gridCol w="2005158"/>
                <a:gridCol w="1667250"/>
                <a:gridCol w="1872210"/>
              </a:tblGrid>
              <a:tr h="446305">
                <a:tc>
                  <a:txBody>
                    <a:bodyPr/>
                    <a:lstStyle/>
                    <a:p>
                      <a:pPr>
                        <a:lnSpc>
                          <a:spcPct val="115000"/>
                        </a:lnSpc>
                        <a:spcAft>
                          <a:spcPts val="0"/>
                        </a:spcAft>
                      </a:pPr>
                      <a:r>
                        <a:rPr lang="en-US" sz="1400" dirty="0">
                          <a:effectLst/>
                        </a:rPr>
                        <a:t>Column name</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400">
                          <a:effectLst/>
                        </a:rPr>
                        <a:t>Data Type</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400">
                          <a:effectLst/>
                        </a:rPr>
                        <a:t>Allow Nulls</a:t>
                      </a:r>
                      <a:endParaRPr lang="en-IN" sz="1100">
                        <a:effectLst/>
                        <a:latin typeface="Calibri"/>
                        <a:ea typeface="Calibri"/>
                        <a:cs typeface="Times New Roman"/>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100" b="1" dirty="0" smtClean="0">
                          <a:effectLst/>
                          <a:latin typeface="Times New Roman" pitchFamily="18" charset="0"/>
                          <a:cs typeface="Times New Roman" pitchFamily="18" charset="0"/>
                        </a:rPr>
                        <a:t>DESCRIPTION</a:t>
                      </a:r>
                      <a:endParaRPr lang="en-IN" sz="1100" dirty="0" smtClean="0">
                        <a:effectLst/>
                        <a:latin typeface="+mn-lt"/>
                        <a:ea typeface="Calibri"/>
                        <a:cs typeface="Times New Roman"/>
                      </a:endParaRPr>
                    </a:p>
                    <a:p>
                      <a:pPr>
                        <a:lnSpc>
                          <a:spcPct val="115000"/>
                        </a:lnSpc>
                        <a:spcAft>
                          <a:spcPts val="0"/>
                        </a:spcAft>
                      </a:pPr>
                      <a:endParaRPr lang="en-IN" sz="1100" dirty="0">
                        <a:effectLst/>
                        <a:latin typeface="Calibri"/>
                        <a:ea typeface="Calibri"/>
                        <a:cs typeface="Times New Roman"/>
                      </a:endParaRPr>
                    </a:p>
                  </a:txBody>
                  <a:tcPr marL="68580" marR="68580" marT="0" marB="0"/>
                </a:tc>
              </a:tr>
              <a:tr h="229644">
                <a:tc>
                  <a:txBody>
                    <a:bodyPr/>
                    <a:lstStyle/>
                    <a:p>
                      <a:pPr>
                        <a:lnSpc>
                          <a:spcPct val="115000"/>
                        </a:lnSpc>
                        <a:spcAft>
                          <a:spcPts val="0"/>
                        </a:spcAft>
                      </a:pPr>
                      <a:r>
                        <a:rPr lang="en-US" sz="1100" dirty="0" err="1">
                          <a:effectLst/>
                        </a:rPr>
                        <a:t>Package_Id</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int</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rPr>
                        <a:t>PK(Not Null)</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rPr>
                        <a:t>Service providers </a:t>
                      </a:r>
                      <a:r>
                        <a:rPr lang="en-US" sz="1100" dirty="0" err="1" smtClean="0">
                          <a:effectLst/>
                        </a:rPr>
                        <a:t>Package_Id</a:t>
                      </a:r>
                      <a:endParaRPr lang="en-IN" sz="1100" dirty="0">
                        <a:effectLst/>
                        <a:latin typeface="Calibri"/>
                        <a:ea typeface="Calibri"/>
                        <a:cs typeface="Times New Roman"/>
                      </a:endParaRPr>
                    </a:p>
                  </a:txBody>
                  <a:tcPr marL="68580" marR="68580" marT="0" marB="0"/>
                </a:tc>
              </a:tr>
              <a:tr h="237512">
                <a:tc>
                  <a:txBody>
                    <a:bodyPr/>
                    <a:lstStyle/>
                    <a:p>
                      <a:pPr>
                        <a:lnSpc>
                          <a:spcPct val="115000"/>
                        </a:lnSpc>
                        <a:spcAft>
                          <a:spcPts val="0"/>
                        </a:spcAft>
                      </a:pPr>
                      <a:r>
                        <a:rPr lang="en-US" sz="1100" dirty="0">
                          <a:effectLst/>
                        </a:rPr>
                        <a:t>Name</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err="1">
                          <a:effectLst/>
                        </a:rPr>
                        <a:t>varchar</a:t>
                      </a:r>
                      <a:r>
                        <a:rPr lang="en-US" sz="1100" dirty="0">
                          <a:effectLst/>
                        </a:rPr>
                        <a:t>(128)</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Not Null</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rPr>
                        <a:t>Package Name</a:t>
                      </a:r>
                      <a:endParaRPr lang="en-IN" sz="1100" dirty="0">
                        <a:effectLst/>
                        <a:latin typeface="Calibri"/>
                        <a:ea typeface="Calibri"/>
                        <a:cs typeface="Times New Roman"/>
                      </a:endParaRPr>
                    </a:p>
                  </a:txBody>
                  <a:tcPr marL="68580" marR="68580" marT="0" marB="0"/>
                </a:tc>
              </a:tr>
              <a:tr h="229644">
                <a:tc>
                  <a:txBody>
                    <a:bodyPr/>
                    <a:lstStyle/>
                    <a:p>
                      <a:pPr>
                        <a:lnSpc>
                          <a:spcPct val="115000"/>
                        </a:lnSpc>
                        <a:spcAft>
                          <a:spcPts val="0"/>
                        </a:spcAft>
                      </a:pPr>
                      <a:r>
                        <a:rPr lang="en-US" sz="1100" dirty="0">
                          <a:effectLst/>
                        </a:rPr>
                        <a:t>Amount</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decimal(18, 2)</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Not Null</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a:effectLst/>
                        </a:rPr>
                        <a:t>Amount</a:t>
                      </a:r>
                      <a:endParaRPr lang="en-IN" sz="1100" dirty="0">
                        <a:effectLst/>
                        <a:latin typeface="Calibri"/>
                        <a:ea typeface="Calibri"/>
                        <a:cs typeface="Times New Roman"/>
                      </a:endParaRPr>
                    </a:p>
                  </a:txBody>
                  <a:tcPr marL="68580" marR="68580" marT="0" marB="0"/>
                </a:tc>
              </a:tr>
              <a:tr h="237512">
                <a:tc>
                  <a:txBody>
                    <a:bodyPr/>
                    <a:lstStyle/>
                    <a:p>
                      <a:pPr>
                        <a:lnSpc>
                          <a:spcPct val="115000"/>
                        </a:lnSpc>
                        <a:spcAft>
                          <a:spcPts val="0"/>
                        </a:spcAft>
                      </a:pPr>
                      <a:r>
                        <a:rPr lang="en-US" sz="1100" dirty="0" err="1">
                          <a:effectLst/>
                        </a:rPr>
                        <a:t>BoatOnSell</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int</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 Null</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rPr>
                        <a:t>No of Boat On Sell</a:t>
                      </a:r>
                      <a:endParaRPr lang="en-IN" sz="1100" dirty="0">
                        <a:effectLst/>
                        <a:latin typeface="Calibri"/>
                        <a:ea typeface="Calibri"/>
                        <a:cs typeface="Times New Roman"/>
                      </a:endParaRPr>
                    </a:p>
                  </a:txBody>
                  <a:tcPr marL="68580" marR="68580" marT="0" marB="0"/>
                </a:tc>
              </a:tr>
              <a:tr h="229644">
                <a:tc>
                  <a:txBody>
                    <a:bodyPr/>
                    <a:lstStyle/>
                    <a:p>
                      <a:pPr>
                        <a:lnSpc>
                          <a:spcPct val="115000"/>
                        </a:lnSpc>
                        <a:spcAft>
                          <a:spcPts val="0"/>
                        </a:spcAft>
                      </a:pPr>
                      <a:r>
                        <a:rPr lang="en-US" sz="1100" dirty="0" err="1">
                          <a:effectLst/>
                        </a:rPr>
                        <a:t>BoatOnRent</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int</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Not Null</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rPr>
                        <a:t>No of Boat On Rent</a:t>
                      </a:r>
                      <a:endParaRPr lang="en-IN" sz="1100" dirty="0">
                        <a:effectLst/>
                        <a:latin typeface="Calibri"/>
                        <a:ea typeface="Calibri"/>
                        <a:cs typeface="Times New Roman"/>
                      </a:endParaRPr>
                    </a:p>
                  </a:txBody>
                  <a:tcPr marL="68580" marR="68580" marT="0" marB="0"/>
                </a:tc>
              </a:tr>
              <a:tr h="261947">
                <a:tc>
                  <a:txBody>
                    <a:bodyPr/>
                    <a:lstStyle/>
                    <a:p>
                      <a:pPr>
                        <a:lnSpc>
                          <a:spcPct val="115000"/>
                        </a:lnSpc>
                        <a:spcAft>
                          <a:spcPts val="0"/>
                        </a:spcAft>
                      </a:pPr>
                      <a:r>
                        <a:rPr lang="en-US" sz="1100" dirty="0" err="1">
                          <a:effectLst/>
                        </a:rPr>
                        <a:t>NoOfTourPackages</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int</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Not Null</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rPr>
                        <a:t>No Of Tour Packages</a:t>
                      </a:r>
                      <a:endParaRPr lang="en-IN" sz="1100" dirty="0">
                        <a:effectLst/>
                        <a:latin typeface="Calibri"/>
                        <a:ea typeface="Calibri"/>
                        <a:cs typeface="Times New Roman"/>
                      </a:endParaRPr>
                    </a:p>
                  </a:txBody>
                  <a:tcPr marL="68580" marR="68580" marT="0" marB="0"/>
                </a:tc>
              </a:tr>
              <a:tr h="229644">
                <a:tc>
                  <a:txBody>
                    <a:bodyPr/>
                    <a:lstStyle/>
                    <a:p>
                      <a:pPr>
                        <a:lnSpc>
                          <a:spcPct val="115000"/>
                        </a:lnSpc>
                        <a:spcAft>
                          <a:spcPts val="0"/>
                        </a:spcAft>
                      </a:pPr>
                      <a:r>
                        <a:rPr lang="en-US" sz="1100" dirty="0" err="1">
                          <a:effectLst/>
                        </a:rPr>
                        <a:t>PageArea</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varchar(128)</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Not Null</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rPr>
                        <a:t>Page Area</a:t>
                      </a:r>
                      <a:endParaRPr lang="en-IN" sz="1100" dirty="0">
                        <a:effectLst/>
                        <a:latin typeface="Calibri"/>
                        <a:ea typeface="Calibri"/>
                        <a:cs typeface="Times New Roman"/>
                      </a:endParaRPr>
                    </a:p>
                  </a:txBody>
                  <a:tcPr marL="68580" marR="68580" marT="0" marB="0"/>
                </a:tc>
              </a:tr>
              <a:tr h="229644">
                <a:tc>
                  <a:txBody>
                    <a:bodyPr/>
                    <a:lstStyle/>
                    <a:p>
                      <a:pPr>
                        <a:lnSpc>
                          <a:spcPct val="115000"/>
                        </a:lnSpc>
                        <a:spcAft>
                          <a:spcPts val="0"/>
                        </a:spcAft>
                      </a:pPr>
                      <a:r>
                        <a:rPr lang="en-US" sz="1100" dirty="0" err="1">
                          <a:effectLst/>
                        </a:rPr>
                        <a:t>ImagesPerAdds</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int</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Not Null</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rPr>
                        <a:t>Images Per Adds</a:t>
                      </a:r>
                      <a:endParaRPr lang="en-IN" sz="1100" dirty="0">
                        <a:effectLst/>
                        <a:latin typeface="Calibri"/>
                        <a:ea typeface="Calibri"/>
                        <a:cs typeface="Times New Roman"/>
                      </a:endParaRPr>
                    </a:p>
                  </a:txBody>
                  <a:tcPr marL="68580" marR="68580" marT="0" marB="0"/>
                </a:tc>
              </a:tr>
              <a:tr h="229644">
                <a:tc>
                  <a:txBody>
                    <a:bodyPr/>
                    <a:lstStyle/>
                    <a:p>
                      <a:pPr>
                        <a:lnSpc>
                          <a:spcPct val="115000"/>
                        </a:lnSpc>
                        <a:spcAft>
                          <a:spcPts val="0"/>
                        </a:spcAft>
                      </a:pPr>
                      <a:r>
                        <a:rPr lang="en-US" sz="1100" dirty="0" err="1">
                          <a:effectLst/>
                        </a:rPr>
                        <a:t>MaxVideos</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int</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Not Null</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rPr>
                        <a:t>Max Videos</a:t>
                      </a:r>
                      <a:endParaRPr lang="en-IN" sz="1100" dirty="0">
                        <a:effectLst/>
                        <a:latin typeface="Calibri"/>
                        <a:ea typeface="Calibri"/>
                        <a:cs typeface="Times New Roman"/>
                      </a:endParaRPr>
                    </a:p>
                  </a:txBody>
                  <a:tcPr marL="68580" marR="68580" marT="0" marB="0"/>
                </a:tc>
              </a:tr>
              <a:tr h="229644">
                <a:tc>
                  <a:txBody>
                    <a:bodyPr/>
                    <a:lstStyle/>
                    <a:p>
                      <a:pPr>
                        <a:lnSpc>
                          <a:spcPct val="115000"/>
                        </a:lnSpc>
                        <a:spcAft>
                          <a:spcPts val="0"/>
                        </a:spcAft>
                      </a:pPr>
                      <a:r>
                        <a:rPr lang="en-US" sz="1100" dirty="0" err="1">
                          <a:effectLst/>
                        </a:rPr>
                        <a:t>PackageRank</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int</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Not Null</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err="1">
                          <a:effectLst/>
                        </a:rPr>
                        <a:t>PackageRank</a:t>
                      </a:r>
                      <a:endParaRPr lang="en-IN" sz="1100" dirty="0">
                        <a:effectLst/>
                        <a:latin typeface="Calibri"/>
                        <a:ea typeface="Calibri"/>
                        <a:cs typeface="Times New Roman"/>
                      </a:endParaRPr>
                    </a:p>
                  </a:txBody>
                  <a:tcPr marL="68580" marR="68580" marT="0" marB="0"/>
                </a:tc>
              </a:tr>
              <a:tr h="229644">
                <a:tc>
                  <a:txBody>
                    <a:bodyPr/>
                    <a:lstStyle/>
                    <a:p>
                      <a:pPr>
                        <a:lnSpc>
                          <a:spcPct val="115000"/>
                        </a:lnSpc>
                        <a:spcAft>
                          <a:spcPts val="0"/>
                        </a:spcAft>
                      </a:pPr>
                      <a:r>
                        <a:rPr lang="en-US" sz="1100" dirty="0" err="1">
                          <a:effectLst/>
                        </a:rPr>
                        <a:t>OtherDescription</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nvarchar(1000)</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 Null</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rPr>
                        <a:t>Other Description</a:t>
                      </a:r>
                      <a:endParaRPr lang="en-IN" sz="1100" dirty="0">
                        <a:effectLst/>
                        <a:latin typeface="Calibri"/>
                        <a:ea typeface="Calibri"/>
                        <a:cs typeface="Times New Roman"/>
                      </a:endParaRPr>
                    </a:p>
                  </a:txBody>
                  <a:tcPr marL="68580" marR="68580" marT="0" marB="0"/>
                </a:tc>
              </a:tr>
              <a:tr h="229644">
                <a:tc>
                  <a:txBody>
                    <a:bodyPr/>
                    <a:lstStyle/>
                    <a:p>
                      <a:pPr>
                        <a:lnSpc>
                          <a:spcPct val="115000"/>
                        </a:lnSpc>
                        <a:spcAft>
                          <a:spcPts val="0"/>
                        </a:spcAft>
                      </a:pPr>
                      <a:r>
                        <a:rPr lang="en-US" sz="1100" dirty="0" err="1">
                          <a:effectLst/>
                        </a:rPr>
                        <a:t>AddedBy</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varchar(128)</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Not Null</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err="1">
                          <a:effectLst/>
                        </a:rPr>
                        <a:t>AddedBy</a:t>
                      </a:r>
                      <a:endParaRPr lang="en-IN" sz="1100" dirty="0">
                        <a:effectLst/>
                        <a:latin typeface="Calibri"/>
                        <a:ea typeface="Calibri"/>
                        <a:cs typeface="Times New Roman"/>
                      </a:endParaRPr>
                    </a:p>
                  </a:txBody>
                  <a:tcPr marL="68580" marR="68580" marT="0" marB="0"/>
                </a:tc>
              </a:tr>
              <a:tr h="229644">
                <a:tc>
                  <a:txBody>
                    <a:bodyPr/>
                    <a:lstStyle/>
                    <a:p>
                      <a:pPr>
                        <a:lnSpc>
                          <a:spcPct val="115000"/>
                        </a:lnSpc>
                        <a:spcAft>
                          <a:spcPts val="0"/>
                        </a:spcAft>
                      </a:pPr>
                      <a:r>
                        <a:rPr lang="en-US" sz="1100" dirty="0" err="1">
                          <a:effectLst/>
                        </a:rPr>
                        <a:t>AddeDate</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datetime</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a:effectLst/>
                        </a:rPr>
                        <a:t> Null</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err="1">
                          <a:effectLst/>
                        </a:rPr>
                        <a:t>AddeDate</a:t>
                      </a:r>
                      <a:endParaRPr lang="en-IN"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2704540253"/>
      </p:ext>
    </p:extLst>
  </p:cSld>
  <p:clrMapOvr>
    <a:masterClrMapping/>
  </p:clrMapOvr>
  <p:transition spd="slow">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156908537"/>
              </p:ext>
            </p:extLst>
          </p:nvPr>
        </p:nvGraphicFramePr>
        <p:xfrm>
          <a:off x="827584" y="1916832"/>
          <a:ext cx="7056784" cy="3240362"/>
        </p:xfrm>
        <a:graphic>
          <a:graphicData uri="http://schemas.openxmlformats.org/drawingml/2006/table">
            <a:tbl>
              <a:tblPr firstRow="1" firstCol="1" bandRow="1"/>
              <a:tblGrid>
                <a:gridCol w="2308837"/>
                <a:gridCol w="1582649"/>
                <a:gridCol w="1582649"/>
                <a:gridCol w="1582649"/>
              </a:tblGrid>
              <a:tr h="468663">
                <a:tc>
                  <a:txBody>
                    <a:bodyPr/>
                    <a:lstStyle/>
                    <a:p>
                      <a:pPr>
                        <a:lnSpc>
                          <a:spcPct val="115000"/>
                        </a:lnSpc>
                        <a:spcAft>
                          <a:spcPts val="0"/>
                        </a:spcAft>
                      </a:pPr>
                      <a:r>
                        <a:rPr lang="en-US" sz="1400" b="1" dirty="0">
                          <a:effectLst/>
                        </a:rPr>
                        <a:t>Column name</a:t>
                      </a:r>
                      <a:endParaRPr lang="en-IN" sz="1100" b="1" dirty="0">
                        <a:effectLst/>
                        <a:latin typeface="Calibri"/>
                        <a:ea typeface="Calibri"/>
                        <a:cs typeface="Times New Roman"/>
                      </a:endParaRPr>
                    </a:p>
                  </a:txBody>
                  <a:tcPr marL="68580" marR="68580" marT="0" marB="0"/>
                </a:tc>
                <a:tc>
                  <a:txBody>
                    <a:bodyPr/>
                    <a:lstStyle/>
                    <a:p>
                      <a:pPr>
                        <a:lnSpc>
                          <a:spcPct val="115000"/>
                        </a:lnSpc>
                        <a:spcAft>
                          <a:spcPts val="0"/>
                        </a:spcAft>
                      </a:pPr>
                      <a:r>
                        <a:rPr lang="en-US" sz="1400" b="1" dirty="0">
                          <a:effectLst/>
                        </a:rPr>
                        <a:t>Data Type</a:t>
                      </a:r>
                      <a:endParaRPr lang="en-IN" sz="1100" b="1" dirty="0">
                        <a:effectLst/>
                        <a:latin typeface="Calibri"/>
                        <a:ea typeface="Calibri"/>
                        <a:cs typeface="Times New Roman"/>
                      </a:endParaRPr>
                    </a:p>
                  </a:txBody>
                  <a:tcPr marL="68580" marR="68580" marT="0" marB="0"/>
                </a:tc>
                <a:tc>
                  <a:txBody>
                    <a:bodyPr/>
                    <a:lstStyle/>
                    <a:p>
                      <a:pPr>
                        <a:lnSpc>
                          <a:spcPct val="115000"/>
                        </a:lnSpc>
                        <a:spcAft>
                          <a:spcPts val="0"/>
                        </a:spcAft>
                      </a:pPr>
                      <a:r>
                        <a:rPr lang="en-US" sz="1400" b="1" dirty="0">
                          <a:effectLst/>
                        </a:rPr>
                        <a:t>Allow Nulls</a:t>
                      </a:r>
                      <a:endParaRPr lang="en-IN" sz="1100" b="1"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b="1" dirty="0" smtClean="0">
                          <a:effectLst/>
                          <a:latin typeface="Times New Roman" pitchFamily="18" charset="0"/>
                          <a:cs typeface="Times New Roman" pitchFamily="18" charset="0"/>
                        </a:rPr>
                        <a:t>DESCRIPTION</a:t>
                      </a:r>
                      <a:endParaRPr lang="en-IN" sz="1100" dirty="0">
                        <a:effectLst/>
                        <a:latin typeface="Calibri"/>
                        <a:ea typeface="Calibri"/>
                        <a:cs typeface="Times New Roman"/>
                      </a:endParaRPr>
                    </a:p>
                  </a:txBody>
                  <a:tcPr marL="68580" marR="68580" marT="0" marB="0"/>
                </a:tc>
              </a:tr>
              <a:tr h="272777">
                <a:tc>
                  <a:txBody>
                    <a:bodyPr/>
                    <a:lstStyle/>
                    <a:p>
                      <a:pPr>
                        <a:lnSpc>
                          <a:spcPct val="115000"/>
                        </a:lnSpc>
                        <a:spcAft>
                          <a:spcPts val="0"/>
                        </a:spcAft>
                      </a:pPr>
                      <a:r>
                        <a:rPr lang="en-IN" sz="1100" dirty="0" err="1" smtClean="0">
                          <a:effectLst/>
                          <a:latin typeface="Calibri"/>
                          <a:ea typeface="Calibri"/>
                          <a:cs typeface="Times New Roman"/>
                        </a:rPr>
                        <a:t>Booking_id</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IN" sz="1100" dirty="0" err="1" smtClean="0">
                          <a:effectLst/>
                          <a:latin typeface="Calibri"/>
                          <a:ea typeface="Calibri"/>
                          <a:cs typeface="Times New Roman"/>
                        </a:rPr>
                        <a:t>int</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IN" sz="1100" dirty="0" smtClean="0">
                          <a:effectLst/>
                          <a:latin typeface="+mn-lt"/>
                          <a:ea typeface="Calibri"/>
                          <a:cs typeface="Times New Roman"/>
                        </a:rPr>
                        <a:t>PK(not null)</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IN" sz="1100" dirty="0" smtClean="0">
                          <a:effectLst/>
                          <a:latin typeface="Calibri"/>
                          <a:ea typeface="Calibri"/>
                          <a:cs typeface="Times New Roman"/>
                        </a:rPr>
                        <a:t>Tour booking id</a:t>
                      </a:r>
                      <a:endParaRPr lang="en-IN" sz="1100" dirty="0">
                        <a:effectLst/>
                        <a:latin typeface="Calibri"/>
                        <a:ea typeface="Calibri"/>
                        <a:cs typeface="Times New Roman"/>
                      </a:endParaRPr>
                    </a:p>
                  </a:txBody>
                  <a:tcPr marL="68580" marR="68580" marT="0" marB="0"/>
                </a:tc>
              </a:tr>
              <a:tr h="272777">
                <a:tc>
                  <a:txBody>
                    <a:bodyPr/>
                    <a:lstStyle/>
                    <a:p>
                      <a:pPr>
                        <a:lnSpc>
                          <a:spcPct val="115000"/>
                        </a:lnSpc>
                        <a:spcAft>
                          <a:spcPts val="0"/>
                        </a:spcAft>
                      </a:pPr>
                      <a:r>
                        <a:rPr lang="en-US" sz="1100" dirty="0">
                          <a:effectLst/>
                        </a:rPr>
                        <a:t>Name</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varchar(128)</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Not Null</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rPr>
                        <a:t>Users</a:t>
                      </a:r>
                      <a:r>
                        <a:rPr lang="en-US" sz="1100" baseline="0" dirty="0" smtClean="0">
                          <a:effectLst/>
                        </a:rPr>
                        <a:t> </a:t>
                      </a:r>
                      <a:r>
                        <a:rPr lang="en-US" sz="1100" dirty="0" smtClean="0">
                          <a:effectLst/>
                        </a:rPr>
                        <a:t>Name</a:t>
                      </a:r>
                      <a:endParaRPr lang="en-IN" sz="1100" dirty="0">
                        <a:effectLst/>
                        <a:latin typeface="Calibri"/>
                        <a:ea typeface="Calibri"/>
                        <a:cs typeface="Times New Roman"/>
                      </a:endParaRPr>
                    </a:p>
                  </a:txBody>
                  <a:tcPr marL="68580" marR="68580" marT="0" marB="0"/>
                </a:tc>
              </a:tr>
              <a:tr h="287420">
                <a:tc>
                  <a:txBody>
                    <a:bodyPr/>
                    <a:lstStyle/>
                    <a:p>
                      <a:pPr>
                        <a:lnSpc>
                          <a:spcPct val="115000"/>
                        </a:lnSpc>
                        <a:spcAft>
                          <a:spcPts val="0"/>
                        </a:spcAft>
                      </a:pPr>
                      <a:r>
                        <a:rPr lang="en-US" sz="1100" dirty="0" err="1">
                          <a:effectLst/>
                        </a:rPr>
                        <a:t>Email_Id</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nvarchar(128)</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Not Null</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rPr>
                        <a:t>Users </a:t>
                      </a:r>
                      <a:r>
                        <a:rPr lang="en-US" sz="1100" dirty="0" err="1" smtClean="0">
                          <a:effectLst/>
                        </a:rPr>
                        <a:t>Email_Id</a:t>
                      </a:r>
                      <a:endParaRPr lang="en-IN" sz="1100" dirty="0">
                        <a:effectLst/>
                        <a:latin typeface="Calibri"/>
                        <a:ea typeface="Calibri"/>
                        <a:cs typeface="Times New Roman"/>
                      </a:endParaRPr>
                    </a:p>
                  </a:txBody>
                  <a:tcPr marL="68580" marR="68580" marT="0" marB="0"/>
                </a:tc>
              </a:tr>
              <a:tr h="272777">
                <a:tc>
                  <a:txBody>
                    <a:bodyPr/>
                    <a:lstStyle/>
                    <a:p>
                      <a:pPr>
                        <a:lnSpc>
                          <a:spcPct val="115000"/>
                        </a:lnSpc>
                        <a:spcAft>
                          <a:spcPts val="0"/>
                        </a:spcAft>
                      </a:pPr>
                      <a:r>
                        <a:rPr lang="en-US" sz="1100" dirty="0" err="1">
                          <a:effectLst/>
                        </a:rPr>
                        <a:t>Payment_Type</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varchar(128)</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Not Null</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err="1">
                          <a:effectLst/>
                        </a:rPr>
                        <a:t>Payment_Type</a:t>
                      </a:r>
                      <a:endParaRPr lang="en-IN" sz="1100" dirty="0">
                        <a:effectLst/>
                        <a:latin typeface="Calibri"/>
                        <a:ea typeface="Calibri"/>
                        <a:cs typeface="Times New Roman"/>
                      </a:endParaRPr>
                    </a:p>
                  </a:txBody>
                  <a:tcPr marL="68580" marR="68580" marT="0" marB="0"/>
                </a:tc>
              </a:tr>
              <a:tr h="287420">
                <a:tc>
                  <a:txBody>
                    <a:bodyPr/>
                    <a:lstStyle/>
                    <a:p>
                      <a:pPr>
                        <a:lnSpc>
                          <a:spcPct val="115000"/>
                        </a:lnSpc>
                        <a:spcAft>
                          <a:spcPts val="0"/>
                        </a:spcAft>
                      </a:pPr>
                      <a:r>
                        <a:rPr lang="en-US" sz="1100" dirty="0" err="1">
                          <a:effectLst/>
                        </a:rPr>
                        <a:t>Account_Type</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varchar(128)</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Not Null</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err="1">
                          <a:effectLst/>
                        </a:rPr>
                        <a:t>Account_Type</a:t>
                      </a:r>
                      <a:endParaRPr lang="en-IN" sz="1100" dirty="0">
                        <a:effectLst/>
                        <a:latin typeface="Calibri"/>
                        <a:ea typeface="Calibri"/>
                        <a:cs typeface="Times New Roman"/>
                      </a:endParaRPr>
                    </a:p>
                  </a:txBody>
                  <a:tcPr marL="68580" marR="68580" marT="0" marB="0"/>
                </a:tc>
              </a:tr>
              <a:tr h="272777">
                <a:tc>
                  <a:txBody>
                    <a:bodyPr/>
                    <a:lstStyle/>
                    <a:p>
                      <a:pPr>
                        <a:lnSpc>
                          <a:spcPct val="115000"/>
                        </a:lnSpc>
                        <a:spcAft>
                          <a:spcPts val="0"/>
                        </a:spcAft>
                      </a:pPr>
                      <a:r>
                        <a:rPr lang="en-US" sz="1100" dirty="0" err="1">
                          <a:effectLst/>
                        </a:rPr>
                        <a:t>Contact_no</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nvarchar(50)</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Not Null</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err="1">
                          <a:effectLst/>
                        </a:rPr>
                        <a:t>Contact_no</a:t>
                      </a:r>
                      <a:endParaRPr lang="en-IN" sz="1100" dirty="0">
                        <a:effectLst/>
                        <a:latin typeface="Calibri"/>
                        <a:ea typeface="Calibri"/>
                        <a:cs typeface="Times New Roman"/>
                      </a:endParaRPr>
                    </a:p>
                  </a:txBody>
                  <a:tcPr marL="68580" marR="68580" marT="0" marB="0"/>
                </a:tc>
              </a:tr>
              <a:tr h="287420">
                <a:tc>
                  <a:txBody>
                    <a:bodyPr/>
                    <a:lstStyle/>
                    <a:p>
                      <a:pPr>
                        <a:lnSpc>
                          <a:spcPct val="115000"/>
                        </a:lnSpc>
                        <a:spcAft>
                          <a:spcPts val="0"/>
                        </a:spcAft>
                      </a:pPr>
                      <a:r>
                        <a:rPr lang="en-US" sz="1100" dirty="0">
                          <a:effectLst/>
                        </a:rPr>
                        <a:t>Adults</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int</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Not Null</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rPr>
                        <a:t>Adults in family</a:t>
                      </a:r>
                      <a:endParaRPr lang="en-IN" sz="1100" dirty="0">
                        <a:effectLst/>
                        <a:latin typeface="Calibri"/>
                        <a:ea typeface="Calibri"/>
                        <a:cs typeface="Times New Roman"/>
                      </a:endParaRPr>
                    </a:p>
                  </a:txBody>
                  <a:tcPr marL="68580" marR="68580" marT="0" marB="0"/>
                </a:tc>
              </a:tr>
              <a:tr h="272777">
                <a:tc>
                  <a:txBody>
                    <a:bodyPr/>
                    <a:lstStyle/>
                    <a:p>
                      <a:pPr>
                        <a:lnSpc>
                          <a:spcPct val="115000"/>
                        </a:lnSpc>
                        <a:spcAft>
                          <a:spcPts val="0"/>
                        </a:spcAft>
                      </a:pPr>
                      <a:r>
                        <a:rPr lang="en-US" sz="1100" dirty="0" err="1">
                          <a:effectLst/>
                        </a:rPr>
                        <a:t>Childrens</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int</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Not Null</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err="1" smtClean="0">
                          <a:effectLst/>
                        </a:rPr>
                        <a:t>Childrens</a:t>
                      </a:r>
                      <a:r>
                        <a:rPr lang="en-US" sz="1100" dirty="0" smtClean="0">
                          <a:effectLst/>
                        </a:rPr>
                        <a:t> in family</a:t>
                      </a:r>
                      <a:endParaRPr lang="en-IN" sz="1100" dirty="0">
                        <a:effectLst/>
                        <a:latin typeface="Calibri"/>
                        <a:ea typeface="Calibri"/>
                        <a:cs typeface="Times New Roman"/>
                      </a:endParaRPr>
                    </a:p>
                  </a:txBody>
                  <a:tcPr marL="68580" marR="68580" marT="0" marB="0"/>
                </a:tc>
              </a:tr>
              <a:tr h="272777">
                <a:tc>
                  <a:txBody>
                    <a:bodyPr/>
                    <a:lstStyle/>
                    <a:p>
                      <a:pPr>
                        <a:lnSpc>
                          <a:spcPct val="115000"/>
                        </a:lnSpc>
                        <a:spcAft>
                          <a:spcPts val="0"/>
                        </a:spcAft>
                      </a:pPr>
                      <a:r>
                        <a:rPr lang="en-US" sz="1100" dirty="0">
                          <a:effectLst/>
                        </a:rPr>
                        <a:t>Address</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varchar(256)</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Not Null</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rPr>
                        <a:t>Address of user</a:t>
                      </a:r>
                      <a:endParaRPr lang="en-IN" sz="1100" dirty="0">
                        <a:effectLst/>
                        <a:latin typeface="Calibri"/>
                        <a:ea typeface="Calibri"/>
                        <a:cs typeface="Times New Roman"/>
                      </a:endParaRPr>
                    </a:p>
                  </a:txBody>
                  <a:tcPr marL="68580" marR="68580" marT="0" marB="0"/>
                </a:tc>
              </a:tr>
              <a:tr h="272777">
                <a:tc>
                  <a:txBody>
                    <a:bodyPr/>
                    <a:lstStyle/>
                    <a:p>
                      <a:pPr>
                        <a:lnSpc>
                          <a:spcPct val="115000"/>
                        </a:lnSpc>
                        <a:spcAft>
                          <a:spcPts val="0"/>
                        </a:spcAft>
                      </a:pPr>
                      <a:r>
                        <a:rPr lang="en-US" sz="1100" dirty="0" err="1">
                          <a:effectLst/>
                        </a:rPr>
                        <a:t>TDate</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datetime</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a:effectLst/>
                        </a:rPr>
                        <a:t>Not Null</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err="1">
                          <a:effectLst/>
                        </a:rPr>
                        <a:t>TDate</a:t>
                      </a:r>
                      <a:endParaRPr lang="en-IN" sz="1100" dirty="0">
                        <a:effectLst/>
                        <a:latin typeface="Calibri"/>
                        <a:ea typeface="Calibri"/>
                        <a:cs typeface="Times New Roman"/>
                      </a:endParaRPr>
                    </a:p>
                  </a:txBody>
                  <a:tcPr marL="68580" marR="68580" marT="0" marB="0"/>
                </a:tc>
              </a:tr>
            </a:tbl>
          </a:graphicData>
        </a:graphic>
      </p:graphicFrame>
      <p:sp>
        <p:nvSpPr>
          <p:cNvPr id="3" name="Rectangle 2"/>
          <p:cNvSpPr>
            <a:spLocks noChangeArrowheads="1"/>
          </p:cNvSpPr>
          <p:nvPr/>
        </p:nvSpPr>
        <p:spPr bwMode="auto">
          <a:xfrm>
            <a:off x="484584" y="458088"/>
            <a:ext cx="7543800" cy="7386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indent="228600" fontAlgn="base">
              <a:spcBef>
                <a:spcPct val="0"/>
              </a:spcBef>
              <a:spcAft>
                <a:spcPct val="0"/>
              </a:spcAft>
            </a:pPr>
            <a:r>
              <a:rPr kumimoji="0" lang="en-US" sz="14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Table Name: </a:t>
            </a:r>
            <a:r>
              <a:rPr kumimoji="0" lang="en-US" sz="1400" b="0" i="0" u="none" strike="noStrike" cap="none" normalizeH="0" baseline="0" dirty="0" err="1" smtClean="0">
                <a:ln>
                  <a:noFill/>
                </a:ln>
                <a:solidFill>
                  <a:srgbClr val="002060"/>
                </a:solidFill>
                <a:effectLst/>
                <a:latin typeface="Times New Roman" pitchFamily="18" charset="0"/>
                <a:ea typeface="Times New Roman" pitchFamily="18" charset="0"/>
                <a:cs typeface="Times New Roman" pitchFamily="18" charset="0"/>
              </a:rPr>
              <a:t>dbo</a:t>
            </a:r>
            <a:r>
              <a:rPr kumimoji="0" lang="en-US" sz="1400" b="0"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a:t>
            </a:r>
            <a:r>
              <a:rPr lang="en-US" sz="1400" dirty="0"/>
              <a:t> </a:t>
            </a:r>
            <a:r>
              <a:rPr lang="en-US" sz="1400" dirty="0" err="1" smtClean="0"/>
              <a:t>Tour_Booking</a:t>
            </a:r>
            <a:endParaRPr kumimoji="0" lang="en-US" sz="1400" b="0" i="0" u="none" strike="noStrike" cap="none" normalizeH="0" baseline="0" dirty="0" smtClean="0">
              <a:ln>
                <a:noFill/>
              </a:ln>
              <a:solidFill>
                <a:srgbClr val="002060"/>
              </a:solidFill>
              <a:effectLst/>
              <a:latin typeface="Times New Roman" pitchFamily="18" charset="0"/>
              <a:cs typeface="Times New Roman" pitchFamily="18" charset="0"/>
            </a:endParaRPr>
          </a:p>
          <a:p>
            <a:pPr lvl="0" indent="228600" eaLnBrk="0" fontAlgn="base" hangingPunct="0">
              <a:spcBef>
                <a:spcPct val="0"/>
              </a:spcBef>
              <a:spcAft>
                <a:spcPct val="0"/>
              </a:spcAft>
            </a:pPr>
            <a:r>
              <a:rPr kumimoji="0" lang="en-US" sz="14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 Primary key: </a:t>
            </a:r>
            <a:r>
              <a:rPr lang="en-IN" sz="1400" dirty="0" err="1">
                <a:ea typeface="Calibri"/>
                <a:cs typeface="Times New Roman"/>
              </a:rPr>
              <a:t>Booking_id</a:t>
            </a:r>
            <a:endParaRPr kumimoji="0" lang="en-US" sz="1400" b="0" i="0" u="none" strike="noStrike" cap="none" normalizeH="0" baseline="0" dirty="0" smtClean="0">
              <a:ln>
                <a:noFill/>
              </a:ln>
              <a:solidFill>
                <a:srgbClr val="002060"/>
              </a:solidFill>
              <a:effectLst/>
              <a:latin typeface="Times New Roman" pitchFamily="18" charset="0"/>
              <a:cs typeface="Times New Roman" pitchFamily="18" charset="0"/>
            </a:endParaRPr>
          </a:p>
          <a:p>
            <a:pPr lvl="0" indent="228600" eaLnBrk="0" fontAlgn="base" hangingPunct="0">
              <a:spcBef>
                <a:spcPct val="0"/>
              </a:spcBef>
              <a:spcAft>
                <a:spcPct val="0"/>
              </a:spcAft>
            </a:pPr>
            <a:r>
              <a:rPr kumimoji="0" lang="en-US" sz="14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 Description: </a:t>
            </a:r>
            <a:r>
              <a:rPr kumimoji="0" lang="en-US" sz="1400" b="0"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This table stores information about users tour booking</a:t>
            </a:r>
            <a:r>
              <a:rPr kumimoji="0" lang="en-US" sz="1400" b="0" i="0" u="none" strike="noStrike" cap="none" normalizeH="0" dirty="0" smtClean="0">
                <a:ln>
                  <a:noFill/>
                </a:ln>
                <a:solidFill>
                  <a:srgbClr val="002060"/>
                </a:solidFill>
                <a:effectLst/>
                <a:latin typeface="Times New Roman" pitchFamily="18" charset="0"/>
                <a:ea typeface="Times New Roman" pitchFamily="18" charset="0"/>
                <a:cs typeface="Times New Roman" pitchFamily="18" charset="0"/>
              </a:rPr>
              <a:t> details.</a:t>
            </a:r>
            <a:endParaRPr kumimoji="0" lang="en-US" sz="1400" b="0" i="0" u="none" strike="noStrike" cap="none" normalizeH="0" baseline="0" dirty="0" smtClean="0">
              <a:ln>
                <a:noFill/>
              </a:ln>
              <a:solidFill>
                <a:srgbClr val="002060"/>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2130752791"/>
      </p:ext>
    </p:extLst>
  </p:cSld>
  <p:clrMapOvr>
    <a:masterClrMapping/>
  </p:clrMapOvr>
  <p:transition spd="slow">
    <p:wip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484584" y="458088"/>
            <a:ext cx="7543800" cy="7386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228600" fontAlgn="base">
              <a:spcBef>
                <a:spcPct val="0"/>
              </a:spcBef>
              <a:spcAft>
                <a:spcPct val="0"/>
              </a:spcAft>
            </a:pPr>
            <a:r>
              <a:rPr kumimoji="0" lang="en-US" sz="14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Table Name: </a:t>
            </a:r>
            <a:r>
              <a:rPr kumimoji="0" lang="en-US" sz="1400" b="0" i="0" u="none" strike="noStrike" cap="none" normalizeH="0" baseline="0" dirty="0" err="1" smtClean="0">
                <a:ln>
                  <a:noFill/>
                </a:ln>
                <a:solidFill>
                  <a:srgbClr val="002060"/>
                </a:solidFill>
                <a:effectLst/>
                <a:latin typeface="Times New Roman" pitchFamily="18" charset="0"/>
                <a:ea typeface="Times New Roman" pitchFamily="18" charset="0"/>
                <a:cs typeface="Times New Roman" pitchFamily="18" charset="0"/>
              </a:rPr>
              <a:t>dbo</a:t>
            </a:r>
            <a:r>
              <a:rPr kumimoji="0" lang="en-US" sz="1400" b="0"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a:t>
            </a:r>
            <a:r>
              <a:rPr lang="en-US" sz="1400" dirty="0"/>
              <a:t> </a:t>
            </a:r>
            <a:r>
              <a:rPr lang="en-US" sz="1400" dirty="0" err="1" smtClean="0"/>
              <a:t>User_Table</a:t>
            </a:r>
            <a:endParaRPr kumimoji="0" lang="en-US" sz="1400" b="0" i="0" u="none" strike="noStrike" cap="none" normalizeH="0" baseline="0" dirty="0" smtClean="0">
              <a:ln>
                <a:noFill/>
              </a:ln>
              <a:solidFill>
                <a:srgbClr val="002060"/>
              </a:solidFill>
              <a:effectLst/>
              <a:latin typeface="Times New Roman" pitchFamily="18" charset="0"/>
              <a:cs typeface="Times New Roman" pitchFamily="18" charset="0"/>
            </a:endParaRPr>
          </a:p>
          <a:p>
            <a:pPr lvl="0" indent="228600" eaLnBrk="0" fontAlgn="base" hangingPunct="0">
              <a:spcBef>
                <a:spcPct val="0"/>
              </a:spcBef>
              <a:spcAft>
                <a:spcPct val="0"/>
              </a:spcAft>
            </a:pPr>
            <a:r>
              <a:rPr kumimoji="0" lang="en-US" sz="14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 Primary key: </a:t>
            </a:r>
            <a:r>
              <a:rPr lang="en-US" sz="1400" dirty="0"/>
              <a:t>ID</a:t>
            </a:r>
            <a:endParaRPr kumimoji="0" lang="en-US" sz="1400" b="0" i="0" u="none" strike="noStrike" cap="none" normalizeH="0" baseline="0" dirty="0" smtClean="0">
              <a:ln>
                <a:noFill/>
              </a:ln>
              <a:solidFill>
                <a:srgbClr val="002060"/>
              </a:solidFill>
              <a:effectLst/>
              <a:latin typeface="Times New Roman" pitchFamily="18" charset="0"/>
              <a:cs typeface="Times New Roman" pitchFamily="18" charset="0"/>
            </a:endParaRPr>
          </a:p>
          <a:p>
            <a:pPr lvl="0" indent="228600" eaLnBrk="0" fontAlgn="base" hangingPunct="0">
              <a:spcBef>
                <a:spcPct val="0"/>
              </a:spcBef>
              <a:spcAft>
                <a:spcPct val="0"/>
              </a:spcAft>
            </a:pPr>
            <a:r>
              <a:rPr kumimoji="0" lang="en-US" sz="14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 Description: </a:t>
            </a:r>
            <a:r>
              <a:rPr kumimoji="0" lang="en-US" sz="1400" b="0"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This table stores information about users </a:t>
            </a:r>
            <a:r>
              <a:rPr kumimoji="0" lang="en-US" sz="1400" b="0" i="0" u="none" strike="noStrike" cap="none" normalizeH="0" dirty="0" smtClean="0">
                <a:ln>
                  <a:noFill/>
                </a:ln>
                <a:solidFill>
                  <a:srgbClr val="002060"/>
                </a:solidFill>
                <a:effectLst/>
                <a:latin typeface="Times New Roman" pitchFamily="18" charset="0"/>
                <a:ea typeface="Times New Roman" pitchFamily="18" charset="0"/>
                <a:cs typeface="Times New Roman" pitchFamily="18" charset="0"/>
              </a:rPr>
              <a:t>details.</a:t>
            </a:r>
            <a:endParaRPr kumimoji="0" lang="en-US" sz="1400" b="0" i="0" u="none" strike="noStrike" cap="none" normalizeH="0" baseline="0" dirty="0" smtClean="0">
              <a:ln>
                <a:noFill/>
              </a:ln>
              <a:solidFill>
                <a:srgbClr val="002060"/>
              </a:solidFill>
              <a:effectLst/>
              <a:latin typeface="Times New Roman" pitchFamily="18" charset="0"/>
              <a:cs typeface="Times New Roman"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263629238"/>
              </p:ext>
            </p:extLst>
          </p:nvPr>
        </p:nvGraphicFramePr>
        <p:xfrm>
          <a:off x="899592" y="1916832"/>
          <a:ext cx="5876354" cy="3312368"/>
        </p:xfrm>
        <a:graphic>
          <a:graphicData uri="http://schemas.openxmlformats.org/drawingml/2006/table">
            <a:tbl>
              <a:tblPr firstRow="1" firstCol="1" bandRow="1"/>
              <a:tblGrid>
                <a:gridCol w="1370648"/>
                <a:gridCol w="1501902"/>
                <a:gridCol w="1501902"/>
                <a:gridCol w="1501902"/>
              </a:tblGrid>
              <a:tr h="410042">
                <a:tc>
                  <a:txBody>
                    <a:bodyPr/>
                    <a:lstStyle/>
                    <a:p>
                      <a:pPr>
                        <a:lnSpc>
                          <a:spcPct val="115000"/>
                        </a:lnSpc>
                        <a:spcAft>
                          <a:spcPts val="0"/>
                        </a:spcAft>
                      </a:pPr>
                      <a:r>
                        <a:rPr lang="en-US" sz="1400" b="1" dirty="0">
                          <a:effectLst/>
                        </a:rPr>
                        <a:t>Column name</a:t>
                      </a:r>
                      <a:endParaRPr lang="en-IN" sz="1100" b="1" dirty="0">
                        <a:effectLst/>
                        <a:latin typeface="Calibri"/>
                        <a:ea typeface="Calibri"/>
                        <a:cs typeface="Times New Roman"/>
                      </a:endParaRPr>
                    </a:p>
                  </a:txBody>
                  <a:tcPr marL="68580" marR="68580" marT="0" marB="0"/>
                </a:tc>
                <a:tc>
                  <a:txBody>
                    <a:bodyPr/>
                    <a:lstStyle/>
                    <a:p>
                      <a:pPr>
                        <a:lnSpc>
                          <a:spcPct val="115000"/>
                        </a:lnSpc>
                        <a:spcAft>
                          <a:spcPts val="0"/>
                        </a:spcAft>
                      </a:pPr>
                      <a:r>
                        <a:rPr lang="en-US" sz="1400" b="1" dirty="0">
                          <a:effectLst/>
                        </a:rPr>
                        <a:t>Data Type</a:t>
                      </a:r>
                      <a:endParaRPr lang="en-IN" sz="1100" b="1" dirty="0">
                        <a:effectLst/>
                        <a:latin typeface="Calibri"/>
                        <a:ea typeface="Calibri"/>
                        <a:cs typeface="Times New Roman"/>
                      </a:endParaRPr>
                    </a:p>
                  </a:txBody>
                  <a:tcPr marL="68580" marR="68580" marT="0" marB="0"/>
                </a:tc>
                <a:tc>
                  <a:txBody>
                    <a:bodyPr/>
                    <a:lstStyle/>
                    <a:p>
                      <a:pPr>
                        <a:lnSpc>
                          <a:spcPct val="115000"/>
                        </a:lnSpc>
                        <a:spcAft>
                          <a:spcPts val="0"/>
                        </a:spcAft>
                      </a:pPr>
                      <a:r>
                        <a:rPr lang="en-US" sz="1400" b="1" dirty="0">
                          <a:effectLst/>
                        </a:rPr>
                        <a:t>Allow Nulls</a:t>
                      </a:r>
                      <a:endParaRPr lang="en-IN" sz="1100" b="1"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b="1" dirty="0" smtClean="0">
                          <a:effectLst/>
                          <a:latin typeface="Times New Roman" pitchFamily="18" charset="0"/>
                          <a:cs typeface="Times New Roman" pitchFamily="18" charset="0"/>
                        </a:rPr>
                        <a:t>DESCRIPTION</a:t>
                      </a:r>
                      <a:endParaRPr lang="en-IN" sz="1100" dirty="0">
                        <a:effectLst/>
                        <a:latin typeface="Calibri"/>
                        <a:ea typeface="Calibri"/>
                        <a:cs typeface="Times New Roman"/>
                      </a:endParaRPr>
                    </a:p>
                  </a:txBody>
                  <a:tcPr marL="68580" marR="68580" marT="0" marB="0"/>
                </a:tc>
              </a:tr>
              <a:tr h="238657">
                <a:tc>
                  <a:txBody>
                    <a:bodyPr/>
                    <a:lstStyle/>
                    <a:p>
                      <a:pPr>
                        <a:lnSpc>
                          <a:spcPct val="115000"/>
                        </a:lnSpc>
                        <a:spcAft>
                          <a:spcPts val="0"/>
                        </a:spcAft>
                      </a:pPr>
                      <a:r>
                        <a:rPr lang="en-US" sz="1100" dirty="0">
                          <a:effectLst/>
                        </a:rPr>
                        <a:t>ID</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int</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rPr>
                        <a:t>PK(Not Null)</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rPr>
                        <a:t>Users ID</a:t>
                      </a:r>
                      <a:endParaRPr lang="en-IN" sz="1100" dirty="0">
                        <a:effectLst/>
                        <a:latin typeface="Calibri"/>
                        <a:ea typeface="Calibri"/>
                        <a:cs typeface="Times New Roman"/>
                      </a:endParaRPr>
                    </a:p>
                  </a:txBody>
                  <a:tcPr marL="68580" marR="68580" marT="0" marB="0"/>
                </a:tc>
              </a:tr>
              <a:tr h="251471">
                <a:tc>
                  <a:txBody>
                    <a:bodyPr/>
                    <a:lstStyle/>
                    <a:p>
                      <a:pPr>
                        <a:lnSpc>
                          <a:spcPct val="115000"/>
                        </a:lnSpc>
                        <a:spcAft>
                          <a:spcPts val="0"/>
                        </a:spcAft>
                      </a:pPr>
                      <a:r>
                        <a:rPr lang="en-US" sz="1100" dirty="0" err="1">
                          <a:effectLst/>
                        </a:rPr>
                        <a:t>First_Name</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varchar(128)</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a:effectLst/>
                        </a:rPr>
                        <a:t>Not Null</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rPr>
                        <a:t>Users </a:t>
                      </a:r>
                      <a:r>
                        <a:rPr lang="en-US" sz="1100" dirty="0" err="1" smtClean="0">
                          <a:effectLst/>
                        </a:rPr>
                        <a:t>First_Name</a:t>
                      </a:r>
                      <a:endParaRPr lang="en-IN" sz="1100" dirty="0">
                        <a:effectLst/>
                        <a:latin typeface="Calibri"/>
                        <a:ea typeface="Calibri"/>
                        <a:cs typeface="Times New Roman"/>
                      </a:endParaRPr>
                    </a:p>
                  </a:txBody>
                  <a:tcPr marL="68580" marR="68580" marT="0" marB="0"/>
                </a:tc>
              </a:tr>
              <a:tr h="238657">
                <a:tc>
                  <a:txBody>
                    <a:bodyPr/>
                    <a:lstStyle/>
                    <a:p>
                      <a:pPr>
                        <a:lnSpc>
                          <a:spcPct val="115000"/>
                        </a:lnSpc>
                        <a:spcAft>
                          <a:spcPts val="0"/>
                        </a:spcAft>
                      </a:pPr>
                      <a:r>
                        <a:rPr lang="en-US" sz="1100" dirty="0" err="1">
                          <a:effectLst/>
                        </a:rPr>
                        <a:t>Middle_Name</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varchar(128)</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a:effectLst/>
                        </a:rPr>
                        <a:t>Not Null</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err="1">
                          <a:effectLst/>
                        </a:rPr>
                        <a:t>Middle_Name</a:t>
                      </a:r>
                      <a:endParaRPr lang="en-IN" sz="1100" dirty="0">
                        <a:effectLst/>
                        <a:latin typeface="Calibri"/>
                        <a:ea typeface="Calibri"/>
                        <a:cs typeface="Times New Roman"/>
                      </a:endParaRPr>
                    </a:p>
                  </a:txBody>
                  <a:tcPr marL="68580" marR="68580" marT="0" marB="0"/>
                </a:tc>
              </a:tr>
              <a:tr h="251471">
                <a:tc>
                  <a:txBody>
                    <a:bodyPr/>
                    <a:lstStyle/>
                    <a:p>
                      <a:pPr>
                        <a:lnSpc>
                          <a:spcPct val="115000"/>
                        </a:lnSpc>
                        <a:spcAft>
                          <a:spcPts val="0"/>
                        </a:spcAft>
                      </a:pPr>
                      <a:r>
                        <a:rPr lang="en-US" sz="1100" dirty="0" err="1">
                          <a:effectLst/>
                        </a:rPr>
                        <a:t>Last_Name</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varchar(128)</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a:effectLst/>
                        </a:rPr>
                        <a:t>Not Null</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err="1">
                          <a:effectLst/>
                        </a:rPr>
                        <a:t>Last_Name</a:t>
                      </a:r>
                      <a:endParaRPr lang="en-IN" sz="1100" dirty="0">
                        <a:effectLst/>
                        <a:latin typeface="Calibri"/>
                        <a:ea typeface="Calibri"/>
                        <a:cs typeface="Times New Roman"/>
                      </a:endParaRPr>
                    </a:p>
                  </a:txBody>
                  <a:tcPr marL="68580" marR="68580" marT="0" marB="0"/>
                </a:tc>
              </a:tr>
              <a:tr h="238657">
                <a:tc>
                  <a:txBody>
                    <a:bodyPr/>
                    <a:lstStyle/>
                    <a:p>
                      <a:pPr>
                        <a:lnSpc>
                          <a:spcPct val="115000"/>
                        </a:lnSpc>
                        <a:spcAft>
                          <a:spcPts val="0"/>
                        </a:spcAft>
                      </a:pPr>
                      <a:r>
                        <a:rPr lang="en-US" sz="1100" dirty="0" err="1">
                          <a:effectLst/>
                        </a:rPr>
                        <a:t>Email_Id</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varchar(256)</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a:effectLst/>
                        </a:rPr>
                        <a:t>Not Null</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rPr>
                        <a:t>Email</a:t>
                      </a:r>
                      <a:r>
                        <a:rPr lang="en-US" sz="1100" baseline="0" dirty="0" smtClean="0">
                          <a:effectLst/>
                        </a:rPr>
                        <a:t> </a:t>
                      </a:r>
                      <a:r>
                        <a:rPr lang="en-US" sz="1100" dirty="0" smtClean="0">
                          <a:effectLst/>
                        </a:rPr>
                        <a:t>Id of users</a:t>
                      </a:r>
                      <a:endParaRPr lang="en-IN" sz="1100" dirty="0">
                        <a:effectLst/>
                        <a:latin typeface="Calibri"/>
                        <a:ea typeface="Calibri"/>
                        <a:cs typeface="Times New Roman"/>
                      </a:endParaRPr>
                    </a:p>
                  </a:txBody>
                  <a:tcPr marL="68580" marR="68580" marT="0" marB="0"/>
                </a:tc>
              </a:tr>
              <a:tr h="251471">
                <a:tc>
                  <a:txBody>
                    <a:bodyPr/>
                    <a:lstStyle/>
                    <a:p>
                      <a:pPr>
                        <a:lnSpc>
                          <a:spcPct val="115000"/>
                        </a:lnSpc>
                        <a:spcAft>
                          <a:spcPts val="0"/>
                        </a:spcAft>
                      </a:pPr>
                      <a:r>
                        <a:rPr lang="en-US" sz="1100" dirty="0" err="1">
                          <a:effectLst/>
                        </a:rPr>
                        <a:t>Current_Address</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varchar(256)</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a:effectLst/>
                        </a:rPr>
                        <a:t>Not Null</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rPr>
                        <a:t>Current</a:t>
                      </a:r>
                      <a:r>
                        <a:rPr lang="en-US" sz="1100" baseline="0" dirty="0" smtClean="0">
                          <a:effectLst/>
                        </a:rPr>
                        <a:t> </a:t>
                      </a:r>
                      <a:r>
                        <a:rPr lang="en-US" sz="1100" dirty="0" smtClean="0">
                          <a:effectLst/>
                        </a:rPr>
                        <a:t>Address</a:t>
                      </a:r>
                      <a:endParaRPr lang="en-IN" sz="1100" dirty="0">
                        <a:effectLst/>
                        <a:latin typeface="Calibri"/>
                        <a:ea typeface="Calibri"/>
                        <a:cs typeface="Times New Roman"/>
                      </a:endParaRPr>
                    </a:p>
                  </a:txBody>
                  <a:tcPr marL="68580" marR="68580" marT="0" marB="0"/>
                </a:tc>
              </a:tr>
              <a:tr h="238657">
                <a:tc>
                  <a:txBody>
                    <a:bodyPr/>
                    <a:lstStyle/>
                    <a:p>
                      <a:pPr>
                        <a:lnSpc>
                          <a:spcPct val="115000"/>
                        </a:lnSpc>
                        <a:spcAft>
                          <a:spcPts val="0"/>
                        </a:spcAft>
                      </a:pPr>
                      <a:r>
                        <a:rPr lang="en-US" sz="1100" dirty="0" err="1">
                          <a:effectLst/>
                        </a:rPr>
                        <a:t>Permanent_Address</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varchar(256)</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a:effectLst/>
                        </a:rPr>
                        <a:t>Not Null</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rPr>
                        <a:t>Permanent</a:t>
                      </a:r>
                      <a:r>
                        <a:rPr lang="en-US" sz="1100" baseline="0" dirty="0" smtClean="0">
                          <a:effectLst/>
                        </a:rPr>
                        <a:t> </a:t>
                      </a:r>
                      <a:r>
                        <a:rPr lang="en-US" sz="1100" dirty="0" smtClean="0">
                          <a:effectLst/>
                        </a:rPr>
                        <a:t>Address</a:t>
                      </a:r>
                      <a:endParaRPr lang="en-IN" sz="1100" dirty="0">
                        <a:effectLst/>
                        <a:latin typeface="Calibri"/>
                        <a:ea typeface="Calibri"/>
                        <a:cs typeface="Times New Roman"/>
                      </a:endParaRPr>
                    </a:p>
                  </a:txBody>
                  <a:tcPr marL="68580" marR="68580" marT="0" marB="0"/>
                </a:tc>
              </a:tr>
              <a:tr h="238657">
                <a:tc>
                  <a:txBody>
                    <a:bodyPr/>
                    <a:lstStyle/>
                    <a:p>
                      <a:pPr>
                        <a:lnSpc>
                          <a:spcPct val="115000"/>
                        </a:lnSpc>
                        <a:spcAft>
                          <a:spcPts val="0"/>
                        </a:spcAft>
                      </a:pPr>
                      <a:r>
                        <a:rPr lang="en-US" sz="1100" dirty="0">
                          <a:effectLst/>
                        </a:rPr>
                        <a:t>Dob</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datetime</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a:effectLst/>
                        </a:rPr>
                        <a:t>Not Null</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rPr>
                        <a:t>Dob of users</a:t>
                      </a:r>
                      <a:endParaRPr lang="en-IN" sz="1100" dirty="0">
                        <a:effectLst/>
                        <a:latin typeface="Calibri"/>
                        <a:ea typeface="Calibri"/>
                        <a:cs typeface="Times New Roman"/>
                      </a:endParaRPr>
                    </a:p>
                  </a:txBody>
                  <a:tcPr marL="68580" marR="68580" marT="0" marB="0"/>
                </a:tc>
              </a:tr>
              <a:tr h="238657">
                <a:tc>
                  <a:txBody>
                    <a:bodyPr/>
                    <a:lstStyle/>
                    <a:p>
                      <a:pPr>
                        <a:lnSpc>
                          <a:spcPct val="115000"/>
                        </a:lnSpc>
                        <a:spcAft>
                          <a:spcPts val="0"/>
                        </a:spcAft>
                      </a:pPr>
                      <a:r>
                        <a:rPr lang="en-US" sz="1100" dirty="0" err="1">
                          <a:effectLst/>
                        </a:rPr>
                        <a:t>Contact_no</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nvarchar(50)</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a:effectLst/>
                        </a:rPr>
                        <a:t>Not Null</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rPr>
                        <a:t>Contact</a:t>
                      </a:r>
                      <a:r>
                        <a:rPr lang="en-US" sz="1100" baseline="0" dirty="0" smtClean="0">
                          <a:effectLst/>
                        </a:rPr>
                        <a:t> </a:t>
                      </a:r>
                      <a:r>
                        <a:rPr lang="en-US" sz="1100" dirty="0" smtClean="0">
                          <a:effectLst/>
                        </a:rPr>
                        <a:t>no</a:t>
                      </a:r>
                      <a:endParaRPr lang="en-IN" sz="1100" dirty="0">
                        <a:effectLst/>
                        <a:latin typeface="Calibri"/>
                        <a:ea typeface="Calibri"/>
                        <a:cs typeface="Times New Roman"/>
                      </a:endParaRPr>
                    </a:p>
                  </a:txBody>
                  <a:tcPr marL="68580" marR="68580" marT="0" marB="0"/>
                </a:tc>
              </a:tr>
              <a:tr h="238657">
                <a:tc>
                  <a:txBody>
                    <a:bodyPr/>
                    <a:lstStyle/>
                    <a:p>
                      <a:pPr>
                        <a:lnSpc>
                          <a:spcPct val="115000"/>
                        </a:lnSpc>
                        <a:spcAft>
                          <a:spcPts val="0"/>
                        </a:spcAft>
                      </a:pPr>
                      <a:r>
                        <a:rPr lang="en-US" sz="1100" dirty="0" err="1">
                          <a:effectLst/>
                        </a:rPr>
                        <a:t>Country_Id</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int</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rPr>
                        <a:t>FK(Not Null)</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rPr>
                        <a:t>Country</a:t>
                      </a:r>
                      <a:r>
                        <a:rPr lang="en-US" sz="1100" baseline="0" dirty="0" smtClean="0">
                          <a:effectLst/>
                        </a:rPr>
                        <a:t> </a:t>
                      </a:r>
                      <a:r>
                        <a:rPr lang="en-US" sz="1100" dirty="0" smtClean="0">
                          <a:effectLst/>
                        </a:rPr>
                        <a:t>Id</a:t>
                      </a:r>
                      <a:endParaRPr lang="en-IN" sz="1100" dirty="0">
                        <a:effectLst/>
                        <a:latin typeface="Calibri"/>
                        <a:ea typeface="Calibri"/>
                        <a:cs typeface="Times New Roman"/>
                      </a:endParaRPr>
                    </a:p>
                  </a:txBody>
                  <a:tcPr marL="68580" marR="68580" marT="0" marB="0"/>
                </a:tc>
              </a:tr>
              <a:tr h="238657">
                <a:tc>
                  <a:txBody>
                    <a:bodyPr/>
                    <a:lstStyle/>
                    <a:p>
                      <a:pPr>
                        <a:lnSpc>
                          <a:spcPct val="115000"/>
                        </a:lnSpc>
                        <a:spcAft>
                          <a:spcPts val="0"/>
                        </a:spcAft>
                      </a:pPr>
                      <a:r>
                        <a:rPr lang="en-US" sz="1100" dirty="0" err="1">
                          <a:effectLst/>
                        </a:rPr>
                        <a:t>State_Id</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int</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rPr>
                        <a:t>FK(Not Null)</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rPr>
                        <a:t>State</a:t>
                      </a:r>
                      <a:r>
                        <a:rPr lang="en-US" sz="1100" baseline="0" dirty="0" smtClean="0">
                          <a:effectLst/>
                        </a:rPr>
                        <a:t> </a:t>
                      </a:r>
                      <a:r>
                        <a:rPr lang="en-US" sz="1100" dirty="0" smtClean="0">
                          <a:effectLst/>
                        </a:rPr>
                        <a:t>Id</a:t>
                      </a:r>
                      <a:endParaRPr lang="en-IN" sz="1100" dirty="0">
                        <a:effectLst/>
                        <a:latin typeface="Calibri"/>
                        <a:ea typeface="Calibri"/>
                        <a:cs typeface="Times New Roman"/>
                      </a:endParaRPr>
                    </a:p>
                  </a:txBody>
                  <a:tcPr marL="68580" marR="68580" marT="0" marB="0"/>
                </a:tc>
              </a:tr>
              <a:tr h="238657">
                <a:tc>
                  <a:txBody>
                    <a:bodyPr/>
                    <a:lstStyle/>
                    <a:p>
                      <a:pPr>
                        <a:lnSpc>
                          <a:spcPct val="115000"/>
                        </a:lnSpc>
                        <a:spcAft>
                          <a:spcPts val="0"/>
                        </a:spcAft>
                      </a:pPr>
                      <a:r>
                        <a:rPr lang="en-US" sz="1100" dirty="0" err="1">
                          <a:effectLst/>
                        </a:rPr>
                        <a:t>City_Id</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err="1">
                          <a:effectLst/>
                        </a:rPr>
                        <a:t>int</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rPr>
                        <a:t>FK(Not Null)</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rPr>
                        <a:t>City</a:t>
                      </a:r>
                      <a:r>
                        <a:rPr lang="en-US" sz="1100" baseline="0" dirty="0" smtClean="0">
                          <a:effectLst/>
                        </a:rPr>
                        <a:t> </a:t>
                      </a:r>
                      <a:r>
                        <a:rPr lang="en-US" sz="1100" dirty="0" smtClean="0">
                          <a:effectLst/>
                        </a:rPr>
                        <a:t>Id</a:t>
                      </a:r>
                      <a:endParaRPr lang="en-IN"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2729660225"/>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96753"/>
            <a:ext cx="8229600" cy="4929411"/>
          </a:xfrm>
        </p:spPr>
        <p:txBody>
          <a:bodyPr>
            <a:normAutofit/>
          </a:bodyPr>
          <a:lstStyle/>
          <a:p>
            <a:r>
              <a:rPr lang="en-IN" sz="2000" dirty="0">
                <a:latin typeface="Times New Roman" pitchFamily="18" charset="0"/>
                <a:cs typeface="Times New Roman" pitchFamily="18" charset="0"/>
              </a:rPr>
              <a:t>Euclid helps organizations to realize ways to address their business problems. Listening is key to getting it right. We work closely with and are accountable to our customers' business stakeholders, enabling us to deliver an optimal result. </a:t>
            </a:r>
            <a:r>
              <a:rPr lang="en-IN" sz="2000" dirty="0" smtClean="0">
                <a:latin typeface="Times New Roman" pitchFamily="18" charset="0"/>
                <a:cs typeface="Times New Roman" pitchFamily="18" charset="0"/>
              </a:rPr>
              <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We </a:t>
            </a:r>
            <a:r>
              <a:rPr lang="en-IN" sz="2000" dirty="0">
                <a:latin typeface="Times New Roman" pitchFamily="18" charset="0"/>
                <a:cs typeface="Times New Roman" pitchFamily="18" charset="0"/>
              </a:rPr>
              <a:t>combine the right people, processes and tools so that each solution—and the documentation that supports it—is achieved with flexibility, commitment and clarity. Euclid's approach enables us to be our customers’ trusted adviser for technology solutions—from vision to realization and operation</a:t>
            </a:r>
            <a:r>
              <a:rPr lang="en-IN" sz="2000" dirty="0" smtClean="0">
                <a:latin typeface="Times New Roman" pitchFamily="18" charset="0"/>
                <a:cs typeface="Times New Roman" pitchFamily="18" charset="0"/>
              </a:rPr>
              <a:t>.</a:t>
            </a:r>
          </a:p>
          <a:p>
            <a:r>
              <a:rPr lang="en-IN" sz="2000" dirty="0">
                <a:latin typeface="Times New Roman" pitchFamily="18" charset="0"/>
                <a:cs typeface="Times New Roman" pitchFamily="18" charset="0"/>
              </a:rPr>
              <a:t>Our proven project management methodology ensures that industry best practices are complemented with solutions that fit our customers’ business requirements. Consistent quality and service is ensured with our repeatable engagement model, quality endorsed processes, and use of industry standards and best practices. We understand it's our customer's solution, and we work with them to deliver it.</a:t>
            </a:r>
          </a:p>
        </p:txBody>
      </p:sp>
      <p:sp>
        <p:nvSpPr>
          <p:cNvPr id="2" name="Title 1"/>
          <p:cNvSpPr>
            <a:spLocks noGrp="1"/>
          </p:cNvSpPr>
          <p:nvPr>
            <p:ph type="title"/>
          </p:nvPr>
        </p:nvSpPr>
        <p:spPr/>
        <p:txBody>
          <a:bodyPr>
            <a:normAutofit fontScale="90000"/>
          </a:bodyPr>
          <a:lstStyle/>
          <a:p>
            <a:pPr lvl="0"/>
            <a:r>
              <a:rPr lang="en-IN" b="1" u="sng" dirty="0">
                <a:latin typeface="Algerian" pitchFamily="82" charset="0"/>
              </a:rPr>
              <a:t>Company Introduction</a:t>
            </a:r>
            <a:r>
              <a:rPr lang="en-IN" dirty="0"/>
              <a:t/>
            </a:r>
            <a:br>
              <a:rPr lang="en-IN" dirty="0"/>
            </a:br>
            <a:endParaRPr lang="en-IN" dirty="0"/>
          </a:p>
        </p:txBody>
      </p:sp>
    </p:spTree>
    <p:extLst>
      <p:ext uri="{BB962C8B-B14F-4D97-AF65-F5344CB8AC3E}">
        <p14:creationId xmlns:p14="http://schemas.microsoft.com/office/powerpoint/2010/main" val="198440485"/>
      </p:ext>
    </p:extLst>
  </p:cSld>
  <p:clrMapOvr>
    <a:masterClrMapping/>
  </p:clrMapOvr>
  <p:transition spd="slow">
    <p:wip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484584" y="458088"/>
            <a:ext cx="7543800" cy="7386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indent="228600" fontAlgn="base">
              <a:spcBef>
                <a:spcPct val="0"/>
              </a:spcBef>
              <a:spcAft>
                <a:spcPct val="0"/>
              </a:spcAft>
            </a:pPr>
            <a:r>
              <a:rPr kumimoji="0" lang="en-US" sz="14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Table Name: </a:t>
            </a:r>
            <a:r>
              <a:rPr kumimoji="0" lang="en-US" sz="1400" b="0" i="0" u="none" strike="noStrike" cap="none" normalizeH="0" baseline="0" dirty="0" err="1" smtClean="0">
                <a:ln>
                  <a:noFill/>
                </a:ln>
                <a:solidFill>
                  <a:srgbClr val="002060"/>
                </a:solidFill>
                <a:effectLst/>
                <a:latin typeface="Times New Roman" pitchFamily="18" charset="0"/>
                <a:ea typeface="Times New Roman" pitchFamily="18" charset="0"/>
                <a:cs typeface="Times New Roman" pitchFamily="18" charset="0"/>
              </a:rPr>
              <a:t>dbo</a:t>
            </a:r>
            <a:r>
              <a:rPr kumimoji="0" lang="en-US" sz="1400" b="0"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a:t>
            </a:r>
            <a:r>
              <a:rPr lang="en-US" sz="1400" dirty="0"/>
              <a:t> </a:t>
            </a:r>
            <a:r>
              <a:rPr lang="en-US" sz="1400" dirty="0" err="1" smtClean="0"/>
              <a:t>Login_Log</a:t>
            </a:r>
            <a:endParaRPr kumimoji="0" lang="en-US" sz="1400" b="0" i="0" u="none" strike="noStrike" cap="none" normalizeH="0" baseline="0" dirty="0" smtClean="0">
              <a:ln>
                <a:noFill/>
              </a:ln>
              <a:solidFill>
                <a:srgbClr val="002060"/>
              </a:solidFill>
              <a:effectLst/>
              <a:latin typeface="Times New Roman" pitchFamily="18" charset="0"/>
              <a:cs typeface="Times New Roman" pitchFamily="18" charset="0"/>
            </a:endParaRPr>
          </a:p>
          <a:p>
            <a:pPr lvl="0" indent="228600" eaLnBrk="0" fontAlgn="base" hangingPunct="0">
              <a:spcBef>
                <a:spcPct val="0"/>
              </a:spcBef>
              <a:spcAft>
                <a:spcPct val="0"/>
              </a:spcAft>
            </a:pPr>
            <a:r>
              <a:rPr kumimoji="0" lang="en-US" sz="14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 Primary key: </a:t>
            </a:r>
            <a:r>
              <a:rPr lang="en-US" sz="1400" dirty="0"/>
              <a:t>ID</a:t>
            </a:r>
            <a:endParaRPr kumimoji="0" lang="en-US" sz="1400" b="0" i="0" u="none" strike="noStrike" cap="none" normalizeH="0" baseline="0" dirty="0" smtClean="0">
              <a:ln>
                <a:noFill/>
              </a:ln>
              <a:solidFill>
                <a:srgbClr val="002060"/>
              </a:solidFill>
              <a:effectLst/>
              <a:latin typeface="Times New Roman" pitchFamily="18" charset="0"/>
              <a:cs typeface="Times New Roman" pitchFamily="18" charset="0"/>
            </a:endParaRPr>
          </a:p>
          <a:p>
            <a:pPr lvl="0" indent="228600" eaLnBrk="0" fontAlgn="base" hangingPunct="0">
              <a:spcBef>
                <a:spcPct val="0"/>
              </a:spcBef>
              <a:spcAft>
                <a:spcPct val="0"/>
              </a:spcAft>
            </a:pPr>
            <a:r>
              <a:rPr kumimoji="0" lang="en-US" sz="14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 Description: </a:t>
            </a:r>
            <a:r>
              <a:rPr kumimoji="0" lang="en-US" sz="1400" b="0"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This table stores information about login </a:t>
            </a:r>
            <a:r>
              <a:rPr kumimoji="0" lang="en-US" sz="1400" b="0" i="0" u="none" strike="noStrike" cap="none" normalizeH="0" dirty="0" smtClean="0">
                <a:ln>
                  <a:noFill/>
                </a:ln>
                <a:solidFill>
                  <a:srgbClr val="002060"/>
                </a:solidFill>
                <a:effectLst/>
                <a:latin typeface="Times New Roman" pitchFamily="18" charset="0"/>
                <a:ea typeface="Times New Roman" pitchFamily="18" charset="0"/>
                <a:cs typeface="Times New Roman" pitchFamily="18" charset="0"/>
              </a:rPr>
              <a:t>details.</a:t>
            </a:r>
            <a:endParaRPr kumimoji="0" lang="en-US" sz="1400" b="0" i="0" u="none" strike="noStrike" cap="none" normalizeH="0" baseline="0" dirty="0" smtClean="0">
              <a:ln>
                <a:noFill/>
              </a:ln>
              <a:solidFill>
                <a:srgbClr val="002060"/>
              </a:solidFill>
              <a:effectLst/>
              <a:latin typeface="Times New Roman" pitchFamily="18" charset="0"/>
              <a:cs typeface="Times New Roman"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03274840"/>
              </p:ext>
            </p:extLst>
          </p:nvPr>
        </p:nvGraphicFramePr>
        <p:xfrm>
          <a:off x="1115617" y="2060849"/>
          <a:ext cx="5688633" cy="2232248"/>
        </p:xfrm>
        <a:graphic>
          <a:graphicData uri="http://schemas.openxmlformats.org/drawingml/2006/table">
            <a:tbl>
              <a:tblPr firstRow="1" firstCol="1" bandRow="1"/>
              <a:tblGrid>
                <a:gridCol w="1768764"/>
                <a:gridCol w="1306623"/>
                <a:gridCol w="1101077"/>
                <a:gridCol w="1512169"/>
              </a:tblGrid>
              <a:tr h="555251">
                <a:tc>
                  <a:txBody>
                    <a:bodyPr/>
                    <a:lstStyle/>
                    <a:p>
                      <a:pPr>
                        <a:lnSpc>
                          <a:spcPct val="115000"/>
                        </a:lnSpc>
                        <a:spcAft>
                          <a:spcPts val="0"/>
                        </a:spcAft>
                      </a:pPr>
                      <a:r>
                        <a:rPr lang="en-US" sz="1400" dirty="0">
                          <a:effectLst/>
                        </a:rPr>
                        <a:t>Column name</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400">
                          <a:effectLst/>
                        </a:rPr>
                        <a:t>Data Type</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400">
                          <a:effectLst/>
                        </a:rPr>
                        <a:t>Allow Nulls</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b="1" dirty="0" smtClean="0">
                          <a:effectLst/>
                          <a:latin typeface="Times New Roman" pitchFamily="18" charset="0"/>
                          <a:cs typeface="Times New Roman" pitchFamily="18" charset="0"/>
                        </a:rPr>
                        <a:t>DESCRIPTION</a:t>
                      </a:r>
                      <a:endParaRPr lang="en-IN" sz="1100" dirty="0">
                        <a:effectLst/>
                        <a:latin typeface="Calibri"/>
                        <a:ea typeface="Calibri"/>
                        <a:cs typeface="Times New Roman"/>
                      </a:endParaRPr>
                    </a:p>
                  </a:txBody>
                  <a:tcPr marL="68580" marR="68580" marT="0" marB="0"/>
                </a:tc>
              </a:tr>
              <a:tr h="323173">
                <a:tc>
                  <a:txBody>
                    <a:bodyPr/>
                    <a:lstStyle/>
                    <a:p>
                      <a:pPr>
                        <a:lnSpc>
                          <a:spcPct val="115000"/>
                        </a:lnSpc>
                        <a:spcAft>
                          <a:spcPts val="0"/>
                        </a:spcAft>
                      </a:pPr>
                      <a:r>
                        <a:rPr lang="en-US" sz="1100" dirty="0">
                          <a:effectLst/>
                        </a:rPr>
                        <a:t>Id</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int</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rPr>
                        <a:t>PK(Not Null)</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rPr>
                        <a:t> Log in Id</a:t>
                      </a:r>
                      <a:endParaRPr lang="en-IN" sz="1100" dirty="0">
                        <a:effectLst/>
                        <a:latin typeface="Calibri"/>
                        <a:ea typeface="Calibri"/>
                        <a:cs typeface="Times New Roman"/>
                      </a:endParaRPr>
                    </a:p>
                  </a:txBody>
                  <a:tcPr marL="68580" marR="68580" marT="0" marB="0"/>
                </a:tc>
              </a:tr>
              <a:tr h="340526">
                <a:tc>
                  <a:txBody>
                    <a:bodyPr/>
                    <a:lstStyle/>
                    <a:p>
                      <a:pPr>
                        <a:lnSpc>
                          <a:spcPct val="115000"/>
                        </a:lnSpc>
                        <a:spcAft>
                          <a:spcPts val="0"/>
                        </a:spcAft>
                      </a:pPr>
                      <a:r>
                        <a:rPr lang="en-US" sz="1100" dirty="0" err="1">
                          <a:effectLst/>
                        </a:rPr>
                        <a:t>Log_In_Time</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datetime</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Not Null</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rPr>
                        <a:t>Users Log</a:t>
                      </a:r>
                      <a:r>
                        <a:rPr lang="en-US" sz="1100" baseline="0" dirty="0" smtClean="0">
                          <a:effectLst/>
                        </a:rPr>
                        <a:t> </a:t>
                      </a:r>
                      <a:r>
                        <a:rPr lang="en-US" sz="1100" dirty="0" smtClean="0">
                          <a:effectLst/>
                        </a:rPr>
                        <a:t>In</a:t>
                      </a:r>
                      <a:r>
                        <a:rPr lang="en-US" sz="1100" baseline="0" dirty="0" smtClean="0">
                          <a:effectLst/>
                        </a:rPr>
                        <a:t> </a:t>
                      </a:r>
                      <a:r>
                        <a:rPr lang="en-US" sz="1100" dirty="0" smtClean="0">
                          <a:effectLst/>
                        </a:rPr>
                        <a:t>Time</a:t>
                      </a:r>
                      <a:endParaRPr lang="en-IN" sz="1100" dirty="0">
                        <a:effectLst/>
                        <a:latin typeface="Calibri"/>
                        <a:ea typeface="Calibri"/>
                        <a:cs typeface="Times New Roman"/>
                      </a:endParaRPr>
                    </a:p>
                  </a:txBody>
                  <a:tcPr marL="68580" marR="68580" marT="0" marB="0"/>
                </a:tc>
              </a:tr>
              <a:tr h="349599">
                <a:tc>
                  <a:txBody>
                    <a:bodyPr/>
                    <a:lstStyle/>
                    <a:p>
                      <a:pPr>
                        <a:lnSpc>
                          <a:spcPct val="115000"/>
                        </a:lnSpc>
                        <a:spcAft>
                          <a:spcPts val="0"/>
                        </a:spcAft>
                      </a:pPr>
                      <a:r>
                        <a:rPr lang="en-US" sz="1100" dirty="0" err="1">
                          <a:effectLst/>
                        </a:rPr>
                        <a:t>Log_Out_Time</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datetime</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Not Null</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rPr>
                        <a:t>Users Log Out Time</a:t>
                      </a:r>
                      <a:endParaRPr lang="en-IN" sz="1100" dirty="0">
                        <a:effectLst/>
                        <a:latin typeface="Calibri"/>
                        <a:ea typeface="Calibri"/>
                        <a:cs typeface="Times New Roman"/>
                      </a:endParaRPr>
                    </a:p>
                  </a:txBody>
                  <a:tcPr marL="68580" marR="68580" marT="0" marB="0"/>
                </a:tc>
              </a:tr>
              <a:tr h="340526">
                <a:tc>
                  <a:txBody>
                    <a:bodyPr/>
                    <a:lstStyle/>
                    <a:p>
                      <a:pPr>
                        <a:lnSpc>
                          <a:spcPct val="115000"/>
                        </a:lnSpc>
                        <a:spcAft>
                          <a:spcPts val="0"/>
                        </a:spcAft>
                      </a:pPr>
                      <a:r>
                        <a:rPr lang="en-US" sz="1100" dirty="0" err="1">
                          <a:effectLst/>
                        </a:rPr>
                        <a:t>Ip_Address</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nchar(50)</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Not Null</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err="1" smtClean="0">
                          <a:effectLst/>
                        </a:rPr>
                        <a:t>Ip</a:t>
                      </a:r>
                      <a:r>
                        <a:rPr lang="en-US" sz="1100" dirty="0" smtClean="0">
                          <a:effectLst/>
                        </a:rPr>
                        <a:t> Address</a:t>
                      </a:r>
                      <a:endParaRPr lang="en-IN" sz="1100" dirty="0">
                        <a:effectLst/>
                        <a:latin typeface="Calibri"/>
                        <a:ea typeface="Calibri"/>
                        <a:cs typeface="Times New Roman"/>
                      </a:endParaRPr>
                    </a:p>
                  </a:txBody>
                  <a:tcPr marL="68580" marR="68580" marT="0" marB="0"/>
                </a:tc>
              </a:tr>
              <a:tr h="323173">
                <a:tc>
                  <a:txBody>
                    <a:bodyPr/>
                    <a:lstStyle/>
                    <a:p>
                      <a:pPr>
                        <a:lnSpc>
                          <a:spcPct val="115000"/>
                        </a:lnSpc>
                        <a:spcAft>
                          <a:spcPts val="0"/>
                        </a:spcAft>
                      </a:pPr>
                      <a:r>
                        <a:rPr lang="en-US" sz="1100" dirty="0" err="1">
                          <a:effectLst/>
                        </a:rPr>
                        <a:t>User_Id</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int</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smtClean="0">
                          <a:effectLst/>
                        </a:rPr>
                        <a:t>FK(Not Null)</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err="1">
                          <a:effectLst/>
                        </a:rPr>
                        <a:t>User_Id</a:t>
                      </a:r>
                      <a:endParaRPr lang="en-IN"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2998212277"/>
      </p:ext>
    </p:extLst>
  </p:cSld>
  <p:clrMapOvr>
    <a:masterClrMapping/>
  </p:clrMapOvr>
  <p:transition spd="slow">
    <p:wip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2" y="836712"/>
            <a:ext cx="9143999" cy="6021288"/>
          </a:xfrm>
          <a:prstGeom prst="rect">
            <a:avLst/>
          </a:prstGeom>
          <a:noFill/>
          <a:ln w="9525">
            <a:noFill/>
            <a:miter lim="800000"/>
            <a:headEnd/>
            <a:tailEnd/>
          </a:ln>
        </p:spPr>
      </p:pic>
      <p:sp>
        <p:nvSpPr>
          <p:cNvPr id="3" name="TextBox 2"/>
          <p:cNvSpPr txBox="1"/>
          <p:nvPr/>
        </p:nvSpPr>
        <p:spPr>
          <a:xfrm>
            <a:off x="1600200" y="457201"/>
            <a:ext cx="5334000" cy="584775"/>
          </a:xfrm>
          <a:prstGeom prst="rect">
            <a:avLst/>
          </a:prstGeom>
          <a:noFill/>
        </p:spPr>
        <p:txBody>
          <a:bodyPr wrap="square" rtlCol="0">
            <a:spAutoFit/>
          </a:bodyPr>
          <a:lstStyle/>
          <a:p>
            <a:r>
              <a:rPr lang="en-US" sz="1600" b="1" dirty="0" smtClean="0">
                <a:latin typeface="Times New Roman" pitchFamily="18" charset="0"/>
                <a:cs typeface="Times New Roman" pitchFamily="18" charset="0"/>
              </a:rPr>
              <a:t>                                         Admin Login</a:t>
            </a:r>
            <a:endParaRPr lang="en-IN" sz="1600" dirty="0">
              <a:latin typeface="Times New Roman" pitchFamily="18" charset="0"/>
              <a:cs typeface="Times New Roman" pitchFamily="18" charset="0"/>
            </a:endParaRPr>
          </a:p>
          <a:p>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2545059172"/>
      </p:ext>
    </p:extLst>
  </p:cSld>
  <p:clrMapOvr>
    <a:masterClrMapping/>
  </p:clrMapOvr>
  <p:transition spd="slow">
    <p:wip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0" y="764704"/>
            <a:ext cx="9144000" cy="6093296"/>
          </a:xfrm>
          <a:prstGeom prst="rect">
            <a:avLst/>
          </a:prstGeom>
          <a:noFill/>
          <a:ln w="9525">
            <a:noFill/>
            <a:miter lim="800000"/>
            <a:headEnd/>
            <a:tailEnd/>
          </a:ln>
        </p:spPr>
      </p:pic>
      <p:sp>
        <p:nvSpPr>
          <p:cNvPr id="3" name="TextBox 2"/>
          <p:cNvSpPr txBox="1"/>
          <p:nvPr/>
        </p:nvSpPr>
        <p:spPr>
          <a:xfrm>
            <a:off x="1600200" y="457201"/>
            <a:ext cx="5334000" cy="584775"/>
          </a:xfrm>
          <a:prstGeom prst="rect">
            <a:avLst/>
          </a:prstGeom>
          <a:noFill/>
        </p:spPr>
        <p:txBody>
          <a:bodyPr wrap="square" rtlCol="0">
            <a:spAutoFit/>
          </a:bodyPr>
          <a:lstStyle/>
          <a:p>
            <a:r>
              <a:rPr lang="en-US" sz="1600" b="1" dirty="0" smtClean="0">
                <a:latin typeface="Times New Roman" pitchFamily="18" charset="0"/>
                <a:cs typeface="Times New Roman" pitchFamily="18" charset="0"/>
              </a:rPr>
              <a:t>                                        Add Country(Validation)</a:t>
            </a:r>
            <a:endParaRPr lang="en-IN" sz="1600" dirty="0">
              <a:latin typeface="Times New Roman" pitchFamily="18" charset="0"/>
              <a:cs typeface="Times New Roman" pitchFamily="18" charset="0"/>
            </a:endParaRPr>
          </a:p>
          <a:p>
            <a:r>
              <a:rPr lang="en-IN" sz="1600" dirty="0" smtClean="0">
                <a:latin typeface="Times New Roman" pitchFamily="18" charset="0"/>
                <a:cs typeface="Times New Roman" pitchFamily="18" charset="0"/>
              </a:rPr>
              <a:t>c</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3572534864"/>
      </p:ext>
    </p:extLst>
  </p:cSld>
  <p:clrMapOvr>
    <a:masterClrMapping/>
  </p:clrMapOvr>
  <p:transition spd="slow">
    <p:wip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0" y="980729"/>
            <a:ext cx="9144000" cy="5877273"/>
          </a:xfrm>
          <a:prstGeom prst="rect">
            <a:avLst/>
          </a:prstGeom>
          <a:noFill/>
          <a:ln w="9525">
            <a:noFill/>
            <a:miter lim="800000"/>
            <a:headEnd/>
            <a:tailEnd/>
          </a:ln>
        </p:spPr>
      </p:pic>
      <p:sp>
        <p:nvSpPr>
          <p:cNvPr id="3" name="TextBox 2"/>
          <p:cNvSpPr txBox="1"/>
          <p:nvPr/>
        </p:nvSpPr>
        <p:spPr>
          <a:xfrm>
            <a:off x="1600200" y="457201"/>
            <a:ext cx="5334000" cy="584775"/>
          </a:xfrm>
          <a:prstGeom prst="rect">
            <a:avLst/>
          </a:prstGeom>
          <a:noFill/>
        </p:spPr>
        <p:txBody>
          <a:bodyPr wrap="square" rtlCol="0">
            <a:spAutoFit/>
          </a:bodyPr>
          <a:lstStyle/>
          <a:p>
            <a:r>
              <a:rPr lang="en-US" sz="1600" b="1" dirty="0" smtClean="0">
                <a:latin typeface="Times New Roman" pitchFamily="18" charset="0"/>
                <a:cs typeface="Times New Roman" pitchFamily="18" charset="0"/>
              </a:rPr>
              <a:t>                                        Add Country</a:t>
            </a:r>
            <a:endParaRPr lang="en-IN" sz="1600" dirty="0">
              <a:latin typeface="Times New Roman" pitchFamily="18" charset="0"/>
              <a:cs typeface="Times New Roman" pitchFamily="18" charset="0"/>
            </a:endParaRPr>
          </a:p>
          <a:p>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1470249585"/>
      </p:ext>
    </p:extLst>
  </p:cSld>
  <p:clrMapOvr>
    <a:masterClrMapping/>
  </p:clrMapOvr>
  <p:transition spd="slow">
    <p:wip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0" y="1340768"/>
            <a:ext cx="9144000" cy="5517232"/>
          </a:xfrm>
          <a:prstGeom prst="rect">
            <a:avLst/>
          </a:prstGeom>
          <a:noFill/>
          <a:ln w="9525">
            <a:noFill/>
            <a:miter lim="800000"/>
            <a:headEnd/>
            <a:tailEnd/>
          </a:ln>
        </p:spPr>
      </p:pic>
      <p:sp>
        <p:nvSpPr>
          <p:cNvPr id="3" name="TextBox 2"/>
          <p:cNvSpPr txBox="1"/>
          <p:nvPr/>
        </p:nvSpPr>
        <p:spPr>
          <a:xfrm>
            <a:off x="1600200" y="457201"/>
            <a:ext cx="5334000" cy="584775"/>
          </a:xfrm>
          <a:prstGeom prst="rect">
            <a:avLst/>
          </a:prstGeom>
          <a:noFill/>
        </p:spPr>
        <p:txBody>
          <a:bodyPr wrap="square" rtlCol="0">
            <a:spAutoFit/>
          </a:bodyPr>
          <a:lstStyle/>
          <a:p>
            <a:r>
              <a:rPr lang="en-US" sz="1600" b="1" dirty="0" smtClean="0">
                <a:latin typeface="Times New Roman" pitchFamily="18" charset="0"/>
                <a:cs typeface="Times New Roman" pitchFamily="18" charset="0"/>
              </a:rPr>
              <a:t>                                        Add State</a:t>
            </a:r>
            <a:endParaRPr lang="en-IN" sz="1600" dirty="0">
              <a:latin typeface="Times New Roman" pitchFamily="18" charset="0"/>
              <a:cs typeface="Times New Roman" pitchFamily="18" charset="0"/>
            </a:endParaRPr>
          </a:p>
          <a:p>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2169571242"/>
      </p:ext>
    </p:extLst>
  </p:cSld>
  <p:clrMapOvr>
    <a:masterClrMapping/>
  </p:clrMapOvr>
  <p:transition spd="slow">
    <p:wip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0" y="908721"/>
            <a:ext cx="9144000" cy="5949280"/>
          </a:xfrm>
          <a:prstGeom prst="rect">
            <a:avLst/>
          </a:prstGeom>
          <a:noFill/>
          <a:ln w="9525">
            <a:noFill/>
            <a:miter lim="800000"/>
            <a:headEnd/>
            <a:tailEnd/>
          </a:ln>
        </p:spPr>
      </p:pic>
      <p:sp>
        <p:nvSpPr>
          <p:cNvPr id="3" name="TextBox 2"/>
          <p:cNvSpPr txBox="1"/>
          <p:nvPr/>
        </p:nvSpPr>
        <p:spPr>
          <a:xfrm>
            <a:off x="1600200" y="457201"/>
            <a:ext cx="5334000" cy="584775"/>
          </a:xfrm>
          <a:prstGeom prst="rect">
            <a:avLst/>
          </a:prstGeom>
          <a:noFill/>
        </p:spPr>
        <p:txBody>
          <a:bodyPr wrap="square" rtlCol="0">
            <a:spAutoFit/>
          </a:bodyPr>
          <a:lstStyle/>
          <a:p>
            <a:r>
              <a:rPr lang="en-US" sz="1600" b="1" dirty="0" smtClean="0">
                <a:latin typeface="Times New Roman" pitchFamily="18" charset="0"/>
                <a:cs typeface="Times New Roman" pitchFamily="18" charset="0"/>
              </a:rPr>
              <a:t>                                        City Detail Form</a:t>
            </a:r>
            <a:endParaRPr lang="en-IN" sz="1600" dirty="0">
              <a:latin typeface="Times New Roman" pitchFamily="18" charset="0"/>
              <a:cs typeface="Times New Roman" pitchFamily="18" charset="0"/>
            </a:endParaRPr>
          </a:p>
          <a:p>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585630752"/>
      </p:ext>
    </p:extLst>
  </p:cSld>
  <p:clrMapOvr>
    <a:masterClrMapping/>
  </p:clrMapOvr>
  <p:transition spd="slow">
    <p:wip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0" y="1041976"/>
            <a:ext cx="9144000" cy="5816025"/>
          </a:xfrm>
          <a:prstGeom prst="rect">
            <a:avLst/>
          </a:prstGeom>
          <a:noFill/>
          <a:ln w="9525">
            <a:noFill/>
            <a:miter lim="800000"/>
            <a:headEnd/>
            <a:tailEnd/>
          </a:ln>
        </p:spPr>
      </p:pic>
      <p:sp>
        <p:nvSpPr>
          <p:cNvPr id="3" name="TextBox 2"/>
          <p:cNvSpPr txBox="1"/>
          <p:nvPr/>
        </p:nvSpPr>
        <p:spPr>
          <a:xfrm>
            <a:off x="1600200" y="457201"/>
            <a:ext cx="5334000" cy="584775"/>
          </a:xfrm>
          <a:prstGeom prst="rect">
            <a:avLst/>
          </a:prstGeom>
          <a:noFill/>
        </p:spPr>
        <p:txBody>
          <a:bodyPr wrap="square" rtlCol="0">
            <a:spAutoFit/>
          </a:bodyPr>
          <a:lstStyle/>
          <a:p>
            <a:r>
              <a:rPr lang="en-US" sz="1600" b="1" dirty="0" smtClean="0">
                <a:latin typeface="Times New Roman" pitchFamily="18" charset="0"/>
                <a:cs typeface="Times New Roman" pitchFamily="18" charset="0"/>
              </a:rPr>
              <a:t>                                        Boat Extras Details</a:t>
            </a:r>
            <a:endParaRPr lang="en-IN" sz="1600" dirty="0">
              <a:latin typeface="Times New Roman" pitchFamily="18" charset="0"/>
              <a:cs typeface="Times New Roman" pitchFamily="18" charset="0"/>
            </a:endParaRPr>
          </a:p>
          <a:p>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2870462586"/>
      </p:ext>
    </p:extLst>
  </p:cSld>
  <p:clrMapOvr>
    <a:masterClrMapping/>
  </p:clrMapOvr>
  <p:transition spd="slow">
    <p:wip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0" y="908721"/>
            <a:ext cx="9144000" cy="5949280"/>
          </a:xfrm>
          <a:prstGeom prst="rect">
            <a:avLst/>
          </a:prstGeom>
          <a:noFill/>
          <a:ln w="9525">
            <a:noFill/>
            <a:miter lim="800000"/>
            <a:headEnd/>
            <a:tailEnd/>
          </a:ln>
        </p:spPr>
      </p:pic>
      <p:sp>
        <p:nvSpPr>
          <p:cNvPr id="3" name="TextBox 2"/>
          <p:cNvSpPr txBox="1"/>
          <p:nvPr/>
        </p:nvSpPr>
        <p:spPr>
          <a:xfrm>
            <a:off x="1600200" y="457201"/>
            <a:ext cx="5334000" cy="584775"/>
          </a:xfrm>
          <a:prstGeom prst="rect">
            <a:avLst/>
          </a:prstGeom>
          <a:noFill/>
        </p:spPr>
        <p:txBody>
          <a:bodyPr wrap="square" rtlCol="0">
            <a:spAutoFit/>
          </a:bodyPr>
          <a:lstStyle/>
          <a:p>
            <a:r>
              <a:rPr lang="en-US" sz="1600" b="1" dirty="0" smtClean="0">
                <a:latin typeface="Times New Roman" pitchFamily="18" charset="0"/>
                <a:cs typeface="Times New Roman" pitchFamily="18" charset="0"/>
              </a:rPr>
              <a:t>                            Finance Company Details</a:t>
            </a:r>
            <a:endParaRPr lang="en-IN" sz="1600" dirty="0">
              <a:latin typeface="Times New Roman" pitchFamily="18" charset="0"/>
              <a:cs typeface="Times New Roman" pitchFamily="18" charset="0"/>
            </a:endParaRPr>
          </a:p>
          <a:p>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462505129"/>
      </p:ext>
    </p:extLst>
  </p:cSld>
  <p:clrMapOvr>
    <a:masterClrMapping/>
  </p:clrMapOvr>
  <p:transition spd="slow">
    <p:wip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196752"/>
            <a:ext cx="7704855" cy="5188794"/>
          </a:xfrm>
          <a:prstGeom prst="rect">
            <a:avLst/>
          </a:prstGeom>
          <a:noFill/>
          <a:ln>
            <a:noFill/>
          </a:ln>
        </p:spPr>
      </p:pic>
      <p:sp>
        <p:nvSpPr>
          <p:cNvPr id="3" name="Rectangle 2"/>
          <p:cNvSpPr/>
          <p:nvPr/>
        </p:nvSpPr>
        <p:spPr>
          <a:xfrm>
            <a:off x="1403648" y="373306"/>
            <a:ext cx="2012089" cy="369332"/>
          </a:xfrm>
          <a:prstGeom prst="rect">
            <a:avLst/>
          </a:prstGeom>
        </p:spPr>
        <p:txBody>
          <a:bodyPr wrap="none">
            <a:spAutoFit/>
          </a:bodyPr>
          <a:lstStyle/>
          <a:p>
            <a:r>
              <a:rPr lang="en-US" b="1" dirty="0" smtClean="0">
                <a:latin typeface="Times New Roman" pitchFamily="18" charset="0"/>
                <a:cs typeface="Times New Roman" pitchFamily="18" charset="0"/>
              </a:rPr>
              <a:t>Registration Form</a:t>
            </a:r>
            <a:endParaRPr lang="en-IN" dirty="0"/>
          </a:p>
        </p:txBody>
      </p:sp>
    </p:spTree>
    <p:extLst>
      <p:ext uri="{BB962C8B-B14F-4D97-AF65-F5344CB8AC3E}">
        <p14:creationId xmlns:p14="http://schemas.microsoft.com/office/powerpoint/2010/main" val="33155653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0" y="980728"/>
            <a:ext cx="9144000" cy="5877272"/>
          </a:xfrm>
          <a:prstGeom prst="rect">
            <a:avLst/>
          </a:prstGeom>
          <a:noFill/>
          <a:ln w="9525">
            <a:noFill/>
            <a:miter lim="800000"/>
            <a:headEnd/>
            <a:tailEnd/>
          </a:ln>
        </p:spPr>
      </p:pic>
      <p:sp>
        <p:nvSpPr>
          <p:cNvPr id="3" name="TextBox 2"/>
          <p:cNvSpPr txBox="1"/>
          <p:nvPr/>
        </p:nvSpPr>
        <p:spPr>
          <a:xfrm>
            <a:off x="1600200" y="457201"/>
            <a:ext cx="5334000" cy="584775"/>
          </a:xfrm>
          <a:prstGeom prst="rect">
            <a:avLst/>
          </a:prstGeom>
          <a:noFill/>
        </p:spPr>
        <p:txBody>
          <a:bodyPr wrap="square" rtlCol="0">
            <a:spAutoFit/>
          </a:bodyPr>
          <a:lstStyle/>
          <a:p>
            <a:r>
              <a:rPr lang="en-US" sz="1600" b="1" dirty="0" smtClean="0">
                <a:latin typeface="Times New Roman" pitchFamily="18" charset="0"/>
                <a:cs typeface="Times New Roman" pitchFamily="18" charset="0"/>
              </a:rPr>
              <a:t>                            Insurance Company Details</a:t>
            </a:r>
            <a:endParaRPr lang="en-IN" sz="1600" dirty="0">
              <a:latin typeface="Times New Roman" pitchFamily="18" charset="0"/>
              <a:cs typeface="Times New Roman" pitchFamily="18" charset="0"/>
            </a:endParaRPr>
          </a:p>
          <a:p>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580201823"/>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1600" y="335845"/>
            <a:ext cx="7416824" cy="4708981"/>
          </a:xfrm>
          <a:prstGeom prst="rect">
            <a:avLst/>
          </a:prstGeom>
        </p:spPr>
        <p:txBody>
          <a:bodyPr wrap="square">
            <a:spAutoFit/>
          </a:bodyPr>
          <a:lstStyle/>
          <a:p>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We </a:t>
            </a:r>
            <a:r>
              <a:rPr lang="en-IN" sz="2000" dirty="0">
                <a:latin typeface="Times New Roman" pitchFamily="18" charset="0"/>
                <a:cs typeface="Times New Roman" pitchFamily="18" charset="0"/>
              </a:rPr>
              <a:t>understand it's our customer's solution, and we work with them to deliver it.  Euclid understands the value of experience. We share what we learn and embed it in our practices. Project managers, business and technical specialists are supported with our quality management system and its library of methods and templates. </a:t>
            </a:r>
            <a:endParaRPr lang="en-IN" sz="2000" dirty="0" smtClean="0">
              <a:latin typeface="Times New Roman" pitchFamily="18" charset="0"/>
              <a:cs typeface="Times New Roman" pitchFamily="18" charset="0"/>
            </a:endParaRPr>
          </a:p>
          <a:p>
            <a:r>
              <a:rPr lang="en-IN" sz="2000" b="1" dirty="0" smtClean="0">
                <a:latin typeface="Times New Roman" pitchFamily="18" charset="0"/>
                <a:cs typeface="Times New Roman" pitchFamily="18" charset="0"/>
              </a:rPr>
              <a:t>We </a:t>
            </a:r>
            <a:r>
              <a:rPr lang="en-IN" sz="2000" b="1" dirty="0">
                <a:latin typeface="Times New Roman" pitchFamily="18" charset="0"/>
                <a:cs typeface="Times New Roman" pitchFamily="18" charset="0"/>
              </a:rPr>
              <a:t>emphasize communication:</a:t>
            </a:r>
            <a:r>
              <a:rPr lang="en-IN" sz="2000" dirty="0">
                <a:latin typeface="Times New Roman" pitchFamily="18" charset="0"/>
                <a:cs typeface="Times New Roman" pitchFamily="18" charset="0"/>
              </a:rPr>
              <a:t> Keeping customers informed of our process, listening to their feedback, and preparing documentation that clearly reflects their requirements. This approach guarantees consistent, effective and efficient delivery of services that are tailored to the nature and scale of each assignment. So, when managing a total lifecycle project or performing a short-term consultancy, we meet the differing needs of our customers’ stakeholders. </a:t>
            </a:r>
            <a:br>
              <a:rPr lang="en-IN" sz="2000" dirty="0">
                <a:latin typeface="Times New Roman" pitchFamily="18" charset="0"/>
                <a:cs typeface="Times New Roman" pitchFamily="18" charset="0"/>
              </a:rPr>
            </a:br>
            <a:r>
              <a:rPr lang="en-IN" sz="2000" dirty="0" smtClean="0">
                <a:latin typeface="Times New Roman" pitchFamily="18" charset="0"/>
                <a:cs typeface="Times New Roman" pitchFamily="18" charset="0"/>
              </a:rPr>
              <a:t>The </a:t>
            </a:r>
            <a:r>
              <a:rPr lang="en-IN" sz="2000" dirty="0">
                <a:latin typeface="Times New Roman" pitchFamily="18" charset="0"/>
                <a:cs typeface="Times New Roman" pitchFamily="18" charset="0"/>
              </a:rPr>
              <a:t>full resources of Euclid are dedicated to ensuring that every engagement is successful.</a:t>
            </a:r>
          </a:p>
        </p:txBody>
      </p:sp>
    </p:spTree>
    <p:extLst>
      <p:ext uri="{BB962C8B-B14F-4D97-AF65-F5344CB8AC3E}">
        <p14:creationId xmlns:p14="http://schemas.microsoft.com/office/powerpoint/2010/main" val="1502955896"/>
      </p:ext>
    </p:extLst>
  </p:cSld>
  <p:clrMapOvr>
    <a:masterClrMapping/>
  </p:clrMapOvr>
  <p:transition spd="slow">
    <p:wip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0" y="1041976"/>
            <a:ext cx="9144000" cy="5816024"/>
          </a:xfrm>
          <a:prstGeom prst="rect">
            <a:avLst/>
          </a:prstGeom>
          <a:noFill/>
          <a:ln w="9525">
            <a:noFill/>
            <a:miter lim="800000"/>
            <a:headEnd/>
            <a:tailEnd/>
          </a:ln>
        </p:spPr>
      </p:pic>
      <p:sp>
        <p:nvSpPr>
          <p:cNvPr id="3" name="TextBox 2"/>
          <p:cNvSpPr txBox="1"/>
          <p:nvPr/>
        </p:nvSpPr>
        <p:spPr>
          <a:xfrm>
            <a:off x="1614264" y="457201"/>
            <a:ext cx="5334000" cy="584775"/>
          </a:xfrm>
          <a:prstGeom prst="rect">
            <a:avLst/>
          </a:prstGeom>
          <a:noFill/>
        </p:spPr>
        <p:txBody>
          <a:bodyPr wrap="square" rtlCol="0">
            <a:spAutoFit/>
          </a:bodyPr>
          <a:lstStyle/>
          <a:p>
            <a:r>
              <a:rPr lang="en-US" sz="1600" b="1" dirty="0" smtClean="0">
                <a:latin typeface="Times New Roman" pitchFamily="18" charset="0"/>
                <a:cs typeface="Times New Roman" pitchFamily="18" charset="0"/>
              </a:rPr>
              <a:t>                            Insurance Company View</a:t>
            </a:r>
            <a:endParaRPr lang="en-IN" sz="1600" dirty="0">
              <a:latin typeface="Times New Roman" pitchFamily="18" charset="0"/>
              <a:cs typeface="Times New Roman" pitchFamily="18" charset="0"/>
            </a:endParaRPr>
          </a:p>
          <a:p>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284051790"/>
      </p:ext>
    </p:extLst>
  </p:cSld>
  <p:clrMapOvr>
    <a:masterClrMapping/>
  </p:clrMapOvr>
  <p:transition spd="slow">
    <p:wip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0" y="1052737"/>
            <a:ext cx="9144000" cy="5472608"/>
          </a:xfrm>
          <a:prstGeom prst="rect">
            <a:avLst/>
          </a:prstGeom>
          <a:noFill/>
          <a:ln w="9525">
            <a:noFill/>
            <a:miter lim="800000"/>
            <a:headEnd/>
            <a:tailEnd/>
          </a:ln>
        </p:spPr>
      </p:pic>
      <p:sp>
        <p:nvSpPr>
          <p:cNvPr id="3" name="TextBox 2"/>
          <p:cNvSpPr txBox="1"/>
          <p:nvPr/>
        </p:nvSpPr>
        <p:spPr>
          <a:xfrm>
            <a:off x="1600200" y="457201"/>
            <a:ext cx="5334000" cy="584775"/>
          </a:xfrm>
          <a:prstGeom prst="rect">
            <a:avLst/>
          </a:prstGeom>
          <a:noFill/>
        </p:spPr>
        <p:txBody>
          <a:bodyPr wrap="square" rtlCol="0">
            <a:spAutoFit/>
          </a:bodyPr>
          <a:lstStyle/>
          <a:p>
            <a:r>
              <a:rPr lang="en-US" sz="1600" b="1" dirty="0" smtClean="0">
                <a:latin typeface="Times New Roman" pitchFamily="18" charset="0"/>
                <a:cs typeface="Times New Roman" pitchFamily="18" charset="0"/>
              </a:rPr>
              <a:t>                            Insurance Company Details</a:t>
            </a:r>
            <a:endParaRPr lang="en-IN" sz="1600" dirty="0">
              <a:latin typeface="Times New Roman" pitchFamily="18" charset="0"/>
              <a:cs typeface="Times New Roman" pitchFamily="18" charset="0"/>
            </a:endParaRPr>
          </a:p>
          <a:p>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3184057621"/>
      </p:ext>
    </p:extLst>
  </p:cSld>
  <p:clrMapOvr>
    <a:masterClrMapping/>
  </p:clrMapOvr>
  <p:transition spd="slow">
    <p:wip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0" y="1124745"/>
            <a:ext cx="9144000" cy="5472608"/>
          </a:xfrm>
          <a:prstGeom prst="rect">
            <a:avLst/>
          </a:prstGeom>
          <a:noFill/>
          <a:ln w="9525">
            <a:noFill/>
            <a:miter lim="800000"/>
            <a:headEnd/>
            <a:tailEnd/>
          </a:ln>
        </p:spPr>
      </p:pic>
      <p:sp>
        <p:nvSpPr>
          <p:cNvPr id="3" name="TextBox 2"/>
          <p:cNvSpPr txBox="1"/>
          <p:nvPr/>
        </p:nvSpPr>
        <p:spPr>
          <a:xfrm>
            <a:off x="1600200" y="457201"/>
            <a:ext cx="5334000" cy="584775"/>
          </a:xfrm>
          <a:prstGeom prst="rect">
            <a:avLst/>
          </a:prstGeom>
          <a:noFill/>
        </p:spPr>
        <p:txBody>
          <a:bodyPr wrap="square" rtlCol="0">
            <a:spAutoFit/>
          </a:bodyPr>
          <a:lstStyle/>
          <a:p>
            <a:r>
              <a:rPr lang="en-US" sz="1600" b="1" dirty="0" smtClean="0">
                <a:latin typeface="Times New Roman" pitchFamily="18" charset="0"/>
                <a:cs typeface="Times New Roman" pitchFamily="18" charset="0"/>
              </a:rPr>
              <a:t>                            Package Details From</a:t>
            </a:r>
            <a:endParaRPr lang="en-IN" sz="1600" dirty="0">
              <a:latin typeface="Times New Roman" pitchFamily="18" charset="0"/>
              <a:cs typeface="Times New Roman" pitchFamily="18" charset="0"/>
            </a:endParaRPr>
          </a:p>
          <a:p>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598277003"/>
      </p:ext>
    </p:extLst>
  </p:cSld>
  <p:clrMapOvr>
    <a:masterClrMapping/>
  </p:clrMapOvr>
  <p:transition spd="slow">
    <p:wip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0" y="1196753"/>
            <a:ext cx="9144000" cy="5760640"/>
          </a:xfrm>
          <a:prstGeom prst="rect">
            <a:avLst/>
          </a:prstGeom>
          <a:noFill/>
          <a:ln w="9525">
            <a:noFill/>
            <a:miter lim="800000"/>
            <a:headEnd/>
            <a:tailEnd/>
          </a:ln>
        </p:spPr>
      </p:pic>
      <p:sp>
        <p:nvSpPr>
          <p:cNvPr id="3" name="TextBox 2"/>
          <p:cNvSpPr txBox="1"/>
          <p:nvPr/>
        </p:nvSpPr>
        <p:spPr>
          <a:xfrm>
            <a:off x="1600200" y="457201"/>
            <a:ext cx="5334000" cy="584775"/>
          </a:xfrm>
          <a:prstGeom prst="rect">
            <a:avLst/>
          </a:prstGeom>
          <a:noFill/>
        </p:spPr>
        <p:txBody>
          <a:bodyPr wrap="square" rtlCol="0">
            <a:spAutoFit/>
          </a:bodyPr>
          <a:lstStyle/>
          <a:p>
            <a:r>
              <a:rPr lang="en-US" sz="1600" b="1" dirty="0" smtClean="0">
                <a:latin typeface="Times New Roman" pitchFamily="18" charset="0"/>
                <a:cs typeface="Times New Roman" pitchFamily="18" charset="0"/>
              </a:rPr>
              <a:t>                            </a:t>
            </a:r>
            <a:endParaRPr lang="en-IN" sz="1600" dirty="0">
              <a:latin typeface="Times New Roman" pitchFamily="18" charset="0"/>
              <a:cs typeface="Times New Roman" pitchFamily="18" charset="0"/>
            </a:endParaRPr>
          </a:p>
          <a:p>
            <a:endParaRPr lang="en-IN" sz="1600" dirty="0">
              <a:latin typeface="Times New Roman" pitchFamily="18" charset="0"/>
              <a:cs typeface="Times New Roman" pitchFamily="18" charset="0"/>
            </a:endParaRPr>
          </a:p>
        </p:txBody>
      </p:sp>
      <p:sp>
        <p:nvSpPr>
          <p:cNvPr id="4" name="TextBox 3"/>
          <p:cNvSpPr txBox="1"/>
          <p:nvPr/>
        </p:nvSpPr>
        <p:spPr>
          <a:xfrm>
            <a:off x="1752600" y="609601"/>
            <a:ext cx="5334000" cy="584775"/>
          </a:xfrm>
          <a:prstGeom prst="rect">
            <a:avLst/>
          </a:prstGeom>
          <a:noFill/>
        </p:spPr>
        <p:txBody>
          <a:bodyPr wrap="square" rtlCol="0">
            <a:spAutoFit/>
          </a:bodyPr>
          <a:lstStyle/>
          <a:p>
            <a:r>
              <a:rPr lang="en-US" sz="1600" b="1" dirty="0" smtClean="0">
                <a:latin typeface="Times New Roman" pitchFamily="18" charset="0"/>
                <a:cs typeface="Times New Roman" pitchFamily="18" charset="0"/>
              </a:rPr>
              <a:t>                            Package subscription From</a:t>
            </a:r>
            <a:endParaRPr lang="en-IN" sz="1600" dirty="0">
              <a:latin typeface="Times New Roman" pitchFamily="18" charset="0"/>
              <a:cs typeface="Times New Roman" pitchFamily="18" charset="0"/>
            </a:endParaRPr>
          </a:p>
          <a:p>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1544729008"/>
      </p:ext>
    </p:extLst>
  </p:cSld>
  <p:clrMapOvr>
    <a:masterClrMapping/>
  </p:clrMapOvr>
  <p:transition spd="slow">
    <p:wip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0" y="836712"/>
            <a:ext cx="9144000" cy="6021288"/>
          </a:xfrm>
          <a:prstGeom prst="rect">
            <a:avLst/>
          </a:prstGeom>
          <a:noFill/>
          <a:ln w="9525">
            <a:noFill/>
            <a:miter lim="800000"/>
            <a:headEnd/>
            <a:tailEnd/>
          </a:ln>
        </p:spPr>
      </p:pic>
      <p:sp>
        <p:nvSpPr>
          <p:cNvPr id="3" name="TextBox 2"/>
          <p:cNvSpPr txBox="1"/>
          <p:nvPr/>
        </p:nvSpPr>
        <p:spPr>
          <a:xfrm>
            <a:off x="1600200" y="457201"/>
            <a:ext cx="5334000" cy="584775"/>
          </a:xfrm>
          <a:prstGeom prst="rect">
            <a:avLst/>
          </a:prstGeom>
          <a:noFill/>
        </p:spPr>
        <p:txBody>
          <a:bodyPr wrap="square" rtlCol="0">
            <a:spAutoFit/>
          </a:bodyPr>
          <a:lstStyle/>
          <a:p>
            <a:r>
              <a:rPr lang="en-US" sz="1600" b="1" dirty="0" smtClean="0">
                <a:latin typeface="Times New Roman" pitchFamily="18" charset="0"/>
                <a:cs typeface="Times New Roman" pitchFamily="18" charset="0"/>
              </a:rPr>
              <a:t>                            Payment Details </a:t>
            </a:r>
            <a:endParaRPr lang="en-IN" sz="1600" dirty="0">
              <a:latin typeface="Times New Roman" pitchFamily="18" charset="0"/>
              <a:cs typeface="Times New Roman" pitchFamily="18" charset="0"/>
            </a:endParaRPr>
          </a:p>
          <a:p>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699455346"/>
      </p:ext>
    </p:extLst>
  </p:cSld>
  <p:clrMapOvr>
    <a:masterClrMapping/>
  </p:clrMapOvr>
  <p:transition spd="slow">
    <p:wip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59832" y="548680"/>
            <a:ext cx="1675652" cy="400110"/>
          </a:xfrm>
          <a:prstGeom prst="rect">
            <a:avLst/>
          </a:prstGeom>
        </p:spPr>
        <p:txBody>
          <a:bodyPr wrap="none">
            <a:spAutoFit/>
          </a:bodyPr>
          <a:lstStyle/>
          <a:p>
            <a:r>
              <a:rPr lang="en-US" sz="2000" b="1" u="sng" dirty="0">
                <a:latin typeface="Times New Roman" pitchFamily="18" charset="0"/>
                <a:cs typeface="Times New Roman" pitchFamily="18" charset="0"/>
              </a:rPr>
              <a:t>Boat For Sale</a:t>
            </a:r>
            <a:endParaRPr lang="en-IN" sz="2000" dirty="0">
              <a:latin typeface="Times New Roman" pitchFamily="18" charset="0"/>
              <a:cs typeface="Times New Roman"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0" y="1334134"/>
            <a:ext cx="9036496" cy="5119201"/>
          </a:xfrm>
          <a:prstGeom prst="rect">
            <a:avLst/>
          </a:prstGeom>
          <a:noFill/>
          <a:ln>
            <a:noFill/>
          </a:ln>
        </p:spPr>
      </p:pic>
    </p:spTree>
    <p:extLst>
      <p:ext uri="{BB962C8B-B14F-4D97-AF65-F5344CB8AC3E}">
        <p14:creationId xmlns:p14="http://schemas.microsoft.com/office/powerpoint/2010/main" val="42265925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1720" y="692696"/>
            <a:ext cx="2207977" cy="400110"/>
          </a:xfrm>
          <a:prstGeom prst="rect">
            <a:avLst/>
          </a:prstGeom>
        </p:spPr>
        <p:txBody>
          <a:bodyPr wrap="none">
            <a:spAutoFit/>
          </a:bodyPr>
          <a:lstStyle/>
          <a:p>
            <a:r>
              <a:rPr lang="en-US" sz="2000" b="1" u="sng" dirty="0">
                <a:latin typeface="Times New Roman" pitchFamily="18" charset="0"/>
                <a:cs typeface="Times New Roman" pitchFamily="18" charset="0"/>
              </a:rPr>
              <a:t>Country List View</a:t>
            </a:r>
            <a:endParaRPr lang="en-IN" sz="2000" dirty="0">
              <a:latin typeface="Times New Roman" pitchFamily="18" charset="0"/>
              <a:cs typeface="Times New Roman"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179512" y="1357313"/>
            <a:ext cx="8784976" cy="5240039"/>
          </a:xfrm>
          <a:prstGeom prst="rect">
            <a:avLst/>
          </a:prstGeom>
          <a:noFill/>
          <a:ln>
            <a:noFill/>
          </a:ln>
        </p:spPr>
      </p:pic>
    </p:spTree>
    <p:extLst>
      <p:ext uri="{BB962C8B-B14F-4D97-AF65-F5344CB8AC3E}">
        <p14:creationId xmlns:p14="http://schemas.microsoft.com/office/powerpoint/2010/main" val="39427888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91680" y="692696"/>
            <a:ext cx="2480962" cy="400110"/>
          </a:xfrm>
          <a:prstGeom prst="rect">
            <a:avLst/>
          </a:prstGeom>
        </p:spPr>
        <p:txBody>
          <a:bodyPr wrap="square">
            <a:spAutoFit/>
          </a:bodyPr>
          <a:lstStyle/>
          <a:p>
            <a:r>
              <a:rPr lang="en-US" sz="2000" b="1" u="sng" dirty="0">
                <a:latin typeface="Times New Roman" pitchFamily="18" charset="0"/>
                <a:cs typeface="Times New Roman" pitchFamily="18" charset="0"/>
              </a:rPr>
              <a:t>City List View</a:t>
            </a:r>
            <a:endParaRPr lang="en-IN" sz="2000" dirty="0">
              <a:latin typeface="Times New Roman" pitchFamily="18" charset="0"/>
              <a:cs typeface="Times New Roman"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0" y="1492884"/>
            <a:ext cx="9144000" cy="4816435"/>
          </a:xfrm>
          <a:prstGeom prst="rect">
            <a:avLst/>
          </a:prstGeom>
          <a:noFill/>
          <a:ln>
            <a:noFill/>
          </a:ln>
        </p:spPr>
      </p:pic>
    </p:spTree>
    <p:extLst>
      <p:ext uri="{BB962C8B-B14F-4D97-AF65-F5344CB8AC3E}">
        <p14:creationId xmlns:p14="http://schemas.microsoft.com/office/powerpoint/2010/main" val="18568349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5616" y="692696"/>
            <a:ext cx="3021887" cy="400110"/>
          </a:xfrm>
          <a:prstGeom prst="rect">
            <a:avLst/>
          </a:prstGeom>
        </p:spPr>
        <p:txBody>
          <a:bodyPr wrap="square">
            <a:spAutoFit/>
          </a:bodyPr>
          <a:lstStyle/>
          <a:p>
            <a:r>
              <a:rPr lang="en-US" sz="2000" b="1" u="sng" dirty="0">
                <a:latin typeface="Times New Roman" pitchFamily="18" charset="0"/>
                <a:cs typeface="Times New Roman" pitchFamily="18" charset="0"/>
              </a:rPr>
              <a:t>User List View</a:t>
            </a:r>
            <a:endParaRPr lang="en-IN" sz="2000" dirty="0">
              <a:latin typeface="Times New Roman" pitchFamily="18" charset="0"/>
              <a:cs typeface="Times New Roman"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107504" y="1656080"/>
            <a:ext cx="9036496" cy="4653240"/>
          </a:xfrm>
          <a:prstGeom prst="rect">
            <a:avLst/>
          </a:prstGeom>
          <a:noFill/>
          <a:ln>
            <a:noFill/>
          </a:ln>
        </p:spPr>
      </p:pic>
    </p:spTree>
    <p:extLst>
      <p:ext uri="{BB962C8B-B14F-4D97-AF65-F5344CB8AC3E}">
        <p14:creationId xmlns:p14="http://schemas.microsoft.com/office/powerpoint/2010/main" val="5433506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91680" y="836712"/>
            <a:ext cx="2017412" cy="400110"/>
          </a:xfrm>
          <a:prstGeom prst="rect">
            <a:avLst/>
          </a:prstGeom>
        </p:spPr>
        <p:txBody>
          <a:bodyPr wrap="none">
            <a:spAutoFit/>
          </a:bodyPr>
          <a:lstStyle/>
          <a:p>
            <a:r>
              <a:rPr lang="en-US" sz="2000" b="1" u="sng" dirty="0">
                <a:latin typeface="Times New Roman" pitchFamily="18" charset="0"/>
                <a:cs typeface="Times New Roman" pitchFamily="18" charset="0"/>
              </a:rPr>
              <a:t>User Detail View</a:t>
            </a:r>
            <a:endParaRPr lang="en-IN" sz="2000" dirty="0">
              <a:latin typeface="Times New Roman" pitchFamily="18" charset="0"/>
              <a:cs typeface="Times New Roman"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179512" y="1417954"/>
            <a:ext cx="8964488" cy="5035381"/>
          </a:xfrm>
          <a:prstGeom prst="rect">
            <a:avLst/>
          </a:prstGeom>
          <a:noFill/>
          <a:ln>
            <a:noFill/>
          </a:ln>
        </p:spPr>
      </p:pic>
    </p:spTree>
    <p:extLst>
      <p:ext uri="{BB962C8B-B14F-4D97-AF65-F5344CB8AC3E}">
        <p14:creationId xmlns:p14="http://schemas.microsoft.com/office/powerpoint/2010/main" val="2126680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000" dirty="0">
                <a:latin typeface="Times New Roman" pitchFamily="18" charset="0"/>
                <a:cs typeface="Times New Roman" pitchFamily="18" charset="0"/>
              </a:rPr>
              <a:t>The conventional wisdom is that buyers and sellers go together like oil and water. That is to say, they don’t go together at all. Some say they are at odds simply by virtue of sitting across the bargaining table from one another, which - along with negotiation and legal issues that are par for the boat buying course - create the presumption that they want to tally different things. The prime example of competing buyer and seller interests is this: the buyer wants to pay as little as possible, while the seller wants to get top dollar </a:t>
            </a:r>
            <a:r>
              <a:rPr lang="en-IN" sz="2000" dirty="0" smtClean="0">
                <a:latin typeface="Times New Roman" pitchFamily="18" charset="0"/>
                <a:cs typeface="Times New Roman" pitchFamily="18" charset="0"/>
              </a:rPr>
              <a:t>for </a:t>
            </a:r>
            <a:r>
              <a:rPr lang="en-IN" sz="2000" dirty="0">
                <a:latin typeface="Times New Roman" pitchFamily="18" charset="0"/>
                <a:cs typeface="Times New Roman" pitchFamily="18" charset="0"/>
              </a:rPr>
              <a:t>the boat</a:t>
            </a:r>
            <a:r>
              <a:rPr lang="en-IN" sz="2000" dirty="0" smtClean="0">
                <a:latin typeface="Times New Roman" pitchFamily="18" charset="0"/>
                <a:cs typeface="Times New Roman" pitchFamily="18" charset="0"/>
              </a:rPr>
              <a:t>.</a:t>
            </a:r>
          </a:p>
        </p:txBody>
      </p:sp>
      <p:sp>
        <p:nvSpPr>
          <p:cNvPr id="2" name="Title 1"/>
          <p:cNvSpPr>
            <a:spLocks noGrp="1"/>
          </p:cNvSpPr>
          <p:nvPr>
            <p:ph type="title"/>
          </p:nvPr>
        </p:nvSpPr>
        <p:spPr/>
        <p:txBody>
          <a:bodyPr>
            <a:normAutofit/>
          </a:bodyPr>
          <a:lstStyle/>
          <a:p>
            <a:r>
              <a:rPr lang="en-IN" sz="3600" dirty="0" smtClean="0">
                <a:latin typeface="Algerian" pitchFamily="82" charset="0"/>
              </a:rPr>
              <a:t>3.</a:t>
            </a:r>
            <a:r>
              <a:rPr lang="en-IN" sz="3600" b="1" u="sng" dirty="0">
                <a:latin typeface="Algerian" pitchFamily="82" charset="0"/>
              </a:rPr>
              <a:t> EXISTING SYSTEM</a:t>
            </a:r>
            <a:endParaRPr lang="en-IN" sz="3600" dirty="0">
              <a:latin typeface="Algerian" pitchFamily="82" charset="0"/>
            </a:endParaRPr>
          </a:p>
        </p:txBody>
      </p:sp>
    </p:spTree>
    <p:extLst>
      <p:ext uri="{BB962C8B-B14F-4D97-AF65-F5344CB8AC3E}">
        <p14:creationId xmlns:p14="http://schemas.microsoft.com/office/powerpoint/2010/main" val="1061608304"/>
      </p:ext>
    </p:extLst>
  </p:cSld>
  <p:clrMapOvr>
    <a:masterClrMapping/>
  </p:clrMapOvr>
  <p:transition spd="slow">
    <p:wip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6281" y="692696"/>
            <a:ext cx="2823915" cy="400110"/>
          </a:xfrm>
          <a:prstGeom prst="rect">
            <a:avLst/>
          </a:prstGeom>
        </p:spPr>
        <p:txBody>
          <a:bodyPr wrap="none">
            <a:spAutoFit/>
          </a:bodyPr>
          <a:lstStyle/>
          <a:p>
            <a:r>
              <a:rPr lang="en-US" sz="2000" b="1" u="sng" dirty="0">
                <a:latin typeface="Times New Roman" pitchFamily="18" charset="0"/>
                <a:cs typeface="Times New Roman" pitchFamily="18" charset="0"/>
              </a:rPr>
              <a:t>Manufacturer List View</a:t>
            </a:r>
            <a:endParaRPr lang="en-IN" sz="2000" dirty="0">
              <a:latin typeface="Times New Roman" pitchFamily="18" charset="0"/>
              <a:cs typeface="Times New Roman"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179512" y="1361758"/>
            <a:ext cx="8856984" cy="4947562"/>
          </a:xfrm>
          <a:prstGeom prst="rect">
            <a:avLst/>
          </a:prstGeom>
          <a:noFill/>
          <a:ln>
            <a:noFill/>
          </a:ln>
        </p:spPr>
      </p:pic>
    </p:spTree>
    <p:extLst>
      <p:ext uri="{BB962C8B-B14F-4D97-AF65-F5344CB8AC3E}">
        <p14:creationId xmlns:p14="http://schemas.microsoft.com/office/powerpoint/2010/main" val="216605492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412776"/>
            <a:ext cx="7408333" cy="4713387"/>
          </a:xfrm>
        </p:spPr>
        <p:txBody>
          <a:bodyPr>
            <a:normAutofit fontScale="85000" lnSpcReduction="20000"/>
          </a:bodyPr>
          <a:lstStyle/>
          <a:p>
            <a:pPr lvl="0"/>
            <a:r>
              <a:rPr lang="en-US" dirty="0">
                <a:latin typeface="Times New Roman" pitchFamily="18" charset="0"/>
                <a:cs typeface="Times New Roman" pitchFamily="18" charset="0"/>
              </a:rPr>
              <a:t>This system will be used online only. Network connectivity is required.</a:t>
            </a:r>
            <a:endParaRPr lang="en-IN" dirty="0">
              <a:latin typeface="Times New Roman" pitchFamily="18" charset="0"/>
              <a:cs typeface="Times New Roman" pitchFamily="18" charset="0"/>
            </a:endParaRPr>
          </a:p>
          <a:p>
            <a:pPr lvl="0"/>
            <a:r>
              <a:rPr lang="en-US" dirty="0">
                <a:latin typeface="Times New Roman" pitchFamily="18" charset="0"/>
                <a:cs typeface="Times New Roman" pitchFamily="18" charset="0"/>
              </a:rPr>
              <a:t>Only computer literate person can use this site.</a:t>
            </a:r>
            <a:endParaRPr lang="en-IN" dirty="0">
              <a:latin typeface="Times New Roman" pitchFamily="18" charset="0"/>
              <a:cs typeface="Times New Roman" pitchFamily="18" charset="0"/>
            </a:endParaRPr>
          </a:p>
          <a:p>
            <a:pPr lvl="0"/>
            <a:r>
              <a:rPr lang="en-US" dirty="0">
                <a:latin typeface="Times New Roman" pitchFamily="18" charset="0"/>
                <a:cs typeface="Times New Roman" pitchFamily="18" charset="0"/>
              </a:rPr>
              <a:t>For online paid participation net baking or credit card or debit card is required.</a:t>
            </a:r>
            <a:endParaRPr lang="en-IN" dirty="0">
              <a:latin typeface="Times New Roman" pitchFamily="18" charset="0"/>
              <a:cs typeface="Times New Roman" pitchFamily="18" charset="0"/>
            </a:endParaRPr>
          </a:p>
          <a:p>
            <a:pPr lvl="0"/>
            <a:r>
              <a:rPr lang="en-US" b="1" dirty="0">
                <a:latin typeface="Times New Roman" pitchFamily="18" charset="0"/>
                <a:cs typeface="Times New Roman" pitchFamily="18" charset="0"/>
              </a:rPr>
              <a:t>Browsers </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There are different types of browsers. The two biggest are Microsoft Internet Explorer and Mozilla Firefox. They are different and display the pages slightly differently. As a webmaster I have both installed on my system to compare the results but older versions do not recognize some of the latest HTML commands and therefore will not display properly. </a:t>
            </a:r>
            <a:br>
              <a:rPr lang="en-US" dirty="0">
                <a:latin typeface="Times New Roman" pitchFamily="18" charset="0"/>
                <a:cs typeface="Times New Roman" pitchFamily="18" charset="0"/>
              </a:rPr>
            </a:br>
            <a:endParaRPr lang="en-IN" dirty="0">
              <a:latin typeface="Times New Roman" pitchFamily="18" charset="0"/>
              <a:cs typeface="Times New Roman" pitchFamily="18" charset="0"/>
            </a:endParaRPr>
          </a:p>
          <a:p>
            <a:r>
              <a:rPr lang="en-US" b="1" dirty="0">
                <a:latin typeface="Times New Roman" pitchFamily="18" charset="0"/>
                <a:cs typeface="Times New Roman" pitchFamily="18" charset="0"/>
              </a:rPr>
              <a:t>There are also many other </a:t>
            </a:r>
            <a:r>
              <a:rPr lang="en-US" b="1" i="1" dirty="0">
                <a:latin typeface="Times New Roman" pitchFamily="18" charset="0"/>
                <a:cs typeface="Times New Roman" pitchFamily="18" charset="0"/>
              </a:rPr>
              <a:t>browsers </a:t>
            </a:r>
            <a:r>
              <a:rPr lang="en-US" b="1" dirty="0">
                <a:latin typeface="Times New Roman" pitchFamily="18" charset="0"/>
                <a:cs typeface="Times New Roman" pitchFamily="18" charset="0"/>
              </a:rPr>
              <a:t>(the web interface) so just be aware that not everyone has the latest version of Explorer or Mozilla Firefox.</a:t>
            </a:r>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r>
              <a:rPr lang="en-US" sz="4000" b="1" u="sng" dirty="0">
                <a:latin typeface="Times New Roman" pitchFamily="18" charset="0"/>
                <a:cs typeface="Times New Roman" pitchFamily="18" charset="0"/>
              </a:rPr>
              <a:t>Drawbacks and Limitations</a:t>
            </a:r>
            <a:r>
              <a:rPr lang="en-IN" dirty="0"/>
              <a:t/>
            </a:r>
            <a:br>
              <a:rPr lang="en-IN" dirty="0"/>
            </a:br>
            <a:endParaRPr lang="en-IN" dirty="0"/>
          </a:p>
        </p:txBody>
      </p:sp>
    </p:spTree>
    <p:extLst>
      <p:ext uri="{BB962C8B-B14F-4D97-AF65-F5344CB8AC3E}">
        <p14:creationId xmlns:p14="http://schemas.microsoft.com/office/powerpoint/2010/main" val="29252086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19400" y="609600"/>
            <a:ext cx="4495800" cy="954107"/>
          </a:xfrm>
          <a:prstGeom prst="rect">
            <a:avLst/>
          </a:prstGeom>
        </p:spPr>
        <p:txBody>
          <a:bodyPr wrap="square">
            <a:spAutoFit/>
          </a:bodyPr>
          <a:lstStyle/>
          <a:p>
            <a:pPr lvl="0"/>
            <a:r>
              <a:rPr lang="en-US" sz="2400" b="1" dirty="0">
                <a:latin typeface="Times New Roman" pitchFamily="18" charset="0"/>
                <a:cs typeface="Times New Roman" pitchFamily="18" charset="0"/>
              </a:rPr>
              <a:t>Future </a:t>
            </a:r>
            <a:r>
              <a:rPr lang="en-US" sz="2400" b="1" dirty="0" smtClean="0">
                <a:latin typeface="Times New Roman" pitchFamily="18" charset="0"/>
                <a:cs typeface="Times New Roman" pitchFamily="18" charset="0"/>
              </a:rPr>
              <a:t> Enhancement</a:t>
            </a:r>
            <a:endParaRPr lang="en-IN" sz="2400" dirty="0">
              <a:latin typeface="Times New Roman" pitchFamily="18" charset="0"/>
              <a:cs typeface="Times New Roman" pitchFamily="18" charset="0"/>
            </a:endParaRPr>
          </a:p>
          <a:p>
            <a:pPr lvl="0"/>
            <a:endParaRPr lang="en-IN" sz="3200" dirty="0"/>
          </a:p>
        </p:txBody>
      </p:sp>
      <p:sp>
        <p:nvSpPr>
          <p:cNvPr id="3" name="Rectangle 2"/>
          <p:cNvSpPr/>
          <p:nvPr/>
        </p:nvSpPr>
        <p:spPr>
          <a:xfrm>
            <a:off x="838200" y="1295400"/>
            <a:ext cx="7696200" cy="4062651"/>
          </a:xfrm>
          <a:prstGeom prst="rect">
            <a:avLst/>
          </a:prstGeom>
        </p:spPr>
        <p:txBody>
          <a:bodyPr wrap="square">
            <a:spAutoFit/>
          </a:bodyPr>
          <a:lstStyle/>
          <a:p>
            <a:r>
              <a:rPr lang="en-US"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Reusability is possible when we require this application. </a:t>
            </a:r>
            <a:endParaRPr lang="en-IN"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We can update its next version. </a:t>
            </a:r>
            <a:endParaRPr lang="en-IN"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In future enhancement we can make android application by reusing           this application.   </a:t>
            </a:r>
            <a:endParaRPr lang="en-IN"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SMS facility can provided to the supplier and customer about payment details. </a:t>
            </a:r>
            <a:endParaRPr lang="en-IN"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Based on the future security issues, security can be improved    using emerging technologies.</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582121870"/>
      </p:ext>
    </p:extLst>
  </p:cSld>
  <p:clrMapOvr>
    <a:masterClrMapping/>
  </p:clrMapOvr>
  <p:transition spd="slow">
    <p:wip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3600" y="393412"/>
            <a:ext cx="4572000" cy="400110"/>
          </a:xfrm>
          <a:prstGeom prst="rect">
            <a:avLst/>
          </a:prstGeom>
        </p:spPr>
        <p:txBody>
          <a:bodyPr>
            <a:spAutoFit/>
          </a:bodyPr>
          <a:lstStyle/>
          <a:p>
            <a:pPr lvl="0"/>
            <a:r>
              <a:rPr lang="en-US" sz="2000" b="1" dirty="0" smtClean="0">
                <a:latin typeface="Times New Roman" pitchFamily="18" charset="0"/>
                <a:cs typeface="Times New Roman" pitchFamily="18" charset="0"/>
              </a:rPr>
              <a:t>Conclusion</a:t>
            </a:r>
            <a:endParaRPr lang="en-IN" sz="2000" dirty="0">
              <a:latin typeface="Times New Roman" pitchFamily="18" charset="0"/>
              <a:cs typeface="Times New Roman" pitchFamily="18" charset="0"/>
            </a:endParaRPr>
          </a:p>
        </p:txBody>
      </p:sp>
      <p:sp>
        <p:nvSpPr>
          <p:cNvPr id="3" name="Rectangle 2"/>
          <p:cNvSpPr/>
          <p:nvPr/>
        </p:nvSpPr>
        <p:spPr>
          <a:xfrm>
            <a:off x="609600" y="1085850"/>
            <a:ext cx="8229600" cy="4770537"/>
          </a:xfrm>
          <a:prstGeom prst="rect">
            <a:avLst/>
          </a:prstGeom>
        </p:spPr>
        <p:txBody>
          <a:bodyPr wrap="square">
            <a:spAutoFit/>
          </a:bodyPr>
          <a:lstStyle/>
          <a:p>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                  The </a:t>
            </a:r>
            <a:r>
              <a:rPr lang="en-US" sz="1600" dirty="0">
                <a:latin typeface="Times New Roman" pitchFamily="18" charset="0"/>
                <a:cs typeface="Times New Roman" pitchFamily="18" charset="0"/>
              </a:rPr>
              <a:t>website </a:t>
            </a:r>
            <a:r>
              <a:rPr lang="en-US" sz="1600" dirty="0" smtClean="0">
                <a:latin typeface="Times New Roman" pitchFamily="18" charset="0"/>
                <a:cs typeface="Times New Roman" pitchFamily="18" charset="0"/>
              </a:rPr>
              <a:t>“Boat9.com” </a:t>
            </a:r>
            <a:r>
              <a:rPr lang="en-US" sz="1600" dirty="0">
                <a:latin typeface="Times New Roman" pitchFamily="18" charset="0"/>
                <a:cs typeface="Times New Roman" pitchFamily="18" charset="0"/>
              </a:rPr>
              <a:t>is useful for many users but also has some limitations. We  are going to take the purchase detail of </a:t>
            </a:r>
            <a:r>
              <a:rPr lang="en-US" sz="1600" dirty="0" smtClean="0">
                <a:latin typeface="Times New Roman" pitchFamily="18" charset="0"/>
                <a:cs typeface="Times New Roman" pitchFamily="18" charset="0"/>
              </a:rPr>
              <a:t>boats </a:t>
            </a:r>
            <a:r>
              <a:rPr lang="en-US" sz="1600" dirty="0">
                <a:latin typeface="Times New Roman" pitchFamily="18" charset="0"/>
                <a:cs typeface="Times New Roman" pitchFamily="18" charset="0"/>
              </a:rPr>
              <a:t>which customer required. It can give details about various modules. The system successfully handles the database concepts. We can view the details for customer records.</a:t>
            </a:r>
            <a:endParaRPr lang="en-IN" sz="1600" dirty="0">
              <a:latin typeface="Times New Roman" pitchFamily="18" charset="0"/>
              <a:cs typeface="Times New Roman" pitchFamily="18" charset="0"/>
            </a:endParaRPr>
          </a:p>
          <a:p>
            <a:r>
              <a:rPr lang="en-US" sz="1600" dirty="0" smtClean="0">
                <a:latin typeface="Times New Roman" pitchFamily="18" charset="0"/>
                <a:cs typeface="Times New Roman" pitchFamily="18" charset="0"/>
              </a:rPr>
              <a:t>                   The </a:t>
            </a:r>
            <a:r>
              <a:rPr lang="en-US" sz="1600" dirty="0">
                <a:latin typeface="Times New Roman" pitchFamily="18" charset="0"/>
                <a:cs typeface="Times New Roman" pitchFamily="18" charset="0"/>
              </a:rPr>
              <a:t>system is online and work on client-server application. The system is platform independent, so it can work in any environment. Some menus in the system are not covered </a:t>
            </a:r>
            <a:r>
              <a:rPr lang="en-US" sz="1600" dirty="0" smtClean="0">
                <a:latin typeface="Times New Roman" pitchFamily="18" charset="0"/>
                <a:cs typeface="Times New Roman" pitchFamily="18" charset="0"/>
              </a:rPr>
              <a:t>yet So </a:t>
            </a:r>
            <a:r>
              <a:rPr lang="en-US" sz="1600" dirty="0">
                <a:latin typeface="Times New Roman" pitchFamily="18" charset="0"/>
                <a:cs typeface="Times New Roman" pitchFamily="18" charset="0"/>
              </a:rPr>
              <a:t>the conclusion is the system is useful but not the perfect one. Finally I can conclude that the system I have developed will eliminate the existing system drawbacks and limitations to maximum extent and provide the user with a product with a high quality, standard, and excellence.</a:t>
            </a:r>
            <a:endParaRPr lang="en-IN"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1</a:t>
            </a:r>
            <a:r>
              <a:rPr lang="en-US" sz="1600" dirty="0">
                <a:latin typeface="Times New Roman" pitchFamily="18" charset="0"/>
                <a:cs typeface="Times New Roman" pitchFamily="18" charset="0"/>
              </a:rPr>
              <a:t>) From our proposed system   it can be seen that it will be possible to meet our objective for the system.</a:t>
            </a:r>
            <a:endParaRPr lang="en-IN" sz="1600" dirty="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2</a:t>
            </a:r>
            <a:r>
              <a:rPr lang="en-US" sz="1600" dirty="0">
                <a:latin typeface="Times New Roman" pitchFamily="18" charset="0"/>
                <a:cs typeface="Times New Roman" pitchFamily="18" charset="0"/>
              </a:rPr>
              <a:t>) System developed by us is efficient to handle most of tedious task with good accuracy and fast processing.</a:t>
            </a:r>
            <a:endParaRPr lang="en-IN" sz="1600" dirty="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3) System can keep the registration records.</a:t>
            </a:r>
            <a:endParaRPr lang="en-IN"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 </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457134721"/>
      </p:ext>
    </p:extLst>
  </p:cSld>
  <p:clrMapOvr>
    <a:masterClrMapping/>
  </p:clrMapOvr>
  <p:transition spd="slow">
    <p:wip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1600" y="533400"/>
            <a:ext cx="4572000" cy="584775"/>
          </a:xfrm>
          <a:prstGeom prst="rect">
            <a:avLst/>
          </a:prstGeom>
        </p:spPr>
        <p:txBody>
          <a:bodyPr>
            <a:spAutoFit/>
          </a:bodyPr>
          <a:lstStyle/>
          <a:p>
            <a:pPr lvl="0"/>
            <a:r>
              <a:rPr lang="en-US" sz="3200" b="1"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 Bibliography</a:t>
            </a:r>
            <a:endParaRPr lang="en-IN" sz="2400" dirty="0">
              <a:latin typeface="Times New Roman" pitchFamily="18" charset="0"/>
              <a:cs typeface="Times New Roman" pitchFamily="18" charset="0"/>
            </a:endParaRPr>
          </a:p>
        </p:txBody>
      </p:sp>
      <p:sp>
        <p:nvSpPr>
          <p:cNvPr id="3" name="Rectangle 2"/>
          <p:cNvSpPr/>
          <p:nvPr/>
        </p:nvSpPr>
        <p:spPr>
          <a:xfrm>
            <a:off x="1752600" y="1600200"/>
            <a:ext cx="6324600" cy="892552"/>
          </a:xfrm>
          <a:prstGeom prst="rect">
            <a:avLst/>
          </a:prstGeom>
        </p:spPr>
        <p:txBody>
          <a:bodyPr wrap="square">
            <a:spAutoFit/>
          </a:bodyPr>
          <a:lstStyle/>
          <a:p>
            <a:pPr lvl="2"/>
            <a:r>
              <a:rPr lang="en-US" dirty="0" smtClean="0">
                <a:latin typeface="Times New Roman" pitchFamily="18" charset="0"/>
                <a:cs typeface="Times New Roman" pitchFamily="18" charset="0"/>
              </a:rPr>
              <a:t>1)ASP. Net </a:t>
            </a:r>
            <a:r>
              <a:rPr lang="en-US" dirty="0">
                <a:latin typeface="Times New Roman" pitchFamily="18" charset="0"/>
                <a:cs typeface="Times New Roman" pitchFamily="18" charset="0"/>
              </a:rPr>
              <a:t>4.0 framework black </a:t>
            </a:r>
            <a:r>
              <a:rPr lang="en-US" dirty="0" smtClean="0">
                <a:latin typeface="Times New Roman" pitchFamily="18" charset="0"/>
                <a:cs typeface="Times New Roman" pitchFamily="18" charset="0"/>
              </a:rPr>
              <a:t>book</a:t>
            </a:r>
          </a:p>
          <a:p>
            <a:pPr lvl="2"/>
            <a:endParaRPr lang="en-IN" sz="1600" dirty="0">
              <a:latin typeface="Times New Roman" pitchFamily="18" charset="0"/>
              <a:cs typeface="Times New Roman" pitchFamily="18" charset="0"/>
            </a:endParaRPr>
          </a:p>
          <a:p>
            <a:pPr lvl="2"/>
            <a:r>
              <a:rPr lang="en-US" dirty="0" smtClean="0">
                <a:latin typeface="Times New Roman" pitchFamily="18" charset="0"/>
                <a:cs typeface="Times New Roman" pitchFamily="18" charset="0"/>
              </a:rPr>
              <a:t>2HTML,  DHTML, JavaScript</a:t>
            </a:r>
            <a:endParaRPr lang="en-IN" sz="1600"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300077876"/>
              </p:ext>
            </p:extLst>
          </p:nvPr>
        </p:nvGraphicFramePr>
        <p:xfrm>
          <a:off x="1259632" y="2924941"/>
          <a:ext cx="7344816" cy="2664298"/>
        </p:xfrm>
        <a:graphic>
          <a:graphicData uri="http://schemas.openxmlformats.org/drawingml/2006/table">
            <a:tbl>
              <a:tblPr>
                <a:tableStyleId>{5C22544A-7EE6-4342-B048-85BDC9FD1C3A}</a:tableStyleId>
              </a:tblPr>
              <a:tblGrid>
                <a:gridCol w="398428"/>
                <a:gridCol w="3276052"/>
                <a:gridCol w="2137923"/>
                <a:gridCol w="1532413"/>
              </a:tblGrid>
              <a:tr h="761633">
                <a:tc>
                  <a:txBody>
                    <a:bodyPr/>
                    <a:lstStyle/>
                    <a:p>
                      <a:pPr marR="47625">
                        <a:lnSpc>
                          <a:spcPct val="115000"/>
                        </a:lnSpc>
                        <a:spcAft>
                          <a:spcPts val="0"/>
                        </a:spcAft>
                      </a:pPr>
                      <a:r>
                        <a:rPr lang="en-US" sz="2000" dirty="0">
                          <a:effectLst/>
                          <a:latin typeface="Times New Roman" pitchFamily="18" charset="0"/>
                          <a:cs typeface="Times New Roman" pitchFamily="18" charset="0"/>
                        </a:rPr>
                        <a:t>1</a:t>
                      </a:r>
                      <a:endParaRPr lang="en-IN" sz="2000" dirty="0">
                        <a:effectLst/>
                        <a:latin typeface="Times New Roman" pitchFamily="18" charset="0"/>
                        <a:ea typeface="Times New Roman"/>
                        <a:cs typeface="Times New Roman" pitchFamily="18" charset="0"/>
                      </a:endParaRPr>
                    </a:p>
                  </a:txBody>
                  <a:tcPr marL="68580" marR="68580" marT="0" marB="0"/>
                </a:tc>
                <a:tc>
                  <a:txBody>
                    <a:bodyPr/>
                    <a:lstStyle/>
                    <a:p>
                      <a:pPr marR="47625">
                        <a:lnSpc>
                          <a:spcPct val="115000"/>
                        </a:lnSpc>
                        <a:spcAft>
                          <a:spcPts val="0"/>
                        </a:spcAft>
                      </a:pPr>
                      <a:r>
                        <a:rPr lang="en-US" sz="2000">
                          <a:effectLst/>
                          <a:latin typeface="Times New Roman" pitchFamily="18" charset="0"/>
                          <a:cs typeface="Times New Roman" pitchFamily="18" charset="0"/>
                        </a:rPr>
                        <a:t>ASP.NET4.0 with C# .NET 2010</a:t>
                      </a:r>
                      <a:endParaRPr lang="en-IN" sz="2000">
                        <a:effectLst/>
                        <a:latin typeface="Times New Roman" pitchFamily="18" charset="0"/>
                        <a:ea typeface="Times New Roman"/>
                        <a:cs typeface="Times New Roman" pitchFamily="18" charset="0"/>
                      </a:endParaRPr>
                    </a:p>
                  </a:txBody>
                  <a:tcPr marL="68580" marR="68580" marT="0" marB="0"/>
                </a:tc>
                <a:tc>
                  <a:txBody>
                    <a:bodyPr/>
                    <a:lstStyle/>
                    <a:p>
                      <a:pPr marR="47625">
                        <a:lnSpc>
                          <a:spcPct val="115000"/>
                        </a:lnSpc>
                        <a:spcAft>
                          <a:spcPts val="0"/>
                        </a:spcAft>
                      </a:pPr>
                      <a:r>
                        <a:rPr lang="en-US" sz="2000">
                          <a:effectLst/>
                          <a:latin typeface="Times New Roman" pitchFamily="18" charset="0"/>
                          <a:cs typeface="Times New Roman" pitchFamily="18" charset="0"/>
                        </a:rPr>
                        <a:t>Matthew MacDonald</a:t>
                      </a:r>
                      <a:endParaRPr lang="en-IN" sz="2000">
                        <a:effectLst/>
                        <a:latin typeface="Times New Roman" pitchFamily="18" charset="0"/>
                        <a:ea typeface="Times New Roman"/>
                        <a:cs typeface="Times New Roman" pitchFamily="18" charset="0"/>
                      </a:endParaRPr>
                    </a:p>
                  </a:txBody>
                  <a:tcPr marL="68580" marR="68580" marT="0" marB="0"/>
                </a:tc>
                <a:tc>
                  <a:txBody>
                    <a:bodyPr/>
                    <a:lstStyle/>
                    <a:p>
                      <a:pPr marR="47625">
                        <a:lnSpc>
                          <a:spcPct val="115000"/>
                        </a:lnSpc>
                        <a:spcAft>
                          <a:spcPts val="0"/>
                        </a:spcAft>
                      </a:pPr>
                      <a:r>
                        <a:rPr lang="en-US" sz="2000">
                          <a:effectLst/>
                          <a:latin typeface="Times New Roman" pitchFamily="18" charset="0"/>
                          <a:cs typeface="Times New Roman" pitchFamily="18" charset="0"/>
                        </a:rPr>
                        <a:t>APress</a:t>
                      </a:r>
                      <a:endParaRPr lang="en-IN" sz="2000">
                        <a:effectLst/>
                        <a:latin typeface="Times New Roman" pitchFamily="18" charset="0"/>
                        <a:ea typeface="Times New Roman"/>
                        <a:cs typeface="Times New Roman" pitchFamily="18" charset="0"/>
                      </a:endParaRPr>
                    </a:p>
                  </a:txBody>
                  <a:tcPr marL="68580" marR="68580" marT="0" marB="0"/>
                </a:tc>
              </a:tr>
              <a:tr h="761633">
                <a:tc>
                  <a:txBody>
                    <a:bodyPr/>
                    <a:lstStyle/>
                    <a:p>
                      <a:pPr marR="47625">
                        <a:lnSpc>
                          <a:spcPct val="115000"/>
                        </a:lnSpc>
                        <a:spcAft>
                          <a:spcPts val="0"/>
                        </a:spcAft>
                      </a:pPr>
                      <a:r>
                        <a:rPr lang="en-US" sz="2000">
                          <a:effectLst/>
                          <a:latin typeface="Times New Roman" pitchFamily="18" charset="0"/>
                          <a:cs typeface="Times New Roman" pitchFamily="18" charset="0"/>
                        </a:rPr>
                        <a:t>2</a:t>
                      </a:r>
                      <a:endParaRPr lang="en-IN" sz="2000">
                        <a:effectLst/>
                        <a:latin typeface="Times New Roman" pitchFamily="18" charset="0"/>
                        <a:ea typeface="Times New Roman"/>
                        <a:cs typeface="Times New Roman" pitchFamily="18" charset="0"/>
                      </a:endParaRPr>
                    </a:p>
                  </a:txBody>
                  <a:tcPr marL="68580" marR="68580" marT="0" marB="0"/>
                </a:tc>
                <a:tc>
                  <a:txBody>
                    <a:bodyPr/>
                    <a:lstStyle/>
                    <a:p>
                      <a:pPr marR="47625">
                        <a:lnSpc>
                          <a:spcPct val="115000"/>
                        </a:lnSpc>
                        <a:spcAft>
                          <a:spcPts val="0"/>
                        </a:spcAft>
                      </a:pPr>
                      <a:r>
                        <a:rPr lang="en-US" sz="2000">
                          <a:effectLst/>
                          <a:latin typeface="Times New Roman" pitchFamily="18" charset="0"/>
                          <a:cs typeface="Times New Roman" pitchFamily="18" charset="0"/>
                        </a:rPr>
                        <a:t>Complete Reference C# 4.0</a:t>
                      </a:r>
                      <a:endParaRPr lang="en-IN" sz="2000">
                        <a:effectLst/>
                        <a:latin typeface="Times New Roman" pitchFamily="18" charset="0"/>
                        <a:ea typeface="Times New Roman"/>
                        <a:cs typeface="Times New Roman" pitchFamily="18" charset="0"/>
                      </a:endParaRPr>
                    </a:p>
                  </a:txBody>
                  <a:tcPr marL="68580" marR="68580" marT="0" marB="0"/>
                </a:tc>
                <a:tc>
                  <a:txBody>
                    <a:bodyPr/>
                    <a:lstStyle/>
                    <a:p>
                      <a:pPr marR="47625">
                        <a:lnSpc>
                          <a:spcPct val="115000"/>
                        </a:lnSpc>
                        <a:spcAft>
                          <a:spcPts val="0"/>
                        </a:spcAft>
                      </a:pPr>
                      <a:r>
                        <a:rPr lang="en-US" sz="2000">
                          <a:effectLst/>
                          <a:latin typeface="Times New Roman" pitchFamily="18" charset="0"/>
                          <a:cs typeface="Times New Roman" pitchFamily="18" charset="0"/>
                        </a:rPr>
                        <a:t>Schildt</a:t>
                      </a:r>
                      <a:endParaRPr lang="en-IN" sz="2000">
                        <a:effectLst/>
                        <a:latin typeface="Times New Roman" pitchFamily="18" charset="0"/>
                        <a:ea typeface="Times New Roman"/>
                        <a:cs typeface="Times New Roman" pitchFamily="18" charset="0"/>
                      </a:endParaRPr>
                    </a:p>
                  </a:txBody>
                  <a:tcPr marL="68580" marR="68580" marT="0" marB="0"/>
                </a:tc>
                <a:tc>
                  <a:txBody>
                    <a:bodyPr/>
                    <a:lstStyle/>
                    <a:p>
                      <a:pPr marR="47625">
                        <a:lnSpc>
                          <a:spcPct val="115000"/>
                        </a:lnSpc>
                        <a:spcAft>
                          <a:spcPts val="0"/>
                        </a:spcAft>
                      </a:pPr>
                      <a:r>
                        <a:rPr lang="en-US" sz="2000">
                          <a:effectLst/>
                          <a:latin typeface="Times New Roman" pitchFamily="18" charset="0"/>
                          <a:cs typeface="Times New Roman" pitchFamily="18" charset="0"/>
                        </a:rPr>
                        <a:t>McGraw Hill</a:t>
                      </a:r>
                      <a:endParaRPr lang="en-IN" sz="2000">
                        <a:effectLst/>
                        <a:latin typeface="Times New Roman" pitchFamily="18" charset="0"/>
                        <a:ea typeface="Times New Roman"/>
                        <a:cs typeface="Times New Roman" pitchFamily="18" charset="0"/>
                      </a:endParaRPr>
                    </a:p>
                  </a:txBody>
                  <a:tcPr marL="68580" marR="68580" marT="0" marB="0"/>
                </a:tc>
              </a:tr>
              <a:tr h="570516">
                <a:tc>
                  <a:txBody>
                    <a:bodyPr/>
                    <a:lstStyle/>
                    <a:p>
                      <a:pPr marR="47625">
                        <a:lnSpc>
                          <a:spcPct val="115000"/>
                        </a:lnSpc>
                        <a:spcAft>
                          <a:spcPts val="0"/>
                        </a:spcAft>
                      </a:pPr>
                      <a:r>
                        <a:rPr lang="en-US" sz="2000">
                          <a:effectLst/>
                          <a:latin typeface="Times New Roman" pitchFamily="18" charset="0"/>
                          <a:cs typeface="Times New Roman" pitchFamily="18" charset="0"/>
                        </a:rPr>
                        <a:t>3</a:t>
                      </a:r>
                      <a:endParaRPr lang="en-IN" sz="2000">
                        <a:effectLst/>
                        <a:latin typeface="Times New Roman" pitchFamily="18" charset="0"/>
                        <a:ea typeface="Times New Roman"/>
                        <a:cs typeface="Times New Roman" pitchFamily="18" charset="0"/>
                      </a:endParaRPr>
                    </a:p>
                  </a:txBody>
                  <a:tcPr marL="68580" marR="68580" marT="0" marB="0"/>
                </a:tc>
                <a:tc>
                  <a:txBody>
                    <a:bodyPr/>
                    <a:lstStyle/>
                    <a:p>
                      <a:pPr marR="47625">
                        <a:lnSpc>
                          <a:spcPct val="115000"/>
                        </a:lnSpc>
                        <a:spcAft>
                          <a:spcPts val="0"/>
                        </a:spcAft>
                      </a:pPr>
                      <a:r>
                        <a:rPr lang="en-US" sz="2000">
                          <a:effectLst/>
                          <a:latin typeface="Times New Roman" pitchFamily="18" charset="0"/>
                          <a:cs typeface="Times New Roman" pitchFamily="18" charset="0"/>
                        </a:rPr>
                        <a:t>Asp.Net 4.0 AJAX</a:t>
                      </a:r>
                      <a:endParaRPr lang="en-IN" sz="2000">
                        <a:effectLst/>
                        <a:latin typeface="Times New Roman" pitchFamily="18" charset="0"/>
                        <a:ea typeface="Times New Roman"/>
                        <a:cs typeface="Times New Roman" pitchFamily="18" charset="0"/>
                      </a:endParaRPr>
                    </a:p>
                  </a:txBody>
                  <a:tcPr marL="68580" marR="68580" marT="0" marB="0"/>
                </a:tc>
                <a:tc>
                  <a:txBody>
                    <a:bodyPr/>
                    <a:lstStyle/>
                    <a:p>
                      <a:pPr marR="47625">
                        <a:lnSpc>
                          <a:spcPct val="115000"/>
                        </a:lnSpc>
                        <a:spcAft>
                          <a:spcPts val="0"/>
                        </a:spcAft>
                      </a:pPr>
                      <a:r>
                        <a:rPr lang="en-US" sz="2000">
                          <a:effectLst/>
                          <a:latin typeface="Times New Roman" pitchFamily="18" charset="0"/>
                          <a:cs typeface="Times New Roman" pitchFamily="18" charset="0"/>
                        </a:rPr>
                        <a:t>Bill Evjen</a:t>
                      </a:r>
                      <a:endParaRPr lang="en-IN" sz="2000">
                        <a:effectLst/>
                        <a:latin typeface="Times New Roman" pitchFamily="18" charset="0"/>
                        <a:ea typeface="Times New Roman"/>
                        <a:cs typeface="Times New Roman" pitchFamily="18" charset="0"/>
                      </a:endParaRPr>
                    </a:p>
                  </a:txBody>
                  <a:tcPr marL="68580" marR="68580" marT="0" marB="0"/>
                </a:tc>
                <a:tc>
                  <a:txBody>
                    <a:bodyPr/>
                    <a:lstStyle/>
                    <a:p>
                      <a:pPr marR="47625">
                        <a:lnSpc>
                          <a:spcPct val="115000"/>
                        </a:lnSpc>
                        <a:spcAft>
                          <a:spcPts val="0"/>
                        </a:spcAft>
                      </a:pPr>
                      <a:r>
                        <a:rPr lang="en-US" sz="2000">
                          <a:effectLst/>
                          <a:latin typeface="Times New Roman" pitchFamily="18" charset="0"/>
                          <a:cs typeface="Times New Roman" pitchFamily="18" charset="0"/>
                        </a:rPr>
                        <a:t>Wrox</a:t>
                      </a:r>
                      <a:endParaRPr lang="en-IN" sz="2000">
                        <a:effectLst/>
                        <a:latin typeface="Times New Roman" pitchFamily="18" charset="0"/>
                        <a:ea typeface="Times New Roman"/>
                        <a:cs typeface="Times New Roman" pitchFamily="18" charset="0"/>
                      </a:endParaRPr>
                    </a:p>
                  </a:txBody>
                  <a:tcPr marL="68580" marR="68580" marT="0" marB="0"/>
                </a:tc>
              </a:tr>
              <a:tr h="570516">
                <a:tc>
                  <a:txBody>
                    <a:bodyPr/>
                    <a:lstStyle/>
                    <a:p>
                      <a:pPr marR="47625">
                        <a:lnSpc>
                          <a:spcPct val="115000"/>
                        </a:lnSpc>
                        <a:spcAft>
                          <a:spcPts val="0"/>
                        </a:spcAft>
                      </a:pPr>
                      <a:r>
                        <a:rPr lang="en-US" sz="2000" dirty="0">
                          <a:effectLst/>
                          <a:latin typeface="Times New Roman" pitchFamily="18" charset="0"/>
                          <a:cs typeface="Times New Roman" pitchFamily="18" charset="0"/>
                        </a:rPr>
                        <a:t>4</a:t>
                      </a:r>
                      <a:endParaRPr lang="en-IN" sz="2000" dirty="0">
                        <a:effectLst/>
                        <a:latin typeface="Times New Roman" pitchFamily="18" charset="0"/>
                        <a:ea typeface="Times New Roman"/>
                        <a:cs typeface="Times New Roman" pitchFamily="18" charset="0"/>
                      </a:endParaRPr>
                    </a:p>
                  </a:txBody>
                  <a:tcPr marL="68580" marR="68580" marT="0" marB="0"/>
                </a:tc>
                <a:tc>
                  <a:txBody>
                    <a:bodyPr/>
                    <a:lstStyle/>
                    <a:p>
                      <a:pPr marR="47625">
                        <a:lnSpc>
                          <a:spcPct val="115000"/>
                        </a:lnSpc>
                        <a:spcAft>
                          <a:spcPts val="0"/>
                        </a:spcAft>
                      </a:pPr>
                      <a:r>
                        <a:rPr lang="en-US" sz="2000">
                          <a:effectLst/>
                          <a:latin typeface="Times New Roman" pitchFamily="18" charset="0"/>
                          <a:cs typeface="Times New Roman" pitchFamily="18" charset="0"/>
                        </a:rPr>
                        <a:t>SQL Server 2008</a:t>
                      </a:r>
                      <a:endParaRPr lang="en-IN" sz="2000">
                        <a:effectLst/>
                        <a:latin typeface="Times New Roman" pitchFamily="18" charset="0"/>
                        <a:ea typeface="Times New Roman"/>
                        <a:cs typeface="Times New Roman" pitchFamily="18" charset="0"/>
                      </a:endParaRPr>
                    </a:p>
                  </a:txBody>
                  <a:tcPr marL="68580" marR="68580" marT="0" marB="0"/>
                </a:tc>
                <a:tc>
                  <a:txBody>
                    <a:bodyPr/>
                    <a:lstStyle/>
                    <a:p>
                      <a:pPr marR="47625">
                        <a:lnSpc>
                          <a:spcPct val="115000"/>
                        </a:lnSpc>
                        <a:spcAft>
                          <a:spcPts val="0"/>
                        </a:spcAft>
                      </a:pPr>
                      <a:r>
                        <a:rPr lang="en-US" sz="2000">
                          <a:effectLst/>
                          <a:latin typeface="Times New Roman" pitchFamily="18" charset="0"/>
                          <a:cs typeface="Times New Roman" pitchFamily="18" charset="0"/>
                        </a:rPr>
                        <a:t>Dusan Petkovic</a:t>
                      </a:r>
                      <a:endParaRPr lang="en-IN" sz="2000">
                        <a:effectLst/>
                        <a:latin typeface="Times New Roman" pitchFamily="18" charset="0"/>
                        <a:ea typeface="Times New Roman"/>
                        <a:cs typeface="Times New Roman" pitchFamily="18" charset="0"/>
                      </a:endParaRPr>
                    </a:p>
                  </a:txBody>
                  <a:tcPr marL="68580" marR="68580" marT="0" marB="0"/>
                </a:tc>
                <a:tc>
                  <a:txBody>
                    <a:bodyPr/>
                    <a:lstStyle/>
                    <a:p>
                      <a:pPr marR="47625">
                        <a:lnSpc>
                          <a:spcPct val="115000"/>
                        </a:lnSpc>
                        <a:spcAft>
                          <a:spcPts val="0"/>
                        </a:spcAft>
                      </a:pPr>
                      <a:r>
                        <a:rPr lang="en-US" sz="2000" dirty="0" err="1">
                          <a:effectLst/>
                          <a:latin typeface="Times New Roman" pitchFamily="18" charset="0"/>
                          <a:cs typeface="Times New Roman" pitchFamily="18" charset="0"/>
                        </a:rPr>
                        <a:t>Apress</a:t>
                      </a:r>
                      <a:endParaRPr lang="en-IN" sz="2000" dirty="0">
                        <a:effectLst/>
                        <a:latin typeface="Times New Roman" pitchFamily="18" charset="0"/>
                        <a:ea typeface="Times New Roman"/>
                        <a:cs typeface="Times New Roman" pitchFamily="18" charset="0"/>
                      </a:endParaRPr>
                    </a:p>
                  </a:txBody>
                  <a:tcPr marL="68580" marR="68580" marT="0" marB="0"/>
                </a:tc>
              </a:tr>
            </a:tbl>
          </a:graphicData>
        </a:graphic>
      </p:graphicFrame>
      <p:sp>
        <p:nvSpPr>
          <p:cNvPr id="5" name="Rectangle 1"/>
          <p:cNvSpPr>
            <a:spLocks noChangeArrowheads="1"/>
          </p:cNvSpPr>
          <p:nvPr/>
        </p:nvSpPr>
        <p:spPr bwMode="auto">
          <a:xfrm>
            <a:off x="1760538" y="39798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866513533"/>
      </p:ext>
    </p:extLst>
  </p:cSld>
  <p:clrMapOvr>
    <a:masterClrMapping/>
  </p:clrMapOvr>
  <p:transition spd="slow">
    <p:wip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00400" y="533400"/>
            <a:ext cx="1613775" cy="461665"/>
          </a:xfrm>
          <a:prstGeom prst="rect">
            <a:avLst/>
          </a:prstGeom>
        </p:spPr>
        <p:txBody>
          <a:bodyPr wrap="none">
            <a:spAutoFit/>
          </a:bodyPr>
          <a:lstStyle/>
          <a:p>
            <a:pPr lvl="0"/>
            <a:r>
              <a:rPr lang="en-US" sz="2400" b="1" dirty="0">
                <a:latin typeface="Times New Roman" pitchFamily="18" charset="0"/>
                <a:cs typeface="Times New Roman" pitchFamily="18" charset="0"/>
              </a:rPr>
              <a:t>References</a:t>
            </a:r>
            <a:endParaRPr lang="en-IN" sz="2400" dirty="0">
              <a:latin typeface="Times New Roman" pitchFamily="18" charset="0"/>
              <a:cs typeface="Times New Roman" pitchFamily="18" charset="0"/>
            </a:endParaRPr>
          </a:p>
        </p:txBody>
      </p:sp>
      <p:sp>
        <p:nvSpPr>
          <p:cNvPr id="3" name="Rectangle 2"/>
          <p:cNvSpPr/>
          <p:nvPr/>
        </p:nvSpPr>
        <p:spPr>
          <a:xfrm>
            <a:off x="1828800" y="1580606"/>
            <a:ext cx="4572000" cy="3970318"/>
          </a:xfrm>
          <a:prstGeom prst="rect">
            <a:avLst/>
          </a:prstGeom>
        </p:spPr>
        <p:txBody>
          <a:bodyPr>
            <a:spAutoFit/>
          </a:bodyPr>
          <a:lstStyle/>
          <a:p>
            <a:r>
              <a:rPr lang="en-US" b="1" dirty="0">
                <a:latin typeface="Times New Roman" pitchFamily="18" charset="0"/>
                <a:cs typeface="Times New Roman" pitchFamily="18" charset="0"/>
              </a:rPr>
              <a:t> </a:t>
            </a:r>
            <a:endParaRPr lang="en-IN" dirty="0">
              <a:latin typeface="Times New Roman" pitchFamily="18" charset="0"/>
              <a:cs typeface="Times New Roman" pitchFamily="18" charset="0"/>
            </a:endParaRPr>
          </a:p>
          <a:p>
            <a:pPr marL="342900" indent="-342900">
              <a:buAutoNum type="arabicParenR"/>
            </a:pPr>
            <a:r>
              <a:rPr lang="en-US" dirty="0" smtClean="0">
                <a:latin typeface="Times New Roman" pitchFamily="18" charset="0"/>
                <a:cs typeface="Times New Roman" pitchFamily="18" charset="0"/>
              </a:rPr>
              <a:t>www.w3schools.com/asp</a:t>
            </a:r>
          </a:p>
          <a:p>
            <a:pPr marL="342900" indent="-342900">
              <a:buAutoNum type="arabicParenR"/>
            </a:pPr>
            <a:endParaRPr lang="en-IN" dirty="0">
              <a:latin typeface="Times New Roman" pitchFamily="18" charset="0"/>
              <a:cs typeface="Times New Roman" pitchFamily="18" charset="0"/>
            </a:endParaRPr>
          </a:p>
          <a:p>
            <a:r>
              <a:rPr lang="en-US" dirty="0">
                <a:latin typeface="Times New Roman" pitchFamily="18" charset="0"/>
                <a:cs typeface="Times New Roman" pitchFamily="18" charset="0"/>
              </a:rPr>
              <a:t>2) </a:t>
            </a:r>
            <a:r>
              <a:rPr lang="en-US" dirty="0" smtClean="0">
                <a:latin typeface="Times New Roman" pitchFamily="18" charset="0"/>
                <a:cs typeface="Times New Roman" pitchFamily="18" charset="0"/>
              </a:rPr>
              <a:t>www.w3schools.com/javascript</a:t>
            </a:r>
          </a:p>
          <a:p>
            <a:endParaRPr lang="en-IN" dirty="0">
              <a:latin typeface="Times New Roman" pitchFamily="18" charset="0"/>
              <a:cs typeface="Times New Roman" pitchFamily="18" charset="0"/>
            </a:endParaRPr>
          </a:p>
          <a:p>
            <a:r>
              <a:rPr lang="en-US" dirty="0">
                <a:latin typeface="Times New Roman" pitchFamily="18" charset="0"/>
                <a:cs typeface="Times New Roman" pitchFamily="18" charset="0"/>
              </a:rPr>
              <a:t>3) www.w3schools.com/jquery</a:t>
            </a:r>
            <a:endParaRPr lang="en-IN"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4</a:t>
            </a:r>
            <a:r>
              <a:rPr lang="en-US" dirty="0">
                <a:latin typeface="Times New Roman" pitchFamily="18" charset="0"/>
                <a:cs typeface="Times New Roman" pitchFamily="18" charset="0"/>
              </a:rPr>
              <a:t>) www.w3schools.com/sql</a:t>
            </a:r>
            <a:endParaRPr lang="en-IN"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5</a:t>
            </a:r>
            <a:r>
              <a:rPr lang="en-US" dirty="0">
                <a:latin typeface="Times New Roman" pitchFamily="18" charset="0"/>
                <a:cs typeface="Times New Roman" pitchFamily="18" charset="0"/>
              </a:rPr>
              <a:t>) www.w3schools.com/css</a:t>
            </a:r>
            <a:endParaRPr lang="en-IN"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6</a:t>
            </a:r>
            <a:r>
              <a:rPr lang="en-US" dirty="0">
                <a:latin typeface="Times New Roman" pitchFamily="18" charset="0"/>
                <a:cs typeface="Times New Roman" pitchFamily="18" charset="0"/>
              </a:rPr>
              <a:t>) www.codeguru.com</a:t>
            </a:r>
            <a:endParaRPr lang="en-IN" dirty="0">
              <a:latin typeface="Times New Roman" pitchFamily="18" charset="0"/>
              <a:cs typeface="Times New Roman" pitchFamily="18" charset="0"/>
            </a:endParaRPr>
          </a:p>
          <a:p>
            <a:pPr marL="285750" indent="-285750">
              <a:buFont typeface="Arial" pitchFamily="34" charset="0"/>
              <a:buChar char="•"/>
            </a:pPr>
            <a:endParaRPr lang="en-IN" dirty="0">
              <a:latin typeface="Times New Roman" pitchFamily="18" charset="0"/>
              <a:cs typeface="Times New Roman" pitchFamily="18" charset="0"/>
            </a:endParaRPr>
          </a:p>
          <a:p>
            <a:pPr marL="285750" indent="-285750"/>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478615430"/>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9"/>
            <a:ext cx="8229600" cy="5505475"/>
          </a:xfrm>
        </p:spPr>
        <p:txBody>
          <a:bodyPr>
            <a:noAutofit/>
          </a:bodyPr>
          <a:lstStyle/>
          <a:p>
            <a:pPr marL="0" indent="0">
              <a:buNone/>
            </a:pPr>
            <a:endParaRPr lang="en-US" sz="2400" b="1" u="sng" dirty="0" smtClean="0">
              <a:latin typeface="Times New Roman" pitchFamily="18" charset="0"/>
              <a:cs typeface="Times New Roman" pitchFamily="18" charset="0"/>
            </a:endParaRPr>
          </a:p>
          <a:p>
            <a:pPr marL="0" indent="0">
              <a:buNone/>
            </a:pPr>
            <a:r>
              <a:rPr lang="en-US" sz="2400" b="1" u="sng" dirty="0" smtClean="0">
                <a:latin typeface="Times New Roman" pitchFamily="18" charset="0"/>
                <a:cs typeface="Times New Roman" pitchFamily="18" charset="0"/>
              </a:rPr>
              <a:t>Drawbacks </a:t>
            </a:r>
            <a:r>
              <a:rPr lang="en-US" sz="2400" b="1" u="sng" dirty="0">
                <a:latin typeface="Times New Roman" pitchFamily="18" charset="0"/>
                <a:cs typeface="Times New Roman" pitchFamily="18" charset="0"/>
              </a:rPr>
              <a:t>of the existing system:-</a:t>
            </a:r>
            <a:endParaRPr lang="en-IN" sz="2400" b="1" dirty="0">
              <a:latin typeface="Times New Roman" pitchFamily="18" charset="0"/>
              <a:cs typeface="Times New Roman" pitchFamily="18" charset="0"/>
            </a:endParaRPr>
          </a:p>
          <a:p>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Manpower:-</a:t>
            </a:r>
            <a:endParaRPr lang="en-IN" sz="2400" dirty="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Man </a:t>
            </a:r>
            <a:r>
              <a:rPr lang="en-US" sz="2200" dirty="0">
                <a:latin typeface="Times New Roman" pitchFamily="18" charset="0"/>
                <a:cs typeface="Times New Roman" pitchFamily="18" charset="0"/>
              </a:rPr>
              <a:t>power is needed for processes like maintenance of register customers, records of </a:t>
            </a:r>
            <a:r>
              <a:rPr lang="en-US" sz="2200" dirty="0" smtClean="0">
                <a:latin typeface="Times New Roman" pitchFamily="18" charset="0"/>
                <a:cs typeface="Times New Roman" pitchFamily="18" charset="0"/>
              </a:rPr>
              <a:t>boats.</a:t>
            </a:r>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a:p>
            <a:r>
              <a:rPr lang="en-US" sz="2400" b="1" dirty="0">
                <a:latin typeface="Times New Roman" pitchFamily="18" charset="0"/>
                <a:cs typeface="Times New Roman" pitchFamily="18" charset="0"/>
              </a:rPr>
              <a:t>Time Consuming:-</a:t>
            </a:r>
            <a:endParaRPr lang="en-IN" sz="2400" dirty="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            </a:t>
            </a:r>
            <a:r>
              <a:rPr lang="en-US" sz="2200" dirty="0">
                <a:latin typeface="Times New Roman" pitchFamily="18" charset="0"/>
                <a:cs typeface="Times New Roman" pitchFamily="18" charset="0"/>
              </a:rPr>
              <a:t>The existing system is very time consuming that increases customers searching time.</a:t>
            </a:r>
            <a:r>
              <a:rPr lang="en-US" sz="2400" dirty="0">
                <a:latin typeface="Times New Roman" pitchFamily="18" charset="0"/>
                <a:cs typeface="Times New Roman" pitchFamily="18" charset="0"/>
              </a:rPr>
              <a:t>                           </a:t>
            </a:r>
            <a:endParaRPr lang="en-IN"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 </a:t>
            </a:r>
            <a:r>
              <a:rPr lang="en-US" sz="2400" b="1" dirty="0" smtClean="0">
                <a:latin typeface="Times New Roman" pitchFamily="18" charset="0"/>
                <a:cs typeface="Times New Roman" pitchFamily="18" charset="0"/>
              </a:rPr>
              <a:t>Storing </a:t>
            </a:r>
            <a:r>
              <a:rPr lang="en-US" sz="2400" b="1" dirty="0">
                <a:latin typeface="Times New Roman" pitchFamily="18" charset="0"/>
                <a:cs typeface="Times New Roman" pitchFamily="18" charset="0"/>
              </a:rPr>
              <a:t>&amp; Retrieving:-</a:t>
            </a:r>
            <a:endParaRPr lang="en-IN" sz="2400" dirty="0">
              <a:latin typeface="Times New Roman" pitchFamily="18" charset="0"/>
              <a:cs typeface="Times New Roman" pitchFamily="18" charset="0"/>
            </a:endParaRPr>
          </a:p>
          <a:p>
            <a:pPr marL="0" indent="0">
              <a:buNone/>
            </a:pPr>
            <a:r>
              <a:rPr lang="en-US" sz="2400" b="1" dirty="0">
                <a:latin typeface="Times New Roman" pitchFamily="18" charset="0"/>
                <a:cs typeface="Times New Roman" pitchFamily="18" charset="0"/>
              </a:rPr>
              <a:t>            </a:t>
            </a:r>
            <a:r>
              <a:rPr lang="en-US" sz="2200" b="1"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Storing &amp; retrieving process is very slow and also it requires a separate storage area</a:t>
            </a:r>
            <a:r>
              <a:rPr lang="en-US" sz="2400" dirty="0">
                <a:latin typeface="Times New Roman" pitchFamily="18" charset="0"/>
                <a:cs typeface="Times New Roman" pitchFamily="18" charset="0"/>
              </a:rPr>
              <a:t>.</a:t>
            </a:r>
            <a:endParaRPr lang="en-IN"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 </a:t>
            </a:r>
            <a:r>
              <a:rPr lang="en-US" sz="2400" b="1" dirty="0" smtClean="0">
                <a:latin typeface="Times New Roman" pitchFamily="18" charset="0"/>
                <a:cs typeface="Times New Roman" pitchFamily="18" charset="0"/>
              </a:rPr>
              <a:t>Hectic </a:t>
            </a:r>
            <a:r>
              <a:rPr lang="en-US" sz="2400" b="1" dirty="0">
                <a:latin typeface="Times New Roman" pitchFamily="18" charset="0"/>
                <a:cs typeface="Times New Roman" pitchFamily="18" charset="0"/>
              </a:rPr>
              <a:t>Job:-</a:t>
            </a:r>
            <a:endParaRPr lang="en-IN" sz="2400" dirty="0">
              <a:latin typeface="Times New Roman" pitchFamily="18" charset="0"/>
              <a:cs typeface="Times New Roman" pitchFamily="18" charset="0"/>
            </a:endParaRPr>
          </a:p>
          <a:p>
            <a:pPr marL="0" indent="0">
              <a:buNone/>
            </a:pPr>
            <a:r>
              <a:rPr lang="en-US" sz="2400" b="1" dirty="0">
                <a:latin typeface="Times New Roman" pitchFamily="18" charset="0"/>
                <a:cs typeface="Times New Roman" pitchFamily="18" charset="0"/>
              </a:rPr>
              <a:t>       </a:t>
            </a:r>
            <a:r>
              <a:rPr lang="en-US" sz="2200" b="1" dirty="0">
                <a:latin typeface="Times New Roman" pitchFamily="18" charset="0"/>
                <a:cs typeface="Times New Roman" pitchFamily="18" charset="0"/>
              </a:rPr>
              <a:t> </a:t>
            </a:r>
            <a:r>
              <a:rPr lang="en-US" sz="2200" dirty="0">
                <a:latin typeface="Times New Roman" pitchFamily="18" charset="0"/>
                <a:cs typeface="Times New Roman" pitchFamily="18" charset="0"/>
              </a:rPr>
              <a:t>It is very hectic job to search in previous records.</a:t>
            </a:r>
            <a:endParaRPr lang="en-IN" sz="2200" dirty="0">
              <a:latin typeface="Times New Roman" pitchFamily="18" charset="0"/>
              <a:cs typeface="Times New Roman" pitchFamily="18" charset="0"/>
            </a:endParaRPr>
          </a:p>
          <a:p>
            <a:endParaRPr lang="en-IN" sz="2400" dirty="0"/>
          </a:p>
        </p:txBody>
      </p:sp>
    </p:spTree>
    <p:extLst>
      <p:ext uri="{BB962C8B-B14F-4D97-AF65-F5344CB8AC3E}">
        <p14:creationId xmlns:p14="http://schemas.microsoft.com/office/powerpoint/2010/main" val="2772673954"/>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IN" sz="2000" b="1" dirty="0">
                <a:latin typeface="Times New Roman" pitchFamily="18" charset="0"/>
                <a:cs typeface="Times New Roman" pitchFamily="18" charset="0"/>
              </a:rPr>
              <a:t>Time Effective and </a:t>
            </a:r>
            <a:r>
              <a:rPr lang="en-IN" sz="2000" b="1" dirty="0" smtClean="0">
                <a:latin typeface="Times New Roman" pitchFamily="18" charset="0"/>
                <a:cs typeface="Times New Roman" pitchFamily="18" charset="0"/>
              </a:rPr>
              <a:t>Cost : </a:t>
            </a:r>
          </a:p>
          <a:p>
            <a:pPr marL="0" indent="0">
              <a:buNone/>
            </a:pPr>
            <a:r>
              <a:rPr lang="en-IN" sz="2000" dirty="0" smtClean="0">
                <a:latin typeface="Times New Roman" pitchFamily="18" charset="0"/>
                <a:cs typeface="Times New Roman" pitchFamily="18" charset="0"/>
              </a:rPr>
              <a:t>                      This </a:t>
            </a:r>
            <a:r>
              <a:rPr lang="en-IN" sz="2000" dirty="0">
                <a:latin typeface="Times New Roman" pitchFamily="18" charset="0"/>
                <a:cs typeface="Times New Roman" pitchFamily="18" charset="0"/>
              </a:rPr>
              <a:t>website is available to anybody and anywhere. This saves lot of communication time of the registered users and in a very little time span the registered user can know the information about </a:t>
            </a:r>
            <a:r>
              <a:rPr lang="en-IN" sz="2000" dirty="0" smtClean="0">
                <a:latin typeface="Times New Roman" pitchFamily="18" charset="0"/>
                <a:cs typeface="Times New Roman" pitchFamily="18" charset="0"/>
              </a:rPr>
              <a:t>boats, details </a:t>
            </a:r>
            <a:r>
              <a:rPr lang="en-IN" sz="2000" dirty="0">
                <a:latin typeface="Times New Roman" pitchFamily="18" charset="0"/>
                <a:cs typeface="Times New Roman" pitchFamily="18" charset="0"/>
              </a:rPr>
              <a:t>of that </a:t>
            </a:r>
            <a:r>
              <a:rPr lang="en-IN" sz="2000" dirty="0" smtClean="0">
                <a:latin typeface="Times New Roman" pitchFamily="18" charset="0"/>
                <a:cs typeface="Times New Roman" pitchFamily="18" charset="0"/>
              </a:rPr>
              <a:t>boats </a:t>
            </a:r>
            <a:r>
              <a:rPr lang="en-IN" sz="2000" dirty="0">
                <a:latin typeface="Times New Roman" pitchFamily="18" charset="0"/>
                <a:cs typeface="Times New Roman" pitchFamily="18" charset="0"/>
              </a:rPr>
              <a:t>in their required area.</a:t>
            </a:r>
            <a:r>
              <a:rPr lang="en-IN" sz="2000" b="1" dirty="0">
                <a:latin typeface="Times New Roman" pitchFamily="18" charset="0"/>
                <a:cs typeface="Times New Roman" pitchFamily="18" charset="0"/>
              </a:rPr>
              <a:t> </a:t>
            </a:r>
            <a:endParaRPr lang="en-IN" sz="2000" b="1" dirty="0" smtClean="0">
              <a:latin typeface="Times New Roman" pitchFamily="18" charset="0"/>
              <a:cs typeface="Times New Roman" pitchFamily="18" charset="0"/>
            </a:endParaRPr>
          </a:p>
          <a:p>
            <a:r>
              <a:rPr lang="en-IN" sz="2000" b="1" dirty="0">
                <a:latin typeface="Times New Roman" pitchFamily="18" charset="0"/>
                <a:cs typeface="Times New Roman" pitchFamily="18" charset="0"/>
              </a:rPr>
              <a:t>Database </a:t>
            </a:r>
            <a:r>
              <a:rPr lang="en-IN" sz="2000" b="1" dirty="0" smtClean="0">
                <a:latin typeface="Times New Roman" pitchFamily="18" charset="0"/>
                <a:cs typeface="Times New Roman" pitchFamily="18" charset="0"/>
              </a:rPr>
              <a:t>Creation:</a:t>
            </a:r>
          </a:p>
          <a:p>
            <a:pPr marL="0" indent="0">
              <a:buNone/>
            </a:pPr>
            <a:r>
              <a:rPr lang="en-IN" sz="2000" dirty="0">
                <a:latin typeface="Times New Roman" pitchFamily="18" charset="0"/>
                <a:cs typeface="Times New Roman" pitchFamily="18" charset="0"/>
              </a:rPr>
              <a:t>                     A database of the registered users will be created and this will help the users to fetch the details of particular </a:t>
            </a:r>
            <a:r>
              <a:rPr lang="en-IN" sz="2000" dirty="0" smtClean="0">
                <a:latin typeface="Times New Roman" pitchFamily="18" charset="0"/>
                <a:cs typeface="Times New Roman" pitchFamily="18" charset="0"/>
              </a:rPr>
              <a:t>boats </a:t>
            </a:r>
            <a:r>
              <a:rPr lang="en-IN" sz="2000" dirty="0">
                <a:latin typeface="Times New Roman" pitchFamily="18" charset="0"/>
                <a:cs typeface="Times New Roman" pitchFamily="18" charset="0"/>
              </a:rPr>
              <a:t>as per requirements. There is a separate </a:t>
            </a:r>
            <a:r>
              <a:rPr lang="en-IN" sz="2000" dirty="0" smtClean="0">
                <a:latin typeface="Times New Roman" pitchFamily="18" charset="0"/>
                <a:cs typeface="Times New Roman" pitchFamily="18" charset="0"/>
              </a:rPr>
              <a:t>table </a:t>
            </a:r>
            <a:r>
              <a:rPr lang="en-IN" sz="2000" dirty="0">
                <a:latin typeface="Times New Roman" pitchFamily="18" charset="0"/>
                <a:cs typeface="Times New Roman" pitchFamily="18" charset="0"/>
              </a:rPr>
              <a:t>for administrator for updating </a:t>
            </a:r>
            <a:r>
              <a:rPr lang="en-IN" sz="2000" dirty="0" smtClean="0">
                <a:latin typeface="Times New Roman" pitchFamily="18" charset="0"/>
                <a:cs typeface="Times New Roman" pitchFamily="18" charset="0"/>
              </a:rPr>
              <a:t>,deleting &amp; inserting . </a:t>
            </a:r>
          </a:p>
          <a:p>
            <a:r>
              <a:rPr lang="en-IN" sz="2000" b="1" dirty="0" smtClean="0">
                <a:latin typeface="Times New Roman" pitchFamily="18" charset="0"/>
                <a:cs typeface="Times New Roman" pitchFamily="18" charset="0"/>
              </a:rPr>
              <a:t>Mobility:</a:t>
            </a:r>
          </a:p>
          <a:p>
            <a:pPr marL="0" indent="0">
              <a:buNone/>
            </a:pPr>
            <a:r>
              <a:rPr lang="en-IN" sz="2000" dirty="0">
                <a:latin typeface="Times New Roman" pitchFamily="18" charset="0"/>
                <a:cs typeface="Times New Roman" pitchFamily="18" charset="0"/>
              </a:rPr>
              <a:t>                    Internet is available to everybody anywhere anytime here, this makes the site highly mobile.</a:t>
            </a:r>
            <a:endParaRPr lang="en-IN" sz="2000" dirty="0" smtClean="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IN" b="1" dirty="0"/>
              <a:t> </a:t>
            </a:r>
            <a:r>
              <a:rPr lang="en-IN" sz="3600" b="1" dirty="0" smtClean="0">
                <a:latin typeface="Algerian" pitchFamily="82" charset="0"/>
              </a:rPr>
              <a:t>4.</a:t>
            </a:r>
            <a:r>
              <a:rPr lang="en-US" sz="3600" b="1" dirty="0" smtClean="0">
                <a:latin typeface="Algerian" pitchFamily="82" charset="0"/>
              </a:rPr>
              <a:t>Scope </a:t>
            </a:r>
            <a:r>
              <a:rPr lang="en-US" sz="3600" b="1" dirty="0">
                <a:latin typeface="Algerian" pitchFamily="82" charset="0"/>
              </a:rPr>
              <a:t>of New System</a:t>
            </a:r>
            <a:endParaRPr lang="en-IN" sz="3600" dirty="0">
              <a:latin typeface="Algerian" pitchFamily="82" charset="0"/>
            </a:endParaRPr>
          </a:p>
        </p:txBody>
      </p:sp>
    </p:spTree>
    <p:extLst>
      <p:ext uri="{BB962C8B-B14F-4D97-AF65-F5344CB8AC3E}">
        <p14:creationId xmlns:p14="http://schemas.microsoft.com/office/powerpoint/2010/main" val="2869905693"/>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5"/>
            <a:ext cx="8229600" cy="5721499"/>
          </a:xfrm>
        </p:spPr>
        <p:txBody>
          <a:bodyPr>
            <a:normAutofit lnSpcReduction="10000"/>
          </a:bodyPr>
          <a:lstStyle/>
          <a:p>
            <a:endParaRPr lang="en-IN" sz="2000" b="1" dirty="0" smtClean="0">
              <a:latin typeface="Times New Roman" pitchFamily="18" charset="0"/>
              <a:cs typeface="Times New Roman" pitchFamily="18" charset="0"/>
            </a:endParaRPr>
          </a:p>
          <a:p>
            <a:endParaRPr lang="en-IN" sz="2000" b="1" dirty="0">
              <a:latin typeface="Times New Roman" pitchFamily="18" charset="0"/>
              <a:cs typeface="Times New Roman" pitchFamily="18" charset="0"/>
            </a:endParaRPr>
          </a:p>
          <a:p>
            <a:r>
              <a:rPr lang="en-IN" sz="2000" b="1" dirty="0" smtClean="0">
                <a:latin typeface="Times New Roman" pitchFamily="18" charset="0"/>
                <a:cs typeface="Times New Roman" pitchFamily="18" charset="0"/>
              </a:rPr>
              <a:t>Informative : </a:t>
            </a:r>
          </a:p>
          <a:p>
            <a:pPr marL="0" indent="0">
              <a:buNone/>
            </a:pP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The </a:t>
            </a:r>
            <a:r>
              <a:rPr lang="en-IN" sz="2000" dirty="0">
                <a:latin typeface="Times New Roman" pitchFamily="18" charset="0"/>
                <a:cs typeface="Times New Roman" pitchFamily="18" charset="0"/>
              </a:rPr>
              <a:t>site has all the necessary details about </a:t>
            </a:r>
            <a:r>
              <a:rPr lang="en-IN" sz="2000" dirty="0" smtClean="0">
                <a:latin typeface="Times New Roman" pitchFamily="18" charset="0"/>
                <a:cs typeface="Times New Roman" pitchFamily="18" charset="0"/>
              </a:rPr>
              <a:t>boats, service </a:t>
            </a:r>
            <a:r>
              <a:rPr lang="en-IN" sz="2000" dirty="0" smtClean="0">
                <a:latin typeface="Times New Roman" pitchFamily="18" charset="0"/>
                <a:cs typeface="Times New Roman" pitchFamily="18" charset="0"/>
              </a:rPr>
              <a:t>centre </a:t>
            </a:r>
            <a:r>
              <a:rPr lang="en-IN" sz="2000" dirty="0">
                <a:latin typeface="Times New Roman" pitchFamily="18" charset="0"/>
                <a:cs typeface="Times New Roman" pitchFamily="18" charset="0"/>
              </a:rPr>
              <a:t>of some cities of </a:t>
            </a:r>
            <a:r>
              <a:rPr lang="en-IN" sz="2000" dirty="0">
                <a:latin typeface="Times New Roman" pitchFamily="18" charset="0"/>
                <a:cs typeface="Times New Roman" pitchFamily="18" charset="0"/>
              </a:rPr>
              <a:t>American countries. </a:t>
            </a:r>
            <a:r>
              <a:rPr lang="en-IN" sz="2000" dirty="0">
                <a:latin typeface="Times New Roman" pitchFamily="18" charset="0"/>
                <a:cs typeface="Times New Roman" pitchFamily="18" charset="0"/>
              </a:rPr>
              <a:t>Hence, provides all the relevant information therefore. For </a:t>
            </a:r>
            <a:r>
              <a:rPr lang="en-IN" sz="2000" dirty="0" smtClean="0">
                <a:latin typeface="Times New Roman" pitchFamily="18" charset="0"/>
                <a:cs typeface="Times New Roman" pitchFamily="18" charset="0"/>
              </a:rPr>
              <a:t>example</a:t>
            </a:r>
            <a:r>
              <a:rPr lang="en-IN" sz="2000" dirty="0">
                <a:latin typeface="Times New Roman" pitchFamily="18" charset="0"/>
                <a:cs typeface="Times New Roman" pitchFamily="18" charset="0"/>
              </a:rPr>
              <a:t>, Details of the </a:t>
            </a:r>
            <a:r>
              <a:rPr lang="en-IN" sz="2000" dirty="0" smtClean="0">
                <a:latin typeface="Times New Roman" pitchFamily="18" charset="0"/>
                <a:cs typeface="Times New Roman" pitchFamily="18" charset="0"/>
              </a:rPr>
              <a:t>boats, </a:t>
            </a:r>
            <a:r>
              <a:rPr lang="en-IN" sz="2000" dirty="0">
                <a:latin typeface="Times New Roman" pitchFamily="18" charset="0"/>
                <a:cs typeface="Times New Roman" pitchFamily="18" charset="0"/>
              </a:rPr>
              <a:t>Amount range </a:t>
            </a:r>
            <a:r>
              <a:rPr lang="en-IN" sz="2000" dirty="0" smtClean="0">
                <a:latin typeface="Times New Roman" pitchFamily="18" charset="0"/>
                <a:cs typeface="Times New Roman" pitchFamily="18" charset="0"/>
              </a:rPr>
              <a:t>for rent/lease/buy etc.</a:t>
            </a:r>
          </a:p>
          <a:p>
            <a:r>
              <a:rPr lang="en-IN" sz="2000" b="1" dirty="0">
                <a:latin typeface="Times New Roman" pitchFamily="18" charset="0"/>
                <a:cs typeface="Times New Roman" pitchFamily="18" charset="0"/>
              </a:rPr>
              <a:t>Wide </a:t>
            </a:r>
            <a:r>
              <a:rPr lang="en-IN" sz="2000" b="1" dirty="0" smtClean="0">
                <a:latin typeface="Times New Roman" pitchFamily="18" charset="0"/>
                <a:cs typeface="Times New Roman" pitchFamily="18" charset="0"/>
              </a:rPr>
              <a:t>Approach :</a:t>
            </a:r>
          </a:p>
          <a:p>
            <a:pPr marL="0" indent="0">
              <a:buNone/>
            </a:pPr>
            <a:r>
              <a:rPr lang="en-IN" sz="2000" dirty="0">
                <a:latin typeface="Times New Roman" pitchFamily="18" charset="0"/>
                <a:cs typeface="Times New Roman" pitchFamily="18" charset="0"/>
              </a:rPr>
              <a:t>                  The site is such that any person can visit it. Therefore it has a wide range of users.</a:t>
            </a:r>
            <a:r>
              <a:rPr lang="en-IN" sz="2000" b="1" dirty="0">
                <a:latin typeface="Times New Roman" pitchFamily="18" charset="0"/>
                <a:cs typeface="Times New Roman" pitchFamily="18" charset="0"/>
              </a:rPr>
              <a:t>  </a:t>
            </a:r>
            <a:endParaRPr lang="en-IN" sz="2000" b="1" dirty="0" smtClean="0">
              <a:latin typeface="Times New Roman" pitchFamily="18" charset="0"/>
              <a:cs typeface="Times New Roman" pitchFamily="18" charset="0"/>
            </a:endParaRPr>
          </a:p>
          <a:p>
            <a:r>
              <a:rPr lang="en-IN" sz="2000" b="1" dirty="0" smtClean="0">
                <a:latin typeface="Times New Roman" pitchFamily="18" charset="0"/>
                <a:cs typeface="Times New Roman" pitchFamily="18" charset="0"/>
              </a:rPr>
              <a:t>Security :</a:t>
            </a:r>
          </a:p>
          <a:p>
            <a:pPr marL="0" indent="0">
              <a:buNone/>
            </a:pPr>
            <a:r>
              <a:rPr lang="en-IN" sz="2000" b="1"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Proper </a:t>
            </a:r>
            <a:r>
              <a:rPr lang="en-IN" sz="2000" dirty="0">
                <a:latin typeface="Times New Roman" pitchFamily="18" charset="0"/>
                <a:cs typeface="Times New Roman" pitchFamily="18" charset="0"/>
              </a:rPr>
              <a:t>authorization and authentication provisions have been made for the security of the site so that only the authorized users can make changes to the site. Without proper authentication no one is allowed to update site</a:t>
            </a:r>
            <a:r>
              <a:rPr lang="en-IN" sz="2000" dirty="0" smtClean="0">
                <a:latin typeface="Times New Roman" pitchFamily="18" charset="0"/>
                <a:cs typeface="Times New Roman" pitchFamily="18" charset="0"/>
              </a:rPr>
              <a:t>.</a:t>
            </a:r>
          </a:p>
          <a:p>
            <a:r>
              <a:rPr lang="en-IN" sz="2000" b="1" dirty="0" smtClean="0">
                <a:latin typeface="Times New Roman" pitchFamily="18" charset="0"/>
                <a:cs typeface="Times New Roman" pitchFamily="18" charset="0"/>
              </a:rPr>
              <a:t>Flexible:</a:t>
            </a:r>
          </a:p>
          <a:p>
            <a:pPr marL="0" indent="0">
              <a:buNone/>
            </a:pPr>
            <a:r>
              <a:rPr lang="en-IN" sz="2000" dirty="0">
                <a:latin typeface="Times New Roman" pitchFamily="18" charset="0"/>
                <a:cs typeface="Times New Roman" pitchFamily="18" charset="0"/>
              </a:rPr>
              <a:t>                 The site is flexible to any expansion or contraction in the future. For example: Sending telegrams can be included etc.</a:t>
            </a:r>
            <a:endParaRPr lang="en-IN"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4264208218"/>
      </p:ext>
    </p:extLst>
  </p:cSld>
  <p:clrMapOvr>
    <a:masterClrMapping/>
  </p:clrMapOvr>
  <p:transition spd="slow">
    <p:wip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874</TotalTime>
  <Words>2677</Words>
  <Application>Microsoft Office PowerPoint</Application>
  <PresentationFormat>On-screen Show (4:3)</PresentationFormat>
  <Paragraphs>869</Paragraphs>
  <Slides>65</Slides>
  <Notes>0</Notes>
  <HiddenSlides>0</HiddenSlides>
  <MMClips>0</MMClips>
  <ScaleCrop>false</ScaleCrop>
  <HeadingPairs>
    <vt:vector size="6" baseType="variant">
      <vt:variant>
        <vt:lpstr>Theme</vt:lpstr>
      </vt:variant>
      <vt:variant>
        <vt:i4>1</vt:i4>
      </vt:variant>
      <vt:variant>
        <vt:lpstr>Slide Titles</vt:lpstr>
      </vt:variant>
      <vt:variant>
        <vt:i4>65</vt:i4>
      </vt:variant>
      <vt:variant>
        <vt:lpstr>Custom Shows</vt:lpstr>
      </vt:variant>
      <vt:variant>
        <vt:i4>1</vt:i4>
      </vt:variant>
    </vt:vector>
  </HeadingPairs>
  <TitlesOfParts>
    <vt:vector size="67" baseType="lpstr">
      <vt:lpstr>Waveform</vt:lpstr>
      <vt:lpstr>GENBA SOPANRAO MOZE COLLEGE OF ENGINEERING BALEWADI, PUNE-411045. </vt:lpstr>
      <vt:lpstr>PowerPoint Presentation</vt:lpstr>
      <vt:lpstr>Introduction </vt:lpstr>
      <vt:lpstr>Company Introduction </vt:lpstr>
      <vt:lpstr>PowerPoint Presentation</vt:lpstr>
      <vt:lpstr>3. EXISTING SYSTEM</vt:lpstr>
      <vt:lpstr>PowerPoint Presentation</vt:lpstr>
      <vt:lpstr> 4.Scope of New System</vt:lpstr>
      <vt:lpstr>PowerPoint Presentation</vt:lpstr>
      <vt:lpstr> 5.Modules of Project</vt:lpstr>
      <vt:lpstr>PowerPoint Presentation</vt:lpstr>
      <vt:lpstr>6. Software Requirement</vt:lpstr>
      <vt:lpstr>7.Hardware Requirement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Drawbacks and Limitations </vt:lpstr>
      <vt:lpstr>PowerPoint Presentation</vt:lpstr>
      <vt:lpstr>PowerPoint Presentation</vt:lpstr>
      <vt:lpstr>PowerPoint Presentation</vt:lpstr>
      <vt:lpstr>PowerPoint Presentation</vt:lpstr>
      <vt:lpstr>Custom Show 1</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Swapnill</dc:creator>
  <cp:lastModifiedBy>Swapnill</cp:lastModifiedBy>
  <cp:revision>236</cp:revision>
  <dcterms:created xsi:type="dcterms:W3CDTF">2014-04-05T10:36:11Z</dcterms:created>
  <dcterms:modified xsi:type="dcterms:W3CDTF">2014-05-17T05:08:00Z</dcterms:modified>
</cp:coreProperties>
</file>