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0" r:id="rId18"/>
    <p:sldId id="284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77" r:id="rId27"/>
    <p:sldId id="278" r:id="rId28"/>
    <p:sldId id="283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EE2B6-D2DF-476E-A04C-2AB38B8C57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F5BD-C76A-4C56-8058-FF988AD7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800600" cy="3600450"/>
          </a:xfrm>
          <a:ln/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800600" cy="3600450"/>
          </a:xfrm>
          <a:ln/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800600" cy="3600450"/>
          </a:xfrm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79A4-C500-4D9B-8C83-11843D2CCB2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CE05-79AA-4F0E-927A-59BE5AE9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memory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Method Area</a:t>
            </a:r>
          </a:p>
          <a:p>
            <a:pPr lvl="1"/>
            <a:r>
              <a:rPr lang="en-US" dirty="0" smtClean="0"/>
              <a:t>Static var, static method, static init, instance method, </a:t>
            </a:r>
            <a:r>
              <a:rPr lang="en-US" dirty="0" smtClean="0"/>
              <a:t>SCP, constructor</a:t>
            </a:r>
            <a:endParaRPr lang="en-US" dirty="0" smtClean="0"/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Objects(instance var) </a:t>
            </a:r>
            <a:r>
              <a:rPr lang="en-US" dirty="0" smtClean="0"/>
              <a:t>lives in heap space</a:t>
            </a:r>
          </a:p>
          <a:p>
            <a:r>
              <a:rPr lang="en-US" dirty="0" smtClean="0"/>
              <a:t>Java Stack</a:t>
            </a:r>
          </a:p>
          <a:p>
            <a:pPr lvl="1"/>
            <a:r>
              <a:rPr lang="en-US" dirty="0" smtClean="0"/>
              <a:t>Current code and Local var</a:t>
            </a:r>
          </a:p>
          <a:p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Keeps the track of code</a:t>
            </a:r>
          </a:p>
          <a:p>
            <a:r>
              <a:rPr lang="en-US" dirty="0" smtClean="0"/>
              <a:t>Native stack</a:t>
            </a:r>
          </a:p>
          <a:p>
            <a:pPr lvl="1"/>
            <a:r>
              <a:rPr lang="en-US" dirty="0" smtClean="0"/>
              <a:t>Program of other languages such as c, c++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environment var</a:t>
            </a:r>
          </a:p>
          <a:p>
            <a:r>
              <a:rPr lang="en-US" dirty="0" smtClean="0"/>
              <a:t>Maps </a:t>
            </a:r>
            <a:r>
              <a:rPr lang="en-US" dirty="0" smtClean="0"/>
              <a:t>.exe file from the given location to any folder</a:t>
            </a:r>
          </a:p>
          <a:p>
            <a:r>
              <a:rPr lang="en-US" dirty="0" smtClean="0"/>
              <a:t>Set path=location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Javac – compile</a:t>
            </a:r>
          </a:p>
          <a:p>
            <a:r>
              <a:rPr lang="en-US" dirty="0" smtClean="0"/>
              <a:t>Java – run compiled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Instance method</a:t>
            </a:r>
          </a:p>
          <a:p>
            <a:pPr lvl="2"/>
            <a:r>
              <a:rPr lang="en-US" dirty="0" smtClean="0"/>
              <a:t>Accessed only if instance is created</a:t>
            </a:r>
          </a:p>
          <a:p>
            <a:pPr lvl="1"/>
            <a:r>
              <a:rPr lang="en-US" dirty="0" smtClean="0"/>
              <a:t>Static method</a:t>
            </a:r>
          </a:p>
          <a:p>
            <a:pPr lvl="2"/>
            <a:r>
              <a:rPr lang="en-US" dirty="0" smtClean="0"/>
              <a:t>Can be accessed without creating an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datatype/type   var;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int sum;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atatype /type   var = value;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int sum =o;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8</a:t>
            </a:r>
            <a:r>
              <a:rPr lang="en-US" dirty="0" smtClean="0"/>
              <a:t> primitive types</a:t>
            </a:r>
          </a:p>
          <a:p>
            <a:r>
              <a:rPr lang="en-US" dirty="0" smtClean="0"/>
              <a:t>Integral types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 short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Floating types</a:t>
            </a:r>
          </a:p>
          <a:p>
            <a:pPr lvl="1"/>
            <a:r>
              <a:rPr lang="en-US" dirty="0" smtClean="0"/>
              <a:t>Float, double</a:t>
            </a:r>
          </a:p>
          <a:p>
            <a:r>
              <a:rPr lang="en-US" dirty="0" smtClean="0"/>
              <a:t>Boolean type</a:t>
            </a:r>
          </a:p>
          <a:p>
            <a:pPr lvl="1"/>
            <a:r>
              <a:rPr lang="en-US" dirty="0" smtClean="0"/>
              <a:t> 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533400" y="2944813"/>
            <a:ext cx="81534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b="1">
                <a:latin typeface="Verdana" pitchFamily="34" charset="0"/>
              </a:rPr>
              <a:t>TYPE  	         SIZE(bits)         	MIN VALUE    	 MAX VALUE</a:t>
            </a: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byte		       8 		-128	                    127</a:t>
            </a: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short		      16		-32768	                    32767</a:t>
            </a: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int		       32		-2147483648          2147483647</a:t>
            </a: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long		       64	     </a:t>
            </a:r>
            <a:r>
              <a:rPr lang="en-GB"/>
              <a:t>9223372036854775808   						9223372036854775807</a:t>
            </a:r>
            <a:endParaRPr lang="en-GB">
              <a:latin typeface="Verdana" pitchFamily="34" charset="0"/>
            </a:endParaRP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float	    	       32           </a:t>
            </a:r>
            <a:r>
              <a:rPr lang="en-GB"/>
              <a:t>1.4E-45</a:t>
            </a:r>
            <a:r>
              <a:rPr lang="en-GB">
                <a:latin typeface="Verdana" pitchFamily="34" charset="0"/>
              </a:rPr>
              <a:t>                      </a:t>
            </a:r>
            <a:r>
              <a:rPr lang="en-GB"/>
              <a:t>3.4E38</a:t>
            </a:r>
            <a:endParaRPr lang="en-GB">
              <a:latin typeface="Verdana" pitchFamily="34" charset="0"/>
            </a:endParaRP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double                    64             4.9-324                   1.7e308</a:t>
            </a:r>
          </a:p>
          <a:p>
            <a:pPr eaLnBrk="1" hangingPunct="1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latin typeface="Verdana" pitchFamily="34" charset="0"/>
              </a:rPr>
              <a:t>			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52400" y="1939925"/>
            <a:ext cx="7543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808000"/>
                </a:solidFill>
                <a:latin typeface="Verdana" pitchFamily="34" charset="0"/>
              </a:rPr>
              <a:t>Built-in Datatypes Numeric Datatype</a:t>
            </a:r>
          </a:p>
        </p:txBody>
      </p:sp>
    </p:spTree>
    <p:extLst>
      <p:ext uri="{BB962C8B-B14F-4D97-AF65-F5344CB8AC3E}">
        <p14:creationId xmlns:p14="http://schemas.microsoft.com/office/powerpoint/2010/main" val="1107120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(condition){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}else{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Condition valuates to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boolean a = false;</a:t>
            </a:r>
          </a:p>
          <a:p>
            <a:pPr marL="0" indent="0">
              <a:buNone/>
            </a:pPr>
            <a:r>
              <a:rPr lang="en-US" dirty="0"/>
              <a:t>if (a=true){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This code works fine</a:t>
            </a:r>
          </a:p>
          <a:p>
            <a:pPr marL="0" indent="0">
              <a:buNone/>
            </a:pPr>
            <a:r>
              <a:rPr lang="en-US" dirty="0" smtClean="0"/>
              <a:t>True is assigned to var a</a:t>
            </a:r>
          </a:p>
          <a:p>
            <a:pPr marL="0" indent="0">
              <a:buNone/>
            </a:pPr>
            <a:r>
              <a:rPr lang="en-US" dirty="0" smtClean="0"/>
              <a:t>A evaluates to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1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3 scopes of variables</a:t>
            </a:r>
          </a:p>
          <a:p>
            <a:r>
              <a:rPr lang="en-US" sz="2800" dirty="0" smtClean="0"/>
              <a:t>Static</a:t>
            </a:r>
          </a:p>
          <a:p>
            <a:pPr lvl="1"/>
            <a:r>
              <a:rPr lang="en-US" sz="2400" dirty="0" smtClean="0"/>
              <a:t>Static keyword</a:t>
            </a:r>
          </a:p>
          <a:p>
            <a:pPr lvl="1"/>
            <a:r>
              <a:rPr lang="en-US" sz="2400" dirty="0" smtClean="0"/>
              <a:t>Live until jvm dies</a:t>
            </a:r>
          </a:p>
          <a:p>
            <a:pPr lvl="1"/>
            <a:r>
              <a:rPr lang="en-US" sz="2400" dirty="0" smtClean="0"/>
              <a:t>Initialized by default</a:t>
            </a:r>
          </a:p>
          <a:p>
            <a:r>
              <a:rPr lang="en-US" sz="2800" dirty="0" smtClean="0"/>
              <a:t>Instance</a:t>
            </a:r>
          </a:p>
          <a:p>
            <a:pPr lvl="1"/>
            <a:r>
              <a:rPr lang="en-US" sz="2400" dirty="0" smtClean="0"/>
              <a:t>Live until GC</a:t>
            </a:r>
          </a:p>
          <a:p>
            <a:pPr lvl="1"/>
            <a:r>
              <a:rPr lang="en-US" sz="2400" dirty="0" smtClean="0"/>
              <a:t>Initialized by default</a:t>
            </a:r>
          </a:p>
          <a:p>
            <a:r>
              <a:rPr lang="en-US" sz="2800" dirty="0" smtClean="0"/>
              <a:t>Local</a:t>
            </a:r>
          </a:p>
          <a:p>
            <a:pPr lvl="1"/>
            <a:r>
              <a:rPr lang="en-US" sz="2400" dirty="0" smtClean="0"/>
              <a:t>Live until it reaches end of the block</a:t>
            </a:r>
          </a:p>
          <a:p>
            <a:pPr lvl="1"/>
            <a:r>
              <a:rPr lang="en-US" sz="2400" dirty="0" smtClean="0"/>
              <a:t>Not initialized by default</a:t>
            </a:r>
          </a:p>
          <a:p>
            <a:pPr lvl="1"/>
            <a:r>
              <a:rPr lang="en-US" sz="2400" dirty="0" smtClean="0"/>
              <a:t>Must be init before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4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OOP programming language by James Gosling</a:t>
            </a:r>
          </a:p>
          <a:p>
            <a:r>
              <a:rPr lang="en-US" dirty="0" smtClean="0"/>
              <a:t>Formerly sun and now 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switch(integral expr/var){</a:t>
            </a:r>
          </a:p>
          <a:p>
            <a:pPr marL="0" indent="0">
              <a:buNone/>
            </a:pPr>
            <a:r>
              <a:rPr lang="en-US" dirty="0" smtClean="0"/>
              <a:t>   case v1:</a:t>
            </a:r>
          </a:p>
          <a:p>
            <a:pPr marL="0" indent="0">
              <a:buNone/>
            </a:pPr>
            <a:r>
              <a:rPr lang="en-US" dirty="0" smtClean="0"/>
              <a:t>    ..........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break;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case v2: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............</a:t>
            </a:r>
          </a:p>
          <a:p>
            <a:pPr marL="0" indent="0">
              <a:buNone/>
            </a:pPr>
            <a:r>
              <a:rPr lang="en-US" dirty="0" smtClean="0"/>
              <a:t>    break;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default: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expr must be integral except long</a:t>
            </a:r>
          </a:p>
          <a:p>
            <a:r>
              <a:rPr lang="en-US" dirty="0" smtClean="0"/>
              <a:t>Case values must be integral </a:t>
            </a:r>
            <a:r>
              <a:rPr lang="en-US" dirty="0" smtClean="0"/>
              <a:t>constant/literal except long literal</a:t>
            </a:r>
            <a:endParaRPr lang="en-US" dirty="0" smtClean="0"/>
          </a:p>
          <a:p>
            <a:r>
              <a:rPr lang="en-US" dirty="0" smtClean="0"/>
              <a:t>Default case can be anywhere</a:t>
            </a:r>
          </a:p>
          <a:p>
            <a:r>
              <a:rPr lang="en-US" dirty="0" smtClean="0"/>
              <a:t>Case constants can be pre compiled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pPr marL="457200" lvl="1" indent="0">
              <a:buNone/>
            </a:pPr>
            <a:r>
              <a:rPr lang="en-US" dirty="0" smtClean="0"/>
              <a:t>+   -     *    /    %</a:t>
            </a:r>
          </a:p>
          <a:p>
            <a:r>
              <a:rPr lang="en-US" dirty="0" smtClean="0"/>
              <a:t>Relational</a:t>
            </a:r>
          </a:p>
          <a:p>
            <a:pPr marL="457200" lvl="1" indent="0">
              <a:buNone/>
            </a:pPr>
            <a:r>
              <a:rPr lang="en-US" dirty="0" smtClean="0"/>
              <a:t>&gt;  &lt;   &gt;=    &lt;=     ==     !=</a:t>
            </a:r>
          </a:p>
          <a:p>
            <a:r>
              <a:rPr lang="en-US" dirty="0" smtClean="0"/>
              <a:t>Assignment operators</a:t>
            </a:r>
          </a:p>
          <a:p>
            <a:pPr marL="457200" lvl="1" indent="0">
              <a:buNone/>
            </a:pPr>
            <a:r>
              <a:rPr lang="en-US" dirty="0" smtClean="0"/>
              <a:t>=   +=   -=   *=   /=   %=</a:t>
            </a:r>
          </a:p>
          <a:p>
            <a:r>
              <a:rPr lang="en-US" dirty="0" smtClean="0"/>
              <a:t>Logical operators</a:t>
            </a:r>
          </a:p>
          <a:p>
            <a:pPr marL="457200" lvl="1" indent="0">
              <a:buNone/>
            </a:pPr>
            <a:r>
              <a:rPr lang="en-US" dirty="0" smtClean="0"/>
              <a:t>&amp;&amp;    ||     !      &amp; 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Increment/decrement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++  --</a:t>
            </a:r>
          </a:p>
          <a:p>
            <a:r>
              <a:rPr lang="en-US" dirty="0" smtClean="0"/>
              <a:t>Bitwise operators</a:t>
            </a:r>
          </a:p>
          <a:p>
            <a:pPr marL="457200" lvl="1" indent="0">
              <a:buNone/>
            </a:pPr>
            <a:r>
              <a:rPr lang="en-US" dirty="0" smtClean="0"/>
              <a:t>&gt;&gt;   &lt;&lt;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Resultant type = widening type in an expr</a:t>
            </a:r>
          </a:p>
          <a:p>
            <a:r>
              <a:rPr lang="en-US" dirty="0" smtClean="0"/>
              <a:t>Any type lesser than int ,</a:t>
            </a:r>
          </a:p>
          <a:p>
            <a:pPr lvl="1"/>
            <a:r>
              <a:rPr lang="en-US" dirty="0" smtClean="0"/>
              <a:t> resultant type is 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byte  byte   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byte   short  int</a:t>
            </a:r>
          </a:p>
          <a:p>
            <a:pPr lvl="1"/>
            <a:r>
              <a:rPr lang="en-US" dirty="0" smtClean="0"/>
              <a:t>  short   short  int</a:t>
            </a:r>
          </a:p>
          <a:p>
            <a:r>
              <a:rPr lang="en-US" dirty="0" smtClean="0"/>
              <a:t>Widening data type determined based on the range </a:t>
            </a:r>
          </a:p>
          <a:p>
            <a:r>
              <a:rPr lang="en-US" dirty="0" smtClean="0"/>
              <a:t>Float    long     float</a:t>
            </a:r>
          </a:p>
          <a:p>
            <a:r>
              <a:rPr lang="en-US" dirty="0" smtClean="0"/>
              <a:t>Int  int  int</a:t>
            </a:r>
          </a:p>
          <a:p>
            <a:r>
              <a:rPr lang="en-US" dirty="0" smtClean="0"/>
              <a:t>Float  float  float</a:t>
            </a:r>
          </a:p>
          <a:p>
            <a:r>
              <a:rPr lang="en-US" dirty="0" smtClean="0"/>
              <a:t>Float  double  double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2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Implicit/Explicit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byte a = 10; // </a:t>
            </a:r>
            <a:r>
              <a:rPr lang="en-US" dirty="0" smtClean="0"/>
              <a:t>implicit</a:t>
            </a:r>
          </a:p>
          <a:p>
            <a:r>
              <a:rPr lang="en-US" dirty="0" smtClean="0"/>
              <a:t>Implicit casting</a:t>
            </a:r>
          </a:p>
          <a:p>
            <a:pPr lvl="1"/>
            <a:r>
              <a:rPr lang="en-US" dirty="0" smtClean="0"/>
              <a:t>WIDENING DATA TYPE HOLDS smaller data type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byte c = (byte)10;//</a:t>
            </a:r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Smaller data type holds bigger data type</a:t>
            </a:r>
            <a:endParaRPr lang="en-US" dirty="0" smtClean="0"/>
          </a:p>
          <a:p>
            <a:pPr lvl="1"/>
            <a:r>
              <a:rPr lang="en-US" dirty="0" smtClean="0"/>
              <a:t>Check the data is in the range and then cast it</a:t>
            </a:r>
          </a:p>
          <a:p>
            <a:pPr lvl="1"/>
            <a:r>
              <a:rPr lang="en-US" dirty="0" smtClean="0"/>
              <a:t>Otherwise loss of data(unexpected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1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Primitive type cast can be  on int, floating point   except   boolean</a:t>
            </a:r>
          </a:p>
          <a:p>
            <a:endParaRPr lang="en-US" dirty="0"/>
          </a:p>
          <a:p>
            <a:r>
              <a:rPr lang="en-US" dirty="0" smtClean="0"/>
              <a:t>&amp;  and &amp;&amp;(short circuit op)</a:t>
            </a:r>
          </a:p>
          <a:p>
            <a:pPr lvl="1"/>
            <a:r>
              <a:rPr lang="en-US" dirty="0" smtClean="0"/>
              <a:t>First condition is false then it will not execute rest of the conditions</a:t>
            </a:r>
          </a:p>
          <a:p>
            <a:r>
              <a:rPr lang="en-US" dirty="0" smtClean="0"/>
              <a:t>|  and  ||(short circuit)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	first condition is true , it never executes rest of the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</a:t>
            </a:r>
          </a:p>
          <a:p>
            <a:r>
              <a:rPr lang="en-US" dirty="0" smtClean="0"/>
              <a:t> int res = a++;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	a gets initialsed to res and then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a increments</a:t>
            </a:r>
          </a:p>
          <a:p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A increments and then intializes;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2971800"/>
            <a:ext cx="7620000" cy="3048000"/>
          </a:xfrm>
        </p:spPr>
        <p:txBody>
          <a:bodyPr lIns="90000" tIns="46800" rIns="90000" bIns="46800" anchor="t"/>
          <a:lstStyle/>
          <a:p>
            <a:pPr marL="342900" indent="-342900" algn="l" eaLnBrk="1" hangingPunct="1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Java does not support Pointers</a:t>
            </a:r>
          </a:p>
          <a:p>
            <a:pPr marL="342900" indent="-342900" algn="l" eaLnBrk="1" hangingPunct="1"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Java does not support Operator Overloading</a:t>
            </a:r>
          </a:p>
          <a:p>
            <a:pPr marL="342900" indent="-342900" algn="l" eaLnBrk="1" hangingPunct="1"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Java does not support Multiple Inheritance</a:t>
            </a:r>
          </a:p>
          <a:p>
            <a:pPr marL="342900" indent="-342900" algn="l" eaLnBrk="1" hangingPunct="1"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Java does not support Global Variables</a:t>
            </a:r>
          </a:p>
          <a:p>
            <a:pPr marL="342900" indent="-342900" algn="l" eaLnBrk="1" hangingPunct="1"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No Destructors</a:t>
            </a:r>
          </a:p>
          <a:p>
            <a:pPr marL="342900" indent="-342900" algn="l" eaLnBrk="1" hangingPunct="1">
              <a:spcBef>
                <a:spcPts val="700"/>
              </a:spcBef>
              <a:buClr>
                <a:srgbClr val="000000"/>
              </a:buClr>
              <a:buFont typeface="Verdan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800" dirty="0" smtClean="0">
                <a:solidFill>
                  <a:schemeClr val="tx1"/>
                </a:solidFill>
                <a:latin typeface="Verdana" pitchFamily="34" charset="0"/>
              </a:rPr>
              <a:t>Java does not support Header Files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6200" y="1981200"/>
            <a:ext cx="6477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808000"/>
                </a:solidFill>
                <a:latin typeface="Verdana" pitchFamily="34" charset="0"/>
              </a:rPr>
              <a:t>Difference Between Java and C++</a:t>
            </a:r>
          </a:p>
        </p:txBody>
      </p:sp>
    </p:spTree>
    <p:extLst>
      <p:ext uri="{BB962C8B-B14F-4D97-AF65-F5344CB8AC3E}">
        <p14:creationId xmlns:p14="http://schemas.microsoft.com/office/powerpoint/2010/main" val="296686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loop structure</a:t>
            </a:r>
          </a:p>
          <a:p>
            <a:pPr lvl="1"/>
            <a:r>
              <a:rPr lang="en-US" dirty="0" smtClean="0"/>
              <a:t>Classical 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Do..while</a:t>
            </a:r>
          </a:p>
          <a:p>
            <a:pPr lvl="1"/>
            <a:r>
              <a:rPr lang="en-US" dirty="0" smtClean="0"/>
              <a:t>Advanced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Flavours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J2SE</a:t>
            </a:r>
          </a:p>
          <a:p>
            <a:pPr lvl="1"/>
            <a:r>
              <a:rPr lang="en-US" dirty="0" smtClean="0"/>
              <a:t>Console app, stand alone</a:t>
            </a:r>
          </a:p>
          <a:p>
            <a:r>
              <a:rPr lang="en-US" dirty="0" smtClean="0"/>
              <a:t>JEE</a:t>
            </a:r>
          </a:p>
          <a:p>
            <a:pPr lvl="1"/>
            <a:r>
              <a:rPr lang="en-US" dirty="0" smtClean="0"/>
              <a:t>Web app</a:t>
            </a:r>
          </a:p>
          <a:p>
            <a:r>
              <a:rPr lang="en-US" dirty="0" smtClean="0"/>
              <a:t>JME</a:t>
            </a:r>
          </a:p>
          <a:p>
            <a:pPr lvl="1"/>
            <a:r>
              <a:rPr lang="en-US" dirty="0" smtClean="0"/>
              <a:t>Mobile app, Set top box app, embedded app</a:t>
            </a:r>
          </a:p>
        </p:txBody>
      </p:sp>
    </p:spTree>
    <p:extLst>
      <p:ext uri="{BB962C8B-B14F-4D97-AF65-F5344CB8AC3E}">
        <p14:creationId xmlns:p14="http://schemas.microsoft.com/office/powerpoint/2010/main" val="30980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physically folder</a:t>
            </a:r>
          </a:p>
          <a:p>
            <a:r>
              <a:rPr lang="en-US" dirty="0" smtClean="0"/>
              <a:t>Organizing an application and reusability of code</a:t>
            </a:r>
          </a:p>
          <a:p>
            <a:r>
              <a:rPr lang="en-US" dirty="0" smtClean="0"/>
              <a:t>Lower case standard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com.xchanging.bank.service</a:t>
            </a:r>
          </a:p>
          <a:p>
            <a:pPr lvl="1"/>
            <a:r>
              <a:rPr lang="en-US" dirty="0" smtClean="0"/>
              <a:t>com.xchanging.bank.dao</a:t>
            </a:r>
          </a:p>
          <a:p>
            <a:pPr lvl="1"/>
            <a:r>
              <a:rPr lang="en-US" dirty="0" smtClean="0"/>
              <a:t>com.xchanging.bank.exceptions</a:t>
            </a:r>
          </a:p>
          <a:p>
            <a:pPr lvl="1"/>
            <a:r>
              <a:rPr lang="en-US" dirty="0" smtClean="0"/>
              <a:t>com.xchanging.bank.vo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for(int; test;alter){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When the loop times are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40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 (condition){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no of loop times is not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}while(condition);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no of loop times is not known</a:t>
            </a:r>
          </a:p>
          <a:p>
            <a:pPr marL="0" indent="0">
              <a:buNone/>
            </a:pPr>
            <a:r>
              <a:rPr lang="en-US" dirty="0" smtClean="0"/>
              <a:t>Manadatory loop is execued min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5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arrays and collections</a:t>
            </a:r>
          </a:p>
          <a:p>
            <a:pPr marL="457200" lvl="1" indent="0">
              <a:buNone/>
            </a:pPr>
            <a:r>
              <a:rPr lang="en-US" dirty="0" smtClean="0"/>
              <a:t>for(type var : arr/collection){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Collection/array – what to be iterated</a:t>
            </a:r>
          </a:p>
          <a:p>
            <a:pPr marL="457200" lvl="1" indent="0">
              <a:buNone/>
            </a:pPr>
            <a:r>
              <a:rPr lang="en-US" dirty="0" smtClean="0"/>
              <a:t>Var – each element ina array/collection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Strings are handled by 3 API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Builder</a:t>
            </a:r>
          </a:p>
          <a:p>
            <a:pPr lvl="1"/>
            <a:r>
              <a:rPr lang="en-US" dirty="0" smtClean="0"/>
              <a:t>String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3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 is a java object having enumerated constants</a:t>
            </a:r>
          </a:p>
          <a:p>
            <a:r>
              <a:rPr lang="en-US" dirty="0" smtClean="0"/>
              <a:t>It must be used in switch.. Case</a:t>
            </a:r>
          </a:p>
          <a:p>
            <a:r>
              <a:rPr lang="en-US" dirty="0" smtClean="0"/>
              <a:t>Options.valueOf(str)</a:t>
            </a:r>
          </a:p>
          <a:p>
            <a:pPr lvl="1"/>
            <a:r>
              <a:rPr lang="en-US" dirty="0" smtClean="0"/>
              <a:t>String is matched to enumerated constants</a:t>
            </a:r>
          </a:p>
          <a:p>
            <a:pPr lvl="1"/>
            <a:r>
              <a:rPr lang="en-US" dirty="0" smtClean="0"/>
              <a:t>Binds string in to enumerated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21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JDK1.5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</a:p>
          <a:p>
            <a:r>
              <a:rPr lang="en-US" dirty="0" smtClean="0"/>
              <a:t>Enum</a:t>
            </a:r>
          </a:p>
          <a:p>
            <a:r>
              <a:rPr lang="en-US" dirty="0" smtClean="0"/>
              <a:t>Advanced for...</a:t>
            </a:r>
          </a:p>
          <a:p>
            <a:r>
              <a:rPr lang="en-US" dirty="0" smtClean="0"/>
              <a:t>Auto boxing</a:t>
            </a:r>
          </a:p>
          <a:p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8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JVM is launched, classes under java.lang package gets 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govind.corp.trainer@gmail.com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Automatic GC</a:t>
            </a:r>
          </a:p>
          <a:p>
            <a:r>
              <a:rPr lang="en-US" dirty="0" smtClean="0"/>
              <a:t>Portability and secure</a:t>
            </a:r>
          </a:p>
          <a:p>
            <a:r>
              <a:rPr lang="en-US" dirty="0" smtClean="0"/>
              <a:t>Supports OOP</a:t>
            </a:r>
          </a:p>
          <a:p>
            <a:r>
              <a:rPr lang="en-US" dirty="0" smtClean="0"/>
              <a:t>Mulithread</a:t>
            </a:r>
          </a:p>
          <a:p>
            <a:r>
              <a:rPr lang="en-US" dirty="0" smtClean="0"/>
              <a:t>Built in API such as JDBC, IO, Reflection,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version code is called Byte code</a:t>
            </a:r>
          </a:p>
          <a:p>
            <a:r>
              <a:rPr lang="en-US" dirty="0" smtClean="0"/>
              <a:t>Is Independent of any OS</a:t>
            </a:r>
          </a:p>
          <a:p>
            <a:r>
              <a:rPr lang="en-US" dirty="0" smtClean="0"/>
              <a:t>JVM interprets and runs the byte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JDK,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Development KIT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JRE</a:t>
            </a:r>
          </a:p>
          <a:p>
            <a:r>
              <a:rPr lang="en-US" dirty="0" smtClean="0"/>
              <a:t>JRE</a:t>
            </a:r>
          </a:p>
          <a:p>
            <a:pPr lvl="1"/>
            <a:r>
              <a:rPr lang="en-US" dirty="0" smtClean="0"/>
              <a:t>Java Runtime Environment</a:t>
            </a:r>
          </a:p>
          <a:p>
            <a:pPr lvl="1"/>
            <a:r>
              <a:rPr lang="en-US" dirty="0" smtClean="0"/>
              <a:t>Subset of JDK</a:t>
            </a:r>
          </a:p>
          <a:p>
            <a:pPr lvl="1"/>
            <a:r>
              <a:rPr lang="en-US" dirty="0" smtClean="0"/>
              <a:t>Built in API(libraries) and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5240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67100" y="25908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3581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.class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4724400"/>
            <a:ext cx="20955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for windows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27738" y="4735902"/>
            <a:ext cx="158726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for Unix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48400" y="4724400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for Linux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3794" y="5486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0499" y="5486400"/>
            <a:ext cx="17144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720750"/>
            <a:ext cx="1676400" cy="4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2672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6" idx="0"/>
          </p:cNvCxnSpPr>
          <p:nvPr/>
        </p:nvCxnSpPr>
        <p:spPr>
          <a:xfrm>
            <a:off x="4267200" y="32766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51594" y="4114800"/>
            <a:ext cx="68220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343400" y="4114800"/>
            <a:ext cx="304800" cy="621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5067300" y="4114800"/>
            <a:ext cx="1471240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90800" y="52578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7300" y="5269302"/>
            <a:ext cx="0" cy="451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</p:cNvCxnSpPr>
          <p:nvPr/>
        </p:nvCxnSpPr>
        <p:spPr>
          <a:xfrm>
            <a:off x="7239000" y="52578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2590800" y="1981200"/>
            <a:ext cx="3732213" cy="1065213"/>
            <a:chOff x="1632" y="1872"/>
            <a:chExt cx="2351" cy="671"/>
          </a:xfrm>
        </p:grpSpPr>
        <p:sp>
          <p:nvSpPr>
            <p:cNvPr id="10268" name="AutoShape 2"/>
            <p:cNvSpPr>
              <a:spLocks noChangeArrowheads="1"/>
            </p:cNvSpPr>
            <p:nvPr/>
          </p:nvSpPr>
          <p:spPr bwMode="auto">
            <a:xfrm>
              <a:off x="1632" y="1872"/>
              <a:ext cx="2351" cy="671"/>
            </a:xfrm>
            <a:prstGeom prst="roundRect">
              <a:avLst>
                <a:gd name="adj" fmla="val 148"/>
              </a:avLst>
            </a:prstGeom>
            <a:solidFill>
              <a:srgbClr val="808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9" name="Group 3"/>
            <p:cNvGrpSpPr>
              <a:grpSpLocks/>
            </p:cNvGrpSpPr>
            <p:nvPr/>
          </p:nvGrpSpPr>
          <p:grpSpPr bwMode="auto">
            <a:xfrm>
              <a:off x="1632" y="1872"/>
              <a:ext cx="2351" cy="671"/>
              <a:chOff x="1632" y="1872"/>
              <a:chExt cx="2351" cy="671"/>
            </a:xfrm>
          </p:grpSpPr>
          <p:sp>
            <p:nvSpPr>
              <p:cNvPr id="10270" name="AutoShape 4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2351" cy="671"/>
              </a:xfrm>
              <a:prstGeom prst="roundRect">
                <a:avLst>
                  <a:gd name="adj" fmla="val 148"/>
                </a:avLst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Text Box 5"/>
              <p:cNvSpPr txBox="1">
                <a:spLocks noChangeArrowheads="1"/>
              </p:cNvSpPr>
              <p:nvPr/>
            </p:nvSpPr>
            <p:spPr bwMode="auto">
              <a:xfrm>
                <a:off x="1632" y="2096"/>
                <a:ext cx="2351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JDK</a:t>
                </a:r>
              </a:p>
            </p:txBody>
          </p:sp>
        </p:grpSp>
      </p:grpSp>
      <p:grpSp>
        <p:nvGrpSpPr>
          <p:cNvPr id="10243" name="Group 6"/>
          <p:cNvGrpSpPr>
            <a:grpSpLocks/>
          </p:cNvGrpSpPr>
          <p:nvPr/>
        </p:nvGrpSpPr>
        <p:grpSpPr bwMode="auto">
          <a:xfrm>
            <a:off x="304800" y="3962400"/>
            <a:ext cx="3503613" cy="1141413"/>
            <a:chOff x="192" y="3120"/>
            <a:chExt cx="2207" cy="719"/>
          </a:xfrm>
        </p:grpSpPr>
        <p:sp>
          <p:nvSpPr>
            <p:cNvPr id="10264" name="AutoShape 7"/>
            <p:cNvSpPr>
              <a:spLocks noChangeArrowheads="1"/>
            </p:cNvSpPr>
            <p:nvPr/>
          </p:nvSpPr>
          <p:spPr bwMode="auto">
            <a:xfrm>
              <a:off x="192" y="3120"/>
              <a:ext cx="2207" cy="719"/>
            </a:xfrm>
            <a:prstGeom prst="roundRect">
              <a:avLst>
                <a:gd name="adj" fmla="val 139"/>
              </a:avLst>
            </a:prstGeom>
            <a:solidFill>
              <a:srgbClr val="808000"/>
            </a:solidFill>
            <a:ln w="9360">
              <a:solidFill>
                <a:srgbClr val="8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5" name="Group 8"/>
            <p:cNvGrpSpPr>
              <a:grpSpLocks/>
            </p:cNvGrpSpPr>
            <p:nvPr/>
          </p:nvGrpSpPr>
          <p:grpSpPr bwMode="auto">
            <a:xfrm>
              <a:off x="192" y="3120"/>
              <a:ext cx="2207" cy="719"/>
              <a:chOff x="192" y="3120"/>
              <a:chExt cx="2207" cy="719"/>
            </a:xfrm>
          </p:grpSpPr>
          <p:sp>
            <p:nvSpPr>
              <p:cNvPr id="10266" name="AutoShape 9"/>
              <p:cNvSpPr>
                <a:spLocks noChangeArrowheads="1"/>
              </p:cNvSpPr>
              <p:nvPr/>
            </p:nvSpPr>
            <p:spPr bwMode="auto">
              <a:xfrm>
                <a:off x="192" y="3120"/>
                <a:ext cx="2207" cy="719"/>
              </a:xfrm>
              <a:prstGeom prst="roundRect">
                <a:avLst>
                  <a:gd name="adj" fmla="val 139"/>
                </a:avLst>
              </a:prstGeom>
              <a:solidFill>
                <a:srgbClr val="808000"/>
              </a:solidFill>
              <a:ln w="936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Text Box 10"/>
              <p:cNvSpPr txBox="1">
                <a:spLocks noChangeArrowheads="1"/>
              </p:cNvSpPr>
              <p:nvPr/>
            </p:nvSpPr>
            <p:spPr bwMode="auto">
              <a:xfrm>
                <a:off x="192" y="3282"/>
                <a:ext cx="2207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Java Development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 Tools</a:t>
                </a:r>
              </a:p>
            </p:txBody>
          </p:sp>
        </p:grpSp>
      </p:grp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4648200" y="3962400"/>
            <a:ext cx="3122613" cy="838200"/>
            <a:chOff x="3456" y="3072"/>
            <a:chExt cx="1967" cy="719"/>
          </a:xfrm>
        </p:grpSpPr>
        <p:sp>
          <p:nvSpPr>
            <p:cNvPr id="10260" name="AutoShape 12"/>
            <p:cNvSpPr>
              <a:spLocks noChangeArrowheads="1"/>
            </p:cNvSpPr>
            <p:nvPr/>
          </p:nvSpPr>
          <p:spPr bwMode="auto">
            <a:xfrm>
              <a:off x="3456" y="3072"/>
              <a:ext cx="1967" cy="719"/>
            </a:xfrm>
            <a:prstGeom prst="roundRect">
              <a:avLst>
                <a:gd name="adj" fmla="val 139"/>
              </a:avLst>
            </a:prstGeom>
            <a:solidFill>
              <a:srgbClr val="808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1" name="Group 13"/>
            <p:cNvGrpSpPr>
              <a:grpSpLocks/>
            </p:cNvGrpSpPr>
            <p:nvPr/>
          </p:nvGrpSpPr>
          <p:grpSpPr bwMode="auto">
            <a:xfrm>
              <a:off x="3456" y="3072"/>
              <a:ext cx="1967" cy="719"/>
              <a:chOff x="3456" y="3072"/>
              <a:chExt cx="1967" cy="719"/>
            </a:xfrm>
          </p:grpSpPr>
          <p:sp>
            <p:nvSpPr>
              <p:cNvPr id="10262" name="AutoShape 14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967" cy="719"/>
              </a:xfrm>
              <a:prstGeom prst="roundRect">
                <a:avLst>
                  <a:gd name="adj" fmla="val 139"/>
                </a:avLst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Text Box 15"/>
              <p:cNvSpPr txBox="1">
                <a:spLocks noChangeArrowheads="1"/>
              </p:cNvSpPr>
              <p:nvPr/>
            </p:nvSpPr>
            <p:spPr bwMode="auto">
              <a:xfrm>
                <a:off x="3456" y="3280"/>
                <a:ext cx="196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JRE</a:t>
                </a:r>
              </a:p>
            </p:txBody>
          </p:sp>
        </p:grpSp>
      </p:grpSp>
      <p:sp>
        <p:nvSpPr>
          <p:cNvPr id="10245" name="Line 16"/>
          <p:cNvSpPr>
            <a:spLocks noChangeShapeType="1"/>
          </p:cNvSpPr>
          <p:nvPr/>
        </p:nvSpPr>
        <p:spPr bwMode="auto">
          <a:xfrm>
            <a:off x="4343400" y="2971800"/>
            <a:ext cx="1981200" cy="990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7"/>
          <p:cNvSpPr>
            <a:spLocks noChangeShapeType="1"/>
          </p:cNvSpPr>
          <p:nvPr/>
        </p:nvSpPr>
        <p:spPr bwMode="auto">
          <a:xfrm flipH="1">
            <a:off x="1752600" y="3048000"/>
            <a:ext cx="2593975" cy="914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533400" y="5334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FFFFFF"/>
                </a:solidFill>
                <a:latin typeface="Verdana" pitchFamily="34" charset="0"/>
              </a:rPr>
              <a:t> JDK</a:t>
            </a:r>
          </a:p>
        </p:txBody>
      </p:sp>
      <p:grpSp>
        <p:nvGrpSpPr>
          <p:cNvPr id="10248" name="Group 20"/>
          <p:cNvGrpSpPr>
            <a:grpSpLocks/>
          </p:cNvGrpSpPr>
          <p:nvPr/>
        </p:nvGrpSpPr>
        <p:grpSpPr bwMode="auto">
          <a:xfrm>
            <a:off x="3657600" y="5562600"/>
            <a:ext cx="2057400" cy="838200"/>
            <a:chOff x="3456" y="3072"/>
            <a:chExt cx="1967" cy="719"/>
          </a:xfrm>
        </p:grpSpPr>
        <p:sp>
          <p:nvSpPr>
            <p:cNvPr id="10256" name="AutoShape 21"/>
            <p:cNvSpPr>
              <a:spLocks noChangeArrowheads="1"/>
            </p:cNvSpPr>
            <p:nvPr/>
          </p:nvSpPr>
          <p:spPr bwMode="auto">
            <a:xfrm>
              <a:off x="3456" y="3072"/>
              <a:ext cx="1967" cy="719"/>
            </a:xfrm>
            <a:prstGeom prst="roundRect">
              <a:avLst>
                <a:gd name="adj" fmla="val 139"/>
              </a:avLst>
            </a:prstGeom>
            <a:solidFill>
              <a:srgbClr val="808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7" name="Group 22"/>
            <p:cNvGrpSpPr>
              <a:grpSpLocks/>
            </p:cNvGrpSpPr>
            <p:nvPr/>
          </p:nvGrpSpPr>
          <p:grpSpPr bwMode="auto">
            <a:xfrm>
              <a:off x="3456" y="3072"/>
              <a:ext cx="1967" cy="719"/>
              <a:chOff x="3456" y="3072"/>
              <a:chExt cx="1967" cy="719"/>
            </a:xfrm>
          </p:grpSpPr>
          <p:sp>
            <p:nvSpPr>
              <p:cNvPr id="10258" name="AutoShape 23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967" cy="719"/>
              </a:xfrm>
              <a:prstGeom prst="roundRect">
                <a:avLst>
                  <a:gd name="adj" fmla="val 139"/>
                </a:avLst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Text Box 24"/>
              <p:cNvSpPr txBox="1">
                <a:spLocks noChangeArrowheads="1"/>
              </p:cNvSpPr>
              <p:nvPr/>
            </p:nvSpPr>
            <p:spPr bwMode="auto">
              <a:xfrm>
                <a:off x="3456" y="3280"/>
                <a:ext cx="196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JVM</a:t>
                </a:r>
              </a:p>
            </p:txBody>
          </p:sp>
        </p:grpSp>
      </p:grpSp>
      <p:grpSp>
        <p:nvGrpSpPr>
          <p:cNvPr id="10249" name="Group 45"/>
          <p:cNvGrpSpPr>
            <a:grpSpLocks/>
          </p:cNvGrpSpPr>
          <p:nvPr/>
        </p:nvGrpSpPr>
        <p:grpSpPr bwMode="auto">
          <a:xfrm>
            <a:off x="6324600" y="5410200"/>
            <a:ext cx="2436813" cy="838200"/>
            <a:chOff x="3456" y="3072"/>
            <a:chExt cx="1967" cy="719"/>
          </a:xfrm>
        </p:grpSpPr>
        <p:sp>
          <p:nvSpPr>
            <p:cNvPr id="10252" name="AutoShape 46"/>
            <p:cNvSpPr>
              <a:spLocks noChangeArrowheads="1"/>
            </p:cNvSpPr>
            <p:nvPr/>
          </p:nvSpPr>
          <p:spPr bwMode="auto">
            <a:xfrm>
              <a:off x="3456" y="3072"/>
              <a:ext cx="1967" cy="719"/>
            </a:xfrm>
            <a:prstGeom prst="roundRect">
              <a:avLst>
                <a:gd name="adj" fmla="val 139"/>
              </a:avLst>
            </a:prstGeom>
            <a:solidFill>
              <a:srgbClr val="808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3" name="Group 47"/>
            <p:cNvGrpSpPr>
              <a:grpSpLocks/>
            </p:cNvGrpSpPr>
            <p:nvPr/>
          </p:nvGrpSpPr>
          <p:grpSpPr bwMode="auto">
            <a:xfrm>
              <a:off x="3456" y="3072"/>
              <a:ext cx="1967" cy="719"/>
              <a:chOff x="3456" y="3072"/>
              <a:chExt cx="1967" cy="719"/>
            </a:xfrm>
          </p:grpSpPr>
          <p:sp>
            <p:nvSpPr>
              <p:cNvPr id="10254" name="AutoShape 48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967" cy="719"/>
              </a:xfrm>
              <a:prstGeom prst="roundRect">
                <a:avLst>
                  <a:gd name="adj" fmla="val 139"/>
                </a:avLst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Text Box 49"/>
              <p:cNvSpPr txBox="1">
                <a:spLocks noChangeArrowheads="1"/>
              </p:cNvSpPr>
              <p:nvPr/>
            </p:nvSpPr>
            <p:spPr bwMode="auto">
              <a:xfrm>
                <a:off x="3456" y="3169"/>
                <a:ext cx="1967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GB">
                    <a:solidFill>
                      <a:srgbClr val="FFFFFF"/>
                    </a:solidFill>
                    <a:latin typeface="Verdana" pitchFamily="34" charset="0"/>
                  </a:rPr>
                  <a:t>Java Standard library</a:t>
                </a:r>
              </a:p>
            </p:txBody>
          </p:sp>
        </p:grpSp>
      </p:grpSp>
      <p:sp>
        <p:nvSpPr>
          <p:cNvPr id="10250" name="Line 50"/>
          <p:cNvSpPr>
            <a:spLocks noChangeShapeType="1"/>
          </p:cNvSpPr>
          <p:nvPr/>
        </p:nvSpPr>
        <p:spPr bwMode="auto">
          <a:xfrm flipH="1">
            <a:off x="4495800" y="4800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51"/>
          <p:cNvSpPr>
            <a:spLocks noChangeShapeType="1"/>
          </p:cNvSpPr>
          <p:nvPr/>
        </p:nvSpPr>
        <p:spPr bwMode="auto">
          <a:xfrm>
            <a:off x="6477000" y="4800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2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components</a:t>
            </a:r>
          </a:p>
          <a:p>
            <a:pPr lvl="1"/>
            <a:r>
              <a:rPr lang="en-US" dirty="0" smtClean="0"/>
              <a:t>Class Loader</a:t>
            </a:r>
          </a:p>
          <a:p>
            <a:pPr lvl="1"/>
            <a:r>
              <a:rPr lang="en-US" dirty="0" smtClean="0"/>
              <a:t>Byte code Verifier</a:t>
            </a:r>
          </a:p>
          <a:p>
            <a:pPr lvl="1"/>
            <a:r>
              <a:rPr lang="en-US" dirty="0" smtClean="0"/>
              <a:t>JIT compiler</a:t>
            </a:r>
          </a:p>
          <a:p>
            <a:pPr lvl="2"/>
            <a:r>
              <a:rPr lang="en-US" dirty="0" smtClean="0"/>
              <a:t>Interprets byte code in to Os dependent code</a:t>
            </a:r>
          </a:p>
          <a:p>
            <a:pPr lvl="1"/>
            <a:r>
              <a:rPr lang="en-US" dirty="0" smtClean="0"/>
              <a:t>Executor engine</a:t>
            </a:r>
          </a:p>
          <a:p>
            <a:pPr lvl="2"/>
            <a:r>
              <a:rPr lang="en-US" dirty="0" smtClean="0"/>
              <a:t>Instructs the OS to do the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867</Words>
  <Application>Microsoft Office PowerPoint</Application>
  <PresentationFormat>On-screen Show (4:3)</PresentationFormat>
  <Paragraphs>265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Java</vt:lpstr>
      <vt:lpstr>Java</vt:lpstr>
      <vt:lpstr>Flavours of java</vt:lpstr>
      <vt:lpstr>Java Features</vt:lpstr>
      <vt:lpstr>Byte Code</vt:lpstr>
      <vt:lpstr>JDK, JRE</vt:lpstr>
      <vt:lpstr>Platform Independent</vt:lpstr>
      <vt:lpstr>PowerPoint Presentation</vt:lpstr>
      <vt:lpstr>JVM components</vt:lpstr>
      <vt:lpstr>JVM memory Architecture</vt:lpstr>
      <vt:lpstr>Set path</vt:lpstr>
      <vt:lpstr>PowerPoint Presentation</vt:lpstr>
      <vt:lpstr>Methods in java</vt:lpstr>
      <vt:lpstr>Variable</vt:lpstr>
      <vt:lpstr>Primitive types</vt:lpstr>
      <vt:lpstr>PowerPoint Presentation</vt:lpstr>
      <vt:lpstr>If...else</vt:lpstr>
      <vt:lpstr>PowerPoint Presentation</vt:lpstr>
      <vt:lpstr>Default values</vt:lpstr>
      <vt:lpstr>switch</vt:lpstr>
      <vt:lpstr>JDK1.6</vt:lpstr>
      <vt:lpstr>Operators</vt:lpstr>
      <vt:lpstr>PowerPoint Presentation</vt:lpstr>
      <vt:lpstr>Type Casting</vt:lpstr>
      <vt:lpstr>Implicit/Explicit type casting</vt:lpstr>
      <vt:lpstr>PowerPoint Presentation</vt:lpstr>
      <vt:lpstr>Increment/ Decrement</vt:lpstr>
      <vt:lpstr>PowerPoint Presentation</vt:lpstr>
      <vt:lpstr>Looping structures</vt:lpstr>
      <vt:lpstr>package</vt:lpstr>
      <vt:lpstr>Classical for</vt:lpstr>
      <vt:lpstr>while</vt:lpstr>
      <vt:lpstr>do..while</vt:lpstr>
      <vt:lpstr>Advanced for</vt:lpstr>
      <vt:lpstr>PowerPoint Presentation</vt:lpstr>
      <vt:lpstr>enum</vt:lpstr>
      <vt:lpstr>JDK1.5 features</vt:lpstr>
      <vt:lpstr>Java.lang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user</cp:lastModifiedBy>
  <cp:revision>39</cp:revision>
  <dcterms:created xsi:type="dcterms:W3CDTF">2014-05-11T23:33:18Z</dcterms:created>
  <dcterms:modified xsi:type="dcterms:W3CDTF">2014-05-13T02:43:55Z</dcterms:modified>
</cp:coreProperties>
</file>